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7" r:id="rId1"/>
    <p:sldMasterId id="2147483918" r:id="rId2"/>
  </p:sldMasterIdLst>
  <p:notesMasterIdLst>
    <p:notesMasterId r:id="rId63"/>
  </p:notesMasterIdLst>
  <p:handoutMasterIdLst>
    <p:handoutMasterId r:id="rId64"/>
  </p:handoutMasterIdLst>
  <p:sldIdLst>
    <p:sldId id="256" r:id="rId3"/>
    <p:sldId id="423" r:id="rId4"/>
    <p:sldId id="429" r:id="rId5"/>
    <p:sldId id="425" r:id="rId6"/>
    <p:sldId id="354" r:id="rId7"/>
    <p:sldId id="435" r:id="rId8"/>
    <p:sldId id="279" r:id="rId9"/>
    <p:sldId id="461" r:id="rId10"/>
    <p:sldId id="1670" r:id="rId11"/>
    <p:sldId id="467" r:id="rId12"/>
    <p:sldId id="275" r:id="rId13"/>
    <p:sldId id="471" r:id="rId14"/>
    <p:sldId id="473" r:id="rId15"/>
    <p:sldId id="298" r:id="rId16"/>
    <p:sldId id="426" r:id="rId17"/>
    <p:sldId id="433" r:id="rId18"/>
    <p:sldId id="427" r:id="rId19"/>
    <p:sldId id="474" r:id="rId20"/>
    <p:sldId id="468" r:id="rId21"/>
    <p:sldId id="319" r:id="rId22"/>
    <p:sldId id="475" r:id="rId23"/>
    <p:sldId id="476" r:id="rId24"/>
    <p:sldId id="273" r:id="rId25"/>
    <p:sldId id="477" r:id="rId26"/>
    <p:sldId id="478" r:id="rId27"/>
    <p:sldId id="479" r:id="rId28"/>
    <p:sldId id="480" r:id="rId29"/>
    <p:sldId id="360" r:id="rId30"/>
    <p:sldId id="431" r:id="rId31"/>
    <p:sldId id="458" r:id="rId32"/>
    <p:sldId id="310" r:id="rId33"/>
    <p:sldId id="272" r:id="rId34"/>
    <p:sldId id="1666" r:id="rId35"/>
    <p:sldId id="393" r:id="rId36"/>
    <p:sldId id="408" r:id="rId37"/>
    <p:sldId id="294" r:id="rId38"/>
    <p:sldId id="481" r:id="rId39"/>
    <p:sldId id="307" r:id="rId40"/>
    <p:sldId id="1665" r:id="rId41"/>
    <p:sldId id="309" r:id="rId42"/>
    <p:sldId id="269" r:id="rId43"/>
    <p:sldId id="409" r:id="rId44"/>
    <p:sldId id="407" r:id="rId45"/>
    <p:sldId id="465" r:id="rId46"/>
    <p:sldId id="449" r:id="rId47"/>
    <p:sldId id="443" r:id="rId48"/>
    <p:sldId id="447" r:id="rId49"/>
    <p:sldId id="445" r:id="rId50"/>
    <p:sldId id="457" r:id="rId51"/>
    <p:sldId id="456" r:id="rId52"/>
    <p:sldId id="1668" r:id="rId53"/>
    <p:sldId id="448" r:id="rId54"/>
    <p:sldId id="344" r:id="rId55"/>
    <p:sldId id="418" r:id="rId56"/>
    <p:sldId id="453" r:id="rId57"/>
    <p:sldId id="460" r:id="rId58"/>
    <p:sldId id="336" r:id="rId59"/>
    <p:sldId id="469" r:id="rId60"/>
    <p:sldId id="470" r:id="rId61"/>
    <p:sldId id="342" r:id="rId62"/>
  </p:sldIdLst>
  <p:sldSz cx="12192000" cy="6858000"/>
  <p:notesSz cx="7099300" cy="10234613"/>
  <p:custDataLst>
    <p:tags r:id="rId65"/>
  </p:custDataLst>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CFEB0"/>
    <a:srgbClr val="D4FCF7"/>
    <a:srgbClr val="DDA6E6"/>
    <a:srgbClr val="ECFEFC"/>
    <a:srgbClr val="E5F3F7"/>
    <a:srgbClr val="DBEEF4"/>
    <a:srgbClr val="B5DDE9"/>
    <a:srgbClr val="FFF8DC"/>
    <a:srgbClr val="6F3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3" autoAdjust="0"/>
    <p:restoredTop sz="94968" autoAdjust="0"/>
  </p:normalViewPr>
  <p:slideViewPr>
    <p:cSldViewPr showGuides="1">
      <p:cViewPr varScale="1">
        <p:scale>
          <a:sx n="56" d="100"/>
          <a:sy n="56" d="100"/>
        </p:scale>
        <p:origin x="96" y="93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63" d="100"/>
          <a:sy n="63" d="100"/>
        </p:scale>
        <p:origin x="-2982" y="-126"/>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2130AB-D14C-48B5-9051-56936BC37F6E}" type="doc">
      <dgm:prSet loTypeId="urn:microsoft.com/office/officeart/2005/8/layout/vProcess5" loCatId="process" qsTypeId="urn:microsoft.com/office/officeart/2005/8/quickstyle/simple3" qsCatId="simple" csTypeId="urn:microsoft.com/office/officeart/2005/8/colors/colorful2" csCatId="colorful" phldr="1"/>
      <dgm:spPr/>
      <dgm:t>
        <a:bodyPr/>
        <a:lstStyle/>
        <a:p>
          <a:endParaRPr lang="zh-TW" altLang="en-US"/>
        </a:p>
      </dgm:t>
    </dgm:pt>
    <dgm:pt modelId="{99280376-04AD-4D05-A6B5-3F8B99084B91}">
      <dgm:prSet phldrT="[文字]"/>
      <dgm:spPr/>
      <dgm:t>
        <a:bodyPr/>
        <a:lstStyle/>
        <a:p>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考試前</a:t>
          </a:r>
          <a:endParaRPr lang="zh-TW" altLang="en-US" dirty="0">
            <a:solidFill>
              <a:schemeClr val="bg1"/>
            </a:solidFill>
            <a:effectLst>
              <a:outerShdw blurRad="50800" dist="38100" dir="5400000" algn="t" rotWithShape="0">
                <a:prstClr val="black">
                  <a:alpha val="40000"/>
                </a:prstClr>
              </a:outerShdw>
            </a:effectLst>
          </a:endParaRPr>
        </a:p>
      </dgm:t>
    </dgm:pt>
    <dgm:pt modelId="{4262D3D3-BCEC-429D-A958-7D98A435D1BF}" type="parTrans" cxnId="{7882D205-E577-460C-9F2E-B4324591770E}">
      <dgm:prSet/>
      <dgm:spPr/>
      <dgm:t>
        <a:bodyPr/>
        <a:lstStyle/>
        <a:p>
          <a:endParaRPr lang="zh-TW" altLang="en-US"/>
        </a:p>
      </dgm:t>
    </dgm:pt>
    <dgm:pt modelId="{D1D19505-782D-4BAB-AA24-7AD2235CBBA3}" type="sibTrans" cxnId="{7882D205-E577-460C-9F2E-B4324591770E}">
      <dgm:prSet/>
      <dgm:spPr/>
      <dgm:t>
        <a:bodyPr/>
        <a:lstStyle/>
        <a:p>
          <a:endParaRPr lang="zh-TW" altLang="en-US"/>
        </a:p>
      </dgm:t>
    </dgm:pt>
    <dgm:pt modelId="{DF4407DA-67F1-42AD-9490-4386A3D9ED53}">
      <dgm:prSet phldrT="[文字]"/>
      <dgm:spPr/>
      <dgm:t>
        <a:bodyPr/>
        <a:lstStyle/>
        <a:p>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考試時</a:t>
          </a:r>
          <a:endPar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gm:t>
    </dgm:pt>
    <dgm:pt modelId="{20933B4E-3E5D-4EA0-8383-AAEFF0D48BAD}" type="parTrans" cxnId="{1CEB9032-3B58-4BAC-B1AD-08FA000EDADE}">
      <dgm:prSet/>
      <dgm:spPr/>
      <dgm:t>
        <a:bodyPr/>
        <a:lstStyle/>
        <a:p>
          <a:endParaRPr lang="zh-TW" altLang="en-US"/>
        </a:p>
      </dgm:t>
    </dgm:pt>
    <dgm:pt modelId="{0825BB31-ABF6-4ACB-8444-1531D868DDD0}" type="sibTrans" cxnId="{1CEB9032-3B58-4BAC-B1AD-08FA000EDADE}">
      <dgm:prSet/>
      <dgm:spPr/>
      <dgm:t>
        <a:bodyPr/>
        <a:lstStyle/>
        <a:p>
          <a:endParaRPr lang="zh-TW" altLang="en-US"/>
        </a:p>
      </dgm:t>
    </dgm:pt>
    <dgm:pt modelId="{D1B1CE64-E9E1-44BF-8953-B6E6C47C2858}">
      <dgm:prSet phldrT="[文字]"/>
      <dgm:spPr/>
      <dgm:t>
        <a:bodyPr/>
        <a:lstStyle/>
        <a:p>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考試後</a:t>
          </a:r>
          <a:endPar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gm:t>
    </dgm:pt>
    <dgm:pt modelId="{8BD176FF-5380-4D7D-8EF7-452339C8D2B1}" type="parTrans" cxnId="{98F07E23-AA0C-482C-8A1E-73E861CA4779}">
      <dgm:prSet/>
      <dgm:spPr/>
      <dgm:t>
        <a:bodyPr/>
        <a:lstStyle/>
        <a:p>
          <a:endParaRPr lang="zh-TW" altLang="en-US"/>
        </a:p>
      </dgm:t>
    </dgm:pt>
    <dgm:pt modelId="{B7500981-42FF-4E33-A21F-2FA11EDD30BA}" type="sibTrans" cxnId="{98F07E23-AA0C-482C-8A1E-73E861CA4779}">
      <dgm:prSet/>
      <dgm:spPr/>
      <dgm:t>
        <a:bodyPr/>
        <a:lstStyle/>
        <a:p>
          <a:endParaRPr lang="zh-TW" altLang="en-US"/>
        </a:p>
      </dgm:t>
    </dgm:pt>
    <dgm:pt modelId="{7BA8DAC3-ED4A-4FE1-8302-E2730FF7E984}" type="pres">
      <dgm:prSet presAssocID="{1E2130AB-D14C-48B5-9051-56936BC37F6E}" presName="outerComposite" presStyleCnt="0">
        <dgm:presLayoutVars>
          <dgm:chMax val="5"/>
          <dgm:dir/>
          <dgm:resizeHandles val="exact"/>
        </dgm:presLayoutVars>
      </dgm:prSet>
      <dgm:spPr/>
    </dgm:pt>
    <dgm:pt modelId="{E73AE1E6-46C2-4D4F-9497-34B9B9ACF1E7}" type="pres">
      <dgm:prSet presAssocID="{1E2130AB-D14C-48B5-9051-56936BC37F6E}" presName="dummyMaxCanvas" presStyleCnt="0">
        <dgm:presLayoutVars/>
      </dgm:prSet>
      <dgm:spPr/>
    </dgm:pt>
    <dgm:pt modelId="{8E15D70C-1782-4E6C-AF5E-019D4CF1F2B1}" type="pres">
      <dgm:prSet presAssocID="{1E2130AB-D14C-48B5-9051-56936BC37F6E}" presName="ThreeNodes_1" presStyleLbl="node1" presStyleIdx="0" presStyleCnt="3">
        <dgm:presLayoutVars>
          <dgm:bulletEnabled val="1"/>
        </dgm:presLayoutVars>
      </dgm:prSet>
      <dgm:spPr/>
    </dgm:pt>
    <dgm:pt modelId="{3D3DC871-CCBC-4012-9406-F6B6249C4AAB}" type="pres">
      <dgm:prSet presAssocID="{1E2130AB-D14C-48B5-9051-56936BC37F6E}" presName="ThreeNodes_2" presStyleLbl="node1" presStyleIdx="1" presStyleCnt="3" custScaleY="105453" custLinFactNeighborX="-53" custLinFactNeighborY="-534">
        <dgm:presLayoutVars>
          <dgm:bulletEnabled val="1"/>
        </dgm:presLayoutVars>
      </dgm:prSet>
      <dgm:spPr/>
    </dgm:pt>
    <dgm:pt modelId="{D5751A25-5FEF-4358-BE6C-8EB871B97D8A}" type="pres">
      <dgm:prSet presAssocID="{1E2130AB-D14C-48B5-9051-56936BC37F6E}" presName="ThreeNodes_3" presStyleLbl="node1" presStyleIdx="2" presStyleCnt="3" custScaleY="100072" custLinFactNeighborX="0" custLinFactNeighborY="36594">
        <dgm:presLayoutVars>
          <dgm:bulletEnabled val="1"/>
        </dgm:presLayoutVars>
      </dgm:prSet>
      <dgm:spPr/>
    </dgm:pt>
    <dgm:pt modelId="{2F6BFF9E-B982-4FBD-9E28-972CFF838EDE}" type="pres">
      <dgm:prSet presAssocID="{1E2130AB-D14C-48B5-9051-56936BC37F6E}" presName="ThreeConn_1-2" presStyleLbl="fgAccFollowNode1" presStyleIdx="0" presStyleCnt="2">
        <dgm:presLayoutVars>
          <dgm:bulletEnabled val="1"/>
        </dgm:presLayoutVars>
      </dgm:prSet>
      <dgm:spPr/>
    </dgm:pt>
    <dgm:pt modelId="{5707C3D3-5E64-4F05-B873-4AA36693ACFF}" type="pres">
      <dgm:prSet presAssocID="{1E2130AB-D14C-48B5-9051-56936BC37F6E}" presName="ThreeConn_2-3" presStyleLbl="fgAccFollowNode1" presStyleIdx="1" presStyleCnt="2">
        <dgm:presLayoutVars>
          <dgm:bulletEnabled val="1"/>
        </dgm:presLayoutVars>
      </dgm:prSet>
      <dgm:spPr/>
    </dgm:pt>
    <dgm:pt modelId="{5ADC20BD-9A16-48BF-AD77-E5F9F4B27EDA}" type="pres">
      <dgm:prSet presAssocID="{1E2130AB-D14C-48B5-9051-56936BC37F6E}" presName="ThreeNodes_1_text" presStyleLbl="node1" presStyleIdx="2" presStyleCnt="3">
        <dgm:presLayoutVars>
          <dgm:bulletEnabled val="1"/>
        </dgm:presLayoutVars>
      </dgm:prSet>
      <dgm:spPr/>
    </dgm:pt>
    <dgm:pt modelId="{C4FD36E8-0480-49E6-9D4E-910770BFC10B}" type="pres">
      <dgm:prSet presAssocID="{1E2130AB-D14C-48B5-9051-56936BC37F6E}" presName="ThreeNodes_2_text" presStyleLbl="node1" presStyleIdx="2" presStyleCnt="3">
        <dgm:presLayoutVars>
          <dgm:bulletEnabled val="1"/>
        </dgm:presLayoutVars>
      </dgm:prSet>
      <dgm:spPr/>
    </dgm:pt>
    <dgm:pt modelId="{63B35260-7EDE-40C2-B851-BA0B817CEDC4}" type="pres">
      <dgm:prSet presAssocID="{1E2130AB-D14C-48B5-9051-56936BC37F6E}" presName="ThreeNodes_3_text" presStyleLbl="node1" presStyleIdx="2" presStyleCnt="3">
        <dgm:presLayoutVars>
          <dgm:bulletEnabled val="1"/>
        </dgm:presLayoutVars>
      </dgm:prSet>
      <dgm:spPr/>
    </dgm:pt>
  </dgm:ptLst>
  <dgm:cxnLst>
    <dgm:cxn modelId="{7882D205-E577-460C-9F2E-B4324591770E}" srcId="{1E2130AB-D14C-48B5-9051-56936BC37F6E}" destId="{99280376-04AD-4D05-A6B5-3F8B99084B91}" srcOrd="0" destOrd="0" parTransId="{4262D3D3-BCEC-429D-A958-7D98A435D1BF}" sibTransId="{D1D19505-782D-4BAB-AA24-7AD2235CBBA3}"/>
    <dgm:cxn modelId="{CE952F19-C626-419D-B2C3-3FA6C4B3D309}" type="presOf" srcId="{DF4407DA-67F1-42AD-9490-4386A3D9ED53}" destId="{C4FD36E8-0480-49E6-9D4E-910770BFC10B}" srcOrd="1" destOrd="0" presId="urn:microsoft.com/office/officeart/2005/8/layout/vProcess5"/>
    <dgm:cxn modelId="{98F07E23-AA0C-482C-8A1E-73E861CA4779}" srcId="{1E2130AB-D14C-48B5-9051-56936BC37F6E}" destId="{D1B1CE64-E9E1-44BF-8953-B6E6C47C2858}" srcOrd="2" destOrd="0" parTransId="{8BD176FF-5380-4D7D-8EF7-452339C8D2B1}" sibTransId="{B7500981-42FF-4E33-A21F-2FA11EDD30BA}"/>
    <dgm:cxn modelId="{1CEB9032-3B58-4BAC-B1AD-08FA000EDADE}" srcId="{1E2130AB-D14C-48B5-9051-56936BC37F6E}" destId="{DF4407DA-67F1-42AD-9490-4386A3D9ED53}" srcOrd="1" destOrd="0" parTransId="{20933B4E-3E5D-4EA0-8383-AAEFF0D48BAD}" sibTransId="{0825BB31-ABF6-4ACB-8444-1531D868DDD0}"/>
    <dgm:cxn modelId="{386BD439-5C1D-4F2E-8630-077981407137}" type="presOf" srcId="{D1B1CE64-E9E1-44BF-8953-B6E6C47C2858}" destId="{D5751A25-5FEF-4358-BE6C-8EB871B97D8A}" srcOrd="0" destOrd="0" presId="urn:microsoft.com/office/officeart/2005/8/layout/vProcess5"/>
    <dgm:cxn modelId="{E1CE9340-C0A5-452F-B3A2-BFC1639B4EC6}" type="presOf" srcId="{D1B1CE64-E9E1-44BF-8953-B6E6C47C2858}" destId="{63B35260-7EDE-40C2-B851-BA0B817CEDC4}" srcOrd="1" destOrd="0" presId="urn:microsoft.com/office/officeart/2005/8/layout/vProcess5"/>
    <dgm:cxn modelId="{AB64465B-1823-4681-A009-86ED7EF31264}" type="presOf" srcId="{D1D19505-782D-4BAB-AA24-7AD2235CBBA3}" destId="{2F6BFF9E-B982-4FBD-9E28-972CFF838EDE}" srcOrd="0" destOrd="0" presId="urn:microsoft.com/office/officeart/2005/8/layout/vProcess5"/>
    <dgm:cxn modelId="{B8341974-5DBE-4359-8D32-BC1A87E1B7BC}" type="presOf" srcId="{1E2130AB-D14C-48B5-9051-56936BC37F6E}" destId="{7BA8DAC3-ED4A-4FE1-8302-E2730FF7E984}" srcOrd="0" destOrd="0" presId="urn:microsoft.com/office/officeart/2005/8/layout/vProcess5"/>
    <dgm:cxn modelId="{D28E9B76-6CB5-4855-AE7D-1136BDC1BAE9}" type="presOf" srcId="{DF4407DA-67F1-42AD-9490-4386A3D9ED53}" destId="{3D3DC871-CCBC-4012-9406-F6B6249C4AAB}" srcOrd="0" destOrd="0" presId="urn:microsoft.com/office/officeart/2005/8/layout/vProcess5"/>
    <dgm:cxn modelId="{0B31D57E-238F-4965-A32A-B9E36E5AF391}" type="presOf" srcId="{99280376-04AD-4D05-A6B5-3F8B99084B91}" destId="{8E15D70C-1782-4E6C-AF5E-019D4CF1F2B1}" srcOrd="0" destOrd="0" presId="urn:microsoft.com/office/officeart/2005/8/layout/vProcess5"/>
    <dgm:cxn modelId="{1BD90E95-8110-4853-A3B9-0CE31815DE76}" type="presOf" srcId="{99280376-04AD-4D05-A6B5-3F8B99084B91}" destId="{5ADC20BD-9A16-48BF-AD77-E5F9F4B27EDA}" srcOrd="1" destOrd="0" presId="urn:microsoft.com/office/officeart/2005/8/layout/vProcess5"/>
    <dgm:cxn modelId="{0EDA6EEC-3A23-4E79-B112-35719D61EE50}" type="presOf" srcId="{0825BB31-ABF6-4ACB-8444-1531D868DDD0}" destId="{5707C3D3-5E64-4F05-B873-4AA36693ACFF}" srcOrd="0" destOrd="0" presId="urn:microsoft.com/office/officeart/2005/8/layout/vProcess5"/>
    <dgm:cxn modelId="{6F357AEF-03E5-4157-9866-5D6DE0490F3C}" type="presParOf" srcId="{7BA8DAC3-ED4A-4FE1-8302-E2730FF7E984}" destId="{E73AE1E6-46C2-4D4F-9497-34B9B9ACF1E7}" srcOrd="0" destOrd="0" presId="urn:microsoft.com/office/officeart/2005/8/layout/vProcess5"/>
    <dgm:cxn modelId="{CB22B365-4AA1-4A8E-8E5F-8A5E88B7DBB7}" type="presParOf" srcId="{7BA8DAC3-ED4A-4FE1-8302-E2730FF7E984}" destId="{8E15D70C-1782-4E6C-AF5E-019D4CF1F2B1}" srcOrd="1" destOrd="0" presId="urn:microsoft.com/office/officeart/2005/8/layout/vProcess5"/>
    <dgm:cxn modelId="{3D2DAD8F-0BCC-4B3D-8778-1B239F968512}" type="presParOf" srcId="{7BA8DAC3-ED4A-4FE1-8302-E2730FF7E984}" destId="{3D3DC871-CCBC-4012-9406-F6B6249C4AAB}" srcOrd="2" destOrd="0" presId="urn:microsoft.com/office/officeart/2005/8/layout/vProcess5"/>
    <dgm:cxn modelId="{7C543425-6CF7-4688-A658-D2B53D5FF5C9}" type="presParOf" srcId="{7BA8DAC3-ED4A-4FE1-8302-E2730FF7E984}" destId="{D5751A25-5FEF-4358-BE6C-8EB871B97D8A}" srcOrd="3" destOrd="0" presId="urn:microsoft.com/office/officeart/2005/8/layout/vProcess5"/>
    <dgm:cxn modelId="{2D88005B-B688-419B-8123-6A3D0B89F526}" type="presParOf" srcId="{7BA8DAC3-ED4A-4FE1-8302-E2730FF7E984}" destId="{2F6BFF9E-B982-4FBD-9E28-972CFF838EDE}" srcOrd="4" destOrd="0" presId="urn:microsoft.com/office/officeart/2005/8/layout/vProcess5"/>
    <dgm:cxn modelId="{C3779837-E232-45A6-AFFB-C8A69BEF080C}" type="presParOf" srcId="{7BA8DAC3-ED4A-4FE1-8302-E2730FF7E984}" destId="{5707C3D3-5E64-4F05-B873-4AA36693ACFF}" srcOrd="5" destOrd="0" presId="urn:microsoft.com/office/officeart/2005/8/layout/vProcess5"/>
    <dgm:cxn modelId="{AD346DD9-6815-4362-9F53-98BC1F63E026}" type="presParOf" srcId="{7BA8DAC3-ED4A-4FE1-8302-E2730FF7E984}" destId="{5ADC20BD-9A16-48BF-AD77-E5F9F4B27EDA}" srcOrd="6" destOrd="0" presId="urn:microsoft.com/office/officeart/2005/8/layout/vProcess5"/>
    <dgm:cxn modelId="{855BBB2B-96B2-4F1E-B938-EEC94ED0477F}" type="presParOf" srcId="{7BA8DAC3-ED4A-4FE1-8302-E2730FF7E984}" destId="{C4FD36E8-0480-49E6-9D4E-910770BFC10B}" srcOrd="7" destOrd="0" presId="urn:microsoft.com/office/officeart/2005/8/layout/vProcess5"/>
    <dgm:cxn modelId="{BB9256FF-BEF5-4AFB-A197-C50D44BA6A37}" type="presParOf" srcId="{7BA8DAC3-ED4A-4FE1-8302-E2730FF7E984}" destId="{63B35260-7EDE-40C2-B851-BA0B817CEDC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5D70C-1782-4E6C-AF5E-019D4CF1F2B1}">
      <dsp:nvSpPr>
        <dsp:cNvPr id="0" name=""/>
        <dsp:cNvSpPr/>
      </dsp:nvSpPr>
      <dsp:spPr>
        <a:xfrm>
          <a:off x="0" y="-281"/>
          <a:ext cx="8652586" cy="1564580"/>
        </a:xfrm>
        <a:prstGeom prst="roundRect">
          <a:avLst>
            <a:gd name="adj" fmla="val 10000"/>
          </a:avLst>
        </a:prstGeom>
        <a:gradFill rotWithShape="0">
          <a:gsLst>
            <a:gs pos="0">
              <a:schemeClr val="accent2">
                <a:hueOff val="0"/>
                <a:satOff val="0"/>
                <a:lumOff val="0"/>
                <a:alphaOff val="0"/>
                <a:tint val="62000"/>
                <a:satMod val="180000"/>
              </a:schemeClr>
            </a:gs>
            <a:gs pos="65000">
              <a:schemeClr val="accent2">
                <a:hueOff val="0"/>
                <a:satOff val="0"/>
                <a:lumOff val="0"/>
                <a:alphaOff val="0"/>
                <a:tint val="32000"/>
                <a:satMod val="250000"/>
              </a:schemeClr>
            </a:gs>
            <a:gs pos="100000">
              <a:schemeClr val="accent2">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考試前</a:t>
          </a:r>
          <a:endParaRPr lang="zh-TW" altLang="en-US" sz="5200" kern="1200" dirty="0">
            <a:solidFill>
              <a:schemeClr val="bg1"/>
            </a:solidFill>
            <a:effectLst>
              <a:outerShdw blurRad="50800" dist="38100" dir="5400000" algn="t" rotWithShape="0">
                <a:prstClr val="black">
                  <a:alpha val="40000"/>
                </a:prstClr>
              </a:outerShdw>
            </a:effectLst>
          </a:endParaRPr>
        </a:p>
      </dsp:txBody>
      <dsp:txXfrm>
        <a:off x="45825" y="45544"/>
        <a:ext cx="6964282" cy="1472930"/>
      </dsp:txXfrm>
    </dsp:sp>
    <dsp:sp modelId="{3D3DC871-CCBC-4012-9406-F6B6249C4AAB}">
      <dsp:nvSpPr>
        <dsp:cNvPr id="0" name=""/>
        <dsp:cNvSpPr/>
      </dsp:nvSpPr>
      <dsp:spPr>
        <a:xfrm>
          <a:off x="758877" y="1774049"/>
          <a:ext cx="8652586" cy="1649896"/>
        </a:xfrm>
        <a:prstGeom prst="roundRect">
          <a:avLst>
            <a:gd name="adj" fmla="val 10000"/>
          </a:avLst>
        </a:prstGeom>
        <a:gradFill rotWithShape="0">
          <a:gsLst>
            <a:gs pos="0">
              <a:schemeClr val="accent2">
                <a:hueOff val="2340759"/>
                <a:satOff val="-2919"/>
                <a:lumOff val="686"/>
                <a:alphaOff val="0"/>
                <a:tint val="62000"/>
                <a:satMod val="180000"/>
              </a:schemeClr>
            </a:gs>
            <a:gs pos="65000">
              <a:schemeClr val="accent2">
                <a:hueOff val="2340759"/>
                <a:satOff val="-2919"/>
                <a:lumOff val="686"/>
                <a:alphaOff val="0"/>
                <a:tint val="32000"/>
                <a:satMod val="250000"/>
              </a:schemeClr>
            </a:gs>
            <a:gs pos="100000">
              <a:schemeClr val="accent2">
                <a:hueOff val="2340759"/>
                <a:satOff val="-2919"/>
                <a:lumOff val="686"/>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考試時</a:t>
          </a:r>
          <a:endPar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sp:txBody>
      <dsp:txXfrm>
        <a:off x="807201" y="1822373"/>
        <a:ext cx="6775498" cy="1553248"/>
      </dsp:txXfrm>
    </dsp:sp>
    <dsp:sp modelId="{D5751A25-5FEF-4358-BE6C-8EB871B97D8A}">
      <dsp:nvSpPr>
        <dsp:cNvPr id="0" name=""/>
        <dsp:cNvSpPr/>
      </dsp:nvSpPr>
      <dsp:spPr>
        <a:xfrm>
          <a:off x="1526927" y="3649842"/>
          <a:ext cx="8652586" cy="1565706"/>
        </a:xfrm>
        <a:prstGeom prst="roundRect">
          <a:avLst>
            <a:gd name="adj" fmla="val 10000"/>
          </a:avLst>
        </a:prstGeom>
        <a:gradFill rotWithShape="0">
          <a:gsLst>
            <a:gs pos="0">
              <a:schemeClr val="accent2">
                <a:hueOff val="4681519"/>
                <a:satOff val="-5839"/>
                <a:lumOff val="1373"/>
                <a:alphaOff val="0"/>
                <a:tint val="62000"/>
                <a:satMod val="180000"/>
              </a:schemeClr>
            </a:gs>
            <a:gs pos="65000">
              <a:schemeClr val="accent2">
                <a:hueOff val="4681519"/>
                <a:satOff val="-5839"/>
                <a:lumOff val="1373"/>
                <a:alphaOff val="0"/>
                <a:tint val="32000"/>
                <a:satMod val="250000"/>
              </a:schemeClr>
            </a:gs>
            <a:gs pos="100000">
              <a:schemeClr val="accent2">
                <a:hueOff val="4681519"/>
                <a:satOff val="-5839"/>
                <a:lumOff val="1373"/>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考試後</a:t>
          </a:r>
          <a:endPar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sp:txBody>
      <dsp:txXfrm>
        <a:off x="1572785" y="3695700"/>
        <a:ext cx="6780430" cy="1473990"/>
      </dsp:txXfrm>
    </dsp:sp>
    <dsp:sp modelId="{2F6BFF9E-B982-4FBD-9E28-972CFF838EDE}">
      <dsp:nvSpPr>
        <dsp:cNvPr id="0" name=""/>
        <dsp:cNvSpPr/>
      </dsp:nvSpPr>
      <dsp:spPr>
        <a:xfrm>
          <a:off x="7635609" y="1186191"/>
          <a:ext cx="1016977" cy="101697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zh-TW" altLang="en-US" sz="3300" kern="1200"/>
        </a:p>
      </dsp:txBody>
      <dsp:txXfrm>
        <a:off x="7864429" y="1186191"/>
        <a:ext cx="559337" cy="765275"/>
      </dsp:txXfrm>
    </dsp:sp>
    <dsp:sp modelId="{5707C3D3-5E64-4F05-B873-4AA36693ACFF}">
      <dsp:nvSpPr>
        <dsp:cNvPr id="0" name=""/>
        <dsp:cNvSpPr/>
      </dsp:nvSpPr>
      <dsp:spPr>
        <a:xfrm>
          <a:off x="8399073" y="3001105"/>
          <a:ext cx="1016977" cy="1016977"/>
        </a:xfrm>
        <a:prstGeom prst="downArrow">
          <a:avLst>
            <a:gd name="adj1" fmla="val 55000"/>
            <a:gd name="adj2" fmla="val 45000"/>
          </a:avLst>
        </a:prstGeom>
        <a:solidFill>
          <a:schemeClr val="accent2">
            <a:tint val="40000"/>
            <a:alpha val="90000"/>
            <a:hueOff val="5025821"/>
            <a:satOff val="-4378"/>
            <a:lumOff val="-6"/>
            <a:alphaOff val="0"/>
          </a:schemeClr>
        </a:solidFill>
        <a:ln w="12700"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zh-TW" altLang="en-US" sz="3300" kern="1200"/>
        </a:p>
      </dsp:txBody>
      <dsp:txXfrm>
        <a:off x="8627893" y="3001105"/>
        <a:ext cx="559337" cy="76527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138" cy="510585"/>
          </a:xfrm>
          <a:prstGeom prst="rect">
            <a:avLst/>
          </a:prstGeom>
        </p:spPr>
        <p:txBody>
          <a:bodyPr vert="horz" lIns="94565" tIns="47283" rIns="94565" bIns="47283"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4" name="頁尾版面配置區 3"/>
          <p:cNvSpPr>
            <a:spLocks noGrp="1"/>
          </p:cNvSpPr>
          <p:nvPr>
            <p:ph type="ftr" sz="quarter" idx="2"/>
          </p:nvPr>
        </p:nvSpPr>
        <p:spPr>
          <a:xfrm>
            <a:off x="0" y="9722392"/>
            <a:ext cx="3077138" cy="510585"/>
          </a:xfrm>
          <a:prstGeom prst="rect">
            <a:avLst/>
          </a:prstGeom>
        </p:spPr>
        <p:txBody>
          <a:bodyPr vert="horz" lIns="94565" tIns="47283" rIns="94565" bIns="47283"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4020506" y="9722392"/>
            <a:ext cx="3077138" cy="510585"/>
          </a:xfrm>
          <a:prstGeom prst="rect">
            <a:avLst/>
          </a:prstGeom>
        </p:spPr>
        <p:txBody>
          <a:bodyPr vert="horz" wrap="square" lIns="94565" tIns="47283" rIns="94565" bIns="47283"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598E058A-9A6E-4E20-9358-1995074BB90F}" type="slidenum">
              <a:rPr lang="zh-TW" altLang="en-US"/>
              <a:pPr>
                <a:defRPr/>
              </a:pPr>
              <a:t>‹#›</a:t>
            </a:fld>
            <a:endParaRPr lang="zh-TW" altLang="en-US"/>
          </a:p>
        </p:txBody>
      </p:sp>
    </p:spTree>
    <p:extLst>
      <p:ext uri="{BB962C8B-B14F-4D97-AF65-F5344CB8AC3E}">
        <p14:creationId xmlns:p14="http://schemas.microsoft.com/office/powerpoint/2010/main" val="1999551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138" cy="510585"/>
          </a:xfrm>
          <a:prstGeom prst="rect">
            <a:avLst/>
          </a:prstGeom>
        </p:spPr>
        <p:txBody>
          <a:bodyPr vert="horz" lIns="94565" tIns="47283" rIns="94565" bIns="47283" rtlCol="0"/>
          <a:lstStyle>
            <a:lvl1pPr algn="l" eaLnBrk="1" hangingPunct="1">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4020506" y="0"/>
            <a:ext cx="3077138" cy="510585"/>
          </a:xfrm>
          <a:prstGeom prst="rect">
            <a:avLst/>
          </a:prstGeom>
        </p:spPr>
        <p:txBody>
          <a:bodyPr vert="horz" lIns="94565" tIns="47283" rIns="94565" bIns="47283" rtlCol="0"/>
          <a:lstStyle>
            <a:lvl1pPr algn="r" eaLnBrk="1" hangingPunct="1">
              <a:defRPr sz="1200">
                <a:latin typeface="Arial" charset="0"/>
                <a:ea typeface="新細明體" charset="-120"/>
              </a:defRPr>
            </a:lvl1pPr>
          </a:lstStyle>
          <a:p>
            <a:pPr>
              <a:defRPr/>
            </a:pPr>
            <a:fld id="{E00BB09E-A18E-4B4A-B1AF-47431A654318}" type="datetimeFigureOut">
              <a:rPr lang="zh-TW" altLang="en-US"/>
              <a:pPr>
                <a:defRPr/>
              </a:pPr>
              <a:t>2024/1/29</a:t>
            </a:fld>
            <a:endParaRPr lang="zh-TW" altLang="en-US"/>
          </a:p>
        </p:txBody>
      </p:sp>
      <p:sp>
        <p:nvSpPr>
          <p:cNvPr id="4" name="投影片圖像版面配置區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565" tIns="47283" rIns="94565" bIns="47283" rtlCol="0" anchor="ctr"/>
          <a:lstStyle/>
          <a:p>
            <a:pPr lvl="0"/>
            <a:endParaRPr lang="zh-TW" altLang="en-US" noProof="0"/>
          </a:p>
        </p:txBody>
      </p:sp>
      <p:sp>
        <p:nvSpPr>
          <p:cNvPr id="5" name="備忘稿版面配置區 4"/>
          <p:cNvSpPr>
            <a:spLocks noGrp="1"/>
          </p:cNvSpPr>
          <p:nvPr>
            <p:ph type="body" sz="quarter" idx="3"/>
          </p:nvPr>
        </p:nvSpPr>
        <p:spPr>
          <a:xfrm>
            <a:off x="709600" y="4862015"/>
            <a:ext cx="5680103" cy="4605085"/>
          </a:xfrm>
          <a:prstGeom prst="rect">
            <a:avLst/>
          </a:prstGeom>
        </p:spPr>
        <p:txBody>
          <a:bodyPr vert="horz" lIns="94565" tIns="47283" rIns="94565" bIns="47283"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722392"/>
            <a:ext cx="3077138" cy="510585"/>
          </a:xfrm>
          <a:prstGeom prst="rect">
            <a:avLst/>
          </a:prstGeom>
        </p:spPr>
        <p:txBody>
          <a:bodyPr vert="horz" lIns="94565" tIns="47283" rIns="94565" bIns="47283" rtlCol="0" anchor="b"/>
          <a:lstStyle>
            <a:lvl1pPr algn="l" eaLnBrk="1" hangingPunct="1">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4020506" y="9722392"/>
            <a:ext cx="3077138" cy="510585"/>
          </a:xfrm>
          <a:prstGeom prst="rect">
            <a:avLst/>
          </a:prstGeom>
        </p:spPr>
        <p:txBody>
          <a:bodyPr vert="horz" wrap="square" lIns="94565" tIns="47283" rIns="94565" bIns="47283" numCol="1" anchor="b" anchorCtr="0" compatLnSpc="1">
            <a:prstTxWarp prst="textNoShape">
              <a:avLst/>
            </a:prstTxWarp>
          </a:bodyPr>
          <a:lstStyle>
            <a:lvl1pPr algn="r" eaLnBrk="1" hangingPunct="1">
              <a:defRPr sz="1200"/>
            </a:lvl1pPr>
          </a:lstStyle>
          <a:p>
            <a:pPr>
              <a:defRPr/>
            </a:pPr>
            <a:fld id="{88D71E0C-109D-44E1-B210-1E6739E9B7DA}" type="slidenum">
              <a:rPr lang="zh-TW" altLang="en-US"/>
              <a:pPr>
                <a:defRPr/>
              </a:pPr>
              <a:t>‹#›</a:t>
            </a:fld>
            <a:endParaRPr lang="zh-TW" altLang="en-US"/>
          </a:p>
        </p:txBody>
      </p:sp>
    </p:spTree>
    <p:extLst>
      <p:ext uri="{BB962C8B-B14F-4D97-AF65-F5344CB8AC3E}">
        <p14:creationId xmlns:p14="http://schemas.microsoft.com/office/powerpoint/2010/main" val="368881541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圖像版面配置區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43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69876" indent="-296106">
              <a:spcBef>
                <a:spcPct val="30000"/>
              </a:spcBef>
              <a:defRPr sz="1200">
                <a:solidFill>
                  <a:schemeClr val="tx1"/>
                </a:solidFill>
                <a:latin typeface="Calibri" panose="020F0502020204030204" pitchFamily="34" charset="0"/>
                <a:ea typeface="新細明體" panose="02020500000000000000" pitchFamily="18" charset="-120"/>
              </a:defRPr>
            </a:lvl2pPr>
            <a:lvl3pPr marL="1184425" indent="-236885">
              <a:spcBef>
                <a:spcPct val="30000"/>
              </a:spcBef>
              <a:defRPr sz="1200">
                <a:solidFill>
                  <a:schemeClr val="tx1"/>
                </a:solidFill>
                <a:latin typeface="Calibri" panose="020F0502020204030204" pitchFamily="34" charset="0"/>
                <a:ea typeface="新細明體" panose="02020500000000000000" pitchFamily="18" charset="-120"/>
              </a:defRPr>
            </a:lvl3pPr>
            <a:lvl4pPr marL="1658194" indent="-236885">
              <a:spcBef>
                <a:spcPct val="30000"/>
              </a:spcBef>
              <a:defRPr sz="1200">
                <a:solidFill>
                  <a:schemeClr val="tx1"/>
                </a:solidFill>
                <a:latin typeface="Calibri" panose="020F0502020204030204" pitchFamily="34" charset="0"/>
                <a:ea typeface="新細明體" panose="02020500000000000000" pitchFamily="18" charset="-120"/>
              </a:defRPr>
            </a:lvl4pPr>
            <a:lvl5pPr marL="2131964" indent="-236885">
              <a:spcBef>
                <a:spcPct val="30000"/>
              </a:spcBef>
              <a:defRPr sz="1200">
                <a:solidFill>
                  <a:schemeClr val="tx1"/>
                </a:solidFill>
                <a:latin typeface="Calibri" panose="020F0502020204030204" pitchFamily="34" charset="0"/>
                <a:ea typeface="新細明體" panose="02020500000000000000" pitchFamily="18" charset="-120"/>
              </a:defRPr>
            </a:lvl5pPr>
            <a:lvl6pPr marL="2605735"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3079504"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553274"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4027043"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07D0DB4E-5151-4D08-BC3F-BE77DA59B405}" type="slidenum">
              <a:rPr lang="zh-TW" altLang="en-US" smtClean="0">
                <a:latin typeface="Arial" panose="020B0604020202020204" pitchFamily="34" charset="0"/>
              </a:rPr>
              <a:pPr>
                <a:spcBef>
                  <a:spcPct val="0"/>
                </a:spcBef>
              </a:pPr>
              <a:t>1</a:t>
            </a:fld>
            <a:endParaRPr lang="zh-TW"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30</a:t>
            </a:fld>
            <a:endParaRPr lang="zh-TW" altLang="en-US"/>
          </a:p>
        </p:txBody>
      </p:sp>
    </p:spTree>
    <p:extLst>
      <p:ext uri="{BB962C8B-B14F-4D97-AF65-F5344CB8AC3E}">
        <p14:creationId xmlns:p14="http://schemas.microsoft.com/office/powerpoint/2010/main" val="1509639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32</a:t>
            </a:fld>
            <a:endParaRPr lang="zh-TW" altLang="en-US"/>
          </a:p>
        </p:txBody>
      </p:sp>
    </p:spTree>
    <p:extLst>
      <p:ext uri="{BB962C8B-B14F-4D97-AF65-F5344CB8AC3E}">
        <p14:creationId xmlns:p14="http://schemas.microsoft.com/office/powerpoint/2010/main" val="2381153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1" i="0" u="none" strike="noStrike" kern="1200" cap="none" normalizeH="0" baseline="0" dirty="0">
                <a:ln>
                  <a:noFill/>
                </a:ln>
                <a:solidFill>
                  <a:schemeClr val="tx1"/>
                </a:solidFill>
                <a:effectLst/>
                <a:latin typeface="+mn-ea"/>
                <a:ea typeface="+mn-ea"/>
                <a:cs typeface="Arial Unicode MS" pitchFamily="34" charset="-120"/>
              </a:rPr>
              <a:t>全國高職學生技術創造力培訓與競賽活動</a:t>
            </a:r>
            <a:endParaRPr kumimoji="1" lang="en-US" altLang="zh-TW" sz="1200" b="1" i="0" u="none" strike="noStrike" kern="1200" cap="none" normalizeH="0" baseline="0" dirty="0">
              <a:ln>
                <a:noFill/>
              </a:ln>
              <a:solidFill>
                <a:schemeClr val="tx1"/>
              </a:solidFill>
              <a:effectLst/>
              <a:latin typeface="+mn-ea"/>
              <a:ea typeface="+mn-ea"/>
              <a:cs typeface="Arial Unicode MS" pitchFamily="34" charset="-120"/>
            </a:endParaRPr>
          </a:p>
          <a:p>
            <a:r>
              <a:rPr lang="zh-TW" altLang="en-US" dirty="0"/>
              <a:t>自</a:t>
            </a:r>
            <a:r>
              <a:rPr lang="en-US" altLang="zh-TW" dirty="0"/>
              <a:t>112</a:t>
            </a:r>
            <a:r>
              <a:rPr lang="zh-TW" altLang="en-US" dirty="0"/>
              <a:t>年</a:t>
            </a:r>
            <a:r>
              <a:rPr lang="en-US" altLang="zh-TW" dirty="0"/>
              <a:t>1</a:t>
            </a:r>
            <a:r>
              <a:rPr lang="zh-TW" altLang="en-US" dirty="0"/>
              <a:t>月</a:t>
            </a:r>
            <a:r>
              <a:rPr lang="en-US" altLang="zh-TW" dirty="0"/>
              <a:t>1</a:t>
            </a:r>
            <a:r>
              <a:rPr lang="zh-TW" altLang="en-US" dirty="0"/>
              <a:t>日起更名為「</a:t>
            </a:r>
            <a:r>
              <a:rPr lang="zh-TW" altLang="en-US" dirty="0">
                <a:solidFill>
                  <a:srgbClr val="FF0000"/>
                </a:solidFill>
              </a:rPr>
              <a:t>全國技術型高級中等學校學生團隊技術創造力培訓與競賽</a:t>
            </a:r>
            <a:r>
              <a:rPr lang="zh-TW" altLang="en-US" dirty="0"/>
              <a:t>」</a:t>
            </a:r>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38</a:t>
            </a:fld>
            <a:endParaRPr lang="zh-TW" altLang="en-US"/>
          </a:p>
        </p:txBody>
      </p:sp>
    </p:spTree>
    <p:extLst>
      <p:ext uri="{BB962C8B-B14F-4D97-AF65-F5344CB8AC3E}">
        <p14:creationId xmlns:p14="http://schemas.microsoft.com/office/powerpoint/2010/main" val="1540692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39</a:t>
            </a:fld>
            <a:endParaRPr lang="zh-TW" altLang="en-US"/>
          </a:p>
        </p:txBody>
      </p:sp>
    </p:spTree>
    <p:extLst>
      <p:ext uri="{BB962C8B-B14F-4D97-AF65-F5344CB8AC3E}">
        <p14:creationId xmlns:p14="http://schemas.microsoft.com/office/powerpoint/2010/main" val="2421664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42</a:t>
            </a:fld>
            <a:endParaRPr lang="zh-TW" altLang="en-US"/>
          </a:p>
        </p:txBody>
      </p:sp>
    </p:spTree>
    <p:extLst>
      <p:ext uri="{BB962C8B-B14F-4D97-AF65-F5344CB8AC3E}">
        <p14:creationId xmlns:p14="http://schemas.microsoft.com/office/powerpoint/2010/main" val="1747670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43</a:t>
            </a:fld>
            <a:endParaRPr lang="zh-TW" altLang="en-US"/>
          </a:p>
        </p:txBody>
      </p:sp>
    </p:spTree>
    <p:extLst>
      <p:ext uri="{BB962C8B-B14F-4D97-AF65-F5344CB8AC3E}">
        <p14:creationId xmlns:p14="http://schemas.microsoft.com/office/powerpoint/2010/main" val="1077398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44</a:t>
            </a:fld>
            <a:endParaRPr lang="zh-TW" altLang="en-US"/>
          </a:p>
        </p:txBody>
      </p:sp>
    </p:spTree>
    <p:extLst>
      <p:ext uri="{BB962C8B-B14F-4D97-AF65-F5344CB8AC3E}">
        <p14:creationId xmlns:p14="http://schemas.microsoft.com/office/powerpoint/2010/main" val="50115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dirty="0">
                <a:solidFill>
                  <a:schemeClr val="tx1"/>
                </a:solidFill>
                <a:latin typeface="微軟正黑體" panose="020B0604030504040204" pitchFamily="34" charset="-120"/>
                <a:ea typeface="微軟正黑體" panose="020B0604030504040204" pitchFamily="34" charset="-120"/>
              </a:rPr>
              <a:t>112</a:t>
            </a:r>
            <a:r>
              <a:rPr lang="zh-TW" altLang="en-US" sz="1200" b="1" dirty="0">
                <a:solidFill>
                  <a:schemeClr val="tx1"/>
                </a:solidFill>
                <a:latin typeface="微軟正黑體" panose="020B0604030504040204" pitchFamily="34" charset="-120"/>
                <a:ea typeface="微軟正黑體" panose="020B0604030504040204" pitchFamily="34" charset="-120"/>
              </a:rPr>
              <a:t>學年度</a:t>
            </a:r>
            <a:r>
              <a:rPr lang="en-US" altLang="zh-TW" sz="1200" b="1" dirty="0">
                <a:solidFill>
                  <a:schemeClr val="tx1"/>
                </a:solidFill>
                <a:latin typeface="微軟正黑體" panose="020B0604030504040204" pitchFamily="34" charset="-120"/>
                <a:ea typeface="微軟正黑體" panose="020B0604030504040204" pitchFamily="34" charset="-120"/>
              </a:rPr>
              <a:t>APCS</a:t>
            </a:r>
          </a:p>
          <a:p>
            <a:r>
              <a:rPr lang="zh-TW" altLang="en-US" sz="1200" b="1" dirty="0">
                <a:solidFill>
                  <a:schemeClr val="tx1"/>
                </a:solidFill>
                <a:latin typeface="微軟正黑體" panose="020B0604030504040204" pitchFamily="34" charset="-120"/>
                <a:ea typeface="微軟正黑體" panose="020B0604030504040204" pitchFamily="34" charset="-120"/>
              </a:rPr>
              <a:t>一階通過超篩</a:t>
            </a:r>
            <a:r>
              <a:rPr lang="en-US" altLang="zh-TW" sz="1200" b="1" dirty="0">
                <a:solidFill>
                  <a:schemeClr val="tx1"/>
                </a:solidFill>
                <a:latin typeface="微軟正黑體" panose="020B0604030504040204" pitchFamily="34" charset="-120"/>
                <a:ea typeface="微軟正黑體" panose="020B0604030504040204" pitchFamily="34" charset="-120"/>
              </a:rPr>
              <a:t>184</a:t>
            </a:r>
            <a:r>
              <a:rPr lang="zh-TW" altLang="en-US" sz="1200" b="1" dirty="0">
                <a:solidFill>
                  <a:schemeClr val="tx1"/>
                </a:solidFill>
                <a:latin typeface="微軟正黑體" panose="020B0604030504040204" pitchFamily="34" charset="-120"/>
                <a:ea typeface="微軟正黑體" panose="020B0604030504040204" pitchFamily="34" charset="-120"/>
              </a:rPr>
              <a:t>人次</a:t>
            </a:r>
            <a:endParaRPr lang="en-US" altLang="zh-TW" sz="1200" b="1" dirty="0">
              <a:solidFill>
                <a:schemeClr val="tx1"/>
              </a:solidFill>
              <a:latin typeface="微軟正黑體" panose="020B0604030504040204" pitchFamily="34" charset="-120"/>
              <a:ea typeface="微軟正黑體" panose="020B0604030504040204" pitchFamily="34" charset="-120"/>
            </a:endParaRPr>
          </a:p>
          <a:p>
            <a:r>
              <a:rPr lang="zh-TW" altLang="en-US" sz="1200" b="1" dirty="0">
                <a:solidFill>
                  <a:schemeClr val="tx1"/>
                </a:solidFill>
                <a:latin typeface="微軟正黑體" panose="020B0604030504040204" pitchFamily="34" charset="-120"/>
                <a:ea typeface="微軟正黑體" panose="020B0604030504040204" pitchFamily="34" charset="-120"/>
              </a:rPr>
              <a:t>報名二階</a:t>
            </a:r>
            <a:r>
              <a:rPr lang="en-US" altLang="zh-TW" sz="1200" b="1" dirty="0">
                <a:solidFill>
                  <a:schemeClr val="tx1"/>
                </a:solidFill>
                <a:latin typeface="微軟正黑體" panose="020B0604030504040204" pitchFamily="34" charset="-120"/>
                <a:ea typeface="微軟正黑體" panose="020B0604030504040204" pitchFamily="34" charset="-120"/>
              </a:rPr>
              <a:t>168</a:t>
            </a:r>
            <a:r>
              <a:rPr lang="zh-TW" altLang="en-US" sz="1200" b="1" dirty="0">
                <a:solidFill>
                  <a:schemeClr val="tx1"/>
                </a:solidFill>
                <a:latin typeface="微軟正黑體" panose="020B0604030504040204" pitchFamily="34" charset="-120"/>
                <a:ea typeface="微軟正黑體" panose="020B0604030504040204" pitchFamily="34" charset="-120"/>
              </a:rPr>
              <a:t>人次、</a:t>
            </a:r>
            <a:endParaRPr lang="en-US" altLang="zh-TW" sz="1200" b="1" dirty="0">
              <a:solidFill>
                <a:schemeClr val="tx1"/>
              </a:solidFill>
              <a:latin typeface="微軟正黑體" panose="020B0604030504040204" pitchFamily="34" charset="-120"/>
              <a:ea typeface="微軟正黑體" panose="020B0604030504040204" pitchFamily="34" charset="-120"/>
            </a:endParaRPr>
          </a:p>
          <a:p>
            <a:r>
              <a:rPr lang="zh-TW" altLang="en-US" sz="1200" b="1" dirty="0">
                <a:solidFill>
                  <a:schemeClr val="tx1"/>
                </a:solidFill>
                <a:latin typeface="微軟正黑體" panose="020B0604030504040204" pitchFamily="34" charset="-120"/>
                <a:ea typeface="微軟正黑體" panose="020B0604030504040204" pitchFamily="34" charset="-120"/>
              </a:rPr>
              <a:t>錄取報到</a:t>
            </a:r>
            <a:r>
              <a:rPr lang="en-US" altLang="zh-TW" sz="1200" b="1" dirty="0">
                <a:solidFill>
                  <a:schemeClr val="tx1"/>
                </a:solidFill>
                <a:latin typeface="微軟正黑體" panose="020B0604030504040204" pitchFamily="34" charset="-120"/>
                <a:ea typeface="微軟正黑體" panose="020B0604030504040204" pitchFamily="34" charset="-120"/>
              </a:rPr>
              <a:t>34</a:t>
            </a:r>
            <a:r>
              <a:rPr lang="zh-TW" altLang="en-US" sz="1200" b="1" dirty="0">
                <a:solidFill>
                  <a:schemeClr val="tx1"/>
                </a:solidFill>
                <a:latin typeface="微軟正黑體" panose="020B0604030504040204" pitchFamily="34" charset="-120"/>
                <a:ea typeface="微軟正黑體" panose="020B0604030504040204" pitchFamily="34" charset="-120"/>
              </a:rPr>
              <a:t>人。</a:t>
            </a:r>
            <a:endParaRPr lang="en-US" altLang="zh-TW" sz="1200" b="1" dirty="0">
              <a:solidFill>
                <a:schemeClr val="tx1"/>
              </a:solidFill>
              <a:latin typeface="微軟正黑體" panose="020B0604030504040204" pitchFamily="34" charset="-120"/>
              <a:ea typeface="微軟正黑體" panose="020B0604030504040204" pitchFamily="34" charset="-120"/>
            </a:endParaRPr>
          </a:p>
          <a:p>
            <a:endParaRPr lang="en-US" altLang="zh-TW" dirty="0"/>
          </a:p>
          <a:p>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APCS</a:t>
            </a:r>
          </a:p>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一階通過超篩</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238</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人次</a:t>
            </a:r>
            <a:endPar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報名二階</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168</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人次、</a:t>
            </a:r>
            <a:endPar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錄取報到</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42</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a:t>
            </a:r>
            <a:endParaRPr lang="en-US" altLang="zh-TW" sz="12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47</a:t>
            </a:fld>
            <a:endParaRPr lang="zh-TW" altLang="en-US"/>
          </a:p>
        </p:txBody>
      </p:sp>
    </p:spTree>
    <p:extLst>
      <p:ext uri="{BB962C8B-B14F-4D97-AF65-F5344CB8AC3E}">
        <p14:creationId xmlns:p14="http://schemas.microsoft.com/office/powerpoint/2010/main" val="2884237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51</a:t>
            </a:fld>
            <a:endParaRPr lang="zh-TW" altLang="en-US"/>
          </a:p>
        </p:txBody>
      </p:sp>
    </p:spTree>
    <p:extLst>
      <p:ext uri="{BB962C8B-B14F-4D97-AF65-F5344CB8AC3E}">
        <p14:creationId xmlns:p14="http://schemas.microsoft.com/office/powerpoint/2010/main" val="1411831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1" dirty="0">
                <a:solidFill>
                  <a:srgbClr val="A20DBB"/>
                </a:solidFill>
                <a:latin typeface="微軟正黑體" panose="020B0604030504040204" pitchFamily="34" charset="-120"/>
                <a:ea typeface="微軟正黑體" panose="020B0604030504040204" pitchFamily="34" charset="-120"/>
              </a:rPr>
              <a:t>招生管道變革</a:t>
            </a:r>
            <a:endParaRPr lang="en-US" altLang="zh-TW" sz="1200" b="1" dirty="0">
              <a:solidFill>
                <a:srgbClr val="A20DBB"/>
              </a:solidFill>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55</a:t>
            </a:fld>
            <a:endParaRPr lang="zh-TW" altLang="en-US"/>
          </a:p>
        </p:txBody>
      </p:sp>
    </p:spTree>
    <p:extLst>
      <p:ext uri="{BB962C8B-B14F-4D97-AF65-F5344CB8AC3E}">
        <p14:creationId xmlns:p14="http://schemas.microsoft.com/office/powerpoint/2010/main" val="131438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2</a:t>
            </a:fld>
            <a:endParaRPr lang="zh-TW" altLang="en-US"/>
          </a:p>
        </p:txBody>
      </p:sp>
    </p:spTree>
    <p:extLst>
      <p:ext uri="{BB962C8B-B14F-4D97-AF65-F5344CB8AC3E}">
        <p14:creationId xmlns:p14="http://schemas.microsoft.com/office/powerpoint/2010/main" val="336427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a:t>
            </a:fld>
            <a:endParaRPr lang="zh-TW" altLang="en-US"/>
          </a:p>
        </p:txBody>
      </p:sp>
    </p:spTree>
    <p:extLst>
      <p:ext uri="{BB962C8B-B14F-4D97-AF65-F5344CB8AC3E}">
        <p14:creationId xmlns:p14="http://schemas.microsoft.com/office/powerpoint/2010/main" val="199850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r>
              <a:rPr lang="en-US" altLang="zh-TW" dirty="0"/>
              <a:t>108</a:t>
            </a:r>
            <a:r>
              <a:rPr lang="zh-TW" altLang="en-US" dirty="0"/>
              <a:t>統測報名約</a:t>
            </a:r>
            <a:r>
              <a:rPr lang="en-US" altLang="zh-TW" dirty="0"/>
              <a:t>11</a:t>
            </a:r>
            <a:r>
              <a:rPr lang="zh-TW" altLang="en-US" dirty="0"/>
              <a:t>萬、</a:t>
            </a:r>
            <a:endParaRPr lang="en-US" altLang="zh-TW" dirty="0"/>
          </a:p>
          <a:p>
            <a:pPr defTabSz="947539">
              <a:defRPr/>
            </a:pPr>
            <a:r>
              <a:rPr lang="en-US" altLang="zh-TW" dirty="0"/>
              <a:t>109</a:t>
            </a:r>
            <a:r>
              <a:rPr lang="zh-TW" altLang="en-US" dirty="0"/>
              <a:t>學測報名</a:t>
            </a:r>
            <a:r>
              <a:rPr lang="en-US" altLang="zh-TW" dirty="0"/>
              <a:t>13.3</a:t>
            </a:r>
            <a:r>
              <a:rPr lang="zh-TW" altLang="en-US" dirty="0"/>
              <a:t>萬 </a:t>
            </a:r>
            <a:r>
              <a:rPr lang="en-US" altLang="zh-TW" dirty="0"/>
              <a:t>(108</a:t>
            </a:r>
            <a:r>
              <a:rPr lang="zh-TW" altLang="en-US" dirty="0"/>
              <a:t>學年度</a:t>
            </a:r>
            <a:r>
              <a:rPr lang="en-US" altLang="zh-TW" dirty="0"/>
              <a:t>13.8</a:t>
            </a:r>
            <a:r>
              <a:rPr lang="zh-TW" altLang="en-US" dirty="0"/>
              <a:t>萬</a:t>
            </a:r>
            <a:r>
              <a:rPr lang="en-US" altLang="zh-TW" dirty="0"/>
              <a:t>)</a:t>
            </a:r>
            <a:br>
              <a:rPr lang="en-US" altLang="zh-TW" dirty="0"/>
            </a:br>
            <a:r>
              <a:rPr lang="en-US" altLang="zh-TW" dirty="0"/>
              <a:t>109</a:t>
            </a:r>
            <a:r>
              <a:rPr lang="zh-TW" altLang="en-US" dirty="0"/>
              <a:t>學年的個人申請入學招生計有</a:t>
            </a:r>
            <a:r>
              <a:rPr lang="en-US" altLang="zh-TW" dirty="0"/>
              <a:t>69</a:t>
            </a:r>
            <a:r>
              <a:rPr lang="zh-TW" altLang="en-US" dirty="0"/>
              <a:t>所大學院校、</a:t>
            </a:r>
            <a:r>
              <a:rPr lang="en-US" altLang="zh-TW" dirty="0"/>
              <a:t>2154</a:t>
            </a:r>
            <a:r>
              <a:rPr lang="zh-TW" altLang="en-US" dirty="0"/>
              <a:t>個學系（組）參加，提供招生名額合計為</a:t>
            </a:r>
            <a:r>
              <a:rPr lang="en-US" altLang="zh-TW" dirty="0"/>
              <a:t>5</a:t>
            </a:r>
            <a:r>
              <a:rPr lang="zh-TW" altLang="en-US" dirty="0"/>
              <a:t>萬</a:t>
            </a:r>
            <a:r>
              <a:rPr lang="en-US" altLang="zh-TW" dirty="0"/>
              <a:t>5267</a:t>
            </a:r>
            <a:r>
              <a:rPr lang="zh-TW" altLang="en-US" dirty="0"/>
              <a:t>個，招生名額數較去年的</a:t>
            </a:r>
            <a:r>
              <a:rPr lang="en-US" altLang="zh-TW" dirty="0"/>
              <a:t>5</a:t>
            </a:r>
            <a:r>
              <a:rPr lang="zh-TW" altLang="en-US" dirty="0"/>
              <a:t>萬</a:t>
            </a:r>
            <a:r>
              <a:rPr lang="en-US" altLang="zh-TW" dirty="0"/>
              <a:t>4978</a:t>
            </a:r>
            <a:r>
              <a:rPr lang="zh-TW" altLang="en-US" dirty="0"/>
              <a:t>個，增加</a:t>
            </a:r>
            <a:r>
              <a:rPr lang="en-US" altLang="zh-TW" dirty="0"/>
              <a:t>289</a:t>
            </a:r>
            <a:r>
              <a:rPr lang="zh-TW" altLang="en-US" dirty="0"/>
              <a:t>個。</a:t>
            </a:r>
            <a:br>
              <a:rPr lang="en-US" altLang="zh-TW" dirty="0"/>
            </a:br>
            <a:endParaRPr lang="en-US" altLang="zh-TW" dirty="0"/>
          </a:p>
          <a:p>
            <a:endParaRPr lang="en-US" altLang="zh-TW" dirty="0"/>
          </a:p>
          <a:p>
            <a:r>
              <a:rPr lang="zh-TW" altLang="en-US" dirty="0"/>
              <a:t>以甄選入學及聯合登記分發，屬於技高生升學主要管道，提供了</a:t>
            </a:r>
            <a:r>
              <a:rPr lang="en-US" altLang="zh-TW" dirty="0"/>
              <a:t>8.3</a:t>
            </a:r>
            <a:r>
              <a:rPr lang="zh-TW" altLang="en-US" dirty="0"/>
              <a:t>萬名額</a:t>
            </a:r>
            <a:endParaRPr lang="en-US" altLang="zh-TW" dirty="0"/>
          </a:p>
          <a:p>
            <a:r>
              <a:rPr lang="zh-TW" altLang="en-US" dirty="0"/>
              <a:t>加上其他管道總計約</a:t>
            </a:r>
            <a:r>
              <a:rPr lang="en-US" altLang="zh-TW" dirty="0"/>
              <a:t>10.3</a:t>
            </a:r>
            <a:r>
              <a:rPr lang="zh-TW" altLang="en-US" dirty="0"/>
              <a:t>萬，技專提供的招生名額，是足夠讓今年的考生都可以順利錄取。</a:t>
            </a:r>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a:t>
            </a:fld>
            <a:endParaRPr lang="zh-TW" altLang="en-US"/>
          </a:p>
        </p:txBody>
      </p:sp>
    </p:spTree>
    <p:extLst>
      <p:ext uri="{BB962C8B-B14F-4D97-AF65-F5344CB8AC3E}">
        <p14:creationId xmlns:p14="http://schemas.microsoft.com/office/powerpoint/2010/main" val="4237637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5</a:t>
            </a:fld>
            <a:endParaRPr lang="zh-TW" altLang="en-US"/>
          </a:p>
        </p:txBody>
      </p:sp>
    </p:spTree>
    <p:extLst>
      <p:ext uri="{BB962C8B-B14F-4D97-AF65-F5344CB8AC3E}">
        <p14:creationId xmlns:p14="http://schemas.microsoft.com/office/powerpoint/2010/main" val="220208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5604BE3-D31C-4261-909A-D43365749704}" type="slidenum">
              <a:rPr lang="zh-TW" altLang="en-US" smtClean="0"/>
              <a:t>11</a:t>
            </a:fld>
            <a:endParaRPr lang="zh-TW" altLang="en-US"/>
          </a:p>
        </p:txBody>
      </p:sp>
    </p:spTree>
    <p:extLst>
      <p:ext uri="{BB962C8B-B14F-4D97-AF65-F5344CB8AC3E}">
        <p14:creationId xmlns:p14="http://schemas.microsoft.com/office/powerpoint/2010/main" val="3582428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5604BE3-D31C-4261-909A-D43365749704}" type="slidenum">
              <a:rPr lang="zh-TW" altLang="en-US" smtClean="0"/>
              <a:t>12</a:t>
            </a:fld>
            <a:endParaRPr lang="zh-TW" altLang="en-US"/>
          </a:p>
        </p:txBody>
      </p:sp>
    </p:spTree>
    <p:extLst>
      <p:ext uri="{BB962C8B-B14F-4D97-AF65-F5344CB8AC3E}">
        <p14:creationId xmlns:p14="http://schemas.microsoft.com/office/powerpoint/2010/main" val="1705312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5604BE3-D31C-4261-909A-D43365749704}" type="slidenum">
              <a:rPr lang="zh-TW" altLang="en-US" smtClean="0"/>
              <a:t>13</a:t>
            </a:fld>
            <a:endParaRPr lang="zh-TW" altLang="en-US"/>
          </a:p>
        </p:txBody>
      </p:sp>
    </p:spTree>
    <p:extLst>
      <p:ext uri="{BB962C8B-B14F-4D97-AF65-F5344CB8AC3E}">
        <p14:creationId xmlns:p14="http://schemas.microsoft.com/office/powerpoint/2010/main" val="265750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29</a:t>
            </a:fld>
            <a:endParaRPr lang="zh-TW" altLang="en-US"/>
          </a:p>
        </p:txBody>
      </p:sp>
    </p:spTree>
    <p:extLst>
      <p:ext uri="{BB962C8B-B14F-4D97-AF65-F5344CB8AC3E}">
        <p14:creationId xmlns:p14="http://schemas.microsoft.com/office/powerpoint/2010/main" val="3503486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42542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2024/1/29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281777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zh-TW" altLang="en-US"/>
              <a:t>按一下以編輯母片標題樣式</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139248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57577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18DCCD61-643D-44A5-A450-3A42A50CBC1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971170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151211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684012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893640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409475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18DCCD61-643D-44A5-A450-3A42A50CBC1E}"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165822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18DCCD61-643D-44A5-A450-3A42A50CBC1E}"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88409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3499" y="16778"/>
            <a:ext cx="10608501"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 Click to add title</a:t>
            </a:r>
            <a:endParaRPr lang="ko-KR" altLang="en-US" dirty="0"/>
          </a:p>
        </p:txBody>
      </p:sp>
      <p:sp>
        <p:nvSpPr>
          <p:cNvPr id="3" name="Content Placeholder 2"/>
          <p:cNvSpPr>
            <a:spLocks noGrp="1"/>
          </p:cNvSpPr>
          <p:nvPr>
            <p:ph idx="1"/>
          </p:nvPr>
        </p:nvSpPr>
        <p:spPr>
          <a:xfrm>
            <a:off x="609600" y="1600201"/>
            <a:ext cx="10972800" cy="460648"/>
          </a:xfrm>
          <a:prstGeom prst="rect">
            <a:avLst/>
          </a:prstGeom>
        </p:spPr>
        <p:txBody>
          <a:bodyPr anchor="ctr"/>
          <a:lstStyle>
            <a:lvl1pPr marL="0" indent="0">
              <a:buNone/>
              <a:defRPr sz="2000">
                <a:solidFill>
                  <a:schemeClr val="tx1">
                    <a:lumMod val="75000"/>
                    <a:lumOff val="25000"/>
                  </a:schemeClr>
                </a:solidFill>
              </a:defRPr>
            </a:lvl1pPr>
          </a:lstStyle>
          <a:p>
            <a:pPr lvl="0"/>
            <a:r>
              <a:rPr lang="zh-TW" altLang="en-US"/>
              <a:t>編輯母片文字樣式</a:t>
            </a:r>
          </a:p>
        </p:txBody>
      </p:sp>
      <p:sp>
        <p:nvSpPr>
          <p:cNvPr id="4" name="Content Placeholder 2"/>
          <p:cNvSpPr>
            <a:spLocks noGrp="1"/>
          </p:cNvSpPr>
          <p:nvPr>
            <p:ph idx="10"/>
          </p:nvPr>
        </p:nvSpPr>
        <p:spPr>
          <a:xfrm>
            <a:off x="623392" y="2276872"/>
            <a:ext cx="109728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zh-TW" altLang="en-US"/>
              <a:t>編輯母片文字樣式</a:t>
            </a:r>
          </a:p>
        </p:txBody>
      </p:sp>
    </p:spTree>
    <p:extLst>
      <p:ext uri="{BB962C8B-B14F-4D97-AF65-F5344CB8AC3E}">
        <p14:creationId xmlns:p14="http://schemas.microsoft.com/office/powerpoint/2010/main" val="3280969126"/>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6991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53436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 Click to add title</a:t>
            </a:r>
            <a:endParaRPr lang="ko-KR" altLang="en-US" dirty="0"/>
          </a:p>
        </p:txBody>
      </p:sp>
      <p:sp>
        <p:nvSpPr>
          <p:cNvPr id="4" name="Content Placeholder 2"/>
          <p:cNvSpPr>
            <a:spLocks noGrp="1"/>
          </p:cNvSpPr>
          <p:nvPr>
            <p:ph idx="1"/>
          </p:nvPr>
        </p:nvSpPr>
        <p:spPr>
          <a:xfrm>
            <a:off x="2831637" y="1268760"/>
            <a:ext cx="8750763" cy="460648"/>
          </a:xfrm>
          <a:prstGeom prst="rect">
            <a:avLst/>
          </a:prstGeom>
        </p:spPr>
        <p:txBody>
          <a:bodyPr anchor="ctr"/>
          <a:lstStyle>
            <a:lvl1pPr marL="0" indent="0">
              <a:buNone/>
              <a:defRPr sz="2000">
                <a:solidFill>
                  <a:schemeClr val="tx1">
                    <a:lumMod val="75000"/>
                    <a:lumOff val="25000"/>
                  </a:schemeClr>
                </a:solidFill>
              </a:defRPr>
            </a:lvl1pPr>
          </a:lstStyle>
          <a:p>
            <a:pPr lvl="0"/>
            <a:r>
              <a:rPr lang="zh-TW" altLang="en-US"/>
              <a:t>編輯母片文字樣式</a:t>
            </a:r>
          </a:p>
        </p:txBody>
      </p:sp>
      <p:sp>
        <p:nvSpPr>
          <p:cNvPr id="5" name="Content Placeholder 2"/>
          <p:cNvSpPr>
            <a:spLocks noGrp="1"/>
          </p:cNvSpPr>
          <p:nvPr>
            <p:ph idx="10"/>
          </p:nvPr>
        </p:nvSpPr>
        <p:spPr>
          <a:xfrm>
            <a:off x="2845429" y="1844825"/>
            <a:ext cx="8750763"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zh-TW" altLang="en-US"/>
              <a:t>編輯母片文字樣式</a:t>
            </a:r>
          </a:p>
        </p:txBody>
      </p:sp>
    </p:spTree>
    <p:extLst>
      <p:ext uri="{BB962C8B-B14F-4D97-AF65-F5344CB8AC3E}">
        <p14:creationId xmlns:p14="http://schemas.microsoft.com/office/powerpoint/2010/main" val="79492711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p:bg>
      <p:bgPr>
        <a:solidFill>
          <a:srgbClr val="4BB5D9"/>
        </a:solidFill>
        <a:effectLst/>
      </p:bgPr>
    </p:bg>
    <p:spTree>
      <p:nvGrpSpPr>
        <p:cNvPr id="1" name="Shape 8"/>
        <p:cNvGrpSpPr/>
        <p:nvPr/>
      </p:nvGrpSpPr>
      <p:grpSpPr>
        <a:xfrm>
          <a:off x="0" y="0"/>
          <a:ext cx="0" cy="0"/>
          <a:chOff x="0" y="0"/>
          <a:chExt cx="0" cy="0"/>
        </a:xfrm>
      </p:grpSpPr>
      <p:grpSp>
        <p:nvGrpSpPr>
          <p:cNvPr id="9" name="Shape 9"/>
          <p:cNvGrpSpPr/>
          <p:nvPr/>
        </p:nvGrpSpPr>
        <p:grpSpPr>
          <a:xfrm>
            <a:off x="7479195" y="3068961"/>
            <a:ext cx="4712805" cy="4577051"/>
            <a:chOff x="6172200" y="2656118"/>
            <a:chExt cx="2971754" cy="2886151"/>
          </a:xfrm>
        </p:grpSpPr>
        <p:sp>
          <p:nvSpPr>
            <p:cNvPr id="10" name="Shape 10"/>
            <p:cNvSpPr/>
            <p:nvPr/>
          </p:nvSpPr>
          <p:spPr>
            <a:xfrm rot="9208626" flipH="1">
              <a:off x="6704904" y="4110434"/>
              <a:ext cx="484232" cy="1204006"/>
            </a:xfrm>
            <a:prstGeom prst="flowChartManualInput">
              <a:avLst/>
            </a:prstGeom>
            <a:solidFill>
              <a:srgbClr val="81D1EC"/>
            </a:solidFill>
            <a:ln>
              <a:noFill/>
            </a:ln>
          </p:spPr>
          <p:txBody>
            <a:bodyPr wrap="square" lIns="91425" tIns="91425" rIns="91425" bIns="91425" anchor="ctr" anchorCtr="0">
              <a:noAutofit/>
            </a:bodyPr>
            <a:lstStyle/>
            <a:p>
              <a:pPr lvl="0">
                <a:spcBef>
                  <a:spcPts val="0"/>
                </a:spcBef>
                <a:buNone/>
              </a:pPr>
              <a:endParaRPr/>
            </a:p>
          </p:txBody>
        </p:sp>
        <p:sp>
          <p:nvSpPr>
            <p:cNvPr id="11" name="Shape 11"/>
            <p:cNvSpPr/>
            <p:nvPr/>
          </p:nvSpPr>
          <p:spPr>
            <a:xfrm rot="9208633" flipH="1">
              <a:off x="7804300" y="3279013"/>
              <a:ext cx="877624" cy="2182136"/>
            </a:xfrm>
            <a:prstGeom prst="flowChartManualInput">
              <a:avLst/>
            </a:prstGeom>
            <a:solidFill>
              <a:srgbClr val="3796BF"/>
            </a:solidFill>
            <a:ln>
              <a:noFill/>
            </a:ln>
          </p:spPr>
          <p:txBody>
            <a:bodyPr wrap="square" lIns="91425" tIns="91425" rIns="91425" bIns="91425" anchor="ctr" anchorCtr="0">
              <a:noAutofit/>
            </a:bodyPr>
            <a:lstStyle/>
            <a:p>
              <a:pPr lvl="0">
                <a:spcBef>
                  <a:spcPts val="0"/>
                </a:spcBef>
                <a:buNone/>
              </a:pPr>
              <a:endParaRPr/>
            </a:p>
          </p:txBody>
        </p:sp>
        <p:sp>
          <p:nvSpPr>
            <p:cNvPr id="12" name="Shape 12"/>
            <p:cNvSpPr/>
            <p:nvPr/>
          </p:nvSpPr>
          <p:spPr>
            <a:xfrm rot="9208606" flipH="1">
              <a:off x="7481789" y="4276913"/>
              <a:ext cx="408796" cy="1016449"/>
            </a:xfrm>
            <a:prstGeom prst="flowChartManualInput">
              <a:avLst/>
            </a:prstGeom>
            <a:solidFill>
              <a:srgbClr val="FF9900"/>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rot="9208678" flipH="1">
              <a:off x="6287617" y="4657701"/>
              <a:ext cx="229660" cy="571018"/>
            </a:xfrm>
            <a:prstGeom prst="flowChartManualInpu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4" name="Shape 14"/>
            <p:cNvSpPr/>
            <p:nvPr/>
          </p:nvSpPr>
          <p:spPr>
            <a:xfrm>
              <a:off x="8289303" y="2656118"/>
              <a:ext cx="854651" cy="1929080"/>
            </a:xfrm>
            <a:custGeom>
              <a:avLst/>
              <a:gdLst/>
              <a:ahLst/>
              <a:cxnLst/>
              <a:rect l="0" t="0" r="0" b="0"/>
              <a:pathLst>
                <a:path w="37596" h="84860" extrusionOk="0">
                  <a:moveTo>
                    <a:pt x="19066" y="0"/>
                  </a:moveTo>
                  <a:lnTo>
                    <a:pt x="0" y="9130"/>
                  </a:lnTo>
                  <a:lnTo>
                    <a:pt x="37596" y="84860"/>
                  </a:lnTo>
                  <a:lnTo>
                    <a:pt x="37596" y="37328"/>
                  </a:lnTo>
                  <a:close/>
                </a:path>
              </a:pathLst>
            </a:custGeom>
            <a:solidFill>
              <a:srgbClr val="FFFFFF"/>
            </a:solidFill>
            <a:ln>
              <a:noFill/>
            </a:ln>
          </p:spPr>
        </p:sp>
      </p:grpSp>
      <p:grpSp>
        <p:nvGrpSpPr>
          <p:cNvPr id="15" name="Shape 15"/>
          <p:cNvGrpSpPr/>
          <p:nvPr/>
        </p:nvGrpSpPr>
        <p:grpSpPr>
          <a:xfrm>
            <a:off x="-16240" y="-531440"/>
            <a:ext cx="4091439" cy="2547835"/>
            <a:chOff x="-32" y="-215963"/>
            <a:chExt cx="2163561" cy="1347300"/>
          </a:xfrm>
        </p:grpSpPr>
        <p:sp>
          <p:nvSpPr>
            <p:cNvPr id="16" name="Shape 16"/>
            <p:cNvSpPr/>
            <p:nvPr/>
          </p:nvSpPr>
          <p:spPr>
            <a:xfrm rot="-1591408" flipH="1">
              <a:off x="1362169" y="-63166"/>
              <a:ext cx="205103" cy="509980"/>
            </a:xfrm>
            <a:prstGeom prst="flowChartManualInpu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7" name="Shape 17"/>
            <p:cNvSpPr/>
            <p:nvPr/>
          </p:nvSpPr>
          <p:spPr>
            <a:xfrm rot="-1591371" flipH="1">
              <a:off x="239463" y="-151890"/>
              <a:ext cx="434754" cy="1080980"/>
            </a:xfrm>
            <a:prstGeom prst="flowChartManualInput">
              <a:avLst/>
            </a:prstGeom>
            <a:solidFill>
              <a:srgbClr val="FF9900"/>
            </a:solidFill>
            <a:ln>
              <a:noFill/>
            </a:ln>
          </p:spPr>
          <p:txBody>
            <a:bodyPr wrap="square" lIns="91425" tIns="91425" rIns="91425" bIns="91425" anchor="ctr" anchorCtr="0">
              <a:noAutofit/>
            </a:bodyPr>
            <a:lstStyle/>
            <a:p>
              <a:pPr lvl="0">
                <a:spcBef>
                  <a:spcPts val="0"/>
                </a:spcBef>
                <a:buNone/>
              </a:pPr>
              <a:endParaRPr/>
            </a:p>
          </p:txBody>
        </p:sp>
        <p:sp>
          <p:nvSpPr>
            <p:cNvPr id="18" name="Shape 18"/>
            <p:cNvSpPr/>
            <p:nvPr/>
          </p:nvSpPr>
          <p:spPr>
            <a:xfrm rot="-1591339" flipH="1">
              <a:off x="892401" y="-169347"/>
              <a:ext cx="504374" cy="1254067"/>
            </a:xfrm>
            <a:prstGeom prst="flowChartManualInput">
              <a:avLst/>
            </a:prstGeom>
            <a:solidFill>
              <a:srgbClr val="3796BF"/>
            </a:solidFill>
            <a:ln>
              <a:noFill/>
            </a:ln>
          </p:spPr>
          <p:txBody>
            <a:bodyPr wrap="square" lIns="91425" tIns="91425" rIns="91425" bIns="91425" anchor="ctr" anchorCtr="0">
              <a:noAutofit/>
            </a:bodyPr>
            <a:lstStyle/>
            <a:p>
              <a:pPr lvl="0">
                <a:spcBef>
                  <a:spcPts val="0"/>
                </a:spcBef>
                <a:buNone/>
              </a:pPr>
              <a:endParaRPr/>
            </a:p>
          </p:txBody>
        </p:sp>
        <p:sp>
          <p:nvSpPr>
            <p:cNvPr id="19" name="Shape 19"/>
            <p:cNvSpPr/>
            <p:nvPr/>
          </p:nvSpPr>
          <p:spPr>
            <a:xfrm rot="-1591322" flipH="1">
              <a:off x="1818452" y="-76292"/>
              <a:ext cx="229660" cy="571018"/>
            </a:xfrm>
            <a:prstGeom prst="flowChartManualInput">
              <a:avLst/>
            </a:prstGeom>
            <a:solidFill>
              <a:srgbClr val="81D1EC"/>
            </a:solidFill>
            <a:ln>
              <a:noFill/>
            </a:ln>
          </p:spPr>
          <p:txBody>
            <a:bodyPr wrap="square" lIns="91425" tIns="91425" rIns="91425" bIns="91425" anchor="ctr" anchorCtr="0">
              <a:noAutofit/>
            </a:bodyPr>
            <a:lstStyle/>
            <a:p>
              <a:pPr lvl="0">
                <a:spcBef>
                  <a:spcPts val="0"/>
                </a:spcBef>
                <a:buNone/>
              </a:pPr>
              <a:endParaRPr/>
            </a:p>
          </p:txBody>
        </p:sp>
        <p:sp>
          <p:nvSpPr>
            <p:cNvPr id="20" name="Shape 20"/>
            <p:cNvSpPr/>
            <p:nvPr/>
          </p:nvSpPr>
          <p:spPr>
            <a:xfrm rot="10800000">
              <a:off x="-32" y="70725"/>
              <a:ext cx="380284" cy="858147"/>
            </a:xfrm>
            <a:custGeom>
              <a:avLst/>
              <a:gdLst/>
              <a:ahLst/>
              <a:cxnLst/>
              <a:rect l="0" t="0" r="0" b="0"/>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3" name="文字方塊 2"/>
          <p:cNvSpPr txBox="1"/>
          <p:nvPr userDrawn="1"/>
        </p:nvSpPr>
        <p:spPr>
          <a:xfrm>
            <a:off x="11465912" y="6356833"/>
            <a:ext cx="726089" cy="369332"/>
          </a:xfrm>
          <a:prstGeom prst="rect">
            <a:avLst/>
          </a:prstGeom>
          <a:noFill/>
        </p:spPr>
        <p:txBody>
          <a:bodyPr wrap="square" rtlCol="0">
            <a:spAutoFit/>
          </a:bodyPr>
          <a:lstStyle/>
          <a:p>
            <a:fld id="{995C3C6E-7FD4-4840-9AE0-D67987895516}" type="slidenum">
              <a:rPr lang="zh-TW" altLang="en-US" smtClean="0"/>
              <a:t>‹#›</a:t>
            </a:fld>
            <a:endParaRPr lang="zh-TW" altLang="en-US" dirty="0"/>
          </a:p>
        </p:txBody>
      </p:sp>
    </p:spTree>
    <p:extLst>
      <p:ext uri="{BB962C8B-B14F-4D97-AF65-F5344CB8AC3E}">
        <p14:creationId xmlns:p14="http://schemas.microsoft.com/office/powerpoint/2010/main" val="2769834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ubtitle">
    <p:bg>
      <p:bgPr>
        <a:solidFill>
          <a:srgbClr val="FF9900"/>
        </a:solidFill>
        <a:effectLst/>
      </p:bgPr>
    </p:bg>
    <p:spTree>
      <p:nvGrpSpPr>
        <p:cNvPr id="1" name="Shape 22"/>
        <p:cNvGrpSpPr/>
        <p:nvPr/>
      </p:nvGrpSpPr>
      <p:grpSpPr>
        <a:xfrm>
          <a:off x="0" y="0"/>
          <a:ext cx="0" cy="0"/>
          <a:chOff x="0" y="0"/>
          <a:chExt cx="0" cy="0"/>
        </a:xfrm>
      </p:grpSpPr>
      <p:sp>
        <p:nvSpPr>
          <p:cNvPr id="35" name="Shape 35"/>
          <p:cNvSpPr txBox="1">
            <a:spLocks noGrp="1"/>
          </p:cNvSpPr>
          <p:nvPr>
            <p:ph type="ctrTitle"/>
          </p:nvPr>
        </p:nvSpPr>
        <p:spPr>
          <a:xfrm>
            <a:off x="914400" y="3228733"/>
            <a:ext cx="6766000" cy="1546400"/>
          </a:xfrm>
          <a:prstGeom prst="rect">
            <a:avLst/>
          </a:prstGeom>
        </p:spPr>
        <p:txBody>
          <a:bodyPr wrap="square" lIns="91425" tIns="91425" rIns="91425" bIns="91425" anchor="b" anchorCtr="0"/>
          <a:lstStyle>
            <a:lvl1pPr lvl="0" rtl="0">
              <a:spcBef>
                <a:spcPts val="0"/>
              </a:spcBef>
              <a:buClr>
                <a:srgbClr val="FFFFFF"/>
              </a:buClr>
              <a:buSzPct val="100000"/>
              <a:defRPr sz="3600">
                <a:solidFill>
                  <a:srgbClr val="FFFFFF"/>
                </a:solidFill>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r>
              <a:rPr lang="zh-TW" altLang="en-US"/>
              <a:t>按一下以編輯母片標題樣式</a:t>
            </a:r>
            <a:endParaRPr/>
          </a:p>
        </p:txBody>
      </p:sp>
      <p:sp>
        <p:nvSpPr>
          <p:cNvPr id="36" name="Shape 36"/>
          <p:cNvSpPr txBox="1">
            <a:spLocks noGrp="1"/>
          </p:cNvSpPr>
          <p:nvPr>
            <p:ph type="subTitle" idx="1"/>
          </p:nvPr>
        </p:nvSpPr>
        <p:spPr>
          <a:xfrm>
            <a:off x="914400" y="4599539"/>
            <a:ext cx="6766000" cy="1046400"/>
          </a:xfrm>
          <a:prstGeom prst="rect">
            <a:avLst/>
          </a:prstGeom>
        </p:spPr>
        <p:txBody>
          <a:bodyPr wrap="square" lIns="91425" tIns="91425" rIns="91425" bIns="91425" anchor="t" anchorCtr="0"/>
          <a:lstStyle>
            <a:lvl1pPr lvl="0" rtl="0">
              <a:spcBef>
                <a:spcPts val="0"/>
              </a:spcBef>
              <a:buClr>
                <a:srgbClr val="FFFFFF"/>
              </a:buClr>
              <a:buNone/>
              <a:defRPr>
                <a:solidFill>
                  <a:srgbClr val="FFFFFF"/>
                </a:solidFill>
              </a:defRPr>
            </a:lvl1pPr>
            <a:lvl2pPr lvl="1" rtl="0">
              <a:spcBef>
                <a:spcPts val="0"/>
              </a:spcBef>
              <a:buClr>
                <a:srgbClr val="FFFFFF"/>
              </a:buClr>
              <a:buSzPct val="100000"/>
              <a:buNone/>
              <a:defRPr sz="3000">
                <a:solidFill>
                  <a:srgbClr val="FFFFFF"/>
                </a:solidFill>
              </a:defRPr>
            </a:lvl2pPr>
            <a:lvl3pPr lvl="2" rtl="0">
              <a:spcBef>
                <a:spcPts val="0"/>
              </a:spcBef>
              <a:buClr>
                <a:srgbClr val="FFFFFF"/>
              </a:buClr>
              <a:buSzPct val="100000"/>
              <a:buNone/>
              <a:defRPr sz="3000">
                <a:solidFill>
                  <a:srgbClr val="FFFFFF"/>
                </a:solidFill>
              </a:defRPr>
            </a:lvl3pPr>
            <a:lvl4pPr lvl="3" rtl="0">
              <a:spcBef>
                <a:spcPts val="0"/>
              </a:spcBef>
              <a:buClr>
                <a:srgbClr val="FFFFFF"/>
              </a:buClr>
              <a:buSzPct val="100000"/>
              <a:buNone/>
              <a:defRPr sz="3000">
                <a:solidFill>
                  <a:srgbClr val="FFFFFF"/>
                </a:solidFill>
              </a:defRPr>
            </a:lvl4pPr>
            <a:lvl5pPr lvl="4" rtl="0">
              <a:spcBef>
                <a:spcPts val="0"/>
              </a:spcBef>
              <a:buClr>
                <a:srgbClr val="FFFFFF"/>
              </a:buClr>
              <a:buSzPct val="100000"/>
              <a:buNone/>
              <a:defRPr sz="3000">
                <a:solidFill>
                  <a:srgbClr val="FFFFFF"/>
                </a:solidFill>
              </a:defRPr>
            </a:lvl5pPr>
            <a:lvl6pPr lvl="5" rtl="0">
              <a:spcBef>
                <a:spcPts val="0"/>
              </a:spcBef>
              <a:buClr>
                <a:srgbClr val="FFFFFF"/>
              </a:buClr>
              <a:buSzPct val="100000"/>
              <a:buNone/>
              <a:defRPr sz="3000">
                <a:solidFill>
                  <a:srgbClr val="FFFFFF"/>
                </a:solidFill>
              </a:defRPr>
            </a:lvl6pPr>
            <a:lvl7pPr lvl="6" rtl="0">
              <a:spcBef>
                <a:spcPts val="0"/>
              </a:spcBef>
              <a:buClr>
                <a:srgbClr val="FFFFFF"/>
              </a:buClr>
              <a:buSzPct val="100000"/>
              <a:buNone/>
              <a:defRPr sz="3000">
                <a:solidFill>
                  <a:srgbClr val="FFFFFF"/>
                </a:solidFill>
              </a:defRPr>
            </a:lvl7pPr>
            <a:lvl8pPr lvl="7" rtl="0">
              <a:spcBef>
                <a:spcPts val="0"/>
              </a:spcBef>
              <a:buClr>
                <a:srgbClr val="FFFFFF"/>
              </a:buClr>
              <a:buSzPct val="100000"/>
              <a:buNone/>
              <a:defRPr sz="3000">
                <a:solidFill>
                  <a:srgbClr val="FFFFFF"/>
                </a:solidFill>
              </a:defRPr>
            </a:lvl8pPr>
            <a:lvl9pPr lvl="8" rtl="0">
              <a:spcBef>
                <a:spcPts val="0"/>
              </a:spcBef>
              <a:buClr>
                <a:srgbClr val="FFFFFF"/>
              </a:buClr>
              <a:buSzPct val="100000"/>
              <a:buNone/>
              <a:defRPr sz="3000">
                <a:solidFill>
                  <a:srgbClr val="FFFFFF"/>
                </a:solidFill>
              </a:defRPr>
            </a:lvl9pPr>
          </a:lstStyle>
          <a:p>
            <a:r>
              <a:rPr lang="zh-TW" altLang="en-US"/>
              <a:t>按一下以編輯母片副標題樣式</a:t>
            </a:r>
            <a:endParaRPr/>
          </a:p>
        </p:txBody>
      </p:sp>
    </p:spTree>
    <p:extLst>
      <p:ext uri="{BB962C8B-B14F-4D97-AF65-F5344CB8AC3E}">
        <p14:creationId xmlns:p14="http://schemas.microsoft.com/office/powerpoint/2010/main" val="416266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spTree>
      <p:nvGrpSpPr>
        <p:cNvPr id="1" name="Shape 113"/>
        <p:cNvGrpSpPr/>
        <p:nvPr/>
      </p:nvGrpSpPr>
      <p:grpSpPr>
        <a:xfrm>
          <a:off x="0" y="0"/>
          <a:ext cx="0" cy="0"/>
          <a:chOff x="0" y="0"/>
          <a:chExt cx="0" cy="0"/>
        </a:xfrm>
      </p:grpSpPr>
      <p:sp>
        <p:nvSpPr>
          <p:cNvPr id="120" name="Shape 120"/>
          <p:cNvSpPr txBox="1">
            <a:spLocks noGrp="1"/>
          </p:cNvSpPr>
          <p:nvPr>
            <p:ph type="body" idx="1"/>
          </p:nvPr>
        </p:nvSpPr>
        <p:spPr>
          <a:xfrm>
            <a:off x="1463700" y="5367067"/>
            <a:ext cx="9264800" cy="692800"/>
          </a:xfrm>
          <a:prstGeom prst="rect">
            <a:avLst/>
          </a:prstGeom>
        </p:spPr>
        <p:txBody>
          <a:bodyPr wrap="square" lIns="91425" tIns="91425" rIns="91425" bIns="91425" anchor="t" anchorCtr="0"/>
          <a:lstStyle>
            <a:lvl1pPr lvl="0">
              <a:spcBef>
                <a:spcPts val="360"/>
              </a:spcBef>
              <a:buSzPct val="100000"/>
              <a:buNone/>
              <a:defRPr sz="1800"/>
            </a:lvl1pPr>
          </a:lstStyle>
          <a:p>
            <a:pPr lvl="0"/>
            <a:r>
              <a:rPr lang="zh-TW" altLang="en-US"/>
              <a:t>編輯母片文字樣式</a:t>
            </a:r>
          </a:p>
        </p:txBody>
      </p:sp>
    </p:spTree>
    <p:extLst>
      <p:ext uri="{BB962C8B-B14F-4D97-AF65-F5344CB8AC3E}">
        <p14:creationId xmlns:p14="http://schemas.microsoft.com/office/powerpoint/2010/main" val="1806809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30" y="1073890"/>
            <a:ext cx="8187071" cy="4064627"/>
          </a:xfrm>
        </p:spPr>
        <p:txBody>
          <a:bodyPr anchor="b">
            <a:normAutofit/>
          </a:bodyPr>
          <a:lstStyle>
            <a:lvl1pPr>
              <a:defRPr sz="6300" spc="600" baseline="0">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3242931" y="5159783"/>
            <a:ext cx="7017488"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7" name="文字方塊 6"/>
          <p:cNvSpPr txBox="1"/>
          <p:nvPr userDrawn="1"/>
        </p:nvSpPr>
        <p:spPr>
          <a:xfrm>
            <a:off x="11465912" y="6356833"/>
            <a:ext cx="726089" cy="369332"/>
          </a:xfrm>
          <a:prstGeom prst="rect">
            <a:avLst/>
          </a:prstGeom>
          <a:noFill/>
        </p:spPr>
        <p:txBody>
          <a:bodyPr wrap="square" rtlCol="0">
            <a:spAutoFit/>
          </a:bodyPr>
          <a:lstStyle/>
          <a:p>
            <a:fld id="{995C3C6E-7FD4-4840-9AE0-D67987895516}" type="slidenum">
              <a:rPr lang="zh-TW" altLang="en-US" smtClean="0"/>
              <a:t>‹#›</a:t>
            </a:fld>
            <a:endParaRPr lang="zh-TW" altLang="en-US" dirty="0"/>
          </a:p>
        </p:txBody>
      </p:sp>
    </p:spTree>
    <p:extLst>
      <p:ext uri="{BB962C8B-B14F-4D97-AF65-F5344CB8AC3E}">
        <p14:creationId xmlns:p14="http://schemas.microsoft.com/office/powerpoint/2010/main" val="305019940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ransparent Shapes">
    <p:bg>
      <p:bgPr>
        <a:solidFill>
          <a:srgbClr val="3796BF"/>
        </a:solid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98007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1C9B9D3C-7250-47FB-A3E7-EA90E95BB879}"/>
              </a:ext>
            </a:extLst>
          </p:cNvPr>
          <p:cNvSpPr txBox="1">
            <a:spLocks/>
          </p:cNvSpPr>
          <p:nvPr userDrawn="1"/>
        </p:nvSpPr>
        <p:spPr>
          <a:xfrm>
            <a:off x="11493461" y="6492874"/>
            <a:ext cx="706452" cy="365126"/>
          </a:xfrm>
          <a:prstGeom prst="rect">
            <a:avLst/>
          </a:prstGeom>
        </p:spPr>
        <p:txBody>
          <a:bodyPr/>
          <a:lstStyle>
            <a:defPPr>
              <a:defRPr lang="en-US"/>
            </a:defPPr>
            <a:lvl1pPr marL="0" algn="l" defTabSz="457200" rtl="0" eaLnBrk="1" latinLnBrk="0" hangingPunct="1">
              <a:defRPr sz="1800" kern="1200">
                <a:solidFill>
                  <a:schemeClr val="tx1">
                    <a:lumMod val="95000"/>
                    <a:lumOff val="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601DDA6-1DBC-4F4A-8EE5-258398DC1DCD}" type="slidenum">
              <a:rPr lang="en-US" sz="1600" smtClean="0">
                <a:latin typeface="+mj-ea"/>
                <a:ea typeface="+mj-ea"/>
              </a:rPr>
              <a:pPr algn="r"/>
              <a:t>‹#›</a:t>
            </a:fld>
            <a:endParaRPr lang="en-US" sz="1600" dirty="0">
              <a:latin typeface="+mj-ea"/>
              <a:ea typeface="+mj-ea"/>
            </a:endParaRPr>
          </a:p>
        </p:txBody>
      </p:sp>
    </p:spTree>
    <p:extLst>
      <p:ext uri="{BB962C8B-B14F-4D97-AF65-F5344CB8AC3E}">
        <p14:creationId xmlns:p14="http://schemas.microsoft.com/office/powerpoint/2010/main" val="2527837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文字方塊 1"/>
          <p:cNvSpPr txBox="1"/>
          <p:nvPr userDrawn="1"/>
        </p:nvSpPr>
        <p:spPr>
          <a:xfrm>
            <a:off x="11711947" y="6482259"/>
            <a:ext cx="480053" cy="369332"/>
          </a:xfrm>
          <a:prstGeom prst="rect">
            <a:avLst/>
          </a:prstGeom>
          <a:noFill/>
        </p:spPr>
        <p:txBody>
          <a:bodyPr wrap="square" rtlCol="0">
            <a:spAutoFit/>
          </a:bodyPr>
          <a:lstStyle/>
          <a:p>
            <a:fld id="{12C90103-BC67-4893-8DE0-FA7AA765B0AD}" type="slidenum">
              <a:rPr lang="zh-TW" altLang="en-US" smtClean="0"/>
              <a:t>‹#›</a:t>
            </a:fld>
            <a:endParaRPr lang="zh-TW" altLang="en-US" dirty="0"/>
          </a:p>
        </p:txBody>
      </p:sp>
    </p:spTree>
    <p:extLst>
      <p:ext uri="{BB962C8B-B14F-4D97-AF65-F5344CB8AC3E}">
        <p14:creationId xmlns:p14="http://schemas.microsoft.com/office/powerpoint/2010/main" val="361566051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3" r:id="rId5"/>
    <p:sldLayoutId id="2147483914" r:id="rId6"/>
    <p:sldLayoutId id="2147483916" r:id="rId7"/>
    <p:sldLayoutId id="2147483917" r:id="rId8"/>
    <p:sldLayoutId id="2147483930" r:id="rId9"/>
    <p:sldLayoutId id="2147483931" r:id="rId10"/>
  </p:sldLayoutIdLst>
  <p:hf hdr="0" dt="0"/>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1/29/2024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a:p>
        </p:txBody>
      </p:sp>
    </p:spTree>
    <p:extLst>
      <p:ext uri="{BB962C8B-B14F-4D97-AF65-F5344CB8AC3E}">
        <p14:creationId xmlns:p14="http://schemas.microsoft.com/office/powerpoint/2010/main" val="294169073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www.jctv.ntut.edu.tw/%20enter42/apply/" TargetMode="External"/><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hyperlink" Target="https://www.jctv.ntut.edu.tw/union4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edu.tw/1013/" TargetMode="Externa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9.xml"/><Relationship Id="rId5" Type="http://schemas.openxmlformats.org/officeDocument/2006/relationships/image" Target="../media/image39.gif"/><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5" Type="http://schemas.openxmlformats.org/officeDocument/2006/relationships/image" Target="../media/image40.jp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jctv.ntut.edu.tw/union42/"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jctv.ntut.edu.tw/star/"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jctv.ntut.edu.tw/enter42/skill/"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hyperlink" Target="https://law.moj.gov.tw/LawClass/LawAll.aspx?pcode=H0030032"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hyperlink" Target="https://law.moj.gov.tw/LawClass/LawAll.aspx?pcode=H0030032"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jctv.ntut.edu.tw/enter42/s42/"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19.png"/><Relationship Id="rId4" Type="http://schemas.openxmlformats.org/officeDocument/2006/relationships/hyperlink" Target="https://www.jctv.ntut.edu.tw/enter42/s42/"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jctv.ntut.edu.tw/caac/" TargetMode="Externa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68.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iacp.me.ntnu.edu.tw/"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hyperlink" Target="https://lulu.ntus.edu.tw/" TargetMode="External"/><Relationship Id="rId2" Type="http://schemas.openxmlformats.org/officeDocument/2006/relationships/hyperlink" Target="https://cis.ncu.edu.tw/EnableSy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gif"/></Relationships>
</file>

<file path=ppt/slides/_rels/slide5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microsoft.com/office/2007/relationships/hdphoto" Target="../media/hdphoto3.wdp"/><Relationship Id="rId9" Type="http://schemas.openxmlformats.org/officeDocument/2006/relationships/image" Target="../media/image10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2"/>
          <p:cNvSpPr txBox="1">
            <a:spLocks/>
          </p:cNvSpPr>
          <p:nvPr/>
        </p:nvSpPr>
        <p:spPr>
          <a:xfrm>
            <a:off x="6312023" y="5726616"/>
            <a:ext cx="4946925" cy="5016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60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buFont typeface="Arial" charset="0"/>
              <a:buNone/>
              <a:defRPr/>
            </a:pPr>
            <a:endParaRPr kumimoji="0" lang="en-US" altLang="zh-TW" b="1" kern="0" dirty="0">
              <a:solidFill>
                <a:sysClr val="windowText" lastClr="000000"/>
              </a:solidFill>
              <a:latin typeface="+mn-ea"/>
              <a:ea typeface="+mn-ea"/>
              <a:cs typeface="Arial Unicode MS" pitchFamily="34"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525" y="3682142"/>
            <a:ext cx="1232086" cy="1239088"/>
          </a:xfrm>
          <a:prstGeom prst="rect">
            <a:avLst/>
          </a:prstGeom>
        </p:spPr>
      </p:pic>
      <p:sp>
        <p:nvSpPr>
          <p:cNvPr id="2" name="矩形 1"/>
          <p:cNvSpPr/>
          <p:nvPr/>
        </p:nvSpPr>
        <p:spPr>
          <a:xfrm>
            <a:off x="6157027" y="4339062"/>
            <a:ext cx="5256915" cy="1354217"/>
          </a:xfrm>
          <a:prstGeom prst="rect">
            <a:avLst/>
          </a:prstGeom>
        </p:spPr>
        <p:txBody>
          <a:bodyPr wrap="square">
            <a:spAutoFit/>
          </a:bodyPr>
          <a:lstStyle/>
          <a:p>
            <a:pPr eaLnBrk="1" fontAlgn="auto" hangingPunct="1">
              <a:spcBef>
                <a:spcPts val="600"/>
              </a:spcBef>
              <a:spcAft>
                <a:spcPts val="0"/>
              </a:spcAft>
              <a:buClr>
                <a:srgbClr val="4BB5D9"/>
              </a:buClr>
              <a:buSzPct val="100000"/>
              <a:defRPr/>
            </a:pPr>
            <a:r>
              <a:rPr lang="zh-TW" altLang="en-US" sz="24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主  講  人：</a:t>
            </a:r>
            <a:endParaRPr lang="en-US" altLang="zh-TW" sz="24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endParaRPr>
          </a:p>
          <a:p>
            <a:pPr eaLnBrk="1" fontAlgn="auto" hangingPunct="1">
              <a:spcBef>
                <a:spcPts val="600"/>
              </a:spcBef>
              <a:spcAft>
                <a:spcPts val="0"/>
              </a:spcAft>
              <a:buClr>
                <a:srgbClr val="4BB5D9"/>
              </a:buClr>
              <a:buSzPct val="100000"/>
              <a:defRPr/>
            </a:pPr>
            <a:r>
              <a:rPr kumimoji="0" lang="zh-TW" altLang="en-US"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服務單位：</a:t>
            </a:r>
            <a:endParaRPr kumimoji="0" lang="en-US" altLang="zh-TW"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endParaRPr>
          </a:p>
          <a:p>
            <a:pPr eaLnBrk="1" fontAlgn="auto" hangingPunct="1">
              <a:spcBef>
                <a:spcPts val="600"/>
              </a:spcBef>
              <a:spcAft>
                <a:spcPts val="0"/>
              </a:spcAft>
              <a:buClr>
                <a:srgbClr val="4BB5D9"/>
              </a:buClr>
              <a:buSzPct val="100000"/>
              <a:defRPr/>
            </a:pPr>
            <a:r>
              <a:rPr kumimoji="0" lang="zh-TW" altLang="en-US"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日        期：</a:t>
            </a:r>
            <a:endParaRPr kumimoji="0" lang="en-US" altLang="zh-TW"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sym typeface="Roboto Condensed"/>
            </a:endParaRPr>
          </a:p>
        </p:txBody>
      </p:sp>
      <p:sp>
        <p:nvSpPr>
          <p:cNvPr id="9" name="副標題 2"/>
          <p:cNvSpPr txBox="1">
            <a:spLocks/>
          </p:cNvSpPr>
          <p:nvPr/>
        </p:nvSpPr>
        <p:spPr>
          <a:xfrm>
            <a:off x="2160562" y="4975487"/>
            <a:ext cx="2139182" cy="5016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60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buFont typeface="Arial" charset="0"/>
              <a:buNone/>
              <a:defRPr/>
            </a:pPr>
            <a:r>
              <a:rPr kumimoji="0" lang="zh-TW" altLang="en-US" sz="2400" b="1" kern="0" dirty="0">
                <a:solidFill>
                  <a:srgbClr val="C00000"/>
                </a:solidFill>
                <a:latin typeface="+mn-ea"/>
                <a:ea typeface="+mn-ea"/>
                <a:cs typeface="Arial Unicode MS" pitchFamily="34" charset="-120"/>
              </a:rPr>
              <a:t>招策會官網</a:t>
            </a:r>
            <a:endParaRPr kumimoji="0" lang="en-US" altLang="zh-TW" sz="2400" b="1" kern="0" dirty="0">
              <a:solidFill>
                <a:srgbClr val="C00000"/>
              </a:solidFill>
              <a:latin typeface="+mn-ea"/>
              <a:ea typeface="+mn-ea"/>
              <a:cs typeface="Arial Unicode MS" pitchFamily="34" charset="-120"/>
            </a:endParaRPr>
          </a:p>
        </p:txBody>
      </p:sp>
      <p:sp>
        <p:nvSpPr>
          <p:cNvPr id="4" name="矩形 3"/>
          <p:cNvSpPr/>
          <p:nvPr/>
        </p:nvSpPr>
        <p:spPr>
          <a:xfrm>
            <a:off x="1664161" y="522515"/>
            <a:ext cx="8392041" cy="2554545"/>
          </a:xfrm>
          <a:prstGeom prst="rect">
            <a:avLst/>
          </a:prstGeom>
        </p:spPr>
        <p:txBody>
          <a:bodyPr wrap="none">
            <a:spAutoFit/>
          </a:bodyPr>
          <a:lstStyle/>
          <a:p>
            <a:r>
              <a:rPr lang="en-US" altLang="zh-TW" sz="6600" b="1" dirty="0">
                <a:solidFill>
                  <a:srgbClr val="0070C0"/>
                </a:solidFill>
                <a:effectLst>
                  <a:glow rad="76200">
                    <a:schemeClr val="bg1">
                      <a:alpha val="54000"/>
                    </a:schemeClr>
                  </a:glow>
                </a:effectLst>
                <a:latin typeface="微軟正黑體" panose="020B0604030504040204" pitchFamily="34" charset="-120"/>
                <a:ea typeface="微軟正黑體" panose="020B0604030504040204" pitchFamily="34" charset="-120"/>
                <a:sym typeface="Oswald"/>
              </a:rPr>
              <a:t>113</a:t>
            </a:r>
            <a:r>
              <a:rPr lang="zh-TW" altLang="en-US" sz="3600" b="1" dirty="0">
                <a:solidFill>
                  <a:sysClr val="windowText" lastClr="000000"/>
                </a:solidFill>
                <a:latin typeface="微軟正黑體" panose="020B0604030504040204" pitchFamily="34" charset="-120"/>
                <a:ea typeface="微軟正黑體" panose="020B0604030504040204" pitchFamily="34" charset="-120"/>
                <a:sym typeface="Oswald"/>
              </a:rPr>
              <a:t>學年度</a:t>
            </a:r>
            <a:r>
              <a:rPr lang="zh-TW" altLang="en-US" sz="8000" b="1" dirty="0">
                <a:ln w="22225">
                  <a:solidFill>
                    <a:srgbClr val="C00000"/>
                  </a:solidFill>
                  <a:prstDash val="solid"/>
                </a:ln>
                <a:solidFill>
                  <a:srgbClr val="E46C0A"/>
                </a:solidFill>
                <a:latin typeface="微軟正黑體" panose="020B0604030504040204" pitchFamily="34" charset="-120"/>
                <a:ea typeface="微軟正黑體" panose="020B0604030504040204" pitchFamily="34" charset="-120"/>
                <a:sym typeface="Oswald"/>
              </a:rPr>
              <a:t>四技二專</a:t>
            </a:r>
            <a:endParaRPr lang="en-US" altLang="zh-TW" sz="8000" b="1" dirty="0">
              <a:ln w="22225">
                <a:solidFill>
                  <a:srgbClr val="C00000"/>
                </a:solidFill>
                <a:prstDash val="solid"/>
              </a:ln>
              <a:solidFill>
                <a:srgbClr val="E46C0A"/>
              </a:solidFill>
              <a:latin typeface="微軟正黑體" panose="020B0604030504040204" pitchFamily="34" charset="-120"/>
              <a:ea typeface="微軟正黑體" panose="020B0604030504040204" pitchFamily="34" charset="-120"/>
              <a:sym typeface="Oswald"/>
            </a:endParaRPr>
          </a:p>
          <a:p>
            <a:r>
              <a:rPr lang="zh-TW" altLang="en-US" sz="8000" b="1" dirty="0">
                <a:solidFill>
                  <a:sysClr val="windowText" lastClr="000000"/>
                </a:solidFill>
                <a:latin typeface="微軟正黑體" panose="020B0604030504040204" pitchFamily="34" charset="-120"/>
                <a:ea typeface="微軟正黑體" panose="020B0604030504040204" pitchFamily="34" charset="-120"/>
                <a:sym typeface="Oswald"/>
              </a:rPr>
              <a:t>多元入學管道介紹</a:t>
            </a:r>
            <a:endParaRPr lang="zh-TW" altLang="en-US" sz="8000" dirty="0"/>
          </a:p>
        </p:txBody>
      </p:sp>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72" y="3862374"/>
            <a:ext cx="1688336" cy="1688336"/>
          </a:xfrm>
          <a:prstGeom prst="rect">
            <a:avLst/>
          </a:prstGeom>
        </p:spPr>
      </p:pic>
      <p:sp>
        <p:nvSpPr>
          <p:cNvPr id="7" name="矩形 6"/>
          <p:cNvSpPr/>
          <p:nvPr/>
        </p:nvSpPr>
        <p:spPr>
          <a:xfrm>
            <a:off x="656652" y="5477162"/>
            <a:ext cx="3575904" cy="400110"/>
          </a:xfrm>
          <a:prstGeom prst="rect">
            <a:avLst/>
          </a:prstGeom>
        </p:spPr>
        <p:txBody>
          <a:bodyPr wrap="square">
            <a:spAutoFit/>
          </a:bodyPr>
          <a:lstStyle/>
          <a:p>
            <a:r>
              <a:rPr lang="zh-TW" altLang="en-US" sz="2000" dirty="0"/>
              <a:t>https://www.techadmi.edu.tw/</a:t>
            </a:r>
          </a:p>
        </p:txBody>
      </p:sp>
      <p:sp>
        <p:nvSpPr>
          <p:cNvPr id="10" name="矩形 9">
            <a:extLst>
              <a:ext uri="{FF2B5EF4-FFF2-40B4-BE49-F238E27FC236}">
                <a16:creationId xmlns:a16="http://schemas.microsoft.com/office/drawing/2014/main" id="{B6D14003-CE3A-40CB-AA67-8D1D88721E48}"/>
              </a:ext>
            </a:extLst>
          </p:cNvPr>
          <p:cNvSpPr/>
          <p:nvPr/>
        </p:nvSpPr>
        <p:spPr>
          <a:xfrm>
            <a:off x="7752184" y="2917935"/>
            <a:ext cx="2592050" cy="461665"/>
          </a:xfrm>
          <a:prstGeom prst="rect">
            <a:avLst/>
          </a:prstGeom>
        </p:spPr>
        <p:txBody>
          <a:bodyPr wrap="square">
            <a:spAutoFit/>
          </a:bodyPr>
          <a:lstStyle/>
          <a:p>
            <a:pPr eaLnBrk="1" fontAlgn="auto" hangingPunct="1">
              <a:spcBef>
                <a:spcPts val="600"/>
              </a:spcBef>
              <a:spcAft>
                <a:spcPts val="0"/>
              </a:spcAft>
              <a:buClr>
                <a:srgbClr val="4BB5D9"/>
              </a:buClr>
              <a:buSzPct val="100000"/>
              <a:defRPr/>
            </a:pPr>
            <a:r>
              <a:rPr lang="zh-TW" altLang="en-US" sz="24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（公播版簡報）</a:t>
            </a:r>
            <a:endParaRPr kumimoji="0" lang="en-US" altLang="zh-TW"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sym typeface="Roboto Condensed"/>
            </a:endParaRPr>
          </a:p>
        </p:txBody>
      </p:sp>
      <p:sp>
        <p:nvSpPr>
          <p:cNvPr id="6" name="矩形 5">
            <a:extLst>
              <a:ext uri="{FF2B5EF4-FFF2-40B4-BE49-F238E27FC236}">
                <a16:creationId xmlns:a16="http://schemas.microsoft.com/office/drawing/2014/main" id="{CE36882B-0934-44F6-A965-6C7454878A0C}"/>
              </a:ext>
            </a:extLst>
          </p:cNvPr>
          <p:cNvSpPr/>
          <p:nvPr/>
        </p:nvSpPr>
        <p:spPr>
          <a:xfrm>
            <a:off x="11258948" y="0"/>
            <a:ext cx="930063" cy="276999"/>
          </a:xfrm>
          <a:prstGeom prst="rect">
            <a:avLst/>
          </a:prstGeom>
        </p:spPr>
        <p:txBody>
          <a:bodyPr wrap="square">
            <a:spAutoFit/>
          </a:bodyPr>
          <a:lstStyle/>
          <a:p>
            <a:r>
              <a:rPr lang="en-US" altLang="zh-TW" sz="12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V1130129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EA7C08A2-45E7-49F3-B19C-2C5F22B0B5AC}"/>
              </a:ext>
            </a:extLst>
          </p:cNvPr>
          <p:cNvSpPr txBox="1">
            <a:spLocks/>
          </p:cNvSpPr>
          <p:nvPr/>
        </p:nvSpPr>
        <p:spPr>
          <a:xfrm>
            <a:off x="0" y="2866628"/>
            <a:ext cx="12192000" cy="1124744"/>
          </a:xfrm>
          <a:prstGeom prst="rect">
            <a:avLst/>
          </a:prstGeom>
          <a:solidFill>
            <a:srgbClr val="FFFFEB"/>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algn="ctr" fontAlgn="auto">
              <a:spcBef>
                <a:spcPct val="0"/>
              </a:spcBef>
              <a:spcAft>
                <a:spcPts val="0"/>
              </a:spcAft>
              <a:buSzTx/>
            </a:pPr>
            <a:r>
              <a:rPr kumimoji="0" lang="en-US" altLang="zh-TW" sz="4800" dirty="0">
                <a:solidFill>
                  <a:srgbClr val="000000"/>
                </a:solidFill>
                <a:latin typeface="微軟正黑體" panose="020B0604030504040204" pitchFamily="34" charset="-120"/>
                <a:ea typeface="微軟正黑體" panose="020B0604030504040204" pitchFamily="34" charset="-120"/>
              </a:rPr>
              <a:t>113</a:t>
            </a:r>
            <a:r>
              <a:rPr kumimoji="0" lang="zh-TW" altLang="en-US" sz="4800" dirty="0">
                <a:solidFill>
                  <a:srgbClr val="000000"/>
                </a:solidFill>
                <a:latin typeface="微軟正黑體" panose="020B0604030504040204" pitchFamily="34" charset="-120"/>
                <a:ea typeface="微軟正黑體" panose="020B0604030504040204" pitchFamily="34" charset="-120"/>
              </a:rPr>
              <a:t>學年度四技二專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招生調整</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p>
        </p:txBody>
      </p:sp>
    </p:spTree>
    <p:extLst>
      <p:ext uri="{BB962C8B-B14F-4D97-AF65-F5344CB8AC3E}">
        <p14:creationId xmlns:p14="http://schemas.microsoft.com/office/powerpoint/2010/main" val="4154328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群組 89"/>
          <p:cNvGrpSpPr/>
          <p:nvPr/>
        </p:nvGrpSpPr>
        <p:grpSpPr>
          <a:xfrm flipH="1">
            <a:off x="533473" y="772009"/>
            <a:ext cx="314549" cy="314549"/>
            <a:chOff x="1237648" y="2085752"/>
            <a:chExt cx="2281275" cy="2281274"/>
          </a:xfrm>
        </p:grpSpPr>
        <p:sp>
          <p:nvSpPr>
            <p:cNvPr id="94" name="Google Shape;85;p6"/>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5;p11"/>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p6"/>
            <p:cNvSpPr/>
            <p:nvPr/>
          </p:nvSpPr>
          <p:spPr>
            <a:xfrm>
              <a:off x="1462619" y="2310190"/>
              <a:ext cx="1832397" cy="1832396"/>
            </a:xfrm>
            <a:prstGeom prst="ellipse">
              <a:avLst/>
            </a:prstGeom>
            <a:solidFill>
              <a:schemeClr val="bg1"/>
            </a:solidFill>
            <a:ln>
              <a:noFill/>
            </a:ln>
            <a:effectLst>
              <a:innerShdw blurRad="63500" dist="25400" dir="81000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矩形 51">
            <a:extLst>
              <a:ext uri="{FF2B5EF4-FFF2-40B4-BE49-F238E27FC236}">
                <a16:creationId xmlns:a16="http://schemas.microsoft.com/office/drawing/2014/main" id="{22F52348-8356-4640-94F1-5AEC41FBCCA8}"/>
              </a:ext>
            </a:extLst>
          </p:cNvPr>
          <p:cNvSpPr/>
          <p:nvPr/>
        </p:nvSpPr>
        <p:spPr>
          <a:xfrm>
            <a:off x="843869" y="733113"/>
            <a:ext cx="10885261" cy="461665"/>
          </a:xfrm>
          <a:prstGeom prst="rect">
            <a:avLst/>
          </a:prstGeom>
        </p:spPr>
        <p:txBody>
          <a:bodyPr wrap="square">
            <a:spAutoFit/>
          </a:bodyPr>
          <a:lstStyle/>
          <a:p>
            <a:r>
              <a:rPr lang="zh-TW" altLang="en-US" sz="2400" b="1" dirty="0">
                <a:solidFill>
                  <a:srgbClr val="C00000"/>
                </a:solidFill>
                <a:latin typeface="微軟正黑體" panose="020B0604030504040204" pitchFamily="34" charset="-120"/>
                <a:ea typeface="微軟正黑體" panose="020B0604030504040204" pitchFamily="34" charset="-120"/>
              </a:rPr>
              <a:t>四技二專甄選入學</a:t>
            </a:r>
            <a:r>
              <a:rPr lang="zh-TW" altLang="en-US" sz="2000" b="1" dirty="0">
                <a:latin typeface="微軟正黑體" panose="020B0604030504040204" pitchFamily="34" charset="-120"/>
                <a:ea typeface="微軟正黑體" panose="020B0604030504040204" pitchFamily="34" charset="-120"/>
              </a:rPr>
              <a:t>第一階段篩選及第二階段成績採計方式</a:t>
            </a:r>
          </a:p>
        </p:txBody>
      </p:sp>
      <p:graphicFrame>
        <p:nvGraphicFramePr>
          <p:cNvPr id="20" name="表格 19">
            <a:extLst>
              <a:ext uri="{FF2B5EF4-FFF2-40B4-BE49-F238E27FC236}">
                <a16:creationId xmlns:a16="http://schemas.microsoft.com/office/drawing/2014/main" id="{5145AE92-F772-4BDE-B56B-CB18C7C91B6A}"/>
              </a:ext>
            </a:extLst>
          </p:cNvPr>
          <p:cNvGraphicFramePr>
            <a:graphicFrameLocks noGrp="1"/>
          </p:cNvGraphicFramePr>
          <p:nvPr/>
        </p:nvGraphicFramePr>
        <p:xfrm>
          <a:off x="291576" y="1218929"/>
          <a:ext cx="3168000" cy="432838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1115638977"/>
                    </a:ext>
                  </a:extLst>
                </a:gridCol>
                <a:gridCol w="2448000">
                  <a:extLst>
                    <a:ext uri="{9D8B030D-6E8A-4147-A177-3AD203B41FA5}">
                      <a16:colId xmlns:a16="http://schemas.microsoft.com/office/drawing/2014/main" val="2072035983"/>
                    </a:ext>
                  </a:extLst>
                </a:gridCol>
              </a:tblGrid>
              <a:tr h="432000">
                <a:tc gridSpan="2">
                  <a:txBody>
                    <a:bodyPr/>
                    <a:lstStyle/>
                    <a:p>
                      <a:pPr algn="ctr"/>
                      <a:r>
                        <a:rPr lang="zh-TW" altLang="en-US" sz="1800" dirty="0">
                          <a:latin typeface="微軟正黑體" panose="020B0604030504040204" pitchFamily="34" charset="-120"/>
                          <a:ea typeface="微軟正黑體" panose="020B0604030504040204" pitchFamily="34" charset="-120"/>
                        </a:rPr>
                        <a:t>第一階段</a:t>
                      </a:r>
                    </a:p>
                  </a:txBody>
                  <a:tcPr marL="36000" marR="36000" marT="36000" marB="36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solidFill>
                  </a:tcPr>
                </a:tc>
                <a:tc hMerge="1">
                  <a:txBody>
                    <a:bodyPr/>
                    <a:lstStyle/>
                    <a:p>
                      <a:pPr algn="ct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38100" cap="flat" cmpd="sng" algn="ctr">
                      <a:solidFill>
                        <a:schemeClr val="accent5"/>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43462604"/>
                  </a:ext>
                </a:extLst>
              </a:tr>
              <a:tr h="396870">
                <a:tc gridSpan="2">
                  <a:txBody>
                    <a:bodyPr/>
                    <a:lstStyle/>
                    <a:p>
                      <a:pPr algn="ctr"/>
                      <a:r>
                        <a:rPr lang="zh-TW" altLang="en-US" sz="1800" b="1" dirty="0">
                          <a:latin typeface="微軟正黑體" panose="020B0604030504040204" pitchFamily="34" charset="-120"/>
                          <a:ea typeface="微軟正黑體" panose="020B0604030504040204" pitchFamily="34" charset="-120"/>
                        </a:rPr>
                        <a:t>篩選倍率</a:t>
                      </a:r>
                    </a:p>
                  </a:txBody>
                  <a:tcPr marL="36000" marR="36000" marT="36000" marB="36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algn="ct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38100" cap="flat" cmpd="sng" algn="ctr">
                      <a:solidFill>
                        <a:schemeClr val="accent5"/>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805552946"/>
                  </a:ext>
                </a:extLst>
              </a:tr>
              <a:tr h="360000">
                <a:tc rowSpan="2">
                  <a:txBody>
                    <a:bodyPr/>
                    <a:lstStyle/>
                    <a:p>
                      <a:pPr algn="ctr"/>
                      <a:r>
                        <a:rPr lang="zh-TW" altLang="en-US" sz="1600" dirty="0">
                          <a:latin typeface="微軟正黑體" panose="020B0604030504040204" pitchFamily="34" charset="-120"/>
                          <a:ea typeface="微軟正黑體" panose="020B0604030504040204" pitchFamily="34" charset="-120"/>
                        </a:rPr>
                        <a:t>科目</a:t>
                      </a:r>
                    </a:p>
                  </a:txBody>
                  <a:tcPr marL="36000" marR="3600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600" b="1" dirty="0">
                          <a:solidFill>
                            <a:schemeClr val="bg1"/>
                          </a:solidFill>
                          <a:latin typeface="微軟正黑體" panose="020B0604030504040204" pitchFamily="34" charset="-120"/>
                          <a:ea typeface="微軟正黑體" panose="020B0604030504040204" pitchFamily="34" charset="-120"/>
                        </a:rPr>
                        <a:t>調整說明</a:t>
                      </a:r>
                    </a:p>
                  </a:txBody>
                  <a:tcPr marL="36000" marR="36000" marT="36000" marB="36000" anchor="ctr">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65477601"/>
                  </a:ext>
                </a:extLst>
              </a:tr>
              <a:tr h="360000">
                <a:tc vMerge="1">
                  <a:txBody>
                    <a:bodyPr/>
                    <a:lstStyle/>
                    <a:p>
                      <a:pPr algn="ctr"/>
                      <a:r>
                        <a:rPr lang="zh-TW" altLang="en-US" sz="1600" dirty="0">
                          <a:latin typeface="微軟正黑體" panose="020B0604030504040204" pitchFamily="34" charset="-120"/>
                          <a:ea typeface="微軟正黑體" panose="020B0604030504040204" pitchFamily="34" charset="-120"/>
                        </a:rPr>
                        <a:t>科目</a:t>
                      </a:r>
                    </a:p>
                  </a:txBody>
                  <a:tcPr marL="36000" marR="36000" marT="36000" marB="36000" anchor="ctr">
                    <a:lnL w="1270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rowSpan="6">
                  <a:txBody>
                    <a:bodyPr/>
                    <a:lstStyle/>
                    <a:p>
                      <a:pPr marL="182563" indent="-182563" algn="just">
                        <a:buFont typeface="+mj-lt"/>
                        <a:buAutoNum type="arabicPeriod"/>
                      </a:pPr>
                      <a:r>
                        <a:rPr lang="zh-TW" altLang="en-US" sz="1600" b="1" dirty="0">
                          <a:solidFill>
                            <a:srgbClr val="0000FF"/>
                          </a:solidFill>
                          <a:latin typeface="微軟正黑體" panose="020B0604030504040204" pitchFamily="34" charset="-120"/>
                          <a:ea typeface="微軟正黑體" panose="020B0604030504040204" pitchFamily="34" charset="-120"/>
                          <a:cs typeface="Arial" pitchFamily="34" charset="0"/>
                        </a:rPr>
                        <a:t>取消總級分篩選。</a:t>
                      </a:r>
                      <a:endParaRPr lang="en-US" altLang="zh-TW" sz="1600" b="1" dirty="0">
                        <a:solidFill>
                          <a:srgbClr val="0000FF"/>
                        </a:solidFill>
                        <a:latin typeface="微軟正黑體" panose="020B0604030504040204" pitchFamily="34" charset="-120"/>
                        <a:ea typeface="微軟正黑體" panose="020B0604030504040204" pitchFamily="34" charset="-120"/>
                        <a:cs typeface="Arial" pitchFamily="34" charset="0"/>
                      </a:endParaRPr>
                    </a:p>
                    <a:p>
                      <a:pPr marL="182563" marR="0" lvl="0" indent="-182563" algn="just" defTabSz="914400" rtl="0" eaLnBrk="1" fontAlgn="auto" latinLnBrk="0" hangingPunct="1">
                        <a:lnSpc>
                          <a:spcPct val="100000"/>
                        </a:lnSpc>
                        <a:spcBef>
                          <a:spcPts val="600"/>
                        </a:spcBef>
                        <a:spcAft>
                          <a:spcPts val="0"/>
                        </a:spcAft>
                        <a:buClrTx/>
                        <a:buSzTx/>
                        <a:buFont typeface="+mj-lt"/>
                        <a:buAutoNum type="arabicPeriod"/>
                        <a:tabLst/>
                        <a:defRPr/>
                      </a:pPr>
                      <a:r>
                        <a:rPr lang="zh-TW" altLang="en-US" sz="1600" b="1" dirty="0">
                          <a:solidFill>
                            <a:srgbClr val="0000FF"/>
                          </a:solidFill>
                          <a:latin typeface="微軟正黑體" panose="020B0604030504040204" pitchFamily="34" charset="-120"/>
                          <a:ea typeface="微軟正黑體" panose="020B0604030504040204" pitchFamily="34" charset="-120"/>
                          <a:cs typeface="Arial" pitchFamily="34" charset="0"/>
                        </a:rPr>
                        <a:t>以「大倍率篩選共同科目、小倍率篩選專業科目」為原則。</a:t>
                      </a:r>
                      <a:endParaRPr lang="zh-TW" altLang="en-US" sz="1600" dirty="0"/>
                    </a:p>
                    <a:p>
                      <a:pPr marL="182563" indent="-182563" algn="just">
                        <a:spcBef>
                          <a:spcPts val="600"/>
                        </a:spcBef>
                        <a:buFont typeface="+mj-lt"/>
                        <a:buAutoNum type="arabicPeriod"/>
                      </a:pPr>
                      <a:r>
                        <a:rPr lang="zh-TW" altLang="en-US" sz="1600" b="1" dirty="0">
                          <a:solidFill>
                            <a:srgbClr val="0000FF"/>
                          </a:solidFill>
                          <a:latin typeface="微軟正黑體" panose="020B0604030504040204" pitchFamily="34" charset="-120"/>
                          <a:ea typeface="微軟正黑體" panose="020B0604030504040204" pitchFamily="34" charset="-120"/>
                          <a:cs typeface="Arial" pitchFamily="34" charset="0"/>
                        </a:rPr>
                        <a:t>同級分超額篩選</a:t>
                      </a:r>
                      <a:r>
                        <a:rPr lang="zh-TW" altLang="en-US" sz="1600" b="1" dirty="0">
                          <a:solidFill>
                            <a:srgbClr val="FF0000"/>
                          </a:solidFill>
                          <a:latin typeface="微軟正黑體" panose="020B0604030504040204" pitchFamily="34" charset="-120"/>
                          <a:ea typeface="微軟正黑體" panose="020B0604030504040204" pitchFamily="34" charset="-120"/>
                          <a:cs typeface="Arial" pitchFamily="34" charset="0"/>
                        </a:rPr>
                        <a:t>至少</a:t>
                      </a:r>
                      <a:r>
                        <a:rPr lang="zh-TW" altLang="en-US" sz="1600" b="1" dirty="0">
                          <a:solidFill>
                            <a:srgbClr val="0000FF"/>
                          </a:solidFill>
                          <a:latin typeface="微軟正黑體" panose="020B0604030504040204" pitchFamily="34" charset="-120"/>
                          <a:ea typeface="微軟正黑體" panose="020B0604030504040204" pitchFamily="34" charset="-120"/>
                          <a:cs typeface="Arial" pitchFamily="34" charset="0"/>
                        </a:rPr>
                        <a:t>（含）</a:t>
                      </a:r>
                      <a:r>
                        <a:rPr lang="en-US" altLang="zh-TW" sz="1600" b="1" dirty="0">
                          <a:solidFill>
                            <a:srgbClr val="0000FF"/>
                          </a:solidFill>
                          <a:latin typeface="微軟正黑體" panose="020B0604030504040204" pitchFamily="34" charset="-120"/>
                          <a:ea typeface="微軟正黑體" panose="020B0604030504040204" pitchFamily="34" charset="-120"/>
                          <a:cs typeface="Arial" pitchFamily="34" charset="0"/>
                        </a:rPr>
                        <a:t>4</a:t>
                      </a:r>
                      <a:r>
                        <a:rPr lang="zh-TW" altLang="en-US" sz="1600" b="1" dirty="0">
                          <a:solidFill>
                            <a:srgbClr val="0000FF"/>
                          </a:solidFill>
                          <a:latin typeface="微軟正黑體" panose="020B0604030504040204" pitchFamily="34" charset="-120"/>
                          <a:ea typeface="微軟正黑體" panose="020B0604030504040204" pitchFamily="34" charset="-120"/>
                          <a:cs typeface="Arial" pitchFamily="34" charset="0"/>
                        </a:rPr>
                        <a:t>項，可為篩選倍率外之其他統測科目。</a:t>
                      </a:r>
                      <a:endParaRPr lang="zh-TW" altLang="en-US" sz="1600" dirty="0">
                        <a:solidFill>
                          <a:srgbClr val="0000FF"/>
                        </a:solidFill>
                        <a:latin typeface="微軟正黑體" panose="020B0604030504040204" pitchFamily="34" charset="-120"/>
                        <a:ea typeface="微軟正黑體" panose="020B0604030504040204" pitchFamily="34" charset="-120"/>
                      </a:endParaRPr>
                    </a:p>
                  </a:txBody>
                  <a:tcPr marL="36000" marR="36000" marT="36000" marB="36000">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extLst>
                  <a:ext uri="{0D108BD9-81ED-4DB2-BD59-A6C34878D82A}">
                    <a16:rowId xmlns:a16="http://schemas.microsoft.com/office/drawing/2014/main" val="711527165"/>
                  </a:ext>
                </a:extLst>
              </a:tr>
              <a:tr h="469502">
                <a:tc>
                  <a:txBody>
                    <a:bodyPr/>
                    <a:lstStyle/>
                    <a:p>
                      <a:pPr algn="ctr"/>
                      <a:r>
                        <a:rPr lang="zh-TW" altLang="en-US" sz="1600" dirty="0">
                          <a:latin typeface="微軟正黑體" panose="020B0604030504040204" pitchFamily="34" charset="-120"/>
                          <a:ea typeface="微軟正黑體" panose="020B0604030504040204" pitchFamily="34" charset="-120"/>
                        </a:rPr>
                        <a:t>國　文</a:t>
                      </a:r>
                    </a:p>
                  </a:txBody>
                  <a:tcPr marL="36000" marR="3600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marL="180975" indent="-180975">
                        <a:buFont typeface="+mj-lt"/>
                        <a:buAutoNum type="arabicPeriod"/>
                      </a:pPr>
                      <a:r>
                        <a:rPr lang="zh-TW" altLang="en-US" sz="1600" b="1" dirty="0">
                          <a:solidFill>
                            <a:srgbClr val="0000FF"/>
                          </a:solidFill>
                          <a:latin typeface="微軟正黑體" panose="020B0604030504040204" pitchFamily="34" charset="-120"/>
                          <a:ea typeface="微軟正黑體" panose="020B0604030504040204" pitchFamily="34" charset="-120"/>
                          <a:cs typeface="Arial" pitchFamily="34" charset="0"/>
                        </a:rPr>
                        <a:t>廢除總級分篩選。</a:t>
                      </a:r>
                      <a:endParaRPr lang="en-US" altLang="zh-TW" sz="1600" b="1" dirty="0">
                        <a:solidFill>
                          <a:srgbClr val="0000FF"/>
                        </a:solidFill>
                        <a:latin typeface="微軟正黑體" panose="020B0604030504040204" pitchFamily="34" charset="-120"/>
                        <a:ea typeface="微軟正黑體" panose="020B0604030504040204" pitchFamily="34" charset="-120"/>
                        <a:cs typeface="Arial" pitchFamily="34" charset="0"/>
                      </a:endParaRPr>
                    </a:p>
                    <a:p>
                      <a:pPr marL="180975" indent="-180975">
                        <a:buFont typeface="+mj-lt"/>
                        <a:buAutoNum type="arabicPeriod"/>
                      </a:pPr>
                      <a:r>
                        <a:rPr lang="zh-TW" altLang="en-US" sz="1600" b="1" dirty="0">
                          <a:solidFill>
                            <a:srgbClr val="0000FF"/>
                          </a:solidFill>
                          <a:latin typeface="微軟正黑體" panose="020B0604030504040204" pitchFamily="34" charset="-120"/>
                          <a:ea typeface="微軟正黑體" panose="020B0604030504040204" pitchFamily="34" charset="-120"/>
                          <a:cs typeface="Arial" pitchFamily="34" charset="0"/>
                        </a:rPr>
                        <a:t>以「先篩共同科目、後篩專業科目」為原則，或以下例外</a:t>
                      </a:r>
                      <a:r>
                        <a:rPr lang="en-US" altLang="zh-TW" sz="1600" b="1" dirty="0">
                          <a:solidFill>
                            <a:srgbClr val="0000FF"/>
                          </a:solidFill>
                          <a:latin typeface="微軟正黑體" panose="020B0604030504040204" pitchFamily="34" charset="-120"/>
                          <a:ea typeface="微軟正黑體" panose="020B0604030504040204" pitchFamily="34" charset="-120"/>
                          <a:cs typeface="Arial" pitchFamily="34" charset="0"/>
                        </a:rPr>
                        <a:t>*</a:t>
                      </a:r>
                      <a:r>
                        <a:rPr lang="zh-TW" altLang="en-US" sz="1600" b="1" dirty="0">
                          <a:solidFill>
                            <a:srgbClr val="0000FF"/>
                          </a:solidFill>
                          <a:latin typeface="微軟正黑體" panose="020B0604030504040204" pitchFamily="34" charset="-120"/>
                          <a:ea typeface="微軟正黑體" panose="020B0604030504040204" pitchFamily="34" charset="-120"/>
                          <a:cs typeface="Arial" pitchFamily="34" charset="0"/>
                        </a:rPr>
                        <a:t>情形。</a:t>
                      </a:r>
                      <a:endParaRPr lang="en-US" altLang="zh-TW" sz="1600" b="1" dirty="0">
                        <a:solidFill>
                          <a:srgbClr val="0000FF"/>
                        </a:solidFill>
                        <a:latin typeface="微軟正黑體" panose="020B0604030504040204" pitchFamily="34" charset="-120"/>
                        <a:ea typeface="微軟正黑體" panose="020B0604030504040204" pitchFamily="34" charset="-120"/>
                        <a:cs typeface="Arial" pitchFamily="34" charset="0"/>
                      </a:endParaRPr>
                    </a:p>
                    <a:p>
                      <a:pPr marL="180975" indent="-180975">
                        <a:buFont typeface="+mj-lt"/>
                        <a:buAutoNum type="arabicPeriod"/>
                      </a:pPr>
                      <a:r>
                        <a:rPr lang="zh-TW" altLang="en-US" sz="1600" b="1" dirty="0">
                          <a:solidFill>
                            <a:srgbClr val="0000FF"/>
                          </a:solidFill>
                          <a:latin typeface="微軟正黑體" panose="020B0604030504040204" pitchFamily="34" charset="-120"/>
                          <a:ea typeface="微軟正黑體" panose="020B0604030504040204" pitchFamily="34" charset="-120"/>
                          <a:cs typeface="Arial" pitchFamily="34" charset="0"/>
                        </a:rPr>
                        <a:t>同級分超額篩選至少（含）</a:t>
                      </a:r>
                      <a:r>
                        <a:rPr lang="en-US" altLang="zh-TW" sz="1600" b="1" dirty="0">
                          <a:solidFill>
                            <a:srgbClr val="0000FF"/>
                          </a:solidFill>
                          <a:latin typeface="微軟正黑體" panose="020B0604030504040204" pitchFamily="34" charset="-120"/>
                          <a:ea typeface="微軟正黑體" panose="020B0604030504040204" pitchFamily="34" charset="-120"/>
                          <a:cs typeface="Arial" pitchFamily="34" charset="0"/>
                        </a:rPr>
                        <a:t>4</a:t>
                      </a:r>
                      <a:r>
                        <a:rPr lang="zh-TW" altLang="en-US" sz="1600" b="1" dirty="0">
                          <a:solidFill>
                            <a:srgbClr val="0000FF"/>
                          </a:solidFill>
                          <a:latin typeface="微軟正黑體" panose="020B0604030504040204" pitchFamily="34" charset="-120"/>
                          <a:ea typeface="微軟正黑體" panose="020B0604030504040204" pitchFamily="34" charset="-120"/>
                          <a:cs typeface="Arial" pitchFamily="34" charset="0"/>
                        </a:rPr>
                        <a:t>項，可為篩選倍率外之其他統測科目。</a:t>
                      </a:r>
                      <a:endParaRPr lang="zh-TW" altLang="en-US" sz="1600" dirty="0">
                        <a:solidFill>
                          <a:srgbClr val="0000FF"/>
                        </a:solidFill>
                        <a:latin typeface="微軟正黑體" panose="020B0604030504040204" pitchFamily="34" charset="-120"/>
                        <a:ea typeface="微軟正黑體" panose="020B0604030504040204" pitchFamily="34" charset="-120"/>
                      </a:endParaRPr>
                    </a:p>
                  </a:txBody>
                  <a:tcPr marL="36000" marR="36000" marT="36000" marB="36000">
                    <a:lnL w="6350" cap="flat" cmpd="sng" algn="ctr">
                      <a:solidFill>
                        <a:schemeClr val="bg1">
                          <a:lumMod val="6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509147595"/>
                  </a:ext>
                </a:extLst>
              </a:tr>
              <a:tr h="469502">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英　文</a:t>
                      </a:r>
                    </a:p>
                  </a:txBody>
                  <a:tcPr marL="36000" marR="3600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endParaRPr lang="zh-TW" altLang="en-US" sz="1600" dirty="0">
                        <a:latin typeface="微軟正黑體" panose="020B0604030504040204" pitchFamily="34" charset="-120"/>
                        <a:ea typeface="微軟正黑體" panose="020B0604030504040204" pitchFamily="34" charset="-120"/>
                      </a:endParaRPr>
                    </a:p>
                  </a:txBody>
                  <a:tcPr>
                    <a:lnL w="6350" cap="flat" cmpd="sng" algn="ctr">
                      <a:solidFill>
                        <a:schemeClr val="bg1">
                          <a:lumMod val="6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911796324"/>
                  </a:ext>
                </a:extLst>
              </a:tr>
              <a:tr h="469502">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數　學</a:t>
                      </a:r>
                    </a:p>
                  </a:txBody>
                  <a:tcPr marL="36000" marR="3600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endParaRPr lang="zh-TW" altLang="en-US" sz="1600" dirty="0">
                        <a:latin typeface="微軟正黑體" panose="020B0604030504040204" pitchFamily="34" charset="-120"/>
                        <a:ea typeface="微軟正黑體" panose="020B0604030504040204" pitchFamily="34" charset="-120"/>
                      </a:endParaRPr>
                    </a:p>
                  </a:txBody>
                  <a:tcPr>
                    <a:lnL w="635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3217304079"/>
                  </a:ext>
                </a:extLst>
              </a:tr>
              <a:tr h="469502">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專業一</a:t>
                      </a:r>
                    </a:p>
                  </a:txBody>
                  <a:tcPr marL="36000" marR="3600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endParaRPr lang="zh-TW" altLang="en-US" sz="1600" dirty="0">
                        <a:latin typeface="微軟正黑體" panose="020B0604030504040204" pitchFamily="34" charset="-120"/>
                        <a:ea typeface="微軟正黑體" panose="020B0604030504040204" pitchFamily="34" charset="-120"/>
                      </a:endParaRPr>
                    </a:p>
                  </a:txBody>
                  <a:tcPr>
                    <a:lnL w="635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3793522679"/>
                  </a:ext>
                </a:extLst>
              </a:tr>
              <a:tr h="469502">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專業二</a:t>
                      </a:r>
                    </a:p>
                  </a:txBody>
                  <a:tcPr marL="36000" marR="3600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endParaRPr lang="zh-TW" altLang="en-US" sz="1600" dirty="0">
                        <a:latin typeface="微軟正黑體" panose="020B0604030504040204" pitchFamily="34" charset="-120"/>
                        <a:ea typeface="微軟正黑體" panose="020B0604030504040204" pitchFamily="34" charset="-120"/>
                      </a:endParaRPr>
                    </a:p>
                  </a:txBody>
                  <a:tcPr>
                    <a:lnL w="635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1852609604"/>
                  </a:ext>
                </a:extLst>
              </a:tr>
              <a:tr h="432000">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總級分</a:t>
                      </a:r>
                    </a:p>
                  </a:txBody>
                  <a:tcPr marL="36000" marR="3600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indent="0" algn="ctr">
                        <a:buFont typeface="+mj-lt"/>
                        <a:buNone/>
                      </a:pPr>
                      <a:r>
                        <a:rPr lang="zh-TW" altLang="en-US" sz="1600" b="1" dirty="0">
                          <a:solidFill>
                            <a:schemeClr val="tx1"/>
                          </a:solidFill>
                          <a:latin typeface="微軟正黑體" panose="020B0604030504040204" pitchFamily="34" charset="-120"/>
                          <a:ea typeface="微軟正黑體" panose="020B0604030504040204" pitchFamily="34" charset="-120"/>
                          <a:cs typeface="Arial" pitchFamily="34" charset="0"/>
                        </a:rPr>
                        <a:t>取消</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890846217"/>
                  </a:ext>
                </a:extLst>
              </a:tr>
            </a:tbl>
          </a:graphicData>
        </a:graphic>
      </p:graphicFrame>
      <p:graphicFrame>
        <p:nvGraphicFramePr>
          <p:cNvPr id="21" name="表格 20">
            <a:extLst>
              <a:ext uri="{FF2B5EF4-FFF2-40B4-BE49-F238E27FC236}">
                <a16:creationId xmlns:a16="http://schemas.microsoft.com/office/drawing/2014/main" id="{18133A37-4158-4EFB-A0A9-A9985CF3CFDE}"/>
              </a:ext>
            </a:extLst>
          </p:cNvPr>
          <p:cNvGraphicFramePr>
            <a:graphicFrameLocks noGrp="1"/>
          </p:cNvGraphicFramePr>
          <p:nvPr>
            <p:extLst>
              <p:ext uri="{D42A27DB-BD31-4B8C-83A1-F6EECF244321}">
                <p14:modId xmlns:p14="http://schemas.microsoft.com/office/powerpoint/2010/main" val="1836562622"/>
              </p:ext>
            </p:extLst>
          </p:nvPr>
        </p:nvGraphicFramePr>
        <p:xfrm>
          <a:off x="3459576" y="1218925"/>
          <a:ext cx="8340414" cy="4345920"/>
        </p:xfrm>
        <a:graphic>
          <a:graphicData uri="http://schemas.openxmlformats.org/drawingml/2006/table">
            <a:tbl>
              <a:tblPr firstRow="1" bandRow="1">
                <a:tableStyleId>{5C22544A-7EE6-4342-B048-85BDC9FD1C3A}</a:tableStyleId>
              </a:tblPr>
              <a:tblGrid>
                <a:gridCol w="679816">
                  <a:extLst>
                    <a:ext uri="{9D8B030D-6E8A-4147-A177-3AD203B41FA5}">
                      <a16:colId xmlns:a16="http://schemas.microsoft.com/office/drawing/2014/main" val="217670100"/>
                    </a:ext>
                  </a:extLst>
                </a:gridCol>
                <a:gridCol w="488094">
                  <a:extLst>
                    <a:ext uri="{9D8B030D-6E8A-4147-A177-3AD203B41FA5}">
                      <a16:colId xmlns:a16="http://schemas.microsoft.com/office/drawing/2014/main" val="3017980652"/>
                    </a:ext>
                  </a:extLst>
                </a:gridCol>
                <a:gridCol w="782714">
                  <a:extLst>
                    <a:ext uri="{9D8B030D-6E8A-4147-A177-3AD203B41FA5}">
                      <a16:colId xmlns:a16="http://schemas.microsoft.com/office/drawing/2014/main" val="189426931"/>
                    </a:ext>
                  </a:extLst>
                </a:gridCol>
                <a:gridCol w="1874546">
                  <a:extLst>
                    <a:ext uri="{9D8B030D-6E8A-4147-A177-3AD203B41FA5}">
                      <a16:colId xmlns:a16="http://schemas.microsoft.com/office/drawing/2014/main" val="942113282"/>
                    </a:ext>
                  </a:extLst>
                </a:gridCol>
                <a:gridCol w="2022107">
                  <a:extLst>
                    <a:ext uri="{9D8B030D-6E8A-4147-A177-3AD203B41FA5}">
                      <a16:colId xmlns:a16="http://schemas.microsoft.com/office/drawing/2014/main" val="590533089"/>
                    </a:ext>
                  </a:extLst>
                </a:gridCol>
                <a:gridCol w="893603">
                  <a:extLst>
                    <a:ext uri="{9D8B030D-6E8A-4147-A177-3AD203B41FA5}">
                      <a16:colId xmlns:a16="http://schemas.microsoft.com/office/drawing/2014/main" val="3185590556"/>
                    </a:ext>
                  </a:extLst>
                </a:gridCol>
                <a:gridCol w="837895">
                  <a:extLst>
                    <a:ext uri="{9D8B030D-6E8A-4147-A177-3AD203B41FA5}">
                      <a16:colId xmlns:a16="http://schemas.microsoft.com/office/drawing/2014/main" val="758662401"/>
                    </a:ext>
                  </a:extLst>
                </a:gridCol>
                <a:gridCol w="761639">
                  <a:extLst>
                    <a:ext uri="{9D8B030D-6E8A-4147-A177-3AD203B41FA5}">
                      <a16:colId xmlns:a16="http://schemas.microsoft.com/office/drawing/2014/main" val="1768557509"/>
                    </a:ext>
                  </a:extLst>
                </a:gridCol>
              </a:tblGrid>
              <a:tr h="432000">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第二階段</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lnL w="38100" cap="flat" cmpd="sng" algn="ctr">
                      <a:solidFill>
                        <a:schemeClr val="accent5"/>
                      </a:solidFill>
                      <a:prstDash val="solid"/>
                      <a:round/>
                      <a:headEnd type="none" w="med" len="med"/>
                      <a:tailEnd type="none" w="med" len="med"/>
                    </a:lnL>
                  </a:tcPr>
                </a:tc>
                <a:tc hMerge="1">
                  <a:txBody>
                    <a:bodyPr/>
                    <a:lstStyle/>
                    <a:p>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15360508"/>
                  </a:ext>
                </a:extLst>
              </a:tr>
              <a:tr h="39600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統測加權</a:t>
                      </a:r>
                    </a:p>
                  </a:txBody>
                  <a:tcP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指定項目甄試</a:t>
                      </a:r>
                    </a:p>
                  </a:txBody>
                  <a:tcPr marL="36000" marR="36000" marT="36000" marB="36000" anchor="ctr">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600" b="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600" b="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600" b="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95707249"/>
                  </a:ext>
                </a:extLst>
              </a:tr>
              <a:tr h="3600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dirty="0">
                          <a:latin typeface="微軟正黑體" panose="020B0604030504040204" pitchFamily="34" charset="-120"/>
                          <a:ea typeface="微軟正黑體" panose="020B0604030504040204" pitchFamily="34" charset="-120"/>
                        </a:rPr>
                        <a:t>科目</a:t>
                      </a:r>
                    </a:p>
                  </a:txBody>
                  <a:tcPr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tc gridSpan="3">
                  <a:txBody>
                    <a:bodyPr/>
                    <a:lstStyle/>
                    <a:p>
                      <a:pPr algn="ctr"/>
                      <a:r>
                        <a:rPr lang="zh-TW" altLang="en-US" sz="1600" b="1" dirty="0">
                          <a:solidFill>
                            <a:schemeClr val="bg1"/>
                          </a:solidFill>
                          <a:latin typeface="微軟正黑體" panose="020B0604030504040204" pitchFamily="34" charset="-120"/>
                          <a:ea typeface="微軟正黑體" panose="020B0604030504040204" pitchFamily="34" charset="-120"/>
                        </a:rPr>
                        <a:t>調整說明</a:t>
                      </a:r>
                      <a:endParaRPr lang="zh-TW" altLang="en-US" sz="1600" dirty="0"/>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2"/>
                    </a:solidFill>
                  </a:tcPr>
                </a:tc>
                <a:tc hMerge="1">
                  <a:txBody>
                    <a:bodyPr/>
                    <a:lstStyle/>
                    <a:p>
                      <a:endParaRPr lang="zh-TW" alt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solidFill>
                      <a:schemeClr val="accent1">
                        <a:lumMod val="20000"/>
                        <a:lumOff val="8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1" dirty="0">
                          <a:latin typeface="微軟正黑體" panose="020B0604030504040204" pitchFamily="34" charset="-120"/>
                          <a:ea typeface="微軟正黑體" panose="020B0604030504040204" pitchFamily="34" charset="-120"/>
                        </a:rPr>
                        <a:t>指定項目</a:t>
                      </a: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1" dirty="0">
                          <a:solidFill>
                            <a:schemeClr val="bg1"/>
                          </a:solidFill>
                          <a:latin typeface="微軟正黑體" panose="020B0604030504040204" pitchFamily="34" charset="-120"/>
                          <a:ea typeface="微軟正黑體" panose="020B0604030504040204" pitchFamily="34" charset="-120"/>
                        </a:rPr>
                        <a:t>調整說明</a:t>
                      </a:r>
                    </a:p>
                  </a:txBody>
                  <a:tcPr marL="36000" marR="36000" marT="36000" marB="36000" anchor="ctr">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2"/>
                    </a:solidFill>
                  </a:tcPr>
                </a:tc>
                <a:tc hMerge="1">
                  <a:txBody>
                    <a:bodyPr/>
                    <a:lstStyle/>
                    <a:p>
                      <a:pPr algn="ct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solidFill>
                      <a:schemeClr val="accent2"/>
                    </a:solidFill>
                  </a:tcPr>
                </a:tc>
                <a:tc hMerge="1">
                  <a:txBody>
                    <a:bodyPr/>
                    <a:lstStyle/>
                    <a:p>
                      <a:pPr algn="ct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solidFill>
                      <a:schemeClr val="accent2"/>
                    </a:solidFill>
                  </a:tcPr>
                </a:tc>
                <a:extLst>
                  <a:ext uri="{0D108BD9-81ED-4DB2-BD59-A6C34878D82A}">
                    <a16:rowId xmlns:a16="http://schemas.microsoft.com/office/drawing/2014/main" val="79754102"/>
                  </a:ext>
                </a:extLst>
              </a:tr>
              <a:tr h="36000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dirty="0">
                          <a:latin typeface="微軟正黑體" panose="020B0604030504040204" pitchFamily="34" charset="-120"/>
                          <a:ea typeface="微軟正黑體" panose="020B0604030504040204" pitchFamily="34" charset="-120"/>
                        </a:rPr>
                        <a:t>科目</a:t>
                      </a:r>
                    </a:p>
                  </a:txBody>
                  <a:tcPr marL="36000" marR="36000" marT="36000" marB="36000" anchor="ctr">
                    <a:lnL w="38100" cap="flat" cmpd="sng" algn="ctr">
                      <a:solidFill>
                        <a:schemeClr val="accent5"/>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微軟正黑體" panose="020B0604030504040204" pitchFamily="34" charset="-120"/>
                          <a:ea typeface="微軟正黑體" panose="020B0604030504040204" pitchFamily="34" charset="-120"/>
                        </a:rPr>
                        <a:t>權重示例</a:t>
                      </a: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微軟正黑體" panose="020B0604030504040204" pitchFamily="34" charset="-120"/>
                          <a:ea typeface="微軟正黑體" panose="020B0604030504040204" pitchFamily="34" charset="-120"/>
                        </a:rPr>
                        <a:t> 總成績</a:t>
                      </a:r>
                      <a:endParaRPr lang="en-US" altLang="zh-TW" sz="140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微軟正黑體" panose="020B0604030504040204" pitchFamily="34" charset="-120"/>
                          <a:ea typeface="微軟正黑體" panose="020B0604030504040204" pitchFamily="34" charset="-120"/>
                        </a:rPr>
                        <a:t>占比</a:t>
                      </a: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7">
                  <a:txBody>
                    <a:bodyPr/>
                    <a:lstStyle/>
                    <a:p>
                      <a:pPr marL="269875" indent="-269875" algn="just">
                        <a:spcBef>
                          <a:spcPts val="600"/>
                        </a:spcBef>
                        <a:buFont typeface="+mj-lt"/>
                        <a:buAutoNum type="arabicPeriod"/>
                        <a:tabLst>
                          <a:tab pos="182563" algn="l"/>
                        </a:tabLst>
                      </a:pPr>
                      <a:r>
                        <a:rPr lang="zh-TW" altLang="en-US" sz="1600" b="1" dirty="0">
                          <a:solidFill>
                            <a:srgbClr val="0000FF"/>
                          </a:solidFill>
                          <a:latin typeface="微軟正黑體" panose="020B0604030504040204" pitchFamily="34" charset="-120"/>
                          <a:ea typeface="微軟正黑體" panose="020B0604030504040204" pitchFamily="34" charset="-120"/>
                        </a:rPr>
                        <a:t>選採統測</a:t>
                      </a:r>
                      <a:r>
                        <a:rPr lang="zh-TW" altLang="en-US" sz="1600" b="1" dirty="0">
                          <a:solidFill>
                            <a:srgbClr val="FF0000"/>
                          </a:solidFill>
                          <a:latin typeface="微軟正黑體" panose="020B0604030504040204" pitchFamily="34" charset="-120"/>
                          <a:ea typeface="微軟正黑體" panose="020B0604030504040204" pitchFamily="34" charset="-120"/>
                        </a:rPr>
                        <a:t>至多</a:t>
                      </a:r>
                      <a:r>
                        <a:rPr lang="en-US" altLang="zh-TW" sz="1600" b="1" dirty="0">
                          <a:solidFill>
                            <a:srgbClr val="0000FF"/>
                          </a:solidFill>
                          <a:latin typeface="微軟正黑體" panose="020B0604030504040204" pitchFamily="34" charset="-120"/>
                          <a:ea typeface="微軟正黑體" panose="020B0604030504040204" pitchFamily="34" charset="-120"/>
                        </a:rPr>
                        <a:t>4</a:t>
                      </a:r>
                      <a:r>
                        <a:rPr lang="zh-TW" altLang="en-US" sz="1600" b="1" dirty="0">
                          <a:solidFill>
                            <a:srgbClr val="0000FF"/>
                          </a:solidFill>
                          <a:latin typeface="微軟正黑體" panose="020B0604030504040204" pitchFamily="34" charset="-120"/>
                          <a:ea typeface="微軟正黑體" panose="020B0604030504040204" pitchFamily="34" charset="-120"/>
                        </a:rPr>
                        <a:t>科目，並取消各科目權重下限。</a:t>
                      </a:r>
                      <a:endParaRPr lang="en-US" altLang="zh-TW" sz="1600" b="1" dirty="0">
                        <a:solidFill>
                          <a:srgbClr val="0000FF"/>
                        </a:solidFill>
                        <a:latin typeface="微軟正黑體" panose="020B0604030504040204" pitchFamily="34" charset="-120"/>
                        <a:ea typeface="微軟正黑體" panose="020B0604030504040204" pitchFamily="34" charset="-120"/>
                      </a:endParaRPr>
                    </a:p>
                    <a:p>
                      <a:pPr marL="269875" marR="0" lvl="0" indent="-269875" algn="just" defTabSz="914400" rtl="0" eaLnBrk="1" fontAlgn="auto" latinLnBrk="0" hangingPunct="1">
                        <a:lnSpc>
                          <a:spcPct val="100000"/>
                        </a:lnSpc>
                        <a:spcBef>
                          <a:spcPts val="600"/>
                        </a:spcBef>
                        <a:spcAft>
                          <a:spcPts val="0"/>
                        </a:spcAft>
                        <a:buClrTx/>
                        <a:buSzTx/>
                        <a:buFont typeface="+mj-lt"/>
                        <a:buAutoNum type="arabicPeriod"/>
                        <a:tabLst>
                          <a:tab pos="182563" algn="l"/>
                        </a:tabLst>
                        <a:defRPr/>
                      </a:pPr>
                      <a:r>
                        <a:rPr lang="zh-TW" altLang="en-US" sz="1600" b="1" dirty="0">
                          <a:solidFill>
                            <a:srgbClr val="0000FF"/>
                          </a:solidFill>
                          <a:latin typeface="微軟正黑體" panose="020B0604030504040204" pitchFamily="34" charset="-120"/>
                          <a:ea typeface="微軟正黑體" panose="020B0604030504040204" pitchFamily="34" charset="-120"/>
                        </a:rPr>
                        <a:t>專業科目採計總權重須大於共同科目總權重</a:t>
                      </a:r>
                      <a:r>
                        <a:rPr lang="zh-TW" altLang="en-US" sz="1400" b="1" dirty="0">
                          <a:solidFill>
                            <a:srgbClr val="0000FF"/>
                          </a:solidFill>
                          <a:latin typeface="微軟正黑體" panose="020B0604030504040204" pitchFamily="34" charset="-120"/>
                          <a:ea typeface="微軟正黑體" panose="020B0604030504040204" pitchFamily="34" charset="-120"/>
                        </a:rPr>
                        <a:t>。</a:t>
                      </a:r>
                      <a:endParaRPr lang="en-US" altLang="zh-TW" sz="1400" b="1" dirty="0">
                        <a:solidFill>
                          <a:srgbClr val="0000FF"/>
                        </a:solidFill>
                        <a:latin typeface="微軟正黑體" panose="020B0604030504040204" pitchFamily="34" charset="-120"/>
                        <a:ea typeface="微軟正黑體" panose="020B0604030504040204" pitchFamily="34" charset="-120"/>
                      </a:endParaRPr>
                    </a:p>
                    <a:p>
                      <a:pPr marL="269875" marR="0" lvl="0" indent="-269875" algn="just" defTabSz="914400" rtl="0" eaLnBrk="1" fontAlgn="auto" latinLnBrk="0" hangingPunct="1">
                        <a:lnSpc>
                          <a:spcPct val="100000"/>
                        </a:lnSpc>
                        <a:spcBef>
                          <a:spcPts val="600"/>
                        </a:spcBef>
                        <a:spcAft>
                          <a:spcPts val="0"/>
                        </a:spcAft>
                        <a:buClrTx/>
                        <a:buSzTx/>
                        <a:buFont typeface="+mj-lt"/>
                        <a:buAutoNum type="arabicPeriod"/>
                        <a:tabLst>
                          <a:tab pos="182563" algn="l"/>
                        </a:tabLst>
                        <a:defRPr/>
                      </a:pPr>
                      <a:r>
                        <a:rPr lang="zh-TW" altLang="en-US" sz="1600" b="1" kern="100" dirty="0">
                          <a:solidFill>
                            <a:srgbClr val="0000FF"/>
                          </a:solidFill>
                          <a:latin typeface="微軟正黑體" panose="020B0604030504040204" pitchFamily="34" charset="-120"/>
                          <a:ea typeface="微軟正黑體" panose="020B0604030504040204" pitchFamily="34" charset="-120"/>
                        </a:rPr>
                        <a:t>建議採計科目以從第一階段篩選科目選擇為原則</a:t>
                      </a:r>
                      <a:r>
                        <a:rPr lang="zh-TW" altLang="en-US" sz="1600" b="1" kern="100" dirty="0">
                          <a:solidFill>
                            <a:schemeClr val="tx1"/>
                          </a:solidFill>
                          <a:latin typeface="微軟正黑體" panose="020B0604030504040204" pitchFamily="34" charset="-120"/>
                          <a:ea typeface="微軟正黑體" panose="020B0604030504040204" pitchFamily="34" charset="-120"/>
                        </a:rPr>
                        <a:t>。</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marL="36000" marR="36000" marT="36000" marB="3600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2CC">
                        <a:alpha val="50196"/>
                      </a:srgb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1" dirty="0">
                          <a:latin typeface="微軟正黑體" panose="020B0604030504040204" pitchFamily="34" charset="-120"/>
                          <a:ea typeface="微軟正黑體" panose="020B0604030504040204" pitchFamily="34" charset="-120"/>
                        </a:rPr>
                        <a:t>指定項目</a:t>
                      </a: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gridSpan="2">
                  <a:txBody>
                    <a:bodyPr/>
                    <a:lstStyle/>
                    <a:p>
                      <a:pPr algn="ctr"/>
                      <a:r>
                        <a:rPr lang="zh-TW" altLang="en-US" sz="1600" dirty="0">
                          <a:latin typeface="微軟正黑體" panose="020B0604030504040204" pitchFamily="34" charset="-120"/>
                          <a:ea typeface="微軟正黑體" panose="020B0604030504040204" pitchFamily="34" charset="-120"/>
                        </a:rPr>
                        <a:t>  總成績占比</a:t>
                      </a: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hMerge="1">
                  <a:txBody>
                    <a:bodyPr/>
                    <a:lstStyle/>
                    <a:p>
                      <a:endParaRPr lang="zh-TW" altLang="en-US" dirty="0"/>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a:txBody>
                    <a:bodyPr/>
                    <a:lstStyle/>
                    <a:p>
                      <a:pPr algn="l"/>
                      <a:r>
                        <a:rPr lang="zh-TW" altLang="en-US" sz="1600" dirty="0">
                          <a:latin typeface="微軟正黑體" panose="020B0604030504040204" pitchFamily="34" charset="-120"/>
                          <a:ea typeface="微軟正黑體" panose="020B0604030504040204" pitchFamily="34" charset="-120"/>
                        </a:rPr>
                        <a:t>件數</a:t>
                      </a:r>
                    </a:p>
                  </a:txBody>
                  <a:tcPr marL="36000" marR="36000" marT="36000" marB="36000" anchor="ctr">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extLst>
                  <a:ext uri="{0D108BD9-81ED-4DB2-BD59-A6C34878D82A}">
                    <a16:rowId xmlns:a16="http://schemas.microsoft.com/office/drawing/2014/main" val="2043033878"/>
                  </a:ext>
                </a:extLst>
              </a:tr>
              <a:tr h="7797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a:latin typeface="微軟正黑體" panose="020B0604030504040204" pitchFamily="34" charset="-120"/>
                          <a:ea typeface="微軟正黑體" panose="020B0604030504040204" pitchFamily="34" charset="-120"/>
                        </a:rPr>
                        <a:t>國　文</a:t>
                      </a:r>
                      <a:endParaRPr lang="zh-TW" altLang="en-US" sz="1600" dirty="0">
                        <a:latin typeface="微軟正黑體" panose="020B0604030504040204" pitchFamily="34" charset="-120"/>
                        <a:ea typeface="微軟正黑體" panose="020B0604030504040204" pitchFamily="34" charset="-120"/>
                      </a:endParaRPr>
                    </a:p>
                  </a:txBody>
                  <a:tcPr marL="0" marR="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a:solidFill>
                            <a:schemeClr val="tx1"/>
                          </a:solidFill>
                          <a:latin typeface="微軟正黑體" panose="020B0604030504040204" pitchFamily="34" charset="-120"/>
                          <a:ea typeface="微軟正黑體" panose="020B0604030504040204" pitchFamily="34" charset="-120"/>
                        </a:rPr>
                        <a:t>0</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rowSpan="6">
                  <a:txBody>
                    <a:bodyPr/>
                    <a:lstStyle/>
                    <a:p>
                      <a:pPr algn="ctr">
                        <a:spcBef>
                          <a:spcPts val="600"/>
                        </a:spcBef>
                        <a:spcAft>
                          <a:spcPts val="600"/>
                        </a:spcAft>
                      </a:pP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spcBef>
                          <a:spcPts val="600"/>
                        </a:spcBef>
                        <a:spcAft>
                          <a:spcPts val="600"/>
                        </a:spcAft>
                      </a:pPr>
                      <a:r>
                        <a:rPr lang="zh-TW" altLang="en-US" sz="2000" b="0" kern="1200" dirty="0">
                          <a:solidFill>
                            <a:schemeClr val="tx1"/>
                          </a:solidFill>
                          <a:effectLst/>
                          <a:latin typeface="微軟正黑體" panose="020B0604030504040204" pitchFamily="34" charset="-120"/>
                          <a:ea typeface="微軟正黑體" panose="020B0604030504040204" pitchFamily="34" charset="-120"/>
                          <a:cs typeface="+mn-cs"/>
                        </a:rPr>
                        <a:t>≤</a:t>
                      </a:r>
                      <a:r>
                        <a:rPr lang="en-US" altLang="zh-TW" sz="2000" b="1" dirty="0">
                          <a:solidFill>
                            <a:schemeClr val="tx1"/>
                          </a:solidFill>
                          <a:latin typeface="微軟正黑體" panose="020B0604030504040204" pitchFamily="34" charset="-120"/>
                          <a:ea typeface="微軟正黑體" panose="020B0604030504040204" pitchFamily="34" charset="-120"/>
                        </a:rPr>
                        <a:t>40%</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en-US" alt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不可為</a:t>
                      </a:r>
                      <a:r>
                        <a:rPr lang="en-US" alt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endParaRPr lang="zh-TW" alt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vMerge="1">
                  <a:txBody>
                    <a:bodyPr/>
                    <a:lstStyle/>
                    <a:p>
                      <a:endParaRPr lang="zh-TW" altLang="en-US"/>
                    </a:p>
                  </a:txBody>
                  <a:tcPr/>
                </a:tc>
                <a:tc>
                  <a:txBody>
                    <a:bodyPr/>
                    <a:lstStyle/>
                    <a:p>
                      <a:pPr algn="l"/>
                      <a:r>
                        <a:rPr lang="zh-TW" altLang="en-US" sz="1600" b="1" kern="100" spc="-2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專題實作</a:t>
                      </a:r>
                      <a:r>
                        <a:rPr lang="zh-TW" altLang="en-US" sz="1600" b="1" kern="100" spc="-20" dirty="0">
                          <a:solidFill>
                            <a:srgbClr val="0000FF"/>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00" spc="-2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實習科目學習成果</a:t>
                      </a:r>
                      <a:r>
                        <a:rPr lang="en-US" altLang="zh-TW" sz="1600" b="1" kern="100" spc="-2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00" spc="-2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600" b="1" kern="100" spc="-2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16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（必採）</a:t>
                      </a:r>
                      <a:endParaRPr lang="zh-TW" altLang="en-US" sz="1600" b="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US" altLang="zh-TW" sz="2000" b="1">
                          <a:solidFill>
                            <a:srgbClr val="0000FF"/>
                          </a:solidFill>
                          <a:effectLst/>
                          <a:latin typeface="微軟正黑體" panose="020B0604030504040204" pitchFamily="34" charset="-120"/>
                          <a:ea typeface="微軟正黑體" panose="020B0604030504040204" pitchFamily="34" charset="-120"/>
                        </a:rPr>
                        <a:t>≥</a:t>
                      </a:r>
                      <a:r>
                        <a:rPr lang="en-US" altLang="zh-TW" sz="2000" b="1" kern="10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rowSpan="3">
                  <a:txBody>
                    <a:bodyPr/>
                    <a:lstStyle/>
                    <a:p>
                      <a:r>
                        <a:rPr lang="en-US" altLang="zh-TW" sz="2000" b="0" dirty="0">
                          <a:solidFill>
                            <a:schemeClr val="tx1"/>
                          </a:solidFill>
                          <a:effectLst/>
                          <a:latin typeface="微軟正黑體" panose="020B0604030504040204" pitchFamily="34" charset="-120"/>
                          <a:ea typeface="微軟正黑體" panose="020B0604030504040204" pitchFamily="34" charset="-120"/>
                        </a:rPr>
                        <a:t>≥</a:t>
                      </a: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40%</a:t>
                      </a:r>
                      <a:endParaRPr lang="zh-TW" altLang="en-US" dirty="0"/>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2">
                  <a:txBody>
                    <a:bodyPr/>
                    <a:lstStyle/>
                    <a:p>
                      <a:pPr algn="l"/>
                      <a:r>
                        <a:rPr lang="en-US" altLang="zh-TW" sz="2000" b="1" dirty="0">
                          <a:solidFill>
                            <a:srgbClr val="0000FF"/>
                          </a:solidFill>
                          <a:latin typeface="微軟正黑體" panose="020B0604030504040204" pitchFamily="34" charset="-120"/>
                          <a:ea typeface="微軟正黑體" panose="020B0604030504040204" pitchFamily="34" charset="-120"/>
                        </a:rPr>
                        <a:t>1~3</a:t>
                      </a: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extLst>
                  <a:ext uri="{0D108BD9-81ED-4DB2-BD59-A6C34878D82A}">
                    <a16:rowId xmlns:a16="http://schemas.microsoft.com/office/drawing/2014/main" val="2526310693"/>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rPr>
                        <a:t>英　文</a:t>
                      </a:r>
                      <a:endParaRPr lang="zh-TW" altLang="en-US" sz="1600" dirty="0">
                        <a:latin typeface="微軟正黑體" panose="020B0604030504040204" pitchFamily="34" charset="-120"/>
                        <a:ea typeface="微軟正黑體" panose="020B0604030504040204" pitchFamily="34" charset="-120"/>
                      </a:endParaRPr>
                    </a:p>
                  </a:txBody>
                  <a:tcPr marL="0" marR="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dirty="0">
                          <a:solidFill>
                            <a:schemeClr val="tx1"/>
                          </a:solidFill>
                          <a:latin typeface="微軟正黑體" panose="020B0604030504040204" pitchFamily="34" charset="-120"/>
                          <a:ea typeface="微軟正黑體" panose="020B0604030504040204" pitchFamily="34" charset="-120"/>
                        </a:rPr>
                        <a:t>2</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vMerge="1">
                  <a:txBody>
                    <a:bodyPr/>
                    <a:lstStyle/>
                    <a:p>
                      <a:endParaRPr lang="zh-TW" altLang="en-US"/>
                    </a:p>
                  </a:txBody>
                  <a:tcPr/>
                </a:tc>
                <a:tc vMerge="1">
                  <a:txBody>
                    <a:bodyPr/>
                    <a:lstStyle/>
                    <a:p>
                      <a:endParaRPr lang="zh-TW" altLang="en-US"/>
                    </a:p>
                  </a:txBody>
                  <a:tcPr/>
                </a:tc>
                <a:tc rowSpan="2">
                  <a:txBody>
                    <a:bodyPr/>
                    <a:lstStyle/>
                    <a:p>
                      <a:pPr algn="l"/>
                      <a:r>
                        <a:rPr lang="zh-TW" altLang="en-US" sz="16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學習歷程備審資料審查（必採）</a:t>
                      </a:r>
                      <a:endParaRPr lang="zh-TW" altLang="en-US" sz="1600" b="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2">
                  <a:txBody>
                    <a:bodyPr/>
                    <a:lstStyle/>
                    <a:p>
                      <a:pPr algn="ctr"/>
                      <a:r>
                        <a:rPr lang="en-US" altLang="zh-TW" sz="1600" dirty="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endParaRPr lang="zh-TW" altLang="en-US"/>
                    </a:p>
                  </a:txBody>
                  <a:tcPr/>
                </a:tc>
                <a:tc vMerge="1">
                  <a:txBody>
                    <a:bodyPr/>
                    <a:lstStyle/>
                    <a:p>
                      <a:pPr algn="l"/>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extLst>
                  <a:ext uri="{0D108BD9-81ED-4DB2-BD59-A6C34878D82A}">
                    <a16:rowId xmlns:a16="http://schemas.microsoft.com/office/drawing/2014/main" val="2689855477"/>
                  </a:ext>
                </a:extLst>
              </a:tr>
              <a:tr h="0">
                <a:tc vMerge="1">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英　文</a:t>
                      </a:r>
                    </a:p>
                  </a:txBody>
                  <a:tcPr marL="0" marR="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ctr">
                        <a:spcBef>
                          <a:spcPts val="0"/>
                        </a:spcBef>
                      </a:pPr>
                      <a:r>
                        <a:rPr lang="en-US" altLang="zh-TW" sz="1600" dirty="0">
                          <a:solidFill>
                            <a:schemeClr val="tx1"/>
                          </a:solidFill>
                          <a:latin typeface="微軟正黑體" panose="020B0604030504040204" pitchFamily="34" charset="-120"/>
                          <a:ea typeface="微軟正黑體" panose="020B0604030504040204" pitchFamily="34" charset="-120"/>
                        </a:rPr>
                        <a:t>2</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vMerge="1">
                  <a:txBody>
                    <a:bodyPr/>
                    <a:lstStyle/>
                    <a:p>
                      <a:pPr algn="ctr">
                        <a:spcBef>
                          <a:spcPts val="0"/>
                        </a:spcBef>
                      </a:pP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vMerge="1">
                  <a:txBody>
                    <a:bodyPr/>
                    <a:lstStyle/>
                    <a:p>
                      <a:pPr algn="ctr">
                        <a:spcBef>
                          <a:spcPts val="0"/>
                        </a:spcBef>
                      </a:pP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16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學習歷程備審資料審查</a:t>
                      </a:r>
                      <a:r>
                        <a:rPr lang="zh-TW" altLang="en-US" sz="1600" b="1"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（必採）</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ctr"/>
                      <a:r>
                        <a:rPr lang="en-US" altLang="zh-TW" sz="1600" dirty="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endParaRPr lang="zh-TW" altLang="en-US" dirty="0"/>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a:txBody>
                    <a:bodyPr/>
                    <a:lstStyle/>
                    <a:p>
                      <a:pPr algn="ctr"/>
                      <a:r>
                        <a:rPr lang="en-US" altLang="zh-TW" sz="1800" dirty="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985221242"/>
                  </a:ext>
                </a:extLst>
              </a:tr>
              <a:tr h="43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rPr>
                        <a:t>數　學</a:t>
                      </a:r>
                      <a:endParaRPr lang="zh-TW" altLang="en-US" sz="1600" dirty="0">
                        <a:latin typeface="微軟正黑體" panose="020B0604030504040204" pitchFamily="34" charset="-120"/>
                        <a:ea typeface="微軟正黑體" panose="020B0604030504040204" pitchFamily="34" charset="-120"/>
                      </a:endParaRPr>
                    </a:p>
                  </a:txBody>
                  <a:tcPr marL="0" marR="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dirty="0">
                          <a:solidFill>
                            <a:schemeClr val="tx1"/>
                          </a:solidFill>
                          <a:latin typeface="微軟正黑體" panose="020B0604030504040204" pitchFamily="34" charset="-120"/>
                          <a:ea typeface="微軟正黑體" panose="020B0604030504040204" pitchFamily="34" charset="-120"/>
                        </a:rPr>
                        <a:t>1</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vMerge="1">
                  <a:txBody>
                    <a:bodyPr/>
                    <a:lstStyle/>
                    <a:p>
                      <a:endParaRPr lang="zh-TW" altLang="en-US"/>
                    </a:p>
                  </a:txBody>
                  <a:tcPr/>
                </a:tc>
                <a:tc vMerge="1">
                  <a:txBody>
                    <a:bodyPr/>
                    <a:lstStyle/>
                    <a:p>
                      <a:endParaRPr lang="zh-TW" altLang="en-US"/>
                    </a:p>
                  </a:txBody>
                  <a:tcPr/>
                </a:tc>
                <a:tc>
                  <a:txBody>
                    <a:bodyPr/>
                    <a:lstStyle/>
                    <a:p>
                      <a:pPr algn="l"/>
                      <a:r>
                        <a:rPr lang="zh-TW" altLang="en-US" sz="16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術科</a:t>
                      </a:r>
                      <a:r>
                        <a:rPr lang="zh-TW" altLang="zh-TW" sz="16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實作</a:t>
                      </a:r>
                      <a:r>
                        <a:rPr lang="zh-TW" altLang="en-US" sz="16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US" altLang="zh-TW" sz="160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lang="zh-TW" altLang="en-US" dirty="0"/>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US" altLang="zh-TW" sz="1800" dirty="0">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64433587"/>
                  </a:ext>
                </a:extLst>
              </a:tr>
              <a:tr h="432000">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專業一</a:t>
                      </a:r>
                    </a:p>
                  </a:txBody>
                  <a:tcPr marL="0" marR="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2</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vMerge="1">
                  <a:txBody>
                    <a:bodyPr/>
                    <a:lstStyle/>
                    <a:p>
                      <a:endParaRPr lang="zh-TW" altLang="en-US"/>
                    </a:p>
                  </a:txBody>
                  <a:tcPr>
                    <a:lnL w="6350" cap="flat" cmpd="sng" algn="ctr">
                      <a:solidFill>
                        <a:schemeClr val="bg1">
                          <a:lumMod val="6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vMerge="1">
                  <a:txBody>
                    <a:bodyPr/>
                    <a:lstStyle/>
                    <a:p>
                      <a:endParaRPr lang="zh-TW" altLang="en-US"/>
                    </a:p>
                  </a:txBody>
                  <a:tcPr>
                    <a:lnT w="28575"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筆</a:t>
                      </a:r>
                      <a:r>
                        <a:rPr lang="zh-TW" altLang="zh-TW" sz="16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試</a:t>
                      </a:r>
                      <a:r>
                        <a:rPr lang="zh-TW" altLang="en-US" sz="16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altLang="en-US" sz="1600" dirty="0">
                        <a:solidFill>
                          <a:schemeClr val="tx1"/>
                        </a:solidFill>
                      </a:endParaRPr>
                    </a:p>
                  </a:txBody>
                  <a:tcPr marL="36000" marR="36000" marT="36000" marB="36000"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US" altLang="zh-TW" sz="160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lang="zh-TW" altLang="en-US" sz="1800" dirty="0"/>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86316151"/>
                  </a:ext>
                </a:extLst>
              </a:tr>
              <a:tr h="432000">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專業二</a:t>
                      </a:r>
                    </a:p>
                  </a:txBody>
                  <a:tcPr marL="0" marR="0" marT="36000" marB="36000" anchor="ctr">
                    <a:lnL w="28575" cap="flat" cmpd="sng" algn="ctr">
                      <a:solidFill>
                        <a:schemeClr val="tx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2</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2CC">
                        <a:alpha val="50196"/>
                      </a:srgbClr>
                    </a:solidFill>
                  </a:tcPr>
                </a:tc>
                <a:tc vMerge="1">
                  <a:txBody>
                    <a:bodyPr/>
                    <a:lstStyle/>
                    <a:p>
                      <a:endParaRPr lang="zh-TW" altLang="en-US"/>
                    </a:p>
                  </a:txBody>
                  <a:tcPr>
                    <a:lnL w="6350" cap="flat" cmpd="sng" algn="ctr">
                      <a:solidFill>
                        <a:schemeClr val="bg1">
                          <a:lumMod val="6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vMerge="1">
                  <a:txBody>
                    <a:bodyPr/>
                    <a:lstStyle/>
                    <a:p>
                      <a:endParaRPr lang="zh-TW" altLang="en-US"/>
                    </a:p>
                  </a:txBody>
                  <a:tcPr>
                    <a:lnT w="28575"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面試（各校自訂）</a:t>
                      </a:r>
                      <a:endParaRPr lang="zh-TW" altLang="en-US" sz="1600" dirty="0">
                        <a:solidFill>
                          <a:schemeClr val="tx1"/>
                        </a:solidFill>
                      </a:endParaRPr>
                    </a:p>
                  </a:txBody>
                  <a:tcPr marL="36000" marR="36000" marT="36000" marB="36000"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altLang="zh-TW" sz="160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zh-TW" altLang="en-US" sz="1800" dirty="0"/>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2696557"/>
                  </a:ext>
                </a:extLst>
              </a:tr>
            </a:tbl>
          </a:graphicData>
        </a:graphic>
      </p:graphicFrame>
      <p:sp>
        <p:nvSpPr>
          <p:cNvPr id="33" name="文字方塊 32">
            <a:extLst>
              <a:ext uri="{FF2B5EF4-FFF2-40B4-BE49-F238E27FC236}">
                <a16:creationId xmlns:a16="http://schemas.microsoft.com/office/drawing/2014/main" id="{1E62039B-5A77-48F1-AE40-6EB3FC276E5F}"/>
              </a:ext>
            </a:extLst>
          </p:cNvPr>
          <p:cNvSpPr txBox="1"/>
          <p:nvPr/>
        </p:nvSpPr>
        <p:spPr>
          <a:xfrm>
            <a:off x="2776761" y="1826298"/>
            <a:ext cx="504000" cy="504000"/>
          </a:xfrm>
          <a:prstGeom prst="ellipse">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rtlCol="0" anchor="ctr">
            <a:spAutoFit/>
          </a:bodyPr>
          <a:lstStyle/>
          <a:p>
            <a:pPr algn="ctr"/>
            <a:r>
              <a:rPr lang="en-US" altLang="zh-TW" sz="2000" b="1" dirty="0">
                <a:latin typeface="微軟正黑體" panose="020B0604030504040204" pitchFamily="34" charset="-120"/>
                <a:ea typeface="微軟正黑體" panose="020B0604030504040204" pitchFamily="34" charset="-120"/>
              </a:rPr>
              <a:t>1</a:t>
            </a:r>
            <a:endParaRPr lang="zh-TW" altLang="en-US" sz="2000" b="1" dirty="0">
              <a:latin typeface="微軟正黑體" panose="020B0604030504040204" pitchFamily="34" charset="-120"/>
              <a:ea typeface="微軟正黑體" panose="020B0604030504040204" pitchFamily="34" charset="-120"/>
            </a:endParaRPr>
          </a:p>
        </p:txBody>
      </p:sp>
      <p:sp>
        <p:nvSpPr>
          <p:cNvPr id="36" name="文字方塊 35">
            <a:extLst>
              <a:ext uri="{FF2B5EF4-FFF2-40B4-BE49-F238E27FC236}">
                <a16:creationId xmlns:a16="http://schemas.microsoft.com/office/drawing/2014/main" id="{5F8BC506-D789-43B8-A5BD-55406E08252C}"/>
              </a:ext>
            </a:extLst>
          </p:cNvPr>
          <p:cNvSpPr txBox="1"/>
          <p:nvPr/>
        </p:nvSpPr>
        <p:spPr>
          <a:xfrm>
            <a:off x="6418968" y="1826298"/>
            <a:ext cx="504000" cy="504000"/>
          </a:xfrm>
          <a:prstGeom prst="ellipse">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rtlCol="0" anchor="ctr">
            <a:spAutoFit/>
          </a:bodyPr>
          <a:lstStyle/>
          <a:p>
            <a:pPr algn="ctr"/>
            <a:r>
              <a:rPr lang="en-US" altLang="zh-TW" sz="2000" b="1" dirty="0">
                <a:latin typeface="微軟正黑體" panose="020B0604030504040204" pitchFamily="34" charset="-120"/>
                <a:ea typeface="微軟正黑體" panose="020B0604030504040204" pitchFamily="34" charset="-120"/>
              </a:rPr>
              <a:t>2</a:t>
            </a:r>
            <a:endParaRPr lang="zh-TW" altLang="en-US" sz="2000" b="1" dirty="0">
              <a:latin typeface="微軟正黑體" panose="020B0604030504040204" pitchFamily="34" charset="-120"/>
              <a:ea typeface="微軟正黑體" panose="020B0604030504040204" pitchFamily="34" charset="-120"/>
            </a:endParaRPr>
          </a:p>
        </p:txBody>
      </p:sp>
      <p:sp>
        <p:nvSpPr>
          <p:cNvPr id="37" name="文字方塊 36">
            <a:extLst>
              <a:ext uri="{FF2B5EF4-FFF2-40B4-BE49-F238E27FC236}">
                <a16:creationId xmlns:a16="http://schemas.microsoft.com/office/drawing/2014/main" id="{6019CE16-D4E9-49C6-8376-1285B63CB5DD}"/>
              </a:ext>
            </a:extLst>
          </p:cNvPr>
          <p:cNvSpPr txBox="1"/>
          <p:nvPr/>
        </p:nvSpPr>
        <p:spPr>
          <a:xfrm>
            <a:off x="7377783" y="2390441"/>
            <a:ext cx="504000" cy="504000"/>
          </a:xfrm>
          <a:prstGeom prst="ellipse">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rtlCol="0" anchor="ctr">
            <a:spAutoFit/>
          </a:bodyPr>
          <a:lstStyle/>
          <a:p>
            <a:pPr algn="ctr"/>
            <a:r>
              <a:rPr lang="en-US" altLang="zh-TW" sz="2000" b="1" dirty="0">
                <a:latin typeface="微軟正黑體" panose="020B0604030504040204" pitchFamily="34" charset="-120"/>
                <a:ea typeface="微軟正黑體" panose="020B0604030504040204" pitchFamily="34" charset="-120"/>
              </a:rPr>
              <a:t>3</a:t>
            </a:r>
            <a:endParaRPr lang="zh-TW" altLang="en-US" sz="2000" b="1" dirty="0">
              <a:latin typeface="微軟正黑體" panose="020B0604030504040204" pitchFamily="34" charset="-120"/>
              <a:ea typeface="微軟正黑體" panose="020B0604030504040204" pitchFamily="34" charset="-120"/>
            </a:endParaRPr>
          </a:p>
        </p:txBody>
      </p:sp>
      <p:sp>
        <p:nvSpPr>
          <p:cNvPr id="38" name="文字方塊 37">
            <a:extLst>
              <a:ext uri="{FF2B5EF4-FFF2-40B4-BE49-F238E27FC236}">
                <a16:creationId xmlns:a16="http://schemas.microsoft.com/office/drawing/2014/main" id="{1C0E8AE4-83C1-4C5F-8BE8-BBBEAFC021B3}"/>
              </a:ext>
            </a:extLst>
          </p:cNvPr>
          <p:cNvSpPr txBox="1"/>
          <p:nvPr/>
        </p:nvSpPr>
        <p:spPr>
          <a:xfrm>
            <a:off x="9134805" y="2470652"/>
            <a:ext cx="504000" cy="504000"/>
          </a:xfrm>
          <a:prstGeom prst="ellipse">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rtlCol="0" anchor="ctr">
            <a:spAutoFit/>
          </a:bodyPr>
          <a:lstStyle/>
          <a:p>
            <a:pPr algn="ctr"/>
            <a:r>
              <a:rPr lang="en-US" altLang="zh-TW" sz="2000" b="1" dirty="0">
                <a:latin typeface="微軟正黑體" panose="020B0604030504040204" pitchFamily="34" charset="-120"/>
                <a:ea typeface="微軟正黑體" panose="020B0604030504040204" pitchFamily="34" charset="-120"/>
              </a:rPr>
              <a:t>4</a:t>
            </a:r>
            <a:endParaRPr lang="zh-TW" altLang="en-US" sz="2000" b="1" dirty="0">
              <a:latin typeface="微軟正黑體" panose="020B0604030504040204" pitchFamily="34" charset="-120"/>
              <a:ea typeface="微軟正黑體" panose="020B0604030504040204" pitchFamily="34" charset="-120"/>
            </a:endParaRPr>
          </a:p>
        </p:txBody>
      </p:sp>
      <p:sp>
        <p:nvSpPr>
          <p:cNvPr id="39" name="文字方塊 38">
            <a:extLst>
              <a:ext uri="{FF2B5EF4-FFF2-40B4-BE49-F238E27FC236}">
                <a16:creationId xmlns:a16="http://schemas.microsoft.com/office/drawing/2014/main" id="{57A3E1C3-C6AB-4F87-802A-290BD2FCA0DD}"/>
              </a:ext>
            </a:extLst>
          </p:cNvPr>
          <p:cNvSpPr txBox="1"/>
          <p:nvPr/>
        </p:nvSpPr>
        <p:spPr>
          <a:xfrm>
            <a:off x="11474805" y="2670669"/>
            <a:ext cx="504000" cy="504000"/>
          </a:xfrm>
          <a:prstGeom prst="ellipse">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rtlCol="0" anchor="ctr">
            <a:spAutoFit/>
          </a:bodyPr>
          <a:lstStyle/>
          <a:p>
            <a:pPr algn="ctr"/>
            <a:r>
              <a:rPr lang="en-US" altLang="zh-TW" sz="2000" b="1" dirty="0">
                <a:latin typeface="微軟正黑體" panose="020B0604030504040204" pitchFamily="34" charset="-120"/>
                <a:ea typeface="微軟正黑體" panose="020B0604030504040204" pitchFamily="34" charset="-120"/>
              </a:rPr>
              <a:t>5</a:t>
            </a:r>
            <a:endParaRPr lang="zh-TW" altLang="en-US" sz="2000" b="1" dirty="0">
              <a:latin typeface="微軟正黑體" panose="020B0604030504040204" pitchFamily="34" charset="-120"/>
              <a:ea typeface="微軟正黑體" panose="020B0604030504040204" pitchFamily="34" charset="-120"/>
            </a:endParaRPr>
          </a:p>
        </p:txBody>
      </p:sp>
      <p:sp>
        <p:nvSpPr>
          <p:cNvPr id="41" name="文字方塊 40">
            <a:extLst>
              <a:ext uri="{FF2B5EF4-FFF2-40B4-BE49-F238E27FC236}">
                <a16:creationId xmlns:a16="http://schemas.microsoft.com/office/drawing/2014/main" id="{30540212-F5D2-4634-A198-D184ED2522F0}"/>
              </a:ext>
            </a:extLst>
          </p:cNvPr>
          <p:cNvSpPr txBox="1"/>
          <p:nvPr/>
        </p:nvSpPr>
        <p:spPr>
          <a:xfrm>
            <a:off x="1133651" y="5639071"/>
            <a:ext cx="10349828" cy="1169551"/>
          </a:xfrm>
          <a:prstGeom prst="rect">
            <a:avLst/>
          </a:prstGeom>
          <a:noFill/>
        </p:spPr>
        <p:txBody>
          <a:bodyPr wrap="square">
            <a:spAutoFit/>
          </a:bodyPr>
          <a:lstStyle/>
          <a:p>
            <a:pPr marL="261938" indent="-261938">
              <a:buFont typeface="+mj-lt"/>
              <a:buAutoNum type="arabicPeriod"/>
            </a:pPr>
            <a:r>
              <a:rPr lang="zh-TW" altLang="en-US" sz="1400" dirty="0">
                <a:latin typeface="微軟正黑體" panose="020B0604030504040204" pitchFamily="34" charset="-120"/>
                <a:ea typeface="微軟正黑體" panose="020B0604030504040204" pitchFamily="34" charset="-120"/>
              </a:rPr>
              <a:t>為彰顯技專校院重視專業科目，避免採用總級分（統測</a:t>
            </a:r>
            <a:r>
              <a:rPr lang="en-US" altLang="zh-TW" sz="1400" dirty="0">
                <a:latin typeface="微軟正黑體" panose="020B0604030504040204" pitchFamily="34" charset="-120"/>
                <a:ea typeface="微軟正黑體" panose="020B0604030504040204" pitchFamily="34" charset="-120"/>
              </a:rPr>
              <a:t>5</a:t>
            </a:r>
            <a:r>
              <a:rPr lang="zh-TW" altLang="en-US" sz="1400" dirty="0">
                <a:latin typeface="微軟正黑體" panose="020B0604030504040204" pitchFamily="34" charset="-120"/>
                <a:ea typeface="微軟正黑體" panose="020B0604030504040204" pitchFamily="34" charset="-120"/>
              </a:rPr>
              <a:t>科全採）齊頭倍率。</a:t>
            </a:r>
            <a:endParaRPr lang="en-US" altLang="zh-TW" sz="1400" dirty="0">
              <a:latin typeface="微軟正黑體" panose="020B0604030504040204" pitchFamily="34" charset="-120"/>
              <a:ea typeface="微軟正黑體" panose="020B0604030504040204" pitchFamily="34" charset="-120"/>
            </a:endParaRPr>
          </a:p>
          <a:p>
            <a:pPr marL="261938" indent="-261938">
              <a:buFont typeface="+mj-lt"/>
              <a:buAutoNum type="arabicPeriod"/>
            </a:pPr>
            <a:r>
              <a:rPr lang="zh-TW" altLang="en-US" sz="1400" kern="100" dirty="0">
                <a:solidFill>
                  <a:schemeClr val="tx1"/>
                </a:solidFill>
                <a:latin typeface="微軟正黑體" panose="020B0604030504040204" pitchFamily="34" charset="-120"/>
                <a:ea typeface="微軟正黑體" panose="020B0604030504040204" pitchFamily="34" charset="-120"/>
              </a:rPr>
              <a:t>為突顯對技高專業的重視，保持技專選才的彈性，第二階段統測調整由招生校系依校系特色自行選擇採計科目。</a:t>
            </a:r>
            <a:endParaRPr lang="en-US" altLang="zh-TW" sz="1400" kern="100" dirty="0">
              <a:solidFill>
                <a:schemeClr val="tx1"/>
              </a:solidFill>
              <a:latin typeface="微軟正黑體" panose="020B0604030504040204" pitchFamily="34" charset="-120"/>
              <a:ea typeface="微軟正黑體" panose="020B0604030504040204" pitchFamily="34" charset="-120"/>
            </a:endParaRPr>
          </a:p>
          <a:p>
            <a:pPr marL="261938" indent="-261938">
              <a:buFont typeface="+mj-lt"/>
              <a:buAutoNum type="arabicPeriod"/>
            </a:pPr>
            <a:r>
              <a:rPr lang="zh-TW" altLang="en-US" sz="1400" dirty="0">
                <a:latin typeface="微軟正黑體" panose="020B0604030504040204" pitchFamily="34" charset="-120"/>
                <a:ea typeface="微軟正黑體" panose="020B0604030504040204" pitchFamily="34" charset="-120"/>
              </a:rPr>
              <a:t>當校系僅採計</a:t>
            </a:r>
            <a:r>
              <a:rPr lang="en-US" altLang="zh-TW" sz="1400" dirty="0">
                <a:latin typeface="微軟正黑體" panose="020B0604030504040204" pitchFamily="34" charset="-120"/>
                <a:ea typeface="微軟正黑體" panose="020B0604030504040204" pitchFamily="34" charset="-120"/>
              </a:rPr>
              <a:t>1</a:t>
            </a:r>
            <a:r>
              <a:rPr lang="zh-TW" altLang="en-US" sz="1400" dirty="0">
                <a:latin typeface="微軟正黑體" panose="020B0604030504040204" pitchFamily="34" charset="-120"/>
                <a:ea typeface="微軟正黑體" panose="020B0604030504040204" pitchFamily="34" charset="-120"/>
              </a:rPr>
              <a:t>件時，易造成</a:t>
            </a: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種學習成果皆要同時佐附之誤解。</a:t>
            </a:r>
            <a:endParaRPr lang="en-US" altLang="zh-TW" sz="1400" dirty="0">
              <a:latin typeface="微軟正黑體" panose="020B0604030504040204" pitchFamily="34" charset="-120"/>
              <a:ea typeface="微軟正黑體" panose="020B0604030504040204" pitchFamily="34" charset="-120"/>
            </a:endParaRPr>
          </a:p>
          <a:p>
            <a:pPr marL="261938" indent="-261938">
              <a:buFont typeface="+mj-lt"/>
              <a:buAutoNum type="arabicPeriod"/>
            </a:pPr>
            <a:r>
              <a:rPr lang="zh-TW" altLang="en-US" sz="1400" dirty="0">
                <a:latin typeface="微軟正黑體" panose="020B0604030504040204" pitchFamily="34" charset="-120"/>
                <a:ea typeface="微軟正黑體" panose="020B0604030504040204" pitchFamily="34" charset="-120"/>
              </a:rPr>
              <a:t>專題與實習成果為學生高中三年之具體學習能力之表現，以回應技高實施</a:t>
            </a:r>
            <a:r>
              <a:rPr lang="en-US" altLang="zh-TW" sz="1400" dirty="0">
                <a:latin typeface="微軟正黑體" panose="020B0604030504040204" pitchFamily="34" charset="-120"/>
                <a:ea typeface="微軟正黑體" panose="020B0604030504040204" pitchFamily="34" charset="-120"/>
              </a:rPr>
              <a:t>108</a:t>
            </a:r>
            <a:r>
              <a:rPr lang="zh-TW" altLang="en-US" sz="1400" dirty="0">
                <a:latin typeface="微軟正黑體" panose="020B0604030504040204" pitchFamily="34" charset="-120"/>
                <a:ea typeface="微軟正黑體" panose="020B0604030504040204" pitchFamily="34" charset="-120"/>
              </a:rPr>
              <a:t>課綱之理念及各校課程與教學之成效。</a:t>
            </a:r>
            <a:endParaRPr lang="en-US" altLang="zh-TW" sz="1400" dirty="0">
              <a:latin typeface="微軟正黑體" panose="020B0604030504040204" pitchFamily="34" charset="-120"/>
              <a:ea typeface="微軟正黑體" panose="020B0604030504040204" pitchFamily="34" charset="-120"/>
            </a:endParaRPr>
          </a:p>
          <a:p>
            <a:pPr marL="261938" indent="-261938">
              <a:buFont typeface="+mj-lt"/>
              <a:buAutoNum type="arabicPeriod"/>
            </a:pPr>
            <a:r>
              <a:rPr lang="zh-TW" altLang="en-US" sz="1400" dirty="0">
                <a:latin typeface="微軟正黑體" panose="020B0604030504040204" pitchFamily="34" charset="-120"/>
                <a:ea typeface="微軟正黑體" panose="020B0604030504040204" pitchFamily="34" charset="-120"/>
              </a:rPr>
              <a:t>回應技專校院選才重質不重量，在兼顧技專選才評閱資料所需時間及學習歷程檔案資料完整性調整採計件數。</a:t>
            </a:r>
          </a:p>
        </p:txBody>
      </p:sp>
      <p:sp>
        <p:nvSpPr>
          <p:cNvPr id="42" name="圓角化同側角落矩形 30">
            <a:extLst>
              <a:ext uri="{FF2B5EF4-FFF2-40B4-BE49-F238E27FC236}">
                <a16:creationId xmlns:a16="http://schemas.microsoft.com/office/drawing/2014/main" id="{C6B4116E-7A9B-43C8-BE43-4AA4E889FC1F}"/>
              </a:ext>
            </a:extLst>
          </p:cNvPr>
          <p:cNvSpPr/>
          <p:nvPr/>
        </p:nvSpPr>
        <p:spPr>
          <a:xfrm rot="5400000">
            <a:off x="3140860" y="-3159466"/>
            <a:ext cx="605449" cy="6907287"/>
          </a:xfrm>
          <a:prstGeom prst="round2SameRect">
            <a:avLst>
              <a:gd name="adj1" fmla="val 50000"/>
              <a:gd name="adj2" fmla="val 0"/>
            </a:avLst>
          </a:prstGeom>
          <a:gradFill>
            <a:gsLst>
              <a:gs pos="9000">
                <a:srgbClr val="00FFCC"/>
              </a:gs>
              <a:gs pos="58000">
                <a:srgbClr val="66FFFF"/>
              </a:gs>
              <a:gs pos="91000">
                <a:srgbClr val="00CC99"/>
              </a:gs>
            </a:gsLst>
            <a:lin ang="27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3" name="圓角化同側角落矩形 32">
            <a:extLst>
              <a:ext uri="{FF2B5EF4-FFF2-40B4-BE49-F238E27FC236}">
                <a16:creationId xmlns:a16="http://schemas.microsoft.com/office/drawing/2014/main" id="{6A81527E-7797-46BF-9870-ADCC4E4F47CD}"/>
              </a:ext>
            </a:extLst>
          </p:cNvPr>
          <p:cNvSpPr/>
          <p:nvPr/>
        </p:nvSpPr>
        <p:spPr>
          <a:xfrm rot="5400000">
            <a:off x="3148623" y="-3048977"/>
            <a:ext cx="508000" cy="6682154"/>
          </a:xfrm>
          <a:prstGeom prst="round2SameRect">
            <a:avLst>
              <a:gd name="adj1" fmla="val 50000"/>
              <a:gd name="adj2" fmla="val 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4" name="Google Shape;446;p38">
            <a:extLst>
              <a:ext uri="{FF2B5EF4-FFF2-40B4-BE49-F238E27FC236}">
                <a16:creationId xmlns:a16="http://schemas.microsoft.com/office/drawing/2014/main" id="{47E5C660-C299-4008-A844-CC69C998D07D}"/>
              </a:ext>
            </a:extLst>
          </p:cNvPr>
          <p:cNvSpPr txBox="1">
            <a:spLocks/>
          </p:cNvSpPr>
          <p:nvPr/>
        </p:nvSpPr>
        <p:spPr>
          <a:xfrm>
            <a:off x="-5129" y="-57125"/>
            <a:ext cx="6620111"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113</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學年度四技二專招生調整說明</a:t>
            </a:r>
          </a:p>
        </p:txBody>
      </p:sp>
    </p:spTree>
    <p:extLst>
      <p:ext uri="{BB962C8B-B14F-4D97-AF65-F5344CB8AC3E}">
        <p14:creationId xmlns:p14="http://schemas.microsoft.com/office/powerpoint/2010/main" val="221652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圓角化同側角落矩形 30">
            <a:extLst>
              <a:ext uri="{FF2B5EF4-FFF2-40B4-BE49-F238E27FC236}">
                <a16:creationId xmlns:a16="http://schemas.microsoft.com/office/drawing/2014/main" id="{C6B4116E-7A9B-43C8-BE43-4AA4E889FC1F}"/>
              </a:ext>
            </a:extLst>
          </p:cNvPr>
          <p:cNvSpPr/>
          <p:nvPr/>
        </p:nvSpPr>
        <p:spPr>
          <a:xfrm rot="5400000">
            <a:off x="3140860" y="-3159466"/>
            <a:ext cx="605449" cy="6907287"/>
          </a:xfrm>
          <a:prstGeom prst="round2SameRect">
            <a:avLst>
              <a:gd name="adj1" fmla="val 50000"/>
              <a:gd name="adj2" fmla="val 0"/>
            </a:avLst>
          </a:prstGeom>
          <a:gradFill>
            <a:gsLst>
              <a:gs pos="9000">
                <a:srgbClr val="00FFCC"/>
              </a:gs>
              <a:gs pos="58000">
                <a:srgbClr val="66FFFF"/>
              </a:gs>
              <a:gs pos="91000">
                <a:srgbClr val="00CC99"/>
              </a:gs>
            </a:gsLst>
            <a:lin ang="27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3" name="圓角化同側角落矩形 32">
            <a:extLst>
              <a:ext uri="{FF2B5EF4-FFF2-40B4-BE49-F238E27FC236}">
                <a16:creationId xmlns:a16="http://schemas.microsoft.com/office/drawing/2014/main" id="{6A81527E-7797-46BF-9870-ADCC4E4F47CD}"/>
              </a:ext>
            </a:extLst>
          </p:cNvPr>
          <p:cNvSpPr/>
          <p:nvPr/>
        </p:nvSpPr>
        <p:spPr>
          <a:xfrm rot="5400000">
            <a:off x="3148623" y="-3048977"/>
            <a:ext cx="508000" cy="6682154"/>
          </a:xfrm>
          <a:prstGeom prst="round2SameRect">
            <a:avLst>
              <a:gd name="adj1" fmla="val 50000"/>
              <a:gd name="adj2" fmla="val 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4" name="Google Shape;446;p38">
            <a:extLst>
              <a:ext uri="{FF2B5EF4-FFF2-40B4-BE49-F238E27FC236}">
                <a16:creationId xmlns:a16="http://schemas.microsoft.com/office/drawing/2014/main" id="{47E5C660-C299-4008-A844-CC69C998D07D}"/>
              </a:ext>
            </a:extLst>
          </p:cNvPr>
          <p:cNvSpPr txBox="1">
            <a:spLocks/>
          </p:cNvSpPr>
          <p:nvPr/>
        </p:nvSpPr>
        <p:spPr>
          <a:xfrm>
            <a:off x="-5129" y="-57125"/>
            <a:ext cx="6620111"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113</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學年度四技二專招生調整說明</a:t>
            </a:r>
          </a:p>
        </p:txBody>
      </p:sp>
      <p:grpSp>
        <p:nvGrpSpPr>
          <p:cNvPr id="19" name="群組 18">
            <a:extLst>
              <a:ext uri="{FF2B5EF4-FFF2-40B4-BE49-F238E27FC236}">
                <a16:creationId xmlns:a16="http://schemas.microsoft.com/office/drawing/2014/main" id="{02E510EB-007A-4C0F-8F60-B7B3660EBD56}"/>
              </a:ext>
            </a:extLst>
          </p:cNvPr>
          <p:cNvGrpSpPr/>
          <p:nvPr/>
        </p:nvGrpSpPr>
        <p:grpSpPr>
          <a:xfrm flipH="1">
            <a:off x="533473" y="772009"/>
            <a:ext cx="314549" cy="314549"/>
            <a:chOff x="1237648" y="2085752"/>
            <a:chExt cx="2281275" cy="2281274"/>
          </a:xfrm>
        </p:grpSpPr>
        <p:sp>
          <p:nvSpPr>
            <p:cNvPr id="22" name="Google Shape;85;p6">
              <a:extLst>
                <a:ext uri="{FF2B5EF4-FFF2-40B4-BE49-F238E27FC236}">
                  <a16:creationId xmlns:a16="http://schemas.microsoft.com/office/drawing/2014/main" id="{CC950DFF-6899-48E7-9E32-AAAC924B0B4E}"/>
                </a:ext>
              </a:extLst>
            </p:cNvPr>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5;p11">
              <a:extLst>
                <a:ext uri="{FF2B5EF4-FFF2-40B4-BE49-F238E27FC236}">
                  <a16:creationId xmlns:a16="http://schemas.microsoft.com/office/drawing/2014/main" id="{F9CC981E-AF5D-4E3F-86CD-6ECC69FAEAD4}"/>
                </a:ext>
              </a:extLst>
            </p:cNvPr>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5;p6">
              <a:extLst>
                <a:ext uri="{FF2B5EF4-FFF2-40B4-BE49-F238E27FC236}">
                  <a16:creationId xmlns:a16="http://schemas.microsoft.com/office/drawing/2014/main" id="{3F53EB83-5C19-4494-A812-36FCBB6483F4}"/>
                </a:ext>
              </a:extLst>
            </p:cNvPr>
            <p:cNvSpPr/>
            <p:nvPr/>
          </p:nvSpPr>
          <p:spPr>
            <a:xfrm>
              <a:off x="1462619" y="2310190"/>
              <a:ext cx="1832397" cy="1832396"/>
            </a:xfrm>
            <a:prstGeom prst="ellipse">
              <a:avLst/>
            </a:prstGeom>
            <a:solidFill>
              <a:schemeClr val="bg1"/>
            </a:solidFill>
            <a:ln>
              <a:noFill/>
            </a:ln>
            <a:effectLst>
              <a:innerShdw blurRad="63500" dist="25400" dir="81000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矩形 24">
            <a:extLst>
              <a:ext uri="{FF2B5EF4-FFF2-40B4-BE49-F238E27FC236}">
                <a16:creationId xmlns:a16="http://schemas.microsoft.com/office/drawing/2014/main" id="{F7E32449-B186-46A0-A51E-04CB4B5C57FA}"/>
              </a:ext>
            </a:extLst>
          </p:cNvPr>
          <p:cNvSpPr/>
          <p:nvPr/>
        </p:nvSpPr>
        <p:spPr>
          <a:xfrm>
            <a:off x="6410923" y="4748200"/>
            <a:ext cx="5644033" cy="693395"/>
          </a:xfrm>
          <a:prstGeom prst="rect">
            <a:avLst/>
          </a:prstGeom>
        </p:spPr>
        <p:txBody>
          <a:bodyPr wrap="square">
            <a:spAutoFit/>
          </a:bodyPr>
          <a:lstStyle/>
          <a:p>
            <a:pPr marL="342900" indent="-342900">
              <a:lnSpc>
                <a:spcPct val="120000"/>
              </a:lnSpc>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各入學管道備審資料採計項目</a:t>
            </a:r>
            <a:r>
              <a:rPr lang="zh-TW" altLang="en-US" sz="1600" b="1" dirty="0">
                <a:solidFill>
                  <a:srgbClr val="0000FF"/>
                </a:solidFill>
                <a:latin typeface="微軟正黑體" panose="020B0604030504040204" pitchFamily="34" charset="-120"/>
                <a:ea typeface="微軟正黑體" panose="020B0604030504040204" pitchFamily="34" charset="-120"/>
              </a:rPr>
              <a:t>（學生可上傳不同內容給不同報考校系）</a:t>
            </a:r>
          </a:p>
        </p:txBody>
      </p:sp>
      <p:graphicFrame>
        <p:nvGraphicFramePr>
          <p:cNvPr id="26" name="表格 25">
            <a:extLst>
              <a:ext uri="{FF2B5EF4-FFF2-40B4-BE49-F238E27FC236}">
                <a16:creationId xmlns:a16="http://schemas.microsoft.com/office/drawing/2014/main" id="{0F664CDF-B9F6-4C2F-AC72-F6C9151B4EA1}"/>
              </a:ext>
            </a:extLst>
          </p:cNvPr>
          <p:cNvGraphicFramePr>
            <a:graphicFrameLocks noGrp="1"/>
          </p:cNvGraphicFramePr>
          <p:nvPr/>
        </p:nvGraphicFramePr>
        <p:xfrm>
          <a:off x="663553" y="1221986"/>
          <a:ext cx="11220880" cy="3480915"/>
        </p:xfrm>
        <a:graphic>
          <a:graphicData uri="http://schemas.openxmlformats.org/drawingml/2006/table">
            <a:tbl>
              <a:tblPr firstRow="1" bandRow="1">
                <a:tableStyleId>{5C22544A-7EE6-4342-B048-85BDC9FD1C3A}</a:tableStyleId>
              </a:tblPr>
              <a:tblGrid>
                <a:gridCol w="1559680">
                  <a:extLst>
                    <a:ext uri="{9D8B030D-6E8A-4147-A177-3AD203B41FA5}">
                      <a16:colId xmlns:a16="http://schemas.microsoft.com/office/drawing/2014/main" val="2885116454"/>
                    </a:ext>
                  </a:extLst>
                </a:gridCol>
                <a:gridCol w="4431567">
                  <a:extLst>
                    <a:ext uri="{9D8B030D-6E8A-4147-A177-3AD203B41FA5}">
                      <a16:colId xmlns:a16="http://schemas.microsoft.com/office/drawing/2014/main" val="2705746731"/>
                    </a:ext>
                  </a:extLst>
                </a:gridCol>
                <a:gridCol w="1260000">
                  <a:extLst>
                    <a:ext uri="{9D8B030D-6E8A-4147-A177-3AD203B41FA5}">
                      <a16:colId xmlns:a16="http://schemas.microsoft.com/office/drawing/2014/main" val="2109215005"/>
                    </a:ext>
                  </a:extLst>
                </a:gridCol>
                <a:gridCol w="1701633">
                  <a:extLst>
                    <a:ext uri="{9D8B030D-6E8A-4147-A177-3AD203B41FA5}">
                      <a16:colId xmlns:a16="http://schemas.microsoft.com/office/drawing/2014/main" val="464075383"/>
                    </a:ext>
                  </a:extLst>
                </a:gridCol>
                <a:gridCol w="2268000">
                  <a:extLst>
                    <a:ext uri="{9D8B030D-6E8A-4147-A177-3AD203B41FA5}">
                      <a16:colId xmlns:a16="http://schemas.microsoft.com/office/drawing/2014/main" val="1668267621"/>
                    </a:ext>
                  </a:extLst>
                </a:gridCol>
              </a:tblGrid>
              <a:tr h="396000">
                <a:tc>
                  <a:txBody>
                    <a:bodyPr/>
                    <a:lstStyle/>
                    <a:p>
                      <a:pPr algn="ctr">
                        <a:lnSpc>
                          <a:spcPts val="1800"/>
                        </a:lnSpc>
                      </a:pPr>
                      <a:r>
                        <a:rPr lang="zh-TW" altLang="en-US" sz="1600" b="0" dirty="0">
                          <a:solidFill>
                            <a:schemeClr val="tx1"/>
                          </a:solidFill>
                          <a:latin typeface="微軟正黑體" panose="020B0604030504040204" pitchFamily="34" charset="-120"/>
                          <a:ea typeface="微軟正黑體" panose="020B0604030504040204" pitchFamily="34" charset="-120"/>
                        </a:rPr>
                        <a:t>備審資料來源</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3">
                  <a:txBody>
                    <a:bodyPr/>
                    <a:lstStyle/>
                    <a:p>
                      <a:pPr algn="ctr">
                        <a:lnSpc>
                          <a:spcPts val="1800"/>
                        </a:lnSpc>
                      </a:pPr>
                      <a:r>
                        <a:rPr lang="zh-TW" altLang="en-US" sz="1600" b="0" dirty="0">
                          <a:solidFill>
                            <a:schemeClr val="tx1"/>
                          </a:solidFill>
                          <a:latin typeface="微軟正黑體" panose="020B0604030504040204" pitchFamily="34" charset="-120"/>
                          <a:ea typeface="微軟正黑體" panose="020B0604030504040204" pitchFamily="34" charset="-120"/>
                        </a:rPr>
                        <a:t>學習歷程中央資料庫</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ctr"/>
                      <a:endParaRPr lang="zh-TW" altLang="en-US" b="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zh-TW" altLang="en-US" b="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44500" indent="0" algn="just">
                        <a:lnSpc>
                          <a:spcPts val="1800"/>
                        </a:lnSpc>
                      </a:pPr>
                      <a:r>
                        <a:rPr lang="zh-TW" altLang="en-US" sz="1600" b="0" dirty="0">
                          <a:solidFill>
                            <a:schemeClr val="tx1"/>
                          </a:solidFill>
                          <a:latin typeface="微軟正黑體" panose="020B0604030504040204" pitchFamily="34" charset="-120"/>
                          <a:ea typeface="微軟正黑體" panose="020B0604030504040204" pitchFamily="34" charset="-120"/>
                        </a:rPr>
                        <a:t>報名平台</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45580617"/>
                  </a:ext>
                </a:extLst>
              </a:tr>
              <a:tr h="587057">
                <a:tc>
                  <a:txBody>
                    <a:bodyPr/>
                    <a:lstStyle/>
                    <a:p>
                      <a:pPr algn="l">
                        <a:lnSpc>
                          <a:spcPts val="1500"/>
                        </a:lnSpc>
                        <a:spcBef>
                          <a:spcPts val="600"/>
                        </a:spcBef>
                      </a:pPr>
                      <a:r>
                        <a:rPr lang="en-US" altLang="zh-TW" sz="1400" b="0" dirty="0">
                          <a:solidFill>
                            <a:schemeClr val="tx1"/>
                          </a:solidFill>
                          <a:latin typeface="微軟正黑體" panose="020B0604030504040204" pitchFamily="34" charset="-120"/>
                          <a:ea typeface="微軟正黑體" panose="020B0604030504040204" pitchFamily="34" charset="-120"/>
                        </a:rPr>
                        <a:t>                      </a:t>
                      </a:r>
                      <a:r>
                        <a:rPr lang="zh-TW" altLang="en-US" sz="1400" b="0" dirty="0">
                          <a:solidFill>
                            <a:schemeClr val="tx1"/>
                          </a:solidFill>
                          <a:latin typeface="微軟正黑體" panose="020B0604030504040204" pitchFamily="34" charset="-120"/>
                          <a:ea typeface="微軟正黑體" panose="020B0604030504040204" pitchFamily="34" charset="-120"/>
                        </a:rPr>
                        <a:t>項目</a:t>
                      </a:r>
                      <a:endParaRPr lang="en-US" altLang="zh-TW" sz="1400" b="0" dirty="0">
                        <a:solidFill>
                          <a:schemeClr val="tx1"/>
                        </a:solidFill>
                        <a:latin typeface="微軟正黑體" panose="020B0604030504040204" pitchFamily="34" charset="-120"/>
                        <a:ea typeface="微軟正黑體" panose="020B0604030504040204" pitchFamily="34" charset="-120"/>
                      </a:endParaRPr>
                    </a:p>
                    <a:p>
                      <a:pPr algn="l">
                        <a:lnSpc>
                          <a:spcPts val="1500"/>
                        </a:lnSpc>
                        <a:spcBef>
                          <a:spcPts val="600"/>
                        </a:spcBef>
                      </a:pPr>
                      <a:endParaRPr lang="en-US" altLang="zh-TW" sz="1400" b="0" dirty="0">
                        <a:solidFill>
                          <a:schemeClr val="tx1"/>
                        </a:solidFill>
                        <a:latin typeface="微軟正黑體" panose="020B0604030504040204" pitchFamily="34" charset="-120"/>
                        <a:ea typeface="微軟正黑體" panose="020B0604030504040204" pitchFamily="34" charset="-120"/>
                      </a:endParaRPr>
                    </a:p>
                    <a:p>
                      <a:pPr algn="l">
                        <a:lnSpc>
                          <a:spcPts val="1500"/>
                        </a:lnSpc>
                        <a:spcBef>
                          <a:spcPts val="600"/>
                        </a:spcBef>
                      </a:pPr>
                      <a:r>
                        <a:rPr lang="zh-TW" altLang="en-US" sz="1400" b="0" dirty="0">
                          <a:solidFill>
                            <a:schemeClr val="tx1"/>
                          </a:solidFill>
                          <a:latin typeface="微軟正黑體" panose="020B0604030504040204" pitchFamily="34" charset="-120"/>
                          <a:ea typeface="微軟正黑體" panose="020B0604030504040204" pitchFamily="34" charset="-120"/>
                        </a:rPr>
                        <a:t>入學管道</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solidFill>
                      <a:schemeClr val="bg2">
                        <a:lumMod val="20000"/>
                        <a:lumOff val="80000"/>
                      </a:schemeClr>
                    </a:solidFill>
                  </a:tcPr>
                </a:tc>
                <a:tc>
                  <a:txBody>
                    <a:bodyPr/>
                    <a:lstStyle/>
                    <a:p>
                      <a:pPr algn="ctr">
                        <a:lnSpc>
                          <a:spcPts val="1800"/>
                        </a:lnSpc>
                      </a:pPr>
                      <a:r>
                        <a:rPr lang="en-US" altLang="zh-TW" sz="1600" b="0" dirty="0">
                          <a:solidFill>
                            <a:schemeClr val="tx1"/>
                          </a:solidFill>
                          <a:latin typeface="微軟正黑體" panose="020B0604030504040204" pitchFamily="34" charset="-120"/>
                          <a:ea typeface="微軟正黑體" panose="020B0604030504040204" pitchFamily="34" charset="-120"/>
                        </a:rPr>
                        <a:t>B.</a:t>
                      </a:r>
                      <a:r>
                        <a:rPr lang="zh-TW" altLang="en-US" sz="1600" b="0" dirty="0">
                          <a:solidFill>
                            <a:schemeClr val="tx1"/>
                          </a:solidFill>
                          <a:latin typeface="微軟正黑體" panose="020B0604030504040204" pitchFamily="34" charset="-120"/>
                          <a:ea typeface="微軟正黑體" panose="020B0604030504040204" pitchFamily="34" charset="-120"/>
                        </a:rPr>
                        <a:t>課程學習成果</a:t>
                      </a:r>
                      <a:endParaRPr lang="en-US" altLang="zh-TW" sz="1600" b="0" dirty="0">
                        <a:solidFill>
                          <a:schemeClr val="tx1"/>
                        </a:solidFill>
                        <a:latin typeface="微軟正黑體" panose="020B0604030504040204" pitchFamily="34" charset="-120"/>
                        <a:ea typeface="微軟正黑體" panose="020B0604030504040204" pitchFamily="34" charset="-120"/>
                      </a:endParaRPr>
                    </a:p>
                    <a:p>
                      <a:pPr algn="ctr">
                        <a:lnSpc>
                          <a:spcPts val="1800"/>
                        </a:lnSpc>
                      </a:pPr>
                      <a:r>
                        <a:rPr lang="en-US" altLang="zh-TW" sz="1200" b="0" dirty="0">
                          <a:solidFill>
                            <a:srgbClr val="C00000"/>
                          </a:solidFill>
                          <a:latin typeface="微軟正黑體" panose="020B0604030504040204" pitchFamily="34" charset="-120"/>
                          <a:ea typeface="微軟正黑體" panose="020B0604030504040204" pitchFamily="34" charset="-120"/>
                        </a:rPr>
                        <a:t>(</a:t>
                      </a:r>
                      <a:r>
                        <a:rPr lang="zh-TW" altLang="en-US" sz="1200" b="0" dirty="0">
                          <a:solidFill>
                            <a:srgbClr val="C00000"/>
                          </a:solidFill>
                          <a:latin typeface="微軟正黑體" panose="020B0604030504040204" pitchFamily="34" charset="-120"/>
                          <a:ea typeface="微軟正黑體" panose="020B0604030504040204" pitchFamily="34" charset="-120"/>
                        </a:rPr>
                        <a:t>三年內最多提交</a:t>
                      </a:r>
                      <a:r>
                        <a:rPr lang="en-US" altLang="zh-TW" sz="1200" b="0" dirty="0">
                          <a:solidFill>
                            <a:srgbClr val="C00000"/>
                          </a:solidFill>
                          <a:latin typeface="微軟正黑體" panose="020B0604030504040204" pitchFamily="34" charset="-120"/>
                          <a:ea typeface="微軟正黑體" panose="020B0604030504040204" pitchFamily="34" charset="-120"/>
                        </a:rPr>
                        <a:t>18</a:t>
                      </a:r>
                      <a:r>
                        <a:rPr lang="zh-TW" altLang="en-US" sz="1200" b="0" dirty="0">
                          <a:solidFill>
                            <a:srgbClr val="C00000"/>
                          </a:solidFill>
                          <a:latin typeface="微軟正黑體" panose="020B0604030504040204" pitchFamily="34" charset="-120"/>
                          <a:ea typeface="微軟正黑體" panose="020B0604030504040204" pitchFamily="34" charset="-120"/>
                        </a:rPr>
                        <a:t>件</a:t>
                      </a:r>
                      <a:r>
                        <a:rPr lang="en-US" altLang="zh-TW" sz="1200" b="0" dirty="0">
                          <a:solidFill>
                            <a:srgbClr val="C00000"/>
                          </a:solidFill>
                          <a:latin typeface="微軟正黑體" panose="020B0604030504040204" pitchFamily="34" charset="-120"/>
                          <a:ea typeface="微軟正黑體" panose="020B0604030504040204" pitchFamily="34" charset="-120"/>
                        </a:rPr>
                        <a:t>)</a:t>
                      </a:r>
                      <a:endParaRPr lang="zh-TW" altLang="en-US" sz="1200" b="0" dirty="0">
                        <a:solidFill>
                          <a:srgbClr val="C00000"/>
                        </a:solidFill>
                        <a:latin typeface="微軟正黑體" panose="020B0604030504040204" pitchFamily="34" charset="-120"/>
                        <a:ea typeface="微軟正黑體" panose="020B0604030504040204" pitchFamily="34" charset="-12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800"/>
                        </a:lnSpc>
                      </a:pPr>
                      <a:r>
                        <a:rPr lang="zh-TW" altLang="en-US" sz="1600" b="0" dirty="0">
                          <a:solidFill>
                            <a:schemeClr val="tx1"/>
                          </a:solidFill>
                          <a:latin typeface="微軟正黑體" panose="020B0604030504040204" pitchFamily="34" charset="-120"/>
                          <a:ea typeface="微軟正黑體" panose="020B0604030504040204" pitchFamily="34" charset="-120"/>
                        </a:rPr>
                        <a:t>基本資料</a:t>
                      </a:r>
                      <a:endParaRPr lang="en-US" altLang="zh-TW" sz="1600" b="0" dirty="0">
                        <a:solidFill>
                          <a:schemeClr val="tx1"/>
                        </a:solidFill>
                        <a:latin typeface="微軟正黑體" panose="020B0604030504040204" pitchFamily="34" charset="-120"/>
                        <a:ea typeface="微軟正黑體" panose="020B0604030504040204" pitchFamily="34" charset="-120"/>
                      </a:endParaRPr>
                    </a:p>
                    <a:p>
                      <a:pPr algn="ctr">
                        <a:lnSpc>
                          <a:spcPts val="1800"/>
                        </a:lnSpc>
                      </a:pPr>
                      <a:r>
                        <a:rPr lang="en-US" altLang="zh-TW" sz="1600" b="0" dirty="0">
                          <a:solidFill>
                            <a:schemeClr val="tx1"/>
                          </a:solidFill>
                          <a:latin typeface="微軟正黑體" panose="020B0604030504040204" pitchFamily="34" charset="-120"/>
                          <a:ea typeface="微軟正黑體" panose="020B0604030504040204" pitchFamily="34" charset="-120"/>
                        </a:rPr>
                        <a:t>A.</a:t>
                      </a:r>
                      <a:r>
                        <a:rPr lang="zh-TW" altLang="en-US" sz="1600" b="0" dirty="0">
                          <a:solidFill>
                            <a:schemeClr val="tx1"/>
                          </a:solidFill>
                          <a:latin typeface="微軟正黑體" panose="020B0604030504040204" pitchFamily="34" charset="-120"/>
                          <a:ea typeface="微軟正黑體" panose="020B0604030504040204" pitchFamily="34" charset="-120"/>
                        </a:rPr>
                        <a:t>修課紀錄</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800"/>
                        </a:lnSpc>
                      </a:pPr>
                      <a:r>
                        <a:rPr lang="en-US" altLang="zh-TW" sz="1600" b="0" dirty="0">
                          <a:solidFill>
                            <a:schemeClr val="tx1"/>
                          </a:solidFill>
                          <a:latin typeface="微軟正黑體" panose="020B0604030504040204" pitchFamily="34" charset="-120"/>
                          <a:ea typeface="微軟正黑體" panose="020B0604030504040204" pitchFamily="34" charset="-120"/>
                        </a:rPr>
                        <a:t>C.</a:t>
                      </a:r>
                      <a:r>
                        <a:rPr lang="zh-TW" altLang="en-US" sz="1600" b="0" dirty="0">
                          <a:solidFill>
                            <a:schemeClr val="tx1"/>
                          </a:solidFill>
                          <a:latin typeface="微軟正黑體" panose="020B0604030504040204" pitchFamily="34" charset="-120"/>
                          <a:ea typeface="微軟正黑體" panose="020B0604030504040204" pitchFamily="34" charset="-120"/>
                        </a:rPr>
                        <a:t>多元表現</a:t>
                      </a:r>
                      <a:endParaRPr lang="en-US" altLang="zh-TW" sz="1600" b="0" dirty="0">
                        <a:solidFill>
                          <a:schemeClr val="tx1"/>
                        </a:solidFill>
                        <a:latin typeface="微軟正黑體" panose="020B0604030504040204" pitchFamily="34" charset="-120"/>
                        <a:ea typeface="微軟正黑體" panose="020B0604030504040204" pitchFamily="34" charset="-120"/>
                      </a:endParaRPr>
                    </a:p>
                    <a:p>
                      <a:pPr algn="ctr">
                        <a:lnSpc>
                          <a:spcPts val="1800"/>
                        </a:lnSpc>
                      </a:pPr>
                      <a:r>
                        <a:rPr lang="en-US" altLang="zh-TW" sz="1200" b="0" dirty="0">
                          <a:solidFill>
                            <a:srgbClr val="C00000"/>
                          </a:solidFill>
                          <a:latin typeface="微軟正黑體" panose="020B0604030504040204" pitchFamily="34" charset="-120"/>
                          <a:ea typeface="微軟正黑體" panose="020B0604030504040204" pitchFamily="34" charset="-120"/>
                        </a:rPr>
                        <a:t>(</a:t>
                      </a:r>
                      <a:r>
                        <a:rPr lang="zh-TW" altLang="en-US" sz="1200" b="0" dirty="0">
                          <a:solidFill>
                            <a:srgbClr val="C00000"/>
                          </a:solidFill>
                          <a:latin typeface="微軟正黑體" panose="020B0604030504040204" pitchFamily="34" charset="-120"/>
                          <a:ea typeface="微軟正黑體" panose="020B0604030504040204" pitchFamily="34" charset="-120"/>
                        </a:rPr>
                        <a:t>三年內最多提交</a:t>
                      </a:r>
                      <a:r>
                        <a:rPr lang="en-US" altLang="zh-TW" sz="1200" b="0" dirty="0">
                          <a:solidFill>
                            <a:srgbClr val="C00000"/>
                          </a:solidFill>
                          <a:latin typeface="微軟正黑體" panose="020B0604030504040204" pitchFamily="34" charset="-120"/>
                          <a:ea typeface="微軟正黑體" panose="020B0604030504040204" pitchFamily="34" charset="-120"/>
                        </a:rPr>
                        <a:t>30</a:t>
                      </a:r>
                      <a:r>
                        <a:rPr lang="zh-TW" altLang="en-US" sz="1200" b="0" dirty="0">
                          <a:solidFill>
                            <a:srgbClr val="C00000"/>
                          </a:solidFill>
                          <a:latin typeface="微軟正黑體" panose="020B0604030504040204" pitchFamily="34" charset="-120"/>
                          <a:ea typeface="微軟正黑體" panose="020B0604030504040204" pitchFamily="34" charset="-120"/>
                        </a:rPr>
                        <a:t>件</a:t>
                      </a:r>
                      <a:r>
                        <a:rPr lang="en-US" altLang="zh-TW" sz="1200" b="0" dirty="0">
                          <a:solidFill>
                            <a:srgbClr val="C00000"/>
                          </a:solidFill>
                          <a:latin typeface="微軟正黑體" panose="020B0604030504040204" pitchFamily="34" charset="-120"/>
                          <a:ea typeface="微軟正黑體" panose="020B0604030504040204" pitchFamily="34" charset="-120"/>
                        </a:rPr>
                        <a:t>)</a:t>
                      </a:r>
                      <a:endParaRPr lang="zh-TW" altLang="en-US" sz="1200" b="0" dirty="0">
                        <a:solidFill>
                          <a:srgbClr val="C00000"/>
                        </a:solidFill>
                        <a:latin typeface="微軟正黑體" panose="020B0604030504040204" pitchFamily="34" charset="-120"/>
                        <a:ea typeface="微軟正黑體" panose="020B0604030504040204" pitchFamily="34" charset="-12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lang="en-US" altLang="zh-TW" sz="1600" b="0" dirty="0">
                          <a:solidFill>
                            <a:schemeClr val="tx1"/>
                          </a:solidFill>
                          <a:latin typeface="微軟正黑體" panose="020B0604030504040204" pitchFamily="34" charset="-120"/>
                          <a:ea typeface="微軟正黑體" panose="020B0604030504040204" pitchFamily="34" charset="-120"/>
                        </a:rPr>
                        <a:t>D1.</a:t>
                      </a:r>
                      <a:r>
                        <a:rPr lang="zh-TW" altLang="en-US" sz="1600" b="0" dirty="0">
                          <a:solidFill>
                            <a:schemeClr val="tx1"/>
                          </a:solidFill>
                          <a:latin typeface="微軟正黑體" panose="020B0604030504040204" pitchFamily="34" charset="-120"/>
                          <a:ea typeface="微軟正黑體" panose="020B0604030504040204" pitchFamily="34" charset="-120"/>
                        </a:rPr>
                        <a:t>多元表現綜整心得</a:t>
                      </a:r>
                      <a:endParaRPr lang="en-US" altLang="zh-TW" sz="1600" b="0" dirty="0">
                        <a:solidFill>
                          <a:schemeClr val="tx1"/>
                        </a:solidFill>
                        <a:latin typeface="微軟正黑體" panose="020B0604030504040204" pitchFamily="34" charset="-120"/>
                        <a:ea typeface="微軟正黑體" panose="020B0604030504040204" pitchFamily="34" charset="-120"/>
                      </a:endParaRPr>
                    </a:p>
                    <a:p>
                      <a:pPr marL="0" indent="0" algn="l">
                        <a:lnSpc>
                          <a:spcPts val="1800"/>
                        </a:lnSpc>
                        <a:buFont typeface="Arial" panose="020B0604020202020204" pitchFamily="34" charset="0"/>
                        <a:buNone/>
                      </a:pPr>
                      <a:r>
                        <a:rPr lang="en-US" altLang="zh-TW" sz="1600" b="0" dirty="0">
                          <a:solidFill>
                            <a:schemeClr val="tx1"/>
                          </a:solidFill>
                          <a:latin typeface="微軟正黑體" panose="020B0604030504040204" pitchFamily="34" charset="-120"/>
                          <a:ea typeface="微軟正黑體" panose="020B0604030504040204" pitchFamily="34" charset="-120"/>
                        </a:rPr>
                        <a:t>D2.</a:t>
                      </a:r>
                      <a:r>
                        <a:rPr lang="zh-TW" altLang="en-US" sz="1600" b="0" dirty="0">
                          <a:solidFill>
                            <a:schemeClr val="tx1"/>
                          </a:solidFill>
                          <a:latin typeface="微軟正黑體" panose="020B0604030504040204" pitchFamily="34" charset="-120"/>
                          <a:ea typeface="微軟正黑體" panose="020B0604030504040204" pitchFamily="34" charset="-120"/>
                        </a:rPr>
                        <a:t>學習歷程自述</a:t>
                      </a:r>
                      <a:endParaRPr lang="en-US" altLang="zh-TW" sz="1600" b="0" dirty="0">
                        <a:solidFill>
                          <a:schemeClr val="tx1"/>
                        </a:solidFill>
                        <a:latin typeface="微軟正黑體" panose="020B0604030504040204" pitchFamily="34" charset="-120"/>
                        <a:ea typeface="微軟正黑體" panose="020B0604030504040204" pitchFamily="34" charset="-120"/>
                      </a:endParaRPr>
                    </a:p>
                    <a:p>
                      <a:pPr marL="0" indent="0" algn="l">
                        <a:lnSpc>
                          <a:spcPts val="1800"/>
                        </a:lnSpc>
                        <a:buFont typeface="Arial" panose="020B0604020202020204" pitchFamily="34" charset="0"/>
                        <a:buNone/>
                      </a:pPr>
                      <a:r>
                        <a:rPr lang="en-US" altLang="zh-TW" sz="1600" b="0" dirty="0">
                          <a:solidFill>
                            <a:schemeClr val="tx1"/>
                          </a:solidFill>
                          <a:latin typeface="微軟正黑體" panose="020B0604030504040204" pitchFamily="34" charset="-120"/>
                          <a:ea typeface="微軟正黑體" panose="020B0604030504040204" pitchFamily="34" charset="-120"/>
                        </a:rPr>
                        <a:t>D3.</a:t>
                      </a:r>
                      <a:r>
                        <a:rPr lang="zh-TW" altLang="en-US" sz="1600" b="0" dirty="0">
                          <a:solidFill>
                            <a:schemeClr val="tx1"/>
                          </a:solidFill>
                          <a:latin typeface="微軟正黑體" panose="020B0604030504040204" pitchFamily="34" charset="-120"/>
                          <a:ea typeface="微軟正黑體" panose="020B0604030504040204" pitchFamily="34" charset="-120"/>
                        </a:rPr>
                        <a:t>其他</a:t>
                      </a:r>
                      <a:r>
                        <a:rPr lang="en-US" altLang="zh-TW" sz="1600" b="0" dirty="0">
                          <a:solidFill>
                            <a:schemeClr val="tx1"/>
                          </a:solidFill>
                          <a:latin typeface="微軟正黑體" panose="020B0604030504040204" pitchFamily="34" charset="-120"/>
                          <a:ea typeface="微軟正黑體" panose="020B0604030504040204" pitchFamily="34" charset="-120"/>
                        </a:rPr>
                        <a:t>(</a:t>
                      </a:r>
                      <a:r>
                        <a:rPr lang="zh-TW" altLang="en-US" sz="1600" b="0" dirty="0">
                          <a:solidFill>
                            <a:schemeClr val="tx1"/>
                          </a:solidFill>
                          <a:latin typeface="微軟正黑體" panose="020B0604030504040204" pitchFamily="34" charset="-120"/>
                          <a:ea typeface="微軟正黑體" panose="020B0604030504040204" pitchFamily="34" charset="-120"/>
                        </a:rPr>
                        <a:t>有利審查文件</a:t>
                      </a:r>
                      <a:r>
                        <a:rPr lang="en-US" altLang="zh-TW" sz="1600" b="0" dirty="0">
                          <a:solidFill>
                            <a:schemeClr val="tx1"/>
                          </a:solidFill>
                          <a:latin typeface="微軟正黑體" panose="020B0604030504040204" pitchFamily="34" charset="-120"/>
                          <a:ea typeface="微軟正黑體" panose="020B0604030504040204" pitchFamily="34" charset="-120"/>
                        </a:rPr>
                        <a:t>)</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marR="36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093952774"/>
                  </a:ext>
                </a:extLst>
              </a:tr>
              <a:tr h="1152168">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rPr>
                        <a:t>甄選入學</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algn="ctr"/>
                      <a:endParaRPr lang="en-US" altLang="zh-TW" sz="18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rgbClr val="002060"/>
                          </a:solidFill>
                          <a:latin typeface="微軟正黑體" panose="020B0604030504040204" pitchFamily="34" charset="-120"/>
                          <a:ea typeface="微軟正黑體" panose="020B0604030504040204" pitchFamily="34" charset="-120"/>
                        </a:rPr>
                        <a:t>技優甄審入學</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285750" indent="-285750" algn="l">
                        <a:spcBef>
                          <a:spcPts val="600"/>
                        </a:spcBef>
                        <a:buFont typeface="Wingdings" panose="05000000000000000000" pitchFamily="2" charset="2"/>
                        <a:buChar char="p"/>
                      </a:pPr>
                      <a:r>
                        <a:rPr lang="zh-TW" altLang="en-US" sz="1600" b="0" dirty="0">
                          <a:solidFill>
                            <a:schemeClr val="tx1"/>
                          </a:solidFill>
                          <a:latin typeface="微軟正黑體" panose="020B0604030504040204" pitchFamily="34" charset="-120"/>
                          <a:ea typeface="微軟正黑體" panose="020B0604030504040204" pitchFamily="34" charset="-120"/>
                        </a:rPr>
                        <a:t>具學分數之</a:t>
                      </a:r>
                      <a:r>
                        <a:rPr lang="zh-TW" altLang="en-US" sz="1600" b="1" dirty="0">
                          <a:solidFill>
                            <a:srgbClr val="0000FF"/>
                          </a:solidFill>
                          <a:latin typeface="微軟正黑體" panose="020B0604030504040204" pitchFamily="34" charset="-120"/>
                          <a:ea typeface="微軟正黑體" panose="020B0604030504040204" pitchFamily="34" charset="-120"/>
                        </a:rPr>
                        <a:t>專題實作</a:t>
                      </a:r>
                      <a:r>
                        <a:rPr lang="zh-TW" altLang="en-US" sz="2000" b="1" u="none" baseline="0" dirty="0">
                          <a:solidFill>
                            <a:srgbClr val="0000FF"/>
                          </a:solidFill>
                          <a:highlight>
                            <a:srgbClr val="FFFF00"/>
                          </a:highlight>
                          <a:uFill>
                            <a:solidFill>
                              <a:srgbClr val="0000FF"/>
                            </a:solidFill>
                          </a:u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實習科目學習成果</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baseline="30000" dirty="0">
                          <a:solidFill>
                            <a:srgbClr val="FF0000"/>
                          </a:solidFill>
                          <a:latin typeface="微軟正黑體" panose="020B0604030504040204" pitchFamily="34" charset="-120"/>
                          <a:ea typeface="微軟正黑體" panose="020B0604030504040204" pitchFamily="34" charset="-120"/>
                        </a:rPr>
                        <a:t>註</a:t>
                      </a:r>
                      <a:endParaRPr lang="en-US" altLang="zh-TW" sz="1600" b="1" baseline="30000" dirty="0">
                        <a:solidFill>
                          <a:srgbClr val="FF0000"/>
                        </a:solidFill>
                        <a:latin typeface="微軟正黑體" panose="020B0604030504040204" pitchFamily="34" charset="-120"/>
                        <a:ea typeface="微軟正黑體" panose="020B0604030504040204" pitchFamily="34" charset="-120"/>
                      </a:endParaRPr>
                    </a:p>
                    <a:p>
                      <a:pPr marL="355600" indent="-88900" algn="l">
                        <a:spcBef>
                          <a:spcPts val="0"/>
                        </a:spcBef>
                        <a:buFont typeface="Arial" panose="020B0604020202020204" pitchFamily="34" charset="0"/>
                        <a:buChar char="•"/>
                      </a:pPr>
                      <a:r>
                        <a:rPr lang="zh-TW" altLang="en-US" sz="1400" b="1" dirty="0">
                          <a:solidFill>
                            <a:schemeClr val="tx1"/>
                          </a:solidFill>
                          <a:latin typeface="微軟正黑體" panose="020B0604030504040204" pitchFamily="34" charset="-120"/>
                          <a:ea typeface="微軟正黑體" panose="020B0604030504040204" pitchFamily="34" charset="-120"/>
                        </a:rPr>
                        <a:t>招生校系</a:t>
                      </a:r>
                      <a:r>
                        <a:rPr lang="zh-TW" altLang="en-US" sz="1400" b="1" dirty="0">
                          <a:solidFill>
                            <a:srgbClr val="FF0000"/>
                          </a:solidFill>
                          <a:latin typeface="微軟正黑體" panose="020B0604030504040204" pitchFamily="34" charset="-120"/>
                          <a:ea typeface="微軟正黑體" panose="020B0604030504040204" pitchFamily="34" charset="-120"/>
                        </a:rPr>
                        <a:t>至多</a:t>
                      </a:r>
                      <a:r>
                        <a:rPr lang="zh-TW" altLang="en-US" sz="1400" b="1" dirty="0">
                          <a:solidFill>
                            <a:schemeClr val="tx1"/>
                          </a:solidFill>
                          <a:latin typeface="微軟正黑體" panose="020B0604030504040204" pitchFamily="34" charset="-120"/>
                          <a:ea typeface="微軟正黑體" panose="020B0604030504040204" pitchFamily="34" charset="-120"/>
                        </a:rPr>
                        <a:t>可採計</a:t>
                      </a:r>
                      <a:r>
                        <a:rPr lang="en-US" altLang="zh-TW" sz="1800" b="1" dirty="0">
                          <a:solidFill>
                            <a:srgbClr val="FF0000"/>
                          </a:solidFill>
                          <a:highlight>
                            <a:srgbClr val="FFFF00"/>
                          </a:highlight>
                          <a:latin typeface="微軟正黑體" panose="020B0604030504040204" pitchFamily="34" charset="-120"/>
                          <a:ea typeface="微軟正黑體" panose="020B0604030504040204" pitchFamily="34" charset="-120"/>
                        </a:rPr>
                        <a:t>3</a:t>
                      </a:r>
                      <a:r>
                        <a:rPr lang="zh-TW" altLang="en-US" sz="1800" b="1" dirty="0">
                          <a:solidFill>
                            <a:srgbClr val="FF0000"/>
                          </a:solidFill>
                          <a:highlight>
                            <a:srgbClr val="FFFF00"/>
                          </a:highlight>
                          <a:latin typeface="微軟正黑體" panose="020B0604030504040204" pitchFamily="34" charset="-120"/>
                          <a:ea typeface="微軟正黑體" panose="020B0604030504040204" pitchFamily="34" charset="-120"/>
                        </a:rPr>
                        <a:t>件</a:t>
                      </a:r>
                      <a:br>
                        <a:rPr lang="en-US" altLang="zh-TW" sz="1400" b="1" dirty="0">
                          <a:solidFill>
                            <a:srgbClr val="FF0000"/>
                          </a:solidFill>
                          <a:latin typeface="微軟正黑體" panose="020B0604030504040204" pitchFamily="34" charset="-120"/>
                          <a:ea typeface="微軟正黑體" panose="020B0604030504040204" pitchFamily="34" charset="-120"/>
                        </a:rPr>
                      </a:br>
                      <a:r>
                        <a:rPr lang="zh-TW" altLang="en-US" sz="1400" b="1" kern="1200" dirty="0">
                          <a:solidFill>
                            <a:schemeClr val="tx1"/>
                          </a:solidFill>
                          <a:latin typeface="微軟正黑體" panose="020B0604030504040204" pitchFamily="34" charset="-120"/>
                          <a:ea typeface="微軟正黑體" panose="020B0604030504040204" pitchFamily="34" charset="-120"/>
                          <a:cs typeface="+mn-cs"/>
                        </a:rPr>
                        <a:t>（至少</a:t>
                      </a:r>
                      <a:r>
                        <a:rPr lang="en-US" altLang="zh-TW" sz="1400" b="1"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1400" b="1" kern="1200" dirty="0">
                          <a:solidFill>
                            <a:schemeClr val="tx1"/>
                          </a:solidFill>
                          <a:latin typeface="微軟正黑體" panose="020B0604030504040204" pitchFamily="34" charset="-120"/>
                          <a:ea typeface="微軟正黑體" panose="020B0604030504040204" pitchFamily="34" charset="-120"/>
                          <a:cs typeface="+mn-cs"/>
                        </a:rPr>
                        <a:t>件）</a:t>
                      </a:r>
                      <a:endParaRPr lang="en-US" altLang="zh-TW" sz="1400" b="1" kern="1200" dirty="0">
                        <a:solidFill>
                          <a:schemeClr val="tx1"/>
                        </a:solidFill>
                        <a:latin typeface="微軟正黑體" panose="020B0604030504040204" pitchFamily="34" charset="-120"/>
                        <a:ea typeface="微軟正黑體" panose="020B0604030504040204" pitchFamily="34" charset="-120"/>
                        <a:cs typeface="+mn-cs"/>
                      </a:endParaRPr>
                    </a:p>
                    <a:p>
                      <a:pPr marL="285750" indent="-285750" algn="l">
                        <a:spcBef>
                          <a:spcPts val="1800"/>
                        </a:spcBef>
                        <a:buFont typeface="Wingdings" panose="05000000000000000000" pitchFamily="2" charset="2"/>
                        <a:buChar char="p"/>
                      </a:pPr>
                      <a:r>
                        <a:rPr lang="zh-TW" altLang="en-US" sz="1600" b="0" dirty="0">
                          <a:solidFill>
                            <a:schemeClr val="tx1"/>
                          </a:solidFill>
                          <a:latin typeface="微軟正黑體" panose="020B0604030504040204" pitchFamily="34" charset="-120"/>
                          <a:ea typeface="微軟正黑體" panose="020B0604030504040204" pitchFamily="34" charset="-120"/>
                        </a:rPr>
                        <a:t>具學分數之</a:t>
                      </a:r>
                      <a:r>
                        <a:rPr lang="zh-TW" altLang="en-US" sz="1600" b="1" dirty="0">
                          <a:solidFill>
                            <a:srgbClr val="0000FF"/>
                          </a:solidFill>
                          <a:latin typeface="微軟正黑體" panose="020B0604030504040204" pitchFamily="34" charset="-120"/>
                          <a:ea typeface="微軟正黑體" panose="020B0604030504040204" pitchFamily="34" charset="-120"/>
                        </a:rPr>
                        <a:t>其他課程學習成果</a:t>
                      </a:r>
                      <a:endParaRPr lang="en-US" altLang="zh-TW" sz="1600" b="1" dirty="0">
                        <a:solidFill>
                          <a:srgbClr val="0000FF"/>
                        </a:solidFill>
                        <a:latin typeface="微軟正黑體" panose="020B0604030504040204" pitchFamily="34" charset="-120"/>
                        <a:ea typeface="微軟正黑體" panose="020B0604030504040204" pitchFamily="34" charset="-120"/>
                      </a:endParaRPr>
                    </a:p>
                    <a:p>
                      <a:pPr marL="355600" indent="-88900" algn="l">
                        <a:spcBef>
                          <a:spcPts val="0"/>
                        </a:spcBef>
                        <a:buFont typeface="Arial" panose="020B0604020202020204" pitchFamily="34" charset="0"/>
                        <a:buChar char="•"/>
                      </a:pPr>
                      <a:r>
                        <a:rPr lang="zh-TW" altLang="en-US" sz="1400" b="1" dirty="0">
                          <a:solidFill>
                            <a:schemeClr val="tx1"/>
                          </a:solidFill>
                          <a:latin typeface="微軟正黑體" panose="020B0604030504040204" pitchFamily="34" charset="-120"/>
                          <a:ea typeface="微軟正黑體" panose="020B0604030504040204" pitchFamily="34" charset="-120"/>
                        </a:rPr>
                        <a:t>招生校系</a:t>
                      </a:r>
                      <a:r>
                        <a:rPr lang="zh-TW" altLang="en-US" sz="1400" b="1" dirty="0">
                          <a:solidFill>
                            <a:srgbClr val="FF0000"/>
                          </a:solidFill>
                          <a:latin typeface="微軟正黑體" panose="020B0604030504040204" pitchFamily="34" charset="-120"/>
                          <a:ea typeface="微軟正黑體" panose="020B0604030504040204" pitchFamily="34" charset="-120"/>
                        </a:rPr>
                        <a:t>至多</a:t>
                      </a:r>
                      <a:r>
                        <a:rPr lang="zh-TW" altLang="en-US" sz="1400" b="1" dirty="0">
                          <a:solidFill>
                            <a:schemeClr val="tx1"/>
                          </a:solidFill>
                          <a:latin typeface="微軟正黑體" panose="020B0604030504040204" pitchFamily="34" charset="-120"/>
                          <a:ea typeface="微軟正黑體" panose="020B0604030504040204" pitchFamily="34" charset="-120"/>
                        </a:rPr>
                        <a:t>可採計</a:t>
                      </a:r>
                      <a:r>
                        <a:rPr lang="en-US" altLang="zh-TW" sz="1400" b="1" dirty="0">
                          <a:solidFill>
                            <a:srgbClr val="FF0000"/>
                          </a:solidFill>
                          <a:latin typeface="微軟正黑體" panose="020B0604030504040204" pitchFamily="34" charset="-120"/>
                          <a:ea typeface="微軟正黑體" panose="020B0604030504040204" pitchFamily="34" charset="-120"/>
                        </a:rPr>
                        <a:t>3</a:t>
                      </a:r>
                      <a:r>
                        <a:rPr lang="zh-TW" altLang="en-US" sz="1400" b="1" dirty="0">
                          <a:solidFill>
                            <a:srgbClr val="FF0000"/>
                          </a:solidFill>
                          <a:latin typeface="微軟正黑體" panose="020B0604030504040204" pitchFamily="34" charset="-120"/>
                          <a:ea typeface="微軟正黑體" panose="020B0604030504040204" pitchFamily="34" charset="-120"/>
                        </a:rPr>
                        <a:t>件</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r>
                        <a:rPr lang="zh-TW" altLang="en-US" sz="1600" b="1" dirty="0">
                          <a:solidFill>
                            <a:schemeClr val="tx1"/>
                          </a:solidFill>
                          <a:latin typeface="微軟正黑體" panose="020B0604030504040204" pitchFamily="34" charset="-120"/>
                          <a:ea typeface="微軟正黑體" panose="020B0604030504040204" pitchFamily="34" charset="-120"/>
                        </a:rPr>
                        <a:t>基本資料</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r>
                        <a:rPr lang="zh-TW" altLang="en-US" sz="1400" b="0" dirty="0">
                          <a:solidFill>
                            <a:schemeClr val="tx1"/>
                          </a:solidFill>
                          <a:latin typeface="微軟正黑體" panose="020B0604030504040204" pitchFamily="34" charset="-120"/>
                          <a:ea typeface="微軟正黑體" panose="020B0604030504040204" pitchFamily="34" charset="-120"/>
                        </a:rPr>
                        <a:t>學生學籍資料</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含校級、班級及社團幹部經歷</a:t>
                      </a:r>
                      <a:r>
                        <a:rPr lang="en-US" altLang="zh-TW" sz="1400" b="0" dirty="0">
                          <a:solidFill>
                            <a:schemeClr val="tx1"/>
                          </a:solidFill>
                          <a:latin typeface="微軟正黑體" panose="020B0604030504040204" pitchFamily="34" charset="-120"/>
                          <a:ea typeface="微軟正黑體" panose="020B0604030504040204" pitchFamily="34" charset="-120"/>
                        </a:rPr>
                        <a:t>)</a:t>
                      </a:r>
                    </a:p>
                    <a:p>
                      <a:pPr algn="just">
                        <a:spcBef>
                          <a:spcPts val="600"/>
                        </a:spcBef>
                      </a:pPr>
                      <a:r>
                        <a:rPr lang="zh-TW" altLang="en-US" sz="1600" b="1" dirty="0">
                          <a:solidFill>
                            <a:schemeClr val="tx1"/>
                          </a:solidFill>
                          <a:latin typeface="微軟正黑體" panose="020B0604030504040204" pitchFamily="34" charset="-120"/>
                          <a:ea typeface="微軟正黑體" panose="020B0604030504040204" pitchFamily="34" charset="-120"/>
                        </a:rPr>
                        <a:t>修課紀錄</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r>
                        <a:rPr lang="zh-TW" altLang="en-US" sz="1400" b="0" dirty="0">
                          <a:solidFill>
                            <a:schemeClr val="tx1"/>
                          </a:solidFill>
                          <a:latin typeface="微軟正黑體" panose="020B0604030504040204" pitchFamily="34" charset="-120"/>
                          <a:ea typeface="微軟正黑體" panose="020B0604030504040204" pitchFamily="34" charset="-120"/>
                        </a:rPr>
                        <a:t>每學期修課之科目、學分數及成績</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just"/>
                      <a:r>
                        <a:rPr lang="zh-TW" altLang="en-US" sz="1600" b="1" dirty="0">
                          <a:solidFill>
                            <a:srgbClr val="0000FF"/>
                          </a:solidFill>
                          <a:latin typeface="微軟正黑體" panose="020B0604030504040204" pitchFamily="34" charset="-120"/>
                          <a:ea typeface="微軟正黑體" panose="020B0604030504040204" pitchFamily="34" charset="-120"/>
                        </a:rPr>
                        <a:t>彈性學習時間、團體活動時間及其他表現</a:t>
                      </a:r>
                      <a:endParaRPr lang="en-US" altLang="zh-TW" sz="1600" b="1" dirty="0">
                        <a:solidFill>
                          <a:srgbClr val="0000FF"/>
                        </a:solidFill>
                        <a:latin typeface="微軟正黑體" panose="020B0604030504040204" pitchFamily="34" charset="-120"/>
                        <a:ea typeface="微軟正黑體" panose="020B0604030504040204" pitchFamily="34" charset="-120"/>
                      </a:endParaRPr>
                    </a:p>
                    <a:p>
                      <a:pPr algn="just"/>
                      <a:r>
                        <a:rPr lang="zh-TW" altLang="en-US" sz="1400" b="1" dirty="0">
                          <a:solidFill>
                            <a:schemeClr val="tx1"/>
                          </a:solidFill>
                          <a:latin typeface="微軟正黑體" panose="020B0604030504040204" pitchFamily="34" charset="-120"/>
                          <a:ea typeface="微軟正黑體" panose="020B0604030504040204" pitchFamily="34" charset="-120"/>
                        </a:rPr>
                        <a:t>招生校系</a:t>
                      </a:r>
                      <a:r>
                        <a:rPr lang="zh-TW" altLang="en-US" sz="1400" b="1" dirty="0">
                          <a:solidFill>
                            <a:srgbClr val="FF0000"/>
                          </a:solidFill>
                          <a:latin typeface="微軟正黑體" panose="020B0604030504040204" pitchFamily="34" charset="-120"/>
                          <a:ea typeface="微軟正黑體" panose="020B0604030504040204" pitchFamily="34" charset="-120"/>
                        </a:rPr>
                        <a:t>至多</a:t>
                      </a:r>
                      <a:r>
                        <a:rPr lang="zh-TW" altLang="en-US" sz="1400" b="1" dirty="0">
                          <a:solidFill>
                            <a:schemeClr val="tx1"/>
                          </a:solidFill>
                          <a:latin typeface="微軟正黑體" panose="020B0604030504040204" pitchFamily="34" charset="-120"/>
                          <a:ea typeface="微軟正黑體" panose="020B0604030504040204" pitchFamily="34" charset="-120"/>
                        </a:rPr>
                        <a:t>可採計</a:t>
                      </a:r>
                      <a:r>
                        <a:rPr lang="en-US" altLang="zh-TW" sz="1400" b="1" dirty="0">
                          <a:solidFill>
                            <a:srgbClr val="FF0000"/>
                          </a:solidFill>
                          <a:latin typeface="微軟正黑體" panose="020B0604030504040204" pitchFamily="34" charset="-120"/>
                          <a:ea typeface="微軟正黑體" panose="020B0604030504040204" pitchFamily="34" charset="-120"/>
                        </a:rPr>
                        <a:t>10</a:t>
                      </a:r>
                      <a:r>
                        <a:rPr lang="zh-TW" altLang="en-US" sz="1400" b="1" dirty="0">
                          <a:solidFill>
                            <a:srgbClr val="FF0000"/>
                          </a:solidFill>
                          <a:latin typeface="微軟正黑體" panose="020B0604030504040204" pitchFamily="34" charset="-120"/>
                          <a:ea typeface="微軟正黑體" panose="020B0604030504040204" pitchFamily="34" charset="-120"/>
                        </a:rPr>
                        <a:t>件</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dirty="0">
                          <a:solidFill>
                            <a:schemeClr val="tx1"/>
                          </a:solidFill>
                          <a:latin typeface="微軟正黑體" panose="020B0604030504040204" pitchFamily="34" charset="-120"/>
                          <a:ea typeface="微軟正黑體" panose="020B0604030504040204" pitchFamily="34" charset="-120"/>
                        </a:rPr>
                        <a:t>多元表現綜整心得</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spcBef>
                          <a:spcPts val="600"/>
                        </a:spcBef>
                      </a:pPr>
                      <a:r>
                        <a:rPr lang="zh-TW" altLang="en-US" sz="1600" b="1" dirty="0">
                          <a:solidFill>
                            <a:schemeClr val="tx1"/>
                          </a:solidFill>
                          <a:latin typeface="微軟正黑體" panose="020B0604030504040204" pitchFamily="34" charset="-120"/>
                          <a:ea typeface="微軟正黑體" panose="020B0604030504040204" pitchFamily="34" charset="-120"/>
                        </a:rPr>
                        <a:t>學習歷程自述</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r>
                        <a:rPr lang="zh-TW" altLang="en-US" sz="1300" b="0" dirty="0">
                          <a:solidFill>
                            <a:schemeClr val="tx1"/>
                          </a:solidFill>
                          <a:latin typeface="微軟正黑體" panose="020B0604030504040204" pitchFamily="34" charset="-120"/>
                          <a:ea typeface="微軟正黑體" panose="020B0604030504040204" pitchFamily="34" charset="-120"/>
                        </a:rPr>
                        <a:t>依升學之志願科系撰寫</a:t>
                      </a:r>
                      <a:endParaRPr lang="en-US" altLang="zh-TW" sz="1300" b="0" dirty="0">
                        <a:solidFill>
                          <a:schemeClr val="tx1"/>
                        </a:solidFill>
                        <a:latin typeface="微軟正黑體" panose="020B0604030504040204" pitchFamily="34" charset="-120"/>
                        <a:ea typeface="微軟正黑體" panose="020B0604030504040204" pitchFamily="34" charset="-120"/>
                      </a:endParaRPr>
                    </a:p>
                    <a:p>
                      <a:pPr marL="177800" indent="-177800" algn="just">
                        <a:buFont typeface="Arial" panose="020B0604020202020204" pitchFamily="34" charset="0"/>
                        <a:buChar char="•"/>
                      </a:pPr>
                      <a:r>
                        <a:rPr lang="zh-TW" altLang="en-US" sz="1300" b="0" dirty="0">
                          <a:solidFill>
                            <a:schemeClr val="tx1"/>
                          </a:solidFill>
                          <a:latin typeface="微軟正黑體" panose="020B0604030504040204" pitchFamily="34" charset="-120"/>
                          <a:ea typeface="微軟正黑體" panose="020B0604030504040204" pitchFamily="34" charset="-120"/>
                        </a:rPr>
                        <a:t>學習歷程反思</a:t>
                      </a:r>
                      <a:endParaRPr lang="en-US" altLang="zh-TW" sz="1300" b="0" dirty="0">
                        <a:solidFill>
                          <a:schemeClr val="tx1"/>
                        </a:solidFill>
                        <a:latin typeface="微軟正黑體" panose="020B0604030504040204" pitchFamily="34" charset="-120"/>
                        <a:ea typeface="微軟正黑體" panose="020B0604030504040204" pitchFamily="34" charset="-120"/>
                      </a:endParaRPr>
                    </a:p>
                    <a:p>
                      <a:pPr marL="177800" indent="-177800" algn="just">
                        <a:buFont typeface="Arial" panose="020B0604020202020204" pitchFamily="34" charset="0"/>
                        <a:buChar char="•"/>
                      </a:pPr>
                      <a:r>
                        <a:rPr lang="zh-TW" altLang="en-US" sz="1300" b="0" dirty="0">
                          <a:solidFill>
                            <a:schemeClr val="tx1"/>
                          </a:solidFill>
                          <a:latin typeface="微軟正黑體" panose="020B0604030504040204" pitchFamily="34" charset="-120"/>
                          <a:ea typeface="微軟正黑體" panose="020B0604030504040204" pitchFamily="34" charset="-120"/>
                        </a:rPr>
                        <a:t>就讀動機</a:t>
                      </a:r>
                      <a:endParaRPr lang="en-US" altLang="zh-TW" sz="1300" b="0" dirty="0">
                        <a:solidFill>
                          <a:schemeClr val="tx1"/>
                        </a:solidFill>
                        <a:latin typeface="微軟正黑體" panose="020B0604030504040204" pitchFamily="34" charset="-120"/>
                        <a:ea typeface="微軟正黑體" panose="020B0604030504040204" pitchFamily="34" charset="-120"/>
                      </a:endParaRPr>
                    </a:p>
                    <a:p>
                      <a:pPr marL="177800" indent="-177800" algn="just">
                        <a:buFont typeface="Arial" panose="020B0604020202020204" pitchFamily="34" charset="0"/>
                        <a:buChar char="•"/>
                      </a:pPr>
                      <a:r>
                        <a:rPr lang="zh-TW" altLang="en-US" sz="1300" b="0" dirty="0">
                          <a:solidFill>
                            <a:schemeClr val="tx1"/>
                          </a:solidFill>
                          <a:latin typeface="微軟正黑體" panose="020B0604030504040204" pitchFamily="34" charset="-120"/>
                          <a:ea typeface="微軟正黑體" panose="020B0604030504040204" pitchFamily="34" charset="-120"/>
                        </a:rPr>
                        <a:t>未來學習計畫與生涯規劃</a:t>
                      </a:r>
                      <a:endParaRPr lang="en-US" altLang="zh-TW" sz="1300" b="0" dirty="0">
                        <a:solidFill>
                          <a:schemeClr val="tx1"/>
                        </a:solidFill>
                        <a:latin typeface="微軟正黑體" panose="020B0604030504040204" pitchFamily="34" charset="-120"/>
                        <a:ea typeface="微軟正黑體" panose="020B0604030504040204" pitchFamily="34" charset="-120"/>
                      </a:endParaRPr>
                    </a:p>
                    <a:p>
                      <a:pPr algn="l">
                        <a:spcBef>
                          <a:spcPts val="600"/>
                        </a:spcBef>
                      </a:pPr>
                      <a:r>
                        <a:rPr lang="zh-TW" altLang="en-US" sz="1600" b="1" dirty="0">
                          <a:solidFill>
                            <a:schemeClr val="tx1"/>
                          </a:solidFill>
                          <a:latin typeface="微軟正黑體" panose="020B0604030504040204" pitchFamily="34" charset="-120"/>
                          <a:ea typeface="微軟正黑體" panose="020B0604030504040204" pitchFamily="34" charset="-120"/>
                        </a:rPr>
                        <a:t>其他</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有利審查文件</a:t>
                      </a:r>
                      <a:r>
                        <a:rPr lang="en-US" altLang="zh-TW" sz="1600" b="1" dirty="0">
                          <a:solidFill>
                            <a:schemeClr val="tx1"/>
                          </a:solidFill>
                          <a:latin typeface="微軟正黑體" panose="020B0604030504040204" pitchFamily="34" charset="-120"/>
                          <a:ea typeface="微軟正黑體" panose="020B0604030504040204" pitchFamily="34" charset="-120"/>
                        </a:rPr>
                        <a:t>)</a:t>
                      </a:r>
                    </a:p>
                    <a:p>
                      <a:pPr marL="88900" marR="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300" b="0" dirty="0">
                          <a:solidFill>
                            <a:schemeClr val="tx1"/>
                          </a:solidFill>
                          <a:latin typeface="微軟正黑體" panose="020B0604030504040204" pitchFamily="34" charset="-120"/>
                          <a:ea typeface="微軟正黑體" panose="020B0604030504040204" pitchFamily="34" charset="-120"/>
                        </a:rPr>
                        <a:t>各校系需求之補充資料</a:t>
                      </a:r>
                      <a:endParaRPr lang="en-US" altLang="zh-TW" sz="1300" b="0" dirty="0">
                        <a:solidFill>
                          <a:schemeClr val="tx1"/>
                        </a:solidFill>
                        <a:latin typeface="微軟正黑體" panose="020B0604030504040204" pitchFamily="34" charset="-120"/>
                        <a:ea typeface="微軟正黑體" panose="020B0604030504040204" pitchFamily="34" charset="-120"/>
                      </a:endParaRPr>
                    </a:p>
                    <a:p>
                      <a:pPr marL="88900" marR="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300" b="0" dirty="0">
                          <a:solidFill>
                            <a:schemeClr val="tx1"/>
                          </a:solidFill>
                          <a:latin typeface="微軟正黑體" panose="020B0604030504040204" pitchFamily="34" charset="-120"/>
                          <a:ea typeface="微軟正黑體" panose="020B0604030504040204" pitchFamily="34" charset="-120"/>
                        </a:rPr>
                        <a:t>其他有利審查資料</a:t>
                      </a:r>
                      <a:endParaRPr lang="en-US" altLang="zh-TW" sz="1300" b="0" dirty="0">
                        <a:solidFill>
                          <a:schemeClr val="tx1"/>
                        </a:solidFill>
                        <a:latin typeface="微軟正黑體" panose="020B0604030504040204" pitchFamily="34" charset="-120"/>
                        <a:ea typeface="微軟正黑體" panose="020B0604030504040204" pitchFamily="34" charset="-120"/>
                      </a:endParaRPr>
                    </a:p>
                  </a:txBody>
                  <a:tcPr marL="72000" marR="36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2340824"/>
                  </a:ext>
                </a:extLst>
              </a:tr>
              <a:tr h="699855">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四技申請入學</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0" dirty="0">
                          <a:solidFill>
                            <a:schemeClr val="tx1"/>
                          </a:solidFill>
                          <a:latin typeface="微軟正黑體" panose="020B0604030504040204" pitchFamily="34" charset="-120"/>
                          <a:ea typeface="微軟正黑體" panose="020B0604030504040204" pitchFamily="34" charset="-120"/>
                        </a:rPr>
                        <a:t>(</a:t>
                      </a:r>
                      <a:r>
                        <a:rPr lang="zh-TW" altLang="en-US" sz="1600" b="0" dirty="0">
                          <a:solidFill>
                            <a:schemeClr val="tx1"/>
                          </a:solidFill>
                          <a:latin typeface="微軟正黑體" panose="020B0604030504040204" pitchFamily="34" charset="-120"/>
                          <a:ea typeface="微軟正黑體" panose="020B0604030504040204" pitchFamily="34" charset="-120"/>
                        </a:rPr>
                        <a:t>普高生</a:t>
                      </a:r>
                      <a:r>
                        <a:rPr lang="en-US" altLang="zh-TW" sz="1600" b="0" dirty="0">
                          <a:solidFill>
                            <a:schemeClr val="tx1"/>
                          </a:solidFill>
                          <a:latin typeface="微軟正黑體" panose="020B0604030504040204" pitchFamily="34" charset="-120"/>
                          <a:ea typeface="微軟正黑體" panose="020B0604030504040204" pitchFamily="34" charset="-120"/>
                        </a:rPr>
                        <a:t>)</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285750" indent="-285750" algn="just">
                        <a:spcBef>
                          <a:spcPts val="600"/>
                        </a:spcBef>
                        <a:buFont typeface="Wingdings" panose="05000000000000000000" pitchFamily="2" charset="2"/>
                        <a:buChar char="p"/>
                      </a:pPr>
                      <a:r>
                        <a:rPr lang="zh-TW" altLang="en-US" sz="1600" b="0" dirty="0">
                          <a:solidFill>
                            <a:schemeClr val="tx1"/>
                          </a:solidFill>
                          <a:latin typeface="微軟正黑體" panose="020B0604030504040204" pitchFamily="34" charset="-120"/>
                          <a:ea typeface="微軟正黑體" panose="020B0604030504040204" pitchFamily="34" charset="-120"/>
                        </a:rPr>
                        <a:t>具學分數之</a:t>
                      </a:r>
                      <a:r>
                        <a:rPr lang="zh-TW" altLang="en-US" sz="1600" b="1" dirty="0">
                          <a:solidFill>
                            <a:schemeClr val="tx1"/>
                          </a:solidFill>
                          <a:latin typeface="微軟正黑體" panose="020B0604030504040204" pitchFamily="34" charset="-120"/>
                          <a:ea typeface="微軟正黑體" panose="020B0604030504040204" pitchFamily="34" charset="-120"/>
                        </a:rPr>
                        <a:t>課程實作、作品或書面報告</a:t>
                      </a:r>
                      <a:r>
                        <a:rPr lang="zh-TW" altLang="en-US" sz="1600" b="1" dirty="0">
                          <a:solidFill>
                            <a:srgbClr val="0000FF"/>
                          </a:solidFill>
                          <a:latin typeface="微軟正黑體" panose="020B0604030504040204" pitchFamily="34" charset="-120"/>
                          <a:ea typeface="微軟正黑體" panose="020B0604030504040204" pitchFamily="34" charset="-120"/>
                        </a:rPr>
                        <a:t> </a:t>
                      </a:r>
                      <a:endParaRPr lang="en-US" altLang="zh-TW" sz="1600" b="1" dirty="0">
                        <a:solidFill>
                          <a:srgbClr val="0000FF"/>
                        </a:solidFill>
                        <a:latin typeface="微軟正黑體" panose="020B0604030504040204" pitchFamily="34" charset="-120"/>
                        <a:ea typeface="微軟正黑體" panose="020B0604030504040204" pitchFamily="34" charset="-120"/>
                      </a:endParaRPr>
                    </a:p>
                    <a:p>
                      <a:pPr marL="355600" indent="-88900" algn="just">
                        <a:spcBef>
                          <a:spcPts val="0"/>
                        </a:spcBef>
                        <a:buFont typeface="Arial" panose="020B0604020202020204" pitchFamily="34" charset="0"/>
                        <a:buChar char="•"/>
                      </a:pPr>
                      <a:r>
                        <a:rPr lang="zh-TW" altLang="en-US" sz="1400" b="1" dirty="0">
                          <a:solidFill>
                            <a:schemeClr val="tx1"/>
                          </a:solidFill>
                          <a:latin typeface="微軟正黑體" panose="020B0604030504040204" pitchFamily="34" charset="-120"/>
                          <a:ea typeface="微軟正黑體" panose="020B0604030504040204" pitchFamily="34" charset="-120"/>
                        </a:rPr>
                        <a:t>招生校系</a:t>
                      </a:r>
                      <a:r>
                        <a:rPr lang="zh-TW" altLang="en-US" sz="1400" b="1" dirty="0">
                          <a:solidFill>
                            <a:srgbClr val="FF0000"/>
                          </a:solidFill>
                          <a:latin typeface="微軟正黑體" panose="020B0604030504040204" pitchFamily="34" charset="-120"/>
                          <a:ea typeface="微軟正黑體" panose="020B0604030504040204" pitchFamily="34" charset="-120"/>
                        </a:rPr>
                        <a:t>至多</a:t>
                      </a:r>
                      <a:r>
                        <a:rPr lang="zh-TW" altLang="en-US" sz="1400" b="1" dirty="0">
                          <a:solidFill>
                            <a:schemeClr val="tx1"/>
                          </a:solidFill>
                          <a:latin typeface="微軟正黑體" panose="020B0604030504040204" pitchFamily="34" charset="-120"/>
                          <a:ea typeface="微軟正黑體" panose="020B0604030504040204" pitchFamily="34" charset="-120"/>
                        </a:rPr>
                        <a:t>可採計</a:t>
                      </a:r>
                      <a:r>
                        <a:rPr lang="en-US" altLang="zh-TW" sz="1800" b="1" dirty="0">
                          <a:solidFill>
                            <a:srgbClr val="FF0000"/>
                          </a:solidFill>
                          <a:highlight>
                            <a:srgbClr val="FFFF00"/>
                          </a:highlight>
                          <a:latin typeface="微軟正黑體" panose="020B0604030504040204" pitchFamily="34" charset="-120"/>
                          <a:ea typeface="微軟正黑體" panose="020B0604030504040204" pitchFamily="34" charset="-120"/>
                        </a:rPr>
                        <a:t>3</a:t>
                      </a:r>
                      <a:r>
                        <a:rPr lang="zh-TW" altLang="en-US" sz="1800" b="1" dirty="0">
                          <a:solidFill>
                            <a:srgbClr val="FF0000"/>
                          </a:solidFill>
                          <a:highlight>
                            <a:srgbClr val="FFFF00"/>
                          </a:highlight>
                          <a:latin typeface="微軟正黑體" panose="020B0604030504040204" pitchFamily="34" charset="-120"/>
                          <a:ea typeface="微軟正黑體" panose="020B0604030504040204" pitchFamily="34" charset="-120"/>
                        </a:rPr>
                        <a:t>件</a:t>
                      </a:r>
                      <a:endParaRPr lang="zh-TW" altLang="en-US" sz="1400" b="1" dirty="0">
                        <a:solidFill>
                          <a:srgbClr val="FF0000"/>
                        </a:solidFill>
                        <a:latin typeface="微軟正黑體" panose="020B0604030504040204" pitchFamily="34" charset="-120"/>
                        <a:ea typeface="微軟正黑體" panose="020B0604030504040204" pitchFamily="34" charset="-12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012712820"/>
                  </a:ext>
                </a:extLst>
              </a:tr>
            </a:tbl>
          </a:graphicData>
        </a:graphic>
      </p:graphicFrame>
      <p:sp>
        <p:nvSpPr>
          <p:cNvPr id="27" name="矩形 26">
            <a:extLst>
              <a:ext uri="{FF2B5EF4-FFF2-40B4-BE49-F238E27FC236}">
                <a16:creationId xmlns:a16="http://schemas.microsoft.com/office/drawing/2014/main" id="{EC2455A2-094E-4E80-BF73-573A71F0AF74}"/>
              </a:ext>
            </a:extLst>
          </p:cNvPr>
          <p:cNvSpPr/>
          <p:nvPr/>
        </p:nvSpPr>
        <p:spPr>
          <a:xfrm>
            <a:off x="4740334" y="4352982"/>
            <a:ext cx="798573" cy="243849"/>
          </a:xfrm>
          <a:prstGeom prst="rect">
            <a:avLst/>
          </a:prstGeom>
          <a:solidFill>
            <a:srgbClr val="FF00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bg1"/>
                </a:solidFill>
                <a:latin typeface="微軟正黑體" panose="020B0604030504040204" pitchFamily="34" charset="-120"/>
                <a:ea typeface="微軟正黑體" panose="020B0604030504040204" pitchFamily="34" charset="-120"/>
              </a:rPr>
              <a:t>113</a:t>
            </a:r>
            <a:r>
              <a:rPr lang="zh-TW" altLang="en-US" sz="1200" b="1" dirty="0">
                <a:solidFill>
                  <a:schemeClr val="bg1"/>
                </a:solidFill>
                <a:latin typeface="微軟正黑體" panose="020B0604030504040204" pitchFamily="34" charset="-120"/>
                <a:ea typeface="微軟正黑體" panose="020B0604030504040204" pitchFamily="34" charset="-120"/>
              </a:rPr>
              <a:t>變革</a:t>
            </a:r>
          </a:p>
        </p:txBody>
      </p:sp>
      <p:sp>
        <p:nvSpPr>
          <p:cNvPr id="28" name="矩形 27">
            <a:extLst>
              <a:ext uri="{FF2B5EF4-FFF2-40B4-BE49-F238E27FC236}">
                <a16:creationId xmlns:a16="http://schemas.microsoft.com/office/drawing/2014/main" id="{0EF94364-7F41-4A35-BCAC-BE3E0AB0FB10}"/>
              </a:ext>
            </a:extLst>
          </p:cNvPr>
          <p:cNvSpPr/>
          <p:nvPr/>
        </p:nvSpPr>
        <p:spPr>
          <a:xfrm>
            <a:off x="4740334" y="2840518"/>
            <a:ext cx="798573" cy="243849"/>
          </a:xfrm>
          <a:prstGeom prst="rect">
            <a:avLst/>
          </a:prstGeom>
          <a:solidFill>
            <a:srgbClr val="FF00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bg1"/>
                </a:solidFill>
                <a:latin typeface="微軟正黑體" panose="020B0604030504040204" pitchFamily="34" charset="-120"/>
                <a:ea typeface="微軟正黑體" panose="020B0604030504040204" pitchFamily="34" charset="-120"/>
              </a:rPr>
              <a:t>113</a:t>
            </a:r>
            <a:r>
              <a:rPr lang="zh-TW" altLang="en-US" sz="1200" b="1" dirty="0">
                <a:solidFill>
                  <a:schemeClr val="bg1"/>
                </a:solidFill>
                <a:latin typeface="微軟正黑體" panose="020B0604030504040204" pitchFamily="34" charset="-120"/>
                <a:ea typeface="微軟正黑體" panose="020B0604030504040204" pitchFamily="34" charset="-120"/>
              </a:rPr>
              <a:t>變革</a:t>
            </a:r>
          </a:p>
        </p:txBody>
      </p:sp>
      <p:sp>
        <p:nvSpPr>
          <p:cNvPr id="29" name="文字方塊 28">
            <a:extLst>
              <a:ext uri="{FF2B5EF4-FFF2-40B4-BE49-F238E27FC236}">
                <a16:creationId xmlns:a16="http://schemas.microsoft.com/office/drawing/2014/main" id="{B649C113-5BA7-4006-A28A-B620295FADAB}"/>
              </a:ext>
            </a:extLst>
          </p:cNvPr>
          <p:cNvSpPr txBox="1"/>
          <p:nvPr/>
        </p:nvSpPr>
        <p:spPr>
          <a:xfrm>
            <a:off x="6730333" y="5673009"/>
            <a:ext cx="3154189" cy="830997"/>
          </a:xfrm>
          <a:prstGeom prst="rect">
            <a:avLst/>
          </a:prstGeom>
          <a:noFill/>
        </p:spPr>
        <p:txBody>
          <a:bodyPr wrap="square">
            <a:spAutoFit/>
          </a:bodyPr>
          <a:lstStyle/>
          <a:p>
            <a:pPr marL="0" lvl="1"/>
            <a:r>
              <a:rPr lang="en-US" altLang="zh-TW" sz="1600" dirty="0">
                <a:solidFill>
                  <a:schemeClr val="accent5">
                    <a:lumMod val="50000"/>
                  </a:schemeClr>
                </a:solidFill>
                <a:latin typeface="微軟正黑體" panose="020B0604030504040204" pitchFamily="34" charset="-120"/>
                <a:ea typeface="微軟正黑體" panose="020B0604030504040204" pitchFamily="34" charset="-120"/>
              </a:rPr>
              <a:t>1.</a:t>
            </a:r>
            <a:r>
              <a:rPr lang="zh-TW" altLang="en-US" sz="1600" b="1" dirty="0">
                <a:latin typeface="微軟正黑體" panose="020B0604030504040204" pitchFamily="34" charset="-120"/>
                <a:ea typeface="微軟正黑體" panose="020B0604030504040204" pitchFamily="34" charset="-120"/>
              </a:rPr>
              <a:t>文件檔</a:t>
            </a:r>
            <a:r>
              <a:rPr lang="en-US" altLang="zh-TW" sz="1600" b="1" dirty="0">
                <a:latin typeface="微軟正黑體" panose="020B0604030504040204" pitchFamily="34" charset="-120"/>
                <a:ea typeface="微軟正黑體" panose="020B0604030504040204" pitchFamily="34" charset="-120"/>
              </a:rPr>
              <a:t>4</a:t>
            </a:r>
            <a:r>
              <a:rPr lang="en-US" altLang="zh-TW" sz="1200" b="1" dirty="0">
                <a:latin typeface="微軟正黑體" panose="020B0604030504040204" pitchFamily="34" charset="-120"/>
                <a:ea typeface="微軟正黑體" panose="020B0604030504040204" pitchFamily="34" charset="-120"/>
              </a:rPr>
              <a:t>MB</a:t>
            </a:r>
            <a:r>
              <a:rPr lang="en-US" altLang="zh-TW" sz="1600" dirty="0">
                <a:latin typeface="微軟正黑體" panose="020B0604030504040204" pitchFamily="34" charset="-120"/>
                <a:ea typeface="微軟正黑體" panose="020B0604030504040204" pitchFamily="34" charset="-120"/>
              </a:rPr>
              <a:t>(PDF</a:t>
            </a:r>
            <a:r>
              <a:rPr lang="zh-TW" altLang="en-US" sz="1600" dirty="0">
                <a:latin typeface="微軟正黑體" panose="020B0604030504040204" pitchFamily="34" charset="-120"/>
                <a:ea typeface="微軟正黑體" panose="020B0604030504040204" pitchFamily="34" charset="-120"/>
              </a:rPr>
              <a:t>、</a:t>
            </a:r>
            <a:r>
              <a:rPr lang="en-US" altLang="zh-TW" sz="1600" dirty="0">
                <a:latin typeface="微軟正黑體" panose="020B0604030504040204" pitchFamily="34" charset="-120"/>
                <a:ea typeface="微軟正黑體" panose="020B0604030504040204" pitchFamily="34" charset="-120"/>
              </a:rPr>
              <a:t>JPG</a:t>
            </a:r>
            <a:r>
              <a:rPr lang="zh-TW" altLang="en-US" sz="1600" dirty="0">
                <a:latin typeface="微軟正黑體" panose="020B0604030504040204" pitchFamily="34" charset="-120"/>
                <a:ea typeface="微軟正黑體" panose="020B0604030504040204" pitchFamily="34" charset="-120"/>
              </a:rPr>
              <a:t>或</a:t>
            </a:r>
            <a:r>
              <a:rPr lang="en-US" altLang="zh-TW" sz="1600" dirty="0">
                <a:latin typeface="微軟正黑體" panose="020B0604030504040204" pitchFamily="34" charset="-120"/>
                <a:ea typeface="微軟正黑體" panose="020B0604030504040204" pitchFamily="34" charset="-120"/>
              </a:rPr>
              <a:t>PNG)     </a:t>
            </a:r>
          </a:p>
          <a:p>
            <a:pPr marL="0" lvl="1"/>
            <a:r>
              <a:rPr lang="en-US" altLang="zh-TW" sz="1600" dirty="0">
                <a:solidFill>
                  <a:schemeClr val="accent5">
                    <a:lumMod val="50000"/>
                  </a:schemeClr>
                </a:solidFill>
                <a:latin typeface="微軟正黑體" panose="020B0604030504040204" pitchFamily="34" charset="-120"/>
                <a:ea typeface="微軟正黑體" panose="020B0604030504040204" pitchFamily="34" charset="-120"/>
              </a:rPr>
              <a:t>2.</a:t>
            </a:r>
            <a:r>
              <a:rPr lang="zh-TW" altLang="en-US" sz="1600" b="1" dirty="0">
                <a:latin typeface="微軟正黑體" panose="020B0604030504040204" pitchFamily="34" charset="-120"/>
                <a:ea typeface="微軟正黑體" panose="020B0604030504040204" pitchFamily="34" charset="-120"/>
              </a:rPr>
              <a:t>影音檔</a:t>
            </a:r>
            <a:r>
              <a:rPr lang="en-US" altLang="zh-TW" sz="1600" b="1" dirty="0">
                <a:latin typeface="微軟正黑體" panose="020B0604030504040204" pitchFamily="34" charset="-120"/>
                <a:ea typeface="微軟正黑體" panose="020B0604030504040204" pitchFamily="34" charset="-120"/>
              </a:rPr>
              <a:t>10</a:t>
            </a:r>
            <a:r>
              <a:rPr lang="en-US" altLang="zh-TW" sz="1200" b="1" dirty="0">
                <a:latin typeface="微軟正黑體" panose="020B0604030504040204" pitchFamily="34" charset="-120"/>
                <a:ea typeface="微軟正黑體" panose="020B0604030504040204" pitchFamily="34" charset="-120"/>
              </a:rPr>
              <a:t>MB</a:t>
            </a:r>
            <a:r>
              <a:rPr lang="en-US" altLang="zh-TW" sz="1600" dirty="0">
                <a:latin typeface="微軟正黑體" panose="020B0604030504040204" pitchFamily="34" charset="-120"/>
                <a:ea typeface="微軟正黑體" panose="020B0604030504040204" pitchFamily="34" charset="-120"/>
              </a:rPr>
              <a:t>(MP3</a:t>
            </a:r>
            <a:r>
              <a:rPr lang="zh-TW" altLang="en-US" sz="1600" dirty="0">
                <a:latin typeface="微軟正黑體" panose="020B0604030504040204" pitchFamily="34" charset="-120"/>
                <a:ea typeface="微軟正黑體" panose="020B0604030504040204" pitchFamily="34" charset="-120"/>
              </a:rPr>
              <a:t>或</a:t>
            </a:r>
            <a:r>
              <a:rPr lang="en-US" altLang="zh-TW" sz="1600" dirty="0">
                <a:latin typeface="微軟正黑體" panose="020B0604030504040204" pitchFamily="34" charset="-120"/>
                <a:ea typeface="微軟正黑體" panose="020B0604030504040204" pitchFamily="34" charset="-120"/>
              </a:rPr>
              <a:t>MP4)     </a:t>
            </a:r>
          </a:p>
          <a:p>
            <a:pPr marL="0" lvl="1"/>
            <a:r>
              <a:rPr lang="en-US" altLang="zh-TW" sz="1600" dirty="0">
                <a:solidFill>
                  <a:schemeClr val="accent5">
                    <a:lumMod val="50000"/>
                  </a:schemeClr>
                </a:solidFill>
                <a:latin typeface="微軟正黑體" panose="020B0604030504040204" pitchFamily="34" charset="-120"/>
                <a:ea typeface="微軟正黑體" panose="020B0604030504040204" pitchFamily="34" charset="-120"/>
              </a:rPr>
              <a:t>3.</a:t>
            </a:r>
            <a:r>
              <a:rPr lang="zh-TW" altLang="en-US" sz="1600" dirty="0">
                <a:latin typeface="微軟正黑體" panose="020B0604030504040204" pitchFamily="34" charset="-120"/>
                <a:ea typeface="微軟正黑體" panose="020B0604030504040204" pitchFamily="34" charset="-120"/>
              </a:rPr>
              <a:t>簡述</a:t>
            </a:r>
            <a:r>
              <a:rPr lang="en-US" altLang="zh-TW" sz="1600" dirty="0">
                <a:latin typeface="微軟正黑體" panose="020B0604030504040204" pitchFamily="34" charset="-120"/>
                <a:ea typeface="微軟正黑體" panose="020B0604030504040204" pitchFamily="34" charset="-120"/>
              </a:rPr>
              <a:t>100</a:t>
            </a:r>
            <a:r>
              <a:rPr lang="zh-TW" altLang="en-US" sz="1600" dirty="0">
                <a:latin typeface="微軟正黑體" panose="020B0604030504040204" pitchFamily="34" charset="-120"/>
                <a:ea typeface="微軟正黑體" panose="020B0604030504040204" pitchFamily="34" charset="-120"/>
              </a:rPr>
              <a:t>字內</a:t>
            </a:r>
            <a:endParaRPr lang="en-US" altLang="zh-TW" sz="16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30" name="文字方塊 29">
            <a:extLst>
              <a:ext uri="{FF2B5EF4-FFF2-40B4-BE49-F238E27FC236}">
                <a16:creationId xmlns:a16="http://schemas.microsoft.com/office/drawing/2014/main" id="{C2929CA2-14DA-4E9E-B70D-E966A6FE4D42}"/>
              </a:ext>
            </a:extLst>
          </p:cNvPr>
          <p:cNvSpPr txBox="1"/>
          <p:nvPr/>
        </p:nvSpPr>
        <p:spPr>
          <a:xfrm>
            <a:off x="11032514" y="1253234"/>
            <a:ext cx="675333" cy="332787"/>
          </a:xfrm>
          <a:prstGeom prst="roundRect">
            <a:avLst/>
          </a:prstGeom>
          <a:solidFill>
            <a:srgbClr val="0070C0"/>
          </a:solidFill>
        </p:spPr>
        <p:txBody>
          <a:bodyPr wrap="square">
            <a:spAutoFit/>
          </a:bodyPr>
          <a:lstStyle/>
          <a:p>
            <a:pPr algn="ctr">
              <a:lnSpc>
                <a:spcPts val="1800"/>
              </a:lnSpc>
            </a:pPr>
            <a:r>
              <a:rPr lang="zh-TW" altLang="en-US" sz="1200" b="1" dirty="0">
                <a:solidFill>
                  <a:schemeClr val="bg1"/>
                </a:solidFill>
                <a:latin typeface="微軟正黑體" panose="020B0604030504040204" pitchFamily="34" charset="-120"/>
                <a:ea typeface="微軟正黑體" panose="020B0604030504040204" pitchFamily="34" charset="-120"/>
              </a:rPr>
              <a:t>聯合會</a:t>
            </a:r>
          </a:p>
        </p:txBody>
      </p:sp>
      <p:sp>
        <p:nvSpPr>
          <p:cNvPr id="31" name="文字方塊 30">
            <a:extLst>
              <a:ext uri="{FF2B5EF4-FFF2-40B4-BE49-F238E27FC236}">
                <a16:creationId xmlns:a16="http://schemas.microsoft.com/office/drawing/2014/main" id="{16CF52FB-4BB5-4867-8E3F-3CF6B1F48C12}"/>
              </a:ext>
            </a:extLst>
          </p:cNvPr>
          <p:cNvSpPr txBox="1"/>
          <p:nvPr/>
        </p:nvSpPr>
        <p:spPr>
          <a:xfrm>
            <a:off x="6430678" y="5372636"/>
            <a:ext cx="5644033" cy="369332"/>
          </a:xfrm>
          <a:prstGeom prst="rect">
            <a:avLst/>
          </a:prstGeom>
          <a:noFill/>
        </p:spPr>
        <p:txBody>
          <a:bodyPr wrap="square">
            <a:spAutoFit/>
          </a:bodyPr>
          <a:lstStyle/>
          <a:p>
            <a:pPr marL="285750" indent="-285750">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課程學習成果及多元表現，每件</a:t>
            </a:r>
            <a:r>
              <a:rPr lang="zh-TW" altLang="en-US" dirty="0">
                <a:latin typeface="微軟正黑體" panose="020B0604030504040204" pitchFamily="34" charset="-120"/>
                <a:ea typeface="微軟正黑體" panose="020B0604030504040204" pitchFamily="34" charset="-120"/>
              </a:rPr>
              <a:t>資料</a:t>
            </a:r>
            <a:r>
              <a:rPr lang="zh-TW" altLang="en-US" b="1" dirty="0">
                <a:latin typeface="微軟正黑體" panose="020B0604030504040204" pitchFamily="34" charset="-120"/>
                <a:ea typeface="微軟正黑體" panose="020B0604030504040204" pitchFamily="34" charset="-120"/>
              </a:rPr>
              <a:t>得同時上傳。</a:t>
            </a:r>
            <a:endParaRPr lang="zh-TW" altLang="en-US" dirty="0"/>
          </a:p>
        </p:txBody>
      </p:sp>
      <p:pic>
        <p:nvPicPr>
          <p:cNvPr id="32" name="圖片 31">
            <a:extLst>
              <a:ext uri="{FF2B5EF4-FFF2-40B4-BE49-F238E27FC236}">
                <a16:creationId xmlns:a16="http://schemas.microsoft.com/office/drawing/2014/main" id="{C7BE84CC-01BA-4A41-9766-89747CADF19C}"/>
              </a:ext>
            </a:extLst>
          </p:cNvPr>
          <p:cNvPicPr>
            <a:picLocks noChangeAspect="1"/>
          </p:cNvPicPr>
          <p:nvPr/>
        </p:nvPicPr>
        <p:blipFill rotWithShape="1">
          <a:blip r:embed="rId3">
            <a:extLst>
              <a:ext uri="{28A0092B-C50C-407E-A947-70E740481C1C}">
                <a14:useLocalDpi xmlns:a14="http://schemas.microsoft.com/office/drawing/2010/main" val="0"/>
              </a:ext>
            </a:extLst>
          </a:blip>
          <a:srcRect l="72174" t="47657" r="3119" b="26916"/>
          <a:stretch/>
        </p:blipFill>
        <p:spPr>
          <a:xfrm>
            <a:off x="1006085" y="4909917"/>
            <a:ext cx="4383495" cy="1783560"/>
          </a:xfrm>
          <a:prstGeom prst="rect">
            <a:avLst/>
          </a:prstGeom>
        </p:spPr>
      </p:pic>
      <p:sp>
        <p:nvSpPr>
          <p:cNvPr id="34" name="矩形 33">
            <a:extLst>
              <a:ext uri="{FF2B5EF4-FFF2-40B4-BE49-F238E27FC236}">
                <a16:creationId xmlns:a16="http://schemas.microsoft.com/office/drawing/2014/main" id="{B29C268D-7DB4-4768-A11F-4F898B805E4C}"/>
              </a:ext>
            </a:extLst>
          </p:cNvPr>
          <p:cNvSpPr/>
          <p:nvPr/>
        </p:nvSpPr>
        <p:spPr>
          <a:xfrm>
            <a:off x="1160089" y="5445861"/>
            <a:ext cx="3799593" cy="991682"/>
          </a:xfrm>
          <a:prstGeom prst="rect">
            <a:avLst/>
          </a:prstGeom>
        </p:spPr>
        <p:txBody>
          <a:bodyPr wrap="square">
            <a:spAutoFit/>
          </a:bodyPr>
          <a:lstStyle/>
          <a:p>
            <a:pPr marL="447675" indent="-447675" algn="ctr">
              <a:lnSpc>
                <a:spcPts val="2400"/>
              </a:lnSpc>
            </a:pPr>
            <a:r>
              <a:rPr lang="zh-TW" altLang="en-US" sz="1600" b="1" dirty="0">
                <a:solidFill>
                  <a:schemeClr val="bg1"/>
                </a:solidFill>
                <a:latin typeface="微軟正黑體" panose="020B0604030504040204" pitchFamily="34" charset="-120"/>
                <a:ea typeface="微軟正黑體" panose="020B0604030504040204" pitchFamily="34" charset="-120"/>
              </a:rPr>
              <a:t>在符合上傳件數下</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marL="447675" indent="-447675" algn="ctr">
              <a:lnSpc>
                <a:spcPts val="2400"/>
              </a:lnSpc>
            </a:pPr>
            <a:r>
              <a:rPr lang="zh-TW" altLang="en-US" b="1" dirty="0">
                <a:solidFill>
                  <a:srgbClr val="FFFF00"/>
                </a:solidFill>
                <a:latin typeface="微軟正黑體" panose="020B0604030504040204" pitchFamily="34" charset="-120"/>
                <a:ea typeface="微軟正黑體" panose="020B0604030504040204" pitchFamily="34" charset="-120"/>
              </a:rPr>
              <a:t>可</a:t>
            </a:r>
            <a:r>
              <a:rPr lang="zh-TW" altLang="en-US" b="1" dirty="0">
                <a:solidFill>
                  <a:schemeClr val="bg1"/>
                </a:solidFill>
                <a:latin typeface="微軟正黑體" panose="020B0604030504040204" pitchFamily="34" charset="-120"/>
                <a:ea typeface="微軟正黑體" panose="020B0604030504040204" pitchFamily="34" charset="-120"/>
              </a:rPr>
              <a:t>上傳</a:t>
            </a:r>
            <a:r>
              <a:rPr lang="zh-TW" altLang="en-US" b="1" dirty="0">
                <a:solidFill>
                  <a:srgbClr val="66FFFF"/>
                </a:solidFill>
                <a:latin typeface="微軟正黑體" panose="020B0604030504040204" pitchFamily="34" charset="-120"/>
                <a:ea typeface="微軟正黑體" panose="020B0604030504040204" pitchFamily="34" charset="-120"/>
              </a:rPr>
              <a:t>專題實作</a:t>
            </a:r>
            <a:r>
              <a:rPr lang="zh-TW" altLang="en-US" b="1" dirty="0">
                <a:solidFill>
                  <a:schemeClr val="bg1"/>
                </a:solidFill>
                <a:latin typeface="微軟正黑體" panose="020B0604030504040204" pitchFamily="34" charset="-120"/>
                <a:ea typeface="微軟正黑體" panose="020B0604030504040204" pitchFamily="34" charset="-120"/>
              </a:rPr>
              <a:t>、</a:t>
            </a:r>
            <a:r>
              <a:rPr lang="zh-TW" altLang="en-US" b="1" dirty="0">
                <a:solidFill>
                  <a:srgbClr val="FFFF00"/>
                </a:solidFill>
                <a:latin typeface="微軟正黑體" panose="020B0604030504040204" pitchFamily="34" charset="-120"/>
                <a:ea typeface="微軟正黑體" panose="020B0604030504040204" pitchFamily="34" charset="-120"/>
              </a:rPr>
              <a:t>可</a:t>
            </a:r>
            <a:r>
              <a:rPr lang="zh-TW" altLang="en-US" b="1" dirty="0">
                <a:solidFill>
                  <a:schemeClr val="bg1"/>
                </a:solidFill>
                <a:latin typeface="微軟正黑體" panose="020B0604030504040204" pitchFamily="34" charset="-120"/>
                <a:ea typeface="微軟正黑體" panose="020B0604030504040204" pitchFamily="34" charset="-120"/>
              </a:rPr>
              <a:t>上傳</a:t>
            </a:r>
            <a:r>
              <a:rPr lang="zh-TW" altLang="en-US" b="1" dirty="0">
                <a:solidFill>
                  <a:srgbClr val="66FFFF"/>
                </a:solidFill>
                <a:latin typeface="微軟正黑體" panose="020B0604030504040204" pitchFamily="34" charset="-120"/>
                <a:ea typeface="微軟正黑體" panose="020B0604030504040204" pitchFamily="34" charset="-120"/>
              </a:rPr>
              <a:t>實習科目</a:t>
            </a:r>
            <a:endParaRPr lang="en-US" altLang="zh-TW" b="1" dirty="0">
              <a:solidFill>
                <a:srgbClr val="66FFFF"/>
              </a:solidFill>
              <a:latin typeface="微軟正黑體" panose="020B0604030504040204" pitchFamily="34" charset="-120"/>
              <a:ea typeface="微軟正黑體" panose="020B0604030504040204" pitchFamily="34" charset="-120"/>
            </a:endParaRPr>
          </a:p>
          <a:p>
            <a:pPr marL="447675" indent="-447675" algn="ctr">
              <a:lnSpc>
                <a:spcPts val="2400"/>
              </a:lnSpc>
            </a:pPr>
            <a:r>
              <a:rPr lang="zh-TW" altLang="en-US" b="1" dirty="0">
                <a:solidFill>
                  <a:srgbClr val="FFFF00"/>
                </a:solidFill>
                <a:latin typeface="微軟正黑體" panose="020B0604030504040204" pitchFamily="34" charset="-120"/>
                <a:ea typeface="微軟正黑體" panose="020B0604030504040204" pitchFamily="34" charset="-120"/>
              </a:rPr>
              <a:t>也可</a:t>
            </a:r>
            <a:r>
              <a:rPr lang="zh-TW" altLang="en-US" b="1" dirty="0">
                <a:solidFill>
                  <a:srgbClr val="66FFFF"/>
                </a:solidFill>
                <a:latin typeface="微軟正黑體" panose="020B0604030504040204" pitchFamily="34" charset="-120"/>
                <a:ea typeface="微軟正黑體" panose="020B0604030504040204" pitchFamily="34" charset="-120"/>
              </a:rPr>
              <a:t>二者皆上傳</a:t>
            </a:r>
            <a:endParaRPr lang="en-US" altLang="zh-TW" sz="2400" b="1" dirty="0">
              <a:solidFill>
                <a:srgbClr val="66FFFF"/>
              </a:solidFill>
              <a:latin typeface="微軟正黑體" panose="020B0604030504040204" pitchFamily="34" charset="-120"/>
              <a:ea typeface="微軟正黑體" panose="020B0604030504040204" pitchFamily="34" charset="-120"/>
            </a:endParaRPr>
          </a:p>
        </p:txBody>
      </p:sp>
      <p:sp>
        <p:nvSpPr>
          <p:cNvPr id="35" name="文字方塊 34">
            <a:extLst>
              <a:ext uri="{FF2B5EF4-FFF2-40B4-BE49-F238E27FC236}">
                <a16:creationId xmlns:a16="http://schemas.microsoft.com/office/drawing/2014/main" id="{780D881C-7574-4C3D-9DDB-71C2B32FADE0}"/>
              </a:ext>
            </a:extLst>
          </p:cNvPr>
          <p:cNvSpPr txBox="1"/>
          <p:nvPr/>
        </p:nvSpPr>
        <p:spPr>
          <a:xfrm>
            <a:off x="1068636" y="5041485"/>
            <a:ext cx="4320944" cy="400110"/>
          </a:xfrm>
          <a:prstGeom prst="rect">
            <a:avLst/>
          </a:prstGeom>
          <a:noFill/>
        </p:spPr>
        <p:txBody>
          <a:bodyPr wrap="square">
            <a:spAutoFit/>
          </a:bodyPr>
          <a:lstStyle/>
          <a:p>
            <a:pPr marL="714375" indent="-714375" algn="ctr">
              <a:spcBef>
                <a:spcPts val="600"/>
              </a:spcBef>
            </a:pPr>
            <a:r>
              <a:rPr lang="zh-TW" altLang="en-US" sz="1600" b="1" dirty="0">
                <a:solidFill>
                  <a:srgbClr val="FFFF00"/>
                </a:solidFill>
                <a:latin typeface="微軟正黑體" panose="020B0604030504040204" pitchFamily="34" charset="-120"/>
                <a:ea typeface="微軟正黑體" panose="020B0604030504040204" pitchFamily="34" charset="-120"/>
              </a:rPr>
              <a:t>專題實作</a:t>
            </a:r>
            <a:r>
              <a:rPr lang="zh-TW" altLang="en-US" sz="20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實習科目學習成果（含技能領域）</a:t>
            </a:r>
            <a:endParaRPr lang="en-US" altLang="zh-TW" sz="2000" b="1" dirty="0">
              <a:solidFill>
                <a:srgbClr val="FFFF00"/>
              </a:solidFill>
              <a:latin typeface="微軟正黑體" panose="020B0604030504040204" pitchFamily="34" charset="-120"/>
              <a:ea typeface="微軟正黑體" panose="020B0604030504040204" pitchFamily="34" charset="-120"/>
            </a:endParaRPr>
          </a:p>
        </p:txBody>
      </p:sp>
      <p:sp>
        <p:nvSpPr>
          <p:cNvPr id="45" name="矩形 44">
            <a:extLst>
              <a:ext uri="{FF2B5EF4-FFF2-40B4-BE49-F238E27FC236}">
                <a16:creationId xmlns:a16="http://schemas.microsoft.com/office/drawing/2014/main" id="{7BE34932-8258-4D05-9228-27BABE867689}"/>
              </a:ext>
            </a:extLst>
          </p:cNvPr>
          <p:cNvSpPr/>
          <p:nvPr/>
        </p:nvSpPr>
        <p:spPr>
          <a:xfrm>
            <a:off x="390869" y="4897202"/>
            <a:ext cx="742298" cy="369332"/>
          </a:xfrm>
          <a:prstGeom prst="rect">
            <a:avLst/>
          </a:prstGeom>
        </p:spPr>
        <p:txBody>
          <a:bodyPr wrap="square">
            <a:spAutoFit/>
          </a:bodyPr>
          <a:lstStyle/>
          <a:p>
            <a:pPr marL="714375" indent="-714375" algn="just"/>
            <a:r>
              <a:rPr lang="zh-TW" altLang="en-US" sz="1600" b="1" dirty="0">
                <a:solidFill>
                  <a:srgbClr val="FF0000"/>
                </a:solidFill>
                <a:latin typeface="微軟正黑體" panose="020B0604030504040204" pitchFamily="34" charset="-120"/>
                <a:ea typeface="微軟正黑體" panose="020B0604030504040204" pitchFamily="34" charset="-120"/>
              </a:rPr>
              <a:t>*註</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p:txBody>
      </p:sp>
      <p:pic>
        <p:nvPicPr>
          <p:cNvPr id="46" name="圖片 45">
            <a:extLst>
              <a:ext uri="{FF2B5EF4-FFF2-40B4-BE49-F238E27FC236}">
                <a16:creationId xmlns:a16="http://schemas.microsoft.com/office/drawing/2014/main" id="{B1E7EC8A-B860-4BAA-832D-9B5BA08C4C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601" t="266" r="14283" b="82281"/>
          <a:stretch/>
        </p:blipFill>
        <p:spPr>
          <a:xfrm>
            <a:off x="5023204" y="5242083"/>
            <a:ext cx="1537547" cy="1600961"/>
          </a:xfrm>
          <a:prstGeom prst="rect">
            <a:avLst/>
          </a:prstGeom>
        </p:spPr>
      </p:pic>
      <p:sp>
        <p:nvSpPr>
          <p:cNvPr id="48" name="矩形 47">
            <a:extLst>
              <a:ext uri="{FF2B5EF4-FFF2-40B4-BE49-F238E27FC236}">
                <a16:creationId xmlns:a16="http://schemas.microsoft.com/office/drawing/2014/main" id="{42F1E84B-DF5C-44AD-8D8D-33E8D6EE9FD4}"/>
              </a:ext>
            </a:extLst>
          </p:cNvPr>
          <p:cNvSpPr/>
          <p:nvPr/>
        </p:nvSpPr>
        <p:spPr>
          <a:xfrm>
            <a:off x="843869" y="733113"/>
            <a:ext cx="10885261" cy="461665"/>
          </a:xfrm>
          <a:prstGeom prst="rect">
            <a:avLst/>
          </a:prstGeom>
        </p:spPr>
        <p:txBody>
          <a:bodyPr wrap="square">
            <a:spAutoFit/>
          </a:bodyPr>
          <a:lstStyle/>
          <a:p>
            <a:r>
              <a:rPr lang="zh-TW" altLang="en-US" sz="2400" b="1" dirty="0">
                <a:solidFill>
                  <a:srgbClr val="C00000"/>
                </a:solidFill>
                <a:latin typeface="微軟正黑體" panose="020B0604030504040204" pitchFamily="34" charset="-120"/>
                <a:ea typeface="微軟正黑體" panose="020B0604030504040204" pitchFamily="34" charset="-120"/>
              </a:rPr>
              <a:t>敘寫方式調整、件數調整</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80066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圓角化同側角落矩形 30">
            <a:extLst>
              <a:ext uri="{FF2B5EF4-FFF2-40B4-BE49-F238E27FC236}">
                <a16:creationId xmlns:a16="http://schemas.microsoft.com/office/drawing/2014/main" id="{C6B4116E-7A9B-43C8-BE43-4AA4E889FC1F}"/>
              </a:ext>
            </a:extLst>
          </p:cNvPr>
          <p:cNvSpPr/>
          <p:nvPr/>
        </p:nvSpPr>
        <p:spPr>
          <a:xfrm rot="5400000">
            <a:off x="3140860" y="-3159466"/>
            <a:ext cx="605449" cy="6907287"/>
          </a:xfrm>
          <a:prstGeom prst="round2SameRect">
            <a:avLst>
              <a:gd name="adj1" fmla="val 50000"/>
              <a:gd name="adj2" fmla="val 0"/>
            </a:avLst>
          </a:prstGeom>
          <a:gradFill>
            <a:gsLst>
              <a:gs pos="9000">
                <a:srgbClr val="00FFCC"/>
              </a:gs>
              <a:gs pos="58000">
                <a:srgbClr val="66FFFF"/>
              </a:gs>
              <a:gs pos="91000">
                <a:srgbClr val="00CC99"/>
              </a:gs>
            </a:gsLst>
            <a:lin ang="27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3" name="圓角化同側角落矩形 32">
            <a:extLst>
              <a:ext uri="{FF2B5EF4-FFF2-40B4-BE49-F238E27FC236}">
                <a16:creationId xmlns:a16="http://schemas.microsoft.com/office/drawing/2014/main" id="{6A81527E-7797-46BF-9870-ADCC4E4F47CD}"/>
              </a:ext>
            </a:extLst>
          </p:cNvPr>
          <p:cNvSpPr/>
          <p:nvPr/>
        </p:nvSpPr>
        <p:spPr>
          <a:xfrm rot="5400000">
            <a:off x="3148623" y="-3048977"/>
            <a:ext cx="508000" cy="6682154"/>
          </a:xfrm>
          <a:prstGeom prst="round2SameRect">
            <a:avLst>
              <a:gd name="adj1" fmla="val 50000"/>
              <a:gd name="adj2" fmla="val 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4" name="Google Shape;446;p38">
            <a:extLst>
              <a:ext uri="{FF2B5EF4-FFF2-40B4-BE49-F238E27FC236}">
                <a16:creationId xmlns:a16="http://schemas.microsoft.com/office/drawing/2014/main" id="{47E5C660-C299-4008-A844-CC69C998D07D}"/>
              </a:ext>
            </a:extLst>
          </p:cNvPr>
          <p:cNvSpPr txBox="1">
            <a:spLocks/>
          </p:cNvSpPr>
          <p:nvPr/>
        </p:nvSpPr>
        <p:spPr>
          <a:xfrm>
            <a:off x="-5129" y="-57125"/>
            <a:ext cx="6620111"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113</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學年度四技二專招生調整說明</a:t>
            </a:r>
          </a:p>
        </p:txBody>
      </p:sp>
      <p:grpSp>
        <p:nvGrpSpPr>
          <p:cNvPr id="19" name="群組 18">
            <a:extLst>
              <a:ext uri="{FF2B5EF4-FFF2-40B4-BE49-F238E27FC236}">
                <a16:creationId xmlns:a16="http://schemas.microsoft.com/office/drawing/2014/main" id="{02E510EB-007A-4C0F-8F60-B7B3660EBD56}"/>
              </a:ext>
            </a:extLst>
          </p:cNvPr>
          <p:cNvGrpSpPr/>
          <p:nvPr/>
        </p:nvGrpSpPr>
        <p:grpSpPr>
          <a:xfrm flipH="1">
            <a:off x="533473" y="772009"/>
            <a:ext cx="314549" cy="314549"/>
            <a:chOff x="1237648" y="2085752"/>
            <a:chExt cx="2281275" cy="2281274"/>
          </a:xfrm>
        </p:grpSpPr>
        <p:sp>
          <p:nvSpPr>
            <p:cNvPr id="22" name="Google Shape;85;p6">
              <a:extLst>
                <a:ext uri="{FF2B5EF4-FFF2-40B4-BE49-F238E27FC236}">
                  <a16:creationId xmlns:a16="http://schemas.microsoft.com/office/drawing/2014/main" id="{CC950DFF-6899-48E7-9E32-AAAC924B0B4E}"/>
                </a:ext>
              </a:extLst>
            </p:cNvPr>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5;p11">
              <a:extLst>
                <a:ext uri="{FF2B5EF4-FFF2-40B4-BE49-F238E27FC236}">
                  <a16:creationId xmlns:a16="http://schemas.microsoft.com/office/drawing/2014/main" id="{F9CC981E-AF5D-4E3F-86CD-6ECC69FAEAD4}"/>
                </a:ext>
              </a:extLst>
            </p:cNvPr>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5;p6">
              <a:extLst>
                <a:ext uri="{FF2B5EF4-FFF2-40B4-BE49-F238E27FC236}">
                  <a16:creationId xmlns:a16="http://schemas.microsoft.com/office/drawing/2014/main" id="{3F53EB83-5C19-4494-A812-36FCBB6483F4}"/>
                </a:ext>
              </a:extLst>
            </p:cNvPr>
            <p:cNvSpPr/>
            <p:nvPr/>
          </p:nvSpPr>
          <p:spPr>
            <a:xfrm>
              <a:off x="1462619" y="2310190"/>
              <a:ext cx="1832397" cy="1832396"/>
            </a:xfrm>
            <a:prstGeom prst="ellipse">
              <a:avLst/>
            </a:prstGeom>
            <a:solidFill>
              <a:schemeClr val="bg1"/>
            </a:solidFill>
            <a:ln>
              <a:noFill/>
            </a:ln>
            <a:effectLst>
              <a:innerShdw blurRad="63500" dist="25400" dir="81000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矩形 47">
            <a:extLst>
              <a:ext uri="{FF2B5EF4-FFF2-40B4-BE49-F238E27FC236}">
                <a16:creationId xmlns:a16="http://schemas.microsoft.com/office/drawing/2014/main" id="{42F1E84B-DF5C-44AD-8D8D-33E8D6EE9FD4}"/>
              </a:ext>
            </a:extLst>
          </p:cNvPr>
          <p:cNvSpPr/>
          <p:nvPr/>
        </p:nvSpPr>
        <p:spPr>
          <a:xfrm>
            <a:off x="843869" y="733113"/>
            <a:ext cx="10885261" cy="461665"/>
          </a:xfrm>
          <a:prstGeom prst="rect">
            <a:avLst/>
          </a:prstGeom>
        </p:spPr>
        <p:txBody>
          <a:bodyPr wrap="square">
            <a:spAutoFit/>
          </a:bodyPr>
          <a:lstStyle/>
          <a:p>
            <a:r>
              <a:rPr lang="zh-TW" altLang="en-US" sz="2400" b="1" dirty="0">
                <a:solidFill>
                  <a:srgbClr val="C00000"/>
                </a:solidFill>
                <a:latin typeface="微軟正黑體" panose="020B0604030504040204" pitchFamily="34" charset="-120"/>
                <a:ea typeface="微軟正黑體" panose="020B0604030504040204" pitchFamily="34" charset="-120"/>
              </a:rPr>
              <a:t>將技優甄審選填志願序時間與甄選入學公告正備取名單時間同步</a:t>
            </a:r>
            <a:endParaRPr lang="zh-TW" altLang="en-US" sz="2400" b="1" dirty="0">
              <a:latin typeface="微軟正黑體" panose="020B0604030504040204" pitchFamily="34" charset="-120"/>
              <a:ea typeface="微軟正黑體" panose="020B0604030504040204" pitchFamily="34" charset="-120"/>
            </a:endParaRPr>
          </a:p>
        </p:txBody>
      </p:sp>
      <p:sp>
        <p:nvSpPr>
          <p:cNvPr id="37" name="文字方塊 36">
            <a:extLst>
              <a:ext uri="{FF2B5EF4-FFF2-40B4-BE49-F238E27FC236}">
                <a16:creationId xmlns:a16="http://schemas.microsoft.com/office/drawing/2014/main" id="{014E1627-E5DC-4524-8608-021265FBF3DA}"/>
              </a:ext>
            </a:extLst>
          </p:cNvPr>
          <p:cNvSpPr txBox="1"/>
          <p:nvPr/>
        </p:nvSpPr>
        <p:spPr>
          <a:xfrm>
            <a:off x="862811" y="1330989"/>
            <a:ext cx="10885261" cy="923330"/>
          </a:xfrm>
          <a:prstGeom prst="roundRect">
            <a:avLst>
              <a:gd name="adj" fmla="val 0"/>
            </a:avLst>
          </a:prstGeom>
          <a:noFill/>
          <a:ln>
            <a:noFill/>
          </a:ln>
        </p:spPr>
        <p:txBody>
          <a:bodyPr wrap="square">
            <a:spAutoFit/>
          </a:bodyPr>
          <a:lstStyle/>
          <a:p>
            <a:pPr marL="285750" indent="-285750">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讓考生得知二管道之正備取情形後，再填寫技優志願</a:t>
            </a:r>
            <a:r>
              <a:rPr lang="zh-TW" altLang="en-US" dirty="0">
                <a:latin typeface="微軟正黑體" panose="020B0604030504040204" pitchFamily="34" charset="-120"/>
                <a:ea typeface="微軟正黑體" panose="020B0604030504040204" pitchFamily="34" charset="-120"/>
              </a:rPr>
              <a:t>序；技優甄審於</a:t>
            </a:r>
            <a:r>
              <a:rPr lang="en-US" altLang="zh-TW" dirty="0">
                <a:latin typeface="微軟正黑體" panose="020B0604030504040204" pitchFamily="34" charset="-120"/>
                <a:ea typeface="微軟正黑體" panose="020B0604030504040204" pitchFamily="34" charset="-120"/>
              </a:rPr>
              <a:t>7/9</a:t>
            </a:r>
            <a:r>
              <a:rPr lang="zh-TW" altLang="en-US" dirty="0">
                <a:latin typeface="微軟正黑體" panose="020B0604030504040204" pitchFamily="34" charset="-120"/>
                <a:ea typeface="微軟正黑體" panose="020B0604030504040204" pitchFamily="34" charset="-120"/>
              </a:rPr>
              <a:t>公告放榜，考生如時未分發至心儀校系，仍可於</a:t>
            </a:r>
            <a:r>
              <a:rPr lang="en-US" altLang="zh-TW" dirty="0">
                <a:latin typeface="微軟正黑體" panose="020B0604030504040204" pitchFamily="34" charset="-120"/>
                <a:ea typeface="微軟正黑體" panose="020B0604030504040204" pitchFamily="34" charset="-120"/>
              </a:rPr>
              <a:t>7/10-7/12</a:t>
            </a:r>
            <a:r>
              <a:rPr lang="zh-TW" altLang="en-US" dirty="0">
                <a:latin typeface="微軟正黑體" panose="020B0604030504040204" pitchFamily="34" charset="-120"/>
                <a:ea typeface="微軟正黑體" panose="020B0604030504040204" pitchFamily="34" charset="-120"/>
              </a:rPr>
              <a:t>填甄選志願序。</a:t>
            </a:r>
            <a:endParaRPr lang="en-US" altLang="zh-TW"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可減少重覆分發的情形，讓更多考生可被分發至</a:t>
            </a:r>
            <a:r>
              <a:rPr lang="zh-TW" altLang="en-US" dirty="0">
                <a:latin typeface="微軟正黑體" panose="020B0604030504040204" pitchFamily="34" charset="-120"/>
                <a:ea typeface="微軟正黑體" panose="020B0604030504040204" pitchFamily="34" charset="-120"/>
              </a:rPr>
              <a:t>心儀</a:t>
            </a:r>
            <a:r>
              <a:rPr lang="zh-TW" altLang="en-US" dirty="0">
                <a:solidFill>
                  <a:schemeClr val="tx1"/>
                </a:solidFill>
                <a:latin typeface="微軟正黑體" panose="020B0604030504040204" pitchFamily="34" charset="-120"/>
                <a:ea typeface="微軟正黑體" panose="020B0604030504040204" pitchFamily="34" charset="-120"/>
              </a:rPr>
              <a:t>之校系。</a:t>
            </a:r>
            <a:endParaRPr lang="zh-TW" altLang="en-US" dirty="0"/>
          </a:p>
        </p:txBody>
      </p:sp>
      <p:pic>
        <p:nvPicPr>
          <p:cNvPr id="5" name="圖片 4">
            <a:extLst>
              <a:ext uri="{FF2B5EF4-FFF2-40B4-BE49-F238E27FC236}">
                <a16:creationId xmlns:a16="http://schemas.microsoft.com/office/drawing/2014/main" id="{2A34D560-CE94-40E2-AA55-1E2D34B5F115}"/>
              </a:ext>
            </a:extLst>
          </p:cNvPr>
          <p:cNvPicPr>
            <a:picLocks noChangeAspect="1"/>
          </p:cNvPicPr>
          <p:nvPr/>
        </p:nvPicPr>
        <p:blipFill>
          <a:blip r:embed="rId3"/>
          <a:stretch>
            <a:fillRect/>
          </a:stretch>
        </p:blipFill>
        <p:spPr>
          <a:xfrm>
            <a:off x="1017396" y="2390530"/>
            <a:ext cx="10538205" cy="3736152"/>
          </a:xfrm>
          <a:prstGeom prst="rect">
            <a:avLst/>
          </a:prstGeom>
          <a:ln>
            <a:solidFill>
              <a:schemeClr val="tx1"/>
            </a:solidFill>
          </a:ln>
        </p:spPr>
      </p:pic>
    </p:spTree>
    <p:extLst>
      <p:ext uri="{BB962C8B-B14F-4D97-AF65-F5344CB8AC3E}">
        <p14:creationId xmlns:p14="http://schemas.microsoft.com/office/powerpoint/2010/main" val="477377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txBox="1">
            <a:spLocks noGrp="1"/>
          </p:cNvSpPr>
          <p:nvPr>
            <p:ph type="ctrTitle"/>
          </p:nvPr>
        </p:nvSpPr>
        <p:spPr>
          <a:xfrm>
            <a:off x="2784475" y="2348881"/>
            <a:ext cx="6623050" cy="1296144"/>
          </a:xfrm>
        </p:spPr>
        <p:txBody>
          <a:bodyPr/>
          <a:lstStyle/>
          <a:p>
            <a:pPr algn="ctr" eaLnBrk="1" hangingPunct="1">
              <a:spcBef>
                <a:spcPct val="0"/>
              </a:spcBef>
              <a:buSzTx/>
              <a:buFont typeface="Oswald"/>
              <a:buNone/>
            </a:pPr>
            <a:r>
              <a:rPr lang="zh-TW" altLang="en-US" sz="4800" dirty="0">
                <a:latin typeface="微軟正黑體" panose="020B0604030504040204" pitchFamily="34" charset="-120"/>
                <a:ea typeface="微軟正黑體" panose="020B0604030504040204" pitchFamily="34" charset="-120"/>
                <a:sym typeface="Oswald"/>
              </a:rPr>
              <a:t>四技二專</a:t>
            </a:r>
            <a:r>
              <a:rPr lang="zh-TW" altLang="en-US" sz="4800" dirty="0">
                <a:solidFill>
                  <a:srgbClr val="00B0F0"/>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甄選</a:t>
            </a:r>
            <a:r>
              <a:rPr lang="zh-TW" altLang="en-US" sz="4800" dirty="0">
                <a:latin typeface="微軟正黑體" panose="020B0604030504040204" pitchFamily="34" charset="-120"/>
                <a:ea typeface="微軟正黑體" panose="020B0604030504040204" pitchFamily="34" charset="-120"/>
                <a:sym typeface="Oswald"/>
              </a:rPr>
              <a:t>入學</a:t>
            </a: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5107" t="5107" r="8068" b="8068"/>
          <a:stretch/>
        </p:blipFill>
        <p:spPr>
          <a:xfrm>
            <a:off x="9407525" y="4000780"/>
            <a:ext cx="1224136" cy="1224136"/>
          </a:xfrm>
          <a:prstGeom prst="rect">
            <a:avLst/>
          </a:prstGeom>
        </p:spPr>
      </p:pic>
      <p:sp>
        <p:nvSpPr>
          <p:cNvPr id="6" name="副標題 2"/>
          <p:cNvSpPr txBox="1">
            <a:spLocks/>
          </p:cNvSpPr>
          <p:nvPr/>
        </p:nvSpPr>
        <p:spPr>
          <a:xfrm>
            <a:off x="2207568" y="3978265"/>
            <a:ext cx="7560840" cy="1709781"/>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ct val="100000"/>
              <a:buFont typeface="Roboto Condensed"/>
              <a:buNone/>
              <a:defRPr sz="2000" b="0" i="0" u="none" strike="noStrike" cap="none">
                <a:solidFill>
                  <a:srgbClr val="FFFFFF"/>
                </a:solidFill>
                <a:latin typeface="Roboto Condensed"/>
                <a:ea typeface="Roboto Condensed"/>
                <a:cs typeface="Roboto Condensed"/>
                <a:sym typeface="Roboto Condensed"/>
              </a:defRPr>
            </a:lvl1pPr>
            <a:lvl2pPr marR="0" lvl="1"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2pPr>
            <a:lvl3pPr marR="0" lvl="2"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3pPr>
            <a:lvl4pPr marR="0" lvl="3"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4pPr>
            <a:lvl5pPr marR="0" lvl="4"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5pPr>
            <a:lvl6pPr marR="0" lvl="5"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6pPr>
            <a:lvl7pPr marR="0" lvl="6"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7pPr>
            <a:lvl8pPr marR="0" lvl="7"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8pPr>
            <a:lvl9pPr marR="0" lvl="8"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9pPr>
          </a:lstStyle>
          <a:p>
            <a:pPr fontAlgn="auto">
              <a:spcBef>
                <a:spcPts val="363"/>
              </a:spcBef>
              <a:buSzTx/>
            </a:pPr>
            <a:r>
              <a:rPr kumimoji="0" lang="zh-TW" altLang="en-US" sz="2800" b="1" kern="0"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kumimoji="0" lang="en-US" altLang="zh-TW" sz="2800" b="1" kern="0" dirty="0">
              <a:solidFill>
                <a:schemeClr val="tx1"/>
              </a:solidFill>
              <a:latin typeface="微軟正黑體" panose="020B0604030504040204" pitchFamily="34" charset="-120"/>
              <a:ea typeface="微軟正黑體" panose="020B0604030504040204" pitchFamily="34" charset="-120"/>
            </a:endParaRPr>
          </a:p>
          <a:p>
            <a:pPr fontAlgn="auto">
              <a:spcBef>
                <a:spcPts val="363"/>
              </a:spcBef>
              <a:buSzTx/>
            </a:pPr>
            <a:r>
              <a:rPr kumimoji="0" lang="zh-TW" altLang="en-US" sz="2800" b="1" kern="0" dirty="0">
                <a:solidFill>
                  <a:schemeClr val="tx1"/>
                </a:solidFill>
                <a:latin typeface="微軟正黑體" panose="020B0604030504040204" pitchFamily="34" charset="-120"/>
                <a:ea typeface="微軟正黑體" panose="020B0604030504040204" pitchFamily="34" charset="-120"/>
              </a:rPr>
              <a:t>電話：</a:t>
            </a:r>
            <a:r>
              <a:rPr kumimoji="0" lang="en-US" altLang="zh-TW" sz="2800" b="1" kern="0" dirty="0">
                <a:solidFill>
                  <a:schemeClr val="tx1"/>
                </a:solidFill>
                <a:latin typeface="微軟正黑體" panose="020B0604030504040204" pitchFamily="34" charset="-120"/>
                <a:ea typeface="微軟正黑體" panose="020B0604030504040204" pitchFamily="34" charset="-120"/>
              </a:rPr>
              <a:t>02-27725333</a:t>
            </a:r>
          </a:p>
          <a:p>
            <a:pPr eaLnBrk="0" hangingPunct="0">
              <a:spcBef>
                <a:spcPts val="363"/>
              </a:spcBef>
              <a:spcAft>
                <a:spcPct val="0"/>
              </a:spcAft>
              <a:buSzTx/>
            </a:pPr>
            <a:r>
              <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cs typeface="+mn-cs"/>
                <a:hlinkClick r:id="rId3">
                  <a:extLst>
                    <a:ext uri="{A12FA001-AC4F-418D-AE19-62706E023703}">
                      <ahyp:hlinkClr xmlns:ahyp="http://schemas.microsoft.com/office/drawing/2018/hyperlinkcolor" val="tx"/>
                    </a:ext>
                  </a:extLst>
                </a:hlinkClick>
              </a:rPr>
              <a:t>https://www.jctv.ntut.edu.tw</a:t>
            </a:r>
            <a:r>
              <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4">
                  <a:extLst>
                    <a:ext uri="{A12FA001-AC4F-418D-AE19-62706E023703}">
                      <ahyp:hlinkClr xmlns:ahyp="http://schemas.microsoft.com/office/drawing/2018/hyperlinkcolor" val="tx"/>
                    </a:ext>
                  </a:extLst>
                </a:hlinkClick>
              </a:rPr>
              <a:t>/enter42/</a:t>
            </a:r>
            <a:endPar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cs typeface="+mn-cs"/>
            </a:endParaRPr>
          </a:p>
        </p:txBody>
      </p:sp>
      <p:sp>
        <p:nvSpPr>
          <p:cNvPr id="7" name="標題 1">
            <a:extLst>
              <a:ext uri="{FF2B5EF4-FFF2-40B4-BE49-F238E27FC236}">
                <a16:creationId xmlns:a16="http://schemas.microsoft.com/office/drawing/2014/main" id="{34115A71-5366-4519-A607-94804C9B9408}"/>
              </a:ext>
            </a:extLst>
          </p:cNvPr>
          <p:cNvSpPr txBox="1">
            <a:spLocks/>
          </p:cNvSpPr>
          <p:nvPr/>
        </p:nvSpPr>
        <p:spPr>
          <a:xfrm>
            <a:off x="0" y="0"/>
            <a:ext cx="12192000" cy="1124744"/>
          </a:xfrm>
          <a:prstGeom prst="rect">
            <a:avLst/>
          </a:prstGeom>
          <a:solidFill>
            <a:srgbClr val="FFFFEB"/>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algn="ctr"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招生管道</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內容版面配置區 2"/>
          <p:cNvSpPr txBox="1">
            <a:spLocks noGrp="1"/>
          </p:cNvSpPr>
          <p:nvPr>
            <p:ph idx="1"/>
          </p:nvPr>
        </p:nvSpPr>
        <p:spPr>
          <a:xfrm>
            <a:off x="2063552" y="1152191"/>
            <a:ext cx="9865096" cy="2770509"/>
          </a:xfrm>
        </p:spPr>
        <p:txBody>
          <a:bodyPr anchor="t"/>
          <a:lstStyle/>
          <a:p>
            <a:pPr marL="342900" indent="-342900" algn="just">
              <a:spcBef>
                <a:spcPts val="363"/>
              </a:spcBef>
              <a:buFont typeface="Wingdings" panose="05000000000000000000" pitchFamily="2" charset="2"/>
              <a:buChar char="p"/>
            </a:pP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超過</a:t>
            </a: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120</a:t>
            </a: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所大專校院招生</a:t>
            </a:r>
            <a:r>
              <a:rPr lang="en-US" altLang="zh-TW" sz="1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1400" b="1" dirty="0">
                <a:solidFill>
                  <a:schemeClr val="tx1"/>
                </a:solidFill>
                <a:latin typeface="微軟正黑體" panose="020B0604030504040204" pitchFamily="34" charset="-120"/>
                <a:ea typeface="微軟正黑體" panose="020B0604030504040204" pitchFamily="34" charset="-120"/>
                <a:sym typeface="Roboto Condensed"/>
              </a:rPr>
              <a:t>含一般大學</a:t>
            </a:r>
            <a:r>
              <a:rPr lang="en-US" altLang="zh-TW" sz="1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，招生名額超過</a:t>
            </a: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40,000</a:t>
            </a: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名</a:t>
            </a:r>
            <a:r>
              <a:rPr lang="zh-TW" altLang="en-US" sz="1800" b="1" dirty="0">
                <a:solidFill>
                  <a:schemeClr val="tx1"/>
                </a:solidFill>
                <a:latin typeface="微軟正黑體" panose="020B0604030504040204" pitchFamily="34" charset="-120"/>
                <a:ea typeface="微軟正黑體" panose="020B0604030504040204" pitchFamily="34" charset="-120"/>
              </a:rPr>
              <a:t>。</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algn="just">
              <a:spcBef>
                <a:spcPts val="363"/>
              </a:spcBef>
              <a:buFont typeface="Wingdings" panose="05000000000000000000" pitchFamily="2" charset="2"/>
              <a:buChar char="p"/>
            </a:pPr>
            <a:r>
              <a:rPr lang="zh-TW" altLang="en-US" sz="1800" b="1" dirty="0">
                <a:solidFill>
                  <a:srgbClr val="C00000"/>
                </a:solidFill>
                <a:latin typeface="微軟正黑體" panose="020B0604030504040204" pitchFamily="34" charset="-120"/>
                <a:ea typeface="微軟正黑體" panose="020B0604030504040204" pitchFamily="34" charset="-120"/>
              </a:rPr>
              <a:t>分組招生</a:t>
            </a:r>
            <a:r>
              <a:rPr lang="zh-TW" altLang="en-US" sz="1800" b="1" dirty="0">
                <a:solidFill>
                  <a:schemeClr val="tx1"/>
                </a:solidFill>
                <a:latin typeface="微軟正黑體" panose="020B0604030504040204" pitchFamily="34" charset="-120"/>
                <a:ea typeface="微軟正黑體" panose="020B0604030504040204" pitchFamily="34" charset="-120"/>
              </a:rPr>
              <a:t>：一般組、青年儲蓄帳戶組</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algn="just">
              <a:spcBef>
                <a:spcPts val="363"/>
              </a:spcBef>
              <a:buFont typeface="Wingdings" panose="05000000000000000000" pitchFamily="2" charset="2"/>
              <a:buChar char="p"/>
            </a:pPr>
            <a:endParaRPr lang="en-US" altLang="zh-TW" sz="800" b="1" dirty="0">
              <a:solidFill>
                <a:schemeClr val="tx1"/>
              </a:solidFill>
              <a:latin typeface="微軟正黑體" panose="020B0604030504040204" pitchFamily="34" charset="-120"/>
              <a:ea typeface="微軟正黑體" panose="020B0604030504040204" pitchFamily="34" charset="-120"/>
            </a:endParaRPr>
          </a:p>
          <a:p>
            <a:pPr marL="1779588" indent="-342900" algn="just">
              <a:spcBef>
                <a:spcPts val="363"/>
              </a:spcBef>
              <a:buFont typeface="Wingdings" panose="05000000000000000000" pitchFamily="2" charset="2"/>
              <a:buChar char="ü"/>
            </a:pPr>
            <a:r>
              <a:rPr lang="zh-TW" altLang="en-US" sz="1800" b="1" dirty="0">
                <a:solidFill>
                  <a:srgbClr val="C00000"/>
                </a:solidFill>
                <a:latin typeface="微軟正黑體" panose="020B0604030504040204" pitchFamily="34" charset="-120"/>
                <a:ea typeface="微軟正黑體" panose="020B0604030504040204" pitchFamily="34" charset="-120"/>
              </a:rPr>
              <a:t>專業群科</a:t>
            </a:r>
            <a:r>
              <a:rPr lang="zh-TW" altLang="en-US" sz="1800" b="1" dirty="0">
                <a:solidFill>
                  <a:schemeClr val="tx1"/>
                </a:solidFill>
                <a:latin typeface="微軟正黑體" panose="020B0604030504040204" pitchFamily="34" charset="-120"/>
                <a:ea typeface="微軟正黑體" panose="020B0604030504040204" pitchFamily="34" charset="-120"/>
              </a:rPr>
              <a:t>、綜高</a:t>
            </a:r>
            <a:r>
              <a:rPr lang="zh-TW" altLang="en-US" sz="1800" b="1" dirty="0">
                <a:solidFill>
                  <a:srgbClr val="C00000"/>
                </a:solidFill>
                <a:latin typeface="微軟正黑體" panose="020B0604030504040204" pitchFamily="34" charset="-120"/>
                <a:ea typeface="微軟正黑體" panose="020B0604030504040204" pitchFamily="34" charset="-120"/>
              </a:rPr>
              <a:t>專門學程</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1779588" indent="-342900" algn="just">
              <a:spcBef>
                <a:spcPts val="363"/>
              </a:spcBef>
              <a:buFont typeface="Wingdings" panose="05000000000000000000" pitchFamily="2" charset="2"/>
              <a:buChar char="ü"/>
            </a:pPr>
            <a:r>
              <a:rPr lang="zh-TW" altLang="en-US" sz="1800" b="1" dirty="0">
                <a:solidFill>
                  <a:schemeClr val="tx1"/>
                </a:solidFill>
                <a:latin typeface="微軟正黑體" panose="020B0604030504040204" pitchFamily="34" charset="-120"/>
                <a:ea typeface="微軟正黑體" panose="020B0604030504040204" pitchFamily="34" charset="-120"/>
              </a:rPr>
              <a:t>參加青年儲蓄方案</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1779588" indent="-342900" algn="just">
              <a:spcBef>
                <a:spcPts val="363"/>
              </a:spcBef>
              <a:buFont typeface="Wingdings" panose="05000000000000000000" pitchFamily="2" charset="2"/>
              <a:buChar char="ü"/>
            </a:pPr>
            <a:r>
              <a:rPr lang="zh-TW" altLang="en-US" sz="1800" b="1" dirty="0">
                <a:solidFill>
                  <a:srgbClr val="0070C0"/>
                </a:solidFill>
                <a:latin typeface="微軟正黑體" panose="020B0604030504040204" pitchFamily="34" charset="-120"/>
                <a:ea typeface="微軟正黑體" panose="020B0604030504040204" pitchFamily="34" charset="-120"/>
              </a:rPr>
              <a:t>非應屆普通科與綜高學術學程</a:t>
            </a:r>
            <a:r>
              <a:rPr lang="zh-TW" altLang="en-US" sz="1800" b="1" dirty="0">
                <a:solidFill>
                  <a:srgbClr val="C00000"/>
                </a:solidFill>
                <a:highlight>
                  <a:srgbClr val="FFFF00"/>
                </a:highlight>
                <a:latin typeface="+mn-ea"/>
              </a:rPr>
              <a:t>（應屆高中普通科不可報名）</a:t>
            </a:r>
            <a:endParaRPr lang="en-US" altLang="zh-TW" sz="1800" b="1" dirty="0">
              <a:solidFill>
                <a:srgbClr val="C00000"/>
              </a:solidFill>
              <a:highlight>
                <a:srgbClr val="FFFF00"/>
              </a:highlight>
              <a:latin typeface="+mn-ea"/>
            </a:endParaRPr>
          </a:p>
          <a:p>
            <a:pPr marL="1779588" indent="-342900" algn="just">
              <a:spcBef>
                <a:spcPts val="363"/>
              </a:spcBef>
              <a:buFont typeface="Wingdings" panose="05000000000000000000" pitchFamily="2" charset="2"/>
              <a:buChar char="ü"/>
            </a:pPr>
            <a:r>
              <a:rPr lang="zh-TW" altLang="en-US" sz="1800" b="1" dirty="0">
                <a:solidFill>
                  <a:schemeClr val="tx1"/>
                </a:solidFill>
                <a:effectLst/>
                <a:latin typeface="微軟正黑體" panose="020B0604030504040204" pitchFamily="34" charset="-120"/>
                <a:ea typeface="微軟正黑體" panose="020B0604030504040204" pitchFamily="34" charset="-120"/>
              </a:rPr>
              <a:t>同等學力</a:t>
            </a:r>
            <a:r>
              <a:rPr lang="zh-TW" altLang="en-US" sz="1800" b="1" dirty="0">
                <a:solidFill>
                  <a:schemeClr val="tx1"/>
                </a:solidFill>
                <a:latin typeface="微軟正黑體" panose="020B0604030504040204" pitchFamily="34" charset="-120"/>
                <a:ea typeface="微軟正黑體" panose="020B0604030504040204" pitchFamily="34" charset="-120"/>
              </a:rPr>
              <a:t>考生。</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357188" indent="-357188" algn="just">
              <a:spcBef>
                <a:spcPts val="363"/>
              </a:spcBef>
            </a:pPr>
            <a:r>
              <a:rPr lang="zh-TW" altLang="en-US" sz="1800" b="1" dirty="0">
                <a:solidFill>
                  <a:schemeClr val="tx1"/>
                </a:solidFill>
                <a:latin typeface="微軟正黑體" panose="020B0604030504040204" pitchFamily="34" charset="-120"/>
                <a:ea typeface="微軟正黑體" panose="020B0604030504040204" pitchFamily="34" charset="-120"/>
              </a:rPr>
              <a:t>***為提供逆境向上且具強烈學習熱忱的經濟弱勢學生更多升學機會，</a:t>
            </a:r>
            <a:r>
              <a:rPr lang="zh-TW" altLang="en-US" sz="1800" b="1" dirty="0">
                <a:solidFill>
                  <a:srgbClr val="0070C0"/>
                </a:solidFill>
                <a:latin typeface="微軟正黑體" panose="020B0604030504040204" pitchFamily="34" charset="-120"/>
                <a:ea typeface="微軟正黑體" panose="020B0604030504040204" pitchFamily="34" charset="-120"/>
              </a:rPr>
              <a:t>增列「低收或中低收入戶考生」名額</a:t>
            </a:r>
            <a:r>
              <a:rPr lang="zh-TW" altLang="en-US" sz="1800" b="1" dirty="0">
                <a:solidFill>
                  <a:schemeClr val="tx1"/>
                </a:solidFill>
                <a:latin typeface="微軟正黑體" panose="020B0604030504040204" pitchFamily="34" charset="-120"/>
                <a:ea typeface="微軟正黑體" panose="020B0604030504040204" pitchFamily="34" charset="-120"/>
              </a:rPr>
              <a:t>，符合資格者，</a:t>
            </a:r>
            <a:r>
              <a:rPr lang="zh-TW" altLang="en-US" sz="1800" b="1" dirty="0">
                <a:solidFill>
                  <a:schemeClr val="tx1"/>
                </a:solidFill>
                <a:highlight>
                  <a:srgbClr val="FCFEB0"/>
                </a:highlight>
                <a:latin typeface="微軟正黑體" panose="020B0604030504040204" pitchFamily="34" charset="-120"/>
                <a:ea typeface="微軟正黑體" panose="020B0604030504040204" pitchFamily="34" charset="-120"/>
              </a:rPr>
              <a:t>除享有報名費減免，還多了錄取機會</a:t>
            </a:r>
            <a:r>
              <a:rPr lang="zh-TW" altLang="en-US" sz="1800" b="1" dirty="0">
                <a:solidFill>
                  <a:schemeClr val="tx1"/>
                </a:solidFill>
                <a:latin typeface="微軟正黑體" panose="020B0604030504040204" pitchFamily="34" charset="-120"/>
                <a:ea typeface="微軟正黑體" panose="020B0604030504040204" pitchFamily="34" charset="-120"/>
              </a:rPr>
              <a:t>。</a:t>
            </a:r>
            <a:endParaRPr lang="en-US" altLang="zh-TW" sz="1800" b="1" dirty="0">
              <a:solidFill>
                <a:schemeClr val="tx1"/>
              </a:solidFill>
              <a:latin typeface="微軟正黑體" panose="020B0604030504040204" pitchFamily="34" charset="-120"/>
              <a:ea typeface="微軟正黑體" panose="020B0604030504040204" pitchFamily="34" charset="-120"/>
            </a:endParaRPr>
          </a:p>
        </p:txBody>
      </p:sp>
      <p:sp>
        <p:nvSpPr>
          <p:cNvPr id="6" name="標題 1"/>
          <p:cNvSpPr txBox="1">
            <a:spLocks/>
          </p:cNvSpPr>
          <p:nvPr/>
        </p:nvSpPr>
        <p:spPr>
          <a:xfrm>
            <a:off x="0" y="0"/>
            <a:ext cx="5040560" cy="1052737"/>
          </a:xfrm>
          <a:prstGeom prst="homePlate">
            <a:avLst/>
          </a:prstGeom>
          <a:solidFill>
            <a:srgbClr val="79E2E7"/>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7" name="標題 1"/>
          <p:cNvSpPr txBox="1">
            <a:spLocks/>
          </p:cNvSpPr>
          <p:nvPr/>
        </p:nvSpPr>
        <p:spPr>
          <a:xfrm>
            <a:off x="144016" y="132959"/>
            <a:ext cx="4655538" cy="792854"/>
          </a:xfrm>
          <a:prstGeom prst="homePlate">
            <a:avLst/>
          </a:prstGeom>
          <a:solidFill>
            <a:srgbClr val="00B0F0"/>
          </a:solidFill>
          <a:ln w="28575">
            <a:solidFill>
              <a:srgbClr val="0070C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a:t>
            </a:r>
            <a:r>
              <a:rPr kumimoji="0" lang="zh-TW" altLang="en-US" sz="4400" dirty="0">
                <a:solidFill>
                  <a:schemeClr val="bg1"/>
                </a:solidFill>
                <a:latin typeface="+mn-ea"/>
                <a:ea typeface="+mn-ea"/>
                <a:cs typeface="Oswald"/>
              </a:rPr>
              <a:t>甄選入學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8" name="矩形 7"/>
          <p:cNvSpPr/>
          <p:nvPr/>
        </p:nvSpPr>
        <p:spPr>
          <a:xfrm>
            <a:off x="2063552" y="2077861"/>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7" name="內容版面配置區 2"/>
          <p:cNvSpPr txBox="1">
            <a:spLocks/>
          </p:cNvSpPr>
          <p:nvPr/>
        </p:nvSpPr>
        <p:spPr>
          <a:xfrm>
            <a:off x="2063552" y="4049625"/>
            <a:ext cx="9649072" cy="2691743"/>
          </a:xfrm>
          <a:prstGeom prst="roundRect">
            <a:avLst/>
          </a:prstGeom>
          <a:noFill/>
          <a:ln w="57150">
            <a:solidFill>
              <a:schemeClr val="accent6">
                <a:lumMod val="60000"/>
                <a:lumOff val="40000"/>
              </a:schemeClr>
            </a:solidFill>
            <a:prstDash val="sysDash"/>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marL="1800225" indent="-1800225" fontAlgn="auto">
              <a:spcBef>
                <a:spcPts val="600"/>
              </a:spcBef>
              <a:buSzTx/>
            </a:pPr>
            <a:r>
              <a:rPr lang="zh-TW" altLang="en-US" b="1" dirty="0">
                <a:solidFill>
                  <a:srgbClr val="C00000"/>
                </a:solidFill>
                <a:latin typeface="微軟正黑體" panose="020B0604030504040204" pitchFamily="34" charset="-120"/>
                <a:ea typeface="微軟正黑體" panose="020B0604030504040204" pitchFamily="34" charset="-120"/>
              </a:rPr>
              <a:t>青年儲蓄帳戶組</a:t>
            </a:r>
            <a:r>
              <a:rPr lang="zh-TW" altLang="en-US"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mn-ea"/>
                <a:ea typeface="+mn-ea"/>
              </a:rPr>
              <a:t>限參與方案完成</a:t>
            </a:r>
            <a:r>
              <a:rPr lang="en-US" altLang="zh-TW" b="1" dirty="0">
                <a:solidFill>
                  <a:schemeClr val="tx1"/>
                </a:solidFill>
                <a:latin typeface="+mn-ea"/>
                <a:ea typeface="+mn-ea"/>
              </a:rPr>
              <a:t>2~3</a:t>
            </a:r>
            <a:r>
              <a:rPr lang="zh-TW" altLang="en-US" b="1" dirty="0">
                <a:solidFill>
                  <a:schemeClr val="tx1"/>
                </a:solidFill>
                <a:latin typeface="+mn-ea"/>
                <a:ea typeface="+mn-ea"/>
              </a:rPr>
              <a:t>年期，且於畢業當年度參加統測的青年報名。</a:t>
            </a:r>
            <a:endParaRPr lang="en-US" altLang="zh-TW" b="1" dirty="0">
              <a:solidFill>
                <a:schemeClr val="tx1"/>
              </a:solidFill>
              <a:latin typeface="+mn-ea"/>
              <a:ea typeface="+mn-ea"/>
            </a:endParaRPr>
          </a:p>
          <a:p>
            <a:pPr marL="1800225" fontAlgn="auto">
              <a:spcBef>
                <a:spcPts val="600"/>
              </a:spcBef>
              <a:buSzTx/>
            </a:pPr>
            <a:r>
              <a:rPr lang="zh-TW" altLang="en-US" b="1" dirty="0">
                <a:solidFill>
                  <a:schemeClr val="tx1"/>
                </a:solidFill>
                <a:latin typeface="+mn-ea"/>
                <a:ea typeface="+mn-ea"/>
              </a:rPr>
              <a:t>統測成績不限系科領域、</a:t>
            </a:r>
            <a:r>
              <a:rPr lang="zh-TW" altLang="en-US" b="1" dirty="0">
                <a:solidFill>
                  <a:srgbClr val="C00000"/>
                </a:solidFill>
                <a:latin typeface="+mn-ea"/>
                <a:ea typeface="+mn-ea"/>
              </a:rPr>
              <a:t>不須考慮畢業當學年度所報考之統測群</a:t>
            </a:r>
            <a:r>
              <a:rPr lang="en-US" altLang="zh-TW" b="1" dirty="0">
                <a:solidFill>
                  <a:srgbClr val="C00000"/>
                </a:solidFill>
                <a:latin typeface="+mn-ea"/>
                <a:ea typeface="+mn-ea"/>
              </a:rPr>
              <a:t>(</a:t>
            </a:r>
            <a:r>
              <a:rPr lang="zh-TW" altLang="en-US" b="1" dirty="0">
                <a:solidFill>
                  <a:srgbClr val="C00000"/>
                </a:solidFill>
                <a:latin typeface="+mn-ea"/>
                <a:ea typeface="+mn-ea"/>
              </a:rPr>
              <a:t>類</a:t>
            </a:r>
            <a:r>
              <a:rPr lang="en-US" altLang="zh-TW" b="1" dirty="0">
                <a:solidFill>
                  <a:srgbClr val="C00000"/>
                </a:solidFill>
                <a:latin typeface="+mn-ea"/>
                <a:ea typeface="+mn-ea"/>
              </a:rPr>
              <a:t>)</a:t>
            </a:r>
            <a:r>
              <a:rPr lang="zh-TW" altLang="en-US" b="1" dirty="0">
                <a:solidFill>
                  <a:srgbClr val="C00000"/>
                </a:solidFill>
                <a:latin typeface="+mn-ea"/>
                <a:ea typeface="+mn-ea"/>
              </a:rPr>
              <a:t>別</a:t>
            </a:r>
            <a:r>
              <a:rPr lang="zh-TW" altLang="en-US" b="1" dirty="0">
                <a:solidFill>
                  <a:schemeClr val="tx1"/>
                </a:solidFill>
                <a:latin typeface="+mn-ea"/>
                <a:ea typeface="+mn-ea"/>
              </a:rPr>
              <a:t>，僅採計國文、英文、數學</a:t>
            </a:r>
            <a:r>
              <a:rPr lang="en-US" altLang="zh-TW" b="1" dirty="0">
                <a:solidFill>
                  <a:schemeClr val="tx1"/>
                </a:solidFill>
                <a:latin typeface="+mn-ea"/>
                <a:ea typeface="+mn-ea"/>
              </a:rPr>
              <a:t>3</a:t>
            </a:r>
            <a:r>
              <a:rPr lang="zh-TW" altLang="en-US" b="1" dirty="0">
                <a:solidFill>
                  <a:schemeClr val="tx1"/>
                </a:solidFill>
                <a:latin typeface="+mn-ea"/>
                <a:ea typeface="+mn-ea"/>
              </a:rPr>
              <a:t>科級分數。</a:t>
            </a:r>
          </a:p>
          <a:p>
            <a:pPr fontAlgn="auto">
              <a:spcBef>
                <a:spcPts val="600"/>
              </a:spcBef>
              <a:buSzTx/>
            </a:pPr>
            <a:endParaRPr lang="en-US" altLang="zh-TW" b="1" dirty="0">
              <a:solidFill>
                <a:schemeClr val="tx1"/>
              </a:solidFill>
              <a:latin typeface="+mn-ea"/>
              <a:ea typeface="+mn-ea"/>
            </a:endParaRPr>
          </a:p>
          <a:p>
            <a:pPr fontAlgn="auto">
              <a:spcBef>
                <a:spcPts val="600"/>
              </a:spcBef>
              <a:buSzTx/>
            </a:pPr>
            <a:endParaRPr lang="en-US" altLang="zh-TW" b="1" dirty="0">
              <a:solidFill>
                <a:schemeClr val="tx1"/>
              </a:solidFill>
              <a:latin typeface="+mn-ea"/>
              <a:ea typeface="+mn-ea"/>
            </a:endParaRPr>
          </a:p>
          <a:p>
            <a:pPr fontAlgn="auto">
              <a:spcBef>
                <a:spcPts val="600"/>
              </a:spcBef>
              <a:buSzTx/>
            </a:pPr>
            <a:r>
              <a:rPr lang="zh-TW" altLang="en-US" b="1" dirty="0">
                <a:solidFill>
                  <a:srgbClr val="0070C0"/>
                </a:solidFill>
                <a:latin typeface="+mn-ea"/>
                <a:ea typeface="+mn-ea"/>
              </a:rPr>
              <a:t>   </a:t>
            </a:r>
            <a:endParaRPr lang="en-US" altLang="zh-TW" b="1" dirty="0">
              <a:solidFill>
                <a:srgbClr val="0070C0"/>
              </a:solidFill>
              <a:latin typeface="+mn-ea"/>
              <a:ea typeface="+mn-ea"/>
            </a:endParaRPr>
          </a:p>
          <a:p>
            <a:pPr fontAlgn="auto">
              <a:spcBef>
                <a:spcPts val="600"/>
              </a:spcBef>
              <a:buSzTx/>
            </a:pPr>
            <a:r>
              <a:rPr lang="zh-TW" altLang="en-US" b="1" dirty="0">
                <a:solidFill>
                  <a:srgbClr val="0070C0"/>
                </a:solidFill>
                <a:latin typeface="+mn-ea"/>
                <a:ea typeface="+mn-ea"/>
              </a:rPr>
              <a:t>教育部青年教育與就業儲蓄帳戶專案辦公室  </a:t>
            </a:r>
            <a:r>
              <a:rPr lang="en-US" altLang="zh-TW" sz="1600" b="1" dirty="0">
                <a:latin typeface="+mn-ea"/>
                <a:ea typeface="+mn-ea"/>
                <a:hlinkClick r:id="rId2"/>
              </a:rPr>
              <a:t>https://www.edu.tw/1013/</a:t>
            </a:r>
            <a:endParaRPr lang="en-US" altLang="zh-TW" sz="1600" b="1" dirty="0">
              <a:latin typeface="+mn-ea"/>
              <a:ea typeface="+mn-ea"/>
            </a:endParaRPr>
          </a:p>
          <a:p>
            <a:pPr marL="342900" indent="-342900" fontAlgn="auto">
              <a:spcBef>
                <a:spcPts val="600"/>
              </a:spcBef>
              <a:buSzTx/>
              <a:buFont typeface="Wingdings" panose="05000000000000000000" pitchFamily="2" charset="2"/>
              <a:buChar char="l"/>
            </a:pPr>
            <a:endParaRPr kumimoji="0" lang="zh-TW" altLang="en-US" b="1" kern="0" dirty="0">
              <a:latin typeface="+mn-ea"/>
              <a:ea typeface="+mn-ea"/>
            </a:endParaRPr>
          </a:p>
        </p:txBody>
      </p:sp>
      <p:pic>
        <p:nvPicPr>
          <p:cNvPr id="18" name="圖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784" y="5229201"/>
            <a:ext cx="6209308" cy="936104"/>
          </a:xfrm>
          <a:prstGeom prst="rect">
            <a:avLst/>
          </a:prstGeom>
        </p:spPr>
      </p:pic>
      <p:pic>
        <p:nvPicPr>
          <p:cNvPr id="3" name="圖片 2">
            <a:extLst>
              <a:ext uri="{FF2B5EF4-FFF2-40B4-BE49-F238E27FC236}">
                <a16:creationId xmlns:a16="http://schemas.microsoft.com/office/drawing/2014/main" id="{FF7D5043-D0A0-4CBC-AFAC-73503EE5FB51}"/>
              </a:ext>
            </a:extLst>
          </p:cNvPr>
          <p:cNvPicPr>
            <a:picLocks noChangeAspect="1"/>
          </p:cNvPicPr>
          <p:nvPr/>
        </p:nvPicPr>
        <p:blipFill>
          <a:blip r:embed="rId4"/>
          <a:stretch>
            <a:fillRect/>
          </a:stretch>
        </p:blipFill>
        <p:spPr>
          <a:xfrm>
            <a:off x="2312908" y="4869724"/>
            <a:ext cx="1286054" cy="1295581"/>
          </a:xfrm>
          <a:prstGeom prst="rect">
            <a:avLst/>
          </a:prstGeom>
        </p:spPr>
      </p:pic>
    </p:spTree>
    <p:extLst>
      <p:ext uri="{BB962C8B-B14F-4D97-AF65-F5344CB8AC3E}">
        <p14:creationId xmlns:p14="http://schemas.microsoft.com/office/powerpoint/2010/main" val="624358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29862" y="-2313"/>
            <a:ext cx="5040560" cy="1052737"/>
          </a:xfrm>
          <a:prstGeom prst="homePlate">
            <a:avLst/>
          </a:prstGeom>
          <a:solidFill>
            <a:srgbClr val="79E2E7"/>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7" name="標題 1"/>
          <p:cNvSpPr txBox="1">
            <a:spLocks/>
          </p:cNvSpPr>
          <p:nvPr/>
        </p:nvSpPr>
        <p:spPr>
          <a:xfrm>
            <a:off x="173878" y="130646"/>
            <a:ext cx="4655538" cy="792854"/>
          </a:xfrm>
          <a:prstGeom prst="homePlate">
            <a:avLst/>
          </a:prstGeom>
          <a:solidFill>
            <a:srgbClr val="00B0F0"/>
          </a:solidFill>
          <a:ln w="28575">
            <a:solidFill>
              <a:srgbClr val="0070C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a:t>
            </a:r>
            <a:r>
              <a:rPr kumimoji="0" lang="zh-TW" altLang="en-US" sz="4400" dirty="0">
                <a:solidFill>
                  <a:schemeClr val="bg1"/>
                </a:solidFill>
                <a:latin typeface="+mn-ea"/>
                <a:ea typeface="+mn-ea"/>
                <a:cs typeface="Oswald"/>
              </a:rPr>
              <a:t>甄選入學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9" name="內容版面配置區 2"/>
          <p:cNvSpPr txBox="1">
            <a:spLocks noGrp="1"/>
          </p:cNvSpPr>
          <p:nvPr>
            <p:ph idx="1"/>
          </p:nvPr>
        </p:nvSpPr>
        <p:spPr>
          <a:xfrm>
            <a:off x="3430365" y="1059666"/>
            <a:ext cx="8628534" cy="1719580"/>
          </a:xfrm>
        </p:spPr>
        <p:txBody>
          <a:bodyPr anchor="t"/>
          <a:lstStyle/>
          <a:p>
            <a:pPr marL="285750" indent="-285750" algn="just">
              <a:spcBef>
                <a:spcPts val="1200"/>
              </a:spcBef>
              <a:buFont typeface="Wingdings" panose="05000000000000000000" pitchFamily="2" charset="2"/>
              <a:buChar char="l"/>
            </a:pPr>
            <a:r>
              <a:rPr lang="zh-TW" altLang="en-US" sz="1800" b="1" dirty="0">
                <a:solidFill>
                  <a:srgbClr val="C00000"/>
                </a:solidFill>
                <a:latin typeface="微軟正黑體" panose="020B0604030504040204" pitchFamily="34" charset="-120"/>
                <a:ea typeface="微軟正黑體" panose="020B0604030504040204" pitchFamily="34" charset="-120"/>
              </a:rPr>
              <a:t>考生可報名至多</a:t>
            </a:r>
            <a:r>
              <a:rPr lang="en-US" altLang="zh-TW" sz="2800" b="1" dirty="0">
                <a:solidFill>
                  <a:srgbClr val="C00000"/>
                </a:solidFill>
                <a:effectLst/>
                <a:highlight>
                  <a:srgbClr val="FFFF00"/>
                </a:highlight>
                <a:latin typeface="微軟正黑體" panose="020B0604030504040204" pitchFamily="34" charset="-120"/>
                <a:ea typeface="微軟正黑體" panose="020B0604030504040204" pitchFamily="34" charset="-120"/>
              </a:rPr>
              <a:t>6</a:t>
            </a:r>
            <a:r>
              <a:rPr lang="zh-TW" altLang="en-US" sz="1800" b="1" dirty="0">
                <a:solidFill>
                  <a:srgbClr val="C00000"/>
                </a:solidFill>
                <a:latin typeface="微軟正黑體" panose="020B0604030504040204" pitchFamily="34" charset="-120"/>
                <a:ea typeface="微軟正黑體" panose="020B0604030504040204" pitchFamily="34" charset="-120"/>
              </a:rPr>
              <a:t>個校系志願</a:t>
            </a:r>
            <a:r>
              <a:rPr lang="zh-TW" altLang="en-US" sz="18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招生學校限制考生可報名同校</a:t>
            </a:r>
            <a:r>
              <a:rPr lang="en-US" altLang="zh-TW" sz="1600" b="1" dirty="0">
                <a:solidFill>
                  <a:schemeClr val="tx1"/>
                </a:solidFill>
                <a:latin typeface="微軟正黑體" panose="020B0604030504040204" pitchFamily="34" charset="-120"/>
                <a:ea typeface="微軟正黑體" panose="020B0604030504040204" pitchFamily="34" charset="-120"/>
              </a:rPr>
              <a:t>1~6</a:t>
            </a:r>
            <a:r>
              <a:rPr lang="zh-TW" altLang="en-US" sz="1600" b="1" dirty="0">
                <a:solidFill>
                  <a:schemeClr val="tx1"/>
                </a:solidFill>
                <a:latin typeface="微軟正黑體" panose="020B0604030504040204" pitchFamily="34" charset="-120"/>
                <a:ea typeface="微軟正黑體" panose="020B0604030504040204" pitchFamily="34" charset="-120"/>
              </a:rPr>
              <a:t>系。</a:t>
            </a:r>
            <a:r>
              <a:rPr lang="zh-TW" altLang="en-US" sz="1400" b="1" dirty="0">
                <a:solidFill>
                  <a:schemeClr val="tx1"/>
                </a:solidFill>
                <a:latin typeface="微軟正黑體" panose="020B0604030504040204" pitchFamily="34" charset="-120"/>
                <a:ea typeface="微軟正黑體" panose="020B0604030504040204" pitchFamily="34" charset="-120"/>
              </a:rPr>
              <a:t>參閱簡章附錄二。</a:t>
            </a:r>
            <a:r>
              <a:rPr lang="zh-TW" altLang="en-US" sz="1600" b="1" dirty="0">
                <a:solidFill>
                  <a:schemeClr val="tx1"/>
                </a:solidFill>
                <a:latin typeface="微軟正黑體" panose="020B0604030504040204" pitchFamily="34" charset="-120"/>
                <a:ea typeface="微軟正黑體" panose="020B0604030504040204" pitchFamily="34" charset="-120"/>
              </a:rPr>
              <a:t>有超過</a:t>
            </a:r>
            <a:r>
              <a:rPr lang="en-US" altLang="zh-TW" sz="1600" b="1" dirty="0">
                <a:solidFill>
                  <a:schemeClr val="tx1"/>
                </a:solidFill>
                <a:latin typeface="微軟正黑體" panose="020B0604030504040204" pitchFamily="34" charset="-120"/>
                <a:ea typeface="微軟正黑體" panose="020B0604030504040204" pitchFamily="34" charset="-120"/>
              </a:rPr>
              <a:t>7</a:t>
            </a:r>
            <a:r>
              <a:rPr lang="zh-TW" altLang="en-US" sz="1600" b="1" dirty="0">
                <a:solidFill>
                  <a:schemeClr val="tx1"/>
                </a:solidFill>
                <a:latin typeface="微軟正黑體" panose="020B0604030504040204" pitchFamily="34" charset="-120"/>
                <a:ea typeface="微軟正黑體" panose="020B0604030504040204" pitchFamily="34" charset="-120"/>
              </a:rPr>
              <a:t>成的學校提供學生可選擇至少</a:t>
            </a:r>
            <a:r>
              <a:rPr lang="en-US" altLang="zh-TW" sz="1600" b="1" dirty="0">
                <a:solidFill>
                  <a:schemeClr val="tx1"/>
                </a:solidFill>
                <a:latin typeface="微軟正黑體" panose="020B0604030504040204" pitchFamily="34" charset="-120"/>
                <a:ea typeface="微軟正黑體" panose="020B0604030504040204" pitchFamily="34" charset="-120"/>
              </a:rPr>
              <a:t>2</a:t>
            </a:r>
            <a:r>
              <a:rPr lang="zh-TW" altLang="en-US" sz="1600" b="1" dirty="0">
                <a:solidFill>
                  <a:schemeClr val="tx1"/>
                </a:solidFill>
                <a:latin typeface="微軟正黑體" panose="020B0604030504040204" pitchFamily="34" charset="-120"/>
                <a:ea typeface="微軟正黑體" panose="020B0604030504040204" pitchFamily="34" charset="-120"/>
              </a:rPr>
              <a:t>系以上報考。</a:t>
            </a:r>
          </a:p>
          <a:p>
            <a:pPr marL="285750" indent="-285750" algn="just">
              <a:spcBef>
                <a:spcPts val="600"/>
              </a:spcBef>
              <a:buFont typeface="Wingdings" panose="05000000000000000000" pitchFamily="2" charset="2"/>
              <a:buChar char="l"/>
            </a:pPr>
            <a:r>
              <a:rPr lang="zh-TW" altLang="en-US" sz="1800" b="1" dirty="0">
                <a:solidFill>
                  <a:schemeClr val="tx1"/>
                </a:solidFill>
                <a:latin typeface="微軟正黑體" panose="020B0604030504040204" pitchFamily="34" charset="-120"/>
                <a:ea typeface="微軟正黑體" panose="020B0604030504040204" pitchFamily="34" charset="-120"/>
              </a:rPr>
              <a:t>一般組招生群類別須與統測類別相同。（商管群考生可報</a:t>
            </a:r>
            <a:r>
              <a:rPr lang="en-US" altLang="zh-TW" sz="1800" b="1" dirty="0">
                <a:solidFill>
                  <a:schemeClr val="tx1"/>
                </a:solidFill>
                <a:latin typeface="微軟正黑體" panose="020B0604030504040204" pitchFamily="34" charset="-120"/>
                <a:ea typeface="微軟正黑體" panose="020B0604030504040204" pitchFamily="34" charset="-120"/>
              </a:rPr>
              <a:t>21</a:t>
            </a:r>
            <a:r>
              <a:rPr lang="zh-TW" altLang="en-US" sz="1800" b="1" dirty="0">
                <a:solidFill>
                  <a:srgbClr val="C00000"/>
                </a:solidFill>
                <a:latin typeface="微軟正黑體" panose="020B0604030504040204" pitchFamily="34" charset="-120"/>
                <a:ea typeface="微軟正黑體" panose="020B0604030504040204" pitchFamily="34" charset="-120"/>
              </a:rPr>
              <a:t>資管類</a:t>
            </a:r>
            <a:r>
              <a:rPr lang="zh-TW" altLang="en-US" sz="1800" b="1" dirty="0">
                <a:solidFill>
                  <a:schemeClr val="tx1"/>
                </a:solidFill>
                <a:latin typeface="微軟正黑體" panose="020B0604030504040204" pitchFamily="34" charset="-120"/>
                <a:ea typeface="微軟正黑體" panose="020B0604030504040204" pitchFamily="34" charset="-120"/>
              </a:rPr>
              <a:t>）</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l"/>
            </a:pPr>
            <a:r>
              <a:rPr lang="zh-TW" altLang="en-US" sz="1800" b="1" kern="100" dirty="0">
                <a:solidFill>
                  <a:schemeClr val="tx1"/>
                </a:solidFill>
                <a:latin typeface="微軟正黑體" panose="020B0604030504040204" pitchFamily="34" charset="-120"/>
                <a:ea typeface="微軟正黑體" panose="020B0604030504040204" pitchFamily="34" charset="-120"/>
              </a:rPr>
              <a:t>統測</a:t>
            </a:r>
            <a:r>
              <a:rPr lang="en-US" altLang="zh-TW" sz="1800" b="1" kern="100" dirty="0">
                <a:solidFill>
                  <a:schemeClr val="tx1"/>
                </a:solidFill>
                <a:latin typeface="微軟正黑體" panose="020B0604030504040204" pitchFamily="34" charset="-120"/>
                <a:ea typeface="微軟正黑體" panose="020B0604030504040204" pitchFamily="34" charset="-120"/>
              </a:rPr>
              <a:t>2</a:t>
            </a:r>
            <a:r>
              <a:rPr lang="zh-TW" altLang="en-US" sz="1800" b="1" kern="100" dirty="0">
                <a:solidFill>
                  <a:schemeClr val="tx1"/>
                </a:solidFill>
                <a:latin typeface="微軟正黑體" panose="020B0604030504040204" pitchFamily="34" charset="-120"/>
                <a:ea typeface="微軟正黑體" panose="020B0604030504040204" pitchFamily="34" charset="-120"/>
              </a:rPr>
              <a:t>科成績不得為</a:t>
            </a:r>
            <a:r>
              <a:rPr lang="en-US" altLang="zh-TW" sz="1800" b="1" kern="100" dirty="0">
                <a:solidFill>
                  <a:schemeClr val="tx1"/>
                </a:solidFill>
                <a:latin typeface="微軟正黑體" panose="020B0604030504040204" pitchFamily="34" charset="-120"/>
                <a:ea typeface="微軟正黑體" panose="020B0604030504040204" pitchFamily="34" charset="-120"/>
              </a:rPr>
              <a:t>0</a:t>
            </a:r>
            <a:r>
              <a:rPr lang="zh-TW" altLang="en-US" sz="1800" b="1" kern="100" dirty="0">
                <a:solidFill>
                  <a:schemeClr val="tx1"/>
                </a:solidFill>
                <a:latin typeface="微軟正黑體" panose="020B0604030504040204" pitchFamily="34" charset="-120"/>
                <a:ea typeface="微軟正黑體" panose="020B0604030504040204" pitchFamily="34" charset="-120"/>
              </a:rPr>
              <a:t>分。</a:t>
            </a:r>
            <a:endParaRPr lang="en-US" altLang="zh-TW" sz="1800" b="1" kern="100" dirty="0">
              <a:solidFill>
                <a:schemeClr val="tx1"/>
              </a:solidFill>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l"/>
            </a:pPr>
            <a:r>
              <a:rPr lang="zh-TW" altLang="en-US" sz="1800" b="1" dirty="0">
                <a:solidFill>
                  <a:srgbClr val="0070C0"/>
                </a:solidFill>
                <a:latin typeface="+mn-ea"/>
              </a:rPr>
              <a:t>發售紙本</a:t>
            </a:r>
            <a:r>
              <a:rPr lang="zh-TW" altLang="en-US" sz="1800" b="1" dirty="0">
                <a:solidFill>
                  <a:schemeClr val="tx1"/>
                </a:solidFill>
                <a:latin typeface="+mn-ea"/>
              </a:rPr>
              <a:t>招生簡章</a:t>
            </a:r>
            <a:r>
              <a:rPr lang="zh-TW" altLang="en-US" sz="1800" b="1" dirty="0">
                <a:solidFill>
                  <a:schemeClr val="tx1"/>
                </a:solidFill>
                <a:latin typeface="微軟正黑體" panose="020B0604030504040204" pitchFamily="34" charset="-120"/>
                <a:ea typeface="微軟正黑體" panose="020B0604030504040204" pitchFamily="34" charset="-120"/>
              </a:rPr>
              <a:t>，亦可網頁下載。</a:t>
            </a:r>
            <a:endParaRPr lang="en-US" altLang="zh-TW" sz="2400" b="1" dirty="0">
              <a:solidFill>
                <a:schemeClr val="tx1"/>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1991544" y="1213848"/>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3" name="矩形 12"/>
          <p:cNvSpPr/>
          <p:nvPr/>
        </p:nvSpPr>
        <p:spPr>
          <a:xfrm>
            <a:off x="6384033" y="5157192"/>
            <a:ext cx="1440161" cy="369332"/>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離島視訊</a:t>
            </a:r>
            <a:endParaRPr lang="zh-TW" altLang="en-US" dirty="0">
              <a:solidFill>
                <a:schemeClr val="bg1"/>
              </a:solidFill>
            </a:endParaRPr>
          </a:p>
        </p:txBody>
      </p:sp>
      <p:sp>
        <p:nvSpPr>
          <p:cNvPr id="14" name="矩形 13"/>
          <p:cNvSpPr/>
          <p:nvPr/>
        </p:nvSpPr>
        <p:spPr>
          <a:xfrm>
            <a:off x="2056586" y="5186190"/>
            <a:ext cx="144016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考生協助</a:t>
            </a:r>
            <a:endParaRPr lang="zh-TW" altLang="en-US" dirty="0">
              <a:solidFill>
                <a:schemeClr val="bg1"/>
              </a:solidFill>
            </a:endParaRPr>
          </a:p>
        </p:txBody>
      </p:sp>
      <p:sp>
        <p:nvSpPr>
          <p:cNvPr id="3" name="矩形 2"/>
          <p:cNvSpPr/>
          <p:nvPr/>
        </p:nvSpPr>
        <p:spPr>
          <a:xfrm>
            <a:off x="2007320" y="5619469"/>
            <a:ext cx="3944664" cy="1077218"/>
          </a:xfrm>
          <a:prstGeom prst="rect">
            <a:avLst/>
          </a:prstGeom>
        </p:spPr>
        <p:txBody>
          <a:bodyPr wrap="square">
            <a:spAutoFit/>
          </a:bodyPr>
          <a:lstStyle/>
          <a:p>
            <a:r>
              <a:rPr lang="zh-TW" altLang="en-US" sz="1600" b="1" dirty="0">
                <a:latin typeface="微軟正黑體" panose="020B0604030504040204" pitchFamily="34" charset="-120"/>
                <a:ea typeface="微軟正黑體" panose="020B0604030504040204" pitchFamily="34" charset="-120"/>
              </a:rPr>
              <a:t>各大專校院依考生需求於第二階段指定項目甄試</a:t>
            </a:r>
            <a:r>
              <a:rPr lang="zh-TW" altLang="en-US" sz="1600" b="1" dirty="0">
                <a:solidFill>
                  <a:srgbClr val="0070C0"/>
                </a:solidFill>
                <a:latin typeface="微軟正黑體" panose="020B0604030504040204" pitchFamily="34" charset="-120"/>
                <a:ea typeface="微軟正黑體" panose="020B0604030504040204" pitchFamily="34" charset="-120"/>
              </a:rPr>
              <a:t>提供交通、住宿、膳食、試場服務</a:t>
            </a:r>
            <a:r>
              <a:rPr lang="zh-TW" altLang="en-US" sz="1600" b="1" dirty="0">
                <a:latin typeface="微軟正黑體" panose="020B0604030504040204" pitchFamily="34" charset="-120"/>
                <a:ea typeface="微軟正黑體" panose="020B0604030504040204" pitchFamily="34" charset="-120"/>
              </a:rPr>
              <a:t>等各項協助措施，以照顧弱勢及有特殊需求之考生順利應試。</a:t>
            </a:r>
            <a:endParaRPr lang="zh-TW" altLang="en-US" sz="1600" b="1" dirty="0"/>
          </a:p>
        </p:txBody>
      </p:sp>
      <p:sp>
        <p:nvSpPr>
          <p:cNvPr id="4" name="矩形 3"/>
          <p:cNvSpPr/>
          <p:nvPr/>
        </p:nvSpPr>
        <p:spPr>
          <a:xfrm>
            <a:off x="6383886" y="5579402"/>
            <a:ext cx="5184722" cy="1077218"/>
          </a:xfrm>
          <a:prstGeom prst="rect">
            <a:avLst/>
          </a:prstGeom>
        </p:spPr>
        <p:txBody>
          <a:bodyPr wrap="square">
            <a:spAutoFit/>
          </a:bodyPr>
          <a:lstStyle/>
          <a:p>
            <a:r>
              <a:rPr lang="zh-TW" altLang="en-US" sz="1600" b="1" dirty="0">
                <a:latin typeface="微軟正黑體" panose="020B0604030504040204" pitchFamily="34" charset="-120"/>
                <a:ea typeface="微軟正黑體" panose="020B0604030504040204" pitchFamily="34" charset="-120"/>
              </a:rPr>
              <a:t>符合辦理</a:t>
            </a:r>
            <a:r>
              <a:rPr lang="zh-TW" altLang="en-US" sz="1600" b="1" dirty="0">
                <a:solidFill>
                  <a:srgbClr val="C00000"/>
                </a:solidFill>
                <a:latin typeface="微軟正黑體" panose="020B0604030504040204" pitchFamily="34" charset="-120"/>
                <a:ea typeface="微軟正黑體" panose="020B0604030504040204" pitchFamily="34" charset="-120"/>
              </a:rPr>
              <a:t>視訊面試</a:t>
            </a:r>
            <a:r>
              <a:rPr lang="zh-TW" altLang="en-US" sz="1600" b="1" dirty="0">
                <a:latin typeface="微軟正黑體" panose="020B0604030504040204" pitchFamily="34" charset="-120"/>
                <a:ea typeface="微軟正黑體" panose="020B0604030504040204" pitchFamily="34" charset="-120"/>
              </a:rPr>
              <a:t>之</a:t>
            </a:r>
            <a:r>
              <a:rPr lang="zh-TW" altLang="en-US" sz="1600" b="1" dirty="0">
                <a:solidFill>
                  <a:srgbClr val="C00000"/>
                </a:solidFill>
                <a:latin typeface="微軟正黑體" panose="020B0604030504040204" pitchFamily="34" charset="-120"/>
                <a:ea typeface="微軟正黑體" panose="020B0604030504040204" pitchFamily="34" charset="-120"/>
              </a:rPr>
              <a:t>澎湖、金門、馬祖</a:t>
            </a:r>
            <a:r>
              <a:rPr lang="zh-TW" altLang="en-US" sz="1600" b="1" dirty="0">
                <a:latin typeface="微軟正黑體" panose="020B0604030504040204" pitchFamily="34" charset="-120"/>
                <a:ea typeface="微軟正黑體" panose="020B0604030504040204" pitchFamily="34" charset="-120"/>
              </a:rPr>
              <a:t>離島考生，</a:t>
            </a:r>
            <a:r>
              <a:rPr lang="zh-TW" altLang="en-US" sz="1600" b="1" dirty="0">
                <a:solidFill>
                  <a:srgbClr val="C00000"/>
                </a:solidFill>
                <a:latin typeface="微軟正黑體" panose="020B0604030504040204" pitchFamily="34" charset="-120"/>
                <a:ea typeface="微軟正黑體" panose="020B0604030504040204" pitchFamily="34" charset="-120"/>
              </a:rPr>
              <a:t>得於第一階段報名時</a:t>
            </a:r>
            <a:r>
              <a:rPr lang="zh-TW" altLang="en-US" sz="1600" b="1" dirty="0">
                <a:latin typeface="微軟正黑體" panose="020B0604030504040204" pitchFamily="34" charset="-120"/>
                <a:ea typeface="微軟正黑體" panose="020B0604030504040204" pitchFamily="34" charset="-120"/>
              </a:rPr>
              <a:t>，向四技二專聯合甄選委員會</a:t>
            </a:r>
            <a:r>
              <a:rPr lang="zh-TW" altLang="en-US" sz="1600" b="1" dirty="0">
                <a:solidFill>
                  <a:srgbClr val="C00000"/>
                </a:solidFill>
                <a:latin typeface="微軟正黑體" panose="020B0604030504040204" pitchFamily="34" charset="-120"/>
                <a:ea typeface="微軟正黑體" panose="020B0604030504040204" pitchFamily="34" charset="-120"/>
              </a:rPr>
              <a:t>提出申請</a:t>
            </a:r>
            <a:r>
              <a:rPr lang="zh-TW" altLang="en-US" sz="1600" b="1" dirty="0">
                <a:latin typeface="微軟正黑體" panose="020B0604030504040204" pitchFamily="34" charset="-120"/>
                <a:ea typeface="微軟正黑體" panose="020B0604030504040204" pitchFamily="34" charset="-120"/>
              </a:rPr>
              <a:t>，通過第一階段篩選之考生，得於</a:t>
            </a:r>
            <a:r>
              <a:rPr lang="zh-TW" altLang="en-US" sz="1600" b="1" dirty="0">
                <a:solidFill>
                  <a:srgbClr val="0070C0"/>
                </a:solidFill>
                <a:latin typeface="微軟正黑體" panose="020B0604030504040204" pitchFamily="34" charset="-120"/>
                <a:ea typeface="微軟正黑體" panose="020B0604030504040204" pitchFamily="34" charset="-120"/>
              </a:rPr>
              <a:t>第二階段報名時，再次確認</a:t>
            </a:r>
            <a:r>
              <a:rPr lang="zh-TW" altLang="en-US" sz="1600" b="1" dirty="0">
                <a:latin typeface="微軟正黑體" panose="020B0604030504040204" pitchFamily="34" charset="-120"/>
                <a:ea typeface="微軟正黑體" panose="020B0604030504040204" pitchFamily="34" charset="-120"/>
              </a:rPr>
              <a:t>是否參加視訊面試。</a:t>
            </a:r>
            <a:endParaRPr lang="zh-TW" altLang="en-US" sz="1600" dirty="0">
              <a:latin typeface="微軟正黑體" panose="020B0604030504040204" pitchFamily="34" charset="-120"/>
              <a:ea typeface="微軟正黑體" panose="020B0604030504040204" pitchFamily="34" charset="-120"/>
            </a:endParaRPr>
          </a:p>
        </p:txBody>
      </p:sp>
      <p:sp>
        <p:nvSpPr>
          <p:cNvPr id="16" name="內容版面配置區 2"/>
          <p:cNvSpPr txBox="1">
            <a:spLocks noGrp="1"/>
          </p:cNvSpPr>
          <p:nvPr>
            <p:ph idx="1"/>
          </p:nvPr>
        </p:nvSpPr>
        <p:spPr>
          <a:xfrm>
            <a:off x="2168174" y="4026965"/>
            <a:ext cx="9890724" cy="842195"/>
          </a:xfrm>
        </p:spPr>
        <p:txBody>
          <a:bodyPr anchor="t"/>
          <a:lstStyle/>
          <a:p>
            <a:pPr marL="1357313" algn="just">
              <a:spcBef>
                <a:spcPts val="1200"/>
              </a:spcBef>
            </a:pPr>
            <a:r>
              <a:rPr lang="zh-TW" altLang="en-US" sz="1800" b="1" dirty="0">
                <a:solidFill>
                  <a:srgbClr val="C00000"/>
                </a:solidFill>
                <a:latin typeface="微軟正黑體" panose="020B0604030504040204" pitchFamily="34" charset="-120"/>
                <a:ea typeface="微軟正黑體" panose="020B0604030504040204" pitchFamily="34" charset="-120"/>
              </a:rPr>
              <a:t>非應屆考生、</a:t>
            </a:r>
            <a:r>
              <a:rPr lang="zh-TW" altLang="en-US" sz="1800" b="1" dirty="0">
                <a:solidFill>
                  <a:srgbClr val="0070C0"/>
                </a:solidFill>
                <a:latin typeface="微軟正黑體" panose="020B0604030504040204" pitchFamily="34" charset="-120"/>
                <a:ea typeface="微軟正黑體" panose="020B0604030504040204" pitchFamily="34" charset="-120"/>
              </a:rPr>
              <a:t>未集體報名之應屆畢業生、</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中</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低收入戶及原住民生</a:t>
            </a:r>
            <a:r>
              <a:rPr lang="zh-TW" altLang="en-US" sz="1800" b="1" dirty="0">
                <a:solidFill>
                  <a:schemeClr val="tx1"/>
                </a:solidFill>
                <a:latin typeface="微軟正黑體" panose="020B0604030504040204" pitchFamily="34" charset="-120"/>
                <a:ea typeface="微軟正黑體" panose="020B0604030504040204" pitchFamily="34" charset="-120"/>
              </a:rPr>
              <a:t>須提前進行</a:t>
            </a:r>
            <a:r>
              <a:rPr lang="zh-TW" altLang="en-US" sz="1800" b="1" dirty="0">
                <a:solidFill>
                  <a:srgbClr val="C00000"/>
                </a:solidFill>
                <a:latin typeface="微軟正黑體" panose="020B0604030504040204" pitchFamily="34" charset="-120"/>
                <a:ea typeface="微軟正黑體" panose="020B0604030504040204" pitchFamily="34" charset="-120"/>
              </a:rPr>
              <a:t>資格審查</a:t>
            </a:r>
            <a:r>
              <a:rPr lang="zh-TW" altLang="en-US" sz="1800" b="1" dirty="0">
                <a:solidFill>
                  <a:schemeClr val="tx1"/>
                </a:solidFill>
                <a:latin typeface="微軟正黑體" panose="020B0604030504040204" pitchFamily="34" charset="-120"/>
                <a:ea typeface="微軟正黑體" panose="020B0604030504040204" pitchFamily="34" charset="-120"/>
              </a:rPr>
              <a:t>、並繳交學歷</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力</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證件影本，未依規定期限內完成登錄並繳寄資料者，將無法報名四技二專甄選入學。</a:t>
            </a:r>
            <a:endParaRPr lang="en-US" altLang="zh-TW" sz="1800" b="1" dirty="0">
              <a:solidFill>
                <a:schemeClr val="tx1"/>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029821" y="4050989"/>
            <a:ext cx="144016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資格審查 </a:t>
            </a:r>
            <a:endParaRPr lang="zh-TW" altLang="en-US" dirty="0">
              <a:solidFill>
                <a:schemeClr val="bg1"/>
              </a:solidFill>
            </a:endParaRPr>
          </a:p>
        </p:txBody>
      </p:sp>
      <p:sp>
        <p:nvSpPr>
          <p:cNvPr id="18" name="矩形 17"/>
          <p:cNvSpPr/>
          <p:nvPr/>
        </p:nvSpPr>
        <p:spPr>
          <a:xfrm>
            <a:off x="2029821" y="3000427"/>
            <a:ext cx="144016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報名費 </a:t>
            </a:r>
            <a:endParaRPr lang="zh-TW" altLang="en-US" dirty="0">
              <a:solidFill>
                <a:schemeClr val="bg1"/>
              </a:solidFill>
            </a:endParaRPr>
          </a:p>
        </p:txBody>
      </p:sp>
      <p:sp>
        <p:nvSpPr>
          <p:cNvPr id="5" name="矩形 4"/>
          <p:cNvSpPr/>
          <p:nvPr/>
        </p:nvSpPr>
        <p:spPr>
          <a:xfrm>
            <a:off x="3496746" y="2996952"/>
            <a:ext cx="8352928" cy="974626"/>
          </a:xfrm>
          <a:prstGeom prst="rect">
            <a:avLst/>
          </a:prstGeom>
        </p:spPr>
        <p:txBody>
          <a:bodyPr wrap="square">
            <a:spAutoFit/>
          </a:bodyPr>
          <a:lstStyle/>
          <a:p>
            <a:pPr marL="984250" indent="-984250">
              <a:spcBef>
                <a:spcPts val="363"/>
              </a:spcBef>
            </a:pPr>
            <a:r>
              <a:rPr lang="zh-TW" altLang="en-US" b="1" dirty="0">
                <a:latin typeface="微軟正黑體" panose="020B0604030504040204" pitchFamily="34" charset="-120"/>
                <a:ea typeface="微軟正黑體" panose="020B0604030504040204" pitchFamily="34" charset="-120"/>
              </a:rPr>
              <a:t>第一階段：報名</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300</a:t>
            </a:r>
            <a:r>
              <a:rPr lang="zh-TW" altLang="en-US" b="1" dirty="0">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400</a:t>
            </a:r>
            <a:r>
              <a:rPr lang="zh-TW" altLang="en-US" b="1" dirty="0">
                <a:latin typeface="微軟正黑體" panose="020B0604030504040204" pitchFamily="34" charset="-120"/>
                <a:ea typeface="微軟正黑體" panose="020B0604030504040204" pitchFamily="34" charset="-120"/>
              </a:rPr>
              <a:t>元、</a:t>
            </a:r>
            <a:r>
              <a:rPr lang="en-US" altLang="zh-TW" b="1" dirty="0">
                <a:solidFill>
                  <a:srgbClr val="C00000"/>
                </a:solidFill>
                <a:latin typeface="微軟正黑體" panose="020B0604030504040204" pitchFamily="34" charset="-120"/>
                <a:ea typeface="微軟正黑體" panose="020B0604030504040204" pitchFamily="34" charset="-120"/>
              </a:rPr>
              <a:t>3</a:t>
            </a:r>
            <a:r>
              <a:rPr lang="zh-TW" altLang="en-US" b="1" dirty="0">
                <a:solidFill>
                  <a:srgbClr val="C00000"/>
                </a:solidFill>
                <a:latin typeface="微軟正黑體" panose="020B0604030504040204" pitchFamily="34" charset="-120"/>
                <a:ea typeface="微軟正黑體" panose="020B0604030504040204" pitchFamily="34" charset="-120"/>
              </a:rPr>
              <a:t>個校系</a:t>
            </a:r>
            <a:r>
              <a:rPr lang="en-US" altLang="zh-TW" b="1" dirty="0">
                <a:solidFill>
                  <a:srgbClr val="C00000"/>
                </a:solidFill>
                <a:latin typeface="微軟正黑體" panose="020B0604030504040204" pitchFamily="34" charset="-120"/>
                <a:ea typeface="微軟正黑體" panose="020B0604030504040204" pitchFamily="34" charset="-120"/>
              </a:rPr>
              <a:t>500</a:t>
            </a:r>
            <a:r>
              <a:rPr lang="zh-TW" altLang="en-US" b="1" dirty="0">
                <a:solidFill>
                  <a:srgbClr val="C00000"/>
                </a:solidFill>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600</a:t>
            </a:r>
            <a:r>
              <a:rPr lang="zh-TW" altLang="en-US" b="1" dirty="0">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5</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700</a:t>
            </a:r>
            <a:r>
              <a:rPr lang="zh-TW" altLang="en-US" b="1" dirty="0">
                <a:latin typeface="微軟正黑體" panose="020B0604030504040204" pitchFamily="34" charset="-120"/>
                <a:ea typeface="微軟正黑體" panose="020B0604030504040204" pitchFamily="34" charset="-120"/>
              </a:rPr>
              <a:t>元、</a:t>
            </a:r>
            <a:r>
              <a:rPr lang="en-US" altLang="zh-TW" b="1" dirty="0">
                <a:solidFill>
                  <a:srgbClr val="C00000"/>
                </a:solidFill>
                <a:latin typeface="微軟正黑體" panose="020B0604030504040204" pitchFamily="34" charset="-120"/>
                <a:ea typeface="微軟正黑體" panose="020B0604030504040204" pitchFamily="34" charset="-120"/>
              </a:rPr>
              <a:t>6</a:t>
            </a:r>
            <a:r>
              <a:rPr lang="zh-TW" altLang="en-US" b="1" dirty="0">
                <a:solidFill>
                  <a:srgbClr val="C00000"/>
                </a:solidFill>
                <a:latin typeface="微軟正黑體" panose="020B0604030504040204" pitchFamily="34" charset="-120"/>
                <a:ea typeface="微軟正黑體" panose="020B0604030504040204" pitchFamily="34" charset="-120"/>
              </a:rPr>
              <a:t>個都報名</a:t>
            </a:r>
            <a:r>
              <a:rPr lang="en-US" altLang="zh-TW" b="1" dirty="0">
                <a:solidFill>
                  <a:srgbClr val="C00000"/>
                </a:solidFill>
                <a:latin typeface="微軟正黑體" panose="020B0604030504040204" pitchFamily="34" charset="-120"/>
                <a:ea typeface="微軟正黑體" panose="020B0604030504040204" pitchFamily="34" charset="-120"/>
              </a:rPr>
              <a:t>800</a:t>
            </a:r>
            <a:r>
              <a:rPr lang="zh-TW" altLang="en-US" b="1" dirty="0">
                <a:solidFill>
                  <a:srgbClr val="C00000"/>
                </a:solidFill>
                <a:latin typeface="微軟正黑體" panose="020B0604030504040204" pitchFamily="34" charset="-120"/>
                <a:ea typeface="微軟正黑體" panose="020B0604030504040204" pitchFamily="34" charset="-120"/>
              </a:rPr>
              <a:t>元</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a:spcBef>
                <a:spcPts val="363"/>
              </a:spcBef>
            </a:pPr>
            <a:r>
              <a:rPr lang="zh-TW" altLang="en-US" b="1" dirty="0">
                <a:latin typeface="微軟正黑體" panose="020B0604030504040204" pitchFamily="34" charset="-120"/>
                <a:ea typeface="微軟正黑體" panose="020B0604030504040204" pitchFamily="34" charset="-120"/>
              </a:rPr>
              <a:t>第二階段：指定項目</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項</a:t>
            </a:r>
            <a:r>
              <a:rPr lang="en-US" altLang="zh-TW" b="1" dirty="0">
                <a:latin typeface="微軟正黑體" panose="020B0604030504040204" pitchFamily="34" charset="-120"/>
                <a:ea typeface="微軟正黑體" panose="020B0604030504040204" pitchFamily="34" charset="-120"/>
              </a:rPr>
              <a:t>500</a:t>
            </a:r>
            <a:r>
              <a:rPr lang="zh-TW" altLang="en-US" b="1" dirty="0">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項</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含</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以上</a:t>
            </a:r>
            <a:r>
              <a:rPr lang="en-US" altLang="zh-TW" b="1" dirty="0">
                <a:latin typeface="微軟正黑體" panose="020B0604030504040204" pitchFamily="34" charset="-120"/>
                <a:ea typeface="微軟正黑體" panose="020B0604030504040204" pitchFamily="34" charset="-120"/>
              </a:rPr>
              <a:t>750</a:t>
            </a:r>
            <a:r>
              <a:rPr lang="zh-TW" altLang="en-US" b="1" dirty="0">
                <a:latin typeface="微軟正黑體" panose="020B0604030504040204" pitchFamily="34" charset="-120"/>
                <a:ea typeface="微軟正黑體" panose="020B0604030504040204" pitchFamily="34" charset="-120"/>
              </a:rPr>
              <a:t>元。</a:t>
            </a:r>
            <a:endParaRPr lang="en-US" altLang="zh-TW" b="1" dirty="0">
              <a:latin typeface="微軟正黑體" panose="020B0604030504040204" pitchFamily="34" charset="-120"/>
              <a:ea typeface="微軟正黑體" panose="020B0604030504040204" pitchFamily="34" charset="-120"/>
            </a:endParaRPr>
          </a:p>
        </p:txBody>
      </p:sp>
      <p:sp>
        <p:nvSpPr>
          <p:cNvPr id="20" name="圓角矩形圖說文字 78">
            <a:extLst>
              <a:ext uri="{FF2B5EF4-FFF2-40B4-BE49-F238E27FC236}">
                <a16:creationId xmlns:a16="http://schemas.microsoft.com/office/drawing/2014/main" id="{3DDBBF51-9E51-4FDE-9376-CDD194E46E1C}"/>
              </a:ext>
            </a:extLst>
          </p:cNvPr>
          <p:cNvSpPr/>
          <p:nvPr/>
        </p:nvSpPr>
        <p:spPr>
          <a:xfrm>
            <a:off x="5951984" y="177552"/>
            <a:ext cx="4779755" cy="893966"/>
          </a:xfrm>
          <a:prstGeom prst="wedgeRoundRectCallout">
            <a:avLst>
              <a:gd name="adj1" fmla="val -55100"/>
              <a:gd name="adj2" fmla="val 50349"/>
              <a:gd name="adj3" fmla="val 16667"/>
            </a:avLst>
          </a:prstGeom>
          <a:solidFill>
            <a:srgbClr val="FFC9E4"/>
          </a:solidFill>
          <a:ln w="28575">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79">
            <a:extLst>
              <a:ext uri="{FF2B5EF4-FFF2-40B4-BE49-F238E27FC236}">
                <a16:creationId xmlns:a16="http://schemas.microsoft.com/office/drawing/2014/main" id="{FF227467-4F04-4293-8A38-B0CCB1D0C6CA}"/>
              </a:ext>
            </a:extLst>
          </p:cNvPr>
          <p:cNvSpPr/>
          <p:nvPr/>
        </p:nvSpPr>
        <p:spPr>
          <a:xfrm>
            <a:off x="6014112" y="247240"/>
            <a:ext cx="4680557" cy="776463"/>
          </a:xfrm>
          <a:prstGeom prst="roundRect">
            <a:avLst>
              <a:gd name="adj" fmla="val 8558"/>
            </a:avLst>
          </a:prstGeom>
          <a:solidFill>
            <a:schemeClr val="bg1"/>
          </a:solid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DE5F11D7-A54C-4F56-9923-89D225702C1D}"/>
              </a:ext>
            </a:extLst>
          </p:cNvPr>
          <p:cNvSpPr/>
          <p:nvPr/>
        </p:nvSpPr>
        <p:spPr>
          <a:xfrm>
            <a:off x="6031258" y="290225"/>
            <a:ext cx="4680557" cy="769441"/>
          </a:xfrm>
          <a:prstGeom prst="rect">
            <a:avLst/>
          </a:prstGeom>
        </p:spPr>
        <p:txBody>
          <a:bodyPr wrap="square">
            <a:spAutoFit/>
          </a:bodyPr>
          <a:lstStyle/>
          <a:p>
            <a:pPr marL="285750" indent="-285750">
              <a:buFont typeface="Wingdings" panose="05000000000000000000" pitchFamily="2" charset="2"/>
              <a:buChar char="l"/>
            </a:pPr>
            <a:r>
              <a:rPr lang="zh-TW" altLang="en-US" sz="1400" b="1" kern="100" dirty="0">
                <a:effectLst/>
                <a:latin typeface="微軟正黑體" panose="020B0604030504040204" pitchFamily="34" charset="-120"/>
                <a:ea typeface="微軟正黑體" panose="020B0604030504040204" pitchFamily="34" charset="-120"/>
                <a:cs typeface="標楷體" panose="03000509000000000000" pitchFamily="65" charset="-120"/>
              </a:rPr>
              <a:t>可查詢聯合會</a:t>
            </a:r>
            <a:r>
              <a:rPr lang="zh-TW" altLang="en-US" sz="1400" b="1" kern="100" dirty="0">
                <a:solidFill>
                  <a:srgbClr val="0000FF"/>
                </a:solidFill>
                <a:effectLst/>
                <a:latin typeface="微軟正黑體" panose="020B0604030504040204" pitchFamily="34" charset="-120"/>
                <a:ea typeface="微軟正黑體" panose="020B0604030504040204" pitchFamily="34" charset="-120"/>
                <a:cs typeface="標楷體" panose="03000509000000000000" pitchFamily="65" charset="-120"/>
              </a:rPr>
              <a:t>去年網頁／統計資料</a:t>
            </a:r>
            <a:r>
              <a:rPr lang="zh-TW" altLang="en-US" sz="1400" b="1" kern="100" dirty="0">
                <a:effectLst/>
                <a:latin typeface="微軟正黑體" panose="020B0604030504040204" pitchFamily="34" charset="-120"/>
                <a:ea typeface="微軟正黑體" panose="020B0604030504040204" pitchFamily="34" charset="-120"/>
                <a:cs typeface="標楷體" panose="03000509000000000000" pitchFamily="65" charset="-120"/>
              </a:rPr>
              <a:t>，有第一階段篩選標準，作為</a:t>
            </a:r>
            <a:r>
              <a:rPr lang="en-US" altLang="zh-TW" sz="1600" b="1" kern="100" dirty="0">
                <a:effectLst/>
                <a:latin typeface="微軟正黑體" panose="020B0604030504040204" pitchFamily="34" charset="-120"/>
                <a:ea typeface="微軟正黑體" panose="020B0604030504040204" pitchFamily="34" charset="-120"/>
                <a:cs typeface="標楷體" panose="03000509000000000000" pitchFamily="65" charset="-120"/>
              </a:rPr>
              <a:t>6</a:t>
            </a:r>
            <a:r>
              <a:rPr lang="zh-TW" altLang="en-US" sz="1600" b="1" kern="100" dirty="0">
                <a:effectLst/>
                <a:latin typeface="微軟正黑體" panose="020B0604030504040204" pitchFamily="34" charset="-120"/>
                <a:ea typeface="微軟正黑體" panose="020B0604030504040204" pitchFamily="34" charset="-120"/>
                <a:cs typeface="標楷體" panose="03000509000000000000" pitchFamily="65" charset="-120"/>
              </a:rPr>
              <a:t>志願</a:t>
            </a:r>
            <a:r>
              <a:rPr lang="zh-TW" altLang="en-US" sz="1400" b="1" kern="100" dirty="0">
                <a:effectLst/>
                <a:latin typeface="微軟正黑體" panose="020B0604030504040204" pitchFamily="34" charset="-120"/>
                <a:ea typeface="微軟正黑體" panose="020B0604030504040204" pitchFamily="34" charset="-120"/>
                <a:cs typeface="標楷體" panose="03000509000000000000" pitchFamily="65" charset="-120"/>
              </a:rPr>
              <a:t>選擇的參考喔～</a:t>
            </a:r>
            <a:endParaRPr lang="en-US" altLang="zh-TW" sz="1400" b="1"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p>
            <a:pPr marL="285750" indent="-285750">
              <a:buFont typeface="Wingdings" panose="05000000000000000000" pitchFamily="2" charset="2"/>
              <a:buChar char="l"/>
            </a:pPr>
            <a:r>
              <a:rPr lang="zh-TW" altLang="en-US" sz="1400" b="1" kern="100" dirty="0">
                <a:solidFill>
                  <a:srgbClr val="FF0000"/>
                </a:solidFill>
                <a:latin typeface="微軟正黑體" panose="020B0604030504040204" pitchFamily="34" charset="-120"/>
                <a:ea typeface="微軟正黑體" panose="020B0604030504040204" pitchFamily="34" charset="-120"/>
              </a:rPr>
              <a:t>請注意</a:t>
            </a:r>
            <a:r>
              <a:rPr lang="en-US" altLang="zh-TW" sz="1400" b="1" kern="100" dirty="0">
                <a:solidFill>
                  <a:srgbClr val="FF0000"/>
                </a:solidFill>
                <a:latin typeface="微軟正黑體" panose="020B0604030504040204" pitchFamily="34" charset="-120"/>
                <a:ea typeface="微軟正黑體" panose="020B0604030504040204" pitchFamily="34" charset="-120"/>
              </a:rPr>
              <a:t>!!</a:t>
            </a:r>
            <a:r>
              <a:rPr lang="zh-TW" altLang="en-US" sz="1400" b="1" kern="100" dirty="0">
                <a:solidFill>
                  <a:srgbClr val="FF0000"/>
                </a:solidFill>
                <a:latin typeface="微軟正黑體" panose="020B0604030504040204" pitchFamily="34" charset="-120"/>
                <a:ea typeface="微軟正黑體" panose="020B0604030504040204" pitchFamily="34" charset="-120"/>
              </a:rPr>
              <a:t>二階甄試日期衝突</a:t>
            </a:r>
            <a:endParaRPr lang="zh-TW" altLang="en-US" sz="1600" dirty="0">
              <a:solidFill>
                <a:srgbClr val="FF0000"/>
              </a:solidFill>
            </a:endParaRPr>
          </a:p>
        </p:txBody>
      </p:sp>
      <p:pic>
        <p:nvPicPr>
          <p:cNvPr id="2050" name="Picture 2">
            <a:extLst>
              <a:ext uri="{FF2B5EF4-FFF2-40B4-BE49-F238E27FC236}">
                <a16:creationId xmlns:a16="http://schemas.microsoft.com/office/drawing/2014/main" id="{30AE7A8E-EA5E-4378-885B-77C6F0B67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228" y="99279"/>
            <a:ext cx="1038661" cy="1038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A3F6FF3-44C8-4B56-BF73-8AA8206C5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4" y="5611285"/>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521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內容版面配置區 2"/>
          <p:cNvSpPr txBox="1">
            <a:spLocks noGrp="1"/>
          </p:cNvSpPr>
          <p:nvPr>
            <p:ph idx="1"/>
          </p:nvPr>
        </p:nvSpPr>
        <p:spPr>
          <a:xfrm>
            <a:off x="3607843" y="1058155"/>
            <a:ext cx="8424937" cy="1523096"/>
          </a:xfrm>
        </p:spPr>
        <p:txBody>
          <a:bodyPr anchor="t"/>
          <a:lstStyle/>
          <a:p>
            <a:pPr marL="342900" indent="-342900">
              <a:spcBef>
                <a:spcPts val="363"/>
              </a:spcBef>
              <a:buFont typeface="Wingdings" panose="05000000000000000000" pitchFamily="2" charset="2"/>
              <a:buChar char="l"/>
            </a:pPr>
            <a:r>
              <a:rPr lang="zh-TW" altLang="en-US" sz="1800" b="1" dirty="0">
                <a:solidFill>
                  <a:schemeClr val="tx1"/>
                </a:solidFill>
                <a:highlight>
                  <a:srgbClr val="FCFEB0"/>
                </a:highlight>
                <a:latin typeface="+mj-ea"/>
                <a:ea typeface="+mj-ea"/>
              </a:rPr>
              <a:t>第一階段以「統測級分」進行人數倍率篩選</a:t>
            </a:r>
            <a:r>
              <a:rPr lang="en-US" altLang="zh-TW" sz="1800" b="1" dirty="0">
                <a:solidFill>
                  <a:schemeClr val="tx1"/>
                </a:solidFill>
                <a:highlight>
                  <a:srgbClr val="FCFEB0"/>
                </a:highlight>
                <a:latin typeface="+mj-ea"/>
                <a:ea typeface="+mj-ea"/>
              </a:rPr>
              <a:t>(</a:t>
            </a:r>
            <a:r>
              <a:rPr lang="zh-TW" altLang="en-US" sz="1800" b="1" dirty="0">
                <a:solidFill>
                  <a:schemeClr val="tx1"/>
                </a:solidFill>
                <a:highlight>
                  <a:srgbClr val="FCFEB0"/>
                </a:highlight>
                <a:latin typeface="+mj-ea"/>
                <a:ea typeface="+mj-ea"/>
              </a:rPr>
              <a:t>最多</a:t>
            </a:r>
            <a:r>
              <a:rPr lang="en-US" altLang="zh-TW" sz="1800" b="1" dirty="0">
                <a:solidFill>
                  <a:schemeClr val="tx1"/>
                </a:solidFill>
                <a:highlight>
                  <a:srgbClr val="FCFEB0"/>
                </a:highlight>
                <a:latin typeface="+mj-ea"/>
                <a:ea typeface="+mj-ea"/>
              </a:rPr>
              <a:t>3</a:t>
            </a:r>
            <a:r>
              <a:rPr lang="zh-TW" altLang="en-US" sz="1800" b="1" dirty="0">
                <a:solidFill>
                  <a:schemeClr val="tx1"/>
                </a:solidFill>
                <a:highlight>
                  <a:srgbClr val="FCFEB0"/>
                </a:highlight>
                <a:latin typeface="+mj-ea"/>
                <a:ea typeface="+mj-ea"/>
              </a:rPr>
              <a:t>倍</a:t>
            </a:r>
            <a:r>
              <a:rPr lang="en-US" altLang="zh-TW" sz="1800" b="1" dirty="0">
                <a:solidFill>
                  <a:schemeClr val="tx1"/>
                </a:solidFill>
                <a:highlight>
                  <a:srgbClr val="FCFEB0"/>
                </a:highlight>
                <a:latin typeface="+mj-ea"/>
                <a:ea typeface="+mj-ea"/>
              </a:rPr>
              <a:t>)</a:t>
            </a:r>
          </a:p>
          <a:p>
            <a:pPr marL="357188">
              <a:spcBef>
                <a:spcPts val="363"/>
              </a:spcBef>
            </a:pPr>
            <a:r>
              <a:rPr lang="zh-TW" altLang="en-US" sz="1600" b="1" dirty="0">
                <a:solidFill>
                  <a:srgbClr val="0070C0"/>
                </a:solidFill>
                <a:latin typeface="+mj-ea"/>
                <a:ea typeface="+mj-ea"/>
              </a:rPr>
              <a:t>篩選原則：取消總級分篩選；以「大倍率篩選共同科目、小倍率篩選專業科目」為原則。</a:t>
            </a:r>
          </a:p>
          <a:p>
            <a:pPr marL="342900" indent="-342900">
              <a:spcBef>
                <a:spcPts val="600"/>
              </a:spcBef>
              <a:buFont typeface="Wingdings" panose="05000000000000000000" pitchFamily="2" charset="2"/>
              <a:buChar char="l"/>
            </a:pPr>
            <a:r>
              <a:rPr lang="zh-TW" altLang="en-US" sz="1800" b="1" dirty="0">
                <a:solidFill>
                  <a:schemeClr val="tx1"/>
                </a:solidFill>
                <a:highlight>
                  <a:srgbClr val="FCFEB0"/>
                </a:highlight>
                <a:latin typeface="+mj-ea"/>
                <a:ea typeface="+mj-ea"/>
              </a:rPr>
              <a:t>第二階段由各</a:t>
            </a:r>
            <a:r>
              <a:rPr lang="zh-TW" altLang="en-US" sz="1800" b="1" dirty="0">
                <a:highlight>
                  <a:srgbClr val="FCFEB0"/>
                </a:highlight>
                <a:latin typeface="+mn-ea"/>
              </a:rPr>
              <a:t>招生學校</a:t>
            </a:r>
            <a:r>
              <a:rPr lang="zh-TW" altLang="en-US" sz="1800" b="1" dirty="0">
                <a:solidFill>
                  <a:schemeClr val="tx1"/>
                </a:solidFill>
                <a:highlight>
                  <a:srgbClr val="FCFEB0"/>
                </a:highlight>
                <a:latin typeface="+mj-ea"/>
                <a:ea typeface="+mj-ea"/>
              </a:rPr>
              <a:t>辦理指定項目甄試</a:t>
            </a:r>
            <a:r>
              <a:rPr lang="zh-TW" altLang="en-US" sz="1800" b="1" dirty="0">
                <a:solidFill>
                  <a:schemeClr val="tx1"/>
                </a:solidFill>
                <a:latin typeface="+mj-ea"/>
                <a:ea typeface="+mj-ea"/>
              </a:rPr>
              <a:t>，</a:t>
            </a:r>
            <a:r>
              <a:rPr lang="zh-TW" altLang="en-US" sz="1800" b="1" dirty="0">
                <a:solidFill>
                  <a:srgbClr val="C00000"/>
                </a:solidFill>
                <a:latin typeface="微軟正黑體" panose="020B0604030504040204" pitchFamily="34" charset="-120"/>
                <a:ea typeface="微軟正黑體" panose="020B0604030504040204" pitchFamily="34" charset="-120"/>
              </a:rPr>
              <a:t>備審資料</a:t>
            </a:r>
            <a:r>
              <a:rPr lang="zh-TW" altLang="en-US" sz="1800" b="1" dirty="0">
                <a:solidFill>
                  <a:schemeClr val="tx1"/>
                </a:solidFill>
                <a:latin typeface="微軟正黑體" panose="020B0604030504040204" pitchFamily="34" charset="-120"/>
                <a:ea typeface="微軟正黑體" panose="020B0604030504040204" pitchFamily="34" charset="-120"/>
              </a:rPr>
              <a:t>可從招生委員會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聯合會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系統勾選學習歷程中央資料庫檔案</a:t>
            </a:r>
            <a:r>
              <a:rPr lang="zh-TW" altLang="en-US" sz="1800" b="1" dirty="0">
                <a:solidFill>
                  <a:schemeClr val="tx1"/>
                </a:solidFill>
                <a:latin typeface="微軟正黑體" panose="020B0604030504040204" pitchFamily="34" charset="-120"/>
                <a:ea typeface="微軟正黑體" panose="020B0604030504040204" pitchFamily="34" charset="-120"/>
              </a:rPr>
              <a:t>，或上傳自行準備的</a:t>
            </a:r>
            <a:r>
              <a:rPr lang="en-US" altLang="zh-TW" sz="1800" b="1" dirty="0">
                <a:solidFill>
                  <a:schemeClr val="tx1"/>
                </a:solidFill>
                <a:latin typeface="微軟正黑體" panose="020B0604030504040204" pitchFamily="34" charset="-120"/>
                <a:ea typeface="微軟正黑體" panose="020B0604030504040204" pitchFamily="34" charset="-120"/>
              </a:rPr>
              <a:t>PDF</a:t>
            </a:r>
            <a:r>
              <a:rPr lang="zh-TW" altLang="en-US" sz="1800" b="1" dirty="0">
                <a:solidFill>
                  <a:schemeClr val="tx1"/>
                </a:solidFill>
                <a:latin typeface="微軟正黑體" panose="020B0604030504040204" pitchFamily="34" charset="-120"/>
                <a:ea typeface="微軟正黑體" panose="020B0604030504040204" pitchFamily="34" charset="-120"/>
              </a:rPr>
              <a:t>檔案。</a:t>
            </a:r>
            <a:endParaRPr lang="zh-TW" altLang="en-US" sz="1600" b="1" dirty="0">
              <a:solidFill>
                <a:schemeClr val="tx1"/>
              </a:solidFill>
              <a:latin typeface="+mj-ea"/>
              <a:ea typeface="+mj-ea"/>
              <a:sym typeface="Roboto Condensed"/>
            </a:endParaRPr>
          </a:p>
        </p:txBody>
      </p:sp>
      <p:sp>
        <p:nvSpPr>
          <p:cNvPr id="9" name="矩形 8"/>
          <p:cNvSpPr/>
          <p:nvPr/>
        </p:nvSpPr>
        <p:spPr>
          <a:xfrm>
            <a:off x="2017496" y="1080229"/>
            <a:ext cx="1454244"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分階段甄試 </a:t>
            </a:r>
            <a:endParaRPr lang="zh-TW" altLang="en-US" dirty="0">
              <a:solidFill>
                <a:schemeClr val="bg1"/>
              </a:solidFill>
            </a:endParaRPr>
          </a:p>
        </p:txBody>
      </p:sp>
      <p:sp>
        <p:nvSpPr>
          <p:cNvPr id="19" name="標題 1"/>
          <p:cNvSpPr txBox="1">
            <a:spLocks/>
          </p:cNvSpPr>
          <p:nvPr/>
        </p:nvSpPr>
        <p:spPr>
          <a:xfrm>
            <a:off x="0" y="-43497"/>
            <a:ext cx="5040560" cy="1052737"/>
          </a:xfrm>
          <a:prstGeom prst="homePlate">
            <a:avLst/>
          </a:prstGeom>
          <a:solidFill>
            <a:srgbClr val="79E2E7"/>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20" name="標題 1"/>
          <p:cNvSpPr txBox="1">
            <a:spLocks/>
          </p:cNvSpPr>
          <p:nvPr/>
        </p:nvSpPr>
        <p:spPr>
          <a:xfrm>
            <a:off x="144016" y="89462"/>
            <a:ext cx="4655538" cy="792854"/>
          </a:xfrm>
          <a:prstGeom prst="homePlate">
            <a:avLst/>
          </a:prstGeom>
          <a:solidFill>
            <a:srgbClr val="00B0F0"/>
          </a:solidFill>
          <a:ln w="28575">
            <a:solidFill>
              <a:srgbClr val="0070C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a:t>
            </a:r>
            <a:r>
              <a:rPr kumimoji="0" lang="zh-TW" altLang="en-US" sz="4400" dirty="0">
                <a:solidFill>
                  <a:schemeClr val="bg1"/>
                </a:solidFill>
                <a:latin typeface="+mn-ea"/>
                <a:ea typeface="+mn-ea"/>
                <a:cs typeface="Oswald"/>
              </a:rPr>
              <a:t>甄選入學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39" name="矩形 38">
            <a:extLst>
              <a:ext uri="{FF2B5EF4-FFF2-40B4-BE49-F238E27FC236}">
                <a16:creationId xmlns:a16="http://schemas.microsoft.com/office/drawing/2014/main" id="{4C9135B3-65E6-4428-90C0-96884F35DD4E}"/>
              </a:ext>
            </a:extLst>
          </p:cNvPr>
          <p:cNvSpPr/>
          <p:nvPr/>
        </p:nvSpPr>
        <p:spPr>
          <a:xfrm>
            <a:off x="2101486" y="2352563"/>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40" name="矩形 39">
            <a:extLst>
              <a:ext uri="{FF2B5EF4-FFF2-40B4-BE49-F238E27FC236}">
                <a16:creationId xmlns:a16="http://schemas.microsoft.com/office/drawing/2014/main" id="{E134E74E-1521-48D6-9F19-58CD7D10AFCB}"/>
              </a:ext>
            </a:extLst>
          </p:cNvPr>
          <p:cNvSpPr/>
          <p:nvPr/>
        </p:nvSpPr>
        <p:spPr>
          <a:xfrm>
            <a:off x="3727768" y="2348880"/>
            <a:ext cx="8280920" cy="369332"/>
          </a:xfrm>
          <a:prstGeom prst="rect">
            <a:avLst/>
          </a:prstGeom>
        </p:spPr>
        <p:txBody>
          <a:bodyPr wrap="square">
            <a:spAutoFit/>
          </a:bodyPr>
          <a:lstStyle/>
          <a:p>
            <a:pPr>
              <a:spcBef>
                <a:spcPts val="1800"/>
              </a:spcBef>
            </a:pPr>
            <a:r>
              <a:rPr lang="zh-TW" altLang="en-US" b="1" dirty="0">
                <a:latin typeface="+mn-ea"/>
                <a:ea typeface="+mn-ea"/>
              </a:rPr>
              <a:t>甄選總成績 </a:t>
            </a:r>
            <a:r>
              <a:rPr lang="en-US" altLang="zh-TW" b="1" dirty="0">
                <a:latin typeface="+mn-ea"/>
                <a:ea typeface="+mn-ea"/>
              </a:rPr>
              <a:t>= </a:t>
            </a:r>
            <a:r>
              <a:rPr lang="zh-TW" altLang="en-US" b="1" dirty="0">
                <a:latin typeface="+mn-ea"/>
                <a:ea typeface="+mn-ea"/>
              </a:rPr>
              <a:t>統測成績*</a:t>
            </a:r>
            <a:r>
              <a:rPr lang="en-US" altLang="zh-TW" b="1" dirty="0">
                <a:latin typeface="+mn-ea"/>
                <a:ea typeface="+mn-ea"/>
              </a:rPr>
              <a:t>%+</a:t>
            </a:r>
            <a:r>
              <a:rPr lang="zh-TW" altLang="en-US" b="1" dirty="0">
                <a:latin typeface="+mn-ea"/>
                <a:ea typeface="+mn-ea"/>
              </a:rPr>
              <a:t>第二階段指定項目成績*</a:t>
            </a:r>
            <a:r>
              <a:rPr lang="en-US" altLang="zh-TW" b="1" dirty="0">
                <a:latin typeface="+mn-ea"/>
                <a:ea typeface="+mn-ea"/>
              </a:rPr>
              <a:t>%</a:t>
            </a:r>
            <a:r>
              <a:rPr lang="zh-TW" altLang="en-US" b="1" dirty="0">
                <a:latin typeface="+mn-ea"/>
                <a:ea typeface="+mn-ea"/>
              </a:rPr>
              <a:t>  </a:t>
            </a:r>
            <a:r>
              <a:rPr lang="en-US" altLang="zh-TW" b="1" dirty="0">
                <a:latin typeface="+mn-ea"/>
                <a:ea typeface="+mn-ea"/>
              </a:rPr>
              <a:t>+</a:t>
            </a:r>
            <a:r>
              <a:rPr lang="zh-TW" altLang="en-US" b="1" dirty="0">
                <a:latin typeface="+mn-ea"/>
                <a:ea typeface="+mn-ea"/>
              </a:rPr>
              <a:t>（競賽或證照加分）</a:t>
            </a:r>
            <a:endParaRPr lang="en-US" altLang="zh-TW" b="1" dirty="0">
              <a:latin typeface="+mn-ea"/>
              <a:ea typeface="+mn-ea"/>
            </a:endParaRPr>
          </a:p>
        </p:txBody>
      </p:sp>
      <p:graphicFrame>
        <p:nvGraphicFramePr>
          <p:cNvPr id="18" name="表格 17">
            <a:extLst>
              <a:ext uri="{FF2B5EF4-FFF2-40B4-BE49-F238E27FC236}">
                <a16:creationId xmlns:a16="http://schemas.microsoft.com/office/drawing/2014/main" id="{6CD10113-8291-4B14-9C1F-AD3A6289B2CF}"/>
              </a:ext>
            </a:extLst>
          </p:cNvPr>
          <p:cNvGraphicFramePr>
            <a:graphicFrameLocks noGrp="1"/>
          </p:cNvGraphicFramePr>
          <p:nvPr>
            <p:extLst>
              <p:ext uri="{D42A27DB-BD31-4B8C-83A1-F6EECF244321}">
                <p14:modId xmlns:p14="http://schemas.microsoft.com/office/powerpoint/2010/main" val="2773314733"/>
              </p:ext>
            </p:extLst>
          </p:nvPr>
        </p:nvGraphicFramePr>
        <p:xfrm>
          <a:off x="3738384" y="2760009"/>
          <a:ext cx="7131420" cy="2835074"/>
        </p:xfrm>
        <a:graphic>
          <a:graphicData uri="http://schemas.openxmlformats.org/drawingml/2006/table">
            <a:tbl>
              <a:tblPr firstRow="1" bandRow="1">
                <a:solidFill>
                  <a:srgbClr val="FFFFCC"/>
                </a:solidFill>
                <a:tableStyleId>{5C22544A-7EE6-4342-B048-85BDC9FD1C3A}</a:tableStyleId>
              </a:tblPr>
              <a:tblGrid>
                <a:gridCol w="864960">
                  <a:extLst>
                    <a:ext uri="{9D8B030D-6E8A-4147-A177-3AD203B41FA5}">
                      <a16:colId xmlns:a16="http://schemas.microsoft.com/office/drawing/2014/main" val="217670100"/>
                    </a:ext>
                  </a:extLst>
                </a:gridCol>
                <a:gridCol w="684000">
                  <a:extLst>
                    <a:ext uri="{9D8B030D-6E8A-4147-A177-3AD203B41FA5}">
                      <a16:colId xmlns:a16="http://schemas.microsoft.com/office/drawing/2014/main" val="3017980652"/>
                    </a:ext>
                  </a:extLst>
                </a:gridCol>
                <a:gridCol w="1008112">
                  <a:extLst>
                    <a:ext uri="{9D8B030D-6E8A-4147-A177-3AD203B41FA5}">
                      <a16:colId xmlns:a16="http://schemas.microsoft.com/office/drawing/2014/main" val="189426931"/>
                    </a:ext>
                  </a:extLst>
                </a:gridCol>
                <a:gridCol w="2831664">
                  <a:extLst>
                    <a:ext uri="{9D8B030D-6E8A-4147-A177-3AD203B41FA5}">
                      <a16:colId xmlns:a16="http://schemas.microsoft.com/office/drawing/2014/main" val="590533089"/>
                    </a:ext>
                  </a:extLst>
                </a:gridCol>
                <a:gridCol w="842684">
                  <a:extLst>
                    <a:ext uri="{9D8B030D-6E8A-4147-A177-3AD203B41FA5}">
                      <a16:colId xmlns:a16="http://schemas.microsoft.com/office/drawing/2014/main" val="3185590556"/>
                    </a:ext>
                  </a:extLst>
                </a:gridCol>
                <a:gridCol w="900000">
                  <a:extLst>
                    <a:ext uri="{9D8B030D-6E8A-4147-A177-3AD203B41FA5}">
                      <a16:colId xmlns:a16="http://schemas.microsoft.com/office/drawing/2014/main" val="758662401"/>
                    </a:ext>
                  </a:extLst>
                </a:gridCol>
              </a:tblGrid>
              <a:tr h="88165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第二階段 統測</a:t>
                      </a:r>
                      <a:endParaRPr lang="en-US" altLang="zh-TW" sz="1800" b="1" dirty="0">
                        <a:latin typeface="微軟正黑體" panose="020B0604030504040204" pitchFamily="34" charset="-120"/>
                        <a:ea typeface="微軟正黑體" panose="020B0604030504040204"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200" b="1" dirty="0">
                          <a:latin typeface="微軟正黑體" panose="020B0604030504040204" pitchFamily="34" charset="-120"/>
                          <a:ea typeface="微軟正黑體" panose="020B0604030504040204" pitchFamily="34" charset="-120"/>
                        </a:rPr>
                        <a:t>校系選採統測</a:t>
                      </a:r>
                      <a:r>
                        <a:rPr lang="zh-TW" altLang="en-US" sz="1200" b="1" dirty="0">
                          <a:solidFill>
                            <a:srgbClr val="FFFF00"/>
                          </a:solidFill>
                          <a:latin typeface="微軟正黑體" panose="020B0604030504040204" pitchFamily="34" charset="-120"/>
                          <a:ea typeface="微軟正黑體" panose="020B0604030504040204" pitchFamily="34" charset="-120"/>
                        </a:rPr>
                        <a:t>至多</a:t>
                      </a:r>
                      <a:r>
                        <a:rPr lang="en-US" altLang="zh-TW" sz="1200" b="1" dirty="0">
                          <a:solidFill>
                            <a:srgbClr val="FFFF00"/>
                          </a:solidFill>
                          <a:latin typeface="微軟正黑體" panose="020B0604030504040204" pitchFamily="34" charset="-120"/>
                          <a:ea typeface="微軟正黑體" panose="020B0604030504040204" pitchFamily="34" charset="-120"/>
                        </a:rPr>
                        <a:t>4</a:t>
                      </a:r>
                      <a:r>
                        <a:rPr lang="zh-TW" altLang="en-US" sz="1200" b="1" dirty="0">
                          <a:solidFill>
                            <a:srgbClr val="FFFF00"/>
                          </a:solidFill>
                          <a:latin typeface="微軟正黑體" panose="020B0604030504040204" pitchFamily="34" charset="-120"/>
                          <a:ea typeface="微軟正黑體" panose="020B0604030504040204" pitchFamily="34" charset="-120"/>
                        </a:rPr>
                        <a:t>科目</a:t>
                      </a:r>
                      <a:r>
                        <a:rPr lang="zh-TW" altLang="en-US" sz="1200" b="1" dirty="0">
                          <a:latin typeface="微軟正黑體" panose="020B0604030504040204" pitchFamily="34" charset="-120"/>
                          <a:ea typeface="微軟正黑體" panose="020B0604030504040204" pitchFamily="34" charset="-120"/>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200" b="1" dirty="0">
                          <a:latin typeface="微軟正黑體" panose="020B0604030504040204" pitchFamily="34" charset="-120"/>
                          <a:ea typeface="微軟正黑體" panose="020B0604030504040204" pitchFamily="34" charset="-120"/>
                        </a:rPr>
                        <a:t>專業科目採計總權重須</a:t>
                      </a:r>
                      <a:r>
                        <a:rPr lang="zh-TW" altLang="en-US" sz="1200" b="1" dirty="0">
                          <a:solidFill>
                            <a:srgbClr val="FFFF00"/>
                          </a:solidFill>
                          <a:latin typeface="微軟正黑體" panose="020B0604030504040204" pitchFamily="34" charset="-120"/>
                          <a:ea typeface="微軟正黑體" panose="020B0604030504040204" pitchFamily="34" charset="-120"/>
                        </a:rPr>
                        <a:t>大於</a:t>
                      </a:r>
                      <a:r>
                        <a:rPr lang="zh-TW" altLang="en-US" sz="1200" b="1" dirty="0">
                          <a:latin typeface="微軟正黑體" panose="020B0604030504040204" pitchFamily="34" charset="-120"/>
                          <a:ea typeface="微軟正黑體" panose="020B0604030504040204" pitchFamily="34" charset="-120"/>
                        </a:rPr>
                        <a:t>共同科目總權重。</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第二階段 指定項目甄試</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600" b="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600" b="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95707249"/>
                  </a:ext>
                </a:extLst>
              </a:tr>
              <a:tr h="2457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科目</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權重示例</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 總成績占比</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a:latin typeface="微軟正黑體" panose="020B0604030504040204" pitchFamily="34" charset="-120"/>
                          <a:ea typeface="微軟正黑體" panose="020B0604030504040204" pitchFamily="34" charset="-120"/>
                        </a:rPr>
                        <a:t>指定項目</a:t>
                      </a:r>
                      <a:endParaRPr lang="zh-TW" altLang="en-US" sz="12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a:r>
                        <a:rPr lang="zh-TW" altLang="en-US" sz="1200" dirty="0">
                          <a:latin typeface="微軟正黑體" panose="020B0604030504040204" pitchFamily="34" charset="-120"/>
                          <a:ea typeface="微軟正黑體" panose="020B0604030504040204" pitchFamily="34" charset="-120"/>
                        </a:rPr>
                        <a:t>  總成績占比</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zh-TW" altLang="en-US" dirty="0"/>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extLst>
                  <a:ext uri="{0D108BD9-81ED-4DB2-BD59-A6C34878D82A}">
                    <a16:rowId xmlns:a16="http://schemas.microsoft.com/office/drawing/2014/main" val="2043033878"/>
                  </a:ext>
                </a:extLst>
              </a:tr>
              <a:tr h="4808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微軟正黑體" panose="020B0604030504040204" pitchFamily="34" charset="-120"/>
                          <a:ea typeface="微軟正黑體" panose="020B0604030504040204" pitchFamily="34" charset="-120"/>
                        </a:rPr>
                        <a:t>國　文</a:t>
                      </a: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rPr>
                        <a:t>0</a:t>
                      </a:r>
                      <a:endParaRPr lang="zh-TW" altLang="en-US" sz="12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rowSpan="5">
                  <a:txBody>
                    <a:bodyPr/>
                    <a:lstStyle/>
                    <a:p>
                      <a:pPr algn="ctr">
                        <a:spcBef>
                          <a:spcPts val="600"/>
                        </a:spcBef>
                        <a:spcAft>
                          <a:spcPts val="600"/>
                        </a:spcAft>
                      </a:pPr>
                      <a:endParaRPr lang="en-US" altLang="zh-TW" sz="1800" b="1" dirty="0">
                        <a:solidFill>
                          <a:schemeClr val="tx1"/>
                        </a:solidFill>
                        <a:latin typeface="微軟正黑體" panose="020B0604030504040204" pitchFamily="34" charset="-120"/>
                        <a:ea typeface="微軟正黑體" panose="020B0604030504040204" pitchFamily="34" charset="-120"/>
                      </a:endParaRPr>
                    </a:p>
                    <a:p>
                      <a:pPr algn="ctr">
                        <a:spcBef>
                          <a:spcPts val="600"/>
                        </a:spcBef>
                        <a:spcAft>
                          <a:spcPts val="600"/>
                        </a:spcAft>
                      </a:pPr>
                      <a:r>
                        <a:rPr lang="zh-TW" altLang="en-US" sz="1800" b="0" kern="1200" dirty="0">
                          <a:solidFill>
                            <a:schemeClr val="tx1"/>
                          </a:solidFill>
                          <a:effectLst/>
                          <a:latin typeface="微軟正黑體" panose="020B0604030504040204" pitchFamily="34" charset="-120"/>
                          <a:ea typeface="微軟正黑體" panose="020B0604030504040204" pitchFamily="34" charset="-120"/>
                          <a:cs typeface="+mn-cs"/>
                        </a:rPr>
                        <a:t>≤</a:t>
                      </a:r>
                      <a:r>
                        <a:rPr lang="en-US" altLang="zh-TW" sz="1800" b="1" dirty="0">
                          <a:solidFill>
                            <a:schemeClr val="tx1"/>
                          </a:solidFill>
                          <a:latin typeface="微軟正黑體" panose="020B0604030504040204" pitchFamily="34" charset="-120"/>
                          <a:ea typeface="微軟正黑體" panose="020B0604030504040204" pitchFamily="34" charset="-120"/>
                        </a:rPr>
                        <a:t>40%</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en-US" alt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不可為</a:t>
                      </a:r>
                      <a:r>
                        <a:rPr lang="en-US" alt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endParaRPr lang="zh-TW" alt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lnL w="12700" cap="flat" cmpd="sng" algn="ctr">
                      <a:solidFill>
                        <a:schemeClr val="bg1">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專題實作</a:t>
                      </a:r>
                      <a:r>
                        <a:rPr lang="zh-TW" altLang="en-US" sz="1400" b="0" kern="100" spc="-20" dirty="0">
                          <a:solidFill>
                            <a:schemeClr val="tx1"/>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實習科目學習成果</a:t>
                      </a:r>
                      <a:r>
                        <a:rPr lang="en-US"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（必採）</a:t>
                      </a:r>
                    </a:p>
                  </a:txBody>
                  <a:tcPr marL="36000" marR="36000" marT="36000" marB="36000" anchor="ctr">
                    <a:lnL w="19050" cap="flat" cmpd="sng" algn="ctr">
                      <a:solidFill>
                        <a:srgbClr val="0070C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endPar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rowSpan="2">
                  <a:txBody>
                    <a:bodyPr/>
                    <a:lstStyle/>
                    <a:p>
                      <a:pPr marL="0" indent="0" algn="ct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en-US"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40%</a:t>
                      </a:r>
                      <a:endParaRPr lang="zh-TW" altLang="en-US" sz="1600" dirty="0"/>
                    </a:p>
                  </a:txBody>
                  <a:tcPr marL="36000" marR="36000" marT="36000" marB="36000" anchor="ctr">
                    <a:lnL w="12700" cap="flat" cmpd="sng" algn="ctr">
                      <a:solidFill>
                        <a:schemeClr val="bg1">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6310693"/>
                  </a:ext>
                </a:extLst>
              </a:tr>
              <a:tr h="2878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chemeClr val="tx1"/>
                          </a:solidFill>
                          <a:latin typeface="微軟正黑體" panose="020B0604030504040204" pitchFamily="34" charset="-120"/>
                          <a:ea typeface="微軟正黑體" panose="020B0604030504040204" pitchFamily="34" charset="-120"/>
                        </a:rPr>
                        <a:t>英　文</a:t>
                      </a:r>
                      <a:endParaRPr lang="zh-TW" altLang="en-US" sz="1400" dirty="0">
                        <a:latin typeface="微軟正黑體" panose="020B0604030504040204" pitchFamily="34" charset="-120"/>
                        <a:ea typeface="微軟正黑體" panose="020B0604030504040204" pitchFamily="34" charset="-120"/>
                      </a:endParaRP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tc>
                <a:tc>
                  <a:txBody>
                    <a:bodyPr/>
                    <a:lstStyle/>
                    <a:p>
                      <a:pPr algn="l"/>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學習歷程備審資料審查（必採）</a:t>
                      </a:r>
                      <a:endParaRPr lang="zh-TW" altLang="en-US" sz="1400" b="0" dirty="0">
                        <a:latin typeface="微軟正黑體" panose="020B0604030504040204" pitchFamily="34" charset="-120"/>
                        <a:ea typeface="微軟正黑體" panose="020B0604030504040204" pitchFamily="34" charset="-120"/>
                      </a:endParaRPr>
                    </a:p>
                  </a:txBody>
                  <a:tcPr marL="36000" marR="36000" marT="36000" marB="36000" anchor="ctr">
                    <a:lnL w="19050" cap="flat" cmpd="sng" algn="ctr">
                      <a:solidFill>
                        <a:srgbClr val="0070C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TW" altLang="en-US"/>
                    </a:p>
                  </a:txBody>
                  <a:tcPr/>
                </a:tc>
                <a:extLst>
                  <a:ext uri="{0D108BD9-81ED-4DB2-BD59-A6C34878D82A}">
                    <a16:rowId xmlns:a16="http://schemas.microsoft.com/office/drawing/2014/main" val="2689855477"/>
                  </a:ext>
                </a:extLst>
              </a:tr>
              <a:tr h="2930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chemeClr val="tx1"/>
                          </a:solidFill>
                          <a:latin typeface="微軟正黑體" panose="020B0604030504040204" pitchFamily="34" charset="-120"/>
                          <a:ea typeface="微軟正黑體" panose="020B0604030504040204" pitchFamily="34" charset="-120"/>
                        </a:rPr>
                        <a:t>數　學</a:t>
                      </a:r>
                      <a:endParaRPr lang="zh-TW" altLang="en-US" sz="1400" dirty="0">
                        <a:latin typeface="微軟正黑體" panose="020B0604030504040204" pitchFamily="34" charset="-120"/>
                        <a:ea typeface="微軟正黑體" panose="020B0604030504040204" pitchFamily="34" charset="-120"/>
                      </a:endParaRP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tc>
                <a:tc>
                  <a:txBody>
                    <a:bodyPr/>
                    <a:lstStyle/>
                    <a:p>
                      <a:pPr algn="l"/>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術科</a:t>
                      </a: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實作</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dirty="0"/>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4433587"/>
                  </a:ext>
                </a:extLst>
              </a:tr>
              <a:tr h="293088">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專業一</a:t>
                      </a: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lnL w="6350" cap="flat" cmpd="sng" algn="ctr">
                      <a:solidFill>
                        <a:schemeClr val="bg1">
                          <a:lumMod val="6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筆</a:t>
                      </a: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試</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altLang="en-US" sz="1400" dirty="0">
                        <a:solidFill>
                          <a:schemeClr val="tx1"/>
                        </a:solidFill>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sz="1800" dirty="0"/>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6316151"/>
                  </a:ext>
                </a:extLst>
              </a:tr>
              <a:tr h="293088">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專業二</a:t>
                      </a: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lnL w="6350" cap="flat" cmpd="sng" algn="ctr">
                      <a:solidFill>
                        <a:schemeClr val="bg1">
                          <a:lumMod val="6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面試（各校自訂）</a:t>
                      </a:r>
                      <a:endParaRPr lang="zh-TW" altLang="en-US" sz="1400" dirty="0">
                        <a:solidFill>
                          <a:schemeClr val="tx1"/>
                        </a:solidFill>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sz="1800" dirty="0"/>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2696557"/>
                  </a:ext>
                </a:extLst>
              </a:tr>
            </a:tbl>
          </a:graphicData>
        </a:graphic>
      </p:graphicFrame>
      <p:sp>
        <p:nvSpPr>
          <p:cNvPr id="22" name="矩形 21">
            <a:extLst>
              <a:ext uri="{FF2B5EF4-FFF2-40B4-BE49-F238E27FC236}">
                <a16:creationId xmlns:a16="http://schemas.microsoft.com/office/drawing/2014/main" id="{06D9930A-01AD-450B-94CD-2229B9930C2C}"/>
              </a:ext>
            </a:extLst>
          </p:cNvPr>
          <p:cNvSpPr/>
          <p:nvPr/>
        </p:nvSpPr>
        <p:spPr>
          <a:xfrm>
            <a:off x="2118555" y="5748449"/>
            <a:ext cx="1915909" cy="369332"/>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  統一志願序分發</a:t>
            </a:r>
            <a:endParaRPr lang="zh-TW" altLang="en-US" dirty="0">
              <a:solidFill>
                <a:schemeClr val="bg1"/>
              </a:solidFill>
            </a:endParaRPr>
          </a:p>
        </p:txBody>
      </p:sp>
      <p:sp>
        <p:nvSpPr>
          <p:cNvPr id="23" name="矩形 22">
            <a:extLst>
              <a:ext uri="{FF2B5EF4-FFF2-40B4-BE49-F238E27FC236}">
                <a16:creationId xmlns:a16="http://schemas.microsoft.com/office/drawing/2014/main" id="{03450491-7686-454B-8D0C-D5940D4A2CCD}"/>
              </a:ext>
            </a:extLst>
          </p:cNvPr>
          <p:cNvSpPr/>
          <p:nvPr/>
        </p:nvSpPr>
        <p:spPr>
          <a:xfrm>
            <a:off x="3607843" y="5636880"/>
            <a:ext cx="8093396" cy="961802"/>
          </a:xfrm>
          <a:prstGeom prst="rect">
            <a:avLst/>
          </a:prstGeom>
        </p:spPr>
        <p:txBody>
          <a:bodyPr wrap="square">
            <a:spAutoFit/>
          </a:bodyPr>
          <a:lstStyle/>
          <a:p>
            <a:pPr marL="730250" indent="-285750">
              <a:spcBef>
                <a:spcPts val="300"/>
              </a:spcBef>
              <a:buFont typeface="Wingdings" panose="05000000000000000000" pitchFamily="2" charset="2"/>
              <a:buChar char="l"/>
            </a:pPr>
            <a:r>
              <a:rPr lang="zh-TW" altLang="en-US" b="1" dirty="0">
                <a:latin typeface="+mn-ea"/>
                <a:ea typeface="+mn-ea"/>
              </a:rPr>
              <a:t>由招生學校公告備取名單，錄取生須至招生委員會系統</a:t>
            </a:r>
            <a:r>
              <a:rPr lang="zh-TW" altLang="en-US" b="1" dirty="0">
                <a:solidFill>
                  <a:srgbClr val="C00000"/>
                </a:solidFill>
                <a:latin typeface="+mn-ea"/>
                <a:ea typeface="+mn-ea"/>
              </a:rPr>
              <a:t>登記就讀志願序</a:t>
            </a:r>
            <a:r>
              <a:rPr lang="zh-TW" altLang="en-US" b="1" dirty="0">
                <a:latin typeface="+mn-ea"/>
                <a:ea typeface="+mn-ea"/>
              </a:rPr>
              <a:t>參加統一分發作業。</a:t>
            </a:r>
            <a:endParaRPr lang="en-US" altLang="zh-TW" b="1" dirty="0">
              <a:latin typeface="+mn-ea"/>
              <a:ea typeface="+mn-ea"/>
            </a:endParaRPr>
          </a:p>
          <a:p>
            <a:pPr marL="730250" indent="-285750">
              <a:spcBef>
                <a:spcPts val="300"/>
              </a:spcBef>
              <a:buFont typeface="Wingdings" panose="05000000000000000000" pitchFamily="2" charset="2"/>
              <a:buChar char="l"/>
            </a:pPr>
            <a:r>
              <a:rPr lang="zh-TW" altLang="en-US" b="1" dirty="0">
                <a:latin typeface="+mn-ea"/>
                <a:ea typeface="+mn-ea"/>
              </a:rPr>
              <a:t>若同時獲四技二專甄選入學與技優甄審入學分發錄取，請擇一報到。 </a:t>
            </a:r>
          </a:p>
        </p:txBody>
      </p:sp>
      <p:sp>
        <p:nvSpPr>
          <p:cNvPr id="24" name="文字方塊 23">
            <a:extLst>
              <a:ext uri="{FF2B5EF4-FFF2-40B4-BE49-F238E27FC236}">
                <a16:creationId xmlns:a16="http://schemas.microsoft.com/office/drawing/2014/main" id="{999E5053-5519-41F9-8F23-E811EEFE2C07}"/>
              </a:ext>
            </a:extLst>
          </p:cNvPr>
          <p:cNvSpPr txBox="1"/>
          <p:nvPr/>
        </p:nvSpPr>
        <p:spPr>
          <a:xfrm>
            <a:off x="251132" y="3402715"/>
            <a:ext cx="2535773" cy="715089"/>
          </a:xfrm>
          <a:prstGeom prst="wedgeRoundRectCallout">
            <a:avLst>
              <a:gd name="adj1" fmla="val 41296"/>
              <a:gd name="adj2" fmla="val 93058"/>
              <a:gd name="adj3" fmla="val 16667"/>
            </a:avLst>
          </a:prstGeom>
          <a:solidFill>
            <a:srgbClr val="130C96"/>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zh-TW" altLang="en-US" b="1" dirty="0">
                <a:latin typeface="微軟正黑體" panose="020B0604030504040204" pitchFamily="34" charset="-120"/>
                <a:ea typeface="微軟正黑體" panose="020B0604030504040204" pitchFamily="34" charset="-120"/>
              </a:rPr>
              <a:t>即使只有獲得</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個正取，也要上網登記喔</a:t>
            </a:r>
          </a:p>
        </p:txBody>
      </p:sp>
      <p:sp>
        <p:nvSpPr>
          <p:cNvPr id="25" name="文字方塊 24">
            <a:extLst>
              <a:ext uri="{FF2B5EF4-FFF2-40B4-BE49-F238E27FC236}">
                <a16:creationId xmlns:a16="http://schemas.microsoft.com/office/drawing/2014/main" id="{8F9E3FCF-AC5C-41BB-B46A-AE3DA35FAE4C}"/>
              </a:ext>
            </a:extLst>
          </p:cNvPr>
          <p:cNvSpPr txBox="1"/>
          <p:nvPr/>
        </p:nvSpPr>
        <p:spPr>
          <a:xfrm>
            <a:off x="212494" y="4279543"/>
            <a:ext cx="2855211" cy="1021556"/>
          </a:xfrm>
          <a:prstGeom prst="wedgeRoundRectCallout">
            <a:avLst>
              <a:gd name="adj1" fmla="val 38351"/>
              <a:gd name="adj2" fmla="val 66321"/>
              <a:gd name="adj3" fmla="val 16667"/>
            </a:avLst>
          </a:prstGeom>
          <a:solidFill>
            <a:schemeClr val="accent6">
              <a:lumMod val="60000"/>
              <a:lumOff val="4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zh-TW" altLang="en-US" b="1" dirty="0">
                <a:solidFill>
                  <a:srgbClr val="FF0000"/>
                </a:solidFill>
                <a:latin typeface="微軟正黑體" panose="020B0604030504040204" pitchFamily="34" charset="-120"/>
                <a:ea typeface="微軟正黑體" panose="020B0604030504040204" pitchFamily="34" charset="-120"/>
              </a:rPr>
              <a:t>注意</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ysClr val="windowText" lastClr="000000"/>
                </a:solidFill>
                <a:latin typeface="微軟正黑體" panose="020B0604030504040204" pitchFamily="34" charset="-120"/>
                <a:ea typeface="微軟正黑體" panose="020B0604030504040204" pitchFamily="34" charset="-120"/>
              </a:rPr>
              <a:t>如</a:t>
            </a:r>
            <a:r>
              <a:rPr lang="zh-TW" altLang="en-US" b="1" dirty="0">
                <a:solidFill>
                  <a:sysClr val="windowText" lastClr="000000"/>
                </a:solidFill>
                <a:latin typeface="微軟正黑體" panose="020B0604030504040204" pitchFamily="34" charset="-120"/>
                <a:ea typeface="微軟正黑體" panose="020B0604030504040204" pitchFamily="34" charset="-120"/>
                <a:hlinkClick r:id="rId2" action="ppaction://hlinksldjump"/>
              </a:rPr>
              <a:t>技優甄審</a:t>
            </a:r>
            <a:r>
              <a:rPr lang="zh-TW" altLang="en-US" b="1" dirty="0">
                <a:solidFill>
                  <a:sysClr val="windowText" lastClr="000000"/>
                </a:solidFill>
                <a:latin typeface="微軟正黑體" panose="020B0604030504040204" pitchFamily="34" charset="-120"/>
                <a:ea typeface="微軟正黑體" panose="020B0604030504040204" pitchFamily="34" charset="-120"/>
              </a:rPr>
              <a:t>有分發到想讀的校系，就不用填甄選志願囉</a:t>
            </a:r>
            <a:r>
              <a:rPr lang="en-US" altLang="zh-TW" b="1" dirty="0">
                <a:solidFill>
                  <a:sysClr val="windowText" lastClr="000000"/>
                </a:solidFill>
                <a:latin typeface="微軟正黑體" panose="020B0604030504040204" pitchFamily="34" charset="-120"/>
                <a:ea typeface="微軟正黑體" panose="020B0604030504040204" pitchFamily="34" charset="-120"/>
              </a:rPr>
              <a:t>~</a:t>
            </a:r>
            <a:endParaRPr lang="zh-TW" altLang="en-US" b="1" dirty="0">
              <a:solidFill>
                <a:sysClr val="windowText" lastClr="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87820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036DC29-02A8-48CF-A390-A77E9678F6EA}"/>
              </a:ext>
            </a:extLst>
          </p:cNvPr>
          <p:cNvPicPr>
            <a:picLocks noChangeAspect="1"/>
          </p:cNvPicPr>
          <p:nvPr/>
        </p:nvPicPr>
        <p:blipFill>
          <a:blip r:embed="rId2"/>
          <a:stretch>
            <a:fillRect/>
          </a:stretch>
        </p:blipFill>
        <p:spPr>
          <a:xfrm>
            <a:off x="665992" y="806068"/>
            <a:ext cx="10860016" cy="5449060"/>
          </a:xfrm>
          <a:prstGeom prst="rect">
            <a:avLst/>
          </a:prstGeom>
        </p:spPr>
      </p:pic>
      <p:grpSp>
        <p:nvGrpSpPr>
          <p:cNvPr id="3" name="群組 2">
            <a:extLst>
              <a:ext uri="{FF2B5EF4-FFF2-40B4-BE49-F238E27FC236}">
                <a16:creationId xmlns:a16="http://schemas.microsoft.com/office/drawing/2014/main" id="{4E51A916-831C-487E-AD64-FFDB5CABEF1F}"/>
              </a:ext>
            </a:extLst>
          </p:cNvPr>
          <p:cNvGrpSpPr/>
          <p:nvPr/>
        </p:nvGrpSpPr>
        <p:grpSpPr>
          <a:xfrm>
            <a:off x="3728980" y="2496176"/>
            <a:ext cx="7564180" cy="2898758"/>
            <a:chOff x="4305767" y="2395815"/>
            <a:chExt cx="7564180" cy="2898758"/>
          </a:xfrm>
        </p:grpSpPr>
        <p:sp>
          <p:nvSpPr>
            <p:cNvPr id="6" name="矩形 5">
              <a:extLst>
                <a:ext uri="{FF2B5EF4-FFF2-40B4-BE49-F238E27FC236}">
                  <a16:creationId xmlns:a16="http://schemas.microsoft.com/office/drawing/2014/main" id="{82EB183E-28FF-4DBE-950D-58EE60F4177D}"/>
                </a:ext>
              </a:extLst>
            </p:cNvPr>
            <p:cNvSpPr/>
            <p:nvPr/>
          </p:nvSpPr>
          <p:spPr>
            <a:xfrm>
              <a:off x="6509159" y="2395815"/>
              <a:ext cx="3946735" cy="584775"/>
            </a:xfrm>
            <a:prstGeom prst="rect">
              <a:avLst/>
            </a:prstGeom>
          </p:spPr>
          <p:txBody>
            <a:bodyPr wrap="square">
              <a:spAutoFit/>
            </a:bodyPr>
            <a:lstStyle/>
            <a:p>
              <a:r>
                <a:rPr lang="zh-TW" altLang="en-US" sz="1600" dirty="0">
                  <a:solidFill>
                    <a:srgbClr val="7030A0"/>
                  </a:solidFill>
                </a:rPr>
                <a:t>https://www.jctv.ntut.edu.tw/enter42/apply/contents.php?academicYear=11</a:t>
              </a:r>
              <a:r>
                <a:rPr lang="en-US" altLang="zh-TW" sz="1600" dirty="0">
                  <a:solidFill>
                    <a:srgbClr val="7030A0"/>
                  </a:solidFill>
                </a:rPr>
                <a:t>2</a:t>
              </a:r>
              <a:r>
                <a:rPr lang="zh-TW" altLang="en-US" sz="1600" dirty="0">
                  <a:solidFill>
                    <a:srgbClr val="7030A0"/>
                  </a:solidFill>
                </a:rPr>
                <a:t>&amp;subId=185</a:t>
              </a:r>
            </a:p>
          </p:txBody>
        </p:sp>
        <p:sp>
          <p:nvSpPr>
            <p:cNvPr id="7" name="圓角矩形 79">
              <a:extLst>
                <a:ext uri="{FF2B5EF4-FFF2-40B4-BE49-F238E27FC236}">
                  <a16:creationId xmlns:a16="http://schemas.microsoft.com/office/drawing/2014/main" id="{E4EE91A8-DA5F-441B-8A9F-7A0DD7AB9757}"/>
                </a:ext>
              </a:extLst>
            </p:cNvPr>
            <p:cNvSpPr/>
            <p:nvPr/>
          </p:nvSpPr>
          <p:spPr>
            <a:xfrm>
              <a:off x="4305767" y="3532810"/>
              <a:ext cx="7564180" cy="1761763"/>
            </a:xfrm>
            <a:prstGeom prst="roundRect">
              <a:avLst>
                <a:gd name="adj" fmla="val 8558"/>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矩形 7">
            <a:extLst>
              <a:ext uri="{FF2B5EF4-FFF2-40B4-BE49-F238E27FC236}">
                <a16:creationId xmlns:a16="http://schemas.microsoft.com/office/drawing/2014/main" id="{F34368CA-C88A-4FD1-AD36-A46CB953988F}"/>
              </a:ext>
            </a:extLst>
          </p:cNvPr>
          <p:cNvSpPr/>
          <p:nvPr/>
        </p:nvSpPr>
        <p:spPr>
          <a:xfrm>
            <a:off x="4233078" y="418206"/>
            <a:ext cx="4006225" cy="369332"/>
          </a:xfrm>
          <a:prstGeom prst="rect">
            <a:avLst/>
          </a:prstGeom>
        </p:spPr>
        <p:txBody>
          <a:bodyPr wrap="none">
            <a:spAutoFit/>
          </a:bodyPr>
          <a:lstStyle/>
          <a:p>
            <a:r>
              <a:rPr lang="zh-TW" altLang="en-US" b="1" kern="100" dirty="0">
                <a:latin typeface="微軟正黑體" panose="020B0604030504040204" pitchFamily="34" charset="-120"/>
                <a:ea typeface="微軟正黑體" panose="020B0604030504040204" pitchFamily="34" charset="-120"/>
                <a:cs typeface="標楷體" panose="03000509000000000000" pitchFamily="65" charset="-120"/>
              </a:rPr>
              <a:t>參考聯合會 </a:t>
            </a:r>
            <a:r>
              <a:rPr lang="en-US" altLang="zh-TW"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17.</a:t>
            </a:r>
            <a:r>
              <a:rPr lang="zh-TW" altLang="en-US"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歷年資料／</a:t>
            </a:r>
            <a:r>
              <a:rPr lang="en-US" altLang="zh-TW"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9.</a:t>
            </a:r>
            <a:r>
              <a:rPr lang="zh-TW" altLang="en-US"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統計資料</a:t>
            </a:r>
            <a:endParaRPr lang="zh-TW" altLang="en-US" dirty="0"/>
          </a:p>
        </p:txBody>
      </p:sp>
      <p:pic>
        <p:nvPicPr>
          <p:cNvPr id="11" name="圖片 10">
            <a:extLst>
              <a:ext uri="{FF2B5EF4-FFF2-40B4-BE49-F238E27FC236}">
                <a16:creationId xmlns:a16="http://schemas.microsoft.com/office/drawing/2014/main" id="{9E6BB4AE-30F4-4E9C-9B50-039AA977503A}"/>
              </a:ext>
            </a:extLst>
          </p:cNvPr>
          <p:cNvPicPr>
            <a:picLocks noChangeAspect="1"/>
          </p:cNvPicPr>
          <p:nvPr/>
        </p:nvPicPr>
        <p:blipFill>
          <a:blip r:embed="rId3"/>
          <a:stretch>
            <a:fillRect/>
          </a:stretch>
        </p:blipFill>
        <p:spPr>
          <a:xfrm>
            <a:off x="9973233" y="2148010"/>
            <a:ext cx="1319927" cy="1345474"/>
          </a:xfrm>
          <a:prstGeom prst="rect">
            <a:avLst/>
          </a:prstGeom>
        </p:spPr>
      </p:pic>
      <p:sp>
        <p:nvSpPr>
          <p:cNvPr id="12" name="矩形 11">
            <a:extLst>
              <a:ext uri="{FF2B5EF4-FFF2-40B4-BE49-F238E27FC236}">
                <a16:creationId xmlns:a16="http://schemas.microsoft.com/office/drawing/2014/main" id="{7E4A1F74-649B-4842-A851-1E4CA02BEA98}"/>
              </a:ext>
            </a:extLst>
          </p:cNvPr>
          <p:cNvSpPr/>
          <p:nvPr/>
        </p:nvSpPr>
        <p:spPr>
          <a:xfrm>
            <a:off x="0" y="89893"/>
            <a:ext cx="4074289" cy="646331"/>
          </a:xfrm>
          <a:prstGeom prst="rect">
            <a:avLst/>
          </a:prstGeom>
          <a:solidFill>
            <a:srgbClr val="FC79B2"/>
          </a:solidFill>
        </p:spPr>
        <p:txBody>
          <a:bodyPr wrap="square">
            <a:spAutoFit/>
          </a:bodyPr>
          <a:lstStyle/>
          <a:p>
            <a:r>
              <a:rPr lang="zh-TW" altLang="en-US" sz="3600" b="1" kern="100" dirty="0">
                <a:latin typeface="微軟正黑體" panose="020B0604030504040204" pitchFamily="34" charset="-120"/>
                <a:ea typeface="微軟正黑體" panose="020B0604030504040204" pitchFamily="34" charset="-120"/>
                <a:cs typeface="標楷體" panose="03000509000000000000" pitchFamily="65" charset="-120"/>
              </a:rPr>
              <a:t>第一階段篩選標準</a:t>
            </a:r>
            <a:endParaRPr lang="zh-TW" altLang="en-US" sz="3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11189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F5F3602-5F65-4DBB-85A0-4E5A9B874097}"/>
              </a:ext>
            </a:extLst>
          </p:cNvPr>
          <p:cNvPicPr>
            <a:picLocks noChangeAspect="1"/>
          </p:cNvPicPr>
          <p:nvPr/>
        </p:nvPicPr>
        <p:blipFill>
          <a:blip r:embed="rId2"/>
          <a:stretch>
            <a:fillRect/>
          </a:stretch>
        </p:blipFill>
        <p:spPr>
          <a:xfrm>
            <a:off x="202191" y="812922"/>
            <a:ext cx="8638189" cy="5513067"/>
          </a:xfrm>
          <a:prstGeom prst="rect">
            <a:avLst/>
          </a:prstGeom>
        </p:spPr>
      </p:pic>
      <p:pic>
        <p:nvPicPr>
          <p:cNvPr id="19" name="圖片 18">
            <a:extLst>
              <a:ext uri="{FF2B5EF4-FFF2-40B4-BE49-F238E27FC236}">
                <a16:creationId xmlns:a16="http://schemas.microsoft.com/office/drawing/2014/main" id="{8CD4EF8B-7A5F-4526-87DD-2C4A6E0FA70D}"/>
              </a:ext>
            </a:extLst>
          </p:cNvPr>
          <p:cNvPicPr>
            <a:picLocks noChangeAspect="1"/>
          </p:cNvPicPr>
          <p:nvPr/>
        </p:nvPicPr>
        <p:blipFill>
          <a:blip r:embed="rId3"/>
          <a:stretch>
            <a:fillRect/>
          </a:stretch>
        </p:blipFill>
        <p:spPr>
          <a:xfrm>
            <a:off x="7596325" y="2730280"/>
            <a:ext cx="4529042" cy="3429000"/>
          </a:xfrm>
          <a:prstGeom prst="rect">
            <a:avLst/>
          </a:prstGeom>
        </p:spPr>
      </p:pic>
      <p:pic>
        <p:nvPicPr>
          <p:cNvPr id="20" name="圖片 19">
            <a:extLst>
              <a:ext uri="{FF2B5EF4-FFF2-40B4-BE49-F238E27FC236}">
                <a16:creationId xmlns:a16="http://schemas.microsoft.com/office/drawing/2014/main" id="{C99F87F9-12DE-4FBB-A848-DC26CF5840E1}"/>
              </a:ext>
            </a:extLst>
          </p:cNvPr>
          <p:cNvPicPr>
            <a:picLocks noChangeAspect="1"/>
          </p:cNvPicPr>
          <p:nvPr/>
        </p:nvPicPr>
        <p:blipFill>
          <a:blip r:embed="rId4"/>
          <a:stretch>
            <a:fillRect/>
          </a:stretch>
        </p:blipFill>
        <p:spPr>
          <a:xfrm>
            <a:off x="5666475" y="2734803"/>
            <a:ext cx="1960958" cy="3461803"/>
          </a:xfrm>
          <a:prstGeom prst="rect">
            <a:avLst/>
          </a:prstGeom>
        </p:spPr>
      </p:pic>
      <p:sp>
        <p:nvSpPr>
          <p:cNvPr id="21" name="矩形 20">
            <a:extLst>
              <a:ext uri="{FF2B5EF4-FFF2-40B4-BE49-F238E27FC236}">
                <a16:creationId xmlns:a16="http://schemas.microsoft.com/office/drawing/2014/main" id="{8FC9F723-15F3-4B6A-AEE6-F8FA15D7CEDB}"/>
              </a:ext>
            </a:extLst>
          </p:cNvPr>
          <p:cNvSpPr/>
          <p:nvPr/>
        </p:nvSpPr>
        <p:spPr>
          <a:xfrm>
            <a:off x="133432" y="5678953"/>
            <a:ext cx="1847528" cy="366125"/>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0125107E-C6C0-4976-AF41-E012D7ED8746}"/>
              </a:ext>
            </a:extLst>
          </p:cNvPr>
          <p:cNvSpPr/>
          <p:nvPr/>
        </p:nvSpPr>
        <p:spPr>
          <a:xfrm>
            <a:off x="2463648" y="3521400"/>
            <a:ext cx="1960958" cy="209710"/>
          </a:xfrm>
          <a:prstGeom prst="rect">
            <a:avLst/>
          </a:prstGeom>
          <a:noFill/>
          <a:ln w="38100" cmpd="sng">
            <a:solidFill>
              <a:srgbClr val="D41CB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srgbClr val="D41CB1"/>
              </a:solidFill>
            </a:endParaRPr>
          </a:p>
        </p:txBody>
      </p:sp>
      <p:sp>
        <p:nvSpPr>
          <p:cNvPr id="23" name="矩形 22">
            <a:extLst>
              <a:ext uri="{FF2B5EF4-FFF2-40B4-BE49-F238E27FC236}">
                <a16:creationId xmlns:a16="http://schemas.microsoft.com/office/drawing/2014/main" id="{76944FC5-7317-40EC-BDF5-FB3C8705475B}"/>
              </a:ext>
            </a:extLst>
          </p:cNvPr>
          <p:cNvSpPr/>
          <p:nvPr/>
        </p:nvSpPr>
        <p:spPr>
          <a:xfrm>
            <a:off x="5931398" y="2065451"/>
            <a:ext cx="6193969" cy="659676"/>
          </a:xfrm>
          <a:prstGeom prst="rect">
            <a:avLst/>
          </a:prstGeom>
          <a:noFill/>
          <a:ln w="38100" cmpd="sng">
            <a:solidFill>
              <a:srgbClr val="FF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4" name="向下箭號 21">
            <a:extLst>
              <a:ext uri="{FF2B5EF4-FFF2-40B4-BE49-F238E27FC236}">
                <a16:creationId xmlns:a16="http://schemas.microsoft.com/office/drawing/2014/main" id="{87DF475D-CF66-40B3-8E16-E4958B432F45}"/>
              </a:ext>
            </a:extLst>
          </p:cNvPr>
          <p:cNvSpPr/>
          <p:nvPr/>
        </p:nvSpPr>
        <p:spPr>
          <a:xfrm>
            <a:off x="11470904" y="3140680"/>
            <a:ext cx="570634" cy="965212"/>
          </a:xfrm>
          <a:prstGeom prst="downArrow">
            <a:avLst/>
          </a:prstGeom>
          <a:solidFill>
            <a:srgbClr val="D41CB1"/>
          </a:solidFill>
          <a:ln cmpd="sng">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檢視</a:t>
            </a:r>
          </a:p>
        </p:txBody>
      </p:sp>
      <p:sp>
        <p:nvSpPr>
          <p:cNvPr id="25" name="矩形 24">
            <a:extLst>
              <a:ext uri="{FF2B5EF4-FFF2-40B4-BE49-F238E27FC236}">
                <a16:creationId xmlns:a16="http://schemas.microsoft.com/office/drawing/2014/main" id="{6A9C5FB6-072B-4A27-BBB8-F3F745D7DD31}"/>
              </a:ext>
            </a:extLst>
          </p:cNvPr>
          <p:cNvSpPr/>
          <p:nvPr/>
        </p:nvSpPr>
        <p:spPr>
          <a:xfrm>
            <a:off x="4765525" y="1628800"/>
            <a:ext cx="1004475" cy="24115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6EDEB591-AD6D-49F3-AB79-6056F4E536EB}"/>
              </a:ext>
            </a:extLst>
          </p:cNvPr>
          <p:cNvSpPr/>
          <p:nvPr/>
        </p:nvSpPr>
        <p:spPr>
          <a:xfrm>
            <a:off x="2463647" y="4133667"/>
            <a:ext cx="3209452" cy="209710"/>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474A4AD5-FDC0-4F81-A62B-AD21CA7153E3}"/>
              </a:ext>
            </a:extLst>
          </p:cNvPr>
          <p:cNvSpPr/>
          <p:nvPr/>
        </p:nvSpPr>
        <p:spPr>
          <a:xfrm>
            <a:off x="5673099" y="3731110"/>
            <a:ext cx="1916602" cy="2455820"/>
          </a:xfrm>
          <a:prstGeom prst="rect">
            <a:avLst/>
          </a:prstGeom>
          <a:noFill/>
          <a:ln w="38100" cmpd="sng">
            <a:solidFill>
              <a:srgbClr val="FF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cxnSp>
        <p:nvCxnSpPr>
          <p:cNvPr id="36" name="接點: 肘形 35">
            <a:extLst>
              <a:ext uri="{FF2B5EF4-FFF2-40B4-BE49-F238E27FC236}">
                <a16:creationId xmlns:a16="http://schemas.microsoft.com/office/drawing/2014/main" id="{56C094FE-B308-4EEE-8A54-7E33FF87D013}"/>
              </a:ext>
            </a:extLst>
          </p:cNvPr>
          <p:cNvCxnSpPr>
            <a:cxnSpLocks/>
            <a:stCxn id="22" idx="3"/>
            <a:endCxn id="37" idx="1"/>
          </p:cNvCxnSpPr>
          <p:nvPr/>
        </p:nvCxnSpPr>
        <p:spPr>
          <a:xfrm flipV="1">
            <a:off x="4424606" y="2400127"/>
            <a:ext cx="1506792" cy="1226128"/>
          </a:xfrm>
          <a:prstGeom prst="bentConnector3">
            <a:avLst>
              <a:gd name="adj1" fmla="val 50000"/>
            </a:avLst>
          </a:prstGeom>
          <a:ln w="28575">
            <a:solidFill>
              <a:srgbClr val="FF30FF"/>
            </a:solidFill>
            <a:tailEnd type="triangle"/>
          </a:ln>
        </p:spPr>
        <p:style>
          <a:lnRef idx="1">
            <a:schemeClr val="accent1"/>
          </a:lnRef>
          <a:fillRef idx="0">
            <a:schemeClr val="accent1"/>
          </a:fillRef>
          <a:effectRef idx="0">
            <a:schemeClr val="accent1"/>
          </a:effectRef>
          <a:fontRef idx="minor">
            <a:schemeClr val="tx1"/>
          </a:fontRef>
        </p:style>
      </p:cxnSp>
      <p:pic>
        <p:nvPicPr>
          <p:cNvPr id="37" name="圖片 36">
            <a:extLst>
              <a:ext uri="{FF2B5EF4-FFF2-40B4-BE49-F238E27FC236}">
                <a16:creationId xmlns:a16="http://schemas.microsoft.com/office/drawing/2014/main" id="{11BD3C08-C74B-4DD8-AC4A-39BF945C44E2}"/>
              </a:ext>
            </a:extLst>
          </p:cNvPr>
          <p:cNvPicPr>
            <a:picLocks noChangeAspect="1"/>
          </p:cNvPicPr>
          <p:nvPr/>
        </p:nvPicPr>
        <p:blipFill rotWithShape="1">
          <a:blip r:embed="rId5"/>
          <a:srcRect t="34927"/>
          <a:stretch/>
        </p:blipFill>
        <p:spPr>
          <a:xfrm>
            <a:off x="5931398" y="2090216"/>
            <a:ext cx="6260602" cy="619822"/>
          </a:xfrm>
          <a:prstGeom prst="rect">
            <a:avLst/>
          </a:prstGeom>
        </p:spPr>
      </p:pic>
      <p:sp>
        <p:nvSpPr>
          <p:cNvPr id="38" name="矩形 37">
            <a:extLst>
              <a:ext uri="{FF2B5EF4-FFF2-40B4-BE49-F238E27FC236}">
                <a16:creationId xmlns:a16="http://schemas.microsoft.com/office/drawing/2014/main" id="{F61E84D0-59D5-4F9C-95DF-C01C33AAA496}"/>
              </a:ext>
            </a:extLst>
          </p:cNvPr>
          <p:cNvSpPr/>
          <p:nvPr/>
        </p:nvSpPr>
        <p:spPr>
          <a:xfrm>
            <a:off x="41533" y="110533"/>
            <a:ext cx="203132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簡章查詢</a:t>
            </a:r>
            <a:endParaRPr lang="zh-TW" altLang="en-US" sz="3600" b="1" dirty="0">
              <a:latin typeface="微軟正黑體" panose="020B0604030504040204" pitchFamily="34" charset="-120"/>
              <a:ea typeface="微軟正黑體" panose="020B0604030504040204" pitchFamily="34" charset="-120"/>
            </a:endParaRPr>
          </a:p>
        </p:txBody>
      </p:sp>
      <p:sp>
        <p:nvSpPr>
          <p:cNvPr id="15" name="矩形 14">
            <a:extLst>
              <a:ext uri="{FF2B5EF4-FFF2-40B4-BE49-F238E27FC236}">
                <a16:creationId xmlns:a16="http://schemas.microsoft.com/office/drawing/2014/main" id="{AA0C28BD-4B12-4AB3-85D2-FCA3EB823C30}"/>
              </a:ext>
            </a:extLst>
          </p:cNvPr>
          <p:cNvSpPr/>
          <p:nvPr/>
        </p:nvSpPr>
        <p:spPr>
          <a:xfrm>
            <a:off x="2018155" y="342375"/>
            <a:ext cx="3249608" cy="369332"/>
          </a:xfrm>
          <a:prstGeom prst="rect">
            <a:avLst/>
          </a:prstGeom>
        </p:spPr>
        <p:txBody>
          <a:bodyPr wrap="none">
            <a:spAutoFit/>
          </a:bodyPr>
          <a:lstStyle/>
          <a:p>
            <a:r>
              <a:rPr lang="en-US" altLang="zh-TW" b="1" dirty="0">
                <a:solidFill>
                  <a:srgbClr val="C00000"/>
                </a:solidFill>
                <a:latin typeface="微軟正黑體" panose="020B0604030504040204" pitchFamily="34" charset="-120"/>
                <a:ea typeface="微軟正黑體" panose="020B0604030504040204" pitchFamily="34" charset="-120"/>
              </a:rPr>
              <a:t>113</a:t>
            </a:r>
            <a:r>
              <a:rPr lang="zh-TW" altLang="en-US" b="1" dirty="0">
                <a:solidFill>
                  <a:srgbClr val="C00000"/>
                </a:solidFill>
                <a:latin typeface="微軟正黑體" panose="020B0604030504040204" pitchFamily="34" charset="-120"/>
                <a:ea typeface="微軟正黑體" panose="020B0604030504040204" pitchFamily="34" charset="-120"/>
              </a:rPr>
              <a:t>學年度正式簡章 </a:t>
            </a:r>
            <a:r>
              <a:rPr lang="en-US" altLang="zh-TW" b="1" dirty="0">
                <a:solidFill>
                  <a:srgbClr val="C00000"/>
                </a:solidFill>
                <a:latin typeface="微軟正黑體" panose="020B0604030504040204" pitchFamily="34" charset="-120"/>
                <a:ea typeface="微軟正黑體" panose="020B0604030504040204" pitchFamily="34" charset="-120"/>
              </a:rPr>
              <a:t>12/7</a:t>
            </a:r>
            <a:r>
              <a:rPr lang="zh-TW" altLang="en-US" b="1" dirty="0">
                <a:solidFill>
                  <a:srgbClr val="C00000"/>
                </a:solidFill>
                <a:latin typeface="微軟正黑體" panose="020B0604030504040204" pitchFamily="34" charset="-120"/>
                <a:ea typeface="微軟正黑體" panose="020B0604030504040204" pitchFamily="34" charset="-120"/>
              </a:rPr>
              <a:t>公告</a:t>
            </a:r>
            <a:endParaRPr lang="zh-TW" altLang="en-US" dirty="0">
              <a:solidFill>
                <a:srgbClr val="C00000"/>
              </a:solidFill>
            </a:endParaRPr>
          </a:p>
        </p:txBody>
      </p:sp>
      <p:sp>
        <p:nvSpPr>
          <p:cNvPr id="26" name="矩形 25">
            <a:extLst>
              <a:ext uri="{FF2B5EF4-FFF2-40B4-BE49-F238E27FC236}">
                <a16:creationId xmlns:a16="http://schemas.microsoft.com/office/drawing/2014/main" id="{504CD380-F143-436F-92EA-E297DE7DCB14}"/>
              </a:ext>
            </a:extLst>
          </p:cNvPr>
          <p:cNvSpPr/>
          <p:nvPr/>
        </p:nvSpPr>
        <p:spPr>
          <a:xfrm>
            <a:off x="8688288" y="6276269"/>
            <a:ext cx="2911551" cy="293411"/>
          </a:xfrm>
          <a:prstGeom prst="rect">
            <a:avLst/>
          </a:prstGeom>
          <a:solidFill>
            <a:srgbClr val="FC79B2"/>
          </a:solidFill>
        </p:spPr>
        <p:txBody>
          <a:bodyPr wrap="square">
            <a:noAutofit/>
          </a:bodyPr>
          <a:lstStyle/>
          <a:p>
            <a:r>
              <a:rPr lang="en-US" altLang="zh-TW" sz="1600" b="1" dirty="0">
                <a:latin typeface="微軟正黑體" panose="020B0604030504040204" pitchFamily="34" charset="-120"/>
                <a:ea typeface="微軟正黑體" panose="020B0604030504040204" pitchFamily="34" charset="-120"/>
                <a:cs typeface="Oswald"/>
              </a:rPr>
              <a:t>113</a:t>
            </a:r>
            <a:r>
              <a:rPr lang="zh-TW" altLang="en-US" sz="1600" b="1" dirty="0">
                <a:latin typeface="微軟正黑體" panose="020B0604030504040204" pitchFamily="34" charset="-120"/>
                <a:ea typeface="微軟正黑體" panose="020B0604030504040204" pitchFamily="34" charset="-120"/>
                <a:cs typeface="Oswald"/>
              </a:rPr>
              <a:t>學年度資料，請自行查詢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3148248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圓角矩形 95"/>
          <p:cNvSpPr/>
          <p:nvPr/>
        </p:nvSpPr>
        <p:spPr>
          <a:xfrm>
            <a:off x="6492823" y="4735869"/>
            <a:ext cx="5173197" cy="1057768"/>
          </a:xfrm>
          <a:prstGeom prst="roundRect">
            <a:avLst/>
          </a:prstGeom>
          <a:solidFill>
            <a:srgbClr val="A20DBB"/>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93" name="圓角矩形 92"/>
          <p:cNvSpPr/>
          <p:nvPr/>
        </p:nvSpPr>
        <p:spPr>
          <a:xfrm>
            <a:off x="305157" y="1814767"/>
            <a:ext cx="4561085" cy="720477"/>
          </a:xfrm>
          <a:prstGeom prst="roundRect">
            <a:avLst/>
          </a:prstGeom>
          <a:solidFill>
            <a:srgbClr val="F579AE"/>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55" name="Line 4"/>
          <p:cNvSpPr>
            <a:spLocks noChangeShapeType="1"/>
          </p:cNvSpPr>
          <p:nvPr/>
        </p:nvSpPr>
        <p:spPr bwMode="auto">
          <a:xfrm>
            <a:off x="3087416" y="566431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8" name="Line 4"/>
          <p:cNvSpPr>
            <a:spLocks noChangeShapeType="1"/>
          </p:cNvSpPr>
          <p:nvPr/>
        </p:nvSpPr>
        <p:spPr bwMode="auto">
          <a:xfrm>
            <a:off x="5112811" y="566431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0" name="Line 4"/>
          <p:cNvSpPr>
            <a:spLocks noChangeShapeType="1"/>
          </p:cNvSpPr>
          <p:nvPr/>
        </p:nvSpPr>
        <p:spPr bwMode="auto">
          <a:xfrm>
            <a:off x="6080304" y="5663032"/>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2" name="Line 4"/>
          <p:cNvSpPr>
            <a:spLocks noChangeShapeType="1"/>
          </p:cNvSpPr>
          <p:nvPr/>
        </p:nvSpPr>
        <p:spPr bwMode="auto">
          <a:xfrm>
            <a:off x="7032104" y="5670349"/>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3" name="Line 4"/>
          <p:cNvSpPr>
            <a:spLocks noChangeShapeType="1"/>
          </p:cNvSpPr>
          <p:nvPr/>
        </p:nvSpPr>
        <p:spPr bwMode="auto">
          <a:xfrm>
            <a:off x="8040216" y="566565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4" name="Line 4"/>
          <p:cNvSpPr>
            <a:spLocks noChangeShapeType="1"/>
          </p:cNvSpPr>
          <p:nvPr/>
        </p:nvSpPr>
        <p:spPr bwMode="auto">
          <a:xfrm>
            <a:off x="9006849" y="566645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5" name="Line 4"/>
          <p:cNvSpPr>
            <a:spLocks noChangeShapeType="1"/>
          </p:cNvSpPr>
          <p:nvPr/>
        </p:nvSpPr>
        <p:spPr bwMode="auto">
          <a:xfrm>
            <a:off x="9865705" y="566565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7" name="Line 4"/>
          <p:cNvSpPr>
            <a:spLocks noChangeShapeType="1"/>
          </p:cNvSpPr>
          <p:nvPr/>
        </p:nvSpPr>
        <p:spPr bwMode="auto">
          <a:xfrm>
            <a:off x="10902423" y="566565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6" name="Line 4"/>
          <p:cNvSpPr>
            <a:spLocks noChangeShapeType="1"/>
          </p:cNvSpPr>
          <p:nvPr/>
        </p:nvSpPr>
        <p:spPr bwMode="auto">
          <a:xfrm>
            <a:off x="4189491" y="566431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7" name="Line 4"/>
          <p:cNvSpPr>
            <a:spLocks noChangeShapeType="1"/>
          </p:cNvSpPr>
          <p:nvPr/>
        </p:nvSpPr>
        <p:spPr bwMode="auto">
          <a:xfrm flipH="1">
            <a:off x="3096668" y="2447506"/>
            <a:ext cx="1" cy="424346"/>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0" name="Line 4"/>
          <p:cNvSpPr>
            <a:spLocks noChangeShapeType="1"/>
          </p:cNvSpPr>
          <p:nvPr/>
        </p:nvSpPr>
        <p:spPr bwMode="auto">
          <a:xfrm>
            <a:off x="3758445" y="1458490"/>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2" name="Line 6"/>
          <p:cNvSpPr>
            <a:spLocks noChangeShapeType="1"/>
          </p:cNvSpPr>
          <p:nvPr/>
        </p:nvSpPr>
        <p:spPr bwMode="auto">
          <a:xfrm>
            <a:off x="8527380" y="1451826"/>
            <a:ext cx="0" cy="433387"/>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3" name="Rectangle 7"/>
          <p:cNvSpPr>
            <a:spLocks noChangeArrowheads="1"/>
          </p:cNvSpPr>
          <p:nvPr/>
        </p:nvSpPr>
        <p:spPr bwMode="auto">
          <a:xfrm>
            <a:off x="6617916" y="1885213"/>
            <a:ext cx="3661138" cy="574675"/>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2800" b="1" dirty="0">
                <a:solidFill>
                  <a:srgbClr val="C00000"/>
                </a:solidFill>
                <a:latin typeface="微軟正黑體" panose="020B0604030504040204" pitchFamily="34" charset="-120"/>
                <a:ea typeface="微軟正黑體" panose="020B0604030504040204" pitchFamily="34" charset="-120"/>
              </a:rPr>
              <a:t>免</a:t>
            </a:r>
            <a:r>
              <a:rPr lang="zh-TW" altLang="en-US" sz="1600" b="1" dirty="0">
                <a:solidFill>
                  <a:schemeClr val="tx1"/>
                </a:solidFill>
                <a:latin typeface="微軟正黑體" panose="020B0604030504040204" pitchFamily="34" charset="-120"/>
                <a:ea typeface="微軟正黑體" panose="020B0604030504040204" pitchFamily="34" charset="-120"/>
              </a:rPr>
              <a:t>統測</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學測成績</a:t>
            </a:r>
          </a:p>
        </p:txBody>
      </p:sp>
      <p:sp>
        <p:nvSpPr>
          <p:cNvPr id="95" name="圓角矩形 94"/>
          <p:cNvSpPr/>
          <p:nvPr/>
        </p:nvSpPr>
        <p:spPr>
          <a:xfrm>
            <a:off x="305157" y="4757185"/>
            <a:ext cx="4444723" cy="1057768"/>
          </a:xfrm>
          <a:prstGeom prst="roundRect">
            <a:avLst/>
          </a:prstGeom>
          <a:solidFill>
            <a:srgbClr val="A20DBB"/>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21515" name="Rectangle 9"/>
          <p:cNvSpPr>
            <a:spLocks noChangeArrowheads="1"/>
          </p:cNvSpPr>
          <p:nvPr/>
        </p:nvSpPr>
        <p:spPr bwMode="auto">
          <a:xfrm>
            <a:off x="8528575" y="2872638"/>
            <a:ext cx="867289" cy="1590993"/>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國際或全國</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技藝技能競賽</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rgbClr val="FF0000"/>
                </a:solidFill>
                <a:latin typeface="微軟正黑體" panose="020B0604030504040204" pitchFamily="34" charset="-120"/>
                <a:ea typeface="微軟正黑體" panose="020B0604030504040204" pitchFamily="34" charset="-120"/>
              </a:rPr>
              <a:t>前</a:t>
            </a:r>
            <a:r>
              <a:rPr lang="en-US" altLang="zh-TW" sz="1300" b="1" dirty="0">
                <a:solidFill>
                  <a:srgbClr val="FF0000"/>
                </a:solidFill>
                <a:latin typeface="微軟正黑體" panose="020B0604030504040204" pitchFamily="34" charset="-120"/>
                <a:ea typeface="微軟正黑體" panose="020B0604030504040204" pitchFamily="34" charset="-120"/>
              </a:rPr>
              <a:t>3</a:t>
            </a:r>
            <a:r>
              <a:rPr lang="zh-TW" altLang="en-US" sz="1300" b="1" dirty="0">
                <a:solidFill>
                  <a:srgbClr val="FF0000"/>
                </a:solidFill>
                <a:latin typeface="微軟正黑體" panose="020B0604030504040204" pitchFamily="34" charset="-120"/>
                <a:ea typeface="微軟正黑體" panose="020B0604030504040204" pitchFamily="34" charset="-120"/>
              </a:rPr>
              <a:t>名獲獎</a:t>
            </a:r>
            <a:endParaRPr lang="en-US" altLang="zh-TW" sz="1300" b="1" dirty="0">
              <a:solidFill>
                <a:srgbClr val="FF0000"/>
              </a:solidFill>
              <a:latin typeface="微軟正黑體" panose="020B0604030504040204" pitchFamily="34" charset="-120"/>
              <a:ea typeface="微軟正黑體" panose="020B0604030504040204" pitchFamily="34" charset="-120"/>
            </a:endParaRPr>
          </a:p>
          <a:p>
            <a:pPr algn="ctr" eaLnBrk="1" hangingPunct="1"/>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正備取國手</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endParaRPr lang="en-US" altLang="zh-TW" sz="1300" b="1" dirty="0">
              <a:solidFill>
                <a:schemeClr val="tx1"/>
              </a:solidFill>
              <a:latin typeface="微軟正黑體" panose="020B0604030504040204" pitchFamily="34" charset="-120"/>
              <a:ea typeface="微軟正黑體" panose="020B0604030504040204" pitchFamily="34" charset="-120"/>
            </a:endParaRPr>
          </a:p>
        </p:txBody>
      </p:sp>
      <p:sp>
        <p:nvSpPr>
          <p:cNvPr id="21516" name="Rectangle 15"/>
          <p:cNvSpPr>
            <a:spLocks noChangeArrowheads="1"/>
          </p:cNvSpPr>
          <p:nvPr/>
        </p:nvSpPr>
        <p:spPr bwMode="auto">
          <a:xfrm>
            <a:off x="3686931" y="4835202"/>
            <a:ext cx="1050693" cy="936719"/>
          </a:xfrm>
          <a:prstGeom prst="roundRect">
            <a:avLst/>
          </a:prstGeom>
          <a:solidFill>
            <a:srgbClr val="FFC000"/>
          </a:solidFill>
          <a:ln w="12700">
            <a:noFill/>
            <a:miter lim="800000"/>
            <a:headEnd/>
            <a:tailEnd/>
          </a:ln>
          <a:scene3d>
            <a:camera prst="orthographicFront"/>
            <a:lightRig rig="threePt" dir="t"/>
          </a:scene3d>
          <a:sp3d>
            <a:bevelT/>
          </a:sp3d>
        </p:spPr>
        <p:txBody>
          <a:bodyPr wrap="none"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p>
          <a:p>
            <a:pPr algn="ctr" eaLnBrk="1" hangingPunct="1"/>
            <a:r>
              <a:rPr lang="zh-TW" altLang="en-US" sz="1400" dirty="0">
                <a:latin typeface="微軟正黑體" panose="020B0604030504040204" pitchFamily="34" charset="-120"/>
                <a:ea typeface="微軟正黑體" panose="020B0604030504040204" pitchFamily="34" charset="-120"/>
              </a:rPr>
              <a:t>日間部</a:t>
            </a:r>
          </a:p>
          <a:p>
            <a:pPr algn="ctr" eaLnBrk="1" hangingPunct="1"/>
            <a:r>
              <a:rPr lang="zh-TW" altLang="en-US" sz="1200" b="1" dirty="0">
                <a:solidFill>
                  <a:srgbClr val="FF0000"/>
                </a:solidFill>
                <a:latin typeface="微軟正黑體" panose="020B0604030504040204" pitchFamily="34" charset="-120"/>
                <a:ea typeface="微軟正黑體" panose="020B0604030504040204" pitchFamily="34" charset="-120"/>
              </a:rPr>
              <a:t>聯合登記分發</a:t>
            </a:r>
            <a:br>
              <a:rPr lang="en-US" altLang="zh-TW" sz="1200" b="1" dirty="0">
                <a:solidFill>
                  <a:srgbClr val="FF0000"/>
                </a:solidFill>
                <a:latin typeface="微軟正黑體" panose="020B0604030504040204" pitchFamily="34" charset="-120"/>
                <a:ea typeface="微軟正黑體" panose="020B0604030504040204" pitchFamily="34" charset="-120"/>
              </a:rPr>
            </a:br>
            <a:r>
              <a:rPr lang="en-US" altLang="zh-TW" sz="800" b="1" dirty="0">
                <a:solidFill>
                  <a:srgbClr val="FF0000"/>
                </a:solidFill>
                <a:latin typeface="微軟正黑體" panose="020B0604030504040204" pitchFamily="34" charset="-120"/>
                <a:ea typeface="微軟正黑體" panose="020B0604030504040204" pitchFamily="34" charset="-120"/>
              </a:rPr>
              <a:t>(</a:t>
            </a:r>
            <a:r>
              <a:rPr lang="zh-TW" altLang="en-US" sz="800" b="1" dirty="0">
                <a:solidFill>
                  <a:srgbClr val="FF0000"/>
                </a:solidFill>
                <a:latin typeface="微軟正黑體" panose="020B0604030504040204" pitchFamily="34" charset="-120"/>
                <a:ea typeface="微軟正黑體" panose="020B0604030504040204" pitchFamily="34" charset="-120"/>
              </a:rPr>
              <a:t>應屆普通科除外</a:t>
            </a:r>
            <a:r>
              <a:rPr lang="en-US" altLang="zh-TW" sz="800" b="1" dirty="0">
                <a:solidFill>
                  <a:srgbClr val="FF0000"/>
                </a:solidFill>
                <a:latin typeface="微軟正黑體" panose="020B0604030504040204" pitchFamily="34" charset="-120"/>
                <a:ea typeface="微軟正黑體" panose="020B0604030504040204" pitchFamily="34" charset="-120"/>
              </a:rPr>
              <a:t>)</a:t>
            </a:r>
          </a:p>
        </p:txBody>
      </p:sp>
      <p:sp>
        <p:nvSpPr>
          <p:cNvPr id="21517" name="Rectangle 16"/>
          <p:cNvSpPr>
            <a:spLocks noChangeArrowheads="1"/>
          </p:cNvSpPr>
          <p:nvPr/>
        </p:nvSpPr>
        <p:spPr bwMode="auto">
          <a:xfrm>
            <a:off x="5667785" y="4847488"/>
            <a:ext cx="825038" cy="892730"/>
          </a:xfrm>
          <a:prstGeom prst="roundRect">
            <a:avLst/>
          </a:prstGeom>
          <a:solidFill>
            <a:srgbClr val="CCFFFF"/>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b="1" dirty="0">
                <a:solidFill>
                  <a:srgbClr val="7030A0"/>
                </a:solidFill>
                <a:latin typeface="微軟正黑體" panose="020B0604030504040204" pitchFamily="34" charset="-120"/>
                <a:ea typeface="微軟正黑體" panose="020B0604030504040204" pitchFamily="34" charset="-120"/>
              </a:rPr>
              <a:t>四技二專</a:t>
            </a:r>
            <a:br>
              <a:rPr lang="en-US" altLang="zh-TW" sz="1400" b="1" dirty="0">
                <a:solidFill>
                  <a:srgbClr val="7030A0"/>
                </a:solidFill>
                <a:latin typeface="微軟正黑體" panose="020B0604030504040204" pitchFamily="34" charset="-120"/>
                <a:ea typeface="微軟正黑體" panose="020B0604030504040204" pitchFamily="34" charset="-120"/>
              </a:rPr>
            </a:br>
            <a:r>
              <a:rPr lang="zh-TW" altLang="en-US" sz="1400" b="1" dirty="0">
                <a:solidFill>
                  <a:srgbClr val="7030A0"/>
                </a:solidFill>
                <a:latin typeface="微軟正黑體" panose="020B0604030504040204" pitchFamily="34" charset="-120"/>
                <a:ea typeface="微軟正黑體" panose="020B0604030504040204" pitchFamily="34" charset="-120"/>
              </a:rPr>
              <a:t>進修部</a:t>
            </a:r>
          </a:p>
          <a:p>
            <a:pPr algn="ctr" eaLnBrk="1" hangingPunct="1"/>
            <a:r>
              <a:rPr lang="zh-TW" altLang="en-US" sz="1400" b="1" dirty="0">
                <a:latin typeface="微軟正黑體" panose="020B0604030504040204" pitchFamily="34" charset="-120"/>
                <a:ea typeface="微軟正黑體" panose="020B0604030504040204" pitchFamily="34" charset="-120"/>
              </a:rPr>
              <a:t>單獨招生</a:t>
            </a:r>
            <a:endParaRPr lang="en-US" altLang="zh-TW" sz="1400" b="1" dirty="0">
              <a:latin typeface="微軟正黑體" panose="020B0604030504040204" pitchFamily="34" charset="-120"/>
              <a:ea typeface="微軟正黑體" panose="020B0604030504040204" pitchFamily="34" charset="-120"/>
            </a:endParaRPr>
          </a:p>
          <a:p>
            <a:pPr algn="ctr" eaLnBrk="1" hangingPunct="1"/>
            <a:endParaRPr lang="en-US" altLang="zh-TW" sz="800" dirty="0">
              <a:latin typeface="微軟正黑體" panose="020B0604030504040204" pitchFamily="34" charset="-120"/>
              <a:ea typeface="微軟正黑體" panose="020B0604030504040204" pitchFamily="34" charset="-120"/>
            </a:endParaRPr>
          </a:p>
        </p:txBody>
      </p:sp>
      <p:sp>
        <p:nvSpPr>
          <p:cNvPr id="21518" name="Line 17"/>
          <p:cNvSpPr>
            <a:spLocks noChangeShapeType="1"/>
          </p:cNvSpPr>
          <p:nvPr/>
        </p:nvSpPr>
        <p:spPr bwMode="auto">
          <a:xfrm>
            <a:off x="3096667" y="4463337"/>
            <a:ext cx="0" cy="360362"/>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0" name="Line 19"/>
          <p:cNvSpPr>
            <a:spLocks noChangeShapeType="1"/>
          </p:cNvSpPr>
          <p:nvPr/>
        </p:nvSpPr>
        <p:spPr bwMode="auto">
          <a:xfrm flipH="1">
            <a:off x="5617625" y="1472462"/>
            <a:ext cx="1" cy="139939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1" name="Line 20"/>
          <p:cNvSpPr>
            <a:spLocks noChangeShapeType="1"/>
          </p:cNvSpPr>
          <p:nvPr/>
        </p:nvSpPr>
        <p:spPr bwMode="auto">
          <a:xfrm>
            <a:off x="8976320" y="2458301"/>
            <a:ext cx="0" cy="433387"/>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4" name="Rectangle 9"/>
          <p:cNvSpPr>
            <a:spLocks noChangeArrowheads="1"/>
          </p:cNvSpPr>
          <p:nvPr/>
        </p:nvSpPr>
        <p:spPr bwMode="auto">
          <a:xfrm>
            <a:off x="9452740" y="2872637"/>
            <a:ext cx="891733" cy="1590700"/>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技藝技能</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競賽得獎</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或</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取得</a:t>
            </a:r>
            <a:r>
              <a:rPr lang="zh-TW" altLang="en-US" sz="1300" b="1" dirty="0">
                <a:solidFill>
                  <a:schemeClr val="tx1"/>
                </a:solidFill>
                <a:latin typeface="微軟正黑體" panose="020B0604030504040204" pitchFamily="34" charset="-120"/>
                <a:ea typeface="微軟正黑體" panose="020B0604030504040204" pitchFamily="34" charset="-120"/>
              </a:rPr>
              <a:t>乙級</a:t>
            </a:r>
            <a:r>
              <a:rPr lang="zh-TW" altLang="en-US" sz="900" b="1" dirty="0">
                <a:solidFill>
                  <a:schemeClr val="tx1"/>
                </a:solidFill>
                <a:latin typeface="微軟正黑體" panose="020B0604030504040204" pitchFamily="34" charset="-120"/>
                <a:ea typeface="微軟正黑體" panose="020B0604030504040204" pitchFamily="34" charset="-120"/>
              </a:rPr>
              <a:t>以上</a:t>
            </a:r>
            <a:endParaRPr lang="en-US" altLang="zh-TW" sz="9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chemeClr val="tx1"/>
                </a:solidFill>
                <a:latin typeface="微軟正黑體" panose="020B0604030504040204" pitchFamily="34" charset="-120"/>
                <a:ea typeface="微軟正黑體" panose="020B0604030504040204" pitchFamily="34" charset="-120"/>
              </a:rPr>
              <a:t>技術士證</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0070C0"/>
                </a:solidFill>
                <a:latin typeface="微軟正黑體" panose="020B0604030504040204" pitchFamily="34" charset="-120"/>
                <a:ea typeface="微軟正黑體" panose="020B0604030504040204" pitchFamily="34" charset="-120"/>
              </a:rPr>
              <a:t>或</a:t>
            </a:r>
            <a:endParaRPr lang="en-US" altLang="zh-TW" sz="1200" b="1" dirty="0">
              <a:solidFill>
                <a:srgbClr val="0070C0"/>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0070C0"/>
                </a:solidFill>
                <a:latin typeface="微軟正黑體" panose="020B0604030504040204" pitchFamily="34" charset="-120"/>
                <a:ea typeface="微軟正黑體" panose="020B0604030504040204" pitchFamily="34" charset="-120"/>
              </a:rPr>
              <a:t>專技普考證書</a:t>
            </a:r>
            <a:endParaRPr lang="en-US" altLang="zh-TW" sz="1200" b="1" dirty="0">
              <a:solidFill>
                <a:srgbClr val="0070C0"/>
              </a:solidFill>
              <a:latin typeface="微軟正黑體" panose="020B0604030504040204" pitchFamily="34" charset="-120"/>
              <a:ea typeface="微軟正黑體" panose="020B0604030504040204" pitchFamily="34" charset="-120"/>
            </a:endParaRPr>
          </a:p>
        </p:txBody>
      </p:sp>
      <p:sp>
        <p:nvSpPr>
          <p:cNvPr id="21528" name="Rectangle 8"/>
          <p:cNvSpPr>
            <a:spLocks noChangeArrowheads="1"/>
          </p:cNvSpPr>
          <p:nvPr/>
        </p:nvSpPr>
        <p:spPr bwMode="auto">
          <a:xfrm>
            <a:off x="8561177" y="4836375"/>
            <a:ext cx="879914"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技優保送</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dirty="0">
                <a:latin typeface="微軟正黑體" panose="020B0604030504040204" pitchFamily="34" charset="-120"/>
                <a:ea typeface="微軟正黑體" panose="020B0604030504040204" pitchFamily="34" charset="-120"/>
              </a:rPr>
              <a:t>入學</a:t>
            </a:r>
            <a:endParaRPr lang="en-US" altLang="zh-TW" sz="1400" dirty="0">
              <a:latin typeface="微軟正黑體" panose="020B0604030504040204" pitchFamily="34" charset="-120"/>
              <a:ea typeface="微軟正黑體" panose="020B0604030504040204" pitchFamily="34" charset="-120"/>
            </a:endParaRPr>
          </a:p>
        </p:txBody>
      </p:sp>
      <p:sp>
        <p:nvSpPr>
          <p:cNvPr id="21529" name="Line 17"/>
          <p:cNvSpPr>
            <a:spLocks noChangeShapeType="1"/>
          </p:cNvSpPr>
          <p:nvPr/>
        </p:nvSpPr>
        <p:spPr bwMode="auto">
          <a:xfrm>
            <a:off x="9006849" y="4466487"/>
            <a:ext cx="0" cy="360362"/>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0" name="Rectangle 16"/>
          <p:cNvSpPr>
            <a:spLocks noChangeArrowheads="1"/>
          </p:cNvSpPr>
          <p:nvPr/>
        </p:nvSpPr>
        <p:spPr bwMode="auto">
          <a:xfrm>
            <a:off x="9459363" y="4836081"/>
            <a:ext cx="851868"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技優甄審</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dirty="0">
                <a:latin typeface="微軟正黑體" panose="020B0604030504040204" pitchFamily="34" charset="-120"/>
                <a:ea typeface="微軟正黑體" panose="020B0604030504040204" pitchFamily="34" charset="-120"/>
              </a:rPr>
              <a:t>入學</a:t>
            </a:r>
            <a:endParaRPr lang="en-US" altLang="zh-TW" sz="1400" dirty="0">
              <a:latin typeface="微軟正黑體" panose="020B0604030504040204" pitchFamily="34" charset="-120"/>
              <a:ea typeface="微軟正黑體" panose="020B0604030504040204" pitchFamily="34" charset="-120"/>
            </a:endParaRPr>
          </a:p>
        </p:txBody>
      </p:sp>
      <p:sp>
        <p:nvSpPr>
          <p:cNvPr id="21531" name="Line 19"/>
          <p:cNvSpPr>
            <a:spLocks noChangeShapeType="1"/>
          </p:cNvSpPr>
          <p:nvPr/>
        </p:nvSpPr>
        <p:spPr bwMode="auto">
          <a:xfrm>
            <a:off x="9862711" y="4475718"/>
            <a:ext cx="0" cy="360362"/>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5" name="Rectangle 9"/>
          <p:cNvSpPr>
            <a:spLocks noChangeArrowheads="1"/>
          </p:cNvSpPr>
          <p:nvPr/>
        </p:nvSpPr>
        <p:spPr bwMode="auto">
          <a:xfrm>
            <a:off x="6528048" y="2872638"/>
            <a:ext cx="1008542" cy="1570359"/>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400" b="1" dirty="0">
                <a:solidFill>
                  <a:srgbClr val="FF0000"/>
                </a:solidFill>
                <a:latin typeface="微軟正黑體" panose="020B0604030504040204" pitchFamily="34" charset="-120"/>
                <a:ea typeface="微軟正黑體" panose="020B0604030504040204" pitchFamily="34" charset="-120"/>
              </a:rPr>
              <a:t> </a:t>
            </a:r>
            <a:r>
              <a:rPr lang="zh-TW" altLang="en-US" sz="1200" b="1" dirty="0">
                <a:solidFill>
                  <a:srgbClr val="FF0000"/>
                </a:solidFill>
                <a:latin typeface="微軟正黑體" panose="020B0604030504040204" pitchFamily="34" charset="-120"/>
                <a:ea typeface="微軟正黑體" panose="020B0604030504040204" pitchFamily="34" charset="-120"/>
              </a:rPr>
              <a:t>專業群科</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FF0000"/>
                </a:solidFill>
                <a:latin typeface="微軟正黑體" panose="020B0604030504040204" pitchFamily="34" charset="-120"/>
                <a:ea typeface="微軟正黑體" panose="020B0604030504040204" pitchFamily="34" charset="-120"/>
              </a:rPr>
              <a:t>綜高專門學程</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FF0000"/>
                </a:solidFill>
                <a:latin typeface="微軟正黑體" panose="020B0604030504040204" pitchFamily="34" charset="-120"/>
                <a:ea typeface="微軟正黑體" panose="020B0604030504040204" pitchFamily="34" charset="-120"/>
              </a:rPr>
              <a:t>應屆生</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校內推薦</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在校前</a:t>
            </a:r>
            <a:r>
              <a:rPr lang="en-US" altLang="zh-TW" sz="1200" b="1" dirty="0">
                <a:solidFill>
                  <a:schemeClr val="tx1"/>
                </a:solidFill>
                <a:latin typeface="微軟正黑體" panose="020B0604030504040204" pitchFamily="34" charset="-120"/>
                <a:ea typeface="微軟正黑體" panose="020B0604030504040204" pitchFamily="34" charset="-120"/>
              </a:rPr>
              <a:t>30%</a:t>
            </a:r>
          </a:p>
          <a:p>
            <a:pPr algn="ctr" eaLnBrk="1" hangingPunct="1"/>
            <a:endParaRPr lang="en-US" altLang="zh-TW" sz="1200" b="1" dirty="0">
              <a:solidFill>
                <a:schemeClr val="tx1"/>
              </a:solidFill>
              <a:latin typeface="微軟正黑體" panose="020B0604030504040204" pitchFamily="34" charset="-120"/>
              <a:ea typeface="微軟正黑體" panose="020B0604030504040204" pitchFamily="34" charset="-120"/>
            </a:endParaRPr>
          </a:p>
        </p:txBody>
      </p:sp>
      <p:sp>
        <p:nvSpPr>
          <p:cNvPr id="21536" name="Rectangle 9"/>
          <p:cNvSpPr>
            <a:spLocks noChangeArrowheads="1"/>
          </p:cNvSpPr>
          <p:nvPr/>
        </p:nvSpPr>
        <p:spPr bwMode="auto">
          <a:xfrm>
            <a:off x="7612680" y="2871853"/>
            <a:ext cx="859585" cy="1570359"/>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t"/>
          <a:lstStyle/>
          <a:p>
            <a:pPr algn="ctr" eaLnBrk="1" hangingPunct="1"/>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特殊經歷</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才藝專長</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優良表現</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或</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青年儲蓄</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方案</a:t>
            </a:r>
            <a:endParaRPr lang="en-US" altLang="zh-TW" sz="1300" b="1" dirty="0">
              <a:solidFill>
                <a:schemeClr val="tx1"/>
              </a:solidFill>
              <a:latin typeface="微軟正黑體" panose="020B0604030504040204" pitchFamily="34" charset="-120"/>
              <a:ea typeface="微軟正黑體" panose="020B0604030504040204" pitchFamily="34" charset="-120"/>
            </a:endParaRPr>
          </a:p>
        </p:txBody>
      </p:sp>
      <p:sp>
        <p:nvSpPr>
          <p:cNvPr id="21537" name="Line 20"/>
          <p:cNvSpPr>
            <a:spLocks noChangeShapeType="1"/>
          </p:cNvSpPr>
          <p:nvPr/>
        </p:nvSpPr>
        <p:spPr bwMode="auto">
          <a:xfrm>
            <a:off x="8040216" y="2479168"/>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8" name="Rectangle 8"/>
          <p:cNvSpPr>
            <a:spLocks noChangeArrowheads="1"/>
          </p:cNvSpPr>
          <p:nvPr/>
        </p:nvSpPr>
        <p:spPr bwMode="auto">
          <a:xfrm>
            <a:off x="6528048" y="4839550"/>
            <a:ext cx="1035062"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科技</a:t>
            </a:r>
            <a:r>
              <a:rPr lang="zh-TW" altLang="en-US" sz="1400" dirty="0">
                <a:latin typeface="微軟正黑體" panose="020B0604030504040204" pitchFamily="34" charset="-120"/>
                <a:ea typeface="微軟正黑體" panose="020B0604030504040204" pitchFamily="34" charset="-120"/>
              </a:rPr>
              <a:t>校院</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繁星</a:t>
            </a:r>
            <a:r>
              <a:rPr lang="zh-TW" altLang="en-US" sz="1400" dirty="0">
                <a:latin typeface="微軟正黑體" panose="020B0604030504040204" pitchFamily="34" charset="-120"/>
                <a:ea typeface="微軟正黑體" panose="020B0604030504040204" pitchFamily="34" charset="-120"/>
              </a:rPr>
              <a:t>計畫</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200" dirty="0">
                <a:latin typeface="微軟正黑體" panose="020B0604030504040204" pitchFamily="34" charset="-120"/>
                <a:ea typeface="微軟正黑體" panose="020B0604030504040204" pitchFamily="34" charset="-120"/>
              </a:rPr>
              <a:t>推薦甄選入學</a:t>
            </a:r>
            <a:endParaRPr lang="en-US" altLang="zh-TW" sz="1200" dirty="0">
              <a:latin typeface="微軟正黑體" panose="020B0604030504040204" pitchFamily="34" charset="-120"/>
              <a:ea typeface="微軟正黑體" panose="020B0604030504040204" pitchFamily="34" charset="-120"/>
            </a:endParaRPr>
          </a:p>
        </p:txBody>
      </p:sp>
      <p:sp>
        <p:nvSpPr>
          <p:cNvPr id="21539" name="Line 17"/>
          <p:cNvSpPr>
            <a:spLocks noChangeShapeType="1"/>
          </p:cNvSpPr>
          <p:nvPr/>
        </p:nvSpPr>
        <p:spPr bwMode="auto">
          <a:xfrm>
            <a:off x="7032104" y="4463337"/>
            <a:ext cx="0"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40" name="Rectangle 16"/>
          <p:cNvSpPr>
            <a:spLocks noChangeArrowheads="1"/>
          </p:cNvSpPr>
          <p:nvPr/>
        </p:nvSpPr>
        <p:spPr bwMode="auto">
          <a:xfrm>
            <a:off x="7612098" y="4835296"/>
            <a:ext cx="839778"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特殊選才</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dirty="0">
                <a:latin typeface="微軟正黑體" panose="020B0604030504040204" pitchFamily="34" charset="-120"/>
                <a:ea typeface="微軟正黑體" panose="020B0604030504040204" pitchFamily="34" charset="-120"/>
              </a:rPr>
              <a:t>入學</a:t>
            </a:r>
            <a:endParaRPr lang="en-US" altLang="zh-TW" sz="1400" dirty="0">
              <a:latin typeface="微軟正黑體" panose="020B0604030504040204" pitchFamily="34" charset="-120"/>
              <a:ea typeface="微軟正黑體" panose="020B0604030504040204" pitchFamily="34" charset="-120"/>
            </a:endParaRPr>
          </a:p>
        </p:txBody>
      </p:sp>
      <p:sp>
        <p:nvSpPr>
          <p:cNvPr id="21541" name="Line 19"/>
          <p:cNvSpPr>
            <a:spLocks noChangeShapeType="1"/>
          </p:cNvSpPr>
          <p:nvPr/>
        </p:nvSpPr>
        <p:spPr bwMode="auto">
          <a:xfrm>
            <a:off x="8040216" y="4451974"/>
            <a:ext cx="0"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40" name="Line 20"/>
          <p:cNvSpPr>
            <a:spLocks noChangeShapeType="1"/>
          </p:cNvSpPr>
          <p:nvPr/>
        </p:nvSpPr>
        <p:spPr bwMode="auto">
          <a:xfrm>
            <a:off x="9858438" y="2468619"/>
            <a:ext cx="0" cy="433387"/>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41" name="Rectangle 9"/>
          <p:cNvSpPr>
            <a:spLocks noChangeArrowheads="1"/>
          </p:cNvSpPr>
          <p:nvPr/>
        </p:nvSpPr>
        <p:spPr bwMode="auto">
          <a:xfrm>
            <a:off x="4994638" y="2848064"/>
            <a:ext cx="1317386" cy="1615567"/>
          </a:xfrm>
          <a:prstGeom prst="roundRect">
            <a:avLst/>
          </a:prstGeom>
          <a:solidFill>
            <a:srgbClr val="CCFFFF"/>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chemeClr val="tx1"/>
                </a:solidFill>
                <a:latin typeface="微軟正黑體" panose="020B0604030504040204" pitchFamily="34" charset="-120"/>
                <a:ea typeface="微軟正黑體" panose="020B0604030504040204" pitchFamily="34" charset="-120"/>
              </a:rPr>
              <a:t>符合</a:t>
            </a:r>
            <a:r>
              <a:rPr lang="zh-TW" altLang="en-US" sz="1600" b="1" dirty="0">
                <a:solidFill>
                  <a:srgbClr val="FF0000"/>
                </a:solidFill>
                <a:latin typeface="微軟正黑體" panose="020B0604030504040204" pitchFamily="34" charset="-120"/>
                <a:ea typeface="微軟正黑體" panose="020B0604030504040204" pitchFamily="34" charset="-120"/>
              </a:rPr>
              <a:t>單招</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600" b="1" dirty="0">
                <a:solidFill>
                  <a:schemeClr val="tx1"/>
                </a:solidFill>
                <a:latin typeface="微軟正黑體" panose="020B0604030504040204" pitchFamily="34" charset="-120"/>
                <a:ea typeface="微軟正黑體" panose="020B0604030504040204" pitchFamily="34" charset="-120"/>
              </a:rPr>
              <a:t>簡章要求</a:t>
            </a:r>
            <a:endParaRPr lang="en-US" altLang="zh-TW" sz="1600" b="1" dirty="0">
              <a:solidFill>
                <a:schemeClr val="tx1"/>
              </a:solidFill>
              <a:latin typeface="微軟正黑體" panose="020B0604030504040204" pitchFamily="34" charset="-120"/>
              <a:ea typeface="微軟正黑體" panose="020B0604030504040204" pitchFamily="34" charset="-120"/>
            </a:endParaRPr>
          </a:p>
        </p:txBody>
      </p:sp>
      <p:sp>
        <p:nvSpPr>
          <p:cNvPr id="38" name="Rectangle 5"/>
          <p:cNvSpPr>
            <a:spLocks noChangeArrowheads="1"/>
          </p:cNvSpPr>
          <p:nvPr/>
        </p:nvSpPr>
        <p:spPr bwMode="auto">
          <a:xfrm>
            <a:off x="10383933" y="1872831"/>
            <a:ext cx="1080119" cy="574675"/>
          </a:xfrm>
          <a:prstGeom prst="roundRect">
            <a:avLst/>
          </a:prstGeom>
          <a:solidFill>
            <a:srgbClr val="92D05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eaLnBrk="1" hangingPunct="1"/>
            <a:r>
              <a:rPr lang="zh-TW" altLang="en-US" sz="1400" b="1" dirty="0">
                <a:solidFill>
                  <a:schemeClr val="tx1"/>
                </a:solidFill>
                <a:latin typeface="微軟正黑體" panose="020B0604030504040204" pitchFamily="34" charset="-120"/>
              </a:rPr>
              <a:t>參加</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rPr>
              <a:t>學測</a:t>
            </a:r>
            <a:endPar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ndParaRPr>
          </a:p>
          <a:p>
            <a:pPr algn="ctr" eaLnBrk="1" hangingPunct="1"/>
            <a:r>
              <a:rPr lang="zh-TW" altLang="en-US" sz="1600" b="1" dirty="0">
                <a:solidFill>
                  <a:schemeClr val="tx1"/>
                </a:solidFill>
                <a:latin typeface="微軟正黑體" panose="020B0604030504040204" pitchFamily="34" charset="-120"/>
              </a:rPr>
              <a:t>取得成績</a:t>
            </a:r>
            <a:endParaRPr lang="en-US" altLang="zh-TW" sz="1600" b="1" dirty="0">
              <a:solidFill>
                <a:schemeClr val="tx1"/>
              </a:solidFill>
              <a:latin typeface="微軟正黑體" panose="020B0604030504040204" pitchFamily="34" charset="-120"/>
            </a:endParaRPr>
          </a:p>
        </p:txBody>
      </p:sp>
      <p:sp>
        <p:nvSpPr>
          <p:cNvPr id="46" name="Line 6"/>
          <p:cNvSpPr>
            <a:spLocks noChangeShapeType="1"/>
          </p:cNvSpPr>
          <p:nvPr/>
        </p:nvSpPr>
        <p:spPr bwMode="auto">
          <a:xfrm>
            <a:off x="10887987" y="1472463"/>
            <a:ext cx="0" cy="433387"/>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47" name="Rectangle 9"/>
          <p:cNvSpPr>
            <a:spLocks noChangeArrowheads="1"/>
          </p:cNvSpPr>
          <p:nvPr/>
        </p:nvSpPr>
        <p:spPr bwMode="auto">
          <a:xfrm>
            <a:off x="10400879" y="2891686"/>
            <a:ext cx="1016810" cy="1551310"/>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400" b="1" dirty="0">
                <a:solidFill>
                  <a:srgbClr val="FF0000"/>
                </a:solidFill>
                <a:latin typeface="微軟正黑體" panose="020B0604030504040204" pitchFamily="34" charset="-120"/>
                <a:ea typeface="微軟正黑體" panose="020B0604030504040204" pitchFamily="34" charset="-120"/>
              </a:rPr>
              <a:t>普通科</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FF0000"/>
                </a:solidFill>
                <a:latin typeface="微軟正黑體" panose="020B0604030504040204" pitchFamily="34" charset="-120"/>
                <a:ea typeface="微軟正黑體" panose="020B0604030504040204" pitchFamily="34" charset="-120"/>
              </a:rPr>
              <a:t>綜合高中</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FF0000"/>
                </a:solidFill>
                <a:latin typeface="微軟正黑體" panose="020B0604030504040204" pitchFamily="34" charset="-120"/>
                <a:ea typeface="微軟正黑體" panose="020B0604030504040204" pitchFamily="34" charset="-120"/>
              </a:rPr>
              <a:t>藝術群</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FF0000"/>
                </a:solidFill>
                <a:latin typeface="微軟正黑體" panose="020B0604030504040204" pitchFamily="34" charset="-120"/>
                <a:ea typeface="微軟正黑體" panose="020B0604030504040204" pitchFamily="34" charset="-120"/>
              </a:rPr>
              <a:t>實驗教育生</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chemeClr val="tx1"/>
                </a:solidFill>
                <a:latin typeface="微軟正黑體" panose="020B0604030504040204" pitchFamily="34" charset="-120"/>
                <a:ea typeface="微軟正黑體" panose="020B0604030504040204" pitchFamily="34" charset="-120"/>
              </a:rPr>
              <a:t>符合</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chemeClr val="tx1"/>
                </a:solidFill>
                <a:latin typeface="微軟正黑體" panose="020B0604030504040204" pitchFamily="34" charset="-120"/>
                <a:ea typeface="微軟正黑體" panose="020B0604030504040204" pitchFamily="34" charset="-120"/>
              </a:rPr>
              <a:t>簡章資格者</a:t>
            </a:r>
            <a:endParaRPr lang="en-US" altLang="zh-TW" sz="1600" b="1" dirty="0">
              <a:solidFill>
                <a:schemeClr val="tx1"/>
              </a:solidFill>
              <a:latin typeface="微軟正黑體" panose="020B0604030504040204" pitchFamily="34" charset="-120"/>
              <a:ea typeface="微軟正黑體" panose="020B0604030504040204" pitchFamily="34" charset="-120"/>
            </a:endParaRPr>
          </a:p>
        </p:txBody>
      </p:sp>
      <p:sp>
        <p:nvSpPr>
          <p:cNvPr id="49" name="Line 20"/>
          <p:cNvSpPr>
            <a:spLocks noChangeShapeType="1"/>
          </p:cNvSpPr>
          <p:nvPr/>
        </p:nvSpPr>
        <p:spPr bwMode="auto">
          <a:xfrm>
            <a:off x="10902423" y="2458299"/>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0" name="Rectangle 16"/>
          <p:cNvSpPr>
            <a:spLocks noChangeArrowheads="1"/>
          </p:cNvSpPr>
          <p:nvPr/>
        </p:nvSpPr>
        <p:spPr bwMode="auto">
          <a:xfrm>
            <a:off x="10403371" y="4803593"/>
            <a:ext cx="1060681" cy="936625"/>
          </a:xfrm>
          <a:prstGeom prst="roundRect">
            <a:avLst/>
          </a:prstGeom>
          <a:solidFill>
            <a:srgbClr val="92D05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a:t>
            </a:r>
            <a:r>
              <a:rPr lang="en-US" altLang="zh-TW" sz="1100" dirty="0">
                <a:latin typeface="微軟正黑體" panose="020B0604030504040204" pitchFamily="34" charset="-120"/>
                <a:ea typeface="微軟正黑體" panose="020B0604030504040204" pitchFamily="34" charset="-120"/>
              </a:rPr>
              <a:t>(</a:t>
            </a:r>
            <a:r>
              <a:rPr lang="zh-TW" altLang="en-US" sz="1100" dirty="0">
                <a:latin typeface="微軟正黑體" panose="020B0604030504040204" pitchFamily="34" charset="-120"/>
                <a:ea typeface="微軟正黑體" panose="020B0604030504040204" pitchFamily="34" charset="-120"/>
              </a:rPr>
              <a:t>高中生</a:t>
            </a:r>
            <a:r>
              <a:rPr lang="en-US" altLang="zh-TW" sz="1100" dirty="0">
                <a:latin typeface="微軟正黑體" panose="020B0604030504040204" pitchFamily="34" charset="-120"/>
                <a:ea typeface="微軟正黑體" panose="020B0604030504040204" pitchFamily="34" charset="-120"/>
              </a:rPr>
              <a:t>)</a:t>
            </a: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申請入學</a:t>
            </a:r>
            <a:endParaRPr lang="en-US" altLang="zh-TW" sz="1600" b="1" dirty="0">
              <a:solidFill>
                <a:srgbClr val="FF0000"/>
              </a:solidFill>
              <a:latin typeface="微軟正黑體" panose="020B0604030504040204" pitchFamily="34" charset="-120"/>
              <a:ea typeface="微軟正黑體" panose="020B0604030504040204" pitchFamily="34" charset="-120"/>
            </a:endParaRPr>
          </a:p>
        </p:txBody>
      </p:sp>
      <p:sp>
        <p:nvSpPr>
          <p:cNvPr id="51" name="Line 19"/>
          <p:cNvSpPr>
            <a:spLocks noChangeShapeType="1"/>
          </p:cNvSpPr>
          <p:nvPr/>
        </p:nvSpPr>
        <p:spPr bwMode="auto">
          <a:xfrm>
            <a:off x="10902423" y="4445852"/>
            <a:ext cx="0"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4" name="Rectangle 16"/>
          <p:cNvSpPr>
            <a:spLocks noChangeArrowheads="1"/>
          </p:cNvSpPr>
          <p:nvPr/>
        </p:nvSpPr>
        <p:spPr bwMode="auto">
          <a:xfrm>
            <a:off x="4772228" y="4835201"/>
            <a:ext cx="860333" cy="905017"/>
          </a:xfrm>
          <a:prstGeom prst="roundRect">
            <a:avLst/>
          </a:prstGeom>
          <a:solidFill>
            <a:srgbClr val="CCFFFF"/>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b="1" dirty="0">
                <a:solidFill>
                  <a:srgbClr val="7030A0"/>
                </a:solidFill>
                <a:latin typeface="微軟正黑體" panose="020B0604030504040204" pitchFamily="34" charset="-120"/>
                <a:ea typeface="微軟正黑體" panose="020B0604030504040204" pitchFamily="34" charset="-120"/>
              </a:rPr>
              <a:t>四技二專</a:t>
            </a:r>
            <a:endParaRPr lang="en-US" altLang="zh-TW" sz="1400" b="1" dirty="0">
              <a:solidFill>
                <a:srgbClr val="7030A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7030A0"/>
                </a:solidFill>
                <a:latin typeface="微軟正黑體" panose="020B0604030504040204" pitchFamily="34" charset="-120"/>
                <a:ea typeface="微軟正黑體" panose="020B0604030504040204" pitchFamily="34" charset="-120"/>
              </a:rPr>
              <a:t>日間部</a:t>
            </a:r>
          </a:p>
          <a:p>
            <a:pPr algn="ctr" eaLnBrk="1" hangingPunct="1"/>
            <a:r>
              <a:rPr lang="zh-TW" altLang="en-US" sz="1400" b="1" dirty="0">
                <a:latin typeface="微軟正黑體" panose="020B0604030504040204" pitchFamily="34" charset="-120"/>
                <a:ea typeface="微軟正黑體" panose="020B0604030504040204" pitchFamily="34" charset="-120"/>
              </a:rPr>
              <a:t>單獨招生</a:t>
            </a:r>
            <a:endParaRPr lang="en-US" altLang="zh-TW" sz="1400" b="1" dirty="0">
              <a:latin typeface="微軟正黑體" panose="020B0604030504040204" pitchFamily="34" charset="-120"/>
              <a:ea typeface="微軟正黑體" panose="020B0604030504040204" pitchFamily="34" charset="-120"/>
            </a:endParaRPr>
          </a:p>
          <a:p>
            <a:pPr algn="ctr" eaLnBrk="1" hangingPunct="1"/>
            <a:r>
              <a:rPr lang="en-US" altLang="zh-TW" sz="800" b="1" dirty="0">
                <a:solidFill>
                  <a:srgbClr val="FF0000"/>
                </a:solidFill>
                <a:latin typeface="微軟正黑體" panose="020B0604030504040204" pitchFamily="34" charset="-120"/>
                <a:ea typeface="微軟正黑體" panose="020B0604030504040204" pitchFamily="34" charset="-120"/>
              </a:rPr>
              <a:t>(</a:t>
            </a:r>
            <a:r>
              <a:rPr lang="zh-TW" altLang="en-US" sz="800" b="1" dirty="0">
                <a:solidFill>
                  <a:srgbClr val="FF0000"/>
                </a:solidFill>
                <a:latin typeface="微軟正黑體" panose="020B0604030504040204" pitchFamily="34" charset="-120"/>
                <a:ea typeface="微軟正黑體" panose="020B0604030504040204" pitchFamily="34" charset="-120"/>
              </a:rPr>
              <a:t>應屆普通科除外</a:t>
            </a:r>
            <a:r>
              <a:rPr lang="en-US" altLang="zh-TW" sz="800" b="1" dirty="0">
                <a:solidFill>
                  <a:srgbClr val="FF0000"/>
                </a:solidFill>
                <a:latin typeface="微軟正黑體" panose="020B0604030504040204" pitchFamily="34" charset="-120"/>
                <a:ea typeface="微軟正黑體" panose="020B0604030504040204" pitchFamily="34" charset="-120"/>
              </a:rPr>
              <a:t>)</a:t>
            </a:r>
          </a:p>
        </p:txBody>
      </p:sp>
      <p:sp>
        <p:nvSpPr>
          <p:cNvPr id="59" name="Line 17"/>
          <p:cNvSpPr>
            <a:spLocks noChangeShapeType="1"/>
          </p:cNvSpPr>
          <p:nvPr/>
        </p:nvSpPr>
        <p:spPr bwMode="auto">
          <a:xfrm flipH="1">
            <a:off x="4214276" y="4451973"/>
            <a:ext cx="0" cy="395514"/>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3" name="Line 6"/>
          <p:cNvSpPr>
            <a:spLocks noChangeShapeType="1"/>
          </p:cNvSpPr>
          <p:nvPr/>
        </p:nvSpPr>
        <p:spPr bwMode="auto">
          <a:xfrm>
            <a:off x="6997102" y="2479953"/>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6" name="Rectangle 5"/>
          <p:cNvSpPr>
            <a:spLocks noChangeArrowheads="1"/>
          </p:cNvSpPr>
          <p:nvPr/>
        </p:nvSpPr>
        <p:spPr bwMode="auto">
          <a:xfrm>
            <a:off x="2605916" y="2871853"/>
            <a:ext cx="1064303" cy="1567697"/>
          </a:xfrm>
          <a:prstGeom prst="roundRect">
            <a:avLst/>
          </a:prstGeom>
          <a:solidFill>
            <a:srgbClr val="F4E784"/>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200" b="1" dirty="0">
                <a:solidFill>
                  <a:srgbClr val="FF0000"/>
                </a:solidFill>
                <a:latin typeface="微軟正黑體" panose="020B0604030504040204" pitchFamily="34" charset="-120"/>
                <a:ea typeface="微軟正黑體" panose="020B0604030504040204" pitchFamily="34" charset="-120"/>
              </a:rPr>
              <a:t> 專業群科</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050" b="1" dirty="0">
                <a:solidFill>
                  <a:srgbClr val="FF0000"/>
                </a:solidFill>
                <a:latin typeface="微軟正黑體" panose="020B0604030504040204" pitchFamily="34" charset="-120"/>
                <a:ea typeface="微軟正黑體" panose="020B0604030504040204" pitchFamily="34" charset="-120"/>
              </a:rPr>
              <a:t>綜高專門學程</a:t>
            </a:r>
            <a:br>
              <a:rPr lang="en-US" altLang="zh-TW" sz="1050" b="1" dirty="0">
                <a:solidFill>
                  <a:srgbClr val="FF0000"/>
                </a:solidFill>
                <a:latin typeface="微軟正黑體" panose="020B0604030504040204" pitchFamily="34" charset="-120"/>
                <a:ea typeface="微軟正黑體" panose="020B0604030504040204" pitchFamily="34" charset="-120"/>
              </a:rPr>
            </a:br>
            <a:r>
              <a:rPr lang="zh-TW" altLang="en-US" sz="1050" b="1" dirty="0">
                <a:solidFill>
                  <a:srgbClr val="FF0000"/>
                </a:solidFill>
                <a:latin typeface="微軟正黑體" panose="020B0604030504040204" pitchFamily="34" charset="-120"/>
                <a:ea typeface="微軟正黑體" panose="020B0604030504040204" pitchFamily="34" charset="-120"/>
              </a:rPr>
              <a:t>非應屆普通科</a:t>
            </a:r>
            <a:endParaRPr lang="en-US" altLang="zh-TW" sz="105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100" dirty="0">
                <a:solidFill>
                  <a:schemeClr val="tx1">
                    <a:lumMod val="95000"/>
                    <a:lumOff val="5000"/>
                  </a:schemeClr>
                </a:solidFill>
                <a:latin typeface="微軟正黑體" panose="020B0604030504040204" pitchFamily="34" charset="-120"/>
                <a:ea typeface="微軟正黑體" panose="020B0604030504040204" pitchFamily="34" charset="-120"/>
              </a:rPr>
              <a:t>或青年儲蓄方案</a:t>
            </a:r>
            <a:endParaRPr lang="en-US" altLang="zh-TW" sz="1100"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68" name="Rectangle 3"/>
          <p:cNvSpPr>
            <a:spLocks noChangeArrowheads="1"/>
          </p:cNvSpPr>
          <p:nvPr/>
        </p:nvSpPr>
        <p:spPr bwMode="auto">
          <a:xfrm>
            <a:off x="2602732" y="6096420"/>
            <a:ext cx="8896443" cy="428924"/>
          </a:xfrm>
          <a:prstGeom prst="round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b="1" dirty="0">
                <a:solidFill>
                  <a:schemeClr val="bg1"/>
                </a:solidFill>
                <a:latin typeface="微軟正黑體" panose="020B0604030504040204" pitchFamily="34" charset="-120"/>
                <a:ea typeface="微軟正黑體" panose="020B0604030504040204" pitchFamily="34" charset="-120"/>
              </a:rPr>
              <a:t>適性的科大生</a:t>
            </a:r>
          </a:p>
        </p:txBody>
      </p:sp>
      <p:sp>
        <p:nvSpPr>
          <p:cNvPr id="69" name="標題 1"/>
          <p:cNvSpPr txBox="1">
            <a:spLocks/>
          </p:cNvSpPr>
          <p:nvPr/>
        </p:nvSpPr>
        <p:spPr>
          <a:xfrm>
            <a:off x="4271359" y="237277"/>
            <a:ext cx="6321000" cy="627623"/>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3796BF"/>
              </a:buClr>
              <a:buSzPct val="100000"/>
              <a:buFont typeface="Oswald"/>
              <a:buNone/>
              <a:defRPr sz="3000" b="1" i="0" u="none" strike="noStrike" cap="none">
                <a:solidFill>
                  <a:srgbClr val="3796BF"/>
                </a:solidFill>
                <a:latin typeface="Oswald"/>
                <a:ea typeface="Oswald"/>
                <a:cs typeface="Oswald"/>
                <a:sym typeface="Oswald"/>
              </a:defRPr>
            </a:lvl1pPr>
            <a:lvl2pPr lvl="1">
              <a:spcBef>
                <a:spcPts val="0"/>
              </a:spcBef>
              <a:buClr>
                <a:srgbClr val="3796BF"/>
              </a:buClr>
              <a:buSzPct val="100000"/>
              <a:buFont typeface="Oswald"/>
              <a:buNone/>
              <a:defRPr sz="3000" b="1">
                <a:solidFill>
                  <a:srgbClr val="3796BF"/>
                </a:solidFill>
                <a:latin typeface="Oswald"/>
                <a:ea typeface="Oswald"/>
                <a:cs typeface="Oswald"/>
                <a:sym typeface="Oswald"/>
              </a:defRPr>
            </a:lvl2pPr>
            <a:lvl3pPr lvl="2">
              <a:spcBef>
                <a:spcPts val="0"/>
              </a:spcBef>
              <a:buClr>
                <a:srgbClr val="3796BF"/>
              </a:buClr>
              <a:buSzPct val="100000"/>
              <a:buFont typeface="Oswald"/>
              <a:buNone/>
              <a:defRPr sz="3000" b="1">
                <a:solidFill>
                  <a:srgbClr val="3796BF"/>
                </a:solidFill>
                <a:latin typeface="Oswald"/>
                <a:ea typeface="Oswald"/>
                <a:cs typeface="Oswald"/>
                <a:sym typeface="Oswald"/>
              </a:defRPr>
            </a:lvl3pPr>
            <a:lvl4pPr lvl="3">
              <a:spcBef>
                <a:spcPts val="0"/>
              </a:spcBef>
              <a:buClr>
                <a:srgbClr val="3796BF"/>
              </a:buClr>
              <a:buSzPct val="100000"/>
              <a:buFont typeface="Oswald"/>
              <a:buNone/>
              <a:defRPr sz="3000" b="1">
                <a:solidFill>
                  <a:srgbClr val="3796BF"/>
                </a:solidFill>
                <a:latin typeface="Oswald"/>
                <a:ea typeface="Oswald"/>
                <a:cs typeface="Oswald"/>
                <a:sym typeface="Oswald"/>
              </a:defRPr>
            </a:lvl4pPr>
            <a:lvl5pPr lvl="4">
              <a:spcBef>
                <a:spcPts val="0"/>
              </a:spcBef>
              <a:buClr>
                <a:srgbClr val="3796BF"/>
              </a:buClr>
              <a:buSzPct val="100000"/>
              <a:buFont typeface="Oswald"/>
              <a:buNone/>
              <a:defRPr sz="3000" b="1">
                <a:solidFill>
                  <a:srgbClr val="3796BF"/>
                </a:solidFill>
                <a:latin typeface="Oswald"/>
                <a:ea typeface="Oswald"/>
                <a:cs typeface="Oswald"/>
                <a:sym typeface="Oswald"/>
              </a:defRPr>
            </a:lvl5pPr>
            <a:lvl6pPr lvl="5">
              <a:spcBef>
                <a:spcPts val="0"/>
              </a:spcBef>
              <a:buClr>
                <a:srgbClr val="3796BF"/>
              </a:buClr>
              <a:buSzPct val="100000"/>
              <a:buFont typeface="Oswald"/>
              <a:buNone/>
              <a:defRPr sz="3000" b="1">
                <a:solidFill>
                  <a:srgbClr val="3796BF"/>
                </a:solidFill>
                <a:latin typeface="Oswald"/>
                <a:ea typeface="Oswald"/>
                <a:cs typeface="Oswald"/>
                <a:sym typeface="Oswald"/>
              </a:defRPr>
            </a:lvl6pPr>
            <a:lvl7pPr lvl="6">
              <a:spcBef>
                <a:spcPts val="0"/>
              </a:spcBef>
              <a:buClr>
                <a:srgbClr val="3796BF"/>
              </a:buClr>
              <a:buSzPct val="100000"/>
              <a:buFont typeface="Oswald"/>
              <a:buNone/>
              <a:defRPr sz="3000" b="1">
                <a:solidFill>
                  <a:srgbClr val="3796BF"/>
                </a:solidFill>
                <a:latin typeface="Oswald"/>
                <a:ea typeface="Oswald"/>
                <a:cs typeface="Oswald"/>
                <a:sym typeface="Oswald"/>
              </a:defRPr>
            </a:lvl7pPr>
            <a:lvl8pPr lvl="7">
              <a:spcBef>
                <a:spcPts val="0"/>
              </a:spcBef>
              <a:buClr>
                <a:srgbClr val="3796BF"/>
              </a:buClr>
              <a:buSzPct val="100000"/>
              <a:buFont typeface="Oswald"/>
              <a:buNone/>
              <a:defRPr sz="3000" b="1">
                <a:solidFill>
                  <a:srgbClr val="3796BF"/>
                </a:solidFill>
                <a:latin typeface="Oswald"/>
                <a:ea typeface="Oswald"/>
                <a:cs typeface="Oswald"/>
                <a:sym typeface="Oswald"/>
              </a:defRPr>
            </a:lvl8pPr>
            <a:lvl9pPr lvl="8">
              <a:spcBef>
                <a:spcPts val="0"/>
              </a:spcBef>
              <a:buClr>
                <a:srgbClr val="3796BF"/>
              </a:buClr>
              <a:buSzPct val="100000"/>
              <a:buFont typeface="Oswald"/>
              <a:buNone/>
              <a:defRPr sz="3000" b="1">
                <a:solidFill>
                  <a:srgbClr val="3796BF"/>
                </a:solidFill>
                <a:latin typeface="Oswald"/>
                <a:ea typeface="Oswald"/>
                <a:cs typeface="Oswald"/>
                <a:sym typeface="Oswald"/>
              </a:defRPr>
            </a:lvl9pPr>
          </a:lstStyle>
          <a:p>
            <a:pPr fontAlgn="auto">
              <a:spcBef>
                <a:spcPct val="0"/>
              </a:spcBef>
            </a:pPr>
            <a:r>
              <a:rPr kumimoji="0" lang="zh-TW" altLang="en-US" sz="4000" kern="0" dirty="0">
                <a:solidFill>
                  <a:srgbClr val="FF0000"/>
                </a:solidFill>
                <a:latin typeface="微軟正黑體" panose="020B0604030504040204" pitchFamily="34" charset="-120"/>
                <a:ea typeface="微軟正黑體" panose="020B0604030504040204" pitchFamily="34" charset="-120"/>
              </a:rPr>
              <a:t>四技二專</a:t>
            </a:r>
            <a:r>
              <a:rPr kumimoji="0" lang="zh-TW" altLang="en-US" sz="4000" kern="0" dirty="0">
                <a:latin typeface="微軟正黑體" panose="020B0604030504040204" pitchFamily="34" charset="-120"/>
                <a:ea typeface="微軟正黑體" panose="020B0604030504040204" pitchFamily="34" charset="-120"/>
              </a:rPr>
              <a:t>升學管道流程圖</a:t>
            </a:r>
          </a:p>
        </p:txBody>
      </p:sp>
      <p:sp>
        <p:nvSpPr>
          <p:cNvPr id="70" name="Rectangle 5"/>
          <p:cNvSpPr>
            <a:spLocks noChangeArrowheads="1"/>
          </p:cNvSpPr>
          <p:nvPr/>
        </p:nvSpPr>
        <p:spPr bwMode="auto">
          <a:xfrm>
            <a:off x="3698576" y="2871853"/>
            <a:ext cx="1064303" cy="1603865"/>
          </a:xfrm>
          <a:prstGeom prst="roundRect">
            <a:avLst/>
          </a:prstGeom>
          <a:solidFill>
            <a:srgbClr val="FFC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200" b="1" dirty="0">
                <a:solidFill>
                  <a:srgbClr val="FF0000"/>
                </a:solidFill>
                <a:latin typeface="微軟正黑體" panose="020B0604030504040204" pitchFamily="34" charset="-120"/>
                <a:ea typeface="微軟正黑體" panose="020B0604030504040204" pitchFamily="34" charset="-120"/>
              </a:rPr>
              <a:t> 專業群科</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050" b="1" dirty="0">
                <a:solidFill>
                  <a:srgbClr val="FF0000"/>
                </a:solidFill>
                <a:latin typeface="微軟正黑體" panose="020B0604030504040204" pitchFamily="34" charset="-120"/>
                <a:ea typeface="微軟正黑體" panose="020B0604030504040204" pitchFamily="34" charset="-120"/>
              </a:rPr>
              <a:t>綜高專門學程</a:t>
            </a:r>
            <a:br>
              <a:rPr lang="en-US" altLang="zh-TW" sz="1050" b="1" dirty="0">
                <a:solidFill>
                  <a:srgbClr val="FF0000"/>
                </a:solidFill>
                <a:latin typeface="微軟正黑體" panose="020B0604030504040204" pitchFamily="34" charset="-120"/>
                <a:ea typeface="微軟正黑體" panose="020B0604030504040204" pitchFamily="34" charset="-120"/>
              </a:rPr>
            </a:br>
            <a:r>
              <a:rPr lang="zh-TW" altLang="en-US" sz="1050" b="1" dirty="0">
                <a:solidFill>
                  <a:srgbClr val="FF0000"/>
                </a:solidFill>
                <a:latin typeface="微軟正黑體" panose="020B0604030504040204" pitchFamily="34" charset="-120"/>
              </a:rPr>
              <a:t>綜高學術學程</a:t>
            </a:r>
            <a:endParaRPr lang="en-US" altLang="zh-TW" sz="1050" b="1" dirty="0">
              <a:solidFill>
                <a:srgbClr val="FF0000"/>
              </a:solidFill>
              <a:latin typeface="微軟正黑體" panose="020B0604030504040204" pitchFamily="34" charset="-120"/>
            </a:endParaRPr>
          </a:p>
          <a:p>
            <a:pPr algn="ctr" eaLnBrk="1" hangingPunct="1"/>
            <a:r>
              <a:rPr lang="zh-TW" altLang="en-US" sz="1050" b="1" dirty="0">
                <a:solidFill>
                  <a:srgbClr val="FF0000"/>
                </a:solidFill>
                <a:latin typeface="微軟正黑體" panose="020B0604030504040204" pitchFamily="34" charset="-120"/>
              </a:rPr>
              <a:t>非</a:t>
            </a:r>
            <a:r>
              <a:rPr lang="zh-TW" altLang="en-US" sz="1050" b="1" dirty="0">
                <a:solidFill>
                  <a:srgbClr val="FF0000"/>
                </a:solidFill>
                <a:latin typeface="微軟正黑體" panose="020B0604030504040204" pitchFamily="34" charset="-120"/>
                <a:ea typeface="微軟正黑體" panose="020B0604030504040204" pitchFamily="34" charset="-120"/>
              </a:rPr>
              <a:t>應屆普通科</a:t>
            </a:r>
            <a:endParaRPr lang="en-US" altLang="zh-TW" sz="1050" b="1" dirty="0">
              <a:solidFill>
                <a:srgbClr val="FF0000"/>
              </a:solidFill>
              <a:latin typeface="微軟正黑體" panose="020B0604030504040204" pitchFamily="34" charset="-120"/>
              <a:ea typeface="微軟正黑體" panose="020B0604030504040204" pitchFamily="34" charset="-120"/>
            </a:endParaRPr>
          </a:p>
        </p:txBody>
      </p:sp>
      <p:sp>
        <p:nvSpPr>
          <p:cNvPr id="71" name="Line 4"/>
          <p:cNvSpPr>
            <a:spLocks noChangeShapeType="1"/>
          </p:cNvSpPr>
          <p:nvPr/>
        </p:nvSpPr>
        <p:spPr bwMode="auto">
          <a:xfrm>
            <a:off x="4196025" y="2479168"/>
            <a:ext cx="0" cy="412519"/>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1" name="Rectangle 5"/>
          <p:cNvSpPr>
            <a:spLocks noChangeArrowheads="1"/>
          </p:cNvSpPr>
          <p:nvPr/>
        </p:nvSpPr>
        <p:spPr bwMode="auto">
          <a:xfrm>
            <a:off x="2573771" y="1893944"/>
            <a:ext cx="2198457" cy="574675"/>
          </a:xfrm>
          <a:prstGeom prst="roundRect">
            <a:avLst/>
          </a:prstGeom>
          <a:solidFill>
            <a:srgbClr val="F4E784"/>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chemeClr val="tx1"/>
                </a:solidFill>
                <a:latin typeface="微軟正黑體" panose="020B0604030504040204" pitchFamily="34" charset="-120"/>
                <a:ea typeface="微軟正黑體" panose="020B0604030504040204" pitchFamily="34" charset="-120"/>
              </a:rPr>
              <a:t>參加</a:t>
            </a:r>
            <a:r>
              <a:rPr lang="zh-TW" altLang="en-US" sz="2400" b="1" dirty="0">
                <a:solidFill>
                  <a:srgbClr val="C00000"/>
                </a:solidFill>
                <a:latin typeface="微軟正黑體" panose="020B0604030504040204" pitchFamily="34" charset="-120"/>
                <a:ea typeface="微軟正黑體" panose="020B0604030504040204" pitchFamily="34" charset="-120"/>
              </a:rPr>
              <a:t>統測</a:t>
            </a:r>
            <a:r>
              <a:rPr lang="zh-TW" altLang="en-US" sz="1600" b="1" dirty="0">
                <a:solidFill>
                  <a:schemeClr val="tx1"/>
                </a:solidFill>
                <a:latin typeface="微軟正黑體" panose="020B0604030504040204" pitchFamily="34" charset="-120"/>
                <a:ea typeface="微軟正黑體" panose="020B0604030504040204" pitchFamily="34" charset="-120"/>
              </a:rPr>
              <a:t>取得成績</a:t>
            </a:r>
          </a:p>
        </p:txBody>
      </p:sp>
      <p:sp>
        <p:nvSpPr>
          <p:cNvPr id="72" name="Rectangle 3"/>
          <p:cNvSpPr>
            <a:spLocks noChangeArrowheads="1"/>
          </p:cNvSpPr>
          <p:nvPr/>
        </p:nvSpPr>
        <p:spPr bwMode="auto">
          <a:xfrm>
            <a:off x="2567609" y="984533"/>
            <a:ext cx="8896443" cy="500383"/>
          </a:xfrm>
          <a:prstGeom prst="roundRect">
            <a:avLst/>
          </a:prstGeom>
          <a:solidFill>
            <a:schemeClr val="accent1"/>
          </a:solidFill>
          <a:ln w="12700">
            <a:solidFill>
              <a:schemeClr val="tx1"/>
            </a:solid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b="1" dirty="0">
                <a:solidFill>
                  <a:srgbClr val="FFFF00"/>
                </a:solidFill>
                <a:latin typeface="微軟正黑體" panose="020B0604030504040204" pitchFamily="34" charset="-120"/>
                <a:ea typeface="微軟正黑體" panose="020B0604030504040204" pitchFamily="34" charset="-120"/>
              </a:rPr>
              <a:t>技高</a:t>
            </a:r>
            <a:r>
              <a:rPr lang="zh-TW" altLang="en-US" b="1" dirty="0">
                <a:solidFill>
                  <a:schemeClr val="bg1"/>
                </a:solidFill>
                <a:latin typeface="微軟正黑體" panose="020B0604030504040204" pitchFamily="34" charset="-120"/>
                <a:ea typeface="微軟正黑體" panose="020B0604030504040204" pitchFamily="34" charset="-120"/>
              </a:rPr>
              <a:t>生 </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rgbClr val="FFFF00"/>
                </a:solidFill>
                <a:latin typeface="微軟正黑體" panose="020B0604030504040204" pitchFamily="34" charset="-120"/>
                <a:ea typeface="微軟正黑體" panose="020B0604030504040204" pitchFamily="34" charset="-120"/>
              </a:rPr>
              <a:t>綜高</a:t>
            </a:r>
            <a:r>
              <a:rPr lang="zh-TW" altLang="en-US" b="1" dirty="0">
                <a:solidFill>
                  <a:schemeClr val="bg1"/>
                </a:solidFill>
                <a:latin typeface="微軟正黑體" panose="020B0604030504040204" pitchFamily="34" charset="-120"/>
                <a:ea typeface="微軟正黑體" panose="020B0604030504040204" pitchFamily="34" charset="-120"/>
              </a:rPr>
              <a:t>生 </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rgbClr val="FFFF00"/>
                </a:solidFill>
                <a:latin typeface="微軟正黑體" panose="020B0604030504040204" pitchFamily="34" charset="-120"/>
                <a:ea typeface="微軟正黑體" panose="020B0604030504040204" pitchFamily="34" charset="-120"/>
              </a:rPr>
              <a:t>普高</a:t>
            </a:r>
            <a:r>
              <a:rPr lang="zh-TW" altLang="en-US" b="1" dirty="0">
                <a:solidFill>
                  <a:schemeClr val="bg1"/>
                </a:solidFill>
                <a:latin typeface="微軟正黑體" panose="020B0604030504040204" pitchFamily="34" charset="-120"/>
                <a:ea typeface="微軟正黑體" panose="020B0604030504040204" pitchFamily="34" charset="-120"/>
              </a:rPr>
              <a:t>生</a:t>
            </a:r>
            <a:endParaRPr lang="zh-TW" altLang="en-US" b="1" dirty="0">
              <a:solidFill>
                <a:srgbClr val="CCFFFF"/>
              </a:solidFill>
              <a:latin typeface="微軟正黑體" panose="020B0604030504040204" pitchFamily="34" charset="-120"/>
              <a:ea typeface="微軟正黑體" panose="020B0604030504040204" pitchFamily="34" charset="-120"/>
            </a:endParaRPr>
          </a:p>
        </p:txBody>
      </p:sp>
      <p:cxnSp>
        <p:nvCxnSpPr>
          <p:cNvPr id="3" name="肘形接點 2"/>
          <p:cNvCxnSpPr>
            <a:stCxn id="41" idx="2"/>
            <a:endCxn id="54" idx="0"/>
          </p:cNvCxnSpPr>
          <p:nvPr/>
        </p:nvCxnSpPr>
        <p:spPr>
          <a:xfrm rot="5400000">
            <a:off x="5242078" y="4423948"/>
            <a:ext cx="371570" cy="45093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肘形接點 56"/>
          <p:cNvCxnSpPr>
            <a:stCxn id="41" idx="2"/>
            <a:endCxn id="21517" idx="0"/>
          </p:cNvCxnSpPr>
          <p:nvPr/>
        </p:nvCxnSpPr>
        <p:spPr>
          <a:xfrm rot="16200000" flipH="1">
            <a:off x="5674888" y="4442073"/>
            <a:ext cx="383858" cy="426973"/>
          </a:xfrm>
          <a:prstGeom prst="bentConnector3">
            <a:avLst>
              <a:gd name="adj1" fmla="val 4777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8741864" y="1108865"/>
            <a:ext cx="2601995" cy="276999"/>
          </a:xfrm>
          <a:prstGeom prst="rect">
            <a:avLst/>
          </a:prstGeom>
        </p:spPr>
        <p:txBody>
          <a:bodyPr wrap="none">
            <a:spAutoFit/>
          </a:bodyPr>
          <a:lstStyle/>
          <a:p>
            <a:pPr algn="ctr"/>
            <a:r>
              <a:rPr lang="en-US" altLang="zh-TW" sz="1200" b="1" dirty="0">
                <a:solidFill>
                  <a:schemeClr val="bg1"/>
                </a:solidFill>
                <a:latin typeface="微軟正黑體" panose="020B0604030504040204" pitchFamily="34" charset="-120"/>
                <a:ea typeface="微軟正黑體" panose="020B0604030504040204" pitchFamily="34" charset="-120"/>
              </a:rPr>
              <a:t>(</a:t>
            </a:r>
            <a:r>
              <a:rPr lang="zh-TW" altLang="en-US" sz="1200" b="1" dirty="0">
                <a:solidFill>
                  <a:schemeClr val="bg1"/>
                </a:solidFill>
                <a:latin typeface="微軟正黑體" panose="020B0604030504040204" pitchFamily="34" charset="-120"/>
                <a:ea typeface="微軟正黑體" panose="020B0604030504040204" pitchFamily="34" charset="-120"/>
              </a:rPr>
              <a:t>含應屆、非應屆畢業生及同等學力</a:t>
            </a:r>
            <a:r>
              <a:rPr lang="en-US" altLang="zh-TW" sz="1200" b="1" dirty="0">
                <a:solidFill>
                  <a:schemeClr val="bg1"/>
                </a:solidFill>
                <a:latin typeface="微軟正黑體" panose="020B0604030504040204" pitchFamily="34" charset="-120"/>
                <a:ea typeface="微軟正黑體" panose="020B0604030504040204" pitchFamily="34" charset="-120"/>
              </a:rPr>
              <a:t>)</a:t>
            </a:r>
            <a:endParaRPr lang="zh-TW" altLang="en-US" sz="1200" b="1" dirty="0">
              <a:solidFill>
                <a:schemeClr val="bg1"/>
              </a:solidFill>
              <a:latin typeface="微軟正黑體" panose="020B0604030504040204" pitchFamily="34" charset="-120"/>
              <a:ea typeface="微軟正黑體" panose="020B0604030504040204" pitchFamily="34" charset="-120"/>
            </a:endParaRPr>
          </a:p>
        </p:txBody>
      </p:sp>
      <p:pic>
        <p:nvPicPr>
          <p:cNvPr id="61" name="圖片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84" y="836712"/>
            <a:ext cx="964127" cy="964127"/>
          </a:xfrm>
          <a:prstGeom prst="rect">
            <a:avLst/>
          </a:prstGeom>
        </p:spPr>
      </p:pic>
      <p:pic>
        <p:nvPicPr>
          <p:cNvPr id="73" name="image105.jpeg"/>
          <p:cNvPicPr/>
          <p:nvPr/>
        </p:nvPicPr>
        <p:blipFill>
          <a:blip r:embed="rId4" cstate="print"/>
          <a:stretch>
            <a:fillRect/>
          </a:stretch>
        </p:blipFill>
        <p:spPr>
          <a:xfrm>
            <a:off x="536041" y="1854932"/>
            <a:ext cx="1467614" cy="624236"/>
          </a:xfrm>
          <a:prstGeom prst="rect">
            <a:avLst/>
          </a:prstGeom>
          <a:ln w="28575">
            <a:solidFill>
              <a:schemeClr val="accent1">
                <a:lumMod val="75000"/>
              </a:schemeClr>
            </a:solidFill>
          </a:ln>
        </p:spPr>
      </p:pic>
      <p:sp>
        <p:nvSpPr>
          <p:cNvPr id="74" name="矩形 73"/>
          <p:cNvSpPr/>
          <p:nvPr/>
        </p:nvSpPr>
        <p:spPr>
          <a:xfrm>
            <a:off x="476513" y="2504137"/>
            <a:ext cx="1927788" cy="261610"/>
          </a:xfrm>
          <a:prstGeom prst="rect">
            <a:avLst/>
          </a:prstGeom>
        </p:spPr>
        <p:txBody>
          <a:bodyPr wrap="square">
            <a:spAutoFit/>
          </a:bodyPr>
          <a:lstStyle/>
          <a:p>
            <a:pPr marL="0" lvl="2">
              <a:spcBef>
                <a:spcPts val="363"/>
              </a:spcBef>
            </a:pPr>
            <a:r>
              <a:rPr lang="en-US" altLang="zh-TW" sz="1050" b="1" dirty="0">
                <a:latin typeface="微軟正黑體" panose="020B0604030504040204" pitchFamily="34" charset="-120"/>
                <a:ea typeface="微軟正黑體" panose="020B0604030504040204" pitchFamily="34" charset="-120"/>
                <a:sym typeface="Roboto Condensed"/>
              </a:rPr>
              <a:t>http://www.tcte.edu.tw/</a:t>
            </a:r>
          </a:p>
        </p:txBody>
      </p:sp>
      <p:pic>
        <p:nvPicPr>
          <p:cNvPr id="87" name="圖片 86"/>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9940" y="3871886"/>
            <a:ext cx="902513" cy="878872"/>
          </a:xfrm>
          <a:prstGeom prst="rect">
            <a:avLst/>
          </a:prstGeom>
          <a:noFill/>
        </p:spPr>
      </p:pic>
      <p:sp>
        <p:nvSpPr>
          <p:cNvPr id="92" name="矩形 91"/>
          <p:cNvSpPr/>
          <p:nvPr/>
        </p:nvSpPr>
        <p:spPr>
          <a:xfrm>
            <a:off x="462545" y="5823415"/>
            <a:ext cx="2105063" cy="253916"/>
          </a:xfrm>
          <a:prstGeom prst="rect">
            <a:avLst/>
          </a:prstGeom>
        </p:spPr>
        <p:txBody>
          <a:bodyPr wrap="none" anchor="ctr">
            <a:spAutoFit/>
          </a:bodyPr>
          <a:lstStyle/>
          <a:p>
            <a:r>
              <a:rPr lang="zh-TW" altLang="en-US" sz="1050" b="1" dirty="0">
                <a:latin typeface="微軟正黑體" panose="020B0604030504040204" pitchFamily="34" charset="-120"/>
                <a:ea typeface="微軟正黑體" panose="020B0604030504040204" pitchFamily="34" charset="-120"/>
              </a:rPr>
              <a:t>https://www.jctv.ntut.edu.tw/</a:t>
            </a:r>
          </a:p>
        </p:txBody>
      </p:sp>
      <p:grpSp>
        <p:nvGrpSpPr>
          <p:cNvPr id="5" name="群組 4"/>
          <p:cNvGrpSpPr/>
          <p:nvPr/>
        </p:nvGrpSpPr>
        <p:grpSpPr>
          <a:xfrm>
            <a:off x="508343" y="4989277"/>
            <a:ext cx="1695243" cy="673755"/>
            <a:chOff x="2986278" y="7681175"/>
            <a:chExt cx="1695243" cy="673755"/>
          </a:xfrm>
        </p:grpSpPr>
        <p:sp>
          <p:nvSpPr>
            <p:cNvPr id="97" name="圓角矩形 96"/>
            <p:cNvSpPr/>
            <p:nvPr/>
          </p:nvSpPr>
          <p:spPr>
            <a:xfrm>
              <a:off x="2986278" y="7681175"/>
              <a:ext cx="1695243" cy="673755"/>
            </a:xfrm>
            <a:prstGeom prst="roundRect">
              <a:avLst>
                <a:gd name="adj" fmla="val 0"/>
              </a:avLst>
            </a:prstGeom>
            <a:solidFill>
              <a:schemeClr val="bg1"/>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grpSp>
          <p:nvGrpSpPr>
            <p:cNvPr id="2" name="群組 1"/>
            <p:cNvGrpSpPr/>
            <p:nvPr/>
          </p:nvGrpSpPr>
          <p:grpSpPr>
            <a:xfrm>
              <a:off x="3046882" y="7752706"/>
              <a:ext cx="1444877" cy="602224"/>
              <a:chOff x="2151311" y="6899348"/>
              <a:chExt cx="6242294" cy="2018031"/>
            </a:xfrm>
            <a:solidFill>
              <a:schemeClr val="bg1"/>
            </a:solidFill>
          </p:grpSpPr>
          <p:pic>
            <p:nvPicPr>
              <p:cNvPr id="88" name="圖片 1" descr="聯合會logo"/>
              <p:cNvPicPr>
                <a:picLocks noChangeAspect="1" noChangeArrowheads="1"/>
              </p:cNvPicPr>
              <p:nvPr/>
            </p:nvPicPr>
            <p:blipFill rotWithShape="1">
              <a:blip r:embed="rId6" cstate="print"/>
              <a:srcRect r="86443"/>
              <a:stretch/>
            </p:blipFill>
            <p:spPr bwMode="auto">
              <a:xfrm>
                <a:off x="2151311" y="6937408"/>
                <a:ext cx="1437213" cy="1903816"/>
              </a:xfrm>
              <a:prstGeom prst="rect">
                <a:avLst/>
              </a:prstGeom>
              <a:grpFill/>
              <a:ln w="9525">
                <a:noFill/>
                <a:miter lim="800000"/>
                <a:headEnd/>
                <a:tailEnd/>
              </a:ln>
            </p:spPr>
          </p:pic>
          <p:pic>
            <p:nvPicPr>
              <p:cNvPr id="90" name="圖片 1" descr="聯合會logo"/>
              <p:cNvPicPr>
                <a:picLocks noChangeAspect="1" noChangeArrowheads="1"/>
              </p:cNvPicPr>
              <p:nvPr/>
            </p:nvPicPr>
            <p:blipFill rotWithShape="1">
              <a:blip r:embed="rId6" cstate="print"/>
              <a:srcRect l="13744" t="38292" r="21237" b="17187"/>
              <a:stretch/>
            </p:blipFill>
            <p:spPr bwMode="auto">
              <a:xfrm>
                <a:off x="3569069" y="6899348"/>
                <a:ext cx="4824536" cy="1051991"/>
              </a:xfrm>
              <a:prstGeom prst="rect">
                <a:avLst/>
              </a:prstGeom>
              <a:grpFill/>
              <a:ln w="9525">
                <a:noFill/>
                <a:miter lim="800000"/>
                <a:headEnd/>
                <a:tailEnd/>
              </a:ln>
            </p:spPr>
          </p:pic>
          <p:pic>
            <p:nvPicPr>
              <p:cNvPr id="91" name="圖片 1" descr="聯合會logo"/>
              <p:cNvPicPr>
                <a:picLocks noChangeAspect="1" noChangeArrowheads="1"/>
              </p:cNvPicPr>
              <p:nvPr/>
            </p:nvPicPr>
            <p:blipFill rotWithShape="1">
              <a:blip r:embed="rId6" cstate="print"/>
              <a:srcRect l="78763" t="38019" b="17187"/>
              <a:stretch/>
            </p:blipFill>
            <p:spPr bwMode="auto">
              <a:xfrm>
                <a:off x="5070037" y="7858931"/>
                <a:ext cx="1575806" cy="1058448"/>
              </a:xfrm>
              <a:prstGeom prst="rect">
                <a:avLst/>
              </a:prstGeom>
              <a:grpFill/>
              <a:ln w="9525">
                <a:noFill/>
                <a:miter lim="800000"/>
                <a:headEnd/>
                <a:tailEnd/>
              </a:ln>
            </p:spPr>
          </p:pic>
        </p:grpSp>
      </p:grpSp>
      <p:sp>
        <p:nvSpPr>
          <p:cNvPr id="21514" name="Rectangle 8"/>
          <p:cNvSpPr>
            <a:spLocks noChangeArrowheads="1"/>
          </p:cNvSpPr>
          <p:nvPr/>
        </p:nvSpPr>
        <p:spPr bwMode="auto">
          <a:xfrm>
            <a:off x="2567608" y="4847487"/>
            <a:ext cx="1070466" cy="946150"/>
          </a:xfrm>
          <a:prstGeom prst="roundRect">
            <a:avLst/>
          </a:prstGeom>
          <a:solidFill>
            <a:srgbClr val="F4E784"/>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甄選入學</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endParaRPr lang="en-US" altLang="zh-TW" sz="9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en-US" altLang="zh-TW" sz="900" b="1" dirty="0">
                <a:solidFill>
                  <a:srgbClr val="FF0000"/>
                </a:solidFill>
                <a:latin typeface="微軟正黑體" panose="020B0604030504040204" pitchFamily="34" charset="-120"/>
                <a:ea typeface="微軟正黑體" panose="020B0604030504040204" pitchFamily="34" charset="-120"/>
              </a:rPr>
              <a:t>(</a:t>
            </a:r>
            <a:r>
              <a:rPr lang="zh-TW" altLang="en-US" sz="900" b="1" dirty="0">
                <a:solidFill>
                  <a:srgbClr val="FF0000"/>
                </a:solidFill>
                <a:latin typeface="微軟正黑體" panose="020B0604030504040204" pitchFamily="34" charset="-120"/>
                <a:ea typeface="微軟正黑體" panose="020B0604030504040204" pitchFamily="34" charset="-120"/>
              </a:rPr>
              <a:t>應屆普通科除外</a:t>
            </a:r>
            <a:r>
              <a:rPr lang="en-US" altLang="zh-TW" sz="900" b="1" dirty="0">
                <a:solidFill>
                  <a:srgbClr val="FF0000"/>
                </a:solidFill>
                <a:latin typeface="微軟正黑體" panose="020B0604030504040204" pitchFamily="34" charset="-120"/>
                <a:ea typeface="微軟正黑體" panose="020B0604030504040204" pitchFamily="34" charset="-120"/>
              </a:rPr>
              <a:t>)</a:t>
            </a:r>
          </a:p>
        </p:txBody>
      </p:sp>
      <p:sp>
        <p:nvSpPr>
          <p:cNvPr id="75" name="矩形 74">
            <a:extLst>
              <a:ext uri="{FF2B5EF4-FFF2-40B4-BE49-F238E27FC236}">
                <a16:creationId xmlns:a16="http://schemas.microsoft.com/office/drawing/2014/main" id="{12CC5095-AAB7-4A08-801B-2D06255BEBCB}"/>
              </a:ext>
            </a:extLst>
          </p:cNvPr>
          <p:cNvSpPr/>
          <p:nvPr/>
        </p:nvSpPr>
        <p:spPr>
          <a:xfrm>
            <a:off x="9974832" y="689372"/>
            <a:ext cx="582654" cy="232315"/>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EP</a:t>
            </a:r>
            <a:endParaRPr lang="zh-TW" altLang="en-US" b="1" dirty="0"/>
          </a:p>
        </p:txBody>
      </p:sp>
      <p:sp>
        <p:nvSpPr>
          <p:cNvPr id="76" name="文字方塊 75">
            <a:extLst>
              <a:ext uri="{FF2B5EF4-FFF2-40B4-BE49-F238E27FC236}">
                <a16:creationId xmlns:a16="http://schemas.microsoft.com/office/drawing/2014/main" id="{A22ACCA9-32F2-40A6-93AC-3974A3C5F10A}"/>
              </a:ext>
            </a:extLst>
          </p:cNvPr>
          <p:cNvSpPr txBox="1"/>
          <p:nvPr/>
        </p:nvSpPr>
        <p:spPr>
          <a:xfrm>
            <a:off x="10557486" y="655825"/>
            <a:ext cx="1481625" cy="307777"/>
          </a:xfrm>
          <a:prstGeom prst="rect">
            <a:avLst/>
          </a:prstGeom>
          <a:noFill/>
        </p:spPr>
        <p:txBody>
          <a:bodyPr wrap="square">
            <a:spAutoFit/>
          </a:bodyPr>
          <a:lstStyle/>
          <a:p>
            <a:r>
              <a:rPr lang="en-US" altLang="zh-TW" sz="1400" b="1"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學習歷程檔案</a:t>
            </a:r>
            <a:endParaRPr lang="zh-TW" altLang="en-US" sz="1400" dirty="0"/>
          </a:p>
        </p:txBody>
      </p:sp>
      <p:sp>
        <p:nvSpPr>
          <p:cNvPr id="77" name="矩形 76">
            <a:extLst>
              <a:ext uri="{FF2B5EF4-FFF2-40B4-BE49-F238E27FC236}">
                <a16:creationId xmlns:a16="http://schemas.microsoft.com/office/drawing/2014/main" id="{9D121D6B-68F1-47FA-8AC5-1521F12AE56B}"/>
              </a:ext>
            </a:extLst>
          </p:cNvPr>
          <p:cNvSpPr/>
          <p:nvPr/>
        </p:nvSpPr>
        <p:spPr>
          <a:xfrm>
            <a:off x="3134280" y="4529914"/>
            <a:ext cx="471312" cy="178369"/>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t>EP</a:t>
            </a:r>
            <a:endParaRPr lang="zh-TW" altLang="en-US" sz="1600" b="1" dirty="0"/>
          </a:p>
        </p:txBody>
      </p:sp>
      <p:sp>
        <p:nvSpPr>
          <p:cNvPr id="78" name="矩形 77">
            <a:extLst>
              <a:ext uri="{FF2B5EF4-FFF2-40B4-BE49-F238E27FC236}">
                <a16:creationId xmlns:a16="http://schemas.microsoft.com/office/drawing/2014/main" id="{9DB769CC-37D6-4640-B928-451073AA47BB}"/>
              </a:ext>
            </a:extLst>
          </p:cNvPr>
          <p:cNvSpPr/>
          <p:nvPr/>
        </p:nvSpPr>
        <p:spPr>
          <a:xfrm>
            <a:off x="10930165" y="4524778"/>
            <a:ext cx="471312" cy="178369"/>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t>EP</a:t>
            </a:r>
            <a:endParaRPr lang="zh-TW" altLang="en-US" sz="1600" b="1" dirty="0"/>
          </a:p>
        </p:txBody>
      </p:sp>
      <p:sp>
        <p:nvSpPr>
          <p:cNvPr id="79" name="矩形 78">
            <a:extLst>
              <a:ext uri="{FF2B5EF4-FFF2-40B4-BE49-F238E27FC236}">
                <a16:creationId xmlns:a16="http://schemas.microsoft.com/office/drawing/2014/main" id="{6DEC902A-2CEA-4AC4-8099-D7ED6BE3810A}"/>
              </a:ext>
            </a:extLst>
          </p:cNvPr>
          <p:cNvSpPr/>
          <p:nvPr/>
        </p:nvSpPr>
        <p:spPr>
          <a:xfrm>
            <a:off x="9904444" y="4529914"/>
            <a:ext cx="471312" cy="178369"/>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t>EP</a:t>
            </a:r>
            <a:endParaRPr lang="zh-TW" altLang="en-US" sz="1600" b="1" dirty="0"/>
          </a:p>
        </p:txBody>
      </p:sp>
    </p:spTree>
    <p:extLst>
      <p:ext uri="{BB962C8B-B14F-4D97-AF65-F5344CB8AC3E}">
        <p14:creationId xmlns:p14="http://schemas.microsoft.com/office/powerpoint/2010/main" val="173643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fill="hold"/>
                                        <p:tgtEl>
                                          <p:spTgt spid="73"/>
                                        </p:tgtEl>
                                        <p:attrNameLst>
                                          <p:attrName>ppt_x</p:attrName>
                                        </p:attrNameLst>
                                      </p:cBhvr>
                                      <p:tavLst>
                                        <p:tav tm="0">
                                          <p:val>
                                            <p:strVal val="#ppt_x"/>
                                          </p:val>
                                        </p:tav>
                                        <p:tav tm="100000">
                                          <p:val>
                                            <p:strVal val="#ppt_x"/>
                                          </p:val>
                                        </p:tav>
                                      </p:tavLst>
                                    </p:anim>
                                    <p:anim calcmode="lin" valueType="num">
                                      <p:cBhvr additive="base">
                                        <p:cTn id="12" dur="500" fill="hold"/>
                                        <p:tgtEl>
                                          <p:spTgt spid="7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500" fill="hold"/>
                                        <p:tgtEl>
                                          <p:spTgt spid="74"/>
                                        </p:tgtEl>
                                        <p:attrNameLst>
                                          <p:attrName>ppt_x</p:attrName>
                                        </p:attrNameLst>
                                      </p:cBhvr>
                                      <p:tavLst>
                                        <p:tav tm="0">
                                          <p:val>
                                            <p:strVal val="#ppt_x"/>
                                          </p:val>
                                        </p:tav>
                                        <p:tav tm="100000">
                                          <p:val>
                                            <p:strVal val="#ppt_x"/>
                                          </p:val>
                                        </p:tav>
                                      </p:tavLst>
                                    </p:anim>
                                    <p:anim calcmode="lin" valueType="num">
                                      <p:cBhvr additive="base">
                                        <p:cTn id="16" dur="500" fill="hold"/>
                                        <p:tgtEl>
                                          <p:spTgt spid="7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500" fill="hold"/>
                                        <p:tgtEl>
                                          <p:spTgt spid="93"/>
                                        </p:tgtEl>
                                        <p:attrNameLst>
                                          <p:attrName>ppt_x</p:attrName>
                                        </p:attrNameLst>
                                      </p:cBhvr>
                                      <p:tavLst>
                                        <p:tav tm="0">
                                          <p:val>
                                            <p:strVal val="#ppt_x"/>
                                          </p:val>
                                        </p:tav>
                                        <p:tav tm="100000">
                                          <p:val>
                                            <p:strVal val="#ppt_x"/>
                                          </p:val>
                                        </p:tav>
                                      </p:tavLst>
                                    </p:anim>
                                    <p:anim calcmode="lin" valueType="num">
                                      <p:cBhvr additive="base">
                                        <p:cTn id="20"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25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1000"/>
                                        <p:tgtEl>
                                          <p:spTgt spid="96"/>
                                        </p:tgtEl>
                                      </p:cBhvr>
                                    </p:animEffect>
                                    <p:anim calcmode="lin" valueType="num">
                                      <p:cBhvr>
                                        <p:cTn id="26" dur="1000" fill="hold"/>
                                        <p:tgtEl>
                                          <p:spTgt spid="96"/>
                                        </p:tgtEl>
                                        <p:attrNameLst>
                                          <p:attrName>ppt_x</p:attrName>
                                        </p:attrNameLst>
                                      </p:cBhvr>
                                      <p:tavLst>
                                        <p:tav tm="0">
                                          <p:val>
                                            <p:strVal val="#ppt_x"/>
                                          </p:val>
                                        </p:tav>
                                        <p:tav tm="100000">
                                          <p:val>
                                            <p:strVal val="#ppt_x"/>
                                          </p:val>
                                        </p:tav>
                                      </p:tavLst>
                                    </p:anim>
                                    <p:anim calcmode="lin" valueType="num">
                                      <p:cBhvr>
                                        <p:cTn id="27" dur="1000" fill="hold"/>
                                        <p:tgtEl>
                                          <p:spTgt spid="9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5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1000"/>
                                        <p:tgtEl>
                                          <p:spTgt spid="87"/>
                                        </p:tgtEl>
                                      </p:cBhvr>
                                    </p:animEffect>
                                    <p:anim calcmode="lin" valueType="num">
                                      <p:cBhvr>
                                        <p:cTn id="31" dur="1000" fill="hold"/>
                                        <p:tgtEl>
                                          <p:spTgt spid="87"/>
                                        </p:tgtEl>
                                        <p:attrNameLst>
                                          <p:attrName>ppt_x</p:attrName>
                                        </p:attrNameLst>
                                      </p:cBhvr>
                                      <p:tavLst>
                                        <p:tav tm="0">
                                          <p:val>
                                            <p:strVal val="#ppt_x"/>
                                          </p:val>
                                        </p:tav>
                                        <p:tav tm="100000">
                                          <p:val>
                                            <p:strVal val="#ppt_x"/>
                                          </p:val>
                                        </p:tav>
                                      </p:tavLst>
                                    </p:anim>
                                    <p:anim calcmode="lin" valueType="num">
                                      <p:cBhvr>
                                        <p:cTn id="32" dur="1000" fill="hold"/>
                                        <p:tgtEl>
                                          <p:spTgt spid="8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5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1000"/>
                                        <p:tgtEl>
                                          <p:spTgt spid="95"/>
                                        </p:tgtEl>
                                      </p:cBhvr>
                                    </p:animEffect>
                                    <p:anim calcmode="lin" valueType="num">
                                      <p:cBhvr>
                                        <p:cTn id="36" dur="1000" fill="hold"/>
                                        <p:tgtEl>
                                          <p:spTgt spid="95"/>
                                        </p:tgtEl>
                                        <p:attrNameLst>
                                          <p:attrName>ppt_x</p:attrName>
                                        </p:attrNameLst>
                                      </p:cBhvr>
                                      <p:tavLst>
                                        <p:tav tm="0">
                                          <p:val>
                                            <p:strVal val="#ppt_x"/>
                                          </p:val>
                                        </p:tav>
                                        <p:tav tm="100000">
                                          <p:val>
                                            <p:strVal val="#ppt_x"/>
                                          </p:val>
                                        </p:tav>
                                      </p:tavLst>
                                    </p:anim>
                                    <p:anim calcmode="lin" valueType="num">
                                      <p:cBhvr>
                                        <p:cTn id="37" dur="1000" fill="hold"/>
                                        <p:tgtEl>
                                          <p:spTgt spid="9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25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3" grpId="0" animBg="1"/>
      <p:bldP spid="95" grpId="0" animBg="1"/>
      <p:bldP spid="74" grpId="0"/>
      <p:bldP spid="9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BB46AB5-4760-44CE-928E-65F108D72912}"/>
              </a:ext>
            </a:extLst>
          </p:cNvPr>
          <p:cNvSpPr/>
          <p:nvPr/>
        </p:nvSpPr>
        <p:spPr>
          <a:xfrm>
            <a:off x="558058" y="266139"/>
            <a:ext cx="387798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校系分則（示例）</a:t>
            </a:r>
            <a:endParaRPr lang="zh-TW" altLang="en-US" sz="3600" b="1" dirty="0">
              <a:latin typeface="微軟正黑體" panose="020B0604030504040204" pitchFamily="34" charset="-120"/>
              <a:ea typeface="微軟正黑體" panose="020B0604030504040204" pitchFamily="34" charset="-120"/>
            </a:endParaRPr>
          </a:p>
        </p:txBody>
      </p:sp>
      <p:pic>
        <p:nvPicPr>
          <p:cNvPr id="40" name="圖片 39">
            <a:extLst>
              <a:ext uri="{FF2B5EF4-FFF2-40B4-BE49-F238E27FC236}">
                <a16:creationId xmlns:a16="http://schemas.microsoft.com/office/drawing/2014/main" id="{7D1FD51B-9BB9-492B-81BF-3FD996C03914}"/>
              </a:ext>
            </a:extLst>
          </p:cNvPr>
          <p:cNvPicPr>
            <a:picLocks noChangeAspect="1"/>
          </p:cNvPicPr>
          <p:nvPr/>
        </p:nvPicPr>
        <p:blipFill>
          <a:blip r:embed="rId2"/>
          <a:stretch>
            <a:fillRect/>
          </a:stretch>
        </p:blipFill>
        <p:spPr>
          <a:xfrm>
            <a:off x="549460" y="943225"/>
            <a:ext cx="10667571" cy="5603367"/>
          </a:xfrm>
          <a:prstGeom prst="rect">
            <a:avLst/>
          </a:prstGeom>
        </p:spPr>
      </p:pic>
      <p:sp>
        <p:nvSpPr>
          <p:cNvPr id="41" name="矩形 40">
            <a:extLst>
              <a:ext uri="{FF2B5EF4-FFF2-40B4-BE49-F238E27FC236}">
                <a16:creationId xmlns:a16="http://schemas.microsoft.com/office/drawing/2014/main" id="{7DCA663A-F50F-45D4-8927-CC24A15756BE}"/>
              </a:ext>
            </a:extLst>
          </p:cNvPr>
          <p:cNvSpPr/>
          <p:nvPr/>
        </p:nvSpPr>
        <p:spPr>
          <a:xfrm>
            <a:off x="562222" y="2187029"/>
            <a:ext cx="2666220" cy="31034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57189D9F-D7B3-4B3C-B30F-4B7AC8A8B960}"/>
              </a:ext>
            </a:extLst>
          </p:cNvPr>
          <p:cNvSpPr/>
          <p:nvPr/>
        </p:nvSpPr>
        <p:spPr>
          <a:xfrm>
            <a:off x="3647728" y="1463106"/>
            <a:ext cx="1025324" cy="160585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13F1EB9B-1D59-4C3C-8313-B54E8D22F43A}"/>
              </a:ext>
            </a:extLst>
          </p:cNvPr>
          <p:cNvSpPr/>
          <p:nvPr/>
        </p:nvSpPr>
        <p:spPr>
          <a:xfrm>
            <a:off x="3647728" y="3100757"/>
            <a:ext cx="7580804" cy="1336355"/>
          </a:xfrm>
          <a:prstGeom prst="rect">
            <a:avLst/>
          </a:prstGeom>
          <a:noFill/>
          <a:ln w="38100" cmpd="sng">
            <a:solidFill>
              <a:srgbClr val="FF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A64C3472-7FD7-4597-A03D-489E594A5B79}"/>
              </a:ext>
            </a:extLst>
          </p:cNvPr>
          <p:cNvSpPr/>
          <p:nvPr/>
        </p:nvSpPr>
        <p:spPr>
          <a:xfrm>
            <a:off x="4701221" y="1339836"/>
            <a:ext cx="4563131" cy="1726416"/>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1D32BF32-DC89-410A-81CD-646A40C1D9AD}"/>
              </a:ext>
            </a:extLst>
          </p:cNvPr>
          <p:cNvSpPr/>
          <p:nvPr/>
        </p:nvSpPr>
        <p:spPr>
          <a:xfrm>
            <a:off x="9343622" y="1465369"/>
            <a:ext cx="568802" cy="1459574"/>
          </a:xfrm>
          <a:prstGeom prst="rect">
            <a:avLst/>
          </a:prstGeom>
          <a:noFill/>
          <a:ln w="38100" cmpd="sng">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F326A4AC-3D06-43C8-A3E5-2B4CD64FE634}"/>
              </a:ext>
            </a:extLst>
          </p:cNvPr>
          <p:cNvSpPr/>
          <p:nvPr/>
        </p:nvSpPr>
        <p:spPr>
          <a:xfrm>
            <a:off x="555453" y="4631835"/>
            <a:ext cx="2690498" cy="146947"/>
          </a:xfrm>
          <a:prstGeom prst="rect">
            <a:avLst/>
          </a:prstGeom>
          <a:noFill/>
          <a:ln w="38100" cmpd="sng">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86C54716-069E-424B-9153-EA26C9A1FE5A}"/>
              </a:ext>
            </a:extLst>
          </p:cNvPr>
          <p:cNvSpPr/>
          <p:nvPr/>
        </p:nvSpPr>
        <p:spPr>
          <a:xfrm>
            <a:off x="549460" y="3812892"/>
            <a:ext cx="2666220" cy="452076"/>
          </a:xfrm>
          <a:prstGeom prst="rect">
            <a:avLst/>
          </a:prstGeom>
          <a:noFill/>
          <a:ln w="38100" cmpd="sng">
            <a:solidFill>
              <a:srgbClr val="66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79D86ECC-CD2E-4098-8770-5662F41A38DD}"/>
              </a:ext>
            </a:extLst>
          </p:cNvPr>
          <p:cNvSpPr txBox="1"/>
          <p:nvPr/>
        </p:nvSpPr>
        <p:spPr>
          <a:xfrm>
            <a:off x="7432105" y="4822382"/>
            <a:ext cx="2597369" cy="1478756"/>
          </a:xfrm>
          <a:prstGeom prst="roundRect">
            <a:avLst>
              <a:gd name="adj" fmla="val 10943"/>
            </a:avLst>
          </a:prstGeom>
          <a:solidFill>
            <a:srgbClr val="CCFFFF"/>
          </a:solidFill>
          <a:ln w="28575">
            <a:solidFill>
              <a:srgbClr val="0070C0"/>
            </a:solidFill>
          </a:ln>
        </p:spPr>
        <p:txBody>
          <a:bodyPr wrap="square" rtlCol="0">
            <a:spAutoFit/>
          </a:bodyPr>
          <a:lstStyle/>
          <a:p>
            <a:r>
              <a:rPr lang="en-US" altLang="zh-TW" sz="1200" b="1" dirty="0">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篩選倍率、預計甄試人數</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2.</a:t>
            </a:r>
            <a:r>
              <a:rPr lang="zh-TW" altLang="en-US" sz="1200" b="1" dirty="0">
                <a:latin typeface="微軟正黑體" panose="020B0604030504040204" pitchFamily="34" charset="-120"/>
                <a:ea typeface="微軟正黑體" panose="020B0604030504040204" pitchFamily="34" charset="-120"/>
              </a:rPr>
              <a:t>備審資料</a:t>
            </a:r>
            <a:r>
              <a:rPr lang="zh-TW" altLang="en-US" sz="1200" b="1" dirty="0">
                <a:solidFill>
                  <a:srgbClr val="C00000"/>
                </a:solidFill>
                <a:latin typeface="微軟正黑體" panose="020B0604030504040204" pitchFamily="34" charset="-120"/>
                <a:ea typeface="微軟正黑體" panose="020B0604030504040204" pitchFamily="34" charset="-120"/>
              </a:rPr>
              <a:t>上傳截止日</a:t>
            </a:r>
            <a:endParaRPr lang="en-US" altLang="zh-TW" sz="1200" b="1" dirty="0">
              <a:solidFill>
                <a:srgbClr val="C00000"/>
              </a:solidFill>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3.</a:t>
            </a:r>
            <a:r>
              <a:rPr lang="zh-TW" altLang="en-US" sz="1200" b="1" dirty="0">
                <a:latin typeface="微軟正黑體" panose="020B0604030504040204" pitchFamily="34" charset="-120"/>
                <a:ea typeface="微軟正黑體" panose="020B0604030504040204" pitchFamily="34" charset="-120"/>
              </a:rPr>
              <a:t>備審資料項目與件數</a:t>
            </a:r>
          </a:p>
          <a:p>
            <a:r>
              <a:rPr lang="en-US" altLang="zh-TW" sz="1200" b="1" dirty="0">
                <a:latin typeface="微軟正黑體" panose="020B0604030504040204" pitchFamily="34" charset="-120"/>
                <a:ea typeface="微軟正黑體" panose="020B0604030504040204" pitchFamily="34" charset="-120"/>
              </a:rPr>
              <a:t>4.</a:t>
            </a:r>
            <a:r>
              <a:rPr lang="zh-TW" altLang="en-US" sz="1200" b="1" dirty="0">
                <a:latin typeface="微軟正黑體" panose="020B0604030504040204" pitchFamily="34" charset="-120"/>
                <a:ea typeface="微軟正黑體" panose="020B0604030504040204" pitchFamily="34" charset="-120"/>
              </a:rPr>
              <a:t>不額外加分，仍在備審資料評分</a:t>
            </a:r>
            <a:br>
              <a:rPr lang="en-US" altLang="zh-TW" sz="1200" b="1" dirty="0">
                <a:latin typeface="微軟正黑體" panose="020B0604030504040204" pitchFamily="34" charset="-120"/>
                <a:ea typeface="微軟正黑體" panose="020B0604030504040204" pitchFamily="34" charset="-120"/>
              </a:rPr>
            </a:br>
            <a:r>
              <a:rPr lang="en-US" altLang="zh-TW" sz="1200" b="1" dirty="0">
                <a:latin typeface="微軟正黑體" panose="020B0604030504040204" pitchFamily="34" charset="-120"/>
                <a:ea typeface="微軟正黑體" panose="020B0604030504040204" pitchFamily="34" charset="-120"/>
              </a:rPr>
              <a:t>5.</a:t>
            </a:r>
            <a:r>
              <a:rPr lang="zh-TW" altLang="en-US" sz="1200" b="1" dirty="0">
                <a:latin typeface="微軟正黑體" panose="020B0604030504040204" pitchFamily="34" charset="-120"/>
                <a:ea typeface="微軟正黑體" panose="020B0604030504040204" pitchFamily="34" charset="-120"/>
              </a:rPr>
              <a:t>甄試日期</a:t>
            </a:r>
            <a:r>
              <a:rPr lang="en-US" altLang="zh-TW" sz="1200" b="1" dirty="0">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到校面試、實作</a:t>
            </a:r>
            <a:r>
              <a:rPr lang="en-US" altLang="zh-TW" sz="1200" b="1" dirty="0">
                <a:latin typeface="微軟正黑體" panose="020B0604030504040204" pitchFamily="34" charset="-120"/>
                <a:ea typeface="微軟正黑體" panose="020B0604030504040204" pitchFamily="34" charset="-120"/>
              </a:rPr>
              <a:t>)</a:t>
            </a:r>
          </a:p>
          <a:p>
            <a:r>
              <a:rPr lang="en-US" altLang="zh-TW" sz="1200" b="1" dirty="0">
                <a:latin typeface="微軟正黑體" panose="020B0604030504040204" pitchFamily="34" charset="-120"/>
                <a:ea typeface="微軟正黑體" panose="020B0604030504040204" pitchFamily="34" charset="-120"/>
              </a:rPr>
              <a:t>6.</a:t>
            </a:r>
            <a:r>
              <a:rPr lang="zh-TW" altLang="en-US" sz="1200" b="1" dirty="0">
                <a:latin typeface="微軟正黑體" panose="020B0604030504040204" pitchFamily="34" charset="-120"/>
                <a:ea typeface="微軟正黑體" panose="020B0604030504040204" pitchFamily="34" charset="-120"/>
              </a:rPr>
              <a:t>二階成績計算</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7.</a:t>
            </a:r>
            <a:r>
              <a:rPr lang="zh-TW" altLang="en-US" sz="1200" b="1" dirty="0">
                <a:latin typeface="微軟正黑體" panose="020B0604030504040204" pitchFamily="34" charset="-120"/>
                <a:ea typeface="微軟正黑體" panose="020B0604030504040204" pitchFamily="34" charset="-120"/>
              </a:rPr>
              <a:t>網站公告與查詢</a:t>
            </a:r>
            <a:r>
              <a:rPr lang="en-US" altLang="zh-TW" sz="1200" b="1" dirty="0">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取消寄發</a:t>
            </a:r>
            <a:r>
              <a:rPr lang="en-US" altLang="zh-TW" sz="1200" b="1" dirty="0">
                <a:latin typeface="微軟正黑體" panose="020B0604030504040204" pitchFamily="34" charset="-120"/>
                <a:ea typeface="微軟正黑體" panose="020B0604030504040204" pitchFamily="34" charset="-120"/>
              </a:rPr>
              <a:t>)</a:t>
            </a:r>
          </a:p>
        </p:txBody>
      </p:sp>
      <p:sp>
        <p:nvSpPr>
          <p:cNvPr id="49" name="矩形 48">
            <a:extLst>
              <a:ext uri="{FF2B5EF4-FFF2-40B4-BE49-F238E27FC236}">
                <a16:creationId xmlns:a16="http://schemas.microsoft.com/office/drawing/2014/main" id="{86CE197A-0EAC-43CA-A48E-3BD39C905BEE}"/>
              </a:ext>
            </a:extLst>
          </p:cNvPr>
          <p:cNvSpPr/>
          <p:nvPr/>
        </p:nvSpPr>
        <p:spPr>
          <a:xfrm>
            <a:off x="2927647" y="2329354"/>
            <a:ext cx="501419" cy="523220"/>
          </a:xfrm>
          <a:prstGeom prst="rect">
            <a:avLst/>
          </a:prstGeom>
        </p:spPr>
        <p:txBody>
          <a:bodyPr wrap="none">
            <a:spAutoFit/>
          </a:bodyPr>
          <a:lstStyle/>
          <a:p>
            <a:r>
              <a:rPr lang="en-US" altLang="zh-TW" sz="2800" kern="0" spc="-3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FF0000"/>
              </a:solidFill>
            </a:endParaRPr>
          </a:p>
        </p:txBody>
      </p:sp>
      <p:sp>
        <p:nvSpPr>
          <p:cNvPr id="50" name="矩形 49">
            <a:extLst>
              <a:ext uri="{FF2B5EF4-FFF2-40B4-BE49-F238E27FC236}">
                <a16:creationId xmlns:a16="http://schemas.microsoft.com/office/drawing/2014/main" id="{770D270F-5BDA-469D-86D7-031E9BE0358D}"/>
              </a:ext>
            </a:extLst>
          </p:cNvPr>
          <p:cNvSpPr/>
          <p:nvPr/>
        </p:nvSpPr>
        <p:spPr>
          <a:xfrm>
            <a:off x="2877079" y="3446025"/>
            <a:ext cx="501419" cy="523220"/>
          </a:xfrm>
          <a:prstGeom prst="rect">
            <a:avLst/>
          </a:prstGeom>
        </p:spPr>
        <p:txBody>
          <a:bodyPr wrap="none">
            <a:spAutoFit/>
          </a:bodyPr>
          <a:lstStyle/>
          <a:p>
            <a:r>
              <a:rPr lang="en-US" altLang="zh-TW" sz="2800" kern="0" spc="-30" dirty="0">
                <a:solidFill>
                  <a:srgbClr val="7030A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7030A0"/>
              </a:solidFill>
            </a:endParaRPr>
          </a:p>
        </p:txBody>
      </p:sp>
      <p:sp>
        <p:nvSpPr>
          <p:cNvPr id="51" name="矩形 50">
            <a:extLst>
              <a:ext uri="{FF2B5EF4-FFF2-40B4-BE49-F238E27FC236}">
                <a16:creationId xmlns:a16="http://schemas.microsoft.com/office/drawing/2014/main" id="{8EEE3378-A51A-4586-A1B8-1FECAD38EEDF}"/>
              </a:ext>
            </a:extLst>
          </p:cNvPr>
          <p:cNvSpPr/>
          <p:nvPr/>
        </p:nvSpPr>
        <p:spPr>
          <a:xfrm>
            <a:off x="3784596" y="3069382"/>
            <a:ext cx="501419" cy="523220"/>
          </a:xfrm>
          <a:prstGeom prst="rect">
            <a:avLst/>
          </a:prstGeom>
        </p:spPr>
        <p:txBody>
          <a:bodyPr wrap="none">
            <a:spAutoFit/>
          </a:bodyPr>
          <a:lstStyle/>
          <a:p>
            <a:r>
              <a:rPr lang="en-US" altLang="zh-TW" sz="2800" kern="0" spc="-30" dirty="0">
                <a:solidFill>
                  <a:srgbClr val="FF00FF"/>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FF00FF"/>
              </a:solidFill>
            </a:endParaRPr>
          </a:p>
        </p:txBody>
      </p:sp>
      <p:sp>
        <p:nvSpPr>
          <p:cNvPr id="52" name="矩形 51">
            <a:extLst>
              <a:ext uri="{FF2B5EF4-FFF2-40B4-BE49-F238E27FC236}">
                <a16:creationId xmlns:a16="http://schemas.microsoft.com/office/drawing/2014/main" id="{8EC0BA8B-71A1-4426-BE97-B8F277A0A157}"/>
              </a:ext>
            </a:extLst>
          </p:cNvPr>
          <p:cNvSpPr/>
          <p:nvPr/>
        </p:nvSpPr>
        <p:spPr>
          <a:xfrm>
            <a:off x="2885011" y="4269982"/>
            <a:ext cx="501419" cy="523220"/>
          </a:xfrm>
          <a:prstGeom prst="rect">
            <a:avLst/>
          </a:prstGeom>
        </p:spPr>
        <p:txBody>
          <a:bodyPr wrap="none">
            <a:spAutoFit/>
          </a:bodyPr>
          <a:lstStyle/>
          <a:p>
            <a:r>
              <a:rPr lang="en-US" altLang="zh-TW" sz="2800" kern="0" spc="-30" dirty="0">
                <a:solidFill>
                  <a:srgbClr val="E46C0A"/>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E46C0A"/>
              </a:solidFill>
            </a:endParaRPr>
          </a:p>
        </p:txBody>
      </p:sp>
      <p:sp>
        <p:nvSpPr>
          <p:cNvPr id="53" name="矩形 52">
            <a:extLst>
              <a:ext uri="{FF2B5EF4-FFF2-40B4-BE49-F238E27FC236}">
                <a16:creationId xmlns:a16="http://schemas.microsoft.com/office/drawing/2014/main" id="{85740506-C482-46B0-93CE-6A545886B9E8}"/>
              </a:ext>
            </a:extLst>
          </p:cNvPr>
          <p:cNvSpPr/>
          <p:nvPr/>
        </p:nvSpPr>
        <p:spPr>
          <a:xfrm>
            <a:off x="6044585" y="1316623"/>
            <a:ext cx="536040" cy="523220"/>
          </a:xfrm>
          <a:prstGeom prst="rect">
            <a:avLst/>
          </a:prstGeom>
        </p:spPr>
        <p:txBody>
          <a:bodyPr wrap="square">
            <a:spAutoFit/>
          </a:bodyPr>
          <a:lstStyle/>
          <a:p>
            <a:pPr algn="just">
              <a:spcBef>
                <a:spcPts val="630"/>
              </a:spcBef>
              <a:spcAft>
                <a:spcPts val="0"/>
              </a:spcAft>
            </a:pPr>
            <a:r>
              <a:rPr lang="en-US" altLang="zh-TW" sz="2800" kern="0" spc="-3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zh-TW" sz="2800" kern="100" dirty="0">
              <a:solidFill>
                <a:srgbClr val="FF0000"/>
              </a:solidFill>
              <a:latin typeface="Times New Roman" panose="02020603050405020304" pitchFamily="18" charset="0"/>
            </a:endParaRPr>
          </a:p>
        </p:txBody>
      </p:sp>
      <p:sp>
        <p:nvSpPr>
          <p:cNvPr id="54" name="矩形 53">
            <a:extLst>
              <a:ext uri="{FF2B5EF4-FFF2-40B4-BE49-F238E27FC236}">
                <a16:creationId xmlns:a16="http://schemas.microsoft.com/office/drawing/2014/main" id="{9A56B400-17E4-4FDF-87BE-A2DC1E190E63}"/>
              </a:ext>
            </a:extLst>
          </p:cNvPr>
          <p:cNvSpPr/>
          <p:nvPr/>
        </p:nvSpPr>
        <p:spPr>
          <a:xfrm>
            <a:off x="9348704" y="1617227"/>
            <a:ext cx="501419" cy="523220"/>
          </a:xfrm>
          <a:prstGeom prst="rect">
            <a:avLst/>
          </a:prstGeom>
        </p:spPr>
        <p:txBody>
          <a:bodyPr wrap="none">
            <a:spAutoFit/>
          </a:bodyPr>
          <a:lstStyle/>
          <a:p>
            <a:r>
              <a:rPr lang="en-US" altLang="zh-TW" sz="2800" kern="0" spc="-30" dirty="0">
                <a:solidFill>
                  <a:srgbClr val="00B0F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00B0F0"/>
              </a:solidFill>
            </a:endParaRPr>
          </a:p>
        </p:txBody>
      </p:sp>
      <p:sp>
        <p:nvSpPr>
          <p:cNvPr id="55" name="矩形 54">
            <a:extLst>
              <a:ext uri="{FF2B5EF4-FFF2-40B4-BE49-F238E27FC236}">
                <a16:creationId xmlns:a16="http://schemas.microsoft.com/office/drawing/2014/main" id="{4BAECBF7-4876-494A-827B-37D073B36DED}"/>
              </a:ext>
            </a:extLst>
          </p:cNvPr>
          <p:cNvSpPr/>
          <p:nvPr/>
        </p:nvSpPr>
        <p:spPr>
          <a:xfrm>
            <a:off x="9245195" y="556596"/>
            <a:ext cx="1368151" cy="380362"/>
          </a:xfrm>
          <a:prstGeom prst="rect">
            <a:avLst/>
          </a:prstGeom>
          <a:solidFill>
            <a:srgbClr val="C00000"/>
          </a:solidFill>
        </p:spPr>
        <p:txBody>
          <a:bodyPr wrap="square" lIns="0" tIns="0" rIns="0" bIns="0" anchor="ctr">
            <a:noAutofit/>
          </a:bodyPr>
          <a:lstStyle/>
          <a:p>
            <a:pPr algn="ctr"/>
            <a:r>
              <a:rPr lang="zh-TW" altLang="en-US" sz="1200" b="1" dirty="0">
                <a:solidFill>
                  <a:srgbClr val="FFFF00"/>
                </a:solidFill>
                <a:latin typeface="微軟正黑體" panose="020B0604030504040204" pitchFamily="34" charset="-120"/>
                <a:ea typeface="微軟正黑體" panose="020B0604030504040204" pitchFamily="34" charset="-120"/>
              </a:rPr>
              <a:t>限制選填</a:t>
            </a:r>
            <a:endParaRPr lang="en-US" altLang="zh-TW" sz="1200" b="1" dirty="0">
              <a:solidFill>
                <a:srgbClr val="FFFF00"/>
              </a:solidFill>
              <a:latin typeface="微軟正黑體" panose="020B0604030504040204" pitchFamily="34" charset="-120"/>
              <a:ea typeface="微軟正黑體" panose="020B0604030504040204" pitchFamily="34" charset="-120"/>
            </a:endParaRPr>
          </a:p>
          <a:p>
            <a:pPr algn="ctr"/>
            <a:r>
              <a:rPr lang="zh-TW" altLang="en-US" sz="1200" b="1" dirty="0">
                <a:solidFill>
                  <a:srgbClr val="FFFF00"/>
                </a:solidFill>
                <a:latin typeface="微軟正黑體" panose="020B0604030504040204" pitchFamily="34" charset="-120"/>
                <a:ea typeface="微軟正黑體" panose="020B0604030504040204" pitchFamily="34" charset="-120"/>
              </a:rPr>
              <a:t>系科</a:t>
            </a:r>
            <a:r>
              <a:rPr lang="en-US" altLang="zh-TW" sz="1200" b="1" dirty="0">
                <a:solidFill>
                  <a:srgbClr val="FFFF00"/>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組</a:t>
            </a:r>
            <a:r>
              <a:rPr lang="en-US" altLang="zh-TW" sz="1200" b="1" dirty="0">
                <a:solidFill>
                  <a:srgbClr val="FFFF00"/>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學程數</a:t>
            </a:r>
          </a:p>
        </p:txBody>
      </p:sp>
      <p:sp>
        <p:nvSpPr>
          <p:cNvPr id="56" name="矩形 55">
            <a:extLst>
              <a:ext uri="{FF2B5EF4-FFF2-40B4-BE49-F238E27FC236}">
                <a16:creationId xmlns:a16="http://schemas.microsoft.com/office/drawing/2014/main" id="{83A88EE5-EFB5-4380-8E40-9D5BCA01E2C4}"/>
              </a:ext>
            </a:extLst>
          </p:cNvPr>
          <p:cNvSpPr/>
          <p:nvPr/>
        </p:nvSpPr>
        <p:spPr>
          <a:xfrm>
            <a:off x="10613346" y="556597"/>
            <a:ext cx="556359" cy="380362"/>
          </a:xfrm>
          <a:prstGeom prst="rect">
            <a:avLst/>
          </a:prstGeom>
          <a:solidFill>
            <a:srgbClr val="C00000"/>
          </a:solidFill>
        </p:spPr>
        <p:txBody>
          <a:bodyPr wrap="square" lIns="0" tIns="0" rIns="0" bIns="0" anchor="ctr">
            <a:noAutofit/>
          </a:bodyPr>
          <a:lstStyle/>
          <a:p>
            <a:pPr algn="ctr">
              <a:lnSpc>
                <a:spcPts val="1400"/>
              </a:lnSpc>
            </a:pPr>
            <a:r>
              <a:rPr lang="en-US" altLang="zh-TW" sz="1400" b="1" dirty="0">
                <a:solidFill>
                  <a:srgbClr val="FFFF00"/>
                </a:solidFill>
                <a:latin typeface="+mn-ea"/>
                <a:ea typeface="+mn-ea"/>
              </a:rPr>
              <a:t>1~6</a:t>
            </a:r>
            <a:endParaRPr lang="zh-TW" altLang="en-US" sz="1400" b="1" dirty="0">
              <a:solidFill>
                <a:srgbClr val="FFFF00"/>
              </a:solidFill>
              <a:latin typeface="+mn-ea"/>
              <a:ea typeface="+mn-ea"/>
            </a:endParaRPr>
          </a:p>
        </p:txBody>
      </p:sp>
      <p:grpSp>
        <p:nvGrpSpPr>
          <p:cNvPr id="57" name="群組 56">
            <a:extLst>
              <a:ext uri="{FF2B5EF4-FFF2-40B4-BE49-F238E27FC236}">
                <a16:creationId xmlns:a16="http://schemas.microsoft.com/office/drawing/2014/main" id="{D15B61A9-B7BE-4205-B583-8BA6972B1E61}"/>
              </a:ext>
            </a:extLst>
          </p:cNvPr>
          <p:cNvGrpSpPr/>
          <p:nvPr/>
        </p:nvGrpSpPr>
        <p:grpSpPr>
          <a:xfrm>
            <a:off x="5923106" y="3940249"/>
            <a:ext cx="5975326" cy="2863423"/>
            <a:chOff x="5923106" y="3940249"/>
            <a:chExt cx="5975326" cy="2863423"/>
          </a:xfrm>
        </p:grpSpPr>
        <p:pic>
          <p:nvPicPr>
            <p:cNvPr id="58" name="圖片 57">
              <a:extLst>
                <a:ext uri="{FF2B5EF4-FFF2-40B4-BE49-F238E27FC236}">
                  <a16:creationId xmlns:a16="http://schemas.microsoft.com/office/drawing/2014/main" id="{1D2B9F59-D7A5-4CAB-AB62-378A7BCFF23A}"/>
                </a:ext>
              </a:extLst>
            </p:cNvPr>
            <p:cNvPicPr>
              <a:picLocks noChangeAspect="1"/>
            </p:cNvPicPr>
            <p:nvPr/>
          </p:nvPicPr>
          <p:blipFill>
            <a:blip r:embed="rId3"/>
            <a:stretch>
              <a:fillRect/>
            </a:stretch>
          </p:blipFill>
          <p:spPr>
            <a:xfrm>
              <a:off x="5923106" y="3940249"/>
              <a:ext cx="5832739" cy="2863423"/>
            </a:xfrm>
            <a:prstGeom prst="rect">
              <a:avLst/>
            </a:prstGeom>
            <a:ln w="25400">
              <a:solidFill>
                <a:srgbClr val="FF66FF"/>
              </a:solidFill>
            </a:ln>
          </p:spPr>
        </p:pic>
        <p:sp>
          <p:nvSpPr>
            <p:cNvPr id="59" name="矩形 58">
              <a:extLst>
                <a:ext uri="{FF2B5EF4-FFF2-40B4-BE49-F238E27FC236}">
                  <a16:creationId xmlns:a16="http://schemas.microsoft.com/office/drawing/2014/main" id="{448D1F84-E75E-493F-8A22-8B2E882F62AA}"/>
                </a:ext>
              </a:extLst>
            </p:cNvPr>
            <p:cNvSpPr/>
            <p:nvPr/>
          </p:nvSpPr>
          <p:spPr>
            <a:xfrm>
              <a:off x="8381914" y="5040134"/>
              <a:ext cx="3516518" cy="584775"/>
            </a:xfrm>
            <a:prstGeom prst="rect">
              <a:avLst/>
            </a:prstGeom>
          </p:spPr>
          <p:txBody>
            <a:bodyPr wrap="square">
              <a:spAutoFit/>
            </a:bodyPr>
            <a:lstStyle/>
            <a:p>
              <a:r>
                <a:rPr lang="zh-TW" altLang="en-US" sz="1600" b="1" dirty="0">
                  <a:highlight>
                    <a:srgbClr val="00FFFF"/>
                  </a:highlight>
                  <a:latin typeface="微軟正黑體" panose="020B0604030504040204" pitchFamily="34" charset="-120"/>
                  <a:ea typeface="微軟正黑體" panose="020B0604030504040204" pitchFamily="34" charset="-120"/>
                </a:rPr>
                <a:t>簡章所列的項次</a:t>
              </a:r>
              <a:r>
                <a:rPr lang="zh-TW" altLang="en-US" sz="1600" b="1" dirty="0">
                  <a:solidFill>
                    <a:srgbClr val="C00000"/>
                  </a:solidFill>
                  <a:highlight>
                    <a:srgbClr val="00FFFF"/>
                  </a:highlight>
                  <a:latin typeface="微軟正黑體" panose="020B0604030504040204" pitchFamily="34" charset="-120"/>
                  <a:ea typeface="微軟正黑體" panose="020B0604030504040204" pitchFamily="34" charset="-120"/>
                </a:rPr>
                <a:t>並沒有要求</a:t>
              </a:r>
              <a:r>
                <a:rPr lang="zh-TW" altLang="en-US" sz="1600" b="1" dirty="0">
                  <a:highlight>
                    <a:srgbClr val="00FFFF"/>
                  </a:highlight>
                  <a:latin typeface="微軟正黑體" panose="020B0604030504040204" pitchFamily="34" charset="-120"/>
                  <a:ea typeface="微軟正黑體" panose="020B0604030504040204" pitchFamily="34" charset="-120"/>
                </a:rPr>
                <a:t>學生必須全部都要提供，學生不需要樣樣具備</a:t>
              </a:r>
              <a:endParaRPr lang="en-US" altLang="zh-TW" sz="1600" b="1" dirty="0">
                <a:highlight>
                  <a:srgbClr val="00FFFF"/>
                </a:highlight>
                <a:latin typeface="微軟正黑體" panose="020B0604030504040204" pitchFamily="34" charset="-120"/>
                <a:ea typeface="微軟正黑體" panose="020B0604030504040204" pitchFamily="34" charset="-120"/>
              </a:endParaRPr>
            </a:p>
          </p:txBody>
        </p:sp>
      </p:grpSp>
      <p:sp>
        <p:nvSpPr>
          <p:cNvPr id="60" name="箭號: 向左 59">
            <a:extLst>
              <a:ext uri="{FF2B5EF4-FFF2-40B4-BE49-F238E27FC236}">
                <a16:creationId xmlns:a16="http://schemas.microsoft.com/office/drawing/2014/main" id="{2AAE788B-AB09-471D-AF77-06C6243D8974}"/>
              </a:ext>
            </a:extLst>
          </p:cNvPr>
          <p:cNvSpPr/>
          <p:nvPr/>
        </p:nvSpPr>
        <p:spPr>
          <a:xfrm flipH="1">
            <a:off x="462380" y="4316753"/>
            <a:ext cx="262168" cy="240718"/>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1" name="矩形 60">
            <a:extLst>
              <a:ext uri="{FF2B5EF4-FFF2-40B4-BE49-F238E27FC236}">
                <a16:creationId xmlns:a16="http://schemas.microsoft.com/office/drawing/2014/main" id="{EFCE07AB-EFE6-47EA-9E11-009FFDFF0E0B}"/>
              </a:ext>
            </a:extLst>
          </p:cNvPr>
          <p:cNvSpPr/>
          <p:nvPr/>
        </p:nvSpPr>
        <p:spPr>
          <a:xfrm>
            <a:off x="1620003" y="5252620"/>
            <a:ext cx="4291602" cy="738664"/>
          </a:xfrm>
          <a:prstGeom prst="rect">
            <a:avLst/>
          </a:prstGeom>
          <a:solidFill>
            <a:srgbClr val="85EDB4"/>
          </a:solidFill>
        </p:spPr>
        <p:txBody>
          <a:bodyPr wrap="square">
            <a:spAutoFit/>
          </a:bodyPr>
          <a:lstStyle/>
          <a:p>
            <a:pPr algn="just"/>
            <a:r>
              <a:rPr lang="en-US" altLang="zh-TW" sz="1400" kern="100" spc="-30" dirty="0">
                <a:latin typeface="微軟正黑體" panose="020B0604030504040204" pitchFamily="34" charset="-120"/>
                <a:ea typeface="微軟正黑體" panose="020B0604030504040204" pitchFamily="34" charset="-120"/>
              </a:rPr>
              <a:t>112</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學年度起，各入學管道之「第二階段</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甄試</a:t>
            </a:r>
            <a:r>
              <a:rPr lang="en-US" altLang="zh-TW" sz="1400" b="1" kern="100" spc="-30" dirty="0">
                <a:latin typeface="微軟正黑體" panose="020B0604030504040204" pitchFamily="34" charset="-120"/>
                <a:ea typeface="微軟正黑體" panose="020B0604030504040204" pitchFamily="34" charset="-120"/>
              </a:rPr>
              <a:t>(</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審</a:t>
            </a:r>
            <a:r>
              <a:rPr lang="en-US" altLang="zh-TW" sz="1400" b="1" kern="100" spc="-30" dirty="0">
                <a:latin typeface="微軟正黑體" panose="020B0604030504040204" pitchFamily="34" charset="-120"/>
                <a:ea typeface="微軟正黑體" panose="020B0604030504040204" pitchFamily="34" charset="-120"/>
              </a:rPr>
              <a:t>)</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通知、</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總成績</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公告、錄取</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報到</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」等作業將</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取消紙本寄發</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，改於</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各校網站</a:t>
            </a:r>
            <a:r>
              <a:rPr lang="zh-TW" altLang="zh-TW" sz="1400" b="1" kern="100" spc="-3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公告</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為主</a:t>
            </a:r>
            <a:r>
              <a:rPr lang="zh-TW" altLang="en-US" sz="1400" kern="100" spc="-3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400" dirty="0">
              <a:latin typeface="微軟正黑體" panose="020B0604030504040204" pitchFamily="34" charset="-120"/>
              <a:ea typeface="微軟正黑體" panose="020B0604030504040204" pitchFamily="34" charset="-120"/>
            </a:endParaRPr>
          </a:p>
        </p:txBody>
      </p:sp>
      <p:sp>
        <p:nvSpPr>
          <p:cNvPr id="62" name="矩形 61">
            <a:extLst>
              <a:ext uri="{FF2B5EF4-FFF2-40B4-BE49-F238E27FC236}">
                <a16:creationId xmlns:a16="http://schemas.microsoft.com/office/drawing/2014/main" id="{05B76E4E-FCD3-4D98-9964-CA015784A7B9}"/>
              </a:ext>
            </a:extLst>
          </p:cNvPr>
          <p:cNvSpPr/>
          <p:nvPr/>
        </p:nvSpPr>
        <p:spPr>
          <a:xfrm>
            <a:off x="1310761" y="5049515"/>
            <a:ext cx="536040" cy="523220"/>
          </a:xfrm>
          <a:prstGeom prst="rect">
            <a:avLst/>
          </a:prstGeom>
        </p:spPr>
        <p:txBody>
          <a:bodyPr wrap="square">
            <a:spAutoFit/>
          </a:bodyPr>
          <a:lstStyle/>
          <a:p>
            <a:pPr algn="just">
              <a:spcBef>
                <a:spcPts val="630"/>
              </a:spcBef>
              <a:spcAft>
                <a:spcPts val="0"/>
              </a:spcAft>
            </a:pPr>
            <a:r>
              <a:rPr lang="en-US" altLang="zh-TW" sz="2800" dirty="0">
                <a:solidFill>
                  <a:srgbClr val="00B050"/>
                </a:solidFill>
                <a:sym typeface="Wingdings 2" panose="05020102010507070707" pitchFamily="18" charset="2"/>
              </a:rPr>
              <a:t></a:t>
            </a:r>
            <a:endParaRPr lang="zh-TW" altLang="zh-TW" sz="4000" kern="100" dirty="0">
              <a:solidFill>
                <a:srgbClr val="00B050"/>
              </a:solidFill>
              <a:latin typeface="Times New Roman" panose="02020603050405020304" pitchFamily="18" charset="0"/>
            </a:endParaRPr>
          </a:p>
        </p:txBody>
      </p:sp>
      <p:sp>
        <p:nvSpPr>
          <p:cNvPr id="63" name="矩形 62">
            <a:extLst>
              <a:ext uri="{FF2B5EF4-FFF2-40B4-BE49-F238E27FC236}">
                <a16:creationId xmlns:a16="http://schemas.microsoft.com/office/drawing/2014/main" id="{1B14A64B-9167-455D-9F8F-B457A48F5FC8}"/>
              </a:ext>
            </a:extLst>
          </p:cNvPr>
          <p:cNvSpPr/>
          <p:nvPr/>
        </p:nvSpPr>
        <p:spPr>
          <a:xfrm>
            <a:off x="8839475" y="5592560"/>
            <a:ext cx="2896937" cy="1015663"/>
          </a:xfrm>
          <a:prstGeom prst="rect">
            <a:avLst/>
          </a:prstGeom>
          <a:solidFill>
            <a:schemeClr val="accent5">
              <a:lumMod val="20000"/>
              <a:lumOff val="80000"/>
            </a:schemeClr>
          </a:solidFill>
        </p:spPr>
        <p:txBody>
          <a:bodyPr wrap="square">
            <a:spAutoFit/>
          </a:bodyPr>
          <a:lstStyle/>
          <a:p>
            <a:pPr algn="just"/>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例如</a:t>
            </a:r>
            <a:r>
              <a:rPr lang="en-US" altLang="zh-TW" sz="1200" dirty="0">
                <a:latin typeface="微軟正黑體" panose="020B0604030504040204" pitchFamily="34" charset="-120"/>
                <a:ea typeface="微軟正黑體" panose="020B0604030504040204" pitchFamily="34" charset="-120"/>
              </a:rPr>
              <a:t>】</a:t>
            </a:r>
          </a:p>
          <a:p>
            <a:pPr algn="just"/>
            <a:r>
              <a:rPr lang="zh-TW" altLang="en-US" sz="1200" dirty="0">
                <a:latin typeface="微軟正黑體" panose="020B0604030504040204" pitchFamily="34" charset="-120"/>
                <a:ea typeface="微軟正黑體" panose="020B0604030504040204" pitchFamily="34" charset="-120"/>
              </a:rPr>
              <a:t>校系分則訂有「</a:t>
            </a:r>
            <a:r>
              <a:rPr lang="en-US" altLang="zh-TW" sz="1200" dirty="0">
                <a:latin typeface="微軟正黑體" panose="020B0604030504040204" pitchFamily="34" charset="-120"/>
                <a:ea typeface="微軟正黑體" panose="020B0604030504040204" pitchFamily="34" charset="-120"/>
              </a:rPr>
              <a:t>C-3</a:t>
            </a:r>
            <a:r>
              <a:rPr lang="zh-TW" altLang="en-US" sz="1200" dirty="0">
                <a:latin typeface="微軟正黑體" panose="020B0604030504040204" pitchFamily="34" charset="-120"/>
                <a:ea typeface="微軟正黑體" panose="020B0604030504040204" pitchFamily="34" charset="-120"/>
              </a:rPr>
              <a:t>擔任幹部經驗」及「</a:t>
            </a:r>
            <a:r>
              <a:rPr lang="en-US" altLang="zh-TW" sz="1200" dirty="0">
                <a:latin typeface="微軟正黑體" panose="020B0604030504040204" pitchFamily="34" charset="-120"/>
                <a:ea typeface="微軟正黑體" panose="020B0604030504040204" pitchFamily="34" charset="-120"/>
              </a:rPr>
              <a:t>C-7</a:t>
            </a:r>
            <a:r>
              <a:rPr lang="zh-TW" altLang="en-US" sz="1200" dirty="0">
                <a:latin typeface="微軟正黑體" panose="020B0604030504040204" pitchFamily="34" charset="-120"/>
                <a:ea typeface="微軟正黑體" panose="020B0604030504040204" pitchFamily="34" charset="-120"/>
              </a:rPr>
              <a:t>檢定證照」， </a:t>
            </a:r>
            <a:r>
              <a:rPr lang="zh-TW" altLang="en-US" sz="1200" b="1" dirty="0">
                <a:solidFill>
                  <a:srgbClr val="0070C0"/>
                </a:solidFill>
                <a:latin typeface="微軟正黑體" panose="020B0604030504040204" pitchFamily="34" charset="-120"/>
                <a:ea typeface="微軟正黑體" panose="020B0604030504040204" pitchFamily="34" charset="-120"/>
              </a:rPr>
              <a:t>學生如果沒有檢定證照</a:t>
            </a:r>
            <a:r>
              <a:rPr lang="zh-TW" altLang="en-US" sz="1200" dirty="0">
                <a:latin typeface="微軟正黑體" panose="020B0604030504040204" pitchFamily="34" charset="-120"/>
                <a:ea typeface="微軟正黑體" panose="020B0604030504040204" pitchFamily="34" charset="-120"/>
              </a:rPr>
              <a:t>，</a:t>
            </a:r>
            <a:r>
              <a:rPr lang="zh-TW" altLang="en-US" sz="1200" b="1" dirty="0">
                <a:solidFill>
                  <a:srgbClr val="C00000"/>
                </a:solidFill>
                <a:latin typeface="微軟正黑體" panose="020B0604030504040204" pitchFamily="34" charset="-120"/>
                <a:ea typeface="微軟正黑體" panose="020B0604030504040204" pitchFamily="34" charset="-120"/>
              </a:rPr>
              <a:t>可以提供其他的多元表現項目</a:t>
            </a:r>
            <a:r>
              <a:rPr lang="zh-TW" altLang="en-US" sz="1200" dirty="0">
                <a:latin typeface="微軟正黑體" panose="020B0604030504040204" pitchFamily="34" charset="-120"/>
                <a:ea typeface="微軟正黑體" panose="020B0604030504040204" pitchFamily="34" charset="-120"/>
              </a:rPr>
              <a:t>，或自己覺得有利的資料，讓教授審查。</a:t>
            </a:r>
          </a:p>
        </p:txBody>
      </p:sp>
      <p:sp>
        <p:nvSpPr>
          <p:cNvPr id="64" name="矩形 63">
            <a:extLst>
              <a:ext uri="{FF2B5EF4-FFF2-40B4-BE49-F238E27FC236}">
                <a16:creationId xmlns:a16="http://schemas.microsoft.com/office/drawing/2014/main" id="{A2E54854-64D4-4E0F-89D4-A5A15369A975}"/>
              </a:ext>
            </a:extLst>
          </p:cNvPr>
          <p:cNvSpPr/>
          <p:nvPr/>
        </p:nvSpPr>
        <p:spPr>
          <a:xfrm>
            <a:off x="110690" y="4190311"/>
            <a:ext cx="536040" cy="523220"/>
          </a:xfrm>
          <a:prstGeom prst="rect">
            <a:avLst/>
          </a:prstGeom>
        </p:spPr>
        <p:txBody>
          <a:bodyPr wrap="square">
            <a:spAutoFit/>
          </a:bodyPr>
          <a:lstStyle/>
          <a:p>
            <a:pPr algn="just">
              <a:spcBef>
                <a:spcPts val="630"/>
              </a:spcBef>
              <a:spcAft>
                <a:spcPts val="0"/>
              </a:spcAft>
            </a:pPr>
            <a:r>
              <a:rPr lang="en-US" altLang="zh-TW" sz="2800" dirty="0">
                <a:solidFill>
                  <a:srgbClr val="00B050"/>
                </a:solidFill>
                <a:sym typeface="Wingdings 2" panose="05020102010507070707" pitchFamily="18" charset="2"/>
              </a:rPr>
              <a:t></a:t>
            </a:r>
            <a:endParaRPr lang="zh-TW" altLang="zh-TW" sz="4000" kern="100" dirty="0">
              <a:solidFill>
                <a:srgbClr val="00B050"/>
              </a:solidFill>
              <a:latin typeface="Times New Roman" panose="02020603050405020304" pitchFamily="18" charset="0"/>
            </a:endParaRPr>
          </a:p>
        </p:txBody>
      </p:sp>
      <p:sp>
        <p:nvSpPr>
          <p:cNvPr id="65" name="箭號: 向左 64">
            <a:extLst>
              <a:ext uri="{FF2B5EF4-FFF2-40B4-BE49-F238E27FC236}">
                <a16:creationId xmlns:a16="http://schemas.microsoft.com/office/drawing/2014/main" id="{2E0AD0F2-6F02-4AED-A7B1-1ED437689AFA}"/>
              </a:ext>
            </a:extLst>
          </p:cNvPr>
          <p:cNvSpPr/>
          <p:nvPr/>
        </p:nvSpPr>
        <p:spPr>
          <a:xfrm flipH="1">
            <a:off x="520929" y="4808797"/>
            <a:ext cx="262168" cy="240718"/>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6" name="箭號: 向左 65">
            <a:extLst>
              <a:ext uri="{FF2B5EF4-FFF2-40B4-BE49-F238E27FC236}">
                <a16:creationId xmlns:a16="http://schemas.microsoft.com/office/drawing/2014/main" id="{1FEEA1D8-ADC2-4DEB-8621-AD0630097E16}"/>
              </a:ext>
            </a:extLst>
          </p:cNvPr>
          <p:cNvSpPr/>
          <p:nvPr/>
        </p:nvSpPr>
        <p:spPr>
          <a:xfrm flipH="1">
            <a:off x="513322" y="5274621"/>
            <a:ext cx="262168" cy="240718"/>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DFBD88FB-D795-4574-9AF2-FF1C650E85FF}"/>
              </a:ext>
            </a:extLst>
          </p:cNvPr>
          <p:cNvSpPr/>
          <p:nvPr/>
        </p:nvSpPr>
        <p:spPr>
          <a:xfrm>
            <a:off x="3695380" y="2961451"/>
            <a:ext cx="1653403" cy="77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06182606-272B-4C65-A24A-618BAA4BD472}"/>
              </a:ext>
            </a:extLst>
          </p:cNvPr>
          <p:cNvSpPr/>
          <p:nvPr/>
        </p:nvSpPr>
        <p:spPr>
          <a:xfrm>
            <a:off x="4459123" y="264368"/>
            <a:ext cx="2972981" cy="602348"/>
          </a:xfrm>
          <a:prstGeom prst="rect">
            <a:avLst/>
          </a:prstGeom>
          <a:solidFill>
            <a:srgbClr val="FC79B2"/>
          </a:solidFill>
        </p:spPr>
        <p:txBody>
          <a:bodyPr wrap="square">
            <a:noAutofit/>
          </a:bodyPr>
          <a:lstStyle/>
          <a:p>
            <a:r>
              <a:rPr lang="en-US" altLang="zh-TW" sz="1600" b="1" dirty="0">
                <a:latin typeface="微軟正黑體" panose="020B0604030504040204" pitchFamily="34" charset="-120"/>
                <a:ea typeface="微軟正黑體" panose="020B0604030504040204" pitchFamily="34" charset="-120"/>
                <a:cs typeface="Oswald"/>
              </a:rPr>
              <a:t>113</a:t>
            </a:r>
            <a:r>
              <a:rPr lang="zh-TW" altLang="en-US" sz="1600" b="1" dirty="0">
                <a:latin typeface="微軟正黑體" panose="020B0604030504040204" pitchFamily="34" charset="-120"/>
                <a:ea typeface="微軟正黑體" panose="020B0604030504040204" pitchFamily="34" charset="-120"/>
                <a:cs typeface="Oswald"/>
              </a:rPr>
              <a:t>學年度正式簡章 </a:t>
            </a:r>
            <a:r>
              <a:rPr lang="en-US" altLang="zh-TW" sz="1600" b="1" dirty="0">
                <a:latin typeface="微軟正黑體" panose="020B0604030504040204" pitchFamily="34" charset="-120"/>
                <a:ea typeface="微軟正黑體" panose="020B0604030504040204" pitchFamily="34" charset="-120"/>
                <a:cs typeface="Oswald"/>
              </a:rPr>
              <a:t>12/7</a:t>
            </a:r>
            <a:r>
              <a:rPr lang="zh-TW" altLang="en-US" sz="1600" b="1" dirty="0">
                <a:latin typeface="微軟正黑體" panose="020B0604030504040204" pitchFamily="34" charset="-120"/>
                <a:ea typeface="微軟正黑體" panose="020B0604030504040204" pitchFamily="34" charset="-120"/>
                <a:cs typeface="Oswald"/>
              </a:rPr>
              <a:t>公告</a:t>
            </a:r>
          </a:p>
          <a:p>
            <a:r>
              <a:rPr lang="zh-TW" altLang="en-US" sz="1600" b="1" dirty="0">
                <a:latin typeface="微軟正黑體" panose="020B0604030504040204" pitchFamily="34" charset="-120"/>
                <a:ea typeface="微軟正黑體" panose="020B0604030504040204" pitchFamily="34" charset="-120"/>
                <a:cs typeface="Oswald"/>
              </a:rPr>
              <a:t>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91931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圖片 41">
            <a:extLst>
              <a:ext uri="{FF2B5EF4-FFF2-40B4-BE49-F238E27FC236}">
                <a16:creationId xmlns:a16="http://schemas.microsoft.com/office/drawing/2014/main" id="{5124FB5D-868F-4DDA-A902-88E8564B9F51}"/>
              </a:ext>
            </a:extLst>
          </p:cNvPr>
          <p:cNvPicPr>
            <a:picLocks noChangeAspect="1"/>
          </p:cNvPicPr>
          <p:nvPr/>
        </p:nvPicPr>
        <p:blipFill rotWithShape="1">
          <a:blip r:embed="rId2"/>
          <a:srcRect l="5063"/>
          <a:stretch/>
        </p:blipFill>
        <p:spPr>
          <a:xfrm>
            <a:off x="983432" y="3851594"/>
            <a:ext cx="10801199" cy="2627081"/>
          </a:xfrm>
          <a:prstGeom prst="rect">
            <a:avLst/>
          </a:prstGeom>
        </p:spPr>
      </p:pic>
      <p:sp>
        <p:nvSpPr>
          <p:cNvPr id="38" name="矩形 37">
            <a:extLst>
              <a:ext uri="{FF2B5EF4-FFF2-40B4-BE49-F238E27FC236}">
                <a16:creationId xmlns:a16="http://schemas.microsoft.com/office/drawing/2014/main" id="{F61E84D0-59D5-4F9C-95DF-C01C33AAA496}"/>
              </a:ext>
            </a:extLst>
          </p:cNvPr>
          <p:cNvSpPr/>
          <p:nvPr/>
        </p:nvSpPr>
        <p:spPr>
          <a:xfrm>
            <a:off x="407368" y="220616"/>
            <a:ext cx="203132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簡章查詢</a:t>
            </a:r>
            <a:endParaRPr lang="zh-TW" altLang="en-US" sz="3600" b="1" dirty="0">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6CDE6111-3AD6-4697-8E0B-78C24755E7EF}"/>
              </a:ext>
            </a:extLst>
          </p:cNvPr>
          <p:cNvSpPr/>
          <p:nvPr/>
        </p:nvSpPr>
        <p:spPr>
          <a:xfrm>
            <a:off x="2438692" y="249571"/>
            <a:ext cx="9753307" cy="584775"/>
          </a:xfrm>
          <a:prstGeom prst="rect">
            <a:avLst/>
          </a:prstGeom>
          <a:solidFill>
            <a:srgbClr val="EADF4C"/>
          </a:solidFill>
        </p:spPr>
        <p:txBody>
          <a:bodyPr wrap="square">
            <a:spAutoFit/>
          </a:bodyPr>
          <a:lstStyle/>
          <a:p>
            <a:r>
              <a:rPr lang="zh-TW" altLang="en-US" sz="3200" b="1" dirty="0">
                <a:latin typeface="微軟正黑體" panose="020B0604030504040204" pitchFamily="34" charset="-120"/>
                <a:ea typeface="微軟正黑體" panose="020B0604030504040204" pitchFamily="34" charset="-120"/>
              </a:rPr>
              <a:t>校系科</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組</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、學程資料檔</a:t>
            </a:r>
            <a:r>
              <a:rPr lang="en-US" altLang="zh-TW" sz="3200" b="1" dirty="0">
                <a:latin typeface="微軟正黑體" panose="020B0604030504040204" pitchFamily="34" charset="-120"/>
                <a:ea typeface="微軟正黑體" panose="020B0604030504040204" pitchFamily="34" charset="-120"/>
              </a:rPr>
              <a:t>_</a:t>
            </a:r>
            <a:r>
              <a:rPr lang="zh-TW" altLang="en-US" sz="3200" b="1" dirty="0">
                <a:latin typeface="微軟正黑體" panose="020B0604030504040204" pitchFamily="34" charset="-120"/>
                <a:ea typeface="微軟正黑體" panose="020B0604030504040204" pitchFamily="34" charset="-120"/>
              </a:rPr>
              <a:t>輔導考生用</a:t>
            </a:r>
            <a:r>
              <a:rPr lang="en-US" altLang="zh-TW" sz="3200" b="1" dirty="0">
                <a:latin typeface="微軟正黑體" panose="020B0604030504040204" pitchFamily="34" charset="-120"/>
                <a:ea typeface="微軟正黑體" panose="020B0604030504040204" pitchFamily="34" charset="-120"/>
              </a:rPr>
              <a:t>(Excel</a:t>
            </a:r>
            <a:r>
              <a:rPr lang="zh-TW" altLang="en-US" sz="3200" b="1" dirty="0">
                <a:latin typeface="微軟正黑體" panose="020B0604030504040204" pitchFamily="34" charset="-120"/>
                <a:ea typeface="微軟正黑體" panose="020B0604030504040204" pitchFamily="34" charset="-120"/>
              </a:rPr>
              <a:t>檔</a:t>
            </a:r>
            <a:r>
              <a:rPr lang="en-US" altLang="zh-TW" sz="32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p:txBody>
      </p:sp>
      <p:pic>
        <p:nvPicPr>
          <p:cNvPr id="41" name="圖片 40">
            <a:extLst>
              <a:ext uri="{FF2B5EF4-FFF2-40B4-BE49-F238E27FC236}">
                <a16:creationId xmlns:a16="http://schemas.microsoft.com/office/drawing/2014/main" id="{A77213CA-11FF-4FE8-A2FA-996D6846A159}"/>
              </a:ext>
            </a:extLst>
          </p:cNvPr>
          <p:cNvPicPr>
            <a:picLocks noChangeAspect="1"/>
          </p:cNvPicPr>
          <p:nvPr/>
        </p:nvPicPr>
        <p:blipFill rotWithShape="1">
          <a:blip r:embed="rId3"/>
          <a:srcRect l="5064"/>
          <a:stretch/>
        </p:blipFill>
        <p:spPr>
          <a:xfrm>
            <a:off x="983432" y="1236279"/>
            <a:ext cx="10801199" cy="2991303"/>
          </a:xfrm>
          <a:prstGeom prst="rect">
            <a:avLst/>
          </a:prstGeom>
        </p:spPr>
      </p:pic>
      <p:sp>
        <p:nvSpPr>
          <p:cNvPr id="8" name="矩形 7">
            <a:extLst>
              <a:ext uri="{FF2B5EF4-FFF2-40B4-BE49-F238E27FC236}">
                <a16:creationId xmlns:a16="http://schemas.microsoft.com/office/drawing/2014/main" id="{C810AE43-5BA9-49BB-BA36-14F1E3AA0921}"/>
              </a:ext>
            </a:extLst>
          </p:cNvPr>
          <p:cNvSpPr/>
          <p:nvPr/>
        </p:nvSpPr>
        <p:spPr>
          <a:xfrm>
            <a:off x="781828" y="930326"/>
            <a:ext cx="3313728" cy="338554"/>
          </a:xfrm>
          <a:prstGeom prst="rect">
            <a:avLst/>
          </a:prstGeom>
        </p:spPr>
        <p:txBody>
          <a:bodyPr wrap="none">
            <a:spAutoFit/>
          </a:bodyPr>
          <a:lstStyle/>
          <a:p>
            <a:r>
              <a:rPr lang="zh-TW" altLang="en-US" sz="1600" b="1" dirty="0">
                <a:solidFill>
                  <a:srgbClr val="C00000"/>
                </a:solidFill>
                <a:latin typeface="微軟正黑體" panose="020B0604030504040204" pitchFamily="34" charset="-120"/>
                <a:ea typeface="微軟正黑體" panose="020B0604030504040204" pitchFamily="34" charset="-120"/>
              </a:rPr>
              <a:t> （示例）請自行查詢當學年度資料</a:t>
            </a:r>
            <a:endParaRPr lang="zh-TW" altLang="en-US" sz="1600" dirty="0">
              <a:solidFill>
                <a:srgbClr val="C00000"/>
              </a:solidFill>
            </a:endParaRPr>
          </a:p>
        </p:txBody>
      </p:sp>
      <p:sp>
        <p:nvSpPr>
          <p:cNvPr id="7" name="矩形 6">
            <a:extLst>
              <a:ext uri="{FF2B5EF4-FFF2-40B4-BE49-F238E27FC236}">
                <a16:creationId xmlns:a16="http://schemas.microsoft.com/office/drawing/2014/main" id="{B389749C-44B9-4368-AEC6-A5CE0AFB9B25}"/>
              </a:ext>
            </a:extLst>
          </p:cNvPr>
          <p:cNvSpPr/>
          <p:nvPr/>
        </p:nvSpPr>
        <p:spPr>
          <a:xfrm>
            <a:off x="952201" y="896091"/>
            <a:ext cx="4711751" cy="338553"/>
          </a:xfrm>
          <a:prstGeom prst="rect">
            <a:avLst/>
          </a:prstGeom>
          <a:solidFill>
            <a:srgbClr val="FC79B2"/>
          </a:solidFill>
        </p:spPr>
        <p:txBody>
          <a:bodyPr wrap="square">
            <a:noAutofit/>
          </a:bodyPr>
          <a:lstStyle/>
          <a:p>
            <a:r>
              <a:rPr lang="en-US" altLang="zh-TW" sz="1600" b="1" dirty="0">
                <a:latin typeface="微軟正黑體" panose="020B0604030504040204" pitchFamily="34" charset="-120"/>
                <a:ea typeface="微軟正黑體" panose="020B0604030504040204" pitchFamily="34" charset="-120"/>
                <a:cs typeface="Oswald"/>
              </a:rPr>
              <a:t>113</a:t>
            </a:r>
            <a:r>
              <a:rPr lang="zh-TW" altLang="en-US" sz="1600" b="1" dirty="0">
                <a:latin typeface="微軟正黑體" panose="020B0604030504040204" pitchFamily="34" charset="-120"/>
                <a:ea typeface="微軟正黑體" panose="020B0604030504040204" pitchFamily="34" charset="-120"/>
                <a:cs typeface="Oswald"/>
              </a:rPr>
              <a:t>學年度正式簡章 </a:t>
            </a:r>
            <a:r>
              <a:rPr lang="en-US" altLang="zh-TW" sz="1600" b="1" dirty="0">
                <a:latin typeface="微軟正黑體" panose="020B0604030504040204" pitchFamily="34" charset="-120"/>
                <a:ea typeface="微軟正黑體" panose="020B0604030504040204" pitchFamily="34" charset="-120"/>
                <a:cs typeface="Oswald"/>
              </a:rPr>
              <a:t>12/7</a:t>
            </a:r>
            <a:r>
              <a:rPr lang="zh-TW" altLang="en-US" sz="1600" b="1" dirty="0">
                <a:latin typeface="微軟正黑體" panose="020B0604030504040204" pitchFamily="34" charset="-120"/>
                <a:ea typeface="微軟正黑體" panose="020B0604030504040204" pitchFamily="34" charset="-120"/>
                <a:cs typeface="Oswald"/>
              </a:rPr>
              <a:t>公告，請自行查詢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854007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21EB3A8D-A505-4F4A-9A5D-9FF863BA7C59}"/>
              </a:ext>
            </a:extLst>
          </p:cNvPr>
          <p:cNvPicPr>
            <a:picLocks noChangeAspect="1"/>
          </p:cNvPicPr>
          <p:nvPr/>
        </p:nvPicPr>
        <p:blipFill>
          <a:blip r:embed="rId2"/>
          <a:stretch>
            <a:fillRect/>
          </a:stretch>
        </p:blipFill>
        <p:spPr>
          <a:xfrm>
            <a:off x="602022" y="24132"/>
            <a:ext cx="11588530" cy="3307401"/>
          </a:xfrm>
          <a:prstGeom prst="rect">
            <a:avLst/>
          </a:prstGeom>
        </p:spPr>
      </p:pic>
      <p:sp>
        <p:nvSpPr>
          <p:cNvPr id="3" name="矩形 2">
            <a:extLst>
              <a:ext uri="{FF2B5EF4-FFF2-40B4-BE49-F238E27FC236}">
                <a16:creationId xmlns:a16="http://schemas.microsoft.com/office/drawing/2014/main" id="{4992A404-79EE-49ED-B8CB-3C5A7DA30CF2}"/>
              </a:ext>
            </a:extLst>
          </p:cNvPr>
          <p:cNvSpPr/>
          <p:nvPr/>
        </p:nvSpPr>
        <p:spPr>
          <a:xfrm>
            <a:off x="11186077" y="1153243"/>
            <a:ext cx="1004475" cy="24115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3997CAF2-363C-4F6A-8519-D4F152BE541E}"/>
              </a:ext>
            </a:extLst>
          </p:cNvPr>
          <p:cNvPicPr>
            <a:picLocks noChangeAspect="1"/>
          </p:cNvPicPr>
          <p:nvPr/>
        </p:nvPicPr>
        <p:blipFill>
          <a:blip r:embed="rId3"/>
          <a:stretch>
            <a:fillRect/>
          </a:stretch>
        </p:blipFill>
        <p:spPr>
          <a:xfrm>
            <a:off x="3593311" y="1501579"/>
            <a:ext cx="7592766" cy="5353797"/>
          </a:xfrm>
          <a:prstGeom prst="rect">
            <a:avLst/>
          </a:prstGeom>
          <a:ln w="38100">
            <a:solidFill>
              <a:schemeClr val="bg1">
                <a:lumMod val="50000"/>
              </a:schemeClr>
            </a:solidFill>
          </a:ln>
        </p:spPr>
      </p:pic>
      <p:sp>
        <p:nvSpPr>
          <p:cNvPr id="5" name="矩形 4">
            <a:extLst>
              <a:ext uri="{FF2B5EF4-FFF2-40B4-BE49-F238E27FC236}">
                <a16:creationId xmlns:a16="http://schemas.microsoft.com/office/drawing/2014/main" id="{955A9857-1DFF-4528-B705-523465023042}"/>
              </a:ext>
            </a:extLst>
          </p:cNvPr>
          <p:cNvSpPr/>
          <p:nvPr/>
        </p:nvSpPr>
        <p:spPr>
          <a:xfrm>
            <a:off x="3687479" y="6132380"/>
            <a:ext cx="1004475" cy="24115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0936941E-D5BA-4B3B-A502-B91A28B77310}"/>
              </a:ext>
            </a:extLst>
          </p:cNvPr>
          <p:cNvSpPr/>
          <p:nvPr/>
        </p:nvSpPr>
        <p:spPr>
          <a:xfrm>
            <a:off x="6665713" y="5883248"/>
            <a:ext cx="2521413" cy="855311"/>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B1D5809-E05D-4D6E-A2C4-154A2DDC788B}"/>
              </a:ext>
            </a:extLst>
          </p:cNvPr>
          <p:cNvSpPr/>
          <p:nvPr/>
        </p:nvSpPr>
        <p:spPr>
          <a:xfrm>
            <a:off x="285513" y="3254708"/>
            <a:ext cx="3074184" cy="3354765"/>
          </a:xfrm>
          <a:prstGeom prst="rect">
            <a:avLst/>
          </a:prstGeom>
        </p:spPr>
        <p:txBody>
          <a:bodyPr wrap="square">
            <a:spAutoFit/>
          </a:bodyPr>
          <a:lstStyle/>
          <a:p>
            <a:r>
              <a:rPr lang="zh-TW" altLang="en-US" sz="2000" b="1" dirty="0">
                <a:solidFill>
                  <a:srgbClr val="C00000"/>
                </a:solidFill>
                <a:latin typeface="微軟正黑體" panose="020B0604030504040204" pitchFamily="34" charset="-120"/>
                <a:ea typeface="微軟正黑體" panose="020B0604030504040204" pitchFamily="34" charset="-120"/>
              </a:rPr>
              <a:t>考生作業系統</a:t>
            </a:r>
          </a:p>
          <a:p>
            <a:pPr marL="182563" indent="-182563"/>
            <a:r>
              <a:rPr lang="zh-TW" altLang="en-US" sz="1600" dirty="0">
                <a:latin typeface="微軟正黑體" panose="020B0604030504040204" pitchFamily="34" charset="-120"/>
                <a:ea typeface="微軟正黑體" panose="020B0604030504040204" pitchFamily="34" charset="-120"/>
              </a:rPr>
              <a:t>5.應屆畢業生第六學期修課紀錄查詢作業</a:t>
            </a:r>
          </a:p>
          <a:p>
            <a:pPr marL="182563" indent="-182563"/>
            <a:r>
              <a:rPr lang="zh-TW" altLang="en-US" sz="1600" dirty="0">
                <a:latin typeface="微軟正黑體" panose="020B0604030504040204" pitchFamily="34" charset="-120"/>
                <a:ea typeface="微軟正黑體" panose="020B0604030504040204" pitchFamily="34" charset="-120"/>
              </a:rPr>
              <a:t>6.第一階段報名(一般組)</a:t>
            </a:r>
          </a:p>
          <a:p>
            <a:pPr marL="182563" indent="-182563"/>
            <a:r>
              <a:rPr lang="zh-TW" altLang="en-US" sz="1600" dirty="0">
                <a:latin typeface="微軟正黑體" panose="020B0604030504040204" pitchFamily="34" charset="-120"/>
                <a:ea typeface="微軟正黑體" panose="020B0604030504040204" pitchFamily="34" charset="-120"/>
              </a:rPr>
              <a:t>8.第一階段篩選結果公告-個人查詢、學校查詢(一般組)</a:t>
            </a:r>
          </a:p>
          <a:p>
            <a:pPr marL="182563" indent="-182563"/>
            <a:r>
              <a:rPr lang="zh-TW" altLang="en-US" sz="1600" dirty="0">
                <a:latin typeface="微軟正黑體" panose="020B0604030504040204" pitchFamily="34" charset="-120"/>
                <a:ea typeface="微軟正黑體" panose="020B0604030504040204" pitchFamily="34" charset="-120"/>
              </a:rPr>
              <a:t>9.第二階段報名(含學習歷程備審資料上傳) (一般組)</a:t>
            </a:r>
          </a:p>
          <a:p>
            <a:pPr marL="182563" indent="-182563"/>
            <a:r>
              <a:rPr lang="zh-TW" altLang="en-US" sz="1600" dirty="0">
                <a:latin typeface="微軟正黑體" panose="020B0604030504040204" pitchFamily="34" charset="-120"/>
                <a:ea typeface="微軟正黑體" panose="020B0604030504040204" pitchFamily="34" charset="-120"/>
              </a:rPr>
              <a:t>10.第二階段繳費及查詢系統</a:t>
            </a:r>
          </a:p>
          <a:p>
            <a:pPr marL="182563" indent="-182563"/>
            <a:r>
              <a:rPr lang="zh-TW" altLang="en-US" sz="16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.甄選總成績查詢</a:t>
            </a:r>
          </a:p>
          <a:p>
            <a:pPr marL="182563" indent="-182563"/>
            <a:r>
              <a:rPr lang="zh-TW" altLang="en-US" sz="1600" dirty="0">
                <a:latin typeface="微軟正黑體" panose="020B0604030504040204" pitchFamily="34" charset="-120"/>
                <a:ea typeface="微軟正黑體" panose="020B0604030504040204" pitchFamily="34" charset="-120"/>
              </a:rPr>
              <a:t>13.正備取生名單查詢</a:t>
            </a:r>
          </a:p>
          <a:p>
            <a:pPr marL="182563" indent="-182563"/>
            <a:r>
              <a:rPr lang="zh-TW" altLang="en-US" sz="1600" dirty="0">
                <a:latin typeface="微軟正黑體" panose="020B0604030504040204" pitchFamily="34" charset="-120"/>
                <a:ea typeface="微軟正黑體" panose="020B0604030504040204" pitchFamily="34" charset="-120"/>
              </a:rPr>
              <a:t>14.登記就讀志願序</a:t>
            </a:r>
          </a:p>
          <a:p>
            <a:pPr marL="182563" indent="-182563"/>
            <a:r>
              <a:rPr lang="zh-TW" altLang="en-US" sz="1600" dirty="0">
                <a:latin typeface="微軟正黑體" panose="020B0604030504040204" pitchFamily="34" charset="-120"/>
                <a:ea typeface="微軟正黑體" panose="020B0604030504040204" pitchFamily="34" charset="-120"/>
              </a:rPr>
              <a:t>15.就讀志願序統一分發放榜</a:t>
            </a:r>
          </a:p>
        </p:txBody>
      </p:sp>
      <p:sp>
        <p:nvSpPr>
          <p:cNvPr id="8" name="矩形 7">
            <a:extLst>
              <a:ext uri="{FF2B5EF4-FFF2-40B4-BE49-F238E27FC236}">
                <a16:creationId xmlns:a16="http://schemas.microsoft.com/office/drawing/2014/main" id="{DFFE37D8-C2FC-4F98-BCA8-729221C17A4D}"/>
              </a:ext>
            </a:extLst>
          </p:cNvPr>
          <p:cNvSpPr/>
          <p:nvPr/>
        </p:nvSpPr>
        <p:spPr>
          <a:xfrm>
            <a:off x="6027293" y="5815229"/>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9" name="矩形 8">
            <a:extLst>
              <a:ext uri="{FF2B5EF4-FFF2-40B4-BE49-F238E27FC236}">
                <a16:creationId xmlns:a16="http://schemas.microsoft.com/office/drawing/2014/main" id="{3E43D268-5018-4874-97A3-3DC6AB052AB9}"/>
              </a:ext>
            </a:extLst>
          </p:cNvPr>
          <p:cNvSpPr/>
          <p:nvPr/>
        </p:nvSpPr>
        <p:spPr>
          <a:xfrm>
            <a:off x="213475" y="2931542"/>
            <a:ext cx="295465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考生作業系統</a:t>
            </a:r>
            <a:endParaRPr lang="zh-TW" altLang="en-US" sz="3600" b="1" dirty="0">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011BAECB-0AD9-4A02-AAA7-BA13F6789386}"/>
              </a:ext>
            </a:extLst>
          </p:cNvPr>
          <p:cNvSpPr/>
          <p:nvPr/>
        </p:nvSpPr>
        <p:spPr>
          <a:xfrm>
            <a:off x="7799340" y="5018241"/>
            <a:ext cx="3752950" cy="830997"/>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113</a:t>
            </a:r>
            <a:r>
              <a:rPr lang="zh-TW" altLang="en-US" sz="2400" b="1" dirty="0">
                <a:latin typeface="微軟正黑體" panose="020B0604030504040204" pitchFamily="34" charset="-120"/>
                <a:ea typeface="微軟正黑體" panose="020B0604030504040204" pitchFamily="34" charset="-120"/>
                <a:cs typeface="Oswald"/>
              </a:rPr>
              <a:t>學年度資料</a:t>
            </a:r>
            <a:endParaRPr lang="en-US" altLang="zh-TW" sz="2400" b="1" dirty="0">
              <a:latin typeface="微軟正黑體" panose="020B0604030504040204" pitchFamily="34" charset="-120"/>
              <a:ea typeface="微軟正黑體" panose="020B0604030504040204" pitchFamily="34" charset="-120"/>
              <a:cs typeface="Oswald"/>
            </a:endParaRPr>
          </a:p>
          <a:p>
            <a:r>
              <a:rPr lang="zh-TW" altLang="en-US" sz="2400" b="1" dirty="0">
                <a:latin typeface="微軟正黑體" panose="020B0604030504040204" pitchFamily="34" charset="-120"/>
                <a:ea typeface="微軟正黑體" panose="020B0604030504040204" pitchFamily="34" charset="-120"/>
                <a:cs typeface="Oswald"/>
              </a:rPr>
              <a:t>預定</a:t>
            </a:r>
            <a:r>
              <a:rPr lang="en-US" altLang="zh-TW" sz="2400" b="1" dirty="0">
                <a:latin typeface="微軟正黑體" panose="020B0604030504040204" pitchFamily="34" charset="-120"/>
                <a:ea typeface="微軟正黑體" panose="020B0604030504040204" pitchFamily="34" charset="-120"/>
                <a:cs typeface="Oswald"/>
              </a:rPr>
              <a:t>3</a:t>
            </a:r>
            <a:r>
              <a:rPr lang="zh-TW" altLang="en-US" sz="2400" b="1" dirty="0">
                <a:latin typeface="微軟正黑體" panose="020B0604030504040204" pitchFamily="34" charset="-120"/>
                <a:ea typeface="微軟正黑體" panose="020B0604030504040204" pitchFamily="34" charset="-120"/>
                <a:cs typeface="Oswald"/>
              </a:rPr>
              <a:t>月底開放請自行查詢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2031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標題 1">
            <a:extLst>
              <a:ext uri="{FF2B5EF4-FFF2-40B4-BE49-F238E27FC236}">
                <a16:creationId xmlns:a16="http://schemas.microsoft.com/office/drawing/2014/main" id="{F18C067A-E2D1-4FB5-8D60-40BDFBD6B45D}"/>
              </a:ext>
            </a:extLst>
          </p:cNvPr>
          <p:cNvSpPr txBox="1">
            <a:spLocks/>
          </p:cNvSpPr>
          <p:nvPr/>
        </p:nvSpPr>
        <p:spPr>
          <a:xfrm>
            <a:off x="0" y="-3788"/>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en-US" altLang="zh-TW" sz="2400" dirty="0">
                <a:solidFill>
                  <a:schemeClr val="bg1"/>
                </a:solidFill>
                <a:latin typeface="+mn-ea"/>
                <a:ea typeface="+mn-ea"/>
                <a:cs typeface="Oswald"/>
              </a:rPr>
              <a:t>  </a:t>
            </a:r>
            <a:r>
              <a:rPr kumimoji="0" lang="zh-TW" altLang="en-US" sz="2400" dirty="0">
                <a:solidFill>
                  <a:schemeClr val="bg1"/>
                </a:solidFill>
                <a:latin typeface="+mn-ea"/>
                <a:ea typeface="+mn-ea"/>
                <a:cs typeface="Oswald"/>
              </a:rPr>
              <a:t>備審資料參採學生學習歷程</a:t>
            </a:r>
            <a:endParaRPr kumimoji="0" lang="zh-TW" altLang="en-US" sz="2400" dirty="0">
              <a:solidFill>
                <a:schemeClr val="bg1"/>
              </a:solidFill>
              <a:latin typeface="+mn-ea"/>
              <a:ea typeface="+mn-ea"/>
              <a:cs typeface="Oswald"/>
              <a:sym typeface="Oswald"/>
            </a:endParaRPr>
          </a:p>
        </p:txBody>
      </p:sp>
      <p:sp>
        <p:nvSpPr>
          <p:cNvPr id="72" name="圓角矩形 68">
            <a:extLst>
              <a:ext uri="{FF2B5EF4-FFF2-40B4-BE49-F238E27FC236}">
                <a16:creationId xmlns:a16="http://schemas.microsoft.com/office/drawing/2014/main" id="{67B5184B-1DDF-4171-BFA4-30C5C85D34AA}"/>
              </a:ext>
            </a:extLst>
          </p:cNvPr>
          <p:cNvSpPr/>
          <p:nvPr/>
        </p:nvSpPr>
        <p:spPr>
          <a:xfrm>
            <a:off x="3185746" y="997103"/>
            <a:ext cx="2522093" cy="4648312"/>
          </a:xfrm>
          <a:prstGeom prst="roundRect">
            <a:avLst>
              <a:gd name="adj" fmla="val 239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84" name="圓角矩形 68">
            <a:extLst>
              <a:ext uri="{FF2B5EF4-FFF2-40B4-BE49-F238E27FC236}">
                <a16:creationId xmlns:a16="http://schemas.microsoft.com/office/drawing/2014/main" id="{843CAD39-AF24-4460-8F93-4754A2E95690}"/>
              </a:ext>
            </a:extLst>
          </p:cNvPr>
          <p:cNvSpPr/>
          <p:nvPr/>
        </p:nvSpPr>
        <p:spPr>
          <a:xfrm>
            <a:off x="5746778" y="991881"/>
            <a:ext cx="2568597" cy="4648312"/>
          </a:xfrm>
          <a:prstGeom prst="roundRect">
            <a:avLst>
              <a:gd name="adj" fmla="val 2396"/>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graphicFrame>
        <p:nvGraphicFramePr>
          <p:cNvPr id="94" name="表格 93">
            <a:extLst>
              <a:ext uri="{FF2B5EF4-FFF2-40B4-BE49-F238E27FC236}">
                <a16:creationId xmlns:a16="http://schemas.microsoft.com/office/drawing/2014/main" id="{7ABE4770-87C3-45DE-BE35-3EE23905FF96}"/>
              </a:ext>
            </a:extLst>
          </p:cNvPr>
          <p:cNvGraphicFramePr>
            <a:graphicFrameLocks noGrp="1"/>
          </p:cNvGraphicFramePr>
          <p:nvPr>
            <p:extLst>
              <p:ext uri="{D42A27DB-BD31-4B8C-83A1-F6EECF244321}">
                <p14:modId xmlns:p14="http://schemas.microsoft.com/office/powerpoint/2010/main" val="1402267149"/>
              </p:ext>
            </p:extLst>
          </p:nvPr>
        </p:nvGraphicFramePr>
        <p:xfrm>
          <a:off x="8364512" y="405726"/>
          <a:ext cx="3663598" cy="2499360"/>
        </p:xfrm>
        <a:graphic>
          <a:graphicData uri="http://schemas.openxmlformats.org/drawingml/2006/table">
            <a:tbl>
              <a:tblPr firstRow="1" bandRow="1">
                <a:tableStyleId>{5C22544A-7EE6-4342-B048-85BDC9FD1C3A}</a:tableStyleId>
              </a:tblPr>
              <a:tblGrid>
                <a:gridCol w="2160110">
                  <a:extLst>
                    <a:ext uri="{9D8B030D-6E8A-4147-A177-3AD203B41FA5}">
                      <a16:colId xmlns:a16="http://schemas.microsoft.com/office/drawing/2014/main" val="2783316243"/>
                    </a:ext>
                  </a:extLst>
                </a:gridCol>
                <a:gridCol w="1503488">
                  <a:extLst>
                    <a:ext uri="{9D8B030D-6E8A-4147-A177-3AD203B41FA5}">
                      <a16:colId xmlns:a16="http://schemas.microsoft.com/office/drawing/2014/main" val="1273845360"/>
                    </a:ext>
                  </a:extLst>
                </a:gridCol>
              </a:tblGrid>
              <a:tr h="241378">
                <a:tc gridSpan="2">
                  <a:txBody>
                    <a:bodyPr/>
                    <a:lstStyle/>
                    <a:p>
                      <a:pPr marL="98425"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600" b="1" dirty="0">
                          <a:solidFill>
                            <a:schemeClr val="tx1"/>
                          </a:solidFill>
                          <a:latin typeface="微軟正黑體" panose="020B0604030504040204" pitchFamily="34" charset="-120"/>
                          <a:ea typeface="微軟正黑體" panose="020B0604030504040204" pitchFamily="34" charset="-120"/>
                        </a:rPr>
                        <a:t>聯合會辦理</a:t>
                      </a:r>
                      <a:endParaRPr lang="en-US" altLang="zh-TW" sz="1600" b="1"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DA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03045202"/>
                  </a:ext>
                </a:extLst>
              </a:tr>
              <a:tr h="507309">
                <a:tc>
                  <a:txBody>
                    <a:bodyPr/>
                    <a:lstStyle/>
                    <a:p>
                      <a:pPr marL="0" indent="0" algn="ctr"/>
                      <a:r>
                        <a:rPr lang="zh-TW" altLang="en-US" sz="1600" dirty="0">
                          <a:solidFill>
                            <a:schemeClr val="tx1"/>
                          </a:solidFill>
                          <a:latin typeface="微軟正黑體" panose="020B0604030504040204" pitchFamily="34" charset="-120"/>
                          <a:ea typeface="微軟正黑體" panose="020B0604030504040204" pitchFamily="34" charset="-120"/>
                        </a:rPr>
                        <a:t>學生查看及疑義處理</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69875" indent="-171450" algn="l">
                        <a:buFont typeface="Wingdings" panose="05000000000000000000" pitchFamily="2" charset="2"/>
                        <a:buChar char="l"/>
                      </a:pPr>
                      <a:r>
                        <a:rPr lang="zh-TW" altLang="en-US" sz="1200" b="0" dirty="0">
                          <a:solidFill>
                            <a:schemeClr val="tx1"/>
                          </a:solidFill>
                          <a:latin typeface="微軟正黑體" panose="020B0604030504040204" pitchFamily="34" charset="-120"/>
                          <a:ea typeface="微軟正黑體" panose="020B0604030504040204" pitchFamily="34" charset="-120"/>
                        </a:rPr>
                        <a:t>應屆生</a:t>
                      </a:r>
                      <a:r>
                        <a:rPr lang="en-US" altLang="zh-TW" sz="1200" b="0" dirty="0">
                          <a:solidFill>
                            <a:schemeClr val="tx1"/>
                          </a:solidFill>
                          <a:latin typeface="微軟正黑體" panose="020B0604030504040204" pitchFamily="34" charset="-120"/>
                          <a:ea typeface="微軟正黑體" panose="020B0604030504040204" pitchFamily="34" charset="-120"/>
                        </a:rPr>
                        <a:t>1-4</a:t>
                      </a:r>
                      <a:r>
                        <a:rPr lang="zh-TW" altLang="en-US" sz="1200" b="0" dirty="0">
                          <a:solidFill>
                            <a:schemeClr val="tx1"/>
                          </a:solidFill>
                          <a:latin typeface="微軟正黑體" panose="020B0604030504040204" pitchFamily="34" charset="-120"/>
                          <a:ea typeface="微軟正黑體" panose="020B0604030504040204" pitchFamily="34" charset="-120"/>
                        </a:rPr>
                        <a:t>學期</a:t>
                      </a:r>
                      <a:endParaRPr lang="en-US" altLang="zh-TW" sz="1200" b="0" dirty="0">
                        <a:solidFill>
                          <a:schemeClr val="tx1"/>
                        </a:solidFill>
                        <a:latin typeface="微軟正黑體" panose="020B0604030504040204" pitchFamily="34" charset="-120"/>
                        <a:ea typeface="微軟正黑體" panose="020B0604030504040204" pitchFamily="34" charset="-120"/>
                      </a:endParaRPr>
                    </a:p>
                    <a:p>
                      <a:pPr marL="269875"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200" b="0" dirty="0">
                          <a:solidFill>
                            <a:schemeClr val="tx1"/>
                          </a:solidFill>
                          <a:latin typeface="微軟正黑體" panose="020B0604030504040204" pitchFamily="34" charset="-120"/>
                          <a:ea typeface="微軟正黑體" panose="020B0604030504040204" pitchFamily="34" charset="-120"/>
                        </a:rPr>
                        <a:t>具</a:t>
                      </a:r>
                      <a:r>
                        <a:rPr lang="en-US" altLang="zh-TW" sz="1200" b="0" dirty="0">
                          <a:solidFill>
                            <a:schemeClr val="tx1"/>
                          </a:solidFill>
                          <a:latin typeface="微軟正黑體" panose="020B0604030504040204" pitchFamily="34" charset="-120"/>
                          <a:ea typeface="微軟正黑體" panose="020B0604030504040204" pitchFamily="34" charset="-120"/>
                        </a:rPr>
                        <a:t>EP</a:t>
                      </a:r>
                      <a:r>
                        <a:rPr lang="zh-TW" altLang="en-US" sz="1200" b="0" dirty="0">
                          <a:solidFill>
                            <a:schemeClr val="tx1"/>
                          </a:solidFill>
                          <a:latin typeface="微軟正黑體" panose="020B0604030504040204" pitchFamily="34" charset="-120"/>
                          <a:ea typeface="微軟正黑體" panose="020B0604030504040204" pitchFamily="34" charset="-120"/>
                        </a:rPr>
                        <a:t>之非應屆生</a:t>
                      </a:r>
                      <a:r>
                        <a:rPr lang="en-US" altLang="zh-TW" sz="1200" b="0" dirty="0">
                          <a:solidFill>
                            <a:schemeClr val="tx1"/>
                          </a:solidFill>
                          <a:latin typeface="微軟正黑體" panose="020B0604030504040204" pitchFamily="34" charset="-120"/>
                          <a:ea typeface="微軟正黑體" panose="020B0604030504040204" pitchFamily="34" charset="-120"/>
                        </a:rPr>
                        <a:t>1~6</a:t>
                      </a:r>
                      <a:r>
                        <a:rPr lang="zh-TW" altLang="en-US" sz="1200" b="0" dirty="0">
                          <a:solidFill>
                            <a:schemeClr val="tx1"/>
                          </a:solidFill>
                          <a:latin typeface="微軟正黑體" panose="020B0604030504040204" pitchFamily="34" charset="-120"/>
                          <a:ea typeface="微軟正黑體" panose="020B0604030504040204" pitchFamily="34" charset="-120"/>
                        </a:rPr>
                        <a:t>學期</a:t>
                      </a:r>
                      <a:endParaRPr lang="en-US" altLang="zh-TW" sz="1200" b="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DA6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0" dirty="0">
                          <a:solidFill>
                            <a:schemeClr val="tx1"/>
                          </a:solidFill>
                          <a:latin typeface="微軟正黑體" panose="020B0604030504040204" pitchFamily="34" charset="-120"/>
                          <a:ea typeface="微軟正黑體" panose="020B0604030504040204" pitchFamily="34" charset="-120"/>
                        </a:rPr>
                        <a:t> 4/12-17</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7695534"/>
                  </a:ext>
                </a:extLst>
              </a:tr>
              <a:tr h="352911">
                <a:tc rowSpan="3">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正式勾選</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200" dirty="0">
                          <a:solidFill>
                            <a:schemeClr val="tx1"/>
                          </a:solidFill>
                          <a:latin typeface="微軟正黑體" panose="020B0604030504040204" pitchFamily="34" charset="-120"/>
                          <a:ea typeface="微軟正黑體" panose="020B0604030504040204" pitchFamily="34" charset="-120"/>
                        </a:rPr>
                        <a:t>學習歷程檔案</a:t>
                      </a:r>
                      <a:endParaRPr lang="en-US" altLang="zh-TW" sz="1200" dirty="0">
                        <a:solidFill>
                          <a:schemeClr val="tx1"/>
                        </a:solidFill>
                        <a:latin typeface="微軟正黑體" panose="020B0604030504040204" pitchFamily="34" charset="-120"/>
                        <a:ea typeface="微軟正黑體" panose="020B0604030504040204" pitchFamily="34" charset="-120"/>
                      </a:endParaRPr>
                    </a:p>
                    <a:p>
                      <a:pPr algn="ctr"/>
                      <a:r>
                        <a:rPr lang="en-US" altLang="zh-TW" sz="1200" dirty="0">
                          <a:solidFill>
                            <a:schemeClr val="tx1"/>
                          </a:solidFill>
                          <a:latin typeface="微軟正黑體" panose="020B0604030504040204" pitchFamily="34" charset="-120"/>
                          <a:ea typeface="微軟正黑體" panose="020B0604030504040204" pitchFamily="34" charset="-120"/>
                        </a:rPr>
                        <a:t>(1~6</a:t>
                      </a:r>
                      <a:r>
                        <a:rPr lang="zh-TW" altLang="en-US" sz="1200" dirty="0">
                          <a:solidFill>
                            <a:schemeClr val="tx1"/>
                          </a:solidFill>
                          <a:latin typeface="微軟正黑體" panose="020B0604030504040204" pitchFamily="34" charset="-120"/>
                          <a:ea typeface="微軟正黑體" panose="020B0604030504040204" pitchFamily="34" charset="-120"/>
                        </a:rPr>
                        <a:t>學期</a:t>
                      </a: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10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DA6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申請入學</a:t>
                      </a:r>
                      <a:r>
                        <a:rPr lang="en-US" altLang="zh-TW" sz="1400" b="0" dirty="0">
                          <a:latin typeface="微軟正黑體" panose="020B0604030504040204" pitchFamily="34" charset="-120"/>
                          <a:ea typeface="微軟正黑體" panose="020B0604030504040204" pitchFamily="34" charset="-120"/>
                        </a:rPr>
                        <a:t>5/2-8</a:t>
                      </a:r>
                    </a:p>
                    <a:p>
                      <a:pPr algn="ctr">
                        <a:spcBef>
                          <a:spcPts val="0"/>
                        </a:spcBef>
                        <a:spcAft>
                          <a:spcPts val="0"/>
                        </a:spcAft>
                      </a:pPr>
                      <a:r>
                        <a:rPr lang="en-US" altLang="zh-TW" sz="1200"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各校自訂截止日</a:t>
                      </a:r>
                      <a:r>
                        <a:rPr lang="en-US" altLang="zh-TW" sz="1200" b="0" dirty="0">
                          <a:latin typeface="微軟正黑體" panose="020B0604030504040204" pitchFamily="34" charset="-120"/>
                          <a:ea typeface="微軟正黑體" panose="020B0604030504040204" pitchFamily="34" charset="-120"/>
                        </a:rPr>
                        <a:t>)</a:t>
                      </a:r>
                      <a:endParaRPr lang="zh-TW" altLang="en-US" sz="1200" b="0" dirty="0">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alpha val="69804"/>
                      </a:srgbClr>
                    </a:solidFill>
                  </a:tcPr>
                </a:tc>
                <a:extLst>
                  <a:ext uri="{0D108BD9-81ED-4DB2-BD59-A6C34878D82A}">
                    <a16:rowId xmlns:a16="http://schemas.microsoft.com/office/drawing/2014/main" val="1375907135"/>
                  </a:ext>
                </a:extLst>
              </a:tr>
              <a:tr h="352911">
                <a:tc vMerge="1">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lnL w="6350" cap="flat" cmpd="sng" algn="ctr">
                      <a:solidFill>
                        <a:srgbClr val="E6D5F3"/>
                      </a:solidFill>
                      <a:prstDash val="solid"/>
                      <a:round/>
                      <a:headEnd type="none" w="med" len="med"/>
                      <a:tailEnd type="none" w="med" len="med"/>
                    </a:lnL>
                    <a:lnR w="6350" cap="flat" cmpd="sng" algn="ctr">
                      <a:solidFill>
                        <a:srgbClr val="E6D5F3"/>
                      </a:solidFill>
                      <a:prstDash val="solid"/>
                      <a:round/>
                      <a:headEnd type="none" w="med" len="med"/>
                      <a:tailEnd type="none" w="med" len="med"/>
                    </a:lnR>
                    <a:lnT w="6350" cap="flat" cmpd="sng" algn="ctr">
                      <a:solidFill>
                        <a:srgbClr val="E6D5F3"/>
                      </a:solidFill>
                      <a:prstDash val="solid"/>
                      <a:round/>
                      <a:headEnd type="none" w="med" len="med"/>
                      <a:tailEnd type="none" w="med" len="med"/>
                    </a:lnT>
                    <a:lnB w="6350" cap="flat" cmpd="sng" algn="ctr">
                      <a:solidFill>
                        <a:srgbClr val="E6D5F3"/>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技優甄審</a:t>
                      </a:r>
                      <a:r>
                        <a:rPr lang="en-US" altLang="zh-TW" sz="1400" b="0" dirty="0">
                          <a:latin typeface="微軟正黑體" panose="020B0604030504040204" pitchFamily="34" charset="-120"/>
                          <a:ea typeface="微軟正黑體" panose="020B0604030504040204" pitchFamily="34" charset="-120"/>
                        </a:rPr>
                        <a:t>6/5-11</a:t>
                      </a:r>
                    </a:p>
                    <a:p>
                      <a:pPr algn="ctr">
                        <a:spcBef>
                          <a:spcPts val="0"/>
                        </a:spcBef>
                        <a:spcAft>
                          <a:spcPts val="0"/>
                        </a:spcAft>
                      </a:pPr>
                      <a:r>
                        <a:rPr lang="en-US" altLang="zh-TW" sz="1200"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各校自訂截止日</a:t>
                      </a:r>
                      <a:r>
                        <a:rPr lang="en-US" altLang="zh-TW" sz="1200" b="0" dirty="0">
                          <a:latin typeface="微軟正黑體" panose="020B0604030504040204" pitchFamily="34" charset="-120"/>
                          <a:ea typeface="微軟正黑體" panose="020B0604030504040204" pitchFamily="34" charset="-120"/>
                        </a:rPr>
                        <a:t>)</a:t>
                      </a:r>
                      <a:endParaRPr lang="zh-TW" altLang="en-US" sz="1200" b="0" dirty="0">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3882065"/>
                  </a:ext>
                </a:extLst>
              </a:tr>
              <a:tr h="352911">
                <a:tc vMerge="1">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lnL w="6350" cap="flat" cmpd="sng" algn="ctr">
                      <a:solidFill>
                        <a:srgbClr val="E6D5F3"/>
                      </a:solidFill>
                      <a:prstDash val="solid"/>
                      <a:round/>
                      <a:headEnd type="none" w="med" len="med"/>
                      <a:tailEnd type="none" w="med" len="med"/>
                    </a:lnL>
                    <a:lnR w="6350" cap="flat" cmpd="sng" algn="ctr">
                      <a:solidFill>
                        <a:srgbClr val="E6D5F3"/>
                      </a:solidFill>
                      <a:prstDash val="solid"/>
                      <a:round/>
                      <a:headEnd type="none" w="med" len="med"/>
                      <a:tailEnd type="none" w="med" len="med"/>
                    </a:lnR>
                    <a:lnT w="6350" cap="flat" cmpd="sng" algn="ctr">
                      <a:solidFill>
                        <a:srgbClr val="E6D5F3"/>
                      </a:solidFill>
                      <a:prstDash val="solid"/>
                      <a:round/>
                      <a:headEnd type="none" w="med" len="med"/>
                      <a:tailEnd type="none" w="med" len="med"/>
                    </a:lnT>
                    <a:lnB w="6350" cap="flat" cmpd="sng" algn="ctr">
                      <a:solidFill>
                        <a:srgbClr val="E6D5F3"/>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甄選入學</a:t>
                      </a:r>
                      <a:r>
                        <a:rPr lang="en-US" altLang="zh-TW" sz="1400" b="0" dirty="0">
                          <a:latin typeface="微軟正黑體" panose="020B0604030504040204" pitchFamily="34" charset="-120"/>
                          <a:ea typeface="微軟正黑體" panose="020B0604030504040204" pitchFamily="34" charset="-120"/>
                        </a:rPr>
                        <a:t>6/6-13</a:t>
                      </a:r>
                      <a:r>
                        <a:rPr lang="zh-TW" altLang="en-US" sz="1400" b="0" dirty="0">
                          <a:latin typeface="微軟正黑體" panose="020B0604030504040204" pitchFamily="34" charset="-120"/>
                          <a:ea typeface="微軟正黑體" panose="020B0604030504040204" pitchFamily="34" charset="-120"/>
                        </a:rPr>
                        <a:t> </a:t>
                      </a:r>
                      <a:endParaRPr lang="en-US" altLang="zh-TW" sz="1400" b="0" dirty="0">
                        <a:latin typeface="微軟正黑體" panose="020B0604030504040204" pitchFamily="34" charset="-120"/>
                        <a:ea typeface="微軟正黑體" panose="020B0604030504040204" pitchFamily="34" charset="-120"/>
                      </a:endParaRPr>
                    </a:p>
                    <a:p>
                      <a:pPr algn="ctr">
                        <a:spcBef>
                          <a:spcPts val="0"/>
                        </a:spcBef>
                        <a:spcAft>
                          <a:spcPts val="0"/>
                        </a:spcAft>
                      </a:pPr>
                      <a:r>
                        <a:rPr lang="en-US" altLang="zh-TW" sz="1200"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各校自訂截止日</a:t>
                      </a:r>
                      <a:r>
                        <a:rPr lang="en-US" altLang="zh-TW" sz="1200" b="0" dirty="0">
                          <a:latin typeface="微軟正黑體" panose="020B0604030504040204" pitchFamily="34" charset="-120"/>
                          <a:ea typeface="微軟正黑體" panose="020B0604030504040204" pitchFamily="34" charset="-120"/>
                        </a:rPr>
                        <a:t>)</a:t>
                      </a:r>
                      <a:endParaRPr lang="zh-TW" altLang="en-US" sz="1200" b="0" dirty="0">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4DFF5">
                        <a:alpha val="60000"/>
                      </a:srgbClr>
                    </a:solidFill>
                  </a:tcPr>
                </a:tc>
                <a:extLst>
                  <a:ext uri="{0D108BD9-81ED-4DB2-BD59-A6C34878D82A}">
                    <a16:rowId xmlns:a16="http://schemas.microsoft.com/office/drawing/2014/main" val="391155029"/>
                  </a:ext>
                </a:extLst>
              </a:tr>
            </a:tbl>
          </a:graphicData>
        </a:graphic>
      </p:graphicFrame>
      <p:grpSp>
        <p:nvGrpSpPr>
          <p:cNvPr id="101" name="群組 100">
            <a:extLst>
              <a:ext uri="{FF2B5EF4-FFF2-40B4-BE49-F238E27FC236}">
                <a16:creationId xmlns:a16="http://schemas.microsoft.com/office/drawing/2014/main" id="{89848B45-C9D1-4EF4-90AD-F5D0A221CD9B}"/>
              </a:ext>
            </a:extLst>
          </p:cNvPr>
          <p:cNvGrpSpPr/>
          <p:nvPr/>
        </p:nvGrpSpPr>
        <p:grpSpPr>
          <a:xfrm>
            <a:off x="3671391" y="3739690"/>
            <a:ext cx="3941064" cy="934467"/>
            <a:chOff x="2828085" y="3138050"/>
            <a:chExt cx="3941064" cy="934467"/>
          </a:xfrm>
        </p:grpSpPr>
        <p:sp>
          <p:nvSpPr>
            <p:cNvPr id="103" name="圓角化對角線角落矩形 55">
              <a:extLst>
                <a:ext uri="{FF2B5EF4-FFF2-40B4-BE49-F238E27FC236}">
                  <a16:creationId xmlns:a16="http://schemas.microsoft.com/office/drawing/2014/main" id="{54580F2C-333E-403F-AB7C-6119DF3E3032}"/>
                </a:ext>
              </a:extLst>
            </p:cNvPr>
            <p:cNvSpPr/>
            <p:nvPr/>
          </p:nvSpPr>
          <p:spPr>
            <a:xfrm rot="5400000">
              <a:off x="4506158" y="1809526"/>
              <a:ext cx="584918" cy="3941064"/>
            </a:xfrm>
            <a:prstGeom prst="round2DiagRect">
              <a:avLst/>
            </a:prstGeom>
            <a:solidFill>
              <a:srgbClr val="FFD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pic>
          <p:nvPicPr>
            <p:cNvPr id="109" name="Picture 2" descr="https://caac.jctv.ntut.edu.tw/105generalquery/image/applyLogo.gif">
              <a:extLst>
                <a:ext uri="{FF2B5EF4-FFF2-40B4-BE49-F238E27FC236}">
                  <a16:creationId xmlns:a16="http://schemas.microsoft.com/office/drawing/2014/main" id="{7C439097-7272-445F-ADB0-3426AE12A879}"/>
                </a:ext>
              </a:extLst>
            </p:cNvPr>
            <p:cNvPicPr>
              <a:picLocks noChangeAspect="1" noChangeArrowheads="1"/>
            </p:cNvPicPr>
            <p:nvPr/>
          </p:nvPicPr>
          <p:blipFill>
            <a:blip r:embed="rId2" cstate="print"/>
            <a:srcRect/>
            <a:stretch>
              <a:fillRect/>
            </a:stretch>
          </p:blipFill>
          <p:spPr bwMode="auto">
            <a:xfrm>
              <a:off x="4609007" y="3138050"/>
              <a:ext cx="613768" cy="623887"/>
            </a:xfrm>
            <a:prstGeom prst="rect">
              <a:avLst/>
            </a:prstGeom>
            <a:noFill/>
            <a:effectLst>
              <a:outerShdw blurRad="50800" dist="38100" dir="2700000" algn="tl" rotWithShape="0">
                <a:prstClr val="black">
                  <a:alpha val="40000"/>
                </a:prstClr>
              </a:outerShdw>
            </a:effectLst>
          </p:spPr>
        </p:pic>
        <p:sp>
          <p:nvSpPr>
            <p:cNvPr id="111" name="矩形 110">
              <a:extLst>
                <a:ext uri="{FF2B5EF4-FFF2-40B4-BE49-F238E27FC236}">
                  <a16:creationId xmlns:a16="http://schemas.microsoft.com/office/drawing/2014/main" id="{EA42D8E6-A769-47AD-B838-2EDD2B33C619}"/>
                </a:ext>
              </a:extLst>
            </p:cNvPr>
            <p:cNvSpPr/>
            <p:nvPr/>
          </p:nvSpPr>
          <p:spPr>
            <a:xfrm>
              <a:off x="4472540" y="3683481"/>
              <a:ext cx="877163" cy="369332"/>
            </a:xfrm>
            <a:prstGeom prst="rect">
              <a:avLst/>
            </a:prstGeom>
          </p:spPr>
          <p:txBody>
            <a:bodyPr wrap="none">
              <a:spAutoFit/>
            </a:bodyPr>
            <a:lstStyle/>
            <a:p>
              <a:r>
                <a:rPr lang="zh-TW" altLang="en-US" b="1" dirty="0">
                  <a:latin typeface="微軟正黑體" panose="020B0604030504040204" pitchFamily="34" charset="-120"/>
                  <a:ea typeface="微軟正黑體" panose="020B0604030504040204" pitchFamily="34" charset="-120"/>
                </a:rPr>
                <a:t>聯合會</a:t>
              </a:r>
              <a:endParaRPr lang="zh-TW" altLang="en-US" dirty="0">
                <a:latin typeface="微軟正黑體" panose="020B0604030504040204" pitchFamily="34" charset="-120"/>
                <a:ea typeface="微軟正黑體" panose="020B0604030504040204" pitchFamily="34" charset="-120"/>
              </a:endParaRPr>
            </a:p>
          </p:txBody>
        </p:sp>
      </p:grpSp>
      <p:pic>
        <p:nvPicPr>
          <p:cNvPr id="112" name="圖片 111">
            <a:extLst>
              <a:ext uri="{FF2B5EF4-FFF2-40B4-BE49-F238E27FC236}">
                <a16:creationId xmlns:a16="http://schemas.microsoft.com/office/drawing/2014/main" id="{27344A28-8FD9-454A-AFC7-5D652FC01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784" y="5721955"/>
            <a:ext cx="1698179" cy="996386"/>
          </a:xfrm>
          <a:prstGeom prst="rect">
            <a:avLst/>
          </a:prstGeom>
        </p:spPr>
      </p:pic>
      <p:sp>
        <p:nvSpPr>
          <p:cNvPr id="113" name="矩形 112">
            <a:extLst>
              <a:ext uri="{FF2B5EF4-FFF2-40B4-BE49-F238E27FC236}">
                <a16:creationId xmlns:a16="http://schemas.microsoft.com/office/drawing/2014/main" id="{46AD3D27-73F0-484D-8DE1-BC98A85A4748}"/>
              </a:ext>
            </a:extLst>
          </p:cNvPr>
          <p:cNvSpPr/>
          <p:nvPr/>
        </p:nvSpPr>
        <p:spPr>
          <a:xfrm>
            <a:off x="5205477" y="6372036"/>
            <a:ext cx="1107997" cy="369332"/>
          </a:xfrm>
          <a:prstGeom prst="rect">
            <a:avLst/>
          </a:prstGeom>
        </p:spPr>
        <p:txBody>
          <a:bodyPr wrap="none">
            <a:spAutoFit/>
          </a:bodyPr>
          <a:lstStyle/>
          <a:p>
            <a:pPr algn="ctr"/>
            <a:r>
              <a:rPr lang="zh-TW" altLang="en-US" b="1" dirty="0">
                <a:latin typeface="微軟正黑體" panose="020B0604030504040204" pitchFamily="34" charset="-120"/>
                <a:ea typeface="微軟正黑體" panose="020B0604030504040204" pitchFamily="34" charset="-120"/>
              </a:rPr>
              <a:t>招生校系</a:t>
            </a:r>
          </a:p>
        </p:txBody>
      </p:sp>
      <p:grpSp>
        <p:nvGrpSpPr>
          <p:cNvPr id="114" name="群組 113">
            <a:extLst>
              <a:ext uri="{FF2B5EF4-FFF2-40B4-BE49-F238E27FC236}">
                <a16:creationId xmlns:a16="http://schemas.microsoft.com/office/drawing/2014/main" id="{685E6B0F-9162-42F5-A503-B69A5000729A}"/>
              </a:ext>
            </a:extLst>
          </p:cNvPr>
          <p:cNvGrpSpPr/>
          <p:nvPr/>
        </p:nvGrpSpPr>
        <p:grpSpPr>
          <a:xfrm rot="10800000">
            <a:off x="7904696" y="4285665"/>
            <a:ext cx="445730" cy="258454"/>
            <a:chOff x="8228419" y="777525"/>
            <a:chExt cx="820946" cy="476021"/>
          </a:xfrm>
        </p:grpSpPr>
        <p:sp>
          <p:nvSpPr>
            <p:cNvPr id="116" name="Chevron 2">
              <a:extLst>
                <a:ext uri="{FF2B5EF4-FFF2-40B4-BE49-F238E27FC236}">
                  <a16:creationId xmlns:a16="http://schemas.microsoft.com/office/drawing/2014/main" id="{26D0779C-1847-4626-908A-0B25FBB96ADA}"/>
                </a:ext>
              </a:extLst>
            </p:cNvPr>
            <p:cNvSpPr/>
            <p:nvPr/>
          </p:nvSpPr>
          <p:spPr>
            <a:xfrm rot="5400000">
              <a:off x="8683416" y="887598"/>
              <a:ext cx="476021" cy="255876"/>
            </a:xfrm>
            <a:prstGeom prst="triangl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17" name="Chevron 2">
              <a:extLst>
                <a:ext uri="{FF2B5EF4-FFF2-40B4-BE49-F238E27FC236}">
                  <a16:creationId xmlns:a16="http://schemas.microsoft.com/office/drawing/2014/main" id="{5200D425-9A9D-44CD-9E6D-9ECF953C2A69}"/>
                </a:ext>
              </a:extLst>
            </p:cNvPr>
            <p:cNvSpPr/>
            <p:nvPr/>
          </p:nvSpPr>
          <p:spPr>
            <a:xfrm rot="5400000">
              <a:off x="8435097" y="915610"/>
              <a:ext cx="319764" cy="199854"/>
            </a:xfrm>
            <a:prstGeom prst="triangle">
              <a:avLst/>
            </a:prstGeom>
            <a:solidFill>
              <a:srgbClr val="FF6969">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18" name="Chevron 2">
              <a:extLst>
                <a:ext uri="{FF2B5EF4-FFF2-40B4-BE49-F238E27FC236}">
                  <a16:creationId xmlns:a16="http://schemas.microsoft.com/office/drawing/2014/main" id="{C6548A0F-CB53-444F-9B19-68080817104E}"/>
                </a:ext>
              </a:extLst>
            </p:cNvPr>
            <p:cNvSpPr/>
            <p:nvPr/>
          </p:nvSpPr>
          <p:spPr>
            <a:xfrm rot="5400000">
              <a:off x="8162114" y="949232"/>
              <a:ext cx="265219" cy="132610"/>
            </a:xfrm>
            <a:prstGeom prst="triangle">
              <a:avLst/>
            </a:prstGeom>
            <a:solidFill>
              <a:srgbClr val="FFC5C5">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119" name="群組 118">
            <a:extLst>
              <a:ext uri="{FF2B5EF4-FFF2-40B4-BE49-F238E27FC236}">
                <a16:creationId xmlns:a16="http://schemas.microsoft.com/office/drawing/2014/main" id="{55FD4BC8-E0C0-4DC6-8F93-BFB0AD771453}"/>
              </a:ext>
            </a:extLst>
          </p:cNvPr>
          <p:cNvGrpSpPr/>
          <p:nvPr/>
        </p:nvGrpSpPr>
        <p:grpSpPr>
          <a:xfrm>
            <a:off x="8360180" y="3062027"/>
            <a:ext cx="3181690" cy="2042562"/>
            <a:chOff x="212789" y="2082799"/>
            <a:chExt cx="3181690" cy="2042562"/>
          </a:xfrm>
        </p:grpSpPr>
        <p:sp>
          <p:nvSpPr>
            <p:cNvPr id="120" name="圓角矩形 68">
              <a:extLst>
                <a:ext uri="{FF2B5EF4-FFF2-40B4-BE49-F238E27FC236}">
                  <a16:creationId xmlns:a16="http://schemas.microsoft.com/office/drawing/2014/main" id="{6C0EB920-6945-4449-B6A5-9BF82EF9B642}"/>
                </a:ext>
              </a:extLst>
            </p:cNvPr>
            <p:cNvSpPr/>
            <p:nvPr/>
          </p:nvSpPr>
          <p:spPr>
            <a:xfrm>
              <a:off x="234036" y="2086883"/>
              <a:ext cx="2921646" cy="612000"/>
            </a:xfrm>
            <a:prstGeom prst="roundRect">
              <a:avLst>
                <a:gd name="adj" fmla="val 19029"/>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21" name="矩形 120">
              <a:extLst>
                <a:ext uri="{FF2B5EF4-FFF2-40B4-BE49-F238E27FC236}">
                  <a16:creationId xmlns:a16="http://schemas.microsoft.com/office/drawing/2014/main" id="{3F4CDCF2-8DED-4AD3-9DAA-F73800045FBD}"/>
                </a:ext>
              </a:extLst>
            </p:cNvPr>
            <p:cNvSpPr/>
            <p:nvPr/>
          </p:nvSpPr>
          <p:spPr>
            <a:xfrm>
              <a:off x="707177" y="2082799"/>
              <a:ext cx="1983775" cy="615553"/>
            </a:xfrm>
            <a:prstGeom prst="rect">
              <a:avLst/>
            </a:prstGeom>
          </p:spPr>
          <p:txBody>
            <a:bodyPr wrap="square">
              <a:spAutoFit/>
            </a:bodyPr>
            <a:lstStyle/>
            <a:p>
              <a:pPr algn="ctr"/>
              <a:r>
                <a:rPr lang="zh-TW" altLang="en-US" b="1" dirty="0">
                  <a:solidFill>
                    <a:srgbClr val="C00000"/>
                  </a:solidFill>
                  <a:latin typeface="微軟正黑體" panose="020B0604030504040204" pitchFamily="34" charset="-120"/>
                  <a:ea typeface="微軟正黑體" panose="020B0604030504040204" pitchFamily="34" charset="-120"/>
                </a:rPr>
                <a:t>使用</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ctr"/>
              <a:r>
                <a:rPr lang="zh-TW" altLang="en-US" sz="1600" b="1" dirty="0">
                  <a:latin typeface="微軟正黑體" panose="020B0604030504040204" pitchFamily="34" charset="-120"/>
                  <a:ea typeface="微軟正黑體" panose="020B0604030504040204" pitchFamily="34" charset="-120"/>
                </a:rPr>
                <a:t>學習歷程檔案學生</a:t>
              </a:r>
            </a:p>
          </p:txBody>
        </p:sp>
        <p:grpSp>
          <p:nvGrpSpPr>
            <p:cNvPr id="122" name="群組 121">
              <a:extLst>
                <a:ext uri="{FF2B5EF4-FFF2-40B4-BE49-F238E27FC236}">
                  <a16:creationId xmlns:a16="http://schemas.microsoft.com/office/drawing/2014/main" id="{FE272AEB-1C73-4C93-868F-599B4DC60C75}"/>
                </a:ext>
              </a:extLst>
            </p:cNvPr>
            <p:cNvGrpSpPr/>
            <p:nvPr/>
          </p:nvGrpSpPr>
          <p:grpSpPr>
            <a:xfrm>
              <a:off x="227310" y="2810314"/>
              <a:ext cx="702029" cy="1127108"/>
              <a:chOff x="2889150" y="1243908"/>
              <a:chExt cx="702029" cy="1127108"/>
            </a:xfrm>
          </p:grpSpPr>
          <p:sp>
            <p:nvSpPr>
              <p:cNvPr id="126" name="左大括弧 125">
                <a:extLst>
                  <a:ext uri="{FF2B5EF4-FFF2-40B4-BE49-F238E27FC236}">
                    <a16:creationId xmlns:a16="http://schemas.microsoft.com/office/drawing/2014/main" id="{91F3EEFE-9E72-4593-AF72-02A5BEC48C17}"/>
                  </a:ext>
                </a:extLst>
              </p:cNvPr>
              <p:cNvSpPr/>
              <p:nvPr/>
            </p:nvSpPr>
            <p:spPr>
              <a:xfrm>
                <a:off x="3536608" y="1243908"/>
                <a:ext cx="45719" cy="432000"/>
              </a:xfrm>
              <a:prstGeom prst="leftBrace">
                <a:avLst/>
              </a:prstGeom>
              <a:ln w="19050">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127" name="矩形 126">
                <a:extLst>
                  <a:ext uri="{FF2B5EF4-FFF2-40B4-BE49-F238E27FC236}">
                    <a16:creationId xmlns:a16="http://schemas.microsoft.com/office/drawing/2014/main" id="{364CCFE3-5C4B-4F50-A8E6-192142D0146D}"/>
                  </a:ext>
                </a:extLst>
              </p:cNvPr>
              <p:cNvSpPr/>
              <p:nvPr/>
            </p:nvSpPr>
            <p:spPr>
              <a:xfrm>
                <a:off x="2889150" y="1321413"/>
                <a:ext cx="569387" cy="323165"/>
              </a:xfrm>
              <a:prstGeom prst="rect">
                <a:avLst/>
              </a:prstGeom>
            </p:spPr>
            <p:txBody>
              <a:bodyPr wrap="none">
                <a:spAutoFit/>
              </a:bodyPr>
              <a:lstStyle/>
              <a:p>
                <a:r>
                  <a:rPr lang="zh-TW" altLang="en-US" sz="1500" b="1" dirty="0">
                    <a:solidFill>
                      <a:srgbClr val="0000FF"/>
                    </a:solidFill>
                    <a:latin typeface="微軟正黑體" panose="020B0604030504040204" pitchFamily="34" charset="-120"/>
                    <a:ea typeface="微軟正黑體" panose="020B0604030504040204" pitchFamily="34" charset="-120"/>
                  </a:rPr>
                  <a:t>勾選</a:t>
                </a:r>
                <a:endParaRPr lang="zh-TW" altLang="en-US" sz="1500" dirty="0">
                  <a:solidFill>
                    <a:srgbClr val="0000FF"/>
                  </a:solidFill>
                </a:endParaRPr>
              </a:p>
            </p:txBody>
          </p:sp>
          <p:sp>
            <p:nvSpPr>
              <p:cNvPr id="128" name="矩形 127">
                <a:extLst>
                  <a:ext uri="{FF2B5EF4-FFF2-40B4-BE49-F238E27FC236}">
                    <a16:creationId xmlns:a16="http://schemas.microsoft.com/office/drawing/2014/main" id="{BE3D9747-D1E5-4C54-9A90-980FA99892D7}"/>
                  </a:ext>
                </a:extLst>
              </p:cNvPr>
              <p:cNvSpPr/>
              <p:nvPr/>
            </p:nvSpPr>
            <p:spPr>
              <a:xfrm>
                <a:off x="2919931" y="1812024"/>
                <a:ext cx="569387" cy="553998"/>
              </a:xfrm>
              <a:prstGeom prst="rect">
                <a:avLst/>
              </a:prstGeom>
            </p:spPr>
            <p:txBody>
              <a:bodyPr wrap="none">
                <a:spAutoFit/>
              </a:bodyPr>
              <a:lstStyle/>
              <a:p>
                <a:r>
                  <a:rPr lang="zh-TW" altLang="en-US" sz="1500" b="1" dirty="0">
                    <a:latin typeface="微軟正黑體" panose="020B0604030504040204" pitchFamily="34" charset="-120"/>
                    <a:ea typeface="微軟正黑體" panose="020B0604030504040204" pitchFamily="34" charset="-120"/>
                  </a:rPr>
                  <a:t>上傳</a:t>
                </a:r>
                <a:endParaRPr lang="en-US" altLang="zh-TW" sz="1500" b="1" dirty="0">
                  <a:latin typeface="微軟正黑體" panose="020B0604030504040204" pitchFamily="34" charset="-120"/>
                  <a:ea typeface="微軟正黑體" panose="020B0604030504040204" pitchFamily="34" charset="-120"/>
                </a:endParaRPr>
              </a:p>
              <a:p>
                <a:r>
                  <a:rPr lang="en-US" altLang="zh-TW" sz="1500" b="1" dirty="0">
                    <a:latin typeface="微軟正黑體" panose="020B0604030504040204" pitchFamily="34" charset="-120"/>
                    <a:ea typeface="微軟正黑體" panose="020B0604030504040204" pitchFamily="34" charset="-120"/>
                  </a:rPr>
                  <a:t>PDF</a:t>
                </a:r>
                <a:endParaRPr lang="en-US" altLang="zh-TW" sz="1500" b="1" i="1" dirty="0">
                  <a:latin typeface="微軟正黑體" panose="020B0604030504040204" pitchFamily="34" charset="-120"/>
                  <a:ea typeface="微軟正黑體" panose="020B0604030504040204" pitchFamily="34" charset="-120"/>
                </a:endParaRPr>
              </a:p>
            </p:txBody>
          </p:sp>
          <p:sp>
            <p:nvSpPr>
              <p:cNvPr id="129" name="左大括弧 128">
                <a:extLst>
                  <a:ext uri="{FF2B5EF4-FFF2-40B4-BE49-F238E27FC236}">
                    <a16:creationId xmlns:a16="http://schemas.microsoft.com/office/drawing/2014/main" id="{C39C4D91-BDF8-47F6-AA1D-9DA1EF28698A}"/>
                  </a:ext>
                </a:extLst>
              </p:cNvPr>
              <p:cNvSpPr/>
              <p:nvPr/>
            </p:nvSpPr>
            <p:spPr>
              <a:xfrm>
                <a:off x="3527755" y="1787251"/>
                <a:ext cx="63424" cy="583765"/>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grpSp>
        <p:sp>
          <p:nvSpPr>
            <p:cNvPr id="123" name="圓角矩形 84">
              <a:extLst>
                <a:ext uri="{FF2B5EF4-FFF2-40B4-BE49-F238E27FC236}">
                  <a16:creationId xmlns:a16="http://schemas.microsoft.com/office/drawing/2014/main" id="{193AF630-EA41-4F36-9229-7B1511A160F6}"/>
                </a:ext>
              </a:extLst>
            </p:cNvPr>
            <p:cNvSpPr/>
            <p:nvPr/>
          </p:nvSpPr>
          <p:spPr>
            <a:xfrm>
              <a:off x="253752" y="2095301"/>
              <a:ext cx="2921646" cy="2013606"/>
            </a:xfrm>
            <a:prstGeom prst="roundRect">
              <a:avLst>
                <a:gd name="adj" fmla="val 5072"/>
              </a:avLst>
            </a:prstGeom>
            <a:noFill/>
            <a:ln w="28575">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24" name="矩形 123">
              <a:extLst>
                <a:ext uri="{FF2B5EF4-FFF2-40B4-BE49-F238E27FC236}">
                  <a16:creationId xmlns:a16="http://schemas.microsoft.com/office/drawing/2014/main" id="{327C7831-ED08-45C0-BEC4-9737B3830643}"/>
                </a:ext>
              </a:extLst>
            </p:cNvPr>
            <p:cNvSpPr/>
            <p:nvPr/>
          </p:nvSpPr>
          <p:spPr>
            <a:xfrm>
              <a:off x="2621021" y="2208772"/>
              <a:ext cx="431800" cy="193485"/>
            </a:xfrm>
            <a:prstGeom prst="rect">
              <a:avLst/>
            </a:prstGeom>
            <a:solidFill>
              <a:srgbClr val="FF0000"/>
            </a:solidFill>
            <a:ln w="12700">
              <a:solidFill>
                <a:schemeClr val="tx1">
                  <a:lumMod val="95000"/>
                  <a:lumOff val="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t>EP</a:t>
              </a:r>
              <a:endParaRPr lang="zh-TW" altLang="en-US" sz="1600" dirty="0"/>
            </a:p>
          </p:txBody>
        </p:sp>
        <p:sp>
          <p:nvSpPr>
            <p:cNvPr id="125" name="矩形 22">
              <a:extLst>
                <a:ext uri="{FF2B5EF4-FFF2-40B4-BE49-F238E27FC236}">
                  <a16:creationId xmlns:a16="http://schemas.microsoft.com/office/drawing/2014/main" id="{1FE5CAD1-FA49-45F4-AD4E-A7A54790BE59}"/>
                </a:ext>
              </a:extLst>
            </p:cNvPr>
            <p:cNvSpPr/>
            <p:nvPr/>
          </p:nvSpPr>
          <p:spPr>
            <a:xfrm>
              <a:off x="212789" y="2661130"/>
              <a:ext cx="3181690" cy="1464231"/>
            </a:xfrm>
            <a:prstGeom prst="roundRect">
              <a:avLst/>
            </a:prstGeom>
          </p:spPr>
          <p:txBody>
            <a:bodyPr wrap="square">
              <a:spAutoFit/>
            </a:bodyPr>
            <a:lstStyle/>
            <a:p>
              <a:r>
                <a:rPr lang="zh-TW" altLang="en-US" sz="1500" b="1" dirty="0">
                  <a:solidFill>
                    <a:srgbClr val="0000FF"/>
                  </a:solidFill>
                  <a:latin typeface="微軟正黑體" panose="020B0604030504040204" pitchFamily="34" charset="-120"/>
                  <a:ea typeface="微軟正黑體" panose="020B0604030504040204" pitchFamily="34" charset="-120"/>
                </a:rPr>
                <a:t>            ●</a:t>
              </a:r>
              <a:r>
                <a:rPr lang="en-US" altLang="zh-TW" sz="1500" b="1" dirty="0">
                  <a:solidFill>
                    <a:srgbClr val="0000FF"/>
                  </a:solidFill>
                  <a:latin typeface="微軟正黑體" panose="020B0604030504040204" pitchFamily="34" charset="-120"/>
                  <a:ea typeface="微軟正黑體" panose="020B0604030504040204" pitchFamily="34" charset="-120"/>
                </a:rPr>
                <a:t>B.</a:t>
              </a:r>
              <a:r>
                <a:rPr lang="zh-TW" altLang="en-US" sz="1500" b="1" dirty="0">
                  <a:solidFill>
                    <a:srgbClr val="0000FF"/>
                  </a:solidFill>
                  <a:latin typeface="微軟正黑體" panose="020B0604030504040204" pitchFamily="34" charset="-120"/>
                  <a:ea typeface="微軟正黑體" panose="020B0604030504040204" pitchFamily="34" charset="-120"/>
                </a:rPr>
                <a:t>課程學習成果</a:t>
              </a:r>
              <a:endParaRPr lang="en-US" altLang="zh-TW" sz="1500" b="1" dirty="0">
                <a:solidFill>
                  <a:srgbClr val="0000FF"/>
                </a:solidFill>
                <a:latin typeface="微軟正黑體" panose="020B0604030504040204" pitchFamily="34" charset="-120"/>
                <a:ea typeface="微軟正黑體" panose="020B0604030504040204" pitchFamily="34" charset="-120"/>
              </a:endParaRPr>
            </a:p>
            <a:p>
              <a:r>
                <a:rPr lang="zh-TW" altLang="en-US" sz="1500" b="1" dirty="0">
                  <a:solidFill>
                    <a:srgbClr val="0000FF"/>
                  </a:solidFill>
                  <a:latin typeface="微軟正黑體" panose="020B0604030504040204" pitchFamily="34" charset="-120"/>
                  <a:ea typeface="微軟正黑體" panose="020B0604030504040204" pitchFamily="34" charset="-120"/>
                </a:rPr>
                <a:t>            ●</a:t>
              </a:r>
              <a:r>
                <a:rPr lang="en-US" altLang="zh-TW" sz="1500" b="1" dirty="0">
                  <a:solidFill>
                    <a:srgbClr val="0000FF"/>
                  </a:solidFill>
                  <a:latin typeface="微軟正黑體" panose="020B0604030504040204" pitchFamily="34" charset="-120"/>
                  <a:ea typeface="微軟正黑體" panose="020B0604030504040204" pitchFamily="34" charset="-120"/>
                </a:rPr>
                <a:t>C.</a:t>
              </a:r>
              <a:r>
                <a:rPr lang="zh-TW" altLang="en-US" sz="1500" b="1" dirty="0">
                  <a:solidFill>
                    <a:srgbClr val="0000FF"/>
                  </a:solidFill>
                  <a:latin typeface="微軟正黑體" panose="020B0604030504040204" pitchFamily="34" charset="-120"/>
                  <a:ea typeface="微軟正黑體" panose="020B0604030504040204" pitchFamily="34" charset="-120"/>
                </a:rPr>
                <a:t>多元表現</a:t>
              </a:r>
              <a:endParaRPr lang="en-US" altLang="zh-TW" sz="1500" b="1" dirty="0">
                <a:solidFill>
                  <a:srgbClr val="0000FF"/>
                </a:solidFill>
                <a:latin typeface="微軟正黑體" panose="020B0604030504040204" pitchFamily="34" charset="-120"/>
                <a:ea typeface="微軟正黑體" panose="020B0604030504040204" pitchFamily="34" charset="-120"/>
              </a:endParaRPr>
            </a:p>
            <a:p>
              <a:pPr>
                <a:spcBef>
                  <a:spcPts val="600"/>
                </a:spcBef>
              </a:pPr>
              <a:r>
                <a:rPr lang="zh-TW" altLang="en-US" sz="1500" b="1" dirty="0">
                  <a:latin typeface="微軟正黑體" panose="020B0604030504040204" pitchFamily="34" charset="-120"/>
                  <a:ea typeface="微軟正黑體" panose="020B0604030504040204" pitchFamily="34" charset="-120"/>
                </a:rPr>
                <a:t>            ●</a:t>
              </a:r>
              <a:r>
                <a:rPr lang="en-US" altLang="zh-TW" sz="1500" b="1" dirty="0">
                  <a:latin typeface="微軟正黑體" panose="020B0604030504040204" pitchFamily="34" charset="-120"/>
                  <a:ea typeface="微軟正黑體" panose="020B0604030504040204" pitchFamily="34" charset="-120"/>
                </a:rPr>
                <a:t>D1.</a:t>
              </a:r>
              <a:r>
                <a:rPr lang="zh-TW" altLang="en-US" sz="1500" b="1" dirty="0">
                  <a:latin typeface="微軟正黑體" panose="020B0604030504040204" pitchFamily="34" charset="-120"/>
                  <a:ea typeface="微軟正黑體" panose="020B0604030504040204" pitchFamily="34" charset="-120"/>
                </a:rPr>
                <a:t>多元表現綜整心得</a:t>
              </a:r>
              <a:endParaRPr lang="en-US" altLang="zh-TW" sz="1500" b="1" dirty="0">
                <a:latin typeface="微軟正黑體" panose="020B0604030504040204" pitchFamily="34" charset="-120"/>
                <a:ea typeface="微軟正黑體" panose="020B0604030504040204" pitchFamily="34" charset="-120"/>
              </a:endParaRPr>
            </a:p>
            <a:p>
              <a:r>
                <a:rPr lang="zh-TW" altLang="en-US" sz="1500" b="1" dirty="0">
                  <a:latin typeface="微軟正黑體" panose="020B0604030504040204" pitchFamily="34" charset="-120"/>
                  <a:ea typeface="微軟正黑體" panose="020B0604030504040204" pitchFamily="34" charset="-120"/>
                </a:rPr>
                <a:t>            ●</a:t>
              </a:r>
              <a:r>
                <a:rPr lang="en-US" altLang="zh-TW" sz="1500" b="1" dirty="0">
                  <a:latin typeface="微軟正黑體" panose="020B0604030504040204" pitchFamily="34" charset="-120"/>
                  <a:ea typeface="微軟正黑體" panose="020B0604030504040204" pitchFamily="34" charset="-120"/>
                </a:rPr>
                <a:t>D2.</a:t>
              </a:r>
              <a:r>
                <a:rPr lang="zh-TW" altLang="en-US" sz="1500" b="1" dirty="0">
                  <a:latin typeface="微軟正黑體" panose="020B0604030504040204" pitchFamily="34" charset="-120"/>
                  <a:ea typeface="微軟正黑體" panose="020B0604030504040204" pitchFamily="34" charset="-120"/>
                </a:rPr>
                <a:t>學習歷程自述</a:t>
              </a:r>
              <a:endParaRPr lang="en-US" altLang="zh-TW" sz="1500" b="1" dirty="0">
                <a:latin typeface="微軟正黑體" panose="020B0604030504040204" pitchFamily="34" charset="-120"/>
                <a:ea typeface="微軟正黑體" panose="020B0604030504040204" pitchFamily="34" charset="-120"/>
              </a:endParaRPr>
            </a:p>
            <a:p>
              <a:r>
                <a:rPr lang="zh-TW" altLang="en-US" sz="1500" b="1" dirty="0">
                  <a:latin typeface="微軟正黑體" panose="020B0604030504040204" pitchFamily="34" charset="-120"/>
                  <a:ea typeface="微軟正黑體" panose="020B0604030504040204" pitchFamily="34" charset="-120"/>
                </a:rPr>
                <a:t>            ●</a:t>
              </a:r>
              <a:r>
                <a:rPr lang="en-US" altLang="zh-TW" sz="1500" b="1" dirty="0">
                  <a:latin typeface="微軟正黑體" panose="020B0604030504040204" pitchFamily="34" charset="-120"/>
                  <a:ea typeface="微軟正黑體" panose="020B0604030504040204" pitchFamily="34" charset="-120"/>
                </a:rPr>
                <a:t>D3.</a:t>
              </a:r>
              <a:r>
                <a:rPr lang="zh-TW" altLang="en-US" sz="1500" b="1" dirty="0">
                  <a:latin typeface="微軟正黑體" panose="020B0604030504040204" pitchFamily="34" charset="-120"/>
                  <a:ea typeface="微軟正黑體" panose="020B0604030504040204" pitchFamily="34" charset="-120"/>
                </a:rPr>
                <a:t>其他</a:t>
              </a:r>
              <a:r>
                <a:rPr lang="en-US" altLang="zh-TW" sz="1500" b="1" dirty="0">
                  <a:latin typeface="微軟正黑體" panose="020B0604030504040204" pitchFamily="34" charset="-120"/>
                  <a:ea typeface="微軟正黑體" panose="020B0604030504040204" pitchFamily="34" charset="-120"/>
                </a:rPr>
                <a:t>(</a:t>
              </a:r>
              <a:r>
                <a:rPr lang="zh-TW" altLang="en-US" sz="1500" b="1" dirty="0">
                  <a:latin typeface="微軟正黑體" panose="020B0604030504040204" pitchFamily="34" charset="-120"/>
                  <a:ea typeface="微軟正黑體" panose="020B0604030504040204" pitchFamily="34" charset="-120"/>
                </a:rPr>
                <a:t>有利審查文件</a:t>
              </a:r>
              <a:r>
                <a:rPr lang="en-US" altLang="zh-TW" sz="1500" b="1" dirty="0">
                  <a:latin typeface="微軟正黑體" panose="020B0604030504040204" pitchFamily="34" charset="-120"/>
                  <a:ea typeface="微軟正黑體" panose="020B0604030504040204" pitchFamily="34" charset="-120"/>
                </a:rPr>
                <a:t>)</a:t>
              </a:r>
              <a:endParaRPr lang="zh-TW" altLang="en-US" sz="1500" b="1" dirty="0">
                <a:latin typeface="微軟正黑體" panose="020B0604030504040204" pitchFamily="34" charset="-120"/>
                <a:ea typeface="微軟正黑體" panose="020B0604030504040204" pitchFamily="34" charset="-120"/>
              </a:endParaRPr>
            </a:p>
          </p:txBody>
        </p:sp>
      </p:grpSp>
      <p:grpSp>
        <p:nvGrpSpPr>
          <p:cNvPr id="130" name="群組 129">
            <a:extLst>
              <a:ext uri="{FF2B5EF4-FFF2-40B4-BE49-F238E27FC236}">
                <a16:creationId xmlns:a16="http://schemas.microsoft.com/office/drawing/2014/main" id="{95F7391A-2706-41D7-BD30-7FBE57CC97C2}"/>
              </a:ext>
            </a:extLst>
          </p:cNvPr>
          <p:cNvGrpSpPr/>
          <p:nvPr/>
        </p:nvGrpSpPr>
        <p:grpSpPr>
          <a:xfrm>
            <a:off x="196138" y="3133202"/>
            <a:ext cx="3073160" cy="1955562"/>
            <a:chOff x="8903109" y="1275669"/>
            <a:chExt cx="3073160" cy="1955562"/>
          </a:xfrm>
        </p:grpSpPr>
        <p:sp>
          <p:nvSpPr>
            <p:cNvPr id="131" name="圓角矩形 68">
              <a:extLst>
                <a:ext uri="{FF2B5EF4-FFF2-40B4-BE49-F238E27FC236}">
                  <a16:creationId xmlns:a16="http://schemas.microsoft.com/office/drawing/2014/main" id="{D23592B5-47FD-4777-B13E-D6BDC8160FE2}"/>
                </a:ext>
              </a:extLst>
            </p:cNvPr>
            <p:cNvSpPr/>
            <p:nvPr/>
          </p:nvSpPr>
          <p:spPr>
            <a:xfrm>
              <a:off x="8918578" y="1294505"/>
              <a:ext cx="2928655" cy="612000"/>
            </a:xfrm>
            <a:prstGeom prst="roundRect">
              <a:avLst>
                <a:gd name="adj" fmla="val 190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32" name="矩形 131">
              <a:extLst>
                <a:ext uri="{FF2B5EF4-FFF2-40B4-BE49-F238E27FC236}">
                  <a16:creationId xmlns:a16="http://schemas.microsoft.com/office/drawing/2014/main" id="{B5A849F1-0E7E-49DD-8238-74CFB71FB961}"/>
                </a:ext>
              </a:extLst>
            </p:cNvPr>
            <p:cNvSpPr/>
            <p:nvPr/>
          </p:nvSpPr>
          <p:spPr>
            <a:xfrm>
              <a:off x="9356535" y="1300740"/>
              <a:ext cx="1983775" cy="615553"/>
            </a:xfrm>
            <a:prstGeom prst="rect">
              <a:avLst/>
            </a:prstGeom>
          </p:spPr>
          <p:txBody>
            <a:bodyPr wrap="square">
              <a:spAutoFit/>
            </a:bodyPr>
            <a:lstStyle/>
            <a:p>
              <a:pPr algn="ctr"/>
              <a:r>
                <a:rPr lang="zh-TW" altLang="en-US" b="1" dirty="0">
                  <a:solidFill>
                    <a:srgbClr val="C00000"/>
                  </a:solidFill>
                  <a:latin typeface="微軟正黑體" panose="020B0604030504040204" pitchFamily="34" charset="-120"/>
                  <a:ea typeface="微軟正黑體" panose="020B0604030504040204" pitchFamily="34" charset="-120"/>
                </a:rPr>
                <a:t>不使用</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ctr"/>
              <a:r>
                <a:rPr lang="zh-TW" altLang="en-US" sz="1600" b="1" dirty="0">
                  <a:latin typeface="微軟正黑體" panose="020B0604030504040204" pitchFamily="34" charset="-120"/>
                  <a:ea typeface="微軟正黑體" panose="020B0604030504040204" pitchFamily="34" charset="-120"/>
                </a:rPr>
                <a:t>學習歷程檔案學生</a:t>
              </a:r>
            </a:p>
          </p:txBody>
        </p:sp>
        <p:sp>
          <p:nvSpPr>
            <p:cNvPr id="133" name="圓角矩形 84">
              <a:extLst>
                <a:ext uri="{FF2B5EF4-FFF2-40B4-BE49-F238E27FC236}">
                  <a16:creationId xmlns:a16="http://schemas.microsoft.com/office/drawing/2014/main" id="{73F9A94C-3675-4358-97E8-F6413D1E2867}"/>
                </a:ext>
              </a:extLst>
            </p:cNvPr>
            <p:cNvSpPr/>
            <p:nvPr/>
          </p:nvSpPr>
          <p:spPr>
            <a:xfrm>
              <a:off x="8903109" y="1275669"/>
              <a:ext cx="2948135" cy="1955562"/>
            </a:xfrm>
            <a:prstGeom prst="roundRect">
              <a:avLst>
                <a:gd name="adj" fmla="val 5072"/>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grpSp>
          <p:nvGrpSpPr>
            <p:cNvPr id="134" name="群組 133">
              <a:extLst>
                <a:ext uri="{FF2B5EF4-FFF2-40B4-BE49-F238E27FC236}">
                  <a16:creationId xmlns:a16="http://schemas.microsoft.com/office/drawing/2014/main" id="{9747A23E-2628-4E61-9900-2F4A373CD696}"/>
                </a:ext>
              </a:extLst>
            </p:cNvPr>
            <p:cNvGrpSpPr/>
            <p:nvPr/>
          </p:nvGrpSpPr>
          <p:grpSpPr>
            <a:xfrm>
              <a:off x="8909604" y="1967269"/>
              <a:ext cx="3066665" cy="1156034"/>
              <a:chOff x="8276919" y="332800"/>
              <a:chExt cx="3066665" cy="1156034"/>
            </a:xfrm>
          </p:grpSpPr>
          <p:sp>
            <p:nvSpPr>
              <p:cNvPr id="135" name="矩形 134">
                <a:extLst>
                  <a:ext uri="{FF2B5EF4-FFF2-40B4-BE49-F238E27FC236}">
                    <a16:creationId xmlns:a16="http://schemas.microsoft.com/office/drawing/2014/main" id="{7931A4AB-9745-4FFA-AC55-683505A160F1}"/>
                  </a:ext>
                </a:extLst>
              </p:cNvPr>
              <p:cNvSpPr/>
              <p:nvPr/>
            </p:nvSpPr>
            <p:spPr>
              <a:xfrm>
                <a:off x="8300378" y="332800"/>
                <a:ext cx="3043206" cy="1156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B.</a:t>
                </a:r>
                <a:r>
                  <a:rPr lang="zh-TW" altLang="en-US" sz="1500" b="1" dirty="0">
                    <a:solidFill>
                      <a:schemeClr val="tx1"/>
                    </a:solidFill>
                    <a:latin typeface="微軟正黑體" panose="020B0604030504040204" pitchFamily="34" charset="-120"/>
                    <a:ea typeface="微軟正黑體" panose="020B0604030504040204" pitchFamily="34" charset="-120"/>
                  </a:rPr>
                  <a:t>課程學習成果</a:t>
                </a:r>
                <a:endParaRPr lang="en-US" altLang="zh-TW" sz="1500" b="1" i="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C.</a:t>
                </a:r>
                <a:r>
                  <a:rPr lang="zh-TW" altLang="en-US" sz="1500" b="1" dirty="0">
                    <a:solidFill>
                      <a:schemeClr val="tx1"/>
                    </a:solidFill>
                    <a:latin typeface="微軟正黑體" panose="020B0604030504040204" pitchFamily="34" charset="-120"/>
                    <a:ea typeface="微軟正黑體" panose="020B0604030504040204" pitchFamily="34" charset="-120"/>
                  </a:rPr>
                  <a:t>多元表現</a:t>
                </a:r>
                <a:endParaRPr lang="en-US" altLang="zh-TW" sz="1500" b="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     </a:t>
                </a:r>
                <a:r>
                  <a:rPr lang="zh-TW" altLang="en-US" sz="1500" b="1" dirty="0">
                    <a:solidFill>
                      <a:schemeClr val="tx1"/>
                    </a:solidFill>
                    <a:latin typeface="微軟正黑體" panose="020B0604030504040204" pitchFamily="34" charset="-120"/>
                    <a:ea typeface="微軟正黑體" panose="020B0604030504040204" pitchFamily="34" charset="-120"/>
                  </a:rPr>
                  <a:t>●</a:t>
                </a:r>
                <a:r>
                  <a:rPr lang="en-US" altLang="zh-TW" sz="1500" b="1" dirty="0">
                    <a:solidFill>
                      <a:schemeClr val="tx1"/>
                    </a:solidFill>
                    <a:latin typeface="微軟正黑體" panose="020B0604030504040204" pitchFamily="34" charset="-120"/>
                    <a:ea typeface="微軟正黑體" panose="020B0604030504040204" pitchFamily="34" charset="-120"/>
                  </a:rPr>
                  <a:t>D1.</a:t>
                </a:r>
                <a:r>
                  <a:rPr lang="zh-TW" altLang="en-US" sz="1500" b="1" dirty="0">
                    <a:solidFill>
                      <a:schemeClr val="tx1"/>
                    </a:solidFill>
                    <a:latin typeface="微軟正黑體" panose="020B0604030504040204" pitchFamily="34" charset="-120"/>
                    <a:ea typeface="微軟正黑體" panose="020B0604030504040204" pitchFamily="34" charset="-120"/>
                  </a:rPr>
                  <a:t>多元表現綜整心得</a:t>
                </a:r>
                <a:endParaRPr lang="en-US" altLang="zh-TW" sz="1500" b="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D2.</a:t>
                </a:r>
                <a:r>
                  <a:rPr lang="zh-TW" altLang="en-US" sz="1500" b="1" dirty="0">
                    <a:solidFill>
                      <a:schemeClr val="tx1"/>
                    </a:solidFill>
                    <a:latin typeface="微軟正黑體" panose="020B0604030504040204" pitchFamily="34" charset="-120"/>
                    <a:ea typeface="微軟正黑體" panose="020B0604030504040204" pitchFamily="34" charset="-120"/>
                  </a:rPr>
                  <a:t>學習歷程自述</a:t>
                </a:r>
                <a:endParaRPr lang="en-US" altLang="zh-TW" sz="1500" b="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D3.</a:t>
                </a:r>
                <a:r>
                  <a:rPr lang="zh-TW" altLang="en-US" sz="1500" b="1" dirty="0">
                    <a:solidFill>
                      <a:schemeClr val="tx1"/>
                    </a:solidFill>
                    <a:latin typeface="微軟正黑體" panose="020B0604030504040204" pitchFamily="34" charset="-120"/>
                    <a:ea typeface="微軟正黑體" panose="020B0604030504040204" pitchFamily="34" charset="-120"/>
                  </a:rPr>
                  <a:t>其他</a:t>
                </a:r>
                <a:r>
                  <a:rPr lang="en-US" altLang="zh-TW" sz="1500" b="1" dirty="0">
                    <a:solidFill>
                      <a:schemeClr val="tx1"/>
                    </a:solidFill>
                    <a:latin typeface="微軟正黑體" panose="020B0604030504040204" pitchFamily="34" charset="-120"/>
                    <a:ea typeface="微軟正黑體" panose="020B0604030504040204" pitchFamily="34" charset="-120"/>
                  </a:rPr>
                  <a:t>(</a:t>
                </a:r>
                <a:r>
                  <a:rPr lang="zh-TW" altLang="en-US" sz="1500" b="1" dirty="0">
                    <a:solidFill>
                      <a:schemeClr val="tx1"/>
                    </a:solidFill>
                    <a:latin typeface="微軟正黑體" panose="020B0604030504040204" pitchFamily="34" charset="-120"/>
                    <a:ea typeface="微軟正黑體" panose="020B0604030504040204" pitchFamily="34" charset="-120"/>
                  </a:rPr>
                  <a:t>有利審查文件</a:t>
                </a:r>
                <a:r>
                  <a:rPr lang="en-US" altLang="zh-TW" sz="1500" b="1" dirty="0">
                    <a:solidFill>
                      <a:schemeClr val="tx1"/>
                    </a:solidFill>
                    <a:latin typeface="微軟正黑體" panose="020B0604030504040204" pitchFamily="34" charset="-120"/>
                    <a:ea typeface="微軟正黑體" panose="020B0604030504040204" pitchFamily="34" charset="-120"/>
                  </a:rPr>
                  <a:t>)</a:t>
                </a:r>
                <a:endParaRPr lang="zh-TW" altLang="en-US" sz="1500" b="1" dirty="0">
                  <a:solidFill>
                    <a:schemeClr val="tx1"/>
                  </a:solidFill>
                  <a:latin typeface="微軟正黑體" panose="020B0604030504040204" pitchFamily="34" charset="-120"/>
                  <a:ea typeface="微軟正黑體" panose="020B0604030504040204" pitchFamily="34" charset="-120"/>
                </a:endParaRPr>
              </a:p>
            </p:txBody>
          </p:sp>
          <p:sp>
            <p:nvSpPr>
              <p:cNvPr id="136" name="左大括弧 135">
                <a:extLst>
                  <a:ext uri="{FF2B5EF4-FFF2-40B4-BE49-F238E27FC236}">
                    <a16:creationId xmlns:a16="http://schemas.microsoft.com/office/drawing/2014/main" id="{7E3280B3-5364-47E1-A298-F13565020A50}"/>
                  </a:ext>
                </a:extLst>
              </p:cNvPr>
              <p:cNvSpPr/>
              <p:nvPr/>
            </p:nvSpPr>
            <p:spPr>
              <a:xfrm>
                <a:off x="8848912" y="377615"/>
                <a:ext cx="116958" cy="1088541"/>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r>
                  <a:rPr lang="en-US" altLang="zh-TW" dirty="0"/>
                  <a:t>  </a:t>
                </a:r>
                <a:endParaRPr lang="zh-TW" altLang="en-US" dirty="0"/>
              </a:p>
            </p:txBody>
          </p:sp>
          <p:sp>
            <p:nvSpPr>
              <p:cNvPr id="137" name="矩形 136">
                <a:extLst>
                  <a:ext uri="{FF2B5EF4-FFF2-40B4-BE49-F238E27FC236}">
                    <a16:creationId xmlns:a16="http://schemas.microsoft.com/office/drawing/2014/main" id="{1158BB76-3E70-43E4-BB8A-01425118A266}"/>
                  </a:ext>
                </a:extLst>
              </p:cNvPr>
              <p:cNvSpPr/>
              <p:nvPr/>
            </p:nvSpPr>
            <p:spPr>
              <a:xfrm>
                <a:off x="8276919" y="656327"/>
                <a:ext cx="569387" cy="553998"/>
              </a:xfrm>
              <a:prstGeom prst="rect">
                <a:avLst/>
              </a:prstGeom>
            </p:spPr>
            <p:txBody>
              <a:bodyPr wrap="none">
                <a:spAutoFit/>
              </a:bodyPr>
              <a:lstStyle/>
              <a:p>
                <a:r>
                  <a:rPr lang="zh-TW" altLang="en-US" sz="1500" b="1" dirty="0">
                    <a:latin typeface="微軟正黑體" panose="020B0604030504040204" pitchFamily="34" charset="-120"/>
                    <a:ea typeface="微軟正黑體" panose="020B0604030504040204" pitchFamily="34" charset="-120"/>
                  </a:rPr>
                  <a:t>上傳</a:t>
                </a:r>
                <a:endParaRPr lang="en-US" altLang="zh-TW" sz="1500" b="1" dirty="0">
                  <a:latin typeface="微軟正黑體" panose="020B0604030504040204" pitchFamily="34" charset="-120"/>
                  <a:ea typeface="微軟正黑體" panose="020B0604030504040204" pitchFamily="34" charset="-120"/>
                </a:endParaRPr>
              </a:p>
              <a:p>
                <a:r>
                  <a:rPr lang="en-US" altLang="zh-TW" sz="1500" b="1" dirty="0">
                    <a:latin typeface="微軟正黑體" panose="020B0604030504040204" pitchFamily="34" charset="-120"/>
                    <a:ea typeface="微軟正黑體" panose="020B0604030504040204" pitchFamily="34" charset="-120"/>
                  </a:rPr>
                  <a:t>PDF</a:t>
                </a:r>
                <a:endParaRPr lang="en-US" altLang="zh-TW" sz="1500" b="1" i="1" dirty="0">
                  <a:latin typeface="微軟正黑體" panose="020B0604030504040204" pitchFamily="34" charset="-120"/>
                  <a:ea typeface="微軟正黑體" panose="020B0604030504040204" pitchFamily="34" charset="-120"/>
                </a:endParaRPr>
              </a:p>
            </p:txBody>
          </p:sp>
        </p:grpSp>
      </p:grpSp>
      <p:grpSp>
        <p:nvGrpSpPr>
          <p:cNvPr id="138" name="群組 137">
            <a:extLst>
              <a:ext uri="{FF2B5EF4-FFF2-40B4-BE49-F238E27FC236}">
                <a16:creationId xmlns:a16="http://schemas.microsoft.com/office/drawing/2014/main" id="{FAE8F99A-55D8-4541-B94A-DBE10B922D27}"/>
              </a:ext>
            </a:extLst>
          </p:cNvPr>
          <p:cNvGrpSpPr/>
          <p:nvPr/>
        </p:nvGrpSpPr>
        <p:grpSpPr>
          <a:xfrm>
            <a:off x="3166004" y="4211333"/>
            <a:ext cx="445730" cy="258454"/>
            <a:chOff x="8228419" y="777526"/>
            <a:chExt cx="820946" cy="476021"/>
          </a:xfrm>
        </p:grpSpPr>
        <p:sp>
          <p:nvSpPr>
            <p:cNvPr id="139" name="Chevron 2">
              <a:extLst>
                <a:ext uri="{FF2B5EF4-FFF2-40B4-BE49-F238E27FC236}">
                  <a16:creationId xmlns:a16="http://schemas.microsoft.com/office/drawing/2014/main" id="{4969D4B2-F884-48E8-9671-8AF21774AF66}"/>
                </a:ext>
              </a:extLst>
            </p:cNvPr>
            <p:cNvSpPr/>
            <p:nvPr/>
          </p:nvSpPr>
          <p:spPr>
            <a:xfrm rot="5400000">
              <a:off x="8662598" y="866780"/>
              <a:ext cx="476021" cy="297513"/>
            </a:xfrm>
            <a:prstGeom prst="triangle">
              <a:avLst/>
            </a:pr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0" name="Chevron 2">
              <a:extLst>
                <a:ext uri="{FF2B5EF4-FFF2-40B4-BE49-F238E27FC236}">
                  <a16:creationId xmlns:a16="http://schemas.microsoft.com/office/drawing/2014/main" id="{1627E9BD-A542-47F6-8038-976C8ABE90C4}"/>
                </a:ext>
              </a:extLst>
            </p:cNvPr>
            <p:cNvSpPr/>
            <p:nvPr/>
          </p:nvSpPr>
          <p:spPr>
            <a:xfrm rot="5400000">
              <a:off x="8435097" y="915610"/>
              <a:ext cx="319764" cy="199854"/>
            </a:xfrm>
            <a:prstGeom prst="triangle">
              <a:avLst/>
            </a:prstGeom>
            <a:solidFill>
              <a:schemeClr val="tx1">
                <a:lumMod val="50000"/>
                <a:lumOff val="50000"/>
                <a:alpha val="6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1" name="Chevron 2">
              <a:extLst>
                <a:ext uri="{FF2B5EF4-FFF2-40B4-BE49-F238E27FC236}">
                  <a16:creationId xmlns:a16="http://schemas.microsoft.com/office/drawing/2014/main" id="{7A255531-E406-4990-A79B-76C537BF757E}"/>
                </a:ext>
              </a:extLst>
            </p:cNvPr>
            <p:cNvSpPr/>
            <p:nvPr/>
          </p:nvSpPr>
          <p:spPr>
            <a:xfrm rot="5400000">
              <a:off x="8162114" y="949232"/>
              <a:ext cx="265219" cy="132610"/>
            </a:xfrm>
            <a:prstGeom prst="triangle">
              <a:avLst/>
            </a:prstGeom>
            <a:solidFill>
              <a:schemeClr val="bg1">
                <a:lumMod val="50000"/>
                <a:alpha val="4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142" name="群組 141">
            <a:extLst>
              <a:ext uri="{FF2B5EF4-FFF2-40B4-BE49-F238E27FC236}">
                <a16:creationId xmlns:a16="http://schemas.microsoft.com/office/drawing/2014/main" id="{20ED3AA3-933C-4CBD-94B8-138A4FE92E9E}"/>
              </a:ext>
            </a:extLst>
          </p:cNvPr>
          <p:cNvGrpSpPr/>
          <p:nvPr/>
        </p:nvGrpSpPr>
        <p:grpSpPr>
          <a:xfrm rot="5400000">
            <a:off x="6712668" y="3731683"/>
            <a:ext cx="445730" cy="258454"/>
            <a:chOff x="8228419" y="777526"/>
            <a:chExt cx="820946" cy="476021"/>
          </a:xfrm>
        </p:grpSpPr>
        <p:sp>
          <p:nvSpPr>
            <p:cNvPr id="143" name="Chevron 2">
              <a:extLst>
                <a:ext uri="{FF2B5EF4-FFF2-40B4-BE49-F238E27FC236}">
                  <a16:creationId xmlns:a16="http://schemas.microsoft.com/office/drawing/2014/main" id="{E950C0D3-D3C8-4115-B640-9CEDC4698AB5}"/>
                </a:ext>
              </a:extLst>
            </p:cNvPr>
            <p:cNvSpPr/>
            <p:nvPr/>
          </p:nvSpPr>
          <p:spPr>
            <a:xfrm rot="5400000">
              <a:off x="8662598" y="866780"/>
              <a:ext cx="476021" cy="297513"/>
            </a:xfrm>
            <a:prstGeom prst="triangl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4" name="Chevron 2">
              <a:extLst>
                <a:ext uri="{FF2B5EF4-FFF2-40B4-BE49-F238E27FC236}">
                  <a16:creationId xmlns:a16="http://schemas.microsoft.com/office/drawing/2014/main" id="{E486895B-347B-462C-BF75-BF9E34D2BBB1}"/>
                </a:ext>
              </a:extLst>
            </p:cNvPr>
            <p:cNvSpPr/>
            <p:nvPr/>
          </p:nvSpPr>
          <p:spPr>
            <a:xfrm rot="5400000">
              <a:off x="8435097" y="915610"/>
              <a:ext cx="319764" cy="199854"/>
            </a:xfrm>
            <a:prstGeom prst="triangle">
              <a:avLst/>
            </a:prstGeom>
            <a:solidFill>
              <a:srgbClr val="FF6969">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5" name="Chevron 2">
              <a:extLst>
                <a:ext uri="{FF2B5EF4-FFF2-40B4-BE49-F238E27FC236}">
                  <a16:creationId xmlns:a16="http://schemas.microsoft.com/office/drawing/2014/main" id="{34D6C968-4A89-41C6-814C-00CE879FBA08}"/>
                </a:ext>
              </a:extLst>
            </p:cNvPr>
            <p:cNvSpPr/>
            <p:nvPr/>
          </p:nvSpPr>
          <p:spPr>
            <a:xfrm rot="5400000">
              <a:off x="8162114" y="949232"/>
              <a:ext cx="265219" cy="132610"/>
            </a:xfrm>
            <a:prstGeom prst="triangle">
              <a:avLst/>
            </a:prstGeom>
            <a:solidFill>
              <a:srgbClr val="FFC5C5">
                <a:alpha val="7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146" name="群組 145">
            <a:extLst>
              <a:ext uri="{FF2B5EF4-FFF2-40B4-BE49-F238E27FC236}">
                <a16:creationId xmlns:a16="http://schemas.microsoft.com/office/drawing/2014/main" id="{DA17912F-3A7B-4615-93A8-10B12569EFFF}"/>
              </a:ext>
            </a:extLst>
          </p:cNvPr>
          <p:cNvGrpSpPr/>
          <p:nvPr/>
        </p:nvGrpSpPr>
        <p:grpSpPr>
          <a:xfrm rot="5400000">
            <a:off x="4512987" y="3731215"/>
            <a:ext cx="445730" cy="258454"/>
            <a:chOff x="8228419" y="777526"/>
            <a:chExt cx="820946" cy="476021"/>
          </a:xfrm>
        </p:grpSpPr>
        <p:sp>
          <p:nvSpPr>
            <p:cNvPr id="147" name="Chevron 2">
              <a:extLst>
                <a:ext uri="{FF2B5EF4-FFF2-40B4-BE49-F238E27FC236}">
                  <a16:creationId xmlns:a16="http://schemas.microsoft.com/office/drawing/2014/main" id="{7E15CD8A-85C2-4ADD-A8F1-C99DA6A5A2DB}"/>
                </a:ext>
              </a:extLst>
            </p:cNvPr>
            <p:cNvSpPr/>
            <p:nvPr/>
          </p:nvSpPr>
          <p:spPr>
            <a:xfrm rot="5400000">
              <a:off x="8662598" y="866780"/>
              <a:ext cx="476021" cy="297513"/>
            </a:xfrm>
            <a:prstGeom prst="triangle">
              <a:avLst/>
            </a:pr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8" name="Chevron 2">
              <a:extLst>
                <a:ext uri="{FF2B5EF4-FFF2-40B4-BE49-F238E27FC236}">
                  <a16:creationId xmlns:a16="http://schemas.microsoft.com/office/drawing/2014/main" id="{48BF6E62-FB2C-4E21-8B10-9A13AA09D441}"/>
                </a:ext>
              </a:extLst>
            </p:cNvPr>
            <p:cNvSpPr/>
            <p:nvPr/>
          </p:nvSpPr>
          <p:spPr>
            <a:xfrm rot="5400000">
              <a:off x="8435097" y="915610"/>
              <a:ext cx="319764" cy="199854"/>
            </a:xfrm>
            <a:prstGeom prst="triangle">
              <a:avLst/>
            </a:prstGeom>
            <a:solidFill>
              <a:schemeClr val="tx1">
                <a:lumMod val="50000"/>
                <a:lumOff val="50000"/>
                <a:alpha val="6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9" name="Chevron 2">
              <a:extLst>
                <a:ext uri="{FF2B5EF4-FFF2-40B4-BE49-F238E27FC236}">
                  <a16:creationId xmlns:a16="http://schemas.microsoft.com/office/drawing/2014/main" id="{3C600E39-C435-4F56-91DA-A9B43DF62FD9}"/>
                </a:ext>
              </a:extLst>
            </p:cNvPr>
            <p:cNvSpPr/>
            <p:nvPr/>
          </p:nvSpPr>
          <p:spPr>
            <a:xfrm rot="5400000">
              <a:off x="8162114" y="949232"/>
              <a:ext cx="265219" cy="132610"/>
            </a:xfrm>
            <a:prstGeom prst="triangle">
              <a:avLst/>
            </a:prstGeom>
            <a:solidFill>
              <a:schemeClr val="bg1">
                <a:lumMod val="50000"/>
                <a:alpha val="4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sp>
        <p:nvSpPr>
          <p:cNvPr id="150" name="箭號: 向上 149">
            <a:extLst>
              <a:ext uri="{FF2B5EF4-FFF2-40B4-BE49-F238E27FC236}">
                <a16:creationId xmlns:a16="http://schemas.microsoft.com/office/drawing/2014/main" id="{9EDDFB12-A0DC-482E-A45E-B81CF82F19BD}"/>
              </a:ext>
            </a:extLst>
          </p:cNvPr>
          <p:cNvSpPr/>
          <p:nvPr/>
        </p:nvSpPr>
        <p:spPr>
          <a:xfrm>
            <a:off x="4372252" y="4674157"/>
            <a:ext cx="338328" cy="612158"/>
          </a:xfrm>
          <a:prstGeom prst="upArrow">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1" name="向右箭號 63">
            <a:extLst>
              <a:ext uri="{FF2B5EF4-FFF2-40B4-BE49-F238E27FC236}">
                <a16:creationId xmlns:a16="http://schemas.microsoft.com/office/drawing/2014/main" id="{06974FA2-B9CC-41C9-B775-99A60000F593}"/>
              </a:ext>
            </a:extLst>
          </p:cNvPr>
          <p:cNvSpPr/>
          <p:nvPr/>
        </p:nvSpPr>
        <p:spPr>
          <a:xfrm>
            <a:off x="4909887" y="5139186"/>
            <a:ext cx="1606042" cy="453581"/>
          </a:xfrm>
          <a:prstGeom prst="rect">
            <a:avLst/>
          </a:prstGeom>
          <a:gradFill>
            <a:gsLst>
              <a:gs pos="100000">
                <a:srgbClr val="FFECDD"/>
              </a:gs>
              <a:gs pos="0">
                <a:srgbClr val="FFE3A2"/>
              </a:gs>
            </a:gsLst>
            <a:lin ang="5400000" scaled="0"/>
          </a:gra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傳送考生資料</a:t>
            </a:r>
          </a:p>
        </p:txBody>
      </p:sp>
      <p:sp>
        <p:nvSpPr>
          <p:cNvPr id="152" name="向右箭號 65">
            <a:extLst>
              <a:ext uri="{FF2B5EF4-FFF2-40B4-BE49-F238E27FC236}">
                <a16:creationId xmlns:a16="http://schemas.microsoft.com/office/drawing/2014/main" id="{8BB61BA1-188B-4DC1-BDC2-A19CB205E6F4}"/>
              </a:ext>
            </a:extLst>
          </p:cNvPr>
          <p:cNvSpPr/>
          <p:nvPr/>
        </p:nvSpPr>
        <p:spPr>
          <a:xfrm>
            <a:off x="5555708" y="4854272"/>
            <a:ext cx="310350" cy="336502"/>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153" name="向右箭號 65">
            <a:extLst>
              <a:ext uri="{FF2B5EF4-FFF2-40B4-BE49-F238E27FC236}">
                <a16:creationId xmlns:a16="http://schemas.microsoft.com/office/drawing/2014/main" id="{F67F962E-3B80-46AF-8F78-F7DF7FE17FAA}"/>
              </a:ext>
            </a:extLst>
          </p:cNvPr>
          <p:cNvSpPr/>
          <p:nvPr/>
        </p:nvSpPr>
        <p:spPr>
          <a:xfrm>
            <a:off x="5573699" y="5544353"/>
            <a:ext cx="310350" cy="336502"/>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154" name="文字方塊 153">
            <a:extLst>
              <a:ext uri="{FF2B5EF4-FFF2-40B4-BE49-F238E27FC236}">
                <a16:creationId xmlns:a16="http://schemas.microsoft.com/office/drawing/2014/main" id="{01D7C514-D17D-41D6-BC77-DFEE011DA784}"/>
              </a:ext>
            </a:extLst>
          </p:cNvPr>
          <p:cNvSpPr txBox="1"/>
          <p:nvPr/>
        </p:nvSpPr>
        <p:spPr>
          <a:xfrm>
            <a:off x="8420139" y="2502780"/>
            <a:ext cx="2142297" cy="276999"/>
          </a:xfrm>
          <a:prstGeom prst="rect">
            <a:avLst/>
          </a:prstGeom>
          <a:noFill/>
        </p:spPr>
        <p:txBody>
          <a:bodyPr wrap="square">
            <a:spAutoFit/>
          </a:bodyPr>
          <a:lstStyle/>
          <a:p>
            <a:r>
              <a:rPr lang="en-US" altLang="zh-TW" sz="1200" b="1" dirty="0">
                <a:solidFill>
                  <a:srgbClr val="0000FF"/>
                </a:solidFill>
                <a:latin typeface="微軟正黑體" panose="020B0604030504040204" pitchFamily="34" charset="-120"/>
                <a:ea typeface="微軟正黑體" panose="020B0604030504040204" pitchFamily="34" charset="-120"/>
              </a:rPr>
              <a:t>113</a:t>
            </a:r>
            <a:r>
              <a:rPr lang="zh-TW" altLang="en-US" sz="1200" b="1" dirty="0">
                <a:solidFill>
                  <a:srgbClr val="0000FF"/>
                </a:solidFill>
                <a:latin typeface="微軟正黑體" panose="020B0604030504040204" pitchFamily="34" charset="-120"/>
                <a:ea typeface="微軟正黑體" panose="020B0604030504040204" pitchFamily="34" charset="-120"/>
              </a:rPr>
              <a:t>學年時程依簡章公告為準</a:t>
            </a:r>
            <a:endParaRPr lang="zh-TW" altLang="en-US" sz="1200" b="1" dirty="0">
              <a:solidFill>
                <a:srgbClr val="0000FF"/>
              </a:solidFill>
            </a:endParaRPr>
          </a:p>
        </p:txBody>
      </p:sp>
      <p:sp>
        <p:nvSpPr>
          <p:cNvPr id="155" name="文字方塊 154">
            <a:extLst>
              <a:ext uri="{FF2B5EF4-FFF2-40B4-BE49-F238E27FC236}">
                <a16:creationId xmlns:a16="http://schemas.microsoft.com/office/drawing/2014/main" id="{F6EBD24E-514B-4E7D-B879-F3E2660AB96F}"/>
              </a:ext>
            </a:extLst>
          </p:cNvPr>
          <p:cNvSpPr txBox="1"/>
          <p:nvPr/>
        </p:nvSpPr>
        <p:spPr>
          <a:xfrm>
            <a:off x="2291758" y="5174117"/>
            <a:ext cx="2435670" cy="523220"/>
          </a:xfrm>
          <a:prstGeom prst="rect">
            <a:avLst/>
          </a:prstGeom>
          <a:solidFill>
            <a:schemeClr val="bg1"/>
          </a:solidFill>
          <a:ln w="38100">
            <a:solidFill>
              <a:srgbClr val="595959"/>
            </a:solidFill>
          </a:ln>
        </p:spPr>
        <p:txBody>
          <a:bodyPr wrap="square">
            <a:spAutoFit/>
          </a:bodyPr>
          <a:lstStyle/>
          <a:p>
            <a:pPr algn="ctr"/>
            <a:r>
              <a:rPr lang="zh-TW" altLang="en-US" sz="1400" b="1" dirty="0">
                <a:solidFill>
                  <a:srgbClr val="0000FF"/>
                </a:solidFill>
                <a:latin typeface="微軟正黑體" panose="020B0604030504040204" pitchFamily="34" charset="-120"/>
                <a:ea typeface="微軟正黑體" panose="020B0604030504040204" pitchFamily="34" charset="-120"/>
              </a:rPr>
              <a:t>應屆生</a:t>
            </a:r>
            <a:r>
              <a:rPr lang="zh-TW" altLang="en-US" sz="1400" b="1" dirty="0">
                <a:latin typeface="微軟正黑體" panose="020B0604030504040204" pitchFamily="34" charset="-120"/>
                <a:ea typeface="微軟正黑體" panose="020B0604030504040204" pitchFamily="34" charset="-120"/>
              </a:rPr>
              <a:t>第</a:t>
            </a:r>
            <a:r>
              <a:rPr lang="en-US" altLang="zh-TW" sz="1400" b="1" dirty="0">
                <a:latin typeface="微軟正黑體" panose="020B0604030504040204" pitchFamily="34" charset="-120"/>
                <a:ea typeface="微軟正黑體" panose="020B0604030504040204" pitchFamily="34" charset="-120"/>
              </a:rPr>
              <a:t>6</a:t>
            </a:r>
            <a:r>
              <a:rPr lang="zh-TW" altLang="en-US" sz="1400" b="1" dirty="0">
                <a:latin typeface="微軟正黑體" panose="020B0604030504040204" pitchFamily="34" charset="-120"/>
                <a:ea typeface="微軟正黑體" panose="020B0604030504040204" pitchFamily="34" charset="-120"/>
              </a:rPr>
              <a:t>學期修課紀錄</a:t>
            </a:r>
            <a:r>
              <a:rPr lang="en-US" altLang="zh-TW" sz="1400" b="1" dirty="0">
                <a:latin typeface="微軟正黑體" panose="020B0604030504040204" pitchFamily="34" charset="-120"/>
                <a:ea typeface="微軟正黑體" panose="020B0604030504040204" pitchFamily="34" charset="-120"/>
              </a:rPr>
              <a:t>PDF</a:t>
            </a:r>
          </a:p>
          <a:p>
            <a:pPr algn="ctr"/>
            <a:r>
              <a:rPr lang="zh-TW" altLang="en-US" sz="1400" b="1" dirty="0">
                <a:latin typeface="微軟正黑體" panose="020B0604030504040204" pitchFamily="34" charset="-120"/>
                <a:ea typeface="微軟正黑體" panose="020B0604030504040204" pitchFamily="34" charset="-120"/>
              </a:rPr>
              <a:t>由就讀學校上傳</a:t>
            </a:r>
            <a:endParaRPr lang="en-US" altLang="zh-TW" sz="1400" b="1" dirty="0">
              <a:latin typeface="微軟正黑體" panose="020B0604030504040204" pitchFamily="34" charset="-120"/>
              <a:ea typeface="微軟正黑體" panose="020B0604030504040204" pitchFamily="34" charset="-120"/>
            </a:endParaRPr>
          </a:p>
        </p:txBody>
      </p:sp>
      <p:sp>
        <p:nvSpPr>
          <p:cNvPr id="156" name="箭號: 向上 155">
            <a:extLst>
              <a:ext uri="{FF2B5EF4-FFF2-40B4-BE49-F238E27FC236}">
                <a16:creationId xmlns:a16="http://schemas.microsoft.com/office/drawing/2014/main" id="{C4065B33-949A-449C-8E56-E5AF9CBE656D}"/>
              </a:ext>
            </a:extLst>
          </p:cNvPr>
          <p:cNvSpPr/>
          <p:nvPr/>
        </p:nvSpPr>
        <p:spPr>
          <a:xfrm>
            <a:off x="6776424" y="4674121"/>
            <a:ext cx="338328" cy="612158"/>
          </a:xfrm>
          <a:prstGeom prst="up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文字方塊 156">
            <a:extLst>
              <a:ext uri="{FF2B5EF4-FFF2-40B4-BE49-F238E27FC236}">
                <a16:creationId xmlns:a16="http://schemas.microsoft.com/office/drawing/2014/main" id="{877E7DC5-0E6E-472F-8451-B3196967E1FF}"/>
              </a:ext>
            </a:extLst>
          </p:cNvPr>
          <p:cNvSpPr txBox="1"/>
          <p:nvPr/>
        </p:nvSpPr>
        <p:spPr>
          <a:xfrm>
            <a:off x="6766920" y="5174117"/>
            <a:ext cx="2522093" cy="523220"/>
          </a:xfrm>
          <a:prstGeom prst="rect">
            <a:avLst/>
          </a:prstGeom>
          <a:solidFill>
            <a:schemeClr val="bg1"/>
          </a:solidFill>
          <a:ln w="38100">
            <a:solidFill>
              <a:srgbClr val="FF0066"/>
            </a:solidFill>
          </a:ln>
        </p:spPr>
        <p:txBody>
          <a:bodyPr wrap="square">
            <a:spAutoFit/>
          </a:bodyPr>
          <a:lstStyle/>
          <a:p>
            <a:pPr algn="ctr"/>
            <a:r>
              <a:rPr lang="zh-TW" altLang="en-US" sz="1400" b="1" dirty="0">
                <a:solidFill>
                  <a:srgbClr val="0000FF"/>
                </a:solidFill>
                <a:latin typeface="微軟正黑體" panose="020B0604030504040204" pitchFamily="34" charset="-120"/>
                <a:ea typeface="微軟正黑體" panose="020B0604030504040204" pitchFamily="34" charset="-120"/>
              </a:rPr>
              <a:t>應屆生</a:t>
            </a:r>
            <a:r>
              <a:rPr lang="zh-TW" altLang="en-US" sz="1400" b="1" dirty="0">
                <a:solidFill>
                  <a:sysClr val="windowText" lastClr="000000"/>
                </a:solidFill>
                <a:latin typeface="微軟正黑體" panose="020B0604030504040204" pitchFamily="34" charset="-120"/>
                <a:ea typeface="微軟正黑體" panose="020B0604030504040204" pitchFamily="34" charset="-120"/>
              </a:rPr>
              <a:t>第</a:t>
            </a:r>
            <a:r>
              <a:rPr lang="en-US" altLang="zh-TW" sz="1400" b="1" dirty="0">
                <a:solidFill>
                  <a:sysClr val="windowText" lastClr="000000"/>
                </a:solidFill>
                <a:latin typeface="微軟正黑體" panose="020B0604030504040204" pitchFamily="34" charset="-120"/>
                <a:ea typeface="微軟正黑體" panose="020B0604030504040204" pitchFamily="34" charset="-120"/>
              </a:rPr>
              <a:t>6</a:t>
            </a:r>
            <a:r>
              <a:rPr lang="zh-TW" altLang="en-US" sz="1400" b="1" dirty="0">
                <a:solidFill>
                  <a:sysClr val="windowText" lastClr="000000"/>
                </a:solidFill>
                <a:latin typeface="微軟正黑體" panose="020B0604030504040204" pitchFamily="34" charset="-120"/>
                <a:ea typeface="微軟正黑體" panose="020B0604030504040204" pitchFamily="34" charset="-120"/>
              </a:rPr>
              <a:t>學期修課紀錄</a:t>
            </a:r>
            <a:r>
              <a:rPr lang="en-US" altLang="zh-TW" sz="1400" b="1" dirty="0">
                <a:solidFill>
                  <a:sysClr val="windowText" lastClr="000000"/>
                </a:solidFill>
                <a:latin typeface="微軟正黑體" panose="020B0604030504040204" pitchFamily="34" charset="-120"/>
                <a:ea typeface="微軟正黑體" panose="020B0604030504040204" pitchFamily="34" charset="-120"/>
              </a:rPr>
              <a:t>PDF</a:t>
            </a:r>
          </a:p>
          <a:p>
            <a:pPr algn="ctr"/>
            <a:r>
              <a:rPr lang="zh-TW" altLang="en-US" sz="1400" b="1" dirty="0">
                <a:solidFill>
                  <a:sysClr val="windowText" lastClr="000000"/>
                </a:solidFill>
                <a:latin typeface="微軟正黑體" panose="020B0604030504040204" pitchFamily="34" charset="-120"/>
                <a:ea typeface="微軟正黑體" panose="020B0604030504040204" pitchFamily="34" charset="-120"/>
              </a:rPr>
              <a:t>由就讀學校上傳</a:t>
            </a:r>
            <a:endParaRPr lang="en-US" altLang="zh-TW" sz="1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158" name="矩形: 圓角 157">
            <a:extLst>
              <a:ext uri="{FF2B5EF4-FFF2-40B4-BE49-F238E27FC236}">
                <a16:creationId xmlns:a16="http://schemas.microsoft.com/office/drawing/2014/main" id="{E237BB84-8F9E-432B-80FC-4A94EE566F3F}"/>
              </a:ext>
            </a:extLst>
          </p:cNvPr>
          <p:cNvSpPr/>
          <p:nvPr/>
        </p:nvSpPr>
        <p:spPr>
          <a:xfrm>
            <a:off x="3230666" y="1022874"/>
            <a:ext cx="5032224" cy="2059002"/>
          </a:xfrm>
          <a:prstGeom prst="roundRect">
            <a:avLst>
              <a:gd name="adj" fmla="val 4284"/>
            </a:avLst>
          </a:prstGeom>
          <a:solidFill>
            <a:srgbClr val="F36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向右箭號 66">
            <a:extLst>
              <a:ext uri="{FF2B5EF4-FFF2-40B4-BE49-F238E27FC236}">
                <a16:creationId xmlns:a16="http://schemas.microsoft.com/office/drawing/2014/main" id="{85534DB1-320A-4B01-82E7-384B399C4BB8}"/>
              </a:ext>
            </a:extLst>
          </p:cNvPr>
          <p:cNvSpPr/>
          <p:nvPr/>
        </p:nvSpPr>
        <p:spPr>
          <a:xfrm rot="5400000">
            <a:off x="6198811" y="1355495"/>
            <a:ext cx="1585938" cy="2391730"/>
          </a:xfrm>
          <a:prstGeom prst="rect">
            <a:avLst/>
          </a:prstGeom>
          <a:gradFill>
            <a:gsLst>
              <a:gs pos="100000">
                <a:srgbClr val="FFECDD"/>
              </a:gs>
              <a:gs pos="0">
                <a:srgbClr val="FFE3A2"/>
              </a:gs>
            </a:gsLst>
            <a:lin ang="5400000" scaled="0"/>
          </a:gra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400" dirty="0">
              <a:solidFill>
                <a:schemeClr val="tx1"/>
              </a:solidFill>
              <a:latin typeface="微軟正黑體" panose="020B0604030504040204" pitchFamily="34" charset="-120"/>
              <a:ea typeface="微軟正黑體" panose="020B0604030504040204" pitchFamily="34" charset="-120"/>
            </a:endParaRPr>
          </a:p>
        </p:txBody>
      </p:sp>
      <p:sp>
        <p:nvSpPr>
          <p:cNvPr id="160" name="矩形 159">
            <a:extLst>
              <a:ext uri="{FF2B5EF4-FFF2-40B4-BE49-F238E27FC236}">
                <a16:creationId xmlns:a16="http://schemas.microsoft.com/office/drawing/2014/main" id="{3D4D4F5C-68FA-4D57-B69B-E7503E31E60D}"/>
              </a:ext>
            </a:extLst>
          </p:cNvPr>
          <p:cNvSpPr/>
          <p:nvPr/>
        </p:nvSpPr>
        <p:spPr>
          <a:xfrm>
            <a:off x="5867353" y="1867001"/>
            <a:ext cx="2391731" cy="1477328"/>
          </a:xfrm>
          <a:prstGeom prst="rect">
            <a:avLst/>
          </a:prstGeom>
        </p:spPr>
        <p:txBody>
          <a:bodyPr wrap="square">
            <a:spAutoFit/>
          </a:bodyPr>
          <a:lstStyle/>
          <a:p>
            <a:r>
              <a:rPr lang="zh-TW" altLang="en-US" sz="1600" dirty="0">
                <a:latin typeface="微軟正黑體" panose="020B0604030504040204" pitchFamily="34" charset="-120"/>
                <a:ea typeface="微軟正黑體" panose="020B0604030504040204" pitchFamily="34" charset="-120"/>
              </a:rPr>
              <a:t>基本資料</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修課紀錄</a:t>
            </a:r>
            <a:endParaRPr lang="en-US" altLang="zh-TW" sz="1600" dirty="0">
              <a:latin typeface="微軟正黑體" panose="020B0604030504040204" pitchFamily="34" charset="-120"/>
              <a:ea typeface="微軟正黑體" panose="020B0604030504040204" pitchFamily="34" charset="-120"/>
            </a:endParaRPr>
          </a:p>
          <a:p>
            <a:endParaRPr lang="en-US" altLang="zh-TW" sz="1600" b="1" dirty="0">
              <a:solidFill>
                <a:srgbClr val="FF0000"/>
              </a:solidFill>
              <a:latin typeface="微軟正黑體" panose="020B0604030504040204" pitchFamily="34" charset="-120"/>
              <a:ea typeface="微軟正黑體" panose="020B0604030504040204" pitchFamily="34" charset="-120"/>
            </a:endParaRPr>
          </a:p>
          <a:p>
            <a:pPr>
              <a:spcBef>
                <a:spcPts val="1200"/>
              </a:spcBef>
            </a:pPr>
            <a:r>
              <a:rPr lang="zh-TW" altLang="en-US" sz="1600" b="1" dirty="0">
                <a:solidFill>
                  <a:srgbClr val="FF0000"/>
                </a:solidFill>
                <a:latin typeface="微軟正黑體" panose="020B0604030504040204" pitchFamily="34" charset="-120"/>
                <a:ea typeface="微軟正黑體" panose="020B0604030504040204" pitchFamily="34" charset="-120"/>
              </a:rPr>
              <a:t>課程學習成果</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rgbClr val="FF0000"/>
                </a:solidFill>
                <a:latin typeface="微軟正黑體" panose="020B0604030504040204" pitchFamily="34" charset="-120"/>
                <a:ea typeface="微軟正黑體" panose="020B0604030504040204" pitchFamily="34" charset="-120"/>
              </a:rPr>
              <a:t>多元表現</a:t>
            </a:r>
            <a:r>
              <a:rPr lang="en-US" altLang="zh-TW" sz="1600" b="1" dirty="0">
                <a:solidFill>
                  <a:srgbClr val="FF0000"/>
                </a:solidFill>
                <a:latin typeface="微軟正黑體" panose="020B0604030504040204" pitchFamily="34" charset="-120"/>
                <a:ea typeface="微軟正黑體" panose="020B0604030504040204" pitchFamily="34" charset="-120"/>
              </a:rPr>
              <a:t> </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61" name="文字方塊 160">
            <a:extLst>
              <a:ext uri="{FF2B5EF4-FFF2-40B4-BE49-F238E27FC236}">
                <a16:creationId xmlns:a16="http://schemas.microsoft.com/office/drawing/2014/main" id="{A8662987-075E-4F98-8BCB-8D286F03B9B3}"/>
              </a:ext>
            </a:extLst>
          </p:cNvPr>
          <p:cNvSpPr txBox="1"/>
          <p:nvPr/>
        </p:nvSpPr>
        <p:spPr>
          <a:xfrm>
            <a:off x="5898546" y="2371417"/>
            <a:ext cx="2360537" cy="461665"/>
          </a:xfrm>
          <a:prstGeom prst="rect">
            <a:avLst/>
          </a:prstGeom>
          <a:noFill/>
        </p:spPr>
        <p:txBody>
          <a:bodyPr wrap="square">
            <a:spAutoFit/>
          </a:bodyPr>
          <a:lstStyle/>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應屆生（</a:t>
            </a:r>
            <a:r>
              <a:rPr lang="en-US" altLang="zh-TW" sz="1200" dirty="0">
                <a:latin typeface="微軟正黑體" panose="020B0604030504040204" pitchFamily="34" charset="-120"/>
                <a:ea typeface="微軟正黑體" panose="020B0604030504040204" pitchFamily="34" charset="-120"/>
              </a:rPr>
              <a:t>1~5</a:t>
            </a:r>
            <a:r>
              <a:rPr lang="zh-TW" altLang="en-US" sz="1200" dirty="0">
                <a:latin typeface="微軟正黑體" panose="020B0604030504040204" pitchFamily="34" charset="-120"/>
                <a:ea typeface="微軟正黑體" panose="020B0604030504040204" pitchFamily="34" charset="-120"/>
              </a:rPr>
              <a:t>學期）</a:t>
            </a:r>
            <a:endParaRPr lang="en-US" altLang="zh-TW" sz="1200" dirty="0">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非應屆生（</a:t>
            </a:r>
            <a:r>
              <a:rPr lang="en-US" altLang="zh-TW" sz="1200" dirty="0">
                <a:latin typeface="微軟正黑體" panose="020B0604030504040204" pitchFamily="34" charset="-120"/>
                <a:ea typeface="微軟正黑體" panose="020B0604030504040204" pitchFamily="34" charset="-120"/>
              </a:rPr>
              <a:t>1~6</a:t>
            </a:r>
            <a:r>
              <a:rPr lang="zh-TW" altLang="en-US" sz="1200" dirty="0">
                <a:latin typeface="微軟正黑體" panose="020B0604030504040204" pitchFamily="34" charset="-120"/>
                <a:ea typeface="微軟正黑體" panose="020B0604030504040204" pitchFamily="34" charset="-120"/>
              </a:rPr>
              <a:t>學期）</a:t>
            </a:r>
          </a:p>
        </p:txBody>
      </p:sp>
      <p:sp>
        <p:nvSpPr>
          <p:cNvPr id="162" name="向右箭號 65">
            <a:extLst>
              <a:ext uri="{FF2B5EF4-FFF2-40B4-BE49-F238E27FC236}">
                <a16:creationId xmlns:a16="http://schemas.microsoft.com/office/drawing/2014/main" id="{C562FED6-BDD5-48B8-B400-22456F2EDB83}"/>
              </a:ext>
            </a:extLst>
          </p:cNvPr>
          <p:cNvSpPr/>
          <p:nvPr/>
        </p:nvSpPr>
        <p:spPr>
          <a:xfrm rot="5400000">
            <a:off x="3692701" y="1393647"/>
            <a:ext cx="1584477" cy="2313966"/>
          </a:xfrm>
          <a:prstGeom prst="rect">
            <a:avLst/>
          </a:prstGeom>
          <a:gradFill>
            <a:gsLst>
              <a:gs pos="100000">
                <a:srgbClr val="FFECDD"/>
              </a:gs>
              <a:gs pos="0">
                <a:srgbClr val="FFE3A2"/>
              </a:gs>
            </a:gsLst>
            <a:lin ang="5400000" scaled="0"/>
          </a:grad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163" name="矩形 162">
            <a:extLst>
              <a:ext uri="{FF2B5EF4-FFF2-40B4-BE49-F238E27FC236}">
                <a16:creationId xmlns:a16="http://schemas.microsoft.com/office/drawing/2014/main" id="{79250AB3-018C-4B81-B57E-B8CD61354062}"/>
              </a:ext>
            </a:extLst>
          </p:cNvPr>
          <p:cNvSpPr/>
          <p:nvPr/>
        </p:nvSpPr>
        <p:spPr>
          <a:xfrm>
            <a:off x="3305560" y="1798423"/>
            <a:ext cx="2608902" cy="584775"/>
          </a:xfrm>
          <a:prstGeom prst="rect">
            <a:avLst/>
          </a:prstGeom>
        </p:spPr>
        <p:txBody>
          <a:bodyPr wrap="square">
            <a:spAutoFit/>
          </a:bodyPr>
          <a:lstStyle/>
          <a:p>
            <a:r>
              <a:rPr lang="zh-TW" altLang="en-US" sz="1600" dirty="0">
                <a:latin typeface="微軟正黑體" panose="020B0604030504040204" pitchFamily="34" charset="-120"/>
                <a:ea typeface="微軟正黑體" panose="020B0604030504040204" pitchFamily="34" charset="-120"/>
              </a:rPr>
              <a:t>基本資料</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修課紀錄</a:t>
            </a:r>
            <a:endParaRPr lang="en-US" altLang="zh-TW" sz="1600" dirty="0">
              <a:latin typeface="微軟正黑體" panose="020B0604030504040204" pitchFamily="34" charset="-120"/>
              <a:ea typeface="微軟正黑體" panose="020B0604030504040204" pitchFamily="34" charset="-120"/>
            </a:endParaRPr>
          </a:p>
        </p:txBody>
      </p:sp>
      <p:sp>
        <p:nvSpPr>
          <p:cNvPr id="164" name="文字方塊 163">
            <a:extLst>
              <a:ext uri="{FF2B5EF4-FFF2-40B4-BE49-F238E27FC236}">
                <a16:creationId xmlns:a16="http://schemas.microsoft.com/office/drawing/2014/main" id="{14386BFE-E7BD-4D28-8B32-B49857CBF4AA}"/>
              </a:ext>
            </a:extLst>
          </p:cNvPr>
          <p:cNvSpPr txBox="1"/>
          <p:nvPr/>
        </p:nvSpPr>
        <p:spPr>
          <a:xfrm>
            <a:off x="3340445" y="2280846"/>
            <a:ext cx="2360537" cy="461665"/>
          </a:xfrm>
          <a:prstGeom prst="rect">
            <a:avLst/>
          </a:prstGeom>
          <a:noFill/>
        </p:spPr>
        <p:txBody>
          <a:bodyPr wrap="square">
            <a:spAutoFit/>
          </a:bodyPr>
          <a:lstStyle/>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應屆生（</a:t>
            </a:r>
            <a:r>
              <a:rPr lang="en-US" altLang="zh-TW" sz="1200" dirty="0">
                <a:latin typeface="微軟正黑體" panose="020B0604030504040204" pitchFamily="34" charset="-120"/>
                <a:ea typeface="微軟正黑體" panose="020B0604030504040204" pitchFamily="34" charset="-120"/>
              </a:rPr>
              <a:t>1~5</a:t>
            </a:r>
            <a:r>
              <a:rPr lang="zh-TW" altLang="en-US" sz="1200" dirty="0">
                <a:latin typeface="微軟正黑體" panose="020B0604030504040204" pitchFamily="34" charset="-120"/>
                <a:ea typeface="微軟正黑體" panose="020B0604030504040204" pitchFamily="34" charset="-120"/>
              </a:rPr>
              <a:t>學期）</a:t>
            </a:r>
            <a:endParaRPr lang="en-US" altLang="zh-TW" sz="1200" dirty="0">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非應屆生（</a:t>
            </a:r>
            <a:r>
              <a:rPr lang="en-US" altLang="zh-TW" sz="1200" dirty="0">
                <a:latin typeface="微軟正黑體" panose="020B0604030504040204" pitchFamily="34" charset="-120"/>
                <a:ea typeface="微軟正黑體" panose="020B0604030504040204" pitchFamily="34" charset="-120"/>
              </a:rPr>
              <a:t>1~6</a:t>
            </a:r>
            <a:r>
              <a:rPr lang="zh-TW" altLang="en-US" sz="1200" dirty="0">
                <a:latin typeface="微軟正黑體" panose="020B0604030504040204" pitchFamily="34" charset="-120"/>
                <a:ea typeface="微軟正黑體" panose="020B0604030504040204" pitchFamily="34" charset="-120"/>
              </a:rPr>
              <a:t>學期）</a:t>
            </a:r>
          </a:p>
        </p:txBody>
      </p:sp>
      <p:pic>
        <p:nvPicPr>
          <p:cNvPr id="165" name="圖片 164">
            <a:extLst>
              <a:ext uri="{FF2B5EF4-FFF2-40B4-BE49-F238E27FC236}">
                <a16:creationId xmlns:a16="http://schemas.microsoft.com/office/drawing/2014/main" id="{F8A1FAC9-4B2E-440A-AA35-718A53B1B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174" y="677513"/>
            <a:ext cx="747752" cy="755568"/>
          </a:xfrm>
          <a:prstGeom prst="rect">
            <a:avLst/>
          </a:prstGeom>
        </p:spPr>
      </p:pic>
      <p:sp>
        <p:nvSpPr>
          <p:cNvPr id="166" name="矩形 165">
            <a:extLst>
              <a:ext uri="{FF2B5EF4-FFF2-40B4-BE49-F238E27FC236}">
                <a16:creationId xmlns:a16="http://schemas.microsoft.com/office/drawing/2014/main" id="{7F43FFCC-9598-41D7-961C-16446694AFA9}"/>
              </a:ext>
            </a:extLst>
          </p:cNvPr>
          <p:cNvSpPr/>
          <p:nvPr/>
        </p:nvSpPr>
        <p:spPr>
          <a:xfrm>
            <a:off x="4579009" y="1386829"/>
            <a:ext cx="2360537" cy="369332"/>
          </a:xfrm>
          <a:prstGeom prst="rect">
            <a:avLst/>
          </a:prstGeom>
        </p:spPr>
        <p:txBody>
          <a:bodyPr wrap="square">
            <a:spAutoFit/>
          </a:bodyPr>
          <a:lstStyle/>
          <a:p>
            <a:pPr algn="ctr"/>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rPr>
              <a:t>學習歷程中央資料庫</a:t>
            </a:r>
          </a:p>
        </p:txBody>
      </p:sp>
      <p:pic>
        <p:nvPicPr>
          <p:cNvPr id="167" name="圖片 166">
            <a:extLst>
              <a:ext uri="{FF2B5EF4-FFF2-40B4-BE49-F238E27FC236}">
                <a16:creationId xmlns:a16="http://schemas.microsoft.com/office/drawing/2014/main" id="{C3081D3E-2BF3-4B6F-9CF1-6916AE410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954" y="4833678"/>
            <a:ext cx="1546916" cy="1570937"/>
          </a:xfrm>
          <a:prstGeom prst="rect">
            <a:avLst/>
          </a:prstGeom>
        </p:spPr>
      </p:pic>
      <p:sp>
        <p:nvSpPr>
          <p:cNvPr id="168" name="圓角矩形圖說文字 121">
            <a:extLst>
              <a:ext uri="{FF2B5EF4-FFF2-40B4-BE49-F238E27FC236}">
                <a16:creationId xmlns:a16="http://schemas.microsoft.com/office/drawing/2014/main" id="{7121A102-976B-43A0-B68C-E43601351F21}"/>
              </a:ext>
            </a:extLst>
          </p:cNvPr>
          <p:cNvSpPr/>
          <p:nvPr/>
        </p:nvSpPr>
        <p:spPr>
          <a:xfrm>
            <a:off x="6709222" y="5953756"/>
            <a:ext cx="4428000" cy="753358"/>
          </a:xfrm>
          <a:prstGeom prst="roundRect">
            <a:avLst>
              <a:gd name="adj" fmla="val 7320"/>
            </a:avLst>
          </a:prstGeom>
          <a:solidFill>
            <a:srgbClr val="B0E779"/>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9" name="圓角矩形 122">
            <a:extLst>
              <a:ext uri="{FF2B5EF4-FFF2-40B4-BE49-F238E27FC236}">
                <a16:creationId xmlns:a16="http://schemas.microsoft.com/office/drawing/2014/main" id="{8304341F-70C5-4A1A-9C4A-EEDAC9113344}"/>
              </a:ext>
            </a:extLst>
          </p:cNvPr>
          <p:cNvSpPr/>
          <p:nvPr/>
        </p:nvSpPr>
        <p:spPr>
          <a:xfrm>
            <a:off x="6766920" y="6028824"/>
            <a:ext cx="4320146" cy="619276"/>
          </a:xfrm>
          <a:prstGeom prst="roundRect">
            <a:avLst>
              <a:gd name="adj" fmla="val 5795"/>
            </a:avLst>
          </a:prstGeom>
          <a:solidFill>
            <a:schemeClr val="bg1"/>
          </a:solid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0" name="文字方塊 169">
            <a:extLst>
              <a:ext uri="{FF2B5EF4-FFF2-40B4-BE49-F238E27FC236}">
                <a16:creationId xmlns:a16="http://schemas.microsoft.com/office/drawing/2014/main" id="{3199809D-2F83-4572-8B79-8B51F5A0EF2C}"/>
              </a:ext>
            </a:extLst>
          </p:cNvPr>
          <p:cNvSpPr txBox="1"/>
          <p:nvPr/>
        </p:nvSpPr>
        <p:spPr>
          <a:xfrm>
            <a:off x="6742361" y="6033845"/>
            <a:ext cx="4320146" cy="584775"/>
          </a:xfrm>
          <a:prstGeom prst="rect">
            <a:avLst/>
          </a:prstGeom>
          <a:noFill/>
        </p:spPr>
        <p:txBody>
          <a:bodyPr wrap="square">
            <a:spAutoFit/>
          </a:bodyPr>
          <a:lstStyle/>
          <a:p>
            <a:pPr algn="ctr">
              <a:spcBef>
                <a:spcPts val="600"/>
              </a:spcBef>
            </a:pPr>
            <a:r>
              <a:rPr lang="zh-TW" altLang="en-US" sz="1600" dirty="0">
                <a:solidFill>
                  <a:schemeClr val="bg2">
                    <a:lumMod val="25000"/>
                  </a:schemeClr>
                </a:solidFill>
                <a:latin typeface="微軟正黑體" panose="020B0604030504040204" pitchFamily="34" charset="-120"/>
                <a:ea typeface="微軟正黑體" panose="020B0604030504040204" pitchFamily="34" charset="-120"/>
              </a:rPr>
              <a:t>不論是使用學習歷程檔案或自行上傳</a:t>
            </a:r>
            <a:r>
              <a:rPr lang="en-US" altLang="zh-TW" sz="1600" dirty="0">
                <a:solidFill>
                  <a:schemeClr val="bg2">
                    <a:lumMod val="25000"/>
                  </a:schemeClr>
                </a:solidFill>
                <a:latin typeface="微軟正黑體" panose="020B0604030504040204" pitchFamily="34" charset="-120"/>
                <a:ea typeface="微軟正黑體" panose="020B0604030504040204" pitchFamily="34" charset="-120"/>
              </a:rPr>
              <a:t>PDF</a:t>
            </a:r>
            <a:r>
              <a:rPr lang="zh-TW" altLang="en-US" sz="1600" dirty="0">
                <a:solidFill>
                  <a:schemeClr val="bg2">
                    <a:lumMod val="25000"/>
                  </a:schemeClr>
                </a:solidFill>
                <a:latin typeface="微軟正黑體" panose="020B0604030504040204" pitchFamily="34" charset="-120"/>
                <a:ea typeface="微軟正黑體" panose="020B0604030504040204" pitchFamily="34" charset="-120"/>
              </a:rPr>
              <a:t>檔，</a:t>
            </a:r>
            <a:r>
              <a:rPr lang="zh-TW" altLang="en-US" sz="1600" b="1" dirty="0">
                <a:solidFill>
                  <a:srgbClr val="C00000"/>
                </a:solidFill>
                <a:latin typeface="微軟正黑體" panose="020B0604030504040204" pitchFamily="34" charset="-120"/>
                <a:ea typeface="微軟正黑體" panose="020B0604030504040204" pitchFamily="34" charset="-120"/>
              </a:rPr>
              <a:t>招生校系依學生上傳內容進行審查</a:t>
            </a:r>
            <a:r>
              <a:rPr lang="zh-TW" altLang="en-US" sz="1600" b="1" dirty="0">
                <a:latin typeface="微軟正黑體" panose="020B0604030504040204" pitchFamily="34" charset="-120"/>
                <a:ea typeface="微軟正黑體" panose="020B0604030504040204" pitchFamily="34" charset="-120"/>
              </a:rPr>
              <a:t>。</a:t>
            </a:r>
          </a:p>
        </p:txBody>
      </p:sp>
      <p:sp>
        <p:nvSpPr>
          <p:cNvPr id="171" name="矩形 170">
            <a:extLst>
              <a:ext uri="{FF2B5EF4-FFF2-40B4-BE49-F238E27FC236}">
                <a16:creationId xmlns:a16="http://schemas.microsoft.com/office/drawing/2014/main" id="{7287E115-E0EB-4084-81D6-C789B97F9969}"/>
              </a:ext>
            </a:extLst>
          </p:cNvPr>
          <p:cNvSpPr/>
          <p:nvPr/>
        </p:nvSpPr>
        <p:spPr>
          <a:xfrm>
            <a:off x="3298703" y="1744096"/>
            <a:ext cx="2352289" cy="16144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2" name="矩形 171">
            <a:extLst>
              <a:ext uri="{FF2B5EF4-FFF2-40B4-BE49-F238E27FC236}">
                <a16:creationId xmlns:a16="http://schemas.microsoft.com/office/drawing/2014/main" id="{94CF3F06-1520-4F2A-A16F-EE86CF3F56B3}"/>
              </a:ext>
            </a:extLst>
          </p:cNvPr>
          <p:cNvSpPr/>
          <p:nvPr/>
        </p:nvSpPr>
        <p:spPr>
          <a:xfrm>
            <a:off x="5786855" y="1752807"/>
            <a:ext cx="2418804" cy="16144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23536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標題 1">
            <a:extLst>
              <a:ext uri="{FF2B5EF4-FFF2-40B4-BE49-F238E27FC236}">
                <a16:creationId xmlns:a16="http://schemas.microsoft.com/office/drawing/2014/main" id="{308A9110-3FA6-4B62-A981-EFEE7D53F30C}"/>
              </a:ext>
            </a:extLst>
          </p:cNvPr>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a:t>
            </a:r>
            <a:r>
              <a:rPr lang="en-US" altLang="zh-TW" sz="2800" spc="-100" dirty="0"/>
              <a:t>112</a:t>
            </a:r>
            <a:r>
              <a:rPr lang="zh-TW" altLang="en-US" sz="2800" spc="-100" dirty="0"/>
              <a:t>學年度四技二專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 </a:t>
            </a:r>
            <a:r>
              <a:rPr lang="en-US" altLang="zh-TW" sz="2400" b="0" spc="-100" dirty="0"/>
              <a:t>(1/4)</a:t>
            </a:r>
            <a:endParaRPr lang="zh-TW" altLang="en-US" sz="2400" b="0" spc="-100" dirty="0"/>
          </a:p>
        </p:txBody>
      </p:sp>
      <p:pic>
        <p:nvPicPr>
          <p:cNvPr id="37" name="圖片 36">
            <a:extLst>
              <a:ext uri="{FF2B5EF4-FFF2-40B4-BE49-F238E27FC236}">
                <a16:creationId xmlns:a16="http://schemas.microsoft.com/office/drawing/2014/main" id="{09235B2B-91E6-472B-83E3-5F518C05F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87" y="758969"/>
            <a:ext cx="9901464" cy="5675138"/>
          </a:xfrm>
          <a:prstGeom prst="rect">
            <a:avLst/>
          </a:prstGeom>
        </p:spPr>
      </p:pic>
      <p:sp>
        <p:nvSpPr>
          <p:cNvPr id="38" name="矩形 37">
            <a:extLst>
              <a:ext uri="{FF2B5EF4-FFF2-40B4-BE49-F238E27FC236}">
                <a16:creationId xmlns:a16="http://schemas.microsoft.com/office/drawing/2014/main" id="{1C93EE2C-2D95-424F-B3E6-6379B8FE383C}"/>
              </a:ext>
            </a:extLst>
          </p:cNvPr>
          <p:cNvSpPr/>
          <p:nvPr/>
        </p:nvSpPr>
        <p:spPr>
          <a:xfrm>
            <a:off x="1152952" y="2917371"/>
            <a:ext cx="9410546" cy="3455749"/>
          </a:xfrm>
          <a:prstGeom prst="rect">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88A0AE75-E067-4D0B-BAFC-15E5C4FAD68F}"/>
              </a:ext>
            </a:extLst>
          </p:cNvPr>
          <p:cNvSpPr/>
          <p:nvPr/>
        </p:nvSpPr>
        <p:spPr>
          <a:xfrm>
            <a:off x="2518347" y="2924628"/>
            <a:ext cx="1446820" cy="3432629"/>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BAF5686C-7499-4F76-BECB-48C92CE7EA79}"/>
              </a:ext>
            </a:extLst>
          </p:cNvPr>
          <p:cNvSpPr/>
          <p:nvPr/>
        </p:nvSpPr>
        <p:spPr>
          <a:xfrm>
            <a:off x="9359900" y="2915919"/>
            <a:ext cx="1208884" cy="346746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47FF6CBB-7CDA-4B0E-8F6E-4FF7565CCD4A}"/>
              </a:ext>
            </a:extLst>
          </p:cNvPr>
          <p:cNvSpPr/>
          <p:nvPr/>
        </p:nvSpPr>
        <p:spPr>
          <a:xfrm>
            <a:off x="6835295" y="2915920"/>
            <a:ext cx="1199572" cy="346746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50E65C14-2E72-420C-BD09-ACBBCB7B48D2}"/>
              </a:ext>
            </a:extLst>
          </p:cNvPr>
          <p:cNvSpPr/>
          <p:nvPr/>
        </p:nvSpPr>
        <p:spPr>
          <a:xfrm>
            <a:off x="2021978" y="3413615"/>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43" name="矩形 42">
            <a:extLst>
              <a:ext uri="{FF2B5EF4-FFF2-40B4-BE49-F238E27FC236}">
                <a16:creationId xmlns:a16="http://schemas.microsoft.com/office/drawing/2014/main" id="{50CF7282-05C6-483D-830E-1F0DBBE3F5B2}"/>
              </a:ext>
            </a:extLst>
          </p:cNvPr>
          <p:cNvSpPr/>
          <p:nvPr/>
        </p:nvSpPr>
        <p:spPr>
          <a:xfrm>
            <a:off x="4995192" y="3413615"/>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44" name="矩形 43">
            <a:extLst>
              <a:ext uri="{FF2B5EF4-FFF2-40B4-BE49-F238E27FC236}">
                <a16:creationId xmlns:a16="http://schemas.microsoft.com/office/drawing/2014/main" id="{D18A9D8D-2751-491A-9433-562C6E1218FC}"/>
              </a:ext>
            </a:extLst>
          </p:cNvPr>
          <p:cNvSpPr/>
          <p:nvPr/>
        </p:nvSpPr>
        <p:spPr>
          <a:xfrm>
            <a:off x="6566706" y="3638373"/>
            <a:ext cx="840295" cy="473814"/>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45" name="矩形 44">
            <a:extLst>
              <a:ext uri="{FF2B5EF4-FFF2-40B4-BE49-F238E27FC236}">
                <a16:creationId xmlns:a16="http://schemas.microsoft.com/office/drawing/2014/main" id="{9DDC90CB-5CA9-4D73-945B-E2658D2A0B64}"/>
              </a:ext>
            </a:extLst>
          </p:cNvPr>
          <p:cNvSpPr/>
          <p:nvPr/>
        </p:nvSpPr>
        <p:spPr>
          <a:xfrm>
            <a:off x="9035317" y="3638373"/>
            <a:ext cx="840295" cy="473814"/>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46" name="文字方塊 45">
            <a:extLst>
              <a:ext uri="{FF2B5EF4-FFF2-40B4-BE49-F238E27FC236}">
                <a16:creationId xmlns:a16="http://schemas.microsoft.com/office/drawing/2014/main" id="{A1A1F24F-9E6C-4B7E-9EB6-AB234B2C9662}"/>
              </a:ext>
            </a:extLst>
          </p:cNvPr>
          <p:cNvSpPr txBox="1"/>
          <p:nvPr/>
        </p:nvSpPr>
        <p:spPr>
          <a:xfrm>
            <a:off x="1147666" y="4530890"/>
            <a:ext cx="9415831" cy="430887"/>
          </a:xfrm>
          <a:prstGeom prst="rect">
            <a:avLst/>
          </a:prstGeom>
          <a:solidFill>
            <a:srgbClr val="FFFF00">
              <a:alpha val="60000"/>
            </a:srgbClr>
          </a:solidFill>
        </p:spPr>
        <p:txBody>
          <a:bodyPr wrap="square" rtlCol="0" anchor="ctr">
            <a:spAutoFit/>
          </a:bodyPr>
          <a:lstStyle/>
          <a:p>
            <a:pPr marL="342900" indent="-342900" algn="ctr">
              <a:buFont typeface="Wingdings" panose="05000000000000000000" pitchFamily="2" charset="2"/>
              <a:buChar char="Ø"/>
            </a:pP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考生選擇</a:t>
            </a:r>
            <a:r>
              <a:rPr lang="zh-TW" altLang="en-US" sz="2000" b="1" dirty="0">
                <a:solidFill>
                  <a:srgbClr val="FF0000"/>
                </a:solidFill>
                <a:latin typeface="Book Antiqua" panose="02040602050305030304" pitchFamily="18" charset="0"/>
                <a:ea typeface="華康儷楷書" panose="03000509000000000000" pitchFamily="65" charset="-120"/>
              </a:rPr>
              <a:t>報名校系</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200" b="1" u="sng" dirty="0">
                <a:solidFill>
                  <a:schemeClr val="tx1">
                    <a:lumMod val="85000"/>
                    <a:lumOff val="15000"/>
                  </a:schemeClr>
                </a:solidFill>
                <a:latin typeface="Book Antiqua" panose="02040602050305030304" pitchFamily="18" charset="0"/>
                <a:ea typeface="華康儷楷書" panose="03000509000000000000" pitchFamily="65" charset="-120"/>
              </a:rPr>
              <a:t>上傳方式</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 、確認</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200" b="1" u="sng" dirty="0">
                <a:solidFill>
                  <a:schemeClr val="tx1">
                    <a:lumMod val="85000"/>
                    <a:lumOff val="15000"/>
                  </a:schemeClr>
                </a:solidFill>
                <a:latin typeface="Book Antiqua" panose="02040602050305030304" pitchFamily="18" charset="0"/>
                <a:ea typeface="華康儷楷書" panose="03000509000000000000" pitchFamily="65" charset="-120"/>
              </a:rPr>
              <a:t>上傳狀態</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200" b="1" u="sng" dirty="0">
                <a:solidFill>
                  <a:schemeClr val="tx1">
                    <a:lumMod val="85000"/>
                    <a:lumOff val="15000"/>
                  </a:schemeClr>
                </a:solidFill>
                <a:latin typeface="Book Antiqua" panose="02040602050305030304" pitchFamily="18" charset="0"/>
                <a:ea typeface="華康儷楷書" panose="03000509000000000000" pitchFamily="65" charset="-120"/>
              </a:rPr>
              <a:t>截止日期</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之提示。</a:t>
            </a:r>
          </a:p>
        </p:txBody>
      </p:sp>
      <p:sp>
        <p:nvSpPr>
          <p:cNvPr id="47" name="矩形 46">
            <a:extLst>
              <a:ext uri="{FF2B5EF4-FFF2-40B4-BE49-F238E27FC236}">
                <a16:creationId xmlns:a16="http://schemas.microsoft.com/office/drawing/2014/main" id="{7FB7F48A-9030-4F17-9306-C4E87DD965CA}"/>
              </a:ext>
            </a:extLst>
          </p:cNvPr>
          <p:cNvSpPr/>
          <p:nvPr/>
        </p:nvSpPr>
        <p:spPr>
          <a:xfrm>
            <a:off x="1258096" y="3652875"/>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48" name="矩形 47">
            <a:extLst>
              <a:ext uri="{FF2B5EF4-FFF2-40B4-BE49-F238E27FC236}">
                <a16:creationId xmlns:a16="http://schemas.microsoft.com/office/drawing/2014/main" id="{A117C6A3-5F69-40D5-A61B-C9B52C18B723}"/>
              </a:ext>
            </a:extLst>
          </p:cNvPr>
          <p:cNvSpPr/>
          <p:nvPr/>
        </p:nvSpPr>
        <p:spPr>
          <a:xfrm>
            <a:off x="1266805" y="4121258"/>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49" name="矩形 48">
            <a:extLst>
              <a:ext uri="{FF2B5EF4-FFF2-40B4-BE49-F238E27FC236}">
                <a16:creationId xmlns:a16="http://schemas.microsoft.com/office/drawing/2014/main" id="{8A9C006D-9B43-470E-B79B-3DA5BC2C624A}"/>
              </a:ext>
            </a:extLst>
          </p:cNvPr>
          <p:cNvSpPr/>
          <p:nvPr/>
        </p:nvSpPr>
        <p:spPr>
          <a:xfrm>
            <a:off x="1258096" y="4589641"/>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50" name="矩形 49">
            <a:extLst>
              <a:ext uri="{FF2B5EF4-FFF2-40B4-BE49-F238E27FC236}">
                <a16:creationId xmlns:a16="http://schemas.microsoft.com/office/drawing/2014/main" id="{BF45C3D1-C11B-4481-9766-D0D7844CD59D}"/>
              </a:ext>
            </a:extLst>
          </p:cNvPr>
          <p:cNvSpPr/>
          <p:nvPr/>
        </p:nvSpPr>
        <p:spPr>
          <a:xfrm>
            <a:off x="1262199" y="5058024"/>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51" name="矩形 50">
            <a:extLst>
              <a:ext uri="{FF2B5EF4-FFF2-40B4-BE49-F238E27FC236}">
                <a16:creationId xmlns:a16="http://schemas.microsoft.com/office/drawing/2014/main" id="{EFDCA42F-1AC1-4E6A-8DFA-34E9871CD5E8}"/>
              </a:ext>
            </a:extLst>
          </p:cNvPr>
          <p:cNvSpPr/>
          <p:nvPr/>
        </p:nvSpPr>
        <p:spPr>
          <a:xfrm>
            <a:off x="1247689" y="5994792"/>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52" name="矩形 51">
            <a:extLst>
              <a:ext uri="{FF2B5EF4-FFF2-40B4-BE49-F238E27FC236}">
                <a16:creationId xmlns:a16="http://schemas.microsoft.com/office/drawing/2014/main" id="{3A29B31C-050E-4AA7-8F74-6DAAB8AD26EF}"/>
              </a:ext>
            </a:extLst>
          </p:cNvPr>
          <p:cNvSpPr/>
          <p:nvPr/>
        </p:nvSpPr>
        <p:spPr>
          <a:xfrm>
            <a:off x="1258096" y="5526407"/>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pic>
        <p:nvPicPr>
          <p:cNvPr id="53" name="圖片 52">
            <a:extLst>
              <a:ext uri="{FF2B5EF4-FFF2-40B4-BE49-F238E27FC236}">
                <a16:creationId xmlns:a16="http://schemas.microsoft.com/office/drawing/2014/main" id="{803E226A-FEC5-4CF5-BCA5-385DBAC6319B}"/>
              </a:ext>
            </a:extLst>
          </p:cNvPr>
          <p:cNvPicPr>
            <a:picLocks noChangeAspect="1"/>
          </p:cNvPicPr>
          <p:nvPr/>
        </p:nvPicPr>
        <p:blipFill rotWithShape="1">
          <a:blip r:embed="rId3"/>
          <a:srcRect l="5553" t="14343" r="4898" b="54514"/>
          <a:stretch/>
        </p:blipFill>
        <p:spPr>
          <a:xfrm>
            <a:off x="5044988" y="1071338"/>
            <a:ext cx="1338395" cy="365575"/>
          </a:xfrm>
          <a:prstGeom prst="rect">
            <a:avLst/>
          </a:prstGeom>
        </p:spPr>
      </p:pic>
      <p:sp>
        <p:nvSpPr>
          <p:cNvPr id="54" name="矩形 53">
            <a:extLst>
              <a:ext uri="{FF2B5EF4-FFF2-40B4-BE49-F238E27FC236}">
                <a16:creationId xmlns:a16="http://schemas.microsoft.com/office/drawing/2014/main" id="{545A246B-D4B6-4DE3-985A-42ED972AD80F}"/>
              </a:ext>
            </a:extLst>
          </p:cNvPr>
          <p:cNvSpPr/>
          <p:nvPr/>
        </p:nvSpPr>
        <p:spPr>
          <a:xfrm>
            <a:off x="2486228" y="2306178"/>
            <a:ext cx="548833" cy="183692"/>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a:extLst>
              <a:ext uri="{FF2B5EF4-FFF2-40B4-BE49-F238E27FC236}">
                <a16:creationId xmlns:a16="http://schemas.microsoft.com/office/drawing/2014/main" id="{429D1049-91E8-4000-A9E8-43A4048D85EE}"/>
              </a:ext>
            </a:extLst>
          </p:cNvPr>
          <p:cNvSpPr/>
          <p:nvPr/>
        </p:nvSpPr>
        <p:spPr>
          <a:xfrm>
            <a:off x="3359958" y="2306178"/>
            <a:ext cx="453581" cy="183692"/>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603BC42E-21AE-4E75-A8E2-3AA0BA62B8A0}"/>
              </a:ext>
            </a:extLst>
          </p:cNvPr>
          <p:cNvSpPr/>
          <p:nvPr/>
        </p:nvSpPr>
        <p:spPr>
          <a:xfrm>
            <a:off x="4396204" y="2306178"/>
            <a:ext cx="803547" cy="183692"/>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1864F8E9-620E-405E-A3B0-D2AEE0A9E612}"/>
              </a:ext>
            </a:extLst>
          </p:cNvPr>
          <p:cNvSpPr/>
          <p:nvPr/>
        </p:nvSpPr>
        <p:spPr>
          <a:xfrm>
            <a:off x="3172780" y="2475431"/>
            <a:ext cx="295339" cy="200055"/>
          </a:xfrm>
          <a:prstGeom prst="rect">
            <a:avLst/>
          </a:prstGeom>
          <a:solidFill>
            <a:srgbClr val="FF0000"/>
          </a:solidFill>
        </p:spPr>
        <p:txBody>
          <a:bodyPr wrap="none" lIns="0" tIns="0" rIns="0" bIns="0">
            <a:spAutoFit/>
          </a:bodyPr>
          <a:lstStyle/>
          <a:p>
            <a:pPr algn="ctr"/>
            <a:r>
              <a:rPr lang="zh-TW" altLang="en-US" sz="1300" b="1" dirty="0">
                <a:solidFill>
                  <a:schemeClr val="bg1"/>
                </a:solidFill>
                <a:latin typeface="Book Antiqua" panose="02040602050305030304" pitchFamily="18" charset="0"/>
                <a:ea typeface="華康儷楷書" panose="03000509000000000000" pitchFamily="65" charset="-120"/>
              </a:rPr>
              <a:t>是</a:t>
            </a:r>
            <a:endParaRPr lang="zh-TW" altLang="en-US" sz="1300" dirty="0">
              <a:solidFill>
                <a:schemeClr val="bg1"/>
              </a:solidFill>
            </a:endParaRPr>
          </a:p>
        </p:txBody>
      </p:sp>
      <p:sp>
        <p:nvSpPr>
          <p:cNvPr id="24" name="矩形 23">
            <a:extLst>
              <a:ext uri="{FF2B5EF4-FFF2-40B4-BE49-F238E27FC236}">
                <a16:creationId xmlns:a16="http://schemas.microsoft.com/office/drawing/2014/main" id="{D3641544-7BBB-4F1A-9BF2-52E8A03B70C5}"/>
              </a:ext>
            </a:extLst>
          </p:cNvPr>
          <p:cNvSpPr/>
          <p:nvPr/>
        </p:nvSpPr>
        <p:spPr>
          <a:xfrm>
            <a:off x="8256240" y="636294"/>
            <a:ext cx="3752950" cy="830997"/>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113</a:t>
            </a:r>
            <a:r>
              <a:rPr lang="zh-TW" altLang="en-US" sz="2400" b="1" dirty="0">
                <a:latin typeface="微軟正黑體" panose="020B0604030504040204" pitchFamily="34" charset="-120"/>
                <a:ea typeface="微軟正黑體" panose="020B0604030504040204" pitchFamily="34" charset="-120"/>
                <a:cs typeface="Oswald"/>
              </a:rPr>
              <a:t>學年度資料</a:t>
            </a:r>
            <a:endParaRPr lang="en-US" altLang="zh-TW" sz="2400" b="1" dirty="0">
              <a:latin typeface="微軟正黑體" panose="020B0604030504040204" pitchFamily="34" charset="-120"/>
              <a:ea typeface="微軟正黑體" panose="020B0604030504040204" pitchFamily="34" charset="-120"/>
              <a:cs typeface="Oswald"/>
            </a:endParaRPr>
          </a:p>
          <a:p>
            <a:r>
              <a:rPr lang="zh-TW" altLang="en-US" sz="2400" b="1" dirty="0">
                <a:latin typeface="微軟正黑體" panose="020B0604030504040204" pitchFamily="34" charset="-120"/>
                <a:ea typeface="微軟正黑體" panose="020B0604030504040204" pitchFamily="34" charset="-120"/>
                <a:cs typeface="Oswald"/>
              </a:rPr>
              <a:t>預定</a:t>
            </a:r>
            <a:r>
              <a:rPr lang="en-US" altLang="zh-TW" sz="2400" b="1" dirty="0">
                <a:latin typeface="微軟正黑體" panose="020B0604030504040204" pitchFamily="34" charset="-120"/>
                <a:ea typeface="微軟正黑體" panose="020B0604030504040204" pitchFamily="34" charset="-120"/>
                <a:cs typeface="Oswald"/>
              </a:rPr>
              <a:t>3</a:t>
            </a:r>
            <a:r>
              <a:rPr lang="zh-TW" altLang="en-US" sz="2400" b="1" dirty="0">
                <a:latin typeface="微軟正黑體" panose="020B0604030504040204" pitchFamily="34" charset="-120"/>
                <a:ea typeface="微軟正黑體" panose="020B0604030504040204" pitchFamily="34" charset="-120"/>
                <a:cs typeface="Oswald"/>
              </a:rPr>
              <a:t>月底開放請自行查詢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36517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circle(in)">
                                      <p:cBhvr>
                                        <p:cTn id="7" dur="1250"/>
                                        <p:tgtEl>
                                          <p:spTgt spid="57"/>
                                        </p:tgtEl>
                                      </p:cBhvr>
                                    </p:animEffect>
                                  </p:childTnLst>
                                </p:cTn>
                              </p:par>
                            </p:childTnLst>
                          </p:cTn>
                        </p:par>
                        <p:par>
                          <p:cTn id="8" fill="hold">
                            <p:stCondLst>
                              <p:cond delay="1250"/>
                            </p:stCondLst>
                            <p:childTnLst>
                              <p:par>
                                <p:cTn id="9" presetID="2" presetClass="entr" presetSubtype="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250" fill="hold"/>
                                        <p:tgtEl>
                                          <p:spTgt spid="39"/>
                                        </p:tgtEl>
                                        <p:attrNameLst>
                                          <p:attrName>ppt_x</p:attrName>
                                        </p:attrNameLst>
                                      </p:cBhvr>
                                      <p:tavLst>
                                        <p:tav tm="0">
                                          <p:val>
                                            <p:strVal val="#ppt_x"/>
                                          </p:val>
                                        </p:tav>
                                        <p:tav tm="100000">
                                          <p:val>
                                            <p:strVal val="#ppt_x"/>
                                          </p:val>
                                        </p:tav>
                                      </p:tavLst>
                                    </p:anim>
                                    <p:anim calcmode="lin" valueType="num">
                                      <p:cBhvr additive="base">
                                        <p:cTn id="12" dur="1250" fill="hold"/>
                                        <p:tgtEl>
                                          <p:spTgt spid="39"/>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 presetClass="entr" presetSubtype="1"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1250" fill="hold"/>
                                        <p:tgtEl>
                                          <p:spTgt spid="41"/>
                                        </p:tgtEl>
                                        <p:attrNameLst>
                                          <p:attrName>ppt_x</p:attrName>
                                        </p:attrNameLst>
                                      </p:cBhvr>
                                      <p:tavLst>
                                        <p:tav tm="0">
                                          <p:val>
                                            <p:strVal val="#ppt_x"/>
                                          </p:val>
                                        </p:tav>
                                        <p:tav tm="100000">
                                          <p:val>
                                            <p:strVal val="#ppt_x"/>
                                          </p:val>
                                        </p:tav>
                                      </p:tavLst>
                                    </p:anim>
                                    <p:anim calcmode="lin" valueType="num">
                                      <p:cBhvr additive="base">
                                        <p:cTn id="17" dur="1250" fill="hold"/>
                                        <p:tgtEl>
                                          <p:spTgt spid="41"/>
                                        </p:tgtEl>
                                        <p:attrNameLst>
                                          <p:attrName>ppt_y</p:attrName>
                                        </p:attrNameLst>
                                      </p:cBhvr>
                                      <p:tavLst>
                                        <p:tav tm="0">
                                          <p:val>
                                            <p:strVal val="0-#ppt_h/2"/>
                                          </p:val>
                                        </p:tav>
                                        <p:tav tm="100000">
                                          <p:val>
                                            <p:strVal val="#ppt_y"/>
                                          </p:val>
                                        </p:tav>
                                      </p:tavLst>
                                    </p:anim>
                                  </p:childTnLst>
                                </p:cTn>
                              </p:par>
                            </p:childTnLst>
                          </p:cTn>
                        </p:par>
                        <p:par>
                          <p:cTn id="18" fill="hold">
                            <p:stCondLst>
                              <p:cond delay="3750"/>
                            </p:stCondLst>
                            <p:childTnLst>
                              <p:par>
                                <p:cTn id="19" presetID="2" presetClass="entr" presetSubtype="1"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1250" fill="hold"/>
                                        <p:tgtEl>
                                          <p:spTgt spid="40"/>
                                        </p:tgtEl>
                                        <p:attrNameLst>
                                          <p:attrName>ppt_x</p:attrName>
                                        </p:attrNameLst>
                                      </p:cBhvr>
                                      <p:tavLst>
                                        <p:tav tm="0">
                                          <p:val>
                                            <p:strVal val="#ppt_x"/>
                                          </p:val>
                                        </p:tav>
                                        <p:tav tm="100000">
                                          <p:val>
                                            <p:strVal val="#ppt_x"/>
                                          </p:val>
                                        </p:tav>
                                      </p:tavLst>
                                    </p:anim>
                                    <p:anim calcmode="lin" valueType="num">
                                      <p:cBhvr additive="base">
                                        <p:cTn id="22" dur="1250" fill="hold"/>
                                        <p:tgtEl>
                                          <p:spTgt spid="40"/>
                                        </p:tgtEl>
                                        <p:attrNameLst>
                                          <p:attrName>ppt_y</p:attrName>
                                        </p:attrNameLst>
                                      </p:cBhvr>
                                      <p:tavLst>
                                        <p:tav tm="0">
                                          <p:val>
                                            <p:strVal val="0-#ppt_h/2"/>
                                          </p:val>
                                        </p:tav>
                                        <p:tav tm="100000">
                                          <p:val>
                                            <p:strVal val="#ppt_y"/>
                                          </p:val>
                                        </p:tav>
                                      </p:tavLst>
                                    </p:anim>
                                  </p:childTnLst>
                                </p:cTn>
                              </p:par>
                              <p:par>
                                <p:cTn id="23" presetID="6" presetClass="entr" presetSubtype="16"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circle(in)">
                                      <p:cBhvr>
                                        <p:cTn id="25" dur="1000"/>
                                        <p:tgtEl>
                                          <p:spTgt spid="4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circle(in)">
                                      <p:cBhvr>
                                        <p:cTn id="28" dur="1000"/>
                                        <p:tgtEl>
                                          <p:spTgt spid="4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ircle(in)">
                                      <p:cBhvr>
                                        <p:cTn id="31" dur="1000"/>
                                        <p:tgtEl>
                                          <p:spTgt spid="4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circle(in)">
                                      <p:cBhvr>
                                        <p:cTn id="34" dur="1000"/>
                                        <p:tgtEl>
                                          <p:spTgt spid="5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circle(in)">
                                      <p:cBhvr>
                                        <p:cTn id="37" dur="1000"/>
                                        <p:tgtEl>
                                          <p:spTgt spid="5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circle(in)">
                                      <p:cBhvr>
                                        <p:cTn id="40" dur="1000"/>
                                        <p:tgtEl>
                                          <p:spTgt spid="52"/>
                                        </p:tgtEl>
                                      </p:cBhvr>
                                    </p:animEffect>
                                  </p:childTnLst>
                                </p:cTn>
                              </p:par>
                            </p:childTnLst>
                          </p:cTn>
                        </p:par>
                        <p:par>
                          <p:cTn id="41" fill="hold">
                            <p:stCondLst>
                              <p:cond delay="5000"/>
                            </p:stCondLst>
                            <p:childTnLst>
                              <p:par>
                                <p:cTn id="42" presetID="2" presetClass="entr" presetSubtype="8"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1000" fill="hold"/>
                                        <p:tgtEl>
                                          <p:spTgt spid="42"/>
                                        </p:tgtEl>
                                        <p:attrNameLst>
                                          <p:attrName>ppt_x</p:attrName>
                                        </p:attrNameLst>
                                      </p:cBhvr>
                                      <p:tavLst>
                                        <p:tav tm="0">
                                          <p:val>
                                            <p:strVal val="0-#ppt_w/2"/>
                                          </p:val>
                                        </p:tav>
                                        <p:tav tm="100000">
                                          <p:val>
                                            <p:strVal val="#ppt_x"/>
                                          </p:val>
                                        </p:tav>
                                      </p:tavLst>
                                    </p:anim>
                                    <p:anim calcmode="lin" valueType="num">
                                      <p:cBhvr additive="base">
                                        <p:cTn id="45" dur="1000" fill="hold"/>
                                        <p:tgtEl>
                                          <p:spTgt spid="42"/>
                                        </p:tgtEl>
                                        <p:attrNameLst>
                                          <p:attrName>ppt_y</p:attrName>
                                        </p:attrNameLst>
                                      </p:cBhvr>
                                      <p:tavLst>
                                        <p:tav tm="0">
                                          <p:val>
                                            <p:strVal val="#ppt_y"/>
                                          </p:val>
                                        </p:tav>
                                        <p:tav tm="100000">
                                          <p:val>
                                            <p:strVal val="#ppt_y"/>
                                          </p:val>
                                        </p:tav>
                                      </p:tavLst>
                                    </p:anim>
                                  </p:childTnLst>
                                </p:cTn>
                              </p:par>
                            </p:childTnLst>
                          </p:cTn>
                        </p:par>
                        <p:par>
                          <p:cTn id="46" fill="hold">
                            <p:stCondLst>
                              <p:cond delay="6000"/>
                            </p:stCondLst>
                            <p:childTnLst>
                              <p:par>
                                <p:cTn id="47" presetID="2" presetClass="entr" presetSubtype="8"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1000" fill="hold"/>
                                        <p:tgtEl>
                                          <p:spTgt spid="43"/>
                                        </p:tgtEl>
                                        <p:attrNameLst>
                                          <p:attrName>ppt_x</p:attrName>
                                        </p:attrNameLst>
                                      </p:cBhvr>
                                      <p:tavLst>
                                        <p:tav tm="0">
                                          <p:val>
                                            <p:strVal val="0-#ppt_w/2"/>
                                          </p:val>
                                        </p:tav>
                                        <p:tav tm="100000">
                                          <p:val>
                                            <p:strVal val="#ppt_x"/>
                                          </p:val>
                                        </p:tav>
                                      </p:tavLst>
                                    </p:anim>
                                    <p:anim calcmode="lin" valueType="num">
                                      <p:cBhvr additive="base">
                                        <p:cTn id="50" dur="1000" fill="hold"/>
                                        <p:tgtEl>
                                          <p:spTgt spid="43"/>
                                        </p:tgtEl>
                                        <p:attrNameLst>
                                          <p:attrName>ppt_y</p:attrName>
                                        </p:attrNameLst>
                                      </p:cBhvr>
                                      <p:tavLst>
                                        <p:tav tm="0">
                                          <p:val>
                                            <p:strVal val="#ppt_y"/>
                                          </p:val>
                                        </p:tav>
                                        <p:tav tm="100000">
                                          <p:val>
                                            <p:strVal val="#ppt_y"/>
                                          </p:val>
                                        </p:tav>
                                      </p:tavLst>
                                    </p:anim>
                                  </p:childTnLst>
                                </p:cTn>
                              </p:par>
                            </p:childTnLst>
                          </p:cTn>
                        </p:par>
                        <p:par>
                          <p:cTn id="51" fill="hold">
                            <p:stCondLst>
                              <p:cond delay="7000"/>
                            </p:stCondLst>
                            <p:childTnLst>
                              <p:par>
                                <p:cTn id="52" presetID="2" presetClass="entr" presetSubtype="8"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1000" fill="hold"/>
                                        <p:tgtEl>
                                          <p:spTgt spid="44"/>
                                        </p:tgtEl>
                                        <p:attrNameLst>
                                          <p:attrName>ppt_x</p:attrName>
                                        </p:attrNameLst>
                                      </p:cBhvr>
                                      <p:tavLst>
                                        <p:tav tm="0">
                                          <p:val>
                                            <p:strVal val="0-#ppt_w/2"/>
                                          </p:val>
                                        </p:tav>
                                        <p:tav tm="100000">
                                          <p:val>
                                            <p:strVal val="#ppt_x"/>
                                          </p:val>
                                        </p:tav>
                                      </p:tavLst>
                                    </p:anim>
                                    <p:anim calcmode="lin" valueType="num">
                                      <p:cBhvr additive="base">
                                        <p:cTn id="55" dur="1000" fill="hold"/>
                                        <p:tgtEl>
                                          <p:spTgt spid="44"/>
                                        </p:tgtEl>
                                        <p:attrNameLst>
                                          <p:attrName>ppt_y</p:attrName>
                                        </p:attrNameLst>
                                      </p:cBhvr>
                                      <p:tavLst>
                                        <p:tav tm="0">
                                          <p:val>
                                            <p:strVal val="#ppt_y"/>
                                          </p:val>
                                        </p:tav>
                                        <p:tav tm="100000">
                                          <p:val>
                                            <p:strVal val="#ppt_y"/>
                                          </p:val>
                                        </p:tav>
                                      </p:tavLst>
                                    </p:anim>
                                  </p:childTnLst>
                                </p:cTn>
                              </p:par>
                            </p:childTnLst>
                          </p:cTn>
                        </p:par>
                        <p:par>
                          <p:cTn id="56" fill="hold">
                            <p:stCondLst>
                              <p:cond delay="8000"/>
                            </p:stCondLst>
                            <p:childTnLst>
                              <p:par>
                                <p:cTn id="57" presetID="2" presetClass="entr" presetSubtype="8"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1000" fill="hold"/>
                                        <p:tgtEl>
                                          <p:spTgt spid="45"/>
                                        </p:tgtEl>
                                        <p:attrNameLst>
                                          <p:attrName>ppt_x</p:attrName>
                                        </p:attrNameLst>
                                      </p:cBhvr>
                                      <p:tavLst>
                                        <p:tav tm="0">
                                          <p:val>
                                            <p:strVal val="0-#ppt_w/2"/>
                                          </p:val>
                                        </p:tav>
                                        <p:tav tm="100000">
                                          <p:val>
                                            <p:strVal val="#ppt_x"/>
                                          </p:val>
                                        </p:tav>
                                      </p:tavLst>
                                    </p:anim>
                                    <p:anim calcmode="lin" valueType="num">
                                      <p:cBhvr additive="base">
                                        <p:cTn id="60" dur="10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p:bldP spid="43" grpId="0"/>
      <p:bldP spid="44" grpId="0"/>
      <p:bldP spid="45" grpId="0"/>
      <p:bldP spid="47" grpId="0" animBg="1"/>
      <p:bldP spid="48" grpId="0" animBg="1"/>
      <p:bldP spid="49" grpId="0" animBg="1"/>
      <p:bldP spid="50" grpId="0" animBg="1"/>
      <p:bldP spid="51" grpId="0" animBg="1"/>
      <p:bldP spid="52" grpId="0" animBg="1"/>
      <p:bldP spid="5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ECB73F5F-C847-4D37-9262-85522F7BD0BE}"/>
              </a:ext>
            </a:extLst>
          </p:cNvPr>
          <p:cNvPicPr>
            <a:picLocks noChangeAspect="1"/>
          </p:cNvPicPr>
          <p:nvPr/>
        </p:nvPicPr>
        <p:blipFill>
          <a:blip r:embed="rId2"/>
          <a:stretch>
            <a:fillRect/>
          </a:stretch>
        </p:blipFill>
        <p:spPr>
          <a:xfrm>
            <a:off x="1572675" y="4284616"/>
            <a:ext cx="8955988" cy="1288869"/>
          </a:xfrm>
          <a:prstGeom prst="rect">
            <a:avLst/>
          </a:prstGeom>
          <a:ln w="12700">
            <a:solidFill>
              <a:schemeClr val="accent2">
                <a:lumMod val="75000"/>
              </a:schemeClr>
            </a:solidFill>
          </a:ln>
        </p:spPr>
      </p:pic>
      <p:pic>
        <p:nvPicPr>
          <p:cNvPr id="26" name="圖片 25">
            <a:extLst>
              <a:ext uri="{FF2B5EF4-FFF2-40B4-BE49-F238E27FC236}">
                <a16:creationId xmlns:a16="http://schemas.microsoft.com/office/drawing/2014/main" id="{4E19DF65-3A2B-459A-BFE6-C5183DD4784D}"/>
              </a:ext>
            </a:extLst>
          </p:cNvPr>
          <p:cNvPicPr>
            <a:picLocks noChangeAspect="1"/>
          </p:cNvPicPr>
          <p:nvPr/>
        </p:nvPicPr>
        <p:blipFill>
          <a:blip r:embed="rId3"/>
          <a:stretch>
            <a:fillRect/>
          </a:stretch>
        </p:blipFill>
        <p:spPr>
          <a:xfrm>
            <a:off x="1568667" y="5486399"/>
            <a:ext cx="8959996" cy="1306623"/>
          </a:xfrm>
          <a:prstGeom prst="rect">
            <a:avLst/>
          </a:prstGeom>
          <a:ln w="12700">
            <a:solidFill>
              <a:schemeClr val="accent2">
                <a:lumMod val="75000"/>
              </a:schemeClr>
            </a:solidFill>
          </a:ln>
        </p:spPr>
      </p:pic>
      <p:sp>
        <p:nvSpPr>
          <p:cNvPr id="27" name="矩形 26">
            <a:extLst>
              <a:ext uri="{FF2B5EF4-FFF2-40B4-BE49-F238E27FC236}">
                <a16:creationId xmlns:a16="http://schemas.microsoft.com/office/drawing/2014/main" id="{D2941835-F6A4-499C-BBA5-F64B5C6B71BB}"/>
              </a:ext>
            </a:extLst>
          </p:cNvPr>
          <p:cNvSpPr/>
          <p:nvPr/>
        </p:nvSpPr>
        <p:spPr>
          <a:xfrm>
            <a:off x="4440261" y="4288986"/>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28" name="矩形 27">
            <a:extLst>
              <a:ext uri="{FF2B5EF4-FFF2-40B4-BE49-F238E27FC236}">
                <a16:creationId xmlns:a16="http://schemas.microsoft.com/office/drawing/2014/main" id="{71CF05C5-3655-48DA-B9F5-7F40A622D064}"/>
              </a:ext>
            </a:extLst>
          </p:cNvPr>
          <p:cNvSpPr/>
          <p:nvPr/>
        </p:nvSpPr>
        <p:spPr>
          <a:xfrm>
            <a:off x="4466387" y="5577210"/>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29" name="矩形 28">
            <a:extLst>
              <a:ext uri="{FF2B5EF4-FFF2-40B4-BE49-F238E27FC236}">
                <a16:creationId xmlns:a16="http://schemas.microsoft.com/office/drawing/2014/main" id="{0E511434-DCD6-4FF5-9933-ECD8A9247462}"/>
              </a:ext>
            </a:extLst>
          </p:cNvPr>
          <p:cNvSpPr/>
          <p:nvPr/>
        </p:nvSpPr>
        <p:spPr>
          <a:xfrm>
            <a:off x="5281090" y="5107025"/>
            <a:ext cx="2513082" cy="299614"/>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2DF3A8A0-C6C8-4368-8E6A-1695A613CF68}"/>
              </a:ext>
            </a:extLst>
          </p:cNvPr>
          <p:cNvSpPr/>
          <p:nvPr/>
        </p:nvSpPr>
        <p:spPr>
          <a:xfrm>
            <a:off x="5321153" y="6325649"/>
            <a:ext cx="1750207" cy="299614"/>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D33CE7CD-7D23-48F2-8C82-7F7BFAAF8A58}"/>
              </a:ext>
            </a:extLst>
          </p:cNvPr>
          <p:cNvSpPr/>
          <p:nvPr/>
        </p:nvSpPr>
        <p:spPr>
          <a:xfrm rot="2891316">
            <a:off x="4853026" y="4571383"/>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38" name="矩形 37">
            <a:extLst>
              <a:ext uri="{FF2B5EF4-FFF2-40B4-BE49-F238E27FC236}">
                <a16:creationId xmlns:a16="http://schemas.microsoft.com/office/drawing/2014/main" id="{9202E50B-3B1C-4191-98A8-3740A8D4ADFC}"/>
              </a:ext>
            </a:extLst>
          </p:cNvPr>
          <p:cNvSpPr/>
          <p:nvPr/>
        </p:nvSpPr>
        <p:spPr>
          <a:xfrm rot="2891316">
            <a:off x="4853026" y="5786458"/>
            <a:ext cx="840295" cy="923330"/>
          </a:xfrm>
          <a:prstGeom prst="rect">
            <a:avLst/>
          </a:prstGeom>
        </p:spPr>
        <p:txBody>
          <a:bodyPr wrap="none" anchor="ctr">
            <a:spAutoFit/>
          </a:bodyPr>
          <a:lstStyle/>
          <a:p>
            <a:r>
              <a:rPr lang="zh-TW" altLang="en-US" sz="5400" dirty="0">
                <a:solidFill>
                  <a:srgbClr val="0033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3300"/>
              </a:solidFill>
            </a:endParaRPr>
          </a:p>
        </p:txBody>
      </p:sp>
      <p:cxnSp>
        <p:nvCxnSpPr>
          <p:cNvPr id="41" name="直線接點 40">
            <a:extLst>
              <a:ext uri="{FF2B5EF4-FFF2-40B4-BE49-F238E27FC236}">
                <a16:creationId xmlns:a16="http://schemas.microsoft.com/office/drawing/2014/main" id="{E640BE44-61E0-4AE2-B948-E2E8C7487368}"/>
              </a:ext>
            </a:extLst>
          </p:cNvPr>
          <p:cNvCxnSpPr/>
          <p:nvPr/>
        </p:nvCxnSpPr>
        <p:spPr>
          <a:xfrm>
            <a:off x="1794933" y="5376333"/>
            <a:ext cx="218863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AB856B6A-D47B-422B-9B04-16EF69AC1B4D}"/>
              </a:ext>
            </a:extLst>
          </p:cNvPr>
          <p:cNvCxnSpPr/>
          <p:nvPr/>
        </p:nvCxnSpPr>
        <p:spPr>
          <a:xfrm>
            <a:off x="1854199" y="6608231"/>
            <a:ext cx="218863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圓角矩形 19">
            <a:extLst>
              <a:ext uri="{FF2B5EF4-FFF2-40B4-BE49-F238E27FC236}">
                <a16:creationId xmlns:a16="http://schemas.microsoft.com/office/drawing/2014/main" id="{585EEECF-4D0F-4334-8719-956FC2FBAD51}"/>
              </a:ext>
            </a:extLst>
          </p:cNvPr>
          <p:cNvSpPr/>
          <p:nvPr/>
        </p:nvSpPr>
        <p:spPr>
          <a:xfrm>
            <a:off x="191344" y="2133477"/>
            <a:ext cx="3551888" cy="2021208"/>
          </a:xfrm>
          <a:prstGeom prst="roundRect">
            <a:avLst>
              <a:gd name="adj" fmla="val 77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2075"/>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r>
              <a:rPr lang="zh-TW" altLang="en-US" sz="1600" b="1" dirty="0">
                <a:solidFill>
                  <a:schemeClr val="tx1"/>
                </a:solidFill>
                <a:latin typeface="微軟正黑體" panose="020B0604030504040204" pitchFamily="34" charset="-120"/>
                <a:ea typeface="微軟正黑體" panose="020B0604030504040204" pitchFamily="34" charset="-120"/>
              </a:rPr>
              <a:t>當按下</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r>
              <a:rPr lang="zh-TW" altLang="en-US" sz="1600" b="1" dirty="0">
                <a:solidFill>
                  <a:schemeClr val="tx1"/>
                </a:solidFill>
                <a:latin typeface="微軟正黑體" panose="020B0604030504040204" pitchFamily="34" charset="-120"/>
                <a:ea typeface="微軟正黑體" panose="020B0604030504040204" pitchFamily="34" charset="-120"/>
              </a:rPr>
              <a:t>螢幕會顯示學生的各項學習歷程檔案，學生可先檢視，再決定是要選擇哪一種上傳模式。</a:t>
            </a:r>
          </a:p>
        </p:txBody>
      </p:sp>
      <p:sp>
        <p:nvSpPr>
          <p:cNvPr id="31" name="標題 1">
            <a:extLst>
              <a:ext uri="{FF2B5EF4-FFF2-40B4-BE49-F238E27FC236}">
                <a16:creationId xmlns:a16="http://schemas.microsoft.com/office/drawing/2014/main" id="{626AE794-6E34-4E08-B851-463149787C45}"/>
              </a:ext>
            </a:extLst>
          </p:cNvPr>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a:t>
            </a:r>
            <a:r>
              <a:rPr lang="en-US" altLang="zh-TW" sz="2800" spc="-100" dirty="0"/>
              <a:t>112</a:t>
            </a:r>
            <a:r>
              <a:rPr lang="zh-TW" altLang="en-US" sz="2800" spc="-100" dirty="0"/>
              <a:t>學年度四技二專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a:t>
            </a:r>
            <a:r>
              <a:rPr lang="en-US" altLang="zh-TW" sz="2400" b="0" spc="-100" dirty="0"/>
              <a:t>(2/4)</a:t>
            </a:r>
            <a:endParaRPr lang="zh-TW" altLang="en-US" sz="2400" b="0" spc="-100" dirty="0"/>
          </a:p>
        </p:txBody>
      </p:sp>
      <p:sp>
        <p:nvSpPr>
          <p:cNvPr id="22" name="圓角矩形 19">
            <a:extLst>
              <a:ext uri="{FF2B5EF4-FFF2-40B4-BE49-F238E27FC236}">
                <a16:creationId xmlns:a16="http://schemas.microsoft.com/office/drawing/2014/main" id="{2E32796C-B8A1-45E8-869B-8871DDF9BBDC}"/>
              </a:ext>
            </a:extLst>
          </p:cNvPr>
          <p:cNvSpPr/>
          <p:nvPr/>
        </p:nvSpPr>
        <p:spPr>
          <a:xfrm>
            <a:off x="910541" y="2628097"/>
            <a:ext cx="1056747" cy="38072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600" b="1" dirty="0">
                <a:latin typeface="微軟正黑體" panose="020B0604030504040204" pitchFamily="34" charset="-120"/>
                <a:ea typeface="微軟正黑體" panose="020B0604030504040204" pitchFamily="34" charset="-120"/>
              </a:rPr>
              <a:t>點我上傳</a:t>
            </a:r>
          </a:p>
        </p:txBody>
      </p:sp>
      <p:sp>
        <p:nvSpPr>
          <p:cNvPr id="24" name="圓角矩形 19">
            <a:extLst>
              <a:ext uri="{FF2B5EF4-FFF2-40B4-BE49-F238E27FC236}">
                <a16:creationId xmlns:a16="http://schemas.microsoft.com/office/drawing/2014/main" id="{A336CDD0-3F30-4BEB-96E4-D23592401389}"/>
              </a:ext>
            </a:extLst>
          </p:cNvPr>
          <p:cNvSpPr/>
          <p:nvPr/>
        </p:nvSpPr>
        <p:spPr>
          <a:xfrm>
            <a:off x="7990785" y="4434059"/>
            <a:ext cx="3655845" cy="504137"/>
          </a:xfrm>
          <a:prstGeom prst="roundRect">
            <a:avLst>
              <a:gd name="adj" fmla="val 77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2075"/>
            <a:r>
              <a:rPr lang="zh-TW" altLang="en-US" sz="2400" b="1" dirty="0">
                <a:solidFill>
                  <a:schemeClr val="tx1"/>
                </a:solidFill>
                <a:latin typeface="微軟正黑體" panose="020B0604030504040204" pitchFamily="34" charset="-120"/>
                <a:ea typeface="微軟正黑體" panose="020B0604030504040204" pitchFamily="34" charset="-120"/>
              </a:rPr>
              <a:t>已送出，不得再修改</a:t>
            </a:r>
            <a:r>
              <a:rPr lang="en-US" altLang="zh-TW" sz="2400" b="1" dirty="0">
                <a:solidFill>
                  <a:schemeClr val="tx1"/>
                </a:solidFill>
                <a:latin typeface="微軟正黑體" panose="020B0604030504040204" pitchFamily="34" charset="-120"/>
                <a:ea typeface="微軟正黑體" panose="020B0604030504040204" pitchFamily="34" charset="-120"/>
              </a:rPr>
              <a:t>!!!</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5" name="矩形 44">
            <a:extLst>
              <a:ext uri="{FF2B5EF4-FFF2-40B4-BE49-F238E27FC236}">
                <a16:creationId xmlns:a16="http://schemas.microsoft.com/office/drawing/2014/main" id="{515A6384-722E-4BD0-A71A-0C58D35AB08B}"/>
              </a:ext>
            </a:extLst>
          </p:cNvPr>
          <p:cNvSpPr/>
          <p:nvPr/>
        </p:nvSpPr>
        <p:spPr>
          <a:xfrm>
            <a:off x="5314782" y="1020511"/>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55" name="矩形 54">
            <a:extLst>
              <a:ext uri="{FF2B5EF4-FFF2-40B4-BE49-F238E27FC236}">
                <a16:creationId xmlns:a16="http://schemas.microsoft.com/office/drawing/2014/main" id="{29AF5DEB-B169-4CB0-A785-8D9B22E66860}"/>
              </a:ext>
            </a:extLst>
          </p:cNvPr>
          <p:cNvSpPr/>
          <p:nvPr/>
        </p:nvSpPr>
        <p:spPr>
          <a:xfrm>
            <a:off x="2095498" y="1006614"/>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56" name="矩形 55">
            <a:extLst>
              <a:ext uri="{FF2B5EF4-FFF2-40B4-BE49-F238E27FC236}">
                <a16:creationId xmlns:a16="http://schemas.microsoft.com/office/drawing/2014/main" id="{A3978049-E9A7-41D4-84D8-0E1B6159200E}"/>
              </a:ext>
            </a:extLst>
          </p:cNvPr>
          <p:cNvSpPr/>
          <p:nvPr/>
        </p:nvSpPr>
        <p:spPr>
          <a:xfrm>
            <a:off x="1201703" y="1318673"/>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57" name="矩形 56">
            <a:extLst>
              <a:ext uri="{FF2B5EF4-FFF2-40B4-BE49-F238E27FC236}">
                <a16:creationId xmlns:a16="http://schemas.microsoft.com/office/drawing/2014/main" id="{44087D77-1A5A-4998-A7B7-4C99A2BEE63D}"/>
              </a:ext>
            </a:extLst>
          </p:cNvPr>
          <p:cNvSpPr/>
          <p:nvPr/>
        </p:nvSpPr>
        <p:spPr>
          <a:xfrm>
            <a:off x="1201704" y="1727569"/>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58" name="矩形 57">
            <a:extLst>
              <a:ext uri="{FF2B5EF4-FFF2-40B4-BE49-F238E27FC236}">
                <a16:creationId xmlns:a16="http://schemas.microsoft.com/office/drawing/2014/main" id="{C233574D-BD77-47B7-BED6-EAD28A9716A8}"/>
              </a:ext>
            </a:extLst>
          </p:cNvPr>
          <p:cNvSpPr/>
          <p:nvPr/>
        </p:nvSpPr>
        <p:spPr>
          <a:xfrm>
            <a:off x="5298232" y="1431737"/>
            <a:ext cx="840295" cy="923330"/>
          </a:xfrm>
          <a:prstGeom prst="rect">
            <a:avLst/>
          </a:prstGeom>
        </p:spPr>
        <p:txBody>
          <a:bodyPr wrap="none" anchor="ctr">
            <a:spAutoFit/>
          </a:bodyPr>
          <a:lstStyle/>
          <a:p>
            <a:r>
              <a:rPr lang="zh-TW" altLang="en-US" sz="5400" dirty="0">
                <a:solidFill>
                  <a:srgbClr val="0033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3300"/>
              </a:solidFill>
            </a:endParaRPr>
          </a:p>
        </p:txBody>
      </p:sp>
      <p:sp>
        <p:nvSpPr>
          <p:cNvPr id="61" name="矩形 60">
            <a:extLst>
              <a:ext uri="{FF2B5EF4-FFF2-40B4-BE49-F238E27FC236}">
                <a16:creationId xmlns:a16="http://schemas.microsoft.com/office/drawing/2014/main" id="{86B7DAA5-030D-4891-8D43-5A7E8463842D}"/>
              </a:ext>
            </a:extLst>
          </p:cNvPr>
          <p:cNvSpPr/>
          <p:nvPr/>
        </p:nvSpPr>
        <p:spPr>
          <a:xfrm>
            <a:off x="2080053" y="1426547"/>
            <a:ext cx="840295" cy="923330"/>
          </a:xfrm>
          <a:prstGeom prst="rect">
            <a:avLst/>
          </a:prstGeom>
        </p:spPr>
        <p:txBody>
          <a:bodyPr wrap="none" anchor="ctr">
            <a:spAutoFit/>
          </a:bodyPr>
          <a:lstStyle/>
          <a:p>
            <a:r>
              <a:rPr lang="zh-TW" altLang="en-US" sz="5400" dirty="0">
                <a:solidFill>
                  <a:srgbClr val="0033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3300"/>
              </a:solidFill>
            </a:endParaRPr>
          </a:p>
        </p:txBody>
      </p:sp>
      <p:sp>
        <p:nvSpPr>
          <p:cNvPr id="62" name="圓角矩形 19">
            <a:extLst>
              <a:ext uri="{FF2B5EF4-FFF2-40B4-BE49-F238E27FC236}">
                <a16:creationId xmlns:a16="http://schemas.microsoft.com/office/drawing/2014/main" id="{D1D0C648-BA75-4059-BD03-0411018CE2D4}"/>
              </a:ext>
            </a:extLst>
          </p:cNvPr>
          <p:cNvSpPr/>
          <p:nvPr/>
        </p:nvSpPr>
        <p:spPr>
          <a:xfrm>
            <a:off x="6079784" y="1716743"/>
            <a:ext cx="776662" cy="30469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000" b="1" dirty="0">
                <a:latin typeface="華康中黑體" panose="020B0509000000000000" pitchFamily="49" charset="-120"/>
                <a:ea typeface="華康中黑體" panose="020B0509000000000000" pitchFamily="49" charset="-120"/>
              </a:rPr>
              <a:t>點我上傳</a:t>
            </a:r>
          </a:p>
        </p:txBody>
      </p:sp>
      <p:sp>
        <p:nvSpPr>
          <p:cNvPr id="63" name="圓角矩形 25">
            <a:extLst>
              <a:ext uri="{FF2B5EF4-FFF2-40B4-BE49-F238E27FC236}">
                <a16:creationId xmlns:a16="http://schemas.microsoft.com/office/drawing/2014/main" id="{5DF2541C-0DB6-4A2E-9025-27762A1DE9BA}"/>
              </a:ext>
            </a:extLst>
          </p:cNvPr>
          <p:cNvSpPr/>
          <p:nvPr/>
        </p:nvSpPr>
        <p:spPr>
          <a:xfrm>
            <a:off x="6071075" y="1307087"/>
            <a:ext cx="776662" cy="30469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000" b="1" dirty="0">
                <a:latin typeface="華康中黑體" panose="020B0509000000000000" pitchFamily="49" charset="-120"/>
                <a:ea typeface="華康中黑體" panose="020B0509000000000000" pitchFamily="49" charset="-120"/>
              </a:rPr>
              <a:t>點我上傳</a:t>
            </a:r>
          </a:p>
        </p:txBody>
      </p:sp>
      <p:pic>
        <p:nvPicPr>
          <p:cNvPr id="67" name="圖片 66">
            <a:extLst>
              <a:ext uri="{FF2B5EF4-FFF2-40B4-BE49-F238E27FC236}">
                <a16:creationId xmlns:a16="http://schemas.microsoft.com/office/drawing/2014/main" id="{2EE9A0C4-A3E9-464E-9FD6-300C5D5BD24D}"/>
              </a:ext>
            </a:extLst>
          </p:cNvPr>
          <p:cNvPicPr>
            <a:picLocks noChangeAspect="1"/>
          </p:cNvPicPr>
          <p:nvPr/>
        </p:nvPicPr>
        <p:blipFill rotWithShape="1">
          <a:blip r:embed="rId4"/>
          <a:srcRect r="10676"/>
          <a:stretch/>
        </p:blipFill>
        <p:spPr>
          <a:xfrm>
            <a:off x="3624404" y="1730944"/>
            <a:ext cx="8376252" cy="2555760"/>
          </a:xfrm>
          <a:prstGeom prst="rect">
            <a:avLst/>
          </a:prstGeom>
          <a:ln w="19050">
            <a:solidFill>
              <a:schemeClr val="accent2">
                <a:lumMod val="75000"/>
              </a:schemeClr>
            </a:solidFill>
          </a:ln>
        </p:spPr>
      </p:pic>
      <p:sp>
        <p:nvSpPr>
          <p:cNvPr id="68" name="文字方塊 67">
            <a:extLst>
              <a:ext uri="{FF2B5EF4-FFF2-40B4-BE49-F238E27FC236}">
                <a16:creationId xmlns:a16="http://schemas.microsoft.com/office/drawing/2014/main" id="{AB9D7058-A46B-4D1E-BBF1-28486E0189B0}"/>
              </a:ext>
            </a:extLst>
          </p:cNvPr>
          <p:cNvSpPr txBox="1"/>
          <p:nvPr/>
        </p:nvSpPr>
        <p:spPr>
          <a:xfrm>
            <a:off x="6551753" y="3059143"/>
            <a:ext cx="5338212" cy="938719"/>
          </a:xfrm>
          <a:prstGeom prst="rect">
            <a:avLst/>
          </a:prstGeom>
          <a:solidFill>
            <a:srgbClr val="FFFF00">
              <a:alpha val="69804"/>
            </a:srgbClr>
          </a:solidFill>
        </p:spPr>
        <p:txBody>
          <a:bodyPr wrap="square" rtlCol="0" anchor="ctr">
            <a:spAutoFit/>
          </a:bodyPr>
          <a:lstStyle/>
          <a:p>
            <a:pPr algn="ctr">
              <a:lnSpc>
                <a:spcPct val="125000"/>
              </a:lnSpc>
            </a:pPr>
            <a:r>
              <a:rPr lang="zh-TW" altLang="en-US" sz="2200" dirty="0">
                <a:solidFill>
                  <a:srgbClr val="0000FF"/>
                </a:solidFill>
                <a:latin typeface="Book Antiqua" panose="02040602050305030304" pitchFamily="18" charset="0"/>
                <a:ea typeface="華康儷楷書" panose="03000509000000000000" pitchFamily="65" charset="-120"/>
              </a:rPr>
              <a:t>依考生</a:t>
            </a:r>
            <a:r>
              <a:rPr lang="zh-TW" altLang="en-US" sz="2200" b="1" dirty="0">
                <a:solidFill>
                  <a:srgbClr val="FF0000"/>
                </a:solidFill>
                <a:latin typeface="Book Antiqua" panose="02040602050305030304" pitchFamily="18" charset="0"/>
                <a:ea typeface="華康儷楷書" panose="03000509000000000000" pitchFamily="65" charset="-120"/>
              </a:rPr>
              <a:t>個人意願</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自行選擇</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上傳模式</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a:t>
            </a:r>
            <a:br>
              <a:rPr lang="en-US" altLang="zh-TW" sz="2200" dirty="0">
                <a:solidFill>
                  <a:srgbClr val="0000FF"/>
                </a:solidFill>
                <a:latin typeface="Book Antiqua" panose="02040602050305030304" pitchFamily="18" charset="0"/>
                <a:ea typeface="華康儷楷書" panose="03000509000000000000" pitchFamily="65" charset="-120"/>
              </a:rPr>
            </a:br>
            <a:r>
              <a:rPr lang="zh-TW" altLang="en-US" sz="2200" b="1" u="sng" dirty="0">
                <a:solidFill>
                  <a:srgbClr val="0000FF"/>
                </a:solidFill>
                <a:latin typeface="Book Antiqua" panose="02040602050305030304" pitchFamily="18" charset="0"/>
                <a:ea typeface="華康儷楷書" panose="03000509000000000000" pitchFamily="65" charset="-120"/>
              </a:rPr>
              <a:t>不同的</a:t>
            </a:r>
            <a:r>
              <a:rPr lang="zh-TW" altLang="en-US" sz="2200" dirty="0">
                <a:solidFill>
                  <a:srgbClr val="0000FF"/>
                </a:solidFill>
                <a:latin typeface="Book Antiqua" panose="02040602050305030304" pitchFamily="18" charset="0"/>
                <a:ea typeface="華康儷楷書" panose="03000509000000000000" pitchFamily="65" charset="-120"/>
              </a:rPr>
              <a:t>報名校系</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可選</a:t>
            </a:r>
            <a:r>
              <a:rPr lang="zh-TW" altLang="en-US" sz="2200" b="1" u="sng" dirty="0">
                <a:solidFill>
                  <a:srgbClr val="0000FF"/>
                </a:solidFill>
                <a:latin typeface="Book Antiqua" panose="02040602050305030304" pitchFamily="18" charset="0"/>
                <a:ea typeface="華康儷楷書" panose="03000509000000000000" pitchFamily="65" charset="-120"/>
              </a:rPr>
              <a:t>不同的</a:t>
            </a:r>
            <a:r>
              <a:rPr lang="zh-TW" altLang="en-US" sz="2200" dirty="0">
                <a:solidFill>
                  <a:srgbClr val="0000FF"/>
                </a:solidFill>
                <a:latin typeface="Book Antiqua" panose="02040602050305030304" pitchFamily="18" charset="0"/>
                <a:ea typeface="華康儷楷書" panose="03000509000000000000" pitchFamily="65" charset="-120"/>
              </a:rPr>
              <a:t>上傳模式。</a:t>
            </a:r>
          </a:p>
        </p:txBody>
      </p:sp>
      <p:sp>
        <p:nvSpPr>
          <p:cNvPr id="69" name="矩形 68">
            <a:extLst>
              <a:ext uri="{FF2B5EF4-FFF2-40B4-BE49-F238E27FC236}">
                <a16:creationId xmlns:a16="http://schemas.microsoft.com/office/drawing/2014/main" id="{3B713539-170B-4B08-9DC7-210DC4617FC2}"/>
              </a:ext>
            </a:extLst>
          </p:cNvPr>
          <p:cNvSpPr/>
          <p:nvPr/>
        </p:nvSpPr>
        <p:spPr>
          <a:xfrm>
            <a:off x="3864409" y="3142730"/>
            <a:ext cx="2598811" cy="272376"/>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a:extLst>
              <a:ext uri="{FF2B5EF4-FFF2-40B4-BE49-F238E27FC236}">
                <a16:creationId xmlns:a16="http://schemas.microsoft.com/office/drawing/2014/main" id="{0D5B18B6-CC09-46E4-A726-D277071AB3A3}"/>
              </a:ext>
            </a:extLst>
          </p:cNvPr>
          <p:cNvSpPr/>
          <p:nvPr/>
        </p:nvSpPr>
        <p:spPr>
          <a:xfrm>
            <a:off x="3862750" y="3415963"/>
            <a:ext cx="1952525" cy="272376"/>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圖片 42">
            <a:extLst>
              <a:ext uri="{FF2B5EF4-FFF2-40B4-BE49-F238E27FC236}">
                <a16:creationId xmlns:a16="http://schemas.microsoft.com/office/drawing/2014/main" id="{4120F8A9-4D1D-4EC7-8DCA-720FE60049EA}"/>
              </a:ext>
            </a:extLst>
          </p:cNvPr>
          <p:cNvPicPr>
            <a:picLocks noChangeAspect="1"/>
          </p:cNvPicPr>
          <p:nvPr/>
        </p:nvPicPr>
        <p:blipFill rotWithShape="1">
          <a:blip r:embed="rId5">
            <a:extLst>
              <a:ext uri="{28A0092B-C50C-407E-A947-70E740481C1C}">
                <a14:useLocalDpi xmlns:a14="http://schemas.microsoft.com/office/drawing/2010/main" val="0"/>
              </a:ext>
            </a:extLst>
          </a:blip>
          <a:srcRect l="2982" t="38685" r="2254" b="33680"/>
          <a:stretch/>
        </p:blipFill>
        <p:spPr>
          <a:xfrm>
            <a:off x="1049867" y="645350"/>
            <a:ext cx="10464800" cy="1445709"/>
          </a:xfrm>
          <a:prstGeom prst="rect">
            <a:avLst/>
          </a:prstGeom>
          <a:ln w="28575">
            <a:solidFill>
              <a:schemeClr val="accent2">
                <a:lumMod val="75000"/>
              </a:schemeClr>
            </a:solidFill>
          </a:ln>
        </p:spPr>
      </p:pic>
    </p:spTree>
    <p:extLst>
      <p:ext uri="{BB962C8B-B14F-4D97-AF65-F5344CB8AC3E}">
        <p14:creationId xmlns:p14="http://schemas.microsoft.com/office/powerpoint/2010/main" val="92550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out)">
                                      <p:cBhvr>
                                        <p:cTn id="7" dur="1750"/>
                                        <p:tgtEl>
                                          <p:spTgt spid="23"/>
                                        </p:tgtEl>
                                      </p:cBhvr>
                                    </p:animEffect>
                                  </p:childTnLst>
                                </p:cTn>
                              </p:par>
                            </p:childTnLst>
                          </p:cTn>
                        </p:par>
                        <p:par>
                          <p:cTn id="8" fill="hold">
                            <p:stCondLst>
                              <p:cond delay="175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0-#ppt_w/2"/>
                                          </p:val>
                                        </p:tav>
                                        <p:tav tm="100000">
                                          <p:val>
                                            <p:strVal val="#ppt_x"/>
                                          </p:val>
                                        </p:tav>
                                      </p:tavLst>
                                    </p:anim>
                                    <p:anim calcmode="lin" valueType="num">
                                      <p:cBhvr additive="base">
                                        <p:cTn id="12" dur="1000" fill="hold"/>
                                        <p:tgtEl>
                                          <p:spTgt spid="35"/>
                                        </p:tgtEl>
                                        <p:attrNameLst>
                                          <p:attrName>ppt_y</p:attrName>
                                        </p:attrNameLst>
                                      </p:cBhvr>
                                      <p:tavLst>
                                        <p:tav tm="0">
                                          <p:val>
                                            <p:strVal val="#ppt_y"/>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1000"/>
                                        <p:tgtEl>
                                          <p:spTgt spid="2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1000"/>
                                        <p:tgtEl>
                                          <p:spTgt spid="28"/>
                                        </p:tgtEl>
                                      </p:cBhvr>
                                    </p:animEffect>
                                  </p:childTnLst>
                                </p:cTn>
                              </p:par>
                            </p:childTnLst>
                          </p:cTn>
                        </p:par>
                        <p:par>
                          <p:cTn id="19" fill="hold">
                            <p:stCondLst>
                              <p:cond delay="2750"/>
                            </p:stCondLst>
                            <p:childTnLst>
                              <p:par>
                                <p:cTn id="20" presetID="2" presetClass="entr" presetSubtype="8"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1000" fill="hold"/>
                                        <p:tgtEl>
                                          <p:spTgt spid="38"/>
                                        </p:tgtEl>
                                        <p:attrNameLst>
                                          <p:attrName>ppt_x</p:attrName>
                                        </p:attrNameLst>
                                      </p:cBhvr>
                                      <p:tavLst>
                                        <p:tav tm="0">
                                          <p:val>
                                            <p:strVal val="0-#ppt_w/2"/>
                                          </p:val>
                                        </p:tav>
                                        <p:tav tm="100000">
                                          <p:val>
                                            <p:strVal val="#ppt_x"/>
                                          </p:val>
                                        </p:tav>
                                      </p:tavLst>
                                    </p:anim>
                                    <p:anim calcmode="lin" valueType="num">
                                      <p:cBhvr additive="base">
                                        <p:cTn id="23" dur="1000" fill="hold"/>
                                        <p:tgtEl>
                                          <p:spTgt spid="38"/>
                                        </p:tgtEl>
                                        <p:attrNameLst>
                                          <p:attrName>ppt_y</p:attrName>
                                        </p:attrNameLst>
                                      </p:cBhvr>
                                      <p:tavLst>
                                        <p:tav tm="0">
                                          <p:val>
                                            <p:strVal val="#ppt_y"/>
                                          </p:val>
                                        </p:tav>
                                        <p:tav tm="100000">
                                          <p:val>
                                            <p:strVal val="#ppt_y"/>
                                          </p:val>
                                        </p:tav>
                                      </p:tavLst>
                                    </p:anim>
                                  </p:childTnLst>
                                </p:cTn>
                              </p:par>
                            </p:childTnLst>
                          </p:cTn>
                        </p:par>
                        <p:par>
                          <p:cTn id="24" fill="hold">
                            <p:stCondLst>
                              <p:cond delay="3750"/>
                            </p:stCondLst>
                            <p:childTnLst>
                              <p:par>
                                <p:cTn id="25" presetID="2" presetClass="entr" presetSubtype="8"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000" fill="hold"/>
                                        <p:tgtEl>
                                          <p:spTgt spid="55"/>
                                        </p:tgtEl>
                                        <p:attrNameLst>
                                          <p:attrName>ppt_x</p:attrName>
                                        </p:attrNameLst>
                                      </p:cBhvr>
                                      <p:tavLst>
                                        <p:tav tm="0">
                                          <p:val>
                                            <p:strVal val="0-#ppt_w/2"/>
                                          </p:val>
                                        </p:tav>
                                        <p:tav tm="100000">
                                          <p:val>
                                            <p:strVal val="#ppt_x"/>
                                          </p:val>
                                        </p:tav>
                                      </p:tavLst>
                                    </p:anim>
                                    <p:anim calcmode="lin" valueType="num">
                                      <p:cBhvr additive="base">
                                        <p:cTn id="28" dur="1000" fill="hold"/>
                                        <p:tgtEl>
                                          <p:spTgt spid="55"/>
                                        </p:tgtEl>
                                        <p:attrNameLst>
                                          <p:attrName>ppt_y</p:attrName>
                                        </p:attrNameLst>
                                      </p:cBhvr>
                                      <p:tavLst>
                                        <p:tav tm="0">
                                          <p:val>
                                            <p:strVal val="#ppt_y"/>
                                          </p:val>
                                        </p:tav>
                                        <p:tav tm="100000">
                                          <p:val>
                                            <p:strVal val="#ppt_y"/>
                                          </p:val>
                                        </p:tav>
                                      </p:tavLst>
                                    </p:anim>
                                  </p:childTnLst>
                                </p:cTn>
                              </p:par>
                            </p:childTnLst>
                          </p:cTn>
                        </p:par>
                        <p:par>
                          <p:cTn id="29" fill="hold">
                            <p:stCondLst>
                              <p:cond delay="4750"/>
                            </p:stCondLst>
                            <p:childTnLst>
                              <p:par>
                                <p:cTn id="30" presetID="2" presetClass="entr" presetSubtype="8"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1000" fill="hold"/>
                                        <p:tgtEl>
                                          <p:spTgt spid="45"/>
                                        </p:tgtEl>
                                        <p:attrNameLst>
                                          <p:attrName>ppt_x</p:attrName>
                                        </p:attrNameLst>
                                      </p:cBhvr>
                                      <p:tavLst>
                                        <p:tav tm="0">
                                          <p:val>
                                            <p:strVal val="0-#ppt_w/2"/>
                                          </p:val>
                                        </p:tav>
                                        <p:tav tm="100000">
                                          <p:val>
                                            <p:strVal val="#ppt_x"/>
                                          </p:val>
                                        </p:tav>
                                      </p:tavLst>
                                    </p:anim>
                                    <p:anim calcmode="lin" valueType="num">
                                      <p:cBhvr additive="base">
                                        <p:cTn id="33" dur="1000" fill="hold"/>
                                        <p:tgtEl>
                                          <p:spTgt spid="45"/>
                                        </p:tgtEl>
                                        <p:attrNameLst>
                                          <p:attrName>ppt_y</p:attrName>
                                        </p:attrNameLst>
                                      </p:cBhvr>
                                      <p:tavLst>
                                        <p:tav tm="0">
                                          <p:val>
                                            <p:strVal val="#ppt_y"/>
                                          </p:val>
                                        </p:tav>
                                        <p:tav tm="100000">
                                          <p:val>
                                            <p:strVal val="#ppt_y"/>
                                          </p:val>
                                        </p:tav>
                                      </p:tavLst>
                                    </p:anim>
                                  </p:childTnLst>
                                </p:cTn>
                              </p:par>
                              <p:par>
                                <p:cTn id="34" presetID="6" presetClass="entr" presetSubtype="32" fill="hold" grpId="0"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circle(out)">
                                      <p:cBhvr>
                                        <p:cTn id="36" dur="1750"/>
                                        <p:tgtEl>
                                          <p:spTgt spid="6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circle(in)">
                                      <p:cBhvr>
                                        <p:cTn id="39" dur="1000"/>
                                        <p:tgtEl>
                                          <p:spTgt spid="56"/>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circle(in)">
                                      <p:cBhvr>
                                        <p:cTn id="42" dur="1000"/>
                                        <p:tgtEl>
                                          <p:spTgt spid="57"/>
                                        </p:tgtEl>
                                      </p:cBhvr>
                                    </p:animEffect>
                                  </p:childTnLst>
                                </p:cTn>
                              </p:par>
                            </p:childTnLst>
                          </p:cTn>
                        </p:par>
                        <p:par>
                          <p:cTn id="43" fill="hold">
                            <p:stCondLst>
                              <p:cond delay="6500"/>
                            </p:stCondLst>
                            <p:childTnLst>
                              <p:par>
                                <p:cTn id="44" presetID="2" presetClass="entr" presetSubtype="8"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1000" fill="hold"/>
                                        <p:tgtEl>
                                          <p:spTgt spid="61"/>
                                        </p:tgtEl>
                                        <p:attrNameLst>
                                          <p:attrName>ppt_x</p:attrName>
                                        </p:attrNameLst>
                                      </p:cBhvr>
                                      <p:tavLst>
                                        <p:tav tm="0">
                                          <p:val>
                                            <p:strVal val="0-#ppt_w/2"/>
                                          </p:val>
                                        </p:tav>
                                        <p:tav tm="100000">
                                          <p:val>
                                            <p:strVal val="#ppt_x"/>
                                          </p:val>
                                        </p:tav>
                                      </p:tavLst>
                                    </p:anim>
                                    <p:anim calcmode="lin" valueType="num">
                                      <p:cBhvr additive="base">
                                        <p:cTn id="47" dur="1000" fill="hold"/>
                                        <p:tgtEl>
                                          <p:spTgt spid="61"/>
                                        </p:tgtEl>
                                        <p:attrNameLst>
                                          <p:attrName>ppt_y</p:attrName>
                                        </p:attrNameLst>
                                      </p:cBhvr>
                                      <p:tavLst>
                                        <p:tav tm="0">
                                          <p:val>
                                            <p:strVal val="#ppt_y"/>
                                          </p:val>
                                        </p:tav>
                                        <p:tav tm="100000">
                                          <p:val>
                                            <p:strVal val="#ppt_y"/>
                                          </p:val>
                                        </p:tav>
                                      </p:tavLst>
                                    </p:anim>
                                  </p:childTnLst>
                                </p:cTn>
                              </p:par>
                            </p:childTnLst>
                          </p:cTn>
                        </p:par>
                        <p:par>
                          <p:cTn id="48" fill="hold">
                            <p:stCondLst>
                              <p:cond delay="7500"/>
                            </p:stCondLst>
                            <p:childTnLst>
                              <p:par>
                                <p:cTn id="49" presetID="2" presetClass="entr" presetSubtype="8" fill="hold" grpId="0" nodeType="after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additive="base">
                                        <p:cTn id="51" dur="1000" fill="hold"/>
                                        <p:tgtEl>
                                          <p:spTgt spid="58"/>
                                        </p:tgtEl>
                                        <p:attrNameLst>
                                          <p:attrName>ppt_x</p:attrName>
                                        </p:attrNameLst>
                                      </p:cBhvr>
                                      <p:tavLst>
                                        <p:tav tm="0">
                                          <p:val>
                                            <p:strVal val="0-#ppt_w/2"/>
                                          </p:val>
                                        </p:tav>
                                        <p:tav tm="100000">
                                          <p:val>
                                            <p:strVal val="#ppt_x"/>
                                          </p:val>
                                        </p:tav>
                                      </p:tavLst>
                                    </p:anim>
                                    <p:anim calcmode="lin" valueType="num">
                                      <p:cBhvr additive="base">
                                        <p:cTn id="52" dur="1000" fill="hold"/>
                                        <p:tgtEl>
                                          <p:spTgt spid="58"/>
                                        </p:tgtEl>
                                        <p:attrNameLst>
                                          <p:attrName>ppt_y</p:attrName>
                                        </p:attrNameLst>
                                      </p:cBhvr>
                                      <p:tavLst>
                                        <p:tav tm="0">
                                          <p:val>
                                            <p:strVal val="#ppt_y"/>
                                          </p:val>
                                        </p:tav>
                                        <p:tav tm="100000">
                                          <p:val>
                                            <p:strVal val="#ppt_y"/>
                                          </p:val>
                                        </p:tav>
                                      </p:tavLst>
                                    </p:anim>
                                  </p:childTnLst>
                                </p:cTn>
                              </p:par>
                              <p:par>
                                <p:cTn id="53" presetID="6" presetClass="entr" presetSubtype="32"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circle(out)">
                                      <p:cBhvr>
                                        <p:cTn id="55" dur="1750"/>
                                        <p:tgtEl>
                                          <p:spTgt spid="62"/>
                                        </p:tgtEl>
                                      </p:cBhvr>
                                    </p:animEffect>
                                  </p:childTnLst>
                                </p:cTn>
                              </p:par>
                            </p:childTnLst>
                          </p:cTn>
                        </p:par>
                        <p:par>
                          <p:cTn id="56" fill="hold">
                            <p:stCondLst>
                              <p:cond delay="9250"/>
                            </p:stCondLst>
                            <p:childTnLst>
                              <p:par>
                                <p:cTn id="57" presetID="6" presetClass="entr" presetSubtype="16"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circle(in)">
                                      <p:cBhvr>
                                        <p:cTn id="59" dur="2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5" grpId="0"/>
      <p:bldP spid="38" grpId="0"/>
      <p:bldP spid="23" grpId="0" animBg="1"/>
      <p:bldP spid="45" grpId="0"/>
      <p:bldP spid="55" grpId="0"/>
      <p:bldP spid="56" grpId="0" animBg="1"/>
      <p:bldP spid="57" grpId="0" animBg="1"/>
      <p:bldP spid="58" grpId="0"/>
      <p:bldP spid="61" grpId="0"/>
      <p:bldP spid="62" grpId="0" animBg="1"/>
      <p:bldP spid="63" grpId="0" animBg="1"/>
      <p:bldP spid="6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標題 1">
            <a:extLst>
              <a:ext uri="{FF2B5EF4-FFF2-40B4-BE49-F238E27FC236}">
                <a16:creationId xmlns:a16="http://schemas.microsoft.com/office/drawing/2014/main" id="{42528975-D052-49BB-B20A-CB42E662C8EF}"/>
              </a:ext>
            </a:extLst>
          </p:cNvPr>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a:t>
            </a:r>
            <a:r>
              <a:rPr lang="en-US" altLang="zh-TW" sz="2800" spc="-100" dirty="0"/>
              <a:t>112</a:t>
            </a:r>
            <a:r>
              <a:rPr lang="zh-TW" altLang="en-US" sz="2800" spc="-100" dirty="0"/>
              <a:t>學年度四技二專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a:t>
            </a:r>
            <a:r>
              <a:rPr lang="en-US" altLang="zh-TW" sz="2400" b="0" spc="-100" dirty="0"/>
              <a:t>(3/4)</a:t>
            </a:r>
            <a:endParaRPr lang="zh-TW" altLang="en-US" sz="2400" b="0" spc="-100" dirty="0"/>
          </a:p>
        </p:txBody>
      </p:sp>
      <p:pic>
        <p:nvPicPr>
          <p:cNvPr id="41" name="圖片 40">
            <a:extLst>
              <a:ext uri="{FF2B5EF4-FFF2-40B4-BE49-F238E27FC236}">
                <a16:creationId xmlns:a16="http://schemas.microsoft.com/office/drawing/2014/main" id="{6280DB29-060F-4F1E-B8AE-DFB9505120BB}"/>
              </a:ext>
            </a:extLst>
          </p:cNvPr>
          <p:cNvPicPr>
            <a:picLocks noChangeAspect="1"/>
          </p:cNvPicPr>
          <p:nvPr/>
        </p:nvPicPr>
        <p:blipFill rotWithShape="1">
          <a:blip r:embed="rId2"/>
          <a:srcRect b="26501"/>
          <a:stretch/>
        </p:blipFill>
        <p:spPr>
          <a:xfrm>
            <a:off x="79324" y="620689"/>
            <a:ext cx="10049124" cy="3960440"/>
          </a:xfrm>
          <a:prstGeom prst="rect">
            <a:avLst/>
          </a:prstGeom>
        </p:spPr>
      </p:pic>
      <p:pic>
        <p:nvPicPr>
          <p:cNvPr id="42" name="圖片 41">
            <a:extLst>
              <a:ext uri="{FF2B5EF4-FFF2-40B4-BE49-F238E27FC236}">
                <a16:creationId xmlns:a16="http://schemas.microsoft.com/office/drawing/2014/main" id="{AE40FDD9-FBA1-4E88-84F5-8F7A8FB4A081}"/>
              </a:ext>
            </a:extLst>
          </p:cNvPr>
          <p:cNvPicPr>
            <a:picLocks noChangeAspect="1"/>
          </p:cNvPicPr>
          <p:nvPr/>
        </p:nvPicPr>
        <p:blipFill rotWithShape="1">
          <a:blip r:embed="rId3"/>
          <a:srcRect r="30748" b="38509"/>
          <a:stretch/>
        </p:blipFill>
        <p:spPr>
          <a:xfrm>
            <a:off x="4655840" y="4581129"/>
            <a:ext cx="6984776" cy="2193270"/>
          </a:xfrm>
          <a:prstGeom prst="rect">
            <a:avLst/>
          </a:prstGeom>
          <a:ln w="38100">
            <a:solidFill>
              <a:schemeClr val="tx1">
                <a:lumMod val="95000"/>
                <a:lumOff val="5000"/>
              </a:schemeClr>
            </a:solidFill>
          </a:ln>
        </p:spPr>
      </p:pic>
      <p:sp>
        <p:nvSpPr>
          <p:cNvPr id="43" name="矩形 42">
            <a:extLst>
              <a:ext uri="{FF2B5EF4-FFF2-40B4-BE49-F238E27FC236}">
                <a16:creationId xmlns:a16="http://schemas.microsoft.com/office/drawing/2014/main" id="{C74AF955-B75F-454B-AF4B-E26D857ED880}"/>
              </a:ext>
            </a:extLst>
          </p:cNvPr>
          <p:cNvSpPr/>
          <p:nvPr/>
        </p:nvSpPr>
        <p:spPr>
          <a:xfrm>
            <a:off x="8003920" y="3212976"/>
            <a:ext cx="2196536" cy="416079"/>
          </a:xfrm>
          <a:prstGeom prst="rect">
            <a:avLst/>
          </a:prstGeom>
          <a:solidFill>
            <a:schemeClr val="bg1"/>
          </a:solidFill>
        </p:spPr>
        <p:txBody>
          <a:bodyPr wrap="square" lIns="0" tIns="0" rIns="0" bIns="0">
            <a:noAutofit/>
          </a:bodyPr>
          <a:lstStyle/>
          <a:p>
            <a:r>
              <a:rPr lang="zh-TW" altLang="en-US" sz="1300" b="1" dirty="0">
                <a:solidFill>
                  <a:schemeClr val="bg1"/>
                </a:solidFill>
                <a:latin typeface="Book Antiqua" panose="02040602050305030304" pitchFamily="18" charset="0"/>
                <a:ea typeface="華康儷楷書" panose="03000509000000000000" pitchFamily="65" charset="-120"/>
              </a:rPr>
              <a:t>是</a:t>
            </a:r>
            <a:endParaRPr lang="zh-TW" altLang="en-US" sz="1300" dirty="0">
              <a:solidFill>
                <a:schemeClr val="bg1"/>
              </a:solidFill>
            </a:endParaRPr>
          </a:p>
        </p:txBody>
      </p:sp>
      <p:sp>
        <p:nvSpPr>
          <p:cNvPr id="6" name="圓角矩形 19">
            <a:extLst>
              <a:ext uri="{FF2B5EF4-FFF2-40B4-BE49-F238E27FC236}">
                <a16:creationId xmlns:a16="http://schemas.microsoft.com/office/drawing/2014/main" id="{3A094ACD-C21B-4F7C-AFE5-383412823A9E}"/>
              </a:ext>
            </a:extLst>
          </p:cNvPr>
          <p:cNvSpPr/>
          <p:nvPr/>
        </p:nvSpPr>
        <p:spPr>
          <a:xfrm>
            <a:off x="8560788" y="678873"/>
            <a:ext cx="3551888" cy="312358"/>
          </a:xfrm>
          <a:prstGeom prst="roundRect">
            <a:avLst>
              <a:gd name="adj" fmla="val 77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2075"/>
            <a:r>
              <a:rPr lang="zh-TW" altLang="en-US" sz="1600" b="1" dirty="0">
                <a:solidFill>
                  <a:schemeClr val="tx1"/>
                </a:solidFill>
                <a:latin typeface="微軟正黑體" panose="020B0604030504040204" pitchFamily="34" charset="-120"/>
                <a:ea typeface="微軟正黑體" panose="020B0604030504040204" pitchFamily="34" charset="-120"/>
              </a:rPr>
              <a:t>詳細介面，請參閱操作參考手冊。</a:t>
            </a:r>
          </a:p>
        </p:txBody>
      </p:sp>
    </p:spTree>
    <p:extLst>
      <p:ext uri="{BB962C8B-B14F-4D97-AF65-F5344CB8AC3E}">
        <p14:creationId xmlns:p14="http://schemas.microsoft.com/office/powerpoint/2010/main" val="1872058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a:t>
            </a:r>
            <a:r>
              <a:rPr lang="en-US" altLang="zh-TW" sz="2800" spc="-100" dirty="0"/>
              <a:t>112</a:t>
            </a:r>
            <a:r>
              <a:rPr lang="zh-TW" altLang="en-US" sz="2800" spc="-100" dirty="0"/>
              <a:t>學年度四技二專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a:t>
            </a:r>
            <a:r>
              <a:rPr lang="en-US" altLang="zh-TW" sz="2400" b="0" spc="-100" dirty="0"/>
              <a:t>(4/4)</a:t>
            </a:r>
            <a:endParaRPr lang="zh-TW" altLang="en-US" sz="2400" b="0" spc="-100" dirty="0"/>
          </a:p>
        </p:txBody>
      </p:sp>
      <p:pic>
        <p:nvPicPr>
          <p:cNvPr id="69" name="圖片 68">
            <a:extLst>
              <a:ext uri="{FF2B5EF4-FFF2-40B4-BE49-F238E27FC236}">
                <a16:creationId xmlns:a16="http://schemas.microsoft.com/office/drawing/2014/main" id="{AED95596-208D-4ABC-8290-D4AD0033E212}"/>
              </a:ext>
            </a:extLst>
          </p:cNvPr>
          <p:cNvPicPr>
            <a:picLocks noChangeAspect="1"/>
          </p:cNvPicPr>
          <p:nvPr/>
        </p:nvPicPr>
        <p:blipFill rotWithShape="1">
          <a:blip r:embed="rId2"/>
          <a:srcRect l="4138" r="3978" b="5453"/>
          <a:stretch/>
        </p:blipFill>
        <p:spPr>
          <a:xfrm>
            <a:off x="9468964" y="3099590"/>
            <a:ext cx="2537292" cy="3089826"/>
          </a:xfrm>
          <a:prstGeom prst="rect">
            <a:avLst/>
          </a:prstGeom>
        </p:spPr>
      </p:pic>
      <p:pic>
        <p:nvPicPr>
          <p:cNvPr id="70" name="圖片 69">
            <a:extLst>
              <a:ext uri="{FF2B5EF4-FFF2-40B4-BE49-F238E27FC236}">
                <a16:creationId xmlns:a16="http://schemas.microsoft.com/office/drawing/2014/main" id="{D8422958-4BAA-4669-A412-F7A5D9931051}"/>
              </a:ext>
            </a:extLst>
          </p:cNvPr>
          <p:cNvPicPr>
            <a:picLocks noChangeAspect="1"/>
          </p:cNvPicPr>
          <p:nvPr/>
        </p:nvPicPr>
        <p:blipFill>
          <a:blip r:embed="rId3"/>
          <a:stretch>
            <a:fillRect/>
          </a:stretch>
        </p:blipFill>
        <p:spPr>
          <a:xfrm>
            <a:off x="660545" y="535285"/>
            <a:ext cx="9190690" cy="5973992"/>
          </a:xfrm>
          <a:prstGeom prst="rect">
            <a:avLst/>
          </a:prstGeom>
        </p:spPr>
      </p:pic>
      <p:sp>
        <p:nvSpPr>
          <p:cNvPr id="71" name="矩形 70">
            <a:extLst>
              <a:ext uri="{FF2B5EF4-FFF2-40B4-BE49-F238E27FC236}">
                <a16:creationId xmlns:a16="http://schemas.microsoft.com/office/drawing/2014/main" id="{681F582C-DD2C-4636-A457-7F97B4A1F6FA}"/>
              </a:ext>
            </a:extLst>
          </p:cNvPr>
          <p:cNvSpPr/>
          <p:nvPr/>
        </p:nvSpPr>
        <p:spPr>
          <a:xfrm>
            <a:off x="3928629" y="2262168"/>
            <a:ext cx="1195719" cy="268430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24945B28-21E3-47C0-B694-F08D023EE8E1}"/>
              </a:ext>
            </a:extLst>
          </p:cNvPr>
          <p:cNvSpPr/>
          <p:nvPr/>
        </p:nvSpPr>
        <p:spPr>
          <a:xfrm>
            <a:off x="8628669" y="2278008"/>
            <a:ext cx="1118666" cy="264234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81725413-2667-44DF-9831-E041BDDB26F2}"/>
              </a:ext>
            </a:extLst>
          </p:cNvPr>
          <p:cNvSpPr/>
          <p:nvPr/>
        </p:nvSpPr>
        <p:spPr>
          <a:xfrm>
            <a:off x="5371707" y="2278008"/>
            <a:ext cx="1895956" cy="269087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69B59739-9B83-4B4B-A824-90357351D237}"/>
              </a:ext>
            </a:extLst>
          </p:cNvPr>
          <p:cNvSpPr/>
          <p:nvPr/>
        </p:nvSpPr>
        <p:spPr>
          <a:xfrm>
            <a:off x="8131062" y="2582671"/>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75" name="矩形 74">
            <a:extLst>
              <a:ext uri="{FF2B5EF4-FFF2-40B4-BE49-F238E27FC236}">
                <a16:creationId xmlns:a16="http://schemas.microsoft.com/office/drawing/2014/main" id="{D82171E9-B196-4E6C-973C-52E0FC761D18}"/>
              </a:ext>
            </a:extLst>
          </p:cNvPr>
          <p:cNvSpPr/>
          <p:nvPr/>
        </p:nvSpPr>
        <p:spPr>
          <a:xfrm>
            <a:off x="9975070" y="3087068"/>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76" name="矩形 75">
            <a:extLst>
              <a:ext uri="{FF2B5EF4-FFF2-40B4-BE49-F238E27FC236}">
                <a16:creationId xmlns:a16="http://schemas.microsoft.com/office/drawing/2014/main" id="{4D9FC0DB-DB04-4B61-BE9B-47D0F285F410}"/>
              </a:ext>
            </a:extLst>
          </p:cNvPr>
          <p:cNvSpPr/>
          <p:nvPr/>
        </p:nvSpPr>
        <p:spPr>
          <a:xfrm>
            <a:off x="978629" y="5482225"/>
            <a:ext cx="8634758" cy="93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8" name="直線單箭頭接點 77">
            <a:extLst>
              <a:ext uri="{FF2B5EF4-FFF2-40B4-BE49-F238E27FC236}">
                <a16:creationId xmlns:a16="http://schemas.microsoft.com/office/drawing/2014/main" id="{AB5032AC-2471-4B2D-A831-3189C1408EA0}"/>
              </a:ext>
            </a:extLst>
          </p:cNvPr>
          <p:cNvCxnSpPr>
            <a:cxnSpLocks/>
            <a:stCxn id="83" idx="3"/>
          </p:cNvCxnSpPr>
          <p:nvPr/>
        </p:nvCxnSpPr>
        <p:spPr>
          <a:xfrm flipV="1">
            <a:off x="3795878" y="4518529"/>
            <a:ext cx="6941732" cy="1670888"/>
          </a:xfrm>
          <a:prstGeom prst="straightConnector1">
            <a:avLst/>
          </a:prstGeom>
          <a:ln w="19050">
            <a:solidFill>
              <a:schemeClr val="tx1"/>
            </a:solidFill>
            <a:prstDash val="sysDot"/>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79" name="Picture 2" descr="https://caac.jctv.ntut.edu.tw/105generalquery/image/applyLogo.gif">
            <a:extLst>
              <a:ext uri="{FF2B5EF4-FFF2-40B4-BE49-F238E27FC236}">
                <a16:creationId xmlns:a16="http://schemas.microsoft.com/office/drawing/2014/main" id="{EE3F37BC-7EFC-411A-A6C7-DCD12677AB0B}"/>
              </a:ext>
            </a:extLst>
          </p:cNvPr>
          <p:cNvPicPr>
            <a:picLocks noChangeAspect="1" noChangeArrowheads="1"/>
          </p:cNvPicPr>
          <p:nvPr/>
        </p:nvPicPr>
        <p:blipFill>
          <a:blip r:embed="rId4" cstate="print"/>
          <a:srcRect/>
          <a:stretch>
            <a:fillRect/>
          </a:stretch>
        </p:blipFill>
        <p:spPr bwMode="auto">
          <a:xfrm>
            <a:off x="0" y="5805683"/>
            <a:ext cx="536710" cy="545558"/>
          </a:xfrm>
          <a:prstGeom prst="rect">
            <a:avLst/>
          </a:prstGeom>
          <a:noFill/>
          <a:effectLst>
            <a:outerShdw blurRad="50800" dist="38100" dir="2700000" algn="tl" rotWithShape="0">
              <a:prstClr val="black">
                <a:alpha val="40000"/>
              </a:prstClr>
            </a:outerShdw>
          </a:effectLst>
        </p:spPr>
      </p:pic>
      <p:sp>
        <p:nvSpPr>
          <p:cNvPr id="80" name="矩形 79">
            <a:extLst>
              <a:ext uri="{FF2B5EF4-FFF2-40B4-BE49-F238E27FC236}">
                <a16:creationId xmlns:a16="http://schemas.microsoft.com/office/drawing/2014/main" id="{AD7C9437-835E-4A33-A85D-B00C6657B11D}"/>
              </a:ext>
            </a:extLst>
          </p:cNvPr>
          <p:cNvSpPr/>
          <p:nvPr/>
        </p:nvSpPr>
        <p:spPr>
          <a:xfrm>
            <a:off x="10766576" y="3385088"/>
            <a:ext cx="1015324" cy="1092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a:extLst>
              <a:ext uri="{FF2B5EF4-FFF2-40B4-BE49-F238E27FC236}">
                <a16:creationId xmlns:a16="http://schemas.microsoft.com/office/drawing/2014/main" id="{8132D485-E5D2-45CB-9D8B-53BD4A10D51B}"/>
              </a:ext>
            </a:extLst>
          </p:cNvPr>
          <p:cNvSpPr/>
          <p:nvPr/>
        </p:nvSpPr>
        <p:spPr>
          <a:xfrm>
            <a:off x="11159255" y="5732950"/>
            <a:ext cx="808603" cy="22403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2" name="圖片 81">
            <a:extLst>
              <a:ext uri="{FF2B5EF4-FFF2-40B4-BE49-F238E27FC236}">
                <a16:creationId xmlns:a16="http://schemas.microsoft.com/office/drawing/2014/main" id="{01E45C5A-F685-40F9-9406-E0393B073965}"/>
              </a:ext>
            </a:extLst>
          </p:cNvPr>
          <p:cNvPicPr>
            <a:picLocks noChangeAspect="1"/>
          </p:cNvPicPr>
          <p:nvPr/>
        </p:nvPicPr>
        <p:blipFill rotWithShape="1">
          <a:blip r:embed="rId5"/>
          <a:srcRect l="5553" t="14343" r="4898" b="54514"/>
          <a:stretch/>
        </p:blipFill>
        <p:spPr>
          <a:xfrm>
            <a:off x="4584825" y="833081"/>
            <a:ext cx="1338395" cy="269966"/>
          </a:xfrm>
          <a:prstGeom prst="rect">
            <a:avLst/>
          </a:prstGeom>
        </p:spPr>
      </p:pic>
      <p:sp>
        <p:nvSpPr>
          <p:cNvPr id="83" name="矩形 82">
            <a:extLst>
              <a:ext uri="{FF2B5EF4-FFF2-40B4-BE49-F238E27FC236}">
                <a16:creationId xmlns:a16="http://schemas.microsoft.com/office/drawing/2014/main" id="{549A80CE-6B78-4648-A892-88277B73A546}"/>
              </a:ext>
            </a:extLst>
          </p:cNvPr>
          <p:cNvSpPr/>
          <p:nvPr/>
        </p:nvSpPr>
        <p:spPr>
          <a:xfrm>
            <a:off x="1177627" y="6079386"/>
            <a:ext cx="2618251" cy="220061"/>
          </a:xfrm>
          <a:prstGeom prst="rect">
            <a:avLst/>
          </a:prstGeom>
          <a:solidFill>
            <a:srgbClr val="00B0F0"/>
          </a:solidFill>
          <a:ln>
            <a:noFill/>
          </a:ln>
        </p:spPr>
        <p:txBody>
          <a:bodyPr wrap="square" lIns="72000" tIns="0" rIns="72000" bIns="0" anchor="ctr">
            <a:spAutoFit/>
          </a:bodyPr>
          <a:lstStyle/>
          <a:p>
            <a:pPr algn="ctr"/>
            <a:r>
              <a:rPr lang="zh-TW" altLang="en-US" sz="1300" b="1" spc="-100" dirty="0">
                <a:solidFill>
                  <a:schemeClr val="bg1"/>
                </a:solidFill>
                <a:latin typeface="微軟正黑體" panose="020B0604030504040204" pitchFamily="34" charset="-120"/>
                <a:ea typeface="微軟正黑體" panose="020B0604030504040204" pitchFamily="34" charset="-120"/>
                <a:cs typeface="Oswald"/>
                <a:sym typeface="Wingdings 2" panose="05020102010507070707" pitchFamily="18" charset="2"/>
              </a:rPr>
              <a:t>檢視學習歷程備審資料上傳確認表</a:t>
            </a:r>
            <a:endParaRPr lang="zh-TW" altLang="en-US" sz="1300" b="1" spc="-100" dirty="0">
              <a:solidFill>
                <a:schemeClr val="bg1"/>
              </a:solidFill>
            </a:endParaRPr>
          </a:p>
        </p:txBody>
      </p:sp>
      <p:sp>
        <p:nvSpPr>
          <p:cNvPr id="84" name="矩形 83">
            <a:extLst>
              <a:ext uri="{FF2B5EF4-FFF2-40B4-BE49-F238E27FC236}">
                <a16:creationId xmlns:a16="http://schemas.microsoft.com/office/drawing/2014/main" id="{3DBB995F-13D8-4F76-A89F-7A15DB2A868F}"/>
              </a:ext>
            </a:extLst>
          </p:cNvPr>
          <p:cNvSpPr/>
          <p:nvPr/>
        </p:nvSpPr>
        <p:spPr>
          <a:xfrm>
            <a:off x="11155176" y="5379911"/>
            <a:ext cx="808603" cy="22403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7CBD3792-0EE0-4D60-B45F-142908E89898}"/>
              </a:ext>
            </a:extLst>
          </p:cNvPr>
          <p:cNvSpPr/>
          <p:nvPr/>
        </p:nvSpPr>
        <p:spPr>
          <a:xfrm>
            <a:off x="927702" y="3181308"/>
            <a:ext cx="65" cy="230832"/>
          </a:xfrm>
          <a:prstGeom prst="rect">
            <a:avLst/>
          </a:prstGeom>
          <a:solidFill>
            <a:srgbClr val="7030A0"/>
          </a:solidFill>
        </p:spPr>
        <p:txBody>
          <a:bodyPr wrap="none" lIns="0" tIns="0" rIns="0" bIns="0">
            <a:spAutoFit/>
          </a:bodyPr>
          <a:lstStyle/>
          <a:p>
            <a:endParaRPr lang="zh-TW" altLang="en-US" sz="1500" dirty="0">
              <a:solidFill>
                <a:schemeClr val="bg1"/>
              </a:solidFill>
            </a:endParaRPr>
          </a:p>
        </p:txBody>
      </p:sp>
      <p:grpSp>
        <p:nvGrpSpPr>
          <p:cNvPr id="86" name="群組 85">
            <a:extLst>
              <a:ext uri="{FF2B5EF4-FFF2-40B4-BE49-F238E27FC236}">
                <a16:creationId xmlns:a16="http://schemas.microsoft.com/office/drawing/2014/main" id="{0A6DAB94-D0E0-45CA-94BE-3E1AE090B1B1}"/>
              </a:ext>
            </a:extLst>
          </p:cNvPr>
          <p:cNvGrpSpPr/>
          <p:nvPr/>
        </p:nvGrpSpPr>
        <p:grpSpPr>
          <a:xfrm>
            <a:off x="857224" y="2837185"/>
            <a:ext cx="224300" cy="2032427"/>
            <a:chOff x="565955" y="2900942"/>
            <a:chExt cx="224300" cy="2032427"/>
          </a:xfrm>
        </p:grpSpPr>
        <p:sp>
          <p:nvSpPr>
            <p:cNvPr id="87" name="矩形 86">
              <a:extLst>
                <a:ext uri="{FF2B5EF4-FFF2-40B4-BE49-F238E27FC236}">
                  <a16:creationId xmlns:a16="http://schemas.microsoft.com/office/drawing/2014/main" id="{93D24C2D-2607-4483-8B17-2BAAF77C1FF3}"/>
                </a:ext>
              </a:extLst>
            </p:cNvPr>
            <p:cNvSpPr/>
            <p:nvPr/>
          </p:nvSpPr>
          <p:spPr>
            <a:xfrm>
              <a:off x="576362" y="2900942"/>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88" name="矩形 87">
              <a:extLst>
                <a:ext uri="{FF2B5EF4-FFF2-40B4-BE49-F238E27FC236}">
                  <a16:creationId xmlns:a16="http://schemas.microsoft.com/office/drawing/2014/main" id="{9AE713DB-0788-4B58-9849-ECAD1D2CFAD1}"/>
                </a:ext>
              </a:extLst>
            </p:cNvPr>
            <p:cNvSpPr/>
            <p:nvPr/>
          </p:nvSpPr>
          <p:spPr>
            <a:xfrm>
              <a:off x="585071" y="3252028"/>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89" name="矩形 88">
              <a:extLst>
                <a:ext uri="{FF2B5EF4-FFF2-40B4-BE49-F238E27FC236}">
                  <a16:creationId xmlns:a16="http://schemas.microsoft.com/office/drawing/2014/main" id="{2E31C5F0-A673-4C8D-82DE-7B20A37CCD38}"/>
                </a:ext>
              </a:extLst>
            </p:cNvPr>
            <p:cNvSpPr/>
            <p:nvPr/>
          </p:nvSpPr>
          <p:spPr>
            <a:xfrm>
              <a:off x="576362" y="3603114"/>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90" name="矩形 89">
              <a:extLst>
                <a:ext uri="{FF2B5EF4-FFF2-40B4-BE49-F238E27FC236}">
                  <a16:creationId xmlns:a16="http://schemas.microsoft.com/office/drawing/2014/main" id="{0269CE83-828F-4C2C-8036-022E8643C6A8}"/>
                </a:ext>
              </a:extLst>
            </p:cNvPr>
            <p:cNvSpPr/>
            <p:nvPr/>
          </p:nvSpPr>
          <p:spPr>
            <a:xfrm>
              <a:off x="580465" y="3954200"/>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91" name="矩形 90">
              <a:extLst>
                <a:ext uri="{FF2B5EF4-FFF2-40B4-BE49-F238E27FC236}">
                  <a16:creationId xmlns:a16="http://schemas.microsoft.com/office/drawing/2014/main" id="{2CE66F90-2FBE-4A0E-95C2-6A2539AE5794}"/>
                </a:ext>
              </a:extLst>
            </p:cNvPr>
            <p:cNvSpPr/>
            <p:nvPr/>
          </p:nvSpPr>
          <p:spPr>
            <a:xfrm>
              <a:off x="565955" y="4656370"/>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92" name="矩形 91">
              <a:extLst>
                <a:ext uri="{FF2B5EF4-FFF2-40B4-BE49-F238E27FC236}">
                  <a16:creationId xmlns:a16="http://schemas.microsoft.com/office/drawing/2014/main" id="{E41CC317-6C88-4D60-921A-C5237CB61C05}"/>
                </a:ext>
              </a:extLst>
            </p:cNvPr>
            <p:cNvSpPr/>
            <p:nvPr/>
          </p:nvSpPr>
          <p:spPr>
            <a:xfrm>
              <a:off x="576362" y="4305286"/>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grpSp>
      <p:sp>
        <p:nvSpPr>
          <p:cNvPr id="93" name="矩形 92">
            <a:extLst>
              <a:ext uri="{FF2B5EF4-FFF2-40B4-BE49-F238E27FC236}">
                <a16:creationId xmlns:a16="http://schemas.microsoft.com/office/drawing/2014/main" id="{EC825222-B6DB-48FD-8FD3-3D2CDE2D4449}"/>
              </a:ext>
            </a:extLst>
          </p:cNvPr>
          <p:cNvSpPr/>
          <p:nvPr/>
        </p:nvSpPr>
        <p:spPr>
          <a:xfrm>
            <a:off x="9816372" y="2887013"/>
            <a:ext cx="2163844" cy="200055"/>
          </a:xfrm>
          <a:prstGeom prst="rect">
            <a:avLst/>
          </a:prstGeom>
          <a:solidFill>
            <a:schemeClr val="tx1"/>
          </a:solidFill>
          <a:ln>
            <a:noFill/>
          </a:ln>
        </p:spPr>
        <p:txBody>
          <a:bodyPr wrap="square" lIns="72000" tIns="0" rIns="72000" bIns="0" anchor="ctr">
            <a:spAutoFit/>
          </a:bodyPr>
          <a:lstStyle/>
          <a:p>
            <a:pPr algn="ctr"/>
            <a:r>
              <a:rPr lang="zh-TW" altLang="en-US" sz="1300" b="1" spc="-100" dirty="0">
                <a:solidFill>
                  <a:schemeClr val="bg1"/>
                </a:solidFill>
                <a:latin typeface="微軟正黑體" panose="020B0604030504040204" pitchFamily="34" charset="-120"/>
                <a:ea typeface="微軟正黑體" panose="020B0604030504040204" pitchFamily="34" charset="-120"/>
                <a:cs typeface="Oswald"/>
                <a:sym typeface="Wingdings 2" panose="05020102010507070707" pitchFamily="18" charset="2"/>
              </a:rPr>
              <a:t>學習歷程備審資料上傳確認表</a:t>
            </a:r>
            <a:endParaRPr lang="zh-TW" altLang="en-US" sz="1300" b="1" spc="-100" dirty="0">
              <a:solidFill>
                <a:schemeClr val="bg1"/>
              </a:solidFill>
            </a:endParaRPr>
          </a:p>
        </p:txBody>
      </p:sp>
      <p:sp>
        <p:nvSpPr>
          <p:cNvPr id="100" name="圓角矩形 63">
            <a:extLst>
              <a:ext uri="{FF2B5EF4-FFF2-40B4-BE49-F238E27FC236}">
                <a16:creationId xmlns:a16="http://schemas.microsoft.com/office/drawing/2014/main" id="{FC7527ED-9D91-419D-B788-A300969A38E2}"/>
              </a:ext>
            </a:extLst>
          </p:cNvPr>
          <p:cNvSpPr/>
          <p:nvPr/>
        </p:nvSpPr>
        <p:spPr>
          <a:xfrm>
            <a:off x="4143853" y="2823334"/>
            <a:ext cx="776662" cy="304699"/>
          </a:xfrm>
          <a:prstGeom prst="roundRect">
            <a:avLst/>
          </a:prstGeom>
          <a:solidFill>
            <a:srgbClr val="85D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000" b="1" dirty="0">
                <a:latin typeface="華康中黑體" panose="020B0509000000000000" pitchFamily="49" charset="-120"/>
                <a:ea typeface="華康中黑體" panose="020B0509000000000000" pitchFamily="49" charset="-120"/>
              </a:rPr>
              <a:t>點我檢視</a:t>
            </a:r>
            <a:endParaRPr lang="en-US" altLang="zh-TW" sz="1000" b="1" dirty="0">
              <a:latin typeface="華康中黑體" panose="020B0509000000000000" pitchFamily="49" charset="-120"/>
              <a:ea typeface="華康中黑體" panose="020B0509000000000000" pitchFamily="49" charset="-120"/>
            </a:endParaRPr>
          </a:p>
        </p:txBody>
      </p:sp>
      <p:sp>
        <p:nvSpPr>
          <p:cNvPr id="101" name="矩形 100">
            <a:extLst>
              <a:ext uri="{FF2B5EF4-FFF2-40B4-BE49-F238E27FC236}">
                <a16:creationId xmlns:a16="http://schemas.microsoft.com/office/drawing/2014/main" id="{5FD5A239-D222-4CE6-8C08-9188BC029609}"/>
              </a:ext>
            </a:extLst>
          </p:cNvPr>
          <p:cNvSpPr/>
          <p:nvPr/>
        </p:nvSpPr>
        <p:spPr>
          <a:xfrm>
            <a:off x="3532323" y="2609251"/>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102" name="矩形 101">
            <a:extLst>
              <a:ext uri="{FF2B5EF4-FFF2-40B4-BE49-F238E27FC236}">
                <a16:creationId xmlns:a16="http://schemas.microsoft.com/office/drawing/2014/main" id="{8BB65E3C-C549-4388-A592-56810C3E4A4F}"/>
              </a:ext>
            </a:extLst>
          </p:cNvPr>
          <p:cNvSpPr/>
          <p:nvPr/>
        </p:nvSpPr>
        <p:spPr>
          <a:xfrm>
            <a:off x="2111532" y="1780008"/>
            <a:ext cx="548833" cy="151812"/>
          </a:xfrm>
          <a:prstGeom prst="rect">
            <a:avLst/>
          </a:prstGeom>
          <a:blipFill>
            <a:blip r:embed="rId6"/>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a:extLst>
              <a:ext uri="{FF2B5EF4-FFF2-40B4-BE49-F238E27FC236}">
                <a16:creationId xmlns:a16="http://schemas.microsoft.com/office/drawing/2014/main" id="{013FB7A7-AC01-4894-A429-3A27676FAEDA}"/>
              </a:ext>
            </a:extLst>
          </p:cNvPr>
          <p:cNvSpPr/>
          <p:nvPr/>
        </p:nvSpPr>
        <p:spPr>
          <a:xfrm>
            <a:off x="2963998" y="1780008"/>
            <a:ext cx="453581" cy="151812"/>
          </a:xfrm>
          <a:prstGeom prst="rect">
            <a:avLst/>
          </a:prstGeom>
          <a:blipFill>
            <a:blip r:embed="rId6"/>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03">
            <a:extLst>
              <a:ext uri="{FF2B5EF4-FFF2-40B4-BE49-F238E27FC236}">
                <a16:creationId xmlns:a16="http://schemas.microsoft.com/office/drawing/2014/main" id="{B14499CE-EC7A-4D10-B305-1D494685807F}"/>
              </a:ext>
            </a:extLst>
          </p:cNvPr>
          <p:cNvSpPr/>
          <p:nvPr/>
        </p:nvSpPr>
        <p:spPr>
          <a:xfrm>
            <a:off x="3909872" y="1780008"/>
            <a:ext cx="803547" cy="151812"/>
          </a:xfrm>
          <a:prstGeom prst="rect">
            <a:avLst/>
          </a:prstGeom>
          <a:blipFill>
            <a:blip r:embed="rId6"/>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a:extLst>
              <a:ext uri="{FF2B5EF4-FFF2-40B4-BE49-F238E27FC236}">
                <a16:creationId xmlns:a16="http://schemas.microsoft.com/office/drawing/2014/main" id="{E67E99C4-26A3-4DC9-9EA1-D31DD7351505}"/>
              </a:ext>
            </a:extLst>
          </p:cNvPr>
          <p:cNvSpPr/>
          <p:nvPr/>
        </p:nvSpPr>
        <p:spPr>
          <a:xfrm>
            <a:off x="2638604" y="1912057"/>
            <a:ext cx="295339" cy="200055"/>
          </a:xfrm>
          <a:prstGeom prst="rect">
            <a:avLst/>
          </a:prstGeom>
          <a:solidFill>
            <a:srgbClr val="FF0000"/>
          </a:solidFill>
        </p:spPr>
        <p:txBody>
          <a:bodyPr wrap="none" lIns="0" tIns="0" rIns="0" bIns="0">
            <a:spAutoFit/>
          </a:bodyPr>
          <a:lstStyle/>
          <a:p>
            <a:pPr algn="ctr"/>
            <a:r>
              <a:rPr lang="zh-TW" altLang="en-US" sz="1300" b="1" dirty="0">
                <a:solidFill>
                  <a:schemeClr val="bg1"/>
                </a:solidFill>
                <a:latin typeface="Book Antiqua" panose="02040602050305030304" pitchFamily="18" charset="0"/>
                <a:ea typeface="華康儷楷書" panose="03000509000000000000" pitchFamily="65" charset="-120"/>
              </a:rPr>
              <a:t>是</a:t>
            </a:r>
            <a:endParaRPr lang="zh-TW" altLang="en-US" sz="1300" dirty="0">
              <a:solidFill>
                <a:schemeClr val="bg1"/>
              </a:solidFill>
            </a:endParaRPr>
          </a:p>
        </p:txBody>
      </p:sp>
      <p:sp>
        <p:nvSpPr>
          <p:cNvPr id="36" name="圓角矩形 19">
            <a:extLst>
              <a:ext uri="{FF2B5EF4-FFF2-40B4-BE49-F238E27FC236}">
                <a16:creationId xmlns:a16="http://schemas.microsoft.com/office/drawing/2014/main" id="{F10BA57D-9441-4396-895F-9F26831542AB}"/>
              </a:ext>
            </a:extLst>
          </p:cNvPr>
          <p:cNvSpPr/>
          <p:nvPr/>
        </p:nvSpPr>
        <p:spPr>
          <a:xfrm>
            <a:off x="5124348" y="6257208"/>
            <a:ext cx="3655845" cy="504137"/>
          </a:xfrm>
          <a:prstGeom prst="roundRect">
            <a:avLst>
              <a:gd name="adj" fmla="val 77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2075"/>
            <a:r>
              <a:rPr lang="zh-TW" altLang="en-US" sz="2400" b="1" dirty="0">
                <a:solidFill>
                  <a:schemeClr val="tx1"/>
                </a:solidFill>
                <a:latin typeface="微軟正黑體" panose="020B0604030504040204" pitchFamily="34" charset="-120"/>
                <a:ea typeface="微軟正黑體" panose="020B0604030504040204" pitchFamily="34" charset="-120"/>
              </a:rPr>
              <a:t>已送出，不得再修改</a:t>
            </a:r>
            <a:r>
              <a:rPr lang="en-US" altLang="zh-TW" sz="2400" b="1" dirty="0">
                <a:solidFill>
                  <a:schemeClr val="tx1"/>
                </a:solidFill>
                <a:latin typeface="微軟正黑體" panose="020B0604030504040204" pitchFamily="34" charset="-120"/>
                <a:ea typeface="微軟正黑體" panose="020B0604030504040204" pitchFamily="34" charset="-120"/>
              </a:rPr>
              <a:t>!!!</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305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out)">
                                      <p:cBhvr>
                                        <p:cTn id="7" dur="1750"/>
                                        <p:tgtEl>
                                          <p:spTgt spid="100"/>
                                        </p:tgtEl>
                                      </p:cBhvr>
                                    </p:animEffect>
                                  </p:childTnLst>
                                </p:cTn>
                              </p:par>
                            </p:childTnLst>
                          </p:cTn>
                        </p:par>
                        <p:par>
                          <p:cTn id="8" fill="hold">
                            <p:stCondLst>
                              <p:cond delay="1750"/>
                            </p:stCondLst>
                            <p:childTnLst>
                              <p:par>
                                <p:cTn id="9" presetID="6" presetClass="entr" presetSubtype="16"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circle(in)">
                                      <p:cBhvr>
                                        <p:cTn id="11" dur="1000"/>
                                        <p:tgtEl>
                                          <p:spTgt spid="83"/>
                                        </p:tgtEl>
                                      </p:cBhvr>
                                    </p:animEffect>
                                  </p:childTnLst>
                                </p:cTn>
                              </p:par>
                            </p:childTnLst>
                          </p:cTn>
                        </p:par>
                        <p:par>
                          <p:cTn id="12" fill="hold">
                            <p:stCondLst>
                              <p:cond delay="2750"/>
                            </p:stCondLst>
                            <p:childTnLst>
                              <p:par>
                                <p:cTn id="13" presetID="6" presetClass="entr" presetSubtype="16" fill="hold" grpId="0"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circle(in)">
                                      <p:cBhvr>
                                        <p:cTn id="15" dur="1000"/>
                                        <p:tgtEl>
                                          <p:spTgt spid="9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circle(in)">
                                      <p:cBhvr>
                                        <p:cTn id="18" dur="1000"/>
                                        <p:tgtEl>
                                          <p:spTgt spid="8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circle(in)">
                                      <p:cBhvr>
                                        <p:cTn id="21" dur="125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5" grpId="0" animBg="1"/>
      <p:bldP spid="93" grpId="0" animBg="1"/>
      <p:bldP spid="100" grpId="0" animBg="1"/>
      <p:bldP spid="10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351584" y="2258462"/>
            <a:ext cx="7342188" cy="1656185"/>
          </a:xfrm>
        </p:spPr>
        <p:txBody>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四技二專</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日間部</a:t>
            </a:r>
            <a:r>
              <a:rPr lang="zh-TW" altLang="en-US" sz="4800" dirty="0">
                <a:solidFill>
                  <a:srgbClr val="00B050"/>
                </a:solidFill>
                <a:effectLst>
                  <a:glow rad="63500">
                    <a:schemeClr val="bg1"/>
                  </a:glow>
                </a:effectLst>
                <a:latin typeface="微軟正黑體" panose="020B0604030504040204" pitchFamily="34" charset="-120"/>
                <a:ea typeface="微軟正黑體" panose="020B0604030504040204" pitchFamily="34" charset="-120"/>
                <a:sym typeface="Oswald"/>
              </a:rPr>
              <a:t>聯合登記分發</a:t>
            </a:r>
          </a:p>
        </p:txBody>
      </p:sp>
      <p:sp>
        <p:nvSpPr>
          <p:cNvPr id="4" name="副標題 3"/>
          <p:cNvSpPr>
            <a:spLocks noGrp="1"/>
          </p:cNvSpPr>
          <p:nvPr>
            <p:ph type="subTitle" idx="1"/>
          </p:nvPr>
        </p:nvSpPr>
        <p:spPr>
          <a:xfrm>
            <a:off x="2209800" y="4599538"/>
            <a:ext cx="7126560" cy="1781790"/>
          </a:xfrm>
        </p:spPr>
        <p:txBody>
          <a:bodyPr/>
          <a:lstStyle/>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電話：</a:t>
            </a:r>
            <a:r>
              <a:rPr lang="en-US" altLang="zh-TW" sz="2800" b="1" dirty="0">
                <a:solidFill>
                  <a:schemeClr val="tx1"/>
                </a:solidFill>
                <a:latin typeface="微軟正黑體" panose="020B0604030504040204" pitchFamily="34" charset="-120"/>
                <a:ea typeface="微軟正黑體" panose="020B0604030504040204" pitchFamily="34" charset="-120"/>
              </a:rPr>
              <a:t>02-27725333</a:t>
            </a:r>
          </a:p>
          <a:p>
            <a:pPr>
              <a:spcBef>
                <a:spcPts val="363"/>
              </a:spcBef>
            </a:pPr>
            <a:r>
              <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https://www.jctv.ntut.edu.tw/union42/</a:t>
            </a:r>
            <a:endPar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            </a:t>
            </a:r>
            <a:endParaRPr lang="zh-TW" altLang="en-US" sz="2800" dirty="0"/>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8541644" y="4338305"/>
            <a:ext cx="1152128" cy="115212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內容版面配置區 2"/>
          <p:cNvSpPr txBox="1">
            <a:spLocks noGrp="1"/>
          </p:cNvSpPr>
          <p:nvPr>
            <p:ph idx="1"/>
          </p:nvPr>
        </p:nvSpPr>
        <p:spPr>
          <a:xfrm>
            <a:off x="3168268" y="1052736"/>
            <a:ext cx="9023732" cy="5616624"/>
          </a:xfrm>
        </p:spPr>
        <p:txBody>
          <a:bodyPr anchor="t"/>
          <a:lstStyle/>
          <a:p>
            <a:pPr marL="174625" indent="-174625">
              <a:spcBef>
                <a:spcPts val="0"/>
              </a:spcBef>
              <a:buFont typeface="Arial" panose="020B0604020202020204" pitchFamily="34" charset="0"/>
              <a:buChar char="•"/>
            </a:pPr>
            <a:r>
              <a:rPr lang="zh-TW" altLang="en-US" sz="1800" b="1" dirty="0">
                <a:solidFill>
                  <a:schemeClr val="tx1">
                    <a:lumMod val="85000"/>
                    <a:lumOff val="15000"/>
                  </a:schemeClr>
                </a:solidFill>
                <a:latin typeface="+mn-ea"/>
              </a:rPr>
              <a:t>專業群科、綜高學程（學術及專門學程）、非應屆普通科及</a:t>
            </a:r>
            <a:r>
              <a:rPr lang="zh-TW" altLang="en-US" sz="1800" b="1" dirty="0">
                <a:solidFill>
                  <a:schemeClr val="tx1">
                    <a:lumMod val="85000"/>
                    <a:lumOff val="15000"/>
                  </a:schemeClr>
                </a:solidFill>
                <a:effectLst/>
                <a:latin typeface="+mn-ea"/>
              </a:rPr>
              <a:t>同等學力</a:t>
            </a:r>
            <a:r>
              <a:rPr lang="zh-TW" altLang="en-US" sz="1800" b="1" dirty="0">
                <a:solidFill>
                  <a:schemeClr val="tx1">
                    <a:lumMod val="85000"/>
                    <a:lumOff val="15000"/>
                  </a:schemeClr>
                </a:solidFill>
                <a:latin typeface="+mn-ea"/>
              </a:rPr>
              <a:t>考生。</a:t>
            </a:r>
            <a:br>
              <a:rPr lang="en-US" altLang="zh-TW" sz="1800" b="1" dirty="0">
                <a:solidFill>
                  <a:schemeClr val="tx1">
                    <a:lumMod val="85000"/>
                    <a:lumOff val="15000"/>
                  </a:schemeClr>
                </a:solidFill>
                <a:latin typeface="+mn-ea"/>
              </a:rPr>
            </a:br>
            <a:r>
              <a:rPr lang="zh-TW" altLang="en-US" sz="1800" b="1" dirty="0">
                <a:solidFill>
                  <a:srgbClr val="C00000"/>
                </a:solidFill>
                <a:highlight>
                  <a:srgbClr val="FFFF00"/>
                </a:highlight>
                <a:latin typeface="+mn-ea"/>
              </a:rPr>
              <a:t> （應屆高中普通科不可報名）</a:t>
            </a:r>
            <a:endParaRPr lang="en-US" altLang="zh-TW" sz="1800" b="1" dirty="0">
              <a:solidFill>
                <a:srgbClr val="C00000"/>
              </a:solidFill>
              <a:highlight>
                <a:srgbClr val="FFFF00"/>
              </a:highlight>
              <a:latin typeface="+mn-ea"/>
            </a:endParaRPr>
          </a:p>
          <a:p>
            <a:pPr marL="174625" indent="-174625">
              <a:spcBef>
                <a:spcPts val="0"/>
              </a:spcBef>
              <a:buFont typeface="Arial" panose="020B0604020202020204" pitchFamily="34" charset="0"/>
              <a:buChar char="•"/>
            </a:pPr>
            <a:endParaRPr lang="en-US" altLang="zh-TW" sz="100" b="1" dirty="0">
              <a:solidFill>
                <a:schemeClr val="tx1"/>
              </a:solidFill>
              <a:latin typeface="+mn-ea"/>
            </a:endParaRPr>
          </a:p>
          <a:p>
            <a:pPr>
              <a:spcBef>
                <a:spcPts val="0"/>
              </a:spcBef>
            </a:pPr>
            <a:endParaRPr lang="en-US" altLang="zh-TW" sz="1200" b="1" dirty="0">
              <a:solidFill>
                <a:srgbClr val="C00000"/>
              </a:solidFill>
              <a:latin typeface="+mn-ea"/>
            </a:endParaRPr>
          </a:p>
          <a:p>
            <a:pPr marL="285750" indent="-285750">
              <a:spcBef>
                <a:spcPts val="0"/>
              </a:spcBef>
              <a:buFont typeface="Wingdings" panose="05000000000000000000" pitchFamily="2" charset="2"/>
              <a:buChar char="p"/>
            </a:pPr>
            <a:r>
              <a:rPr lang="zh-TW" altLang="en-US" sz="1800" b="1" dirty="0">
                <a:solidFill>
                  <a:schemeClr val="tx1"/>
                </a:solidFill>
                <a:latin typeface="+mn-ea"/>
              </a:rPr>
              <a:t>集體報名、個別報名</a:t>
            </a:r>
            <a:endParaRPr lang="en-US" altLang="zh-TW" sz="1800" b="1" dirty="0">
              <a:solidFill>
                <a:schemeClr val="tx1"/>
              </a:solidFill>
              <a:latin typeface="+mn-ea"/>
            </a:endParaRPr>
          </a:p>
          <a:p>
            <a:pPr marL="285750" indent="-285750">
              <a:spcBef>
                <a:spcPts val="0"/>
              </a:spcBef>
              <a:buFont typeface="Wingdings" panose="05000000000000000000" pitchFamily="2" charset="2"/>
              <a:buChar char="p"/>
            </a:pPr>
            <a:r>
              <a:rPr lang="en-US" altLang="zh-TW" sz="1800" b="1" dirty="0">
                <a:solidFill>
                  <a:schemeClr val="tx1"/>
                </a:solidFill>
                <a:latin typeface="+mn-ea"/>
              </a:rPr>
              <a:t>17</a:t>
            </a:r>
            <a:r>
              <a:rPr lang="zh-TW" altLang="en-US" sz="1800" b="1" dirty="0">
                <a:solidFill>
                  <a:schemeClr val="tx1"/>
                </a:solidFill>
                <a:latin typeface="+mn-ea"/>
              </a:rPr>
              <a:t>據點發售紙本招生簡章，亦可網頁下載。</a:t>
            </a:r>
            <a:endParaRPr lang="en-US" altLang="zh-TW" sz="1800" b="1" dirty="0">
              <a:solidFill>
                <a:schemeClr val="tx1"/>
              </a:solidFill>
              <a:latin typeface="+mn-ea"/>
            </a:endParaRPr>
          </a:p>
          <a:p>
            <a:pPr>
              <a:spcBef>
                <a:spcPts val="0"/>
              </a:spcBef>
            </a:pPr>
            <a:endParaRPr lang="en-US" altLang="zh-TW" sz="1800" b="1" dirty="0">
              <a:solidFill>
                <a:schemeClr val="tx1"/>
              </a:solidFill>
              <a:latin typeface="+mn-ea"/>
            </a:endParaRPr>
          </a:p>
          <a:p>
            <a:pPr>
              <a:spcBef>
                <a:spcPts val="0"/>
              </a:spcBef>
            </a:pPr>
            <a:endParaRPr lang="en-US" altLang="zh-TW" sz="1800" b="1" dirty="0">
              <a:solidFill>
                <a:schemeClr val="tx1"/>
              </a:solidFill>
              <a:latin typeface="+mn-ea"/>
            </a:endParaRPr>
          </a:p>
          <a:p>
            <a:pPr>
              <a:spcBef>
                <a:spcPts val="0"/>
              </a:spcBef>
            </a:pPr>
            <a:endParaRPr lang="en-US" altLang="zh-TW" sz="24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受其他管道增額或缺額影響，</a:t>
            </a:r>
            <a:r>
              <a:rPr lang="zh-TW" altLang="en-US" sz="1800" b="1" dirty="0">
                <a:solidFill>
                  <a:schemeClr val="tx1"/>
                </a:solidFill>
                <a:highlight>
                  <a:srgbClr val="FCFEB0"/>
                </a:highlight>
                <a:latin typeface="+mn-ea"/>
              </a:rPr>
              <a:t>填志願前，記得查詢最新名額、考科成績權重組合人數累計表。</a:t>
            </a:r>
            <a:endParaRPr lang="en-US" altLang="zh-TW" sz="1800" b="1" dirty="0">
              <a:solidFill>
                <a:schemeClr val="tx1"/>
              </a:solidFill>
              <a:highlight>
                <a:srgbClr val="FCFEB0"/>
              </a:highlight>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「統測原始成績有</a:t>
            </a:r>
            <a:r>
              <a:rPr lang="en-US" altLang="zh-TW" sz="1800" b="1" dirty="0">
                <a:solidFill>
                  <a:schemeClr val="tx1"/>
                </a:solidFill>
                <a:latin typeface="+mn-ea"/>
              </a:rPr>
              <a:t>2</a:t>
            </a:r>
            <a:r>
              <a:rPr lang="zh-TW" altLang="en-US" sz="1800" b="1" dirty="0">
                <a:solidFill>
                  <a:schemeClr val="tx1"/>
                </a:solidFill>
                <a:latin typeface="+mn-ea"/>
              </a:rPr>
              <a:t>科目</a:t>
            </a:r>
            <a:r>
              <a:rPr lang="en-US" altLang="zh-TW" sz="1800" b="1" dirty="0">
                <a:solidFill>
                  <a:schemeClr val="tx1"/>
                </a:solidFill>
                <a:latin typeface="+mn-ea"/>
              </a:rPr>
              <a:t>(</a:t>
            </a:r>
            <a:r>
              <a:rPr lang="zh-TW" altLang="en-US" sz="1800" b="1" dirty="0">
                <a:solidFill>
                  <a:schemeClr val="tx1"/>
                </a:solidFill>
                <a:latin typeface="+mn-ea"/>
              </a:rPr>
              <a:t>含</a:t>
            </a:r>
            <a:r>
              <a:rPr lang="en-US" altLang="zh-TW" sz="1800" b="1" dirty="0">
                <a:solidFill>
                  <a:schemeClr val="tx1"/>
                </a:solidFill>
                <a:latin typeface="+mn-ea"/>
              </a:rPr>
              <a:t>)</a:t>
            </a:r>
            <a:r>
              <a:rPr lang="zh-TW" altLang="en-US" sz="1800" b="1" dirty="0">
                <a:solidFill>
                  <a:schemeClr val="tx1"/>
                </a:solidFill>
                <a:latin typeface="+mn-ea"/>
              </a:rPr>
              <a:t>以上</a:t>
            </a:r>
            <a:r>
              <a:rPr lang="en-US" altLang="zh-TW" sz="1800" b="1" dirty="0">
                <a:solidFill>
                  <a:schemeClr val="tx1"/>
                </a:solidFill>
                <a:latin typeface="+mn-ea"/>
              </a:rPr>
              <a:t>0</a:t>
            </a:r>
            <a:r>
              <a:rPr lang="zh-TW" altLang="en-US" sz="1800" b="1" dirty="0">
                <a:solidFill>
                  <a:schemeClr val="tx1"/>
                </a:solidFill>
                <a:latin typeface="+mn-ea"/>
              </a:rPr>
              <a:t>分，不得登記參加一般生名額分發。」</a:t>
            </a:r>
            <a:endParaRPr lang="en-US" altLang="zh-TW" sz="18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rgbClr val="0070C0"/>
                </a:solidFill>
                <a:latin typeface="+mn-ea"/>
              </a:rPr>
              <a:t>可選填</a:t>
            </a:r>
            <a:r>
              <a:rPr lang="en-US" altLang="zh-TW" sz="1800" b="1" dirty="0">
                <a:solidFill>
                  <a:srgbClr val="0070C0"/>
                </a:solidFill>
                <a:latin typeface="+mn-ea"/>
              </a:rPr>
              <a:t>199</a:t>
            </a:r>
            <a:r>
              <a:rPr lang="zh-TW" altLang="en-US" sz="1800" b="1" dirty="0">
                <a:solidFill>
                  <a:srgbClr val="0070C0"/>
                </a:solidFill>
                <a:latin typeface="+mn-ea"/>
              </a:rPr>
              <a:t>個志願</a:t>
            </a:r>
            <a:r>
              <a:rPr lang="zh-TW" altLang="en-US" sz="1800" b="1" dirty="0">
                <a:solidFill>
                  <a:schemeClr val="tx1"/>
                </a:solidFill>
                <a:latin typeface="+mn-ea"/>
              </a:rPr>
              <a:t>，只能</a:t>
            </a:r>
            <a:r>
              <a:rPr lang="zh-TW" altLang="en-US" sz="1800" b="1" dirty="0">
                <a:solidFill>
                  <a:srgbClr val="C00000"/>
                </a:solidFill>
                <a:latin typeface="+mn-ea"/>
              </a:rPr>
              <a:t>選填與統測類別相同的志願</a:t>
            </a:r>
            <a:r>
              <a:rPr lang="zh-TW" altLang="en-US" sz="1800" b="1" dirty="0">
                <a:solidFill>
                  <a:schemeClr val="tx1"/>
                </a:solidFill>
                <a:latin typeface="+mn-ea"/>
              </a:rPr>
              <a:t>。</a:t>
            </a:r>
            <a:endParaRPr lang="en-US" altLang="zh-TW" sz="18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rgbClr val="C00000"/>
                </a:solidFill>
                <a:latin typeface="+mn-ea"/>
                <a:cs typeface="Arial" panose="020B0604020202020204" pitchFamily="34" charset="0"/>
              </a:rPr>
              <a:t>填志願的原則：</a:t>
            </a:r>
            <a:endParaRPr lang="en-US" altLang="zh-TW" sz="1800" b="1" dirty="0">
              <a:solidFill>
                <a:srgbClr val="C00000"/>
              </a:solidFill>
              <a:latin typeface="+mn-ea"/>
              <a:cs typeface="Arial" panose="020B0604020202020204" pitchFamily="34" charset="0"/>
            </a:endParaRPr>
          </a:p>
          <a:p>
            <a:pPr marL="628650" indent="-254000">
              <a:spcBef>
                <a:spcPts val="0"/>
              </a:spcBef>
              <a:buFont typeface="Arial" panose="020B0604020202020204" pitchFamily="34" charset="0"/>
              <a:buChar char="•"/>
              <a:tabLst>
                <a:tab pos="269875" algn="l"/>
              </a:tabLst>
            </a:pPr>
            <a:r>
              <a:rPr lang="zh-TW" altLang="en-US" sz="1800" b="1" dirty="0">
                <a:solidFill>
                  <a:schemeClr val="tx1"/>
                </a:solidFill>
                <a:latin typeface="+mn-ea"/>
                <a:cs typeface="Arial" panose="020B0604020202020204" pitchFamily="34" charset="0"/>
              </a:rPr>
              <a:t>夢幻的想唸的填前面、應該會上的填中間、保險的填後面。</a:t>
            </a:r>
            <a:endParaRPr lang="en-US" altLang="zh-TW" sz="1800" b="1" dirty="0">
              <a:solidFill>
                <a:schemeClr val="tx1"/>
              </a:solidFill>
              <a:latin typeface="+mn-ea"/>
              <a:cs typeface="Arial" panose="020B0604020202020204" pitchFamily="34" charset="0"/>
            </a:endParaRPr>
          </a:p>
          <a:p>
            <a:pPr marL="628650" indent="-254000">
              <a:spcBef>
                <a:spcPts val="0"/>
              </a:spcBef>
              <a:buFont typeface="Arial" panose="020B0604020202020204" pitchFamily="34" charset="0"/>
              <a:buChar char="•"/>
              <a:tabLst>
                <a:tab pos="269875" algn="l"/>
              </a:tabLst>
            </a:pPr>
            <a:r>
              <a:rPr lang="zh-TW" altLang="en-US" sz="1800" b="1" dirty="0">
                <a:solidFill>
                  <a:schemeClr val="tx1"/>
                </a:solidFill>
                <a:latin typeface="+mn-ea"/>
              </a:rPr>
              <a:t>「依照自己的就讀意願順序填寫」</a:t>
            </a:r>
            <a:r>
              <a:rPr lang="zh-TW" altLang="en-US" sz="1800" b="1" dirty="0">
                <a:solidFill>
                  <a:srgbClr val="0070C0"/>
                </a:solidFill>
                <a:latin typeface="+mn-ea"/>
                <a:cs typeface="Arial" panose="020B0604020202020204" pitchFamily="34" charset="0"/>
              </a:rPr>
              <a:t>第一志願一定是自己最想讀的志願。</a:t>
            </a:r>
            <a:endParaRPr lang="en-US" altLang="zh-TW" sz="1800" b="1" dirty="0">
              <a:solidFill>
                <a:srgbClr val="0070C0"/>
              </a:solidFill>
              <a:latin typeface="+mn-ea"/>
              <a:cs typeface="Arial" panose="020B0604020202020204" pitchFamily="34" charset="0"/>
            </a:endParaRPr>
          </a:p>
          <a:p>
            <a:pPr marL="628650" indent="-254000">
              <a:spcBef>
                <a:spcPts val="0"/>
              </a:spcBef>
              <a:buFont typeface="Arial" panose="020B0604020202020204" pitchFamily="34" charset="0"/>
              <a:buChar char="•"/>
              <a:tabLst>
                <a:tab pos="269875" algn="l"/>
              </a:tabLst>
            </a:pPr>
            <a:r>
              <a:rPr lang="zh-TW" altLang="en-US" sz="1800" b="1" dirty="0">
                <a:solidFill>
                  <a:schemeClr val="tx1"/>
                </a:solidFill>
                <a:latin typeface="+mn-ea"/>
              </a:rPr>
              <a:t>「儘量選填志願」</a:t>
            </a:r>
            <a:r>
              <a:rPr lang="zh-TW" altLang="en-US" sz="1800" b="1" dirty="0">
                <a:solidFill>
                  <a:schemeClr val="tx1"/>
                </a:solidFill>
                <a:latin typeface="+mn-ea"/>
                <a:cs typeface="Arial" panose="020B0604020202020204" pitchFamily="34" charset="0"/>
              </a:rPr>
              <a:t>志願填好填滿、越多越好。</a:t>
            </a:r>
            <a:endParaRPr lang="en-US" altLang="zh-TW" sz="1800" b="1" dirty="0">
              <a:solidFill>
                <a:schemeClr val="tx1"/>
              </a:solidFill>
              <a:latin typeface="+mn-ea"/>
              <a:cs typeface="Arial" panose="020B0604020202020204" pitchFamily="34" charset="0"/>
            </a:endParaRPr>
          </a:p>
          <a:p>
            <a:pPr>
              <a:spcBef>
                <a:spcPts val="0"/>
              </a:spcBef>
            </a:pPr>
            <a:endParaRPr lang="en-US" altLang="zh-TW" sz="1100" b="1" dirty="0">
              <a:solidFill>
                <a:schemeClr val="tx1"/>
              </a:solidFill>
              <a:latin typeface="+mn-ea"/>
              <a:cs typeface="Roboto Condensed"/>
              <a:sym typeface="Roboto Condensed"/>
            </a:endParaRPr>
          </a:p>
          <a:p>
            <a:pPr>
              <a:spcBef>
                <a:spcPts val="0"/>
              </a:spcBef>
            </a:pPr>
            <a:r>
              <a:rPr lang="zh-TW" altLang="en-US" sz="1800" b="1" dirty="0">
                <a:solidFill>
                  <a:schemeClr val="tx1"/>
                </a:solidFill>
                <a:latin typeface="+mn-ea"/>
              </a:rPr>
              <a:t>各校系採計</a:t>
            </a:r>
            <a:r>
              <a:rPr lang="zh-TW" altLang="en-US" sz="1800" b="1" dirty="0">
                <a:solidFill>
                  <a:srgbClr val="C00000"/>
                </a:solidFill>
                <a:latin typeface="+mn-ea"/>
              </a:rPr>
              <a:t>彈性權重</a:t>
            </a:r>
            <a:r>
              <a:rPr lang="zh-TW" altLang="en-US" sz="1800" b="1" dirty="0">
                <a:solidFill>
                  <a:schemeClr val="tx1"/>
                </a:solidFill>
                <a:latin typeface="+mn-ea"/>
              </a:rPr>
              <a:t>，共同科目加權</a:t>
            </a:r>
            <a:r>
              <a:rPr lang="en-US" altLang="zh-TW" sz="1800" b="1" dirty="0">
                <a:solidFill>
                  <a:schemeClr val="tx1"/>
                </a:solidFill>
                <a:latin typeface="+mn-ea"/>
              </a:rPr>
              <a:t>1~2</a:t>
            </a:r>
            <a:r>
              <a:rPr lang="zh-TW" altLang="en-US" sz="1800" b="1" dirty="0">
                <a:solidFill>
                  <a:schemeClr val="tx1"/>
                </a:solidFill>
                <a:latin typeface="+mn-ea"/>
              </a:rPr>
              <a:t>倍、專業科目加權</a:t>
            </a:r>
            <a:r>
              <a:rPr lang="en-US" altLang="zh-TW" sz="1800" b="1" dirty="0">
                <a:solidFill>
                  <a:schemeClr val="tx1"/>
                </a:solidFill>
                <a:latin typeface="+mn-ea"/>
              </a:rPr>
              <a:t>2~3</a:t>
            </a:r>
            <a:r>
              <a:rPr lang="zh-TW" altLang="en-US" sz="1800" b="1" dirty="0">
                <a:solidFill>
                  <a:schemeClr val="tx1"/>
                </a:solidFill>
                <a:latin typeface="+mn-ea"/>
              </a:rPr>
              <a:t>倍，總分</a:t>
            </a:r>
            <a:r>
              <a:rPr lang="en-US" altLang="zh-TW" sz="1800" b="1" dirty="0">
                <a:solidFill>
                  <a:schemeClr val="tx1"/>
                </a:solidFill>
                <a:latin typeface="+mn-ea"/>
              </a:rPr>
              <a:t>700~1,100</a:t>
            </a:r>
            <a:r>
              <a:rPr lang="zh-TW" altLang="en-US" sz="1800" b="1" dirty="0">
                <a:solidFill>
                  <a:schemeClr val="tx1"/>
                </a:solidFill>
                <a:latin typeface="+mn-ea"/>
              </a:rPr>
              <a:t>分。</a:t>
            </a:r>
            <a:endParaRPr lang="en-US" altLang="zh-TW" sz="1800" b="1" dirty="0">
              <a:solidFill>
                <a:schemeClr val="tx1"/>
              </a:solidFill>
              <a:latin typeface="+mn-ea"/>
              <a:cs typeface="Roboto Condensed"/>
              <a:sym typeface="Roboto Condensed"/>
            </a:endParaRPr>
          </a:p>
          <a:p>
            <a:pPr>
              <a:spcBef>
                <a:spcPts val="0"/>
              </a:spcBef>
            </a:pPr>
            <a:endParaRPr lang="en-US" altLang="zh-TW" sz="1200" b="1" dirty="0">
              <a:solidFill>
                <a:schemeClr val="tx1"/>
              </a:solidFill>
              <a:latin typeface="+mn-ea"/>
              <a:cs typeface="Roboto Condensed"/>
              <a:sym typeface="Roboto Condensed"/>
            </a:endParaRPr>
          </a:p>
          <a:p>
            <a:pPr>
              <a:spcBef>
                <a:spcPts val="0"/>
              </a:spcBef>
            </a:pPr>
            <a:r>
              <a:rPr lang="zh-TW" altLang="en-US" sz="1800" b="1" dirty="0">
                <a:solidFill>
                  <a:schemeClr val="tx1"/>
                </a:solidFill>
                <a:latin typeface="+mn-ea"/>
                <a:cs typeface="Roboto Condensed"/>
                <a:sym typeface="Roboto Condensed"/>
              </a:rPr>
              <a:t>完全採計</a:t>
            </a:r>
            <a:r>
              <a:rPr lang="zh-TW" altLang="en-US" sz="1800" b="1" dirty="0">
                <a:solidFill>
                  <a:srgbClr val="C00000"/>
                </a:solidFill>
                <a:latin typeface="+mn-ea"/>
                <a:cs typeface="Roboto Condensed"/>
                <a:sym typeface="Roboto Condensed"/>
              </a:rPr>
              <a:t>統測</a:t>
            </a:r>
            <a:r>
              <a:rPr lang="zh-TW" altLang="en-US" sz="1800" b="1" dirty="0">
                <a:solidFill>
                  <a:schemeClr val="tx1"/>
                </a:solidFill>
                <a:latin typeface="+mn-ea"/>
              </a:rPr>
              <a:t>國文、英文、 數學、專業科目</a:t>
            </a:r>
            <a:r>
              <a:rPr lang="en-US" altLang="zh-TW" sz="1800" b="1" dirty="0">
                <a:solidFill>
                  <a:schemeClr val="tx1"/>
                </a:solidFill>
                <a:latin typeface="+mn-ea"/>
              </a:rPr>
              <a:t>(</a:t>
            </a:r>
            <a:r>
              <a:rPr lang="zh-TW" altLang="en-US" sz="1800" b="1" dirty="0">
                <a:solidFill>
                  <a:schemeClr val="tx1"/>
                </a:solidFill>
                <a:latin typeface="+mn-ea"/>
              </a:rPr>
              <a:t>一</a:t>
            </a:r>
            <a:r>
              <a:rPr lang="en-US" altLang="zh-TW" sz="1800" b="1" dirty="0">
                <a:solidFill>
                  <a:schemeClr val="tx1"/>
                </a:solidFill>
                <a:latin typeface="+mn-ea"/>
              </a:rPr>
              <a:t>)</a:t>
            </a:r>
            <a:r>
              <a:rPr lang="zh-TW" altLang="en-US" sz="1800" b="1" dirty="0">
                <a:solidFill>
                  <a:schemeClr val="tx1"/>
                </a:solidFill>
                <a:latin typeface="+mn-ea"/>
              </a:rPr>
              <a:t>、專業科目</a:t>
            </a:r>
            <a:r>
              <a:rPr lang="en-US" altLang="zh-TW" sz="1800" b="1" dirty="0">
                <a:solidFill>
                  <a:schemeClr val="tx1"/>
                </a:solidFill>
                <a:latin typeface="+mn-ea"/>
              </a:rPr>
              <a:t>(</a:t>
            </a:r>
            <a:r>
              <a:rPr lang="zh-TW" altLang="en-US" sz="1800" b="1" dirty="0">
                <a:solidFill>
                  <a:schemeClr val="tx1"/>
                </a:solidFill>
                <a:latin typeface="+mn-ea"/>
              </a:rPr>
              <a:t>二</a:t>
            </a:r>
            <a:r>
              <a:rPr lang="en-US" altLang="zh-TW" sz="1800" b="1" dirty="0">
                <a:solidFill>
                  <a:schemeClr val="tx1"/>
                </a:solidFill>
                <a:latin typeface="+mn-ea"/>
              </a:rPr>
              <a:t>) </a:t>
            </a:r>
            <a:r>
              <a:rPr lang="en-US" altLang="zh-TW" sz="1800" b="1" dirty="0">
                <a:solidFill>
                  <a:srgbClr val="C00000"/>
                </a:solidFill>
                <a:latin typeface="+mn-ea"/>
                <a:cs typeface="Roboto Condensed"/>
                <a:sym typeface="Roboto Condensed"/>
              </a:rPr>
              <a:t>5</a:t>
            </a:r>
            <a:r>
              <a:rPr lang="zh-TW" altLang="en-US" sz="1800" b="1" dirty="0">
                <a:solidFill>
                  <a:srgbClr val="C00000"/>
                </a:solidFill>
                <a:latin typeface="+mn-ea"/>
                <a:cs typeface="Roboto Condensed"/>
                <a:sym typeface="Roboto Condensed"/>
              </a:rPr>
              <a:t>科成績</a:t>
            </a:r>
            <a:r>
              <a:rPr lang="zh-TW" altLang="en-US" sz="1800" b="1" dirty="0">
                <a:solidFill>
                  <a:schemeClr val="tx1"/>
                </a:solidFill>
                <a:latin typeface="+mn-ea"/>
                <a:cs typeface="Roboto Condensed"/>
                <a:sym typeface="Roboto Condensed"/>
              </a:rPr>
              <a:t>，依考生成績高低及志願序依序分發。</a:t>
            </a:r>
            <a:endParaRPr lang="en-US" altLang="zh-TW" sz="18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endParaRPr lang="zh-TW" altLang="en-US" sz="2400" b="1" dirty="0">
              <a:solidFill>
                <a:schemeClr val="tx1"/>
              </a:solidFill>
              <a:latin typeface="+mn-ea"/>
            </a:endParaRPr>
          </a:p>
          <a:p>
            <a:pPr marL="342900" indent="-342900">
              <a:spcBef>
                <a:spcPts val="0"/>
              </a:spcBef>
              <a:buFont typeface="Wingdings" panose="05000000000000000000" pitchFamily="2" charset="2"/>
              <a:buChar char="p"/>
            </a:pPr>
            <a:endParaRPr lang="zh-TW" altLang="en-US" sz="2400" b="1" dirty="0">
              <a:solidFill>
                <a:srgbClr val="607896"/>
              </a:solidFill>
              <a:latin typeface="+mn-ea"/>
              <a:cs typeface="Roboto Condensed"/>
              <a:sym typeface="Roboto Condensed"/>
            </a:endParaRPr>
          </a:p>
        </p:txBody>
      </p:sp>
      <p:sp>
        <p:nvSpPr>
          <p:cNvPr id="5" name="標題 1"/>
          <p:cNvSpPr txBox="1">
            <a:spLocks/>
          </p:cNvSpPr>
          <p:nvPr/>
        </p:nvSpPr>
        <p:spPr>
          <a:xfrm>
            <a:off x="0" y="-10131"/>
            <a:ext cx="5256584" cy="1052737"/>
          </a:xfrm>
          <a:prstGeom prst="homePlate">
            <a:avLst/>
          </a:prstGeom>
          <a:solidFill>
            <a:srgbClr val="ECF8C0"/>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6" name="標題 1"/>
          <p:cNvSpPr txBox="1">
            <a:spLocks/>
          </p:cNvSpPr>
          <p:nvPr/>
        </p:nvSpPr>
        <p:spPr>
          <a:xfrm>
            <a:off x="144016" y="105736"/>
            <a:ext cx="4855061" cy="792854"/>
          </a:xfrm>
          <a:prstGeom prst="homePlate">
            <a:avLst/>
          </a:prstGeom>
          <a:solidFill>
            <a:srgbClr val="DCF28A"/>
          </a:solidFill>
          <a:ln w="28575">
            <a:solidFill>
              <a:schemeClr val="accent3">
                <a:lumMod val="75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聯合登記分發</a:t>
            </a:r>
            <a:r>
              <a:rPr kumimoji="0" lang="zh-TW" altLang="en-US" sz="2400" dirty="0">
                <a:solidFill>
                  <a:schemeClr val="accent5">
                    <a:lumMod val="50000"/>
                  </a:schemeClr>
                </a:solidFill>
                <a:latin typeface="+mn-ea"/>
                <a:ea typeface="+mn-ea"/>
                <a:cs typeface="Oswald"/>
              </a:rPr>
              <a:t>簡介</a:t>
            </a:r>
            <a:endParaRPr kumimoji="0" lang="zh-TW" altLang="en-US" sz="2400" dirty="0">
              <a:solidFill>
                <a:schemeClr val="accent5">
                  <a:lumMod val="50000"/>
                </a:schemeClr>
              </a:solidFill>
              <a:latin typeface="+mn-ea"/>
              <a:ea typeface="+mn-ea"/>
              <a:cs typeface="Oswald"/>
              <a:sym typeface="Oswald"/>
            </a:endParaRPr>
          </a:p>
        </p:txBody>
      </p:sp>
      <p:sp>
        <p:nvSpPr>
          <p:cNvPr id="10" name="矩形 9"/>
          <p:cNvSpPr/>
          <p:nvPr/>
        </p:nvSpPr>
        <p:spPr>
          <a:xfrm>
            <a:off x="1699233" y="5589240"/>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成績計算  </a:t>
            </a:r>
          </a:p>
        </p:txBody>
      </p:sp>
      <p:sp>
        <p:nvSpPr>
          <p:cNvPr id="11" name="矩形 10"/>
          <p:cNvSpPr/>
          <p:nvPr/>
        </p:nvSpPr>
        <p:spPr>
          <a:xfrm>
            <a:off x="1686452" y="6093296"/>
            <a:ext cx="1481816"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分發方式</a:t>
            </a:r>
            <a:endParaRPr lang="zh-TW" altLang="en-US" dirty="0">
              <a:solidFill>
                <a:schemeClr val="bg1"/>
              </a:solidFill>
            </a:endParaRPr>
          </a:p>
        </p:txBody>
      </p:sp>
      <p:sp>
        <p:nvSpPr>
          <p:cNvPr id="12" name="矩形 11"/>
          <p:cNvSpPr/>
          <p:nvPr/>
        </p:nvSpPr>
        <p:spPr>
          <a:xfrm>
            <a:off x="1728108" y="1844824"/>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報名繳費</a:t>
            </a:r>
            <a:endParaRPr lang="zh-TW" altLang="en-US" dirty="0">
              <a:solidFill>
                <a:schemeClr val="bg1"/>
              </a:solidFill>
            </a:endParaRPr>
          </a:p>
        </p:txBody>
      </p:sp>
      <p:sp>
        <p:nvSpPr>
          <p:cNvPr id="15" name="矩形 14"/>
          <p:cNvSpPr/>
          <p:nvPr/>
        </p:nvSpPr>
        <p:spPr>
          <a:xfrm>
            <a:off x="1728108" y="1158473"/>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適用對象 </a:t>
            </a:r>
            <a:endParaRPr lang="zh-TW" altLang="en-US" dirty="0">
              <a:solidFill>
                <a:schemeClr val="bg1"/>
              </a:solidFill>
            </a:endParaRPr>
          </a:p>
        </p:txBody>
      </p:sp>
      <p:sp>
        <p:nvSpPr>
          <p:cNvPr id="17" name="文字方塊 16"/>
          <p:cNvSpPr txBox="1"/>
          <p:nvPr/>
        </p:nvSpPr>
        <p:spPr>
          <a:xfrm>
            <a:off x="306485" y="4365104"/>
            <a:ext cx="2129339" cy="1021556"/>
          </a:xfrm>
          <a:prstGeom prst="wedgeRoundRectCallout">
            <a:avLst>
              <a:gd name="adj1" fmla="val 41060"/>
              <a:gd name="adj2" fmla="val 65497"/>
              <a:gd name="adj3" fmla="val 16667"/>
            </a:avLst>
          </a:prstGeom>
          <a:solidFill>
            <a:srgbClr val="00B0F0"/>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受權重影響，各系最低錄取分數無法均一比較</a:t>
            </a:r>
          </a:p>
        </p:txBody>
      </p:sp>
      <p:sp>
        <p:nvSpPr>
          <p:cNvPr id="16" name="矩形 15">
            <a:extLst>
              <a:ext uri="{FF2B5EF4-FFF2-40B4-BE49-F238E27FC236}">
                <a16:creationId xmlns:a16="http://schemas.microsoft.com/office/drawing/2014/main" id="{FE76C1D8-FD81-4123-9E6A-D7C94FE93624}"/>
              </a:ext>
            </a:extLst>
          </p:cNvPr>
          <p:cNvSpPr/>
          <p:nvPr/>
        </p:nvSpPr>
        <p:spPr>
          <a:xfrm>
            <a:off x="1713317" y="3275692"/>
            <a:ext cx="144016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志願選填</a:t>
            </a:r>
            <a:endParaRPr lang="zh-TW" altLang="en-US" dirty="0">
              <a:solidFill>
                <a:schemeClr val="bg1"/>
              </a:solidFill>
            </a:endParaRPr>
          </a:p>
        </p:txBody>
      </p:sp>
      <p:sp>
        <p:nvSpPr>
          <p:cNvPr id="19" name="內容版面配置區 2">
            <a:extLst>
              <a:ext uri="{FF2B5EF4-FFF2-40B4-BE49-F238E27FC236}">
                <a16:creationId xmlns:a16="http://schemas.microsoft.com/office/drawing/2014/main" id="{313832DC-D6A7-4AF4-8075-6863A01CE720}"/>
              </a:ext>
            </a:extLst>
          </p:cNvPr>
          <p:cNvSpPr txBox="1">
            <a:spLocks/>
          </p:cNvSpPr>
          <p:nvPr/>
        </p:nvSpPr>
        <p:spPr>
          <a:xfrm>
            <a:off x="1839258" y="2515593"/>
            <a:ext cx="10161398" cy="557519"/>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1357313" algn="just" fontAlgn="auto">
              <a:spcBef>
                <a:spcPts val="1200"/>
              </a:spcBef>
              <a:spcAft>
                <a:spcPts val="0"/>
              </a:spcAft>
            </a:pPr>
            <a:r>
              <a:rPr kumimoji="0" lang="zh-TW" altLang="en-US" sz="1800" b="1" dirty="0">
                <a:solidFill>
                  <a:srgbClr val="C00000"/>
                </a:solidFill>
                <a:latin typeface="微軟正黑體" panose="020B0604030504040204" pitchFamily="34" charset="-120"/>
                <a:ea typeface="微軟正黑體" panose="020B0604030504040204" pitchFamily="34" charset="-120"/>
              </a:rPr>
              <a:t>非應屆考生、特種身分生</a:t>
            </a:r>
            <a:r>
              <a:rPr kumimoji="0" lang="zh-TW" altLang="en-US" sz="1800" b="1" dirty="0">
                <a:solidFill>
                  <a:srgbClr val="0070C0"/>
                </a:solidFill>
                <a:latin typeface="微軟正黑體" panose="020B0604030504040204" pitchFamily="34" charset="-120"/>
                <a:ea typeface="微軟正黑體" panose="020B0604030504040204" pitchFamily="34" charset="-120"/>
              </a:rPr>
              <a:t>及系統查詢不具登記資格者，</a:t>
            </a:r>
            <a:r>
              <a:rPr kumimoji="0" lang="zh-TW" altLang="en-US" sz="1800" b="1" dirty="0">
                <a:solidFill>
                  <a:schemeClr val="tx1"/>
                </a:solidFill>
                <a:latin typeface="微軟正黑體" panose="020B0604030504040204" pitchFamily="34" charset="-120"/>
                <a:ea typeface="微軟正黑體" panose="020B0604030504040204" pitchFamily="34" charset="-120"/>
              </a:rPr>
              <a:t>須提前於</a:t>
            </a:r>
            <a:r>
              <a:rPr kumimoji="0" lang="en-US" altLang="zh-TW" sz="1800" b="1" dirty="0">
                <a:solidFill>
                  <a:schemeClr val="tx1"/>
                </a:solidFill>
                <a:latin typeface="微軟正黑體" panose="020B0604030504040204" pitchFamily="34" charset="-120"/>
                <a:ea typeface="微軟正黑體" panose="020B0604030504040204" pitchFamily="34" charset="-120"/>
              </a:rPr>
              <a:t>5-6</a:t>
            </a:r>
            <a:r>
              <a:rPr kumimoji="0" lang="zh-TW" altLang="en-US" sz="1800" b="1" dirty="0">
                <a:solidFill>
                  <a:schemeClr val="tx1"/>
                </a:solidFill>
                <a:latin typeface="微軟正黑體" panose="020B0604030504040204" pitchFamily="34" charset="-120"/>
                <a:ea typeface="微軟正黑體" panose="020B0604030504040204" pitchFamily="34" charset="-120"/>
              </a:rPr>
              <a:t>月參加</a:t>
            </a:r>
            <a:r>
              <a:rPr kumimoji="0" lang="zh-TW" altLang="en-US" sz="1800" b="1" dirty="0">
                <a:solidFill>
                  <a:srgbClr val="C00000"/>
                </a:solidFill>
                <a:latin typeface="微軟正黑體" panose="020B0604030504040204" pitchFamily="34" charset="-120"/>
                <a:ea typeface="微軟正黑體" panose="020B0604030504040204" pitchFamily="34" charset="-120"/>
              </a:rPr>
              <a:t>資格審查</a:t>
            </a:r>
            <a:r>
              <a:rPr kumimoji="0" lang="zh-TW" altLang="en-US" sz="1800" b="1" dirty="0">
                <a:solidFill>
                  <a:schemeClr val="tx1"/>
                </a:solidFill>
                <a:latin typeface="微軟正黑體" panose="020B0604030504040204" pitchFamily="34" charset="-120"/>
                <a:ea typeface="微軟正黑體" panose="020B0604030504040204" pitchFamily="34" charset="-120"/>
              </a:rPr>
              <a:t>，未通過者，</a:t>
            </a:r>
            <a:r>
              <a:rPr kumimoji="0" lang="en-US" altLang="zh-TW" sz="1800" b="1" dirty="0">
                <a:solidFill>
                  <a:schemeClr val="tx1"/>
                </a:solidFill>
                <a:latin typeface="微軟正黑體" panose="020B0604030504040204" pitchFamily="34" charset="-120"/>
                <a:ea typeface="微軟正黑體" panose="020B0604030504040204" pitchFamily="34" charset="-120"/>
              </a:rPr>
              <a:t>7</a:t>
            </a:r>
            <a:r>
              <a:rPr kumimoji="0" lang="zh-TW" altLang="en-US" sz="1800" b="1" dirty="0">
                <a:solidFill>
                  <a:schemeClr val="tx1"/>
                </a:solidFill>
                <a:latin typeface="微軟正黑體" panose="020B0604030504040204" pitchFamily="34" charset="-120"/>
                <a:ea typeface="微軟正黑體" panose="020B0604030504040204" pitchFamily="34" charset="-120"/>
              </a:rPr>
              <a:t>月不得繳費及參加網路選填登記志願。</a:t>
            </a:r>
            <a:endParaRPr kumimoji="0" lang="en-US" altLang="zh-TW" sz="1800" b="1" dirty="0">
              <a:solidFill>
                <a:schemeClr val="tx1"/>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E4EC6830-98A8-4CED-B35B-F73DEAFE882F}"/>
              </a:ext>
            </a:extLst>
          </p:cNvPr>
          <p:cNvSpPr/>
          <p:nvPr/>
        </p:nvSpPr>
        <p:spPr>
          <a:xfrm>
            <a:off x="1700905" y="2539617"/>
            <a:ext cx="144016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資格審查 </a:t>
            </a:r>
            <a:endParaRPr lang="zh-TW" altLang="en-US" dirty="0">
              <a:solidFill>
                <a:schemeClr val="bg1"/>
              </a:solidFill>
            </a:endParaRPr>
          </a:p>
        </p:txBody>
      </p:sp>
    </p:spTree>
    <p:extLst>
      <p:ext uri="{BB962C8B-B14F-4D97-AF65-F5344CB8AC3E}">
        <p14:creationId xmlns:p14="http://schemas.microsoft.com/office/powerpoint/2010/main" val="19924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文字版面配置區 1"/>
          <p:cNvSpPr txBox="1">
            <a:spLocks/>
          </p:cNvSpPr>
          <p:nvPr/>
        </p:nvSpPr>
        <p:spPr>
          <a:xfrm>
            <a:off x="0" y="-5318"/>
            <a:ext cx="12192000" cy="871204"/>
          </a:xfrm>
          <a:prstGeom prst="rect">
            <a:avLst/>
          </a:prstGeom>
          <a:solidFill>
            <a:srgbClr val="DCF28A"/>
          </a:solidFill>
          <a:ln/>
          <a:scene3d>
            <a:camera prst="orthographicFront">
              <a:rot lat="0" lon="0" rev="0"/>
            </a:camera>
            <a:lightRig rig="glow" dir="t">
              <a:rot lat="0" lon="0" rev="6360000"/>
            </a:lightRig>
          </a:scene3d>
          <a:sp3d contourW="1000" prstMaterial="flat">
            <a:bevelT w="95250" h="101600"/>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r>
              <a:rPr kumimoji="0" lang="en-US" altLang="zh-TW" sz="4000" b="1" kern="0" dirty="0">
                <a:solidFill>
                  <a:schemeClr val="tx1">
                    <a:lumMod val="85000"/>
                    <a:lumOff val="15000"/>
                  </a:schemeClr>
                </a:solidFill>
                <a:latin typeface="微軟正黑體" panose="020B0604030504040204" pitchFamily="34" charset="-120"/>
                <a:ea typeface="微軟正黑體" panose="020B0604030504040204" pitchFamily="34" charset="-120"/>
              </a:rPr>
              <a:t>113</a:t>
            </a:r>
            <a:r>
              <a:rPr kumimoji="0" lang="zh-TW" altLang="en-US" sz="2400" b="1" kern="0" dirty="0">
                <a:solidFill>
                  <a:schemeClr val="tx1">
                    <a:lumMod val="85000"/>
                    <a:lumOff val="15000"/>
                  </a:schemeClr>
                </a:solidFill>
                <a:latin typeface="微軟正黑體" panose="020B0604030504040204" pitchFamily="34" charset="-120"/>
                <a:ea typeface="微軟正黑體" panose="020B0604030504040204" pitchFamily="34" charset="-120"/>
              </a:rPr>
              <a:t>學年度</a:t>
            </a:r>
            <a:r>
              <a:rPr kumimoji="0" lang="zh-TW" altLang="en-US" sz="4000" b="1" kern="0" dirty="0">
                <a:solidFill>
                  <a:srgbClr val="C00000"/>
                </a:solidFill>
                <a:latin typeface="微軟正黑體" panose="020B0604030504040204" pitchFamily="34" charset="-120"/>
                <a:ea typeface="微軟正黑體" panose="020B0604030504040204" pitchFamily="34" charset="-120"/>
              </a:rPr>
              <a:t>四技二專</a:t>
            </a:r>
            <a:r>
              <a:rPr kumimoji="0" lang="zh-TW" altLang="en-US" sz="4000" b="1" kern="0" dirty="0">
                <a:solidFill>
                  <a:schemeClr val="tx1">
                    <a:lumMod val="85000"/>
                    <a:lumOff val="15000"/>
                  </a:schemeClr>
                </a:solidFill>
                <a:latin typeface="微軟正黑體" panose="020B0604030504040204" pitchFamily="34" charset="-120"/>
                <a:ea typeface="微軟正黑體" panose="020B0604030504040204" pitchFamily="34" charset="-120"/>
              </a:rPr>
              <a:t>重要日程</a:t>
            </a:r>
            <a:endParaRPr kumimoji="0" lang="en-US" altLang="zh-TW" sz="40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79" name="向下箭號 78"/>
          <p:cNvSpPr/>
          <p:nvPr/>
        </p:nvSpPr>
        <p:spPr>
          <a:xfrm flipV="1">
            <a:off x="7057602" y="3905056"/>
            <a:ext cx="317035" cy="4451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0" name="直線接點 79"/>
          <p:cNvCxnSpPr/>
          <p:nvPr/>
        </p:nvCxnSpPr>
        <p:spPr>
          <a:xfrm>
            <a:off x="1929765" y="1414149"/>
            <a:ext cx="3092" cy="2244288"/>
          </a:xfrm>
          <a:prstGeom prst="line">
            <a:avLst/>
          </a:prstGeom>
          <a:ln w="38100">
            <a:solidFill>
              <a:srgbClr val="FF9999"/>
            </a:solidFill>
          </a:ln>
        </p:spPr>
        <p:style>
          <a:lnRef idx="1">
            <a:schemeClr val="accent6"/>
          </a:lnRef>
          <a:fillRef idx="0">
            <a:schemeClr val="accent6"/>
          </a:fillRef>
          <a:effectRef idx="0">
            <a:schemeClr val="accent6"/>
          </a:effectRef>
          <a:fontRef idx="minor">
            <a:schemeClr val="tx1"/>
          </a:fontRef>
        </p:style>
      </p:cxnSp>
      <p:sp>
        <p:nvSpPr>
          <p:cNvPr id="81" name="文字版面配置區 1"/>
          <p:cNvSpPr txBox="1">
            <a:spLocks/>
          </p:cNvSpPr>
          <p:nvPr/>
        </p:nvSpPr>
        <p:spPr>
          <a:xfrm>
            <a:off x="2554046" y="1272617"/>
            <a:ext cx="2003660" cy="773745"/>
          </a:xfrm>
          <a:prstGeom prst="rect">
            <a:avLst/>
          </a:prstGeom>
          <a:solidFill>
            <a:srgbClr val="FFCCCC"/>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12/18-22</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指定項目甄審</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1/23-28</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1/31-2/2</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2/20</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2/23</a:t>
            </a:r>
            <a:endPar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2" name="文字版面配置區 1"/>
          <p:cNvSpPr txBox="1">
            <a:spLocks/>
          </p:cNvSpPr>
          <p:nvPr/>
        </p:nvSpPr>
        <p:spPr>
          <a:xfrm>
            <a:off x="8544544" y="1842272"/>
            <a:ext cx="2159968" cy="1179624"/>
          </a:xfrm>
          <a:prstGeom prst="rect">
            <a:avLst/>
          </a:prstGeom>
          <a:solidFill>
            <a:srgbClr val="FAE2F5"/>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4/30-5/7</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5/20-24</a:t>
            </a:r>
          </a:p>
          <a:p>
            <a:pPr fontAlgn="auto">
              <a:spcBef>
                <a:spcPts val="0"/>
              </a:spcBef>
            </a:pPr>
            <a:r>
              <a:rPr kumimoji="0" lang="zh-TW" altLang="en-US" sz="1200" b="1" kern="0" dirty="0">
                <a:solidFill>
                  <a:srgbClr val="FF00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6/5-11</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甄審</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6/14-23</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7/3-5</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7/9</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7/17</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3" name="文字版面配置區 1"/>
          <p:cNvSpPr txBox="1">
            <a:spLocks/>
          </p:cNvSpPr>
          <p:nvPr/>
        </p:nvSpPr>
        <p:spPr>
          <a:xfrm>
            <a:off x="1916414" y="1270634"/>
            <a:ext cx="653482" cy="775730"/>
          </a:xfrm>
          <a:prstGeom prst="rect">
            <a:avLst/>
          </a:prstGeom>
          <a:solidFill>
            <a:srgbClr val="FF9999"/>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特殊選才</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4" name="文字版面配置區 1"/>
          <p:cNvSpPr txBox="1">
            <a:spLocks/>
          </p:cNvSpPr>
          <p:nvPr/>
        </p:nvSpPr>
        <p:spPr>
          <a:xfrm>
            <a:off x="7896473" y="1842272"/>
            <a:ext cx="653482" cy="1173169"/>
          </a:xfrm>
          <a:prstGeom prst="rect">
            <a:avLst/>
          </a:prstGeom>
          <a:solidFill>
            <a:srgbClr val="FF99FF"/>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技優甄審</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5" name="文字版面配置區 1"/>
          <p:cNvSpPr txBox="1">
            <a:spLocks/>
          </p:cNvSpPr>
          <p:nvPr/>
        </p:nvSpPr>
        <p:spPr>
          <a:xfrm>
            <a:off x="4455542" y="2159296"/>
            <a:ext cx="1928490" cy="624568"/>
          </a:xfrm>
          <a:prstGeom prst="rect">
            <a:avLst/>
          </a:prstGeom>
          <a:solidFill>
            <a:srgbClr val="FAE2F5"/>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2/19-22</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3/11-13</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3/19</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3/27</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6" name="文字版面配置區 1"/>
          <p:cNvSpPr txBox="1">
            <a:spLocks/>
          </p:cNvSpPr>
          <p:nvPr/>
        </p:nvSpPr>
        <p:spPr>
          <a:xfrm>
            <a:off x="3807403" y="2156083"/>
            <a:ext cx="653482" cy="633281"/>
          </a:xfrm>
          <a:prstGeom prst="rect">
            <a:avLst/>
          </a:prstGeom>
          <a:solidFill>
            <a:srgbClr val="FF99FF"/>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技優保送</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7" name="文字版面配置區 1"/>
          <p:cNvSpPr txBox="1">
            <a:spLocks/>
          </p:cNvSpPr>
          <p:nvPr/>
        </p:nvSpPr>
        <p:spPr>
          <a:xfrm>
            <a:off x="5342621" y="2855973"/>
            <a:ext cx="1977515" cy="621370"/>
          </a:xfrm>
          <a:prstGeom prst="rect">
            <a:avLst/>
          </a:prstGeom>
          <a:solidFill>
            <a:srgbClr val="D0FCD7"/>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3/13-20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4/25-5/1</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5/7</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、放棄截止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5/14</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8" name="文字版面配置區 1"/>
          <p:cNvSpPr txBox="1">
            <a:spLocks/>
          </p:cNvSpPr>
          <p:nvPr/>
        </p:nvSpPr>
        <p:spPr>
          <a:xfrm>
            <a:off x="4703537" y="2852936"/>
            <a:ext cx="653482" cy="621369"/>
          </a:xfrm>
          <a:prstGeom prst="rect">
            <a:avLst/>
          </a:prstGeom>
          <a:solidFill>
            <a:srgbClr val="92D050"/>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繁星</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cxnSp>
        <p:nvCxnSpPr>
          <p:cNvPr id="89" name="直線接點 88"/>
          <p:cNvCxnSpPr/>
          <p:nvPr/>
        </p:nvCxnSpPr>
        <p:spPr>
          <a:xfrm>
            <a:off x="5327257" y="2905508"/>
            <a:ext cx="5683" cy="862309"/>
          </a:xfrm>
          <a:prstGeom prst="line">
            <a:avLst/>
          </a:prstGeom>
          <a:ln w="3810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91" name="直線接點 90"/>
          <p:cNvCxnSpPr/>
          <p:nvPr/>
        </p:nvCxnSpPr>
        <p:spPr>
          <a:xfrm flipH="1">
            <a:off x="3825069" y="2172408"/>
            <a:ext cx="1" cy="1575582"/>
          </a:xfrm>
          <a:prstGeom prst="line">
            <a:avLst/>
          </a:prstGeom>
          <a:ln w="38100">
            <a:solidFill>
              <a:srgbClr val="FF99FF"/>
            </a:solidFill>
          </a:ln>
        </p:spPr>
        <p:style>
          <a:lnRef idx="1">
            <a:schemeClr val="accent2"/>
          </a:lnRef>
          <a:fillRef idx="0">
            <a:schemeClr val="accent2"/>
          </a:fillRef>
          <a:effectRef idx="0">
            <a:schemeClr val="accent2"/>
          </a:effectRef>
          <a:fontRef idx="minor">
            <a:schemeClr val="tx1"/>
          </a:fontRef>
        </p:style>
      </p:cxnSp>
      <p:cxnSp>
        <p:nvCxnSpPr>
          <p:cNvPr id="92" name="直線接點 91"/>
          <p:cNvCxnSpPr/>
          <p:nvPr/>
        </p:nvCxnSpPr>
        <p:spPr>
          <a:xfrm flipH="1">
            <a:off x="7911440" y="2197552"/>
            <a:ext cx="767" cy="1505113"/>
          </a:xfrm>
          <a:prstGeom prst="line">
            <a:avLst/>
          </a:prstGeom>
          <a:ln w="38100">
            <a:solidFill>
              <a:srgbClr val="FF99FF"/>
            </a:solidFill>
          </a:ln>
        </p:spPr>
        <p:style>
          <a:lnRef idx="1">
            <a:schemeClr val="accent2"/>
          </a:lnRef>
          <a:fillRef idx="0">
            <a:schemeClr val="accent2"/>
          </a:fillRef>
          <a:effectRef idx="0">
            <a:schemeClr val="accent2"/>
          </a:effectRef>
          <a:fontRef idx="minor">
            <a:schemeClr val="tx1"/>
          </a:fontRef>
        </p:style>
      </p:cxnSp>
      <p:sp>
        <p:nvSpPr>
          <p:cNvPr id="93" name="文字版面配置區 1"/>
          <p:cNvSpPr txBox="1">
            <a:spLocks/>
          </p:cNvSpPr>
          <p:nvPr/>
        </p:nvSpPr>
        <p:spPr>
          <a:xfrm>
            <a:off x="2722444" y="4664447"/>
            <a:ext cx="2082305" cy="920898"/>
          </a:xfrm>
          <a:prstGeom prst="rect">
            <a:avLst/>
          </a:prstGeom>
          <a:solidFill>
            <a:srgbClr val="996633"/>
          </a:solidFill>
          <a:ln w="38100">
            <a:noFill/>
            <a:prstDash val="dash"/>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bg1"/>
                </a:solidFill>
                <a:latin typeface="微軟正黑體" panose="020B0604030504040204" pitchFamily="34" charset="-120"/>
                <a:ea typeface="微軟正黑體" panose="020B0604030504040204" pitchFamily="34" charset="-120"/>
              </a:rPr>
              <a:t>3/18-22</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二階報名</a:t>
            </a:r>
            <a:r>
              <a:rPr kumimoji="0" lang="zh-TW" altLang="en-US" sz="1200" b="1" kern="0" dirty="0">
                <a:solidFill>
                  <a:srgbClr val="FFFF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FF00"/>
                </a:solidFill>
                <a:latin typeface="微軟正黑體" panose="020B0604030504040204" pitchFamily="34" charset="-120"/>
                <a:ea typeface="微軟正黑體" panose="020B0604030504040204" pitchFamily="34" charset="-120"/>
              </a:rPr>
              <a:t>5/2-8</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二階複試</a:t>
            </a:r>
            <a:r>
              <a:rPr kumimoji="0" lang="en-US" altLang="zh-TW" sz="1200" b="1" kern="0" dirty="0">
                <a:solidFill>
                  <a:schemeClr val="bg1"/>
                </a:solidFill>
                <a:latin typeface="微軟正黑體" panose="020B0604030504040204" pitchFamily="34" charset="-120"/>
                <a:ea typeface="微軟正黑體" panose="020B0604030504040204" pitchFamily="34" charset="-120"/>
              </a:rPr>
              <a:t>5/16-28</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bg1"/>
                </a:solidFill>
                <a:latin typeface="微軟正黑體" panose="020B0604030504040204" pitchFamily="34" charset="-120"/>
                <a:ea typeface="微軟正黑體" panose="020B0604030504040204" pitchFamily="34" charset="-120"/>
              </a:rPr>
              <a:t>5/31</a:t>
            </a:r>
            <a:r>
              <a:rPr kumimoji="0" lang="zh-TW" altLang="en-US" sz="1200" b="1" kern="0" dirty="0">
                <a:solidFill>
                  <a:schemeClr val="bg1"/>
                </a:solidFill>
                <a:latin typeface="微軟正黑體" panose="020B0604030504040204" pitchFamily="34" charset="-120"/>
                <a:ea typeface="微軟正黑體" panose="020B0604030504040204" pitchFamily="34" charset="-120"/>
              </a:rPr>
              <a:t>前、報到截止</a:t>
            </a:r>
            <a:r>
              <a:rPr kumimoji="0" lang="en-US" altLang="zh-TW" sz="1200" b="1" kern="0" dirty="0">
                <a:solidFill>
                  <a:schemeClr val="bg1"/>
                </a:solidFill>
                <a:latin typeface="微軟正黑體" panose="020B0604030504040204" pitchFamily="34" charset="-120"/>
                <a:ea typeface="微軟正黑體" panose="020B0604030504040204" pitchFamily="34" charset="-120"/>
              </a:rPr>
              <a:t>6/16</a:t>
            </a:r>
          </a:p>
        </p:txBody>
      </p:sp>
      <p:sp>
        <p:nvSpPr>
          <p:cNvPr id="94" name="文字版面配置區 1"/>
          <p:cNvSpPr txBox="1">
            <a:spLocks/>
          </p:cNvSpPr>
          <p:nvPr/>
        </p:nvSpPr>
        <p:spPr>
          <a:xfrm>
            <a:off x="4804749" y="4664445"/>
            <a:ext cx="707048" cy="920899"/>
          </a:xfrm>
          <a:prstGeom prst="rect">
            <a:avLst/>
          </a:prstGeom>
          <a:solidFill>
            <a:schemeClr val="accent2">
              <a:lumMod val="50000"/>
            </a:schemeClr>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高中生</a:t>
            </a:r>
            <a:endParaRPr kumimoji="0" lang="en-US" altLang="zh-TW" sz="1200" b="1" kern="0" dirty="0">
              <a:solidFill>
                <a:schemeClr val="bg1"/>
              </a:solidFill>
              <a:latin typeface="微軟正黑體" panose="020B0604030504040204" pitchFamily="34" charset="-120"/>
              <a:ea typeface="微軟正黑體" panose="020B0604030504040204" pitchFamily="34" charset="-120"/>
            </a:endParaRPr>
          </a:p>
          <a:p>
            <a:pP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申請入學</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p:txBody>
      </p:sp>
      <p:sp>
        <p:nvSpPr>
          <p:cNvPr id="95" name="文字版面配置區 1"/>
          <p:cNvSpPr txBox="1">
            <a:spLocks/>
          </p:cNvSpPr>
          <p:nvPr/>
        </p:nvSpPr>
        <p:spPr>
          <a:xfrm>
            <a:off x="6897636" y="5461015"/>
            <a:ext cx="2141570" cy="1189381"/>
          </a:xfrm>
          <a:prstGeom prst="rect">
            <a:avLst/>
          </a:prstGeom>
          <a:solidFill>
            <a:schemeClr val="accent2">
              <a:lumMod val="20000"/>
              <a:lumOff val="80000"/>
            </a:schemeClr>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資格審查登錄</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4/18-5/1</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5/17-24</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二階報名</a:t>
            </a:r>
            <a:r>
              <a:rPr kumimoji="0" lang="zh-TW" altLang="en-US" sz="1200" b="1" kern="0" dirty="0">
                <a:solidFill>
                  <a:srgbClr val="FF00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6/6-13</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二階甄試</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6/15-30</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7/10-12</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7/16</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7/18-22</a:t>
            </a:r>
            <a:endPar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96" name="文字版面配置區 1"/>
          <p:cNvSpPr txBox="1">
            <a:spLocks/>
          </p:cNvSpPr>
          <p:nvPr/>
        </p:nvSpPr>
        <p:spPr>
          <a:xfrm>
            <a:off x="6240016" y="5466757"/>
            <a:ext cx="663856" cy="1183639"/>
          </a:xfrm>
          <a:prstGeom prst="rect">
            <a:avLst/>
          </a:prstGeom>
          <a:solidFill>
            <a:srgbClr val="FF6600"/>
          </a:solidFill>
          <a:ln w="38100">
            <a:noFill/>
            <a:prstDash val="solid"/>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甄選</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a:p>
            <a:pP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入學</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p:txBody>
      </p:sp>
      <p:sp>
        <p:nvSpPr>
          <p:cNvPr id="97" name="文字版面配置區 1"/>
          <p:cNvSpPr txBox="1">
            <a:spLocks/>
          </p:cNvSpPr>
          <p:nvPr/>
        </p:nvSpPr>
        <p:spPr>
          <a:xfrm>
            <a:off x="8832941" y="4500214"/>
            <a:ext cx="1935711" cy="924032"/>
          </a:xfrm>
          <a:prstGeom prst="rect">
            <a:avLst/>
          </a:prstGeom>
          <a:solidFill>
            <a:srgbClr val="FFFFCC"/>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資格審查登錄</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5/6-6/5</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繳費</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7/16-24</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7/30-8/2</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8/8</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98" name="文字版面配置區 1"/>
          <p:cNvSpPr txBox="1">
            <a:spLocks/>
          </p:cNvSpPr>
          <p:nvPr/>
        </p:nvSpPr>
        <p:spPr>
          <a:xfrm>
            <a:off x="8184232" y="4490898"/>
            <a:ext cx="655929" cy="933349"/>
          </a:xfrm>
          <a:prstGeom prst="rect">
            <a:avLst/>
          </a:prstGeom>
          <a:solidFill>
            <a:srgbClr val="FFC000"/>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solidFill>
                <a:latin typeface="微軟正黑體" panose="020B0604030504040204" pitchFamily="34" charset="-120"/>
                <a:ea typeface="微軟正黑體" panose="020B0604030504040204" pitchFamily="34" charset="-120"/>
              </a:rPr>
              <a:t>聯合登記分發</a:t>
            </a:r>
            <a:endParaRPr kumimoji="0" lang="en-US" altLang="zh-TW" b="1" kern="0" dirty="0">
              <a:solidFill>
                <a:schemeClr val="tx1"/>
              </a:solidFill>
              <a:latin typeface="微軟正黑體" panose="020B0604030504040204" pitchFamily="34" charset="-120"/>
              <a:ea typeface="微軟正黑體" panose="020B0604030504040204" pitchFamily="34" charset="-120"/>
            </a:endParaRPr>
          </a:p>
        </p:txBody>
      </p:sp>
      <p:cxnSp>
        <p:nvCxnSpPr>
          <p:cNvPr id="99" name="直線接點 98"/>
          <p:cNvCxnSpPr/>
          <p:nvPr/>
        </p:nvCxnSpPr>
        <p:spPr>
          <a:xfrm>
            <a:off x="5478408" y="3889207"/>
            <a:ext cx="5410" cy="1593751"/>
          </a:xfrm>
          <a:prstGeom prst="line">
            <a:avLst/>
          </a:prstGeom>
          <a:ln w="38100">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cxnSp>
        <p:nvCxnSpPr>
          <p:cNvPr id="100" name="直線接點 99"/>
          <p:cNvCxnSpPr/>
          <p:nvPr/>
        </p:nvCxnSpPr>
        <p:spPr>
          <a:xfrm flipH="1">
            <a:off x="8195046" y="3923113"/>
            <a:ext cx="13030" cy="1482664"/>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102" name="直線接點 101"/>
          <p:cNvCxnSpPr/>
          <p:nvPr/>
        </p:nvCxnSpPr>
        <p:spPr>
          <a:xfrm>
            <a:off x="6869420" y="3903105"/>
            <a:ext cx="17418" cy="1735202"/>
          </a:xfrm>
          <a:prstGeom prst="line">
            <a:avLst/>
          </a:prstGeom>
          <a:ln w="38100">
            <a:solidFill>
              <a:srgbClr val="FF6600"/>
            </a:solidFill>
          </a:ln>
        </p:spPr>
        <p:style>
          <a:lnRef idx="1">
            <a:schemeClr val="accent2"/>
          </a:lnRef>
          <a:fillRef idx="0">
            <a:schemeClr val="accent2"/>
          </a:fillRef>
          <a:effectRef idx="0">
            <a:schemeClr val="accent2"/>
          </a:effectRef>
          <a:fontRef idx="minor">
            <a:schemeClr val="tx1"/>
          </a:fontRef>
        </p:style>
      </p:cxnSp>
      <p:sp>
        <p:nvSpPr>
          <p:cNvPr id="103" name="Rectangle 7"/>
          <p:cNvSpPr>
            <a:spLocks noChangeArrowheads="1"/>
          </p:cNvSpPr>
          <p:nvPr/>
        </p:nvSpPr>
        <p:spPr bwMode="auto">
          <a:xfrm>
            <a:off x="791306" y="4137720"/>
            <a:ext cx="961090" cy="2114130"/>
          </a:xfrm>
          <a:prstGeom prst="roundRect">
            <a:avLst>
              <a:gd name="adj" fmla="val 11300"/>
            </a:avLst>
          </a:prstGeom>
          <a:noFill/>
          <a:ln w="57150">
            <a:solidFill>
              <a:srgbClr val="FFC000"/>
            </a:solidFill>
            <a:prstDash val="sysDash"/>
            <a:headEnd/>
            <a:tailEn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none" anchor="ctr"/>
          <a:lstStyle/>
          <a:p>
            <a:pPr algn="ctr" eaLnBrk="1" hangingPunct="1"/>
            <a:r>
              <a:rPr lang="zh-TW" altLang="en-US" sz="3200" b="1" dirty="0">
                <a:solidFill>
                  <a:schemeClr val="accent6">
                    <a:lumMod val="75000"/>
                  </a:schemeClr>
                </a:solidFill>
                <a:latin typeface="微軟正黑體" panose="020B0604030504040204" pitchFamily="34" charset="-120"/>
                <a:ea typeface="微軟正黑體" panose="020B0604030504040204" pitchFamily="34" charset="-120"/>
              </a:rPr>
              <a:t>採計</a:t>
            </a:r>
            <a:endParaRPr lang="en-US" altLang="zh-TW" sz="3200" b="1" dirty="0">
              <a:solidFill>
                <a:schemeClr val="accent6">
                  <a:lumMod val="75000"/>
                </a:schemeClr>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測驗</a:t>
            </a:r>
            <a:endPar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成績</a:t>
            </a:r>
          </a:p>
        </p:txBody>
      </p:sp>
      <p:sp>
        <p:nvSpPr>
          <p:cNvPr id="104" name="Rectangle 7"/>
          <p:cNvSpPr>
            <a:spLocks noChangeArrowheads="1"/>
          </p:cNvSpPr>
          <p:nvPr/>
        </p:nvSpPr>
        <p:spPr bwMode="auto">
          <a:xfrm>
            <a:off x="767408" y="1052737"/>
            <a:ext cx="1007662" cy="2508739"/>
          </a:xfrm>
          <a:prstGeom prst="roundRect">
            <a:avLst/>
          </a:prstGeom>
          <a:noFill/>
          <a:ln w="57150">
            <a:solidFill>
              <a:srgbClr val="FF33CC"/>
            </a:solidFill>
            <a:prstDash val="sysDash"/>
            <a:headEnd/>
            <a:tailEn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none" anchor="ctr"/>
          <a:lstStyle/>
          <a:p>
            <a:pPr algn="ctr" eaLnBrk="1" hangingPunct="1"/>
            <a:r>
              <a:rPr lang="zh-TW" altLang="en-US" sz="4400" b="1" dirty="0">
                <a:solidFill>
                  <a:srgbClr val="CC0099"/>
                </a:solidFill>
                <a:latin typeface="微軟正黑體" panose="020B0604030504040204" pitchFamily="34" charset="-120"/>
                <a:ea typeface="微軟正黑體" panose="020B0604030504040204" pitchFamily="34" charset="-120"/>
              </a:rPr>
              <a:t>免</a:t>
            </a:r>
            <a:endParaRPr lang="en-US" altLang="zh-TW" sz="4400" b="1" dirty="0">
              <a:solidFill>
                <a:srgbClr val="CC0099"/>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2">
                    <a:lumMod val="10000"/>
                  </a:schemeClr>
                </a:solidFill>
                <a:latin typeface="微軟正黑體" panose="020B0604030504040204" pitchFamily="34" charset="-120"/>
                <a:ea typeface="微軟正黑體" panose="020B0604030504040204" pitchFamily="34" charset="-120"/>
              </a:rPr>
              <a:t>測驗</a:t>
            </a:r>
            <a:endParaRPr lang="en-US" altLang="zh-TW" sz="2000" b="1" dirty="0">
              <a:solidFill>
                <a:schemeClr val="tx2">
                  <a:lumMod val="10000"/>
                </a:schemeClr>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2">
                    <a:lumMod val="10000"/>
                  </a:schemeClr>
                </a:solidFill>
                <a:latin typeface="微軟正黑體" panose="020B0604030504040204" pitchFamily="34" charset="-120"/>
                <a:ea typeface="微軟正黑體" panose="020B0604030504040204" pitchFamily="34" charset="-120"/>
              </a:rPr>
              <a:t>成績</a:t>
            </a:r>
          </a:p>
        </p:txBody>
      </p:sp>
      <p:sp>
        <p:nvSpPr>
          <p:cNvPr id="105" name="向右箭號 104"/>
          <p:cNvSpPr/>
          <p:nvPr/>
        </p:nvSpPr>
        <p:spPr>
          <a:xfrm>
            <a:off x="1703512" y="3587079"/>
            <a:ext cx="10225136" cy="444739"/>
          </a:xfrm>
          <a:prstGeom prst="rightArrow">
            <a:avLst/>
          </a:prstGeom>
          <a:solidFill>
            <a:schemeClr val="accent4">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08" name="流程圖: 接點 107"/>
          <p:cNvSpPr/>
          <p:nvPr/>
        </p:nvSpPr>
        <p:spPr>
          <a:xfrm>
            <a:off x="1879351" y="3591523"/>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0" name="文字方塊 109"/>
          <p:cNvSpPr txBox="1"/>
          <p:nvPr/>
        </p:nvSpPr>
        <p:spPr>
          <a:xfrm>
            <a:off x="1962359" y="3657560"/>
            <a:ext cx="325042"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1</a:t>
            </a:r>
            <a:endParaRPr lang="zh-TW" altLang="en-US" dirty="0">
              <a:solidFill>
                <a:schemeClr val="bg1"/>
              </a:solidFill>
            </a:endParaRPr>
          </a:p>
        </p:txBody>
      </p:sp>
      <p:sp>
        <p:nvSpPr>
          <p:cNvPr id="111" name="文字版面配置區 1"/>
          <p:cNvSpPr txBox="1">
            <a:spLocks/>
          </p:cNvSpPr>
          <p:nvPr/>
        </p:nvSpPr>
        <p:spPr>
          <a:xfrm rot="10800000">
            <a:off x="1836189" y="3889232"/>
            <a:ext cx="2538438" cy="696600"/>
          </a:xfrm>
          <a:prstGeom prst="downArrowCallout">
            <a:avLst>
              <a:gd name="adj1" fmla="val 15499"/>
              <a:gd name="adj2" fmla="val 21365"/>
              <a:gd name="adj3" fmla="val 15923"/>
              <a:gd name="adj4" fmla="val 59039"/>
            </a:avLst>
          </a:prstGeom>
          <a:solidFill>
            <a:schemeClr val="accent2">
              <a:lumMod val="50000"/>
            </a:schemeClr>
          </a:solidFill>
          <a:ln>
            <a:solidFill>
              <a:schemeClr val="accent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spcBef>
                <a:spcPts val="0"/>
              </a:spcBef>
            </a:pPr>
            <a:endParaRPr kumimoji="0" lang="en-US" altLang="zh-TW" sz="1600" b="1" kern="0" dirty="0">
              <a:solidFill>
                <a:schemeClr val="bg1"/>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3142829" y="3566509"/>
            <a:ext cx="510658" cy="504056"/>
            <a:chOff x="2881622" y="3596791"/>
            <a:chExt cx="510658" cy="504056"/>
          </a:xfrm>
        </p:grpSpPr>
        <p:sp>
          <p:nvSpPr>
            <p:cNvPr id="113" name="流程圖: 接點 112"/>
            <p:cNvSpPr/>
            <p:nvPr/>
          </p:nvSpPr>
          <p:spPr>
            <a:xfrm>
              <a:off x="2881622" y="3596791"/>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4" name="文字方塊 113"/>
            <p:cNvSpPr txBox="1"/>
            <p:nvPr/>
          </p:nvSpPr>
          <p:spPr>
            <a:xfrm>
              <a:off x="2985110" y="3658885"/>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2</a:t>
              </a:r>
              <a:endParaRPr lang="zh-TW" altLang="en-US" dirty="0">
                <a:solidFill>
                  <a:schemeClr val="bg1"/>
                </a:solidFill>
              </a:endParaRPr>
            </a:p>
          </p:txBody>
        </p:sp>
      </p:grpSp>
      <p:grpSp>
        <p:nvGrpSpPr>
          <p:cNvPr id="5" name="群組 4"/>
          <p:cNvGrpSpPr/>
          <p:nvPr/>
        </p:nvGrpSpPr>
        <p:grpSpPr>
          <a:xfrm>
            <a:off x="5807968" y="3572494"/>
            <a:ext cx="504056" cy="504056"/>
            <a:chOff x="4968181" y="3573016"/>
            <a:chExt cx="504056" cy="504056"/>
          </a:xfrm>
        </p:grpSpPr>
        <p:sp>
          <p:nvSpPr>
            <p:cNvPr id="118" name="流程圖: 接點 117"/>
            <p:cNvSpPr/>
            <p:nvPr/>
          </p:nvSpPr>
          <p:spPr>
            <a:xfrm>
              <a:off x="4968181" y="3573016"/>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5" name="文字方塊 134"/>
            <p:cNvSpPr txBox="1"/>
            <p:nvPr/>
          </p:nvSpPr>
          <p:spPr>
            <a:xfrm>
              <a:off x="5056447" y="3641261"/>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4</a:t>
              </a:r>
              <a:endParaRPr lang="zh-TW" altLang="en-US" dirty="0">
                <a:solidFill>
                  <a:schemeClr val="bg1"/>
                </a:solidFill>
              </a:endParaRPr>
            </a:p>
          </p:txBody>
        </p:sp>
      </p:grpSp>
      <p:grpSp>
        <p:nvGrpSpPr>
          <p:cNvPr id="3" name="群組 2"/>
          <p:cNvGrpSpPr/>
          <p:nvPr/>
        </p:nvGrpSpPr>
        <p:grpSpPr>
          <a:xfrm>
            <a:off x="8760296" y="3585095"/>
            <a:ext cx="504056" cy="504056"/>
            <a:chOff x="9206951" y="3583638"/>
            <a:chExt cx="504056" cy="504056"/>
          </a:xfrm>
        </p:grpSpPr>
        <p:sp>
          <p:nvSpPr>
            <p:cNvPr id="136" name="流程圖: 接點 135"/>
            <p:cNvSpPr/>
            <p:nvPr/>
          </p:nvSpPr>
          <p:spPr>
            <a:xfrm>
              <a:off x="9206951" y="3583638"/>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7" name="文字方塊 136"/>
            <p:cNvSpPr txBox="1"/>
            <p:nvPr/>
          </p:nvSpPr>
          <p:spPr>
            <a:xfrm>
              <a:off x="9296972" y="3645412"/>
              <a:ext cx="400184"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6</a:t>
              </a:r>
              <a:endParaRPr lang="zh-TW" altLang="en-US" dirty="0">
                <a:solidFill>
                  <a:schemeClr val="bg1"/>
                </a:solidFill>
              </a:endParaRPr>
            </a:p>
          </p:txBody>
        </p:sp>
      </p:grpSp>
      <p:sp>
        <p:nvSpPr>
          <p:cNvPr id="138" name="矩形 137"/>
          <p:cNvSpPr/>
          <p:nvPr/>
        </p:nvSpPr>
        <p:spPr>
          <a:xfrm>
            <a:off x="1923454" y="4223295"/>
            <a:ext cx="2496196" cy="369332"/>
          </a:xfrm>
          <a:prstGeom prst="rect">
            <a:avLst/>
          </a:prstGeom>
        </p:spPr>
        <p:txBody>
          <a:bodyPr wrap="none">
            <a:spAutoFit/>
          </a:bodyPr>
          <a:lstStyle/>
          <a:p>
            <a:pPr algn="ct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學測</a:t>
            </a:r>
            <a:r>
              <a:rPr kumimoji="0" lang="en-US" altLang="zh-TW" b="1" kern="0" dirty="0">
                <a:solidFill>
                  <a:schemeClr val="bg1"/>
                </a:solidFill>
                <a:latin typeface="微軟正黑體" panose="020B0604030504040204" pitchFamily="34" charset="-120"/>
                <a:ea typeface="微軟正黑體" panose="020B0604030504040204" pitchFamily="34" charset="-120"/>
              </a:rPr>
              <a:t>1/20-22</a:t>
            </a:r>
            <a:r>
              <a:rPr kumimoji="0" lang="zh-TW" altLang="en-US" sz="1200" b="1" kern="0" dirty="0">
                <a:solidFill>
                  <a:schemeClr val="bg1"/>
                </a:solidFill>
                <a:latin typeface="微軟正黑體" panose="020B0604030504040204" pitchFamily="34" charset="-120"/>
                <a:ea typeface="微軟正黑體" panose="020B0604030504040204" pitchFamily="34" charset="-120"/>
              </a:rPr>
              <a:t>成績公告</a:t>
            </a:r>
            <a:r>
              <a:rPr kumimoji="0" lang="en-US" altLang="zh-TW" sz="1200" b="1" kern="0" dirty="0">
                <a:solidFill>
                  <a:schemeClr val="bg1"/>
                </a:solidFill>
                <a:latin typeface="微軟正黑體" panose="020B0604030504040204" pitchFamily="34" charset="-120"/>
                <a:ea typeface="微軟正黑體" panose="020B0604030504040204" pitchFamily="34" charset="-120"/>
              </a:rPr>
              <a:t>2/27</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p:txBody>
      </p:sp>
      <p:sp>
        <p:nvSpPr>
          <p:cNvPr id="139" name="圓角矩形 138"/>
          <p:cNvSpPr/>
          <p:nvPr/>
        </p:nvSpPr>
        <p:spPr>
          <a:xfrm>
            <a:off x="6919686" y="4175898"/>
            <a:ext cx="1192716" cy="823436"/>
          </a:xfrm>
          <a:prstGeom prst="roundRect">
            <a:avLst>
              <a:gd name="adj" fmla="val 5767"/>
            </a:avLst>
          </a:prstGeom>
          <a:solidFill>
            <a:srgbClr val="C00000"/>
          </a:solidFill>
          <a:ln>
            <a:noFill/>
          </a:ln>
        </p:spPr>
        <p:txBody>
          <a:bodyPr wrap="square">
            <a:spAutoFit/>
          </a:bodyPr>
          <a:lstStyle/>
          <a:p>
            <a:pPr algn="ctr"/>
            <a:r>
              <a:rPr lang="zh-TW" altLang="en-US" b="1" dirty="0">
                <a:solidFill>
                  <a:schemeClr val="bg1"/>
                </a:solidFill>
                <a:latin typeface="+mn-ea"/>
                <a:ea typeface="+mn-ea"/>
              </a:rPr>
              <a:t>統測</a:t>
            </a:r>
            <a:endParaRPr lang="en-US" altLang="zh-TW" b="1" dirty="0">
              <a:solidFill>
                <a:schemeClr val="bg1"/>
              </a:solidFill>
              <a:latin typeface="+mn-ea"/>
              <a:ea typeface="+mn-ea"/>
            </a:endParaRPr>
          </a:p>
          <a:p>
            <a:pPr algn="ctr"/>
            <a:r>
              <a:rPr lang="en-US" altLang="zh-TW" sz="1600" b="1" dirty="0">
                <a:solidFill>
                  <a:schemeClr val="bg1"/>
                </a:solidFill>
                <a:latin typeface="+mn-ea"/>
                <a:ea typeface="+mn-ea"/>
              </a:rPr>
              <a:t>4/27-28</a:t>
            </a:r>
          </a:p>
          <a:p>
            <a:pPr algn="ctr"/>
            <a:r>
              <a:rPr lang="zh-TW" altLang="en-US" sz="1200" b="1" dirty="0">
                <a:solidFill>
                  <a:schemeClr val="bg1"/>
                </a:solidFill>
                <a:latin typeface="+mn-ea"/>
                <a:ea typeface="+mn-ea"/>
              </a:rPr>
              <a:t>成績公告</a:t>
            </a:r>
            <a:r>
              <a:rPr lang="en-US" altLang="zh-TW" sz="1200" b="1" dirty="0">
                <a:solidFill>
                  <a:schemeClr val="bg1"/>
                </a:solidFill>
                <a:latin typeface="+mn-ea"/>
                <a:ea typeface="+mn-ea"/>
              </a:rPr>
              <a:t>5/16</a:t>
            </a:r>
          </a:p>
        </p:txBody>
      </p:sp>
      <p:grpSp>
        <p:nvGrpSpPr>
          <p:cNvPr id="6" name="群組 5"/>
          <p:cNvGrpSpPr/>
          <p:nvPr/>
        </p:nvGrpSpPr>
        <p:grpSpPr>
          <a:xfrm>
            <a:off x="4433214" y="3572494"/>
            <a:ext cx="510658" cy="504056"/>
            <a:chOff x="3914869" y="3588004"/>
            <a:chExt cx="510658" cy="504056"/>
          </a:xfrm>
        </p:grpSpPr>
        <p:sp>
          <p:nvSpPr>
            <p:cNvPr id="109" name="流程圖: 接點 108"/>
            <p:cNvSpPr/>
            <p:nvPr/>
          </p:nvSpPr>
          <p:spPr>
            <a:xfrm>
              <a:off x="4104085" y="3762112"/>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1" name="流程圖: 接點 140"/>
            <p:cNvSpPr/>
            <p:nvPr/>
          </p:nvSpPr>
          <p:spPr>
            <a:xfrm>
              <a:off x="3914869" y="3588004"/>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2" name="文字方塊 141"/>
            <p:cNvSpPr txBox="1"/>
            <p:nvPr/>
          </p:nvSpPr>
          <p:spPr>
            <a:xfrm>
              <a:off x="4018357" y="3650098"/>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3</a:t>
              </a:r>
              <a:endParaRPr lang="zh-TW" altLang="en-US" dirty="0">
                <a:solidFill>
                  <a:schemeClr val="bg1"/>
                </a:solidFill>
              </a:endParaRPr>
            </a:p>
          </p:txBody>
        </p:sp>
      </p:grpSp>
      <p:grpSp>
        <p:nvGrpSpPr>
          <p:cNvPr id="2" name="群組 1"/>
          <p:cNvGrpSpPr/>
          <p:nvPr/>
        </p:nvGrpSpPr>
        <p:grpSpPr>
          <a:xfrm>
            <a:off x="7313534" y="3573016"/>
            <a:ext cx="510658" cy="504056"/>
            <a:chOff x="6077779" y="3573016"/>
            <a:chExt cx="510658" cy="504056"/>
          </a:xfrm>
        </p:grpSpPr>
        <p:sp>
          <p:nvSpPr>
            <p:cNvPr id="112" name="流程圖: 接點 111"/>
            <p:cNvSpPr/>
            <p:nvPr/>
          </p:nvSpPr>
          <p:spPr>
            <a:xfrm>
              <a:off x="6264325" y="3753036"/>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3" name="流程圖: 接點 142"/>
            <p:cNvSpPr/>
            <p:nvPr/>
          </p:nvSpPr>
          <p:spPr>
            <a:xfrm>
              <a:off x="6077779" y="3573016"/>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4" name="文字方塊 143"/>
            <p:cNvSpPr txBox="1"/>
            <p:nvPr/>
          </p:nvSpPr>
          <p:spPr>
            <a:xfrm>
              <a:off x="6181267" y="3635110"/>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5</a:t>
              </a:r>
              <a:endParaRPr lang="zh-TW" altLang="en-US" dirty="0">
                <a:solidFill>
                  <a:schemeClr val="bg1"/>
                </a:solidFill>
              </a:endParaRPr>
            </a:p>
          </p:txBody>
        </p:sp>
      </p:grpSp>
      <p:grpSp>
        <p:nvGrpSpPr>
          <p:cNvPr id="4" name="群組 3"/>
          <p:cNvGrpSpPr/>
          <p:nvPr/>
        </p:nvGrpSpPr>
        <p:grpSpPr>
          <a:xfrm>
            <a:off x="9846558" y="3591523"/>
            <a:ext cx="510658" cy="504056"/>
            <a:chOff x="10256159" y="3591523"/>
            <a:chExt cx="510658" cy="504056"/>
          </a:xfrm>
        </p:grpSpPr>
        <p:sp>
          <p:nvSpPr>
            <p:cNvPr id="140" name="流程圖: 接點 139"/>
            <p:cNvSpPr/>
            <p:nvPr/>
          </p:nvSpPr>
          <p:spPr>
            <a:xfrm>
              <a:off x="10421643" y="3745191"/>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5" name="流程圖: 接點 144"/>
            <p:cNvSpPr/>
            <p:nvPr/>
          </p:nvSpPr>
          <p:spPr>
            <a:xfrm>
              <a:off x="10256159" y="3591523"/>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6" name="文字方塊 145"/>
            <p:cNvSpPr txBox="1"/>
            <p:nvPr/>
          </p:nvSpPr>
          <p:spPr>
            <a:xfrm>
              <a:off x="10359647" y="3653617"/>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7</a:t>
              </a:r>
              <a:endParaRPr lang="zh-TW" altLang="en-US" dirty="0">
                <a:solidFill>
                  <a:schemeClr val="bg1"/>
                </a:solidFill>
              </a:endParaRPr>
            </a:p>
          </p:txBody>
        </p:sp>
      </p:grpSp>
      <p:sp>
        <p:nvSpPr>
          <p:cNvPr id="147" name="矩形 146"/>
          <p:cNvSpPr/>
          <p:nvPr/>
        </p:nvSpPr>
        <p:spPr>
          <a:xfrm>
            <a:off x="3277632" y="932080"/>
            <a:ext cx="8238153" cy="338554"/>
          </a:xfrm>
          <a:prstGeom prst="rect">
            <a:avLst/>
          </a:prstGeom>
        </p:spPr>
        <p:txBody>
          <a:bodyPr wrap="none">
            <a:spAutoFit/>
          </a:bodyPr>
          <a:lstStyle/>
          <a:p>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a:t>
            </a:r>
            <a:r>
              <a:rPr lang="en-US" altLang="zh-TW" sz="1600" b="1" dirty="0">
                <a:solidFill>
                  <a:schemeClr val="accent1">
                    <a:lumMod val="75000"/>
                  </a:schemeClr>
                </a:solidFill>
                <a:latin typeface="微軟正黑體" panose="020B0604030504040204" pitchFamily="34" charset="-120"/>
                <a:ea typeface="微軟正黑體" panose="020B0604030504040204" pitchFamily="34" charset="-120"/>
              </a:rPr>
              <a:t>113</a:t>
            </a:r>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學年度招生日程請以正式簡章為準 </a:t>
            </a:r>
            <a:r>
              <a:rPr lang="en-US" altLang="zh-TW" sz="1600" b="1"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特才、繁星簡章</a:t>
            </a:r>
            <a:r>
              <a:rPr lang="en-US" altLang="zh-TW" sz="1600" b="1" dirty="0">
                <a:solidFill>
                  <a:schemeClr val="accent1">
                    <a:lumMod val="75000"/>
                  </a:schemeClr>
                </a:solidFill>
                <a:latin typeface="微軟正黑體" panose="020B0604030504040204" pitchFamily="34" charset="-120"/>
                <a:ea typeface="微軟正黑體" panose="020B0604030504040204" pitchFamily="34" charset="-120"/>
              </a:rPr>
              <a:t>11/23</a:t>
            </a:r>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公告，其餘簡章</a:t>
            </a:r>
            <a:r>
              <a:rPr lang="en-US" altLang="zh-TW" sz="1600" b="1" dirty="0">
                <a:solidFill>
                  <a:schemeClr val="accent1">
                    <a:lumMod val="75000"/>
                  </a:schemeClr>
                </a:solidFill>
                <a:latin typeface="微軟正黑體" panose="020B0604030504040204" pitchFamily="34" charset="-120"/>
                <a:ea typeface="微軟正黑體" panose="020B0604030504040204" pitchFamily="34" charset="-120"/>
              </a:rPr>
              <a:t>12/7</a:t>
            </a:r>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公告</a:t>
            </a:r>
            <a:r>
              <a:rPr lang="en-US" altLang="zh-TW" sz="1600" b="1" dirty="0">
                <a:solidFill>
                  <a:schemeClr val="accent1">
                    <a:lumMod val="75000"/>
                  </a:schemeClr>
                </a:solidFill>
                <a:latin typeface="微軟正黑體" panose="020B0604030504040204" pitchFamily="34" charset="-120"/>
                <a:ea typeface="微軟正黑體" panose="020B0604030504040204" pitchFamily="34" charset="-120"/>
              </a:rPr>
              <a:t>)</a:t>
            </a:r>
            <a:endParaRPr lang="zh-TW" altLang="en-US" sz="1600" b="1"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149" name="向下箭號 148"/>
          <p:cNvSpPr/>
          <p:nvPr/>
        </p:nvSpPr>
        <p:spPr>
          <a:xfrm flipV="1">
            <a:off x="11179565" y="3801005"/>
            <a:ext cx="317035" cy="44513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0" name="矩形 149"/>
          <p:cNvSpPr/>
          <p:nvPr/>
        </p:nvSpPr>
        <p:spPr>
          <a:xfrm>
            <a:off x="10861916" y="4124189"/>
            <a:ext cx="1115616" cy="461665"/>
          </a:xfrm>
          <a:prstGeom prst="rect">
            <a:avLst/>
          </a:prstGeom>
          <a:solidFill>
            <a:srgbClr val="7030A0"/>
          </a:solidFill>
          <a:ln>
            <a:noFill/>
          </a:ln>
        </p:spPr>
        <p:txBody>
          <a:bodyPr wrap="square" anchor="ctr">
            <a:spAutoFit/>
          </a:bodyPr>
          <a:lstStyle/>
          <a:p>
            <a:r>
              <a:rPr lang="zh-TW" altLang="en-US" sz="1200" b="1" dirty="0">
                <a:solidFill>
                  <a:schemeClr val="bg1"/>
                </a:solidFill>
                <a:effectLst>
                  <a:outerShdw blurRad="38100" dist="38100" dir="2700000" algn="tl">
                    <a:srgbClr val="000000">
                      <a:alpha val="43137"/>
                    </a:srgbClr>
                  </a:outerShdw>
                </a:effectLst>
                <a:latin typeface="+mn-ea"/>
                <a:ea typeface="+mn-ea"/>
              </a:rPr>
              <a:t>各校單獨招生</a:t>
            </a:r>
            <a:endParaRPr lang="en-US" altLang="zh-TW" sz="1200" b="1" dirty="0">
              <a:solidFill>
                <a:schemeClr val="bg1"/>
              </a:solidFill>
              <a:effectLst>
                <a:outerShdw blurRad="38100" dist="38100" dir="2700000" algn="tl">
                  <a:srgbClr val="000000">
                    <a:alpha val="43137"/>
                  </a:srgbClr>
                </a:outerShdw>
              </a:effectLst>
              <a:latin typeface="+mn-ea"/>
              <a:ea typeface="+mn-ea"/>
            </a:endParaRPr>
          </a:p>
          <a:p>
            <a:r>
              <a:rPr lang="en-US" altLang="zh-TW" sz="1200" b="1" dirty="0">
                <a:solidFill>
                  <a:schemeClr val="bg1"/>
                </a:solidFill>
                <a:effectLst>
                  <a:outerShdw blurRad="38100" dist="38100" dir="2700000" algn="tl">
                    <a:srgbClr val="000000">
                      <a:alpha val="43137"/>
                    </a:srgbClr>
                  </a:outerShdw>
                </a:effectLst>
                <a:latin typeface="+mn-ea"/>
                <a:ea typeface="+mn-ea"/>
              </a:rPr>
              <a:t>8/8</a:t>
            </a:r>
            <a:r>
              <a:rPr lang="zh-TW" altLang="en-US" sz="1200" b="1" dirty="0">
                <a:solidFill>
                  <a:schemeClr val="bg1"/>
                </a:solidFill>
                <a:effectLst>
                  <a:outerShdw blurRad="38100" dist="38100" dir="2700000" algn="tl">
                    <a:srgbClr val="000000">
                      <a:alpha val="43137"/>
                    </a:srgbClr>
                  </a:outerShdw>
                </a:effectLst>
                <a:latin typeface="+mn-ea"/>
                <a:ea typeface="+mn-ea"/>
              </a:rPr>
              <a:t>起</a:t>
            </a:r>
            <a:endParaRPr lang="en-US" altLang="zh-TW" sz="1200" b="1" dirty="0">
              <a:solidFill>
                <a:schemeClr val="bg1"/>
              </a:solidFill>
              <a:effectLst>
                <a:outerShdw blurRad="38100" dist="38100" dir="2700000" algn="tl">
                  <a:srgbClr val="000000">
                    <a:alpha val="43137"/>
                  </a:srgbClr>
                </a:outerShdw>
              </a:effectLst>
              <a:latin typeface="+mn-ea"/>
              <a:ea typeface="+mn-ea"/>
            </a:endParaRPr>
          </a:p>
        </p:txBody>
      </p:sp>
      <p:grpSp>
        <p:nvGrpSpPr>
          <p:cNvPr id="58" name="群組 57"/>
          <p:cNvGrpSpPr/>
          <p:nvPr/>
        </p:nvGrpSpPr>
        <p:grpSpPr>
          <a:xfrm>
            <a:off x="10624424" y="3569014"/>
            <a:ext cx="510658" cy="504056"/>
            <a:chOff x="10256159" y="3591523"/>
            <a:chExt cx="510658" cy="504056"/>
          </a:xfrm>
        </p:grpSpPr>
        <p:sp>
          <p:nvSpPr>
            <p:cNvPr id="59" name="流程圖: 接點 58"/>
            <p:cNvSpPr/>
            <p:nvPr/>
          </p:nvSpPr>
          <p:spPr>
            <a:xfrm>
              <a:off x="10421643" y="3745191"/>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0" name="流程圖: 接點 59"/>
            <p:cNvSpPr/>
            <p:nvPr/>
          </p:nvSpPr>
          <p:spPr>
            <a:xfrm>
              <a:off x="10256159" y="3591523"/>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1" name="文字方塊 60"/>
            <p:cNvSpPr txBox="1"/>
            <p:nvPr/>
          </p:nvSpPr>
          <p:spPr>
            <a:xfrm>
              <a:off x="10359647" y="3653617"/>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8</a:t>
              </a:r>
              <a:endParaRPr lang="zh-TW" altLang="en-US" dirty="0">
                <a:solidFill>
                  <a:schemeClr val="bg1"/>
                </a:solidFill>
              </a:endParaRPr>
            </a:p>
          </p:txBody>
        </p:sp>
      </p:grpSp>
    </p:spTree>
    <p:extLst>
      <p:ext uri="{BB962C8B-B14F-4D97-AF65-F5344CB8AC3E}">
        <p14:creationId xmlns:p14="http://schemas.microsoft.com/office/powerpoint/2010/main" val="1325003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147A65A-69E7-4E71-BF5A-42109A878E64}"/>
              </a:ext>
            </a:extLst>
          </p:cNvPr>
          <p:cNvPicPr>
            <a:picLocks noChangeAspect="1"/>
          </p:cNvPicPr>
          <p:nvPr/>
        </p:nvPicPr>
        <p:blipFill>
          <a:blip r:embed="rId3"/>
          <a:stretch>
            <a:fillRect/>
          </a:stretch>
        </p:blipFill>
        <p:spPr>
          <a:xfrm>
            <a:off x="0" y="0"/>
            <a:ext cx="9386596" cy="6858000"/>
          </a:xfrm>
          <a:prstGeom prst="rect">
            <a:avLst/>
          </a:prstGeom>
        </p:spPr>
      </p:pic>
      <p:sp>
        <p:nvSpPr>
          <p:cNvPr id="14" name="矩形 13">
            <a:extLst>
              <a:ext uri="{FF2B5EF4-FFF2-40B4-BE49-F238E27FC236}">
                <a16:creationId xmlns:a16="http://schemas.microsoft.com/office/drawing/2014/main" id="{603C320F-6DE7-4486-A22B-45E6CBA8E2D1}"/>
              </a:ext>
            </a:extLst>
          </p:cNvPr>
          <p:cNvSpPr/>
          <p:nvPr/>
        </p:nvSpPr>
        <p:spPr>
          <a:xfrm>
            <a:off x="0" y="6467053"/>
            <a:ext cx="2139959" cy="39094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1C9D70AB-6C3C-4545-898A-0190736A20AE}"/>
              </a:ext>
            </a:extLst>
          </p:cNvPr>
          <p:cNvSpPr/>
          <p:nvPr/>
        </p:nvSpPr>
        <p:spPr>
          <a:xfrm>
            <a:off x="2433732" y="4653136"/>
            <a:ext cx="4022308" cy="31893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C4E4153D-3982-4CCC-9F69-165B202476A7}"/>
              </a:ext>
            </a:extLst>
          </p:cNvPr>
          <p:cNvSpPr/>
          <p:nvPr/>
        </p:nvSpPr>
        <p:spPr>
          <a:xfrm>
            <a:off x="6168008" y="4221088"/>
            <a:ext cx="2078092" cy="21602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7D0D72FE-C4CC-4A73-BCE4-72A4B2C734C4}"/>
              </a:ext>
            </a:extLst>
          </p:cNvPr>
          <p:cNvSpPr/>
          <p:nvPr/>
        </p:nvSpPr>
        <p:spPr>
          <a:xfrm>
            <a:off x="2639616" y="5530431"/>
            <a:ext cx="5832648" cy="132756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1747" name="內容版面配置區 2"/>
          <p:cNvSpPr txBox="1">
            <a:spLocks noGrp="1"/>
          </p:cNvSpPr>
          <p:nvPr>
            <p:ph idx="1"/>
          </p:nvPr>
        </p:nvSpPr>
        <p:spPr>
          <a:xfrm>
            <a:off x="8303815" y="4221684"/>
            <a:ext cx="3804222" cy="701279"/>
          </a:xfrm>
        </p:spPr>
        <p:txBody>
          <a:bodyPr anchor="t"/>
          <a:lstStyle/>
          <a:p>
            <a:pPr>
              <a:spcBef>
                <a:spcPts val="0"/>
              </a:spcBef>
            </a:pPr>
            <a:r>
              <a:rPr lang="zh-TW" altLang="en-US" b="1" dirty="0">
                <a:solidFill>
                  <a:schemeClr val="tx1"/>
                </a:solidFill>
                <a:highlight>
                  <a:srgbClr val="FCFEB0"/>
                </a:highlight>
                <a:latin typeface="+mn-ea"/>
              </a:rPr>
              <a:t>填志願前，記得查詢最新名額、考科成績權重組合人數累計表。</a:t>
            </a:r>
            <a:endParaRPr lang="zh-TW" altLang="en-US" sz="2800" b="1" dirty="0">
              <a:solidFill>
                <a:srgbClr val="607896"/>
              </a:solidFill>
              <a:latin typeface="+mn-ea"/>
              <a:cs typeface="Roboto Condensed"/>
              <a:sym typeface="Roboto Condensed"/>
            </a:endParaRPr>
          </a:p>
        </p:txBody>
      </p:sp>
      <p:sp>
        <p:nvSpPr>
          <p:cNvPr id="21" name="內容版面配置區 2">
            <a:extLst>
              <a:ext uri="{FF2B5EF4-FFF2-40B4-BE49-F238E27FC236}">
                <a16:creationId xmlns:a16="http://schemas.microsoft.com/office/drawing/2014/main" id="{2918A086-8149-44B3-8289-28048D47AF97}"/>
              </a:ext>
            </a:extLst>
          </p:cNvPr>
          <p:cNvSpPr txBox="1">
            <a:spLocks/>
          </p:cNvSpPr>
          <p:nvPr/>
        </p:nvSpPr>
        <p:spPr>
          <a:xfrm>
            <a:off x="8244285" y="915492"/>
            <a:ext cx="1635352" cy="353267"/>
          </a:xfrm>
          <a:prstGeom prst="rect">
            <a:avLst/>
          </a:prstGeom>
          <a:solidFill>
            <a:schemeClr val="bg1"/>
          </a:solidFill>
          <a:ln w="38100">
            <a:solidFill>
              <a:srgbClr val="FF0000"/>
            </a:solidFill>
          </a:ln>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zh-TW" altLang="en-US" sz="1800" b="1" dirty="0">
                <a:solidFill>
                  <a:schemeClr val="tx1"/>
                </a:solidFill>
                <a:latin typeface="+mn-ea"/>
                <a:cs typeface="Roboto Condensed"/>
                <a:sym typeface="Roboto Condensed"/>
              </a:rPr>
              <a:t>考生作業系統</a:t>
            </a:r>
            <a:endParaRPr kumimoji="0" lang="zh-TW" altLang="en-US" sz="2400" b="1" dirty="0">
              <a:solidFill>
                <a:srgbClr val="607896"/>
              </a:solidFill>
              <a:latin typeface="+mn-ea"/>
              <a:cs typeface="Roboto Condensed"/>
              <a:sym typeface="Roboto Condensed"/>
            </a:endParaRPr>
          </a:p>
        </p:txBody>
      </p:sp>
      <p:sp>
        <p:nvSpPr>
          <p:cNvPr id="22" name="內容版面配置區 2">
            <a:extLst>
              <a:ext uri="{FF2B5EF4-FFF2-40B4-BE49-F238E27FC236}">
                <a16:creationId xmlns:a16="http://schemas.microsoft.com/office/drawing/2014/main" id="{9F0400C2-AB50-4B77-9765-7399441906BD}"/>
              </a:ext>
            </a:extLst>
          </p:cNvPr>
          <p:cNvSpPr txBox="1">
            <a:spLocks/>
          </p:cNvSpPr>
          <p:nvPr/>
        </p:nvSpPr>
        <p:spPr>
          <a:xfrm>
            <a:off x="8244285" y="1327569"/>
            <a:ext cx="3863752" cy="2245447"/>
          </a:xfrm>
          <a:prstGeom prst="rect">
            <a:avLst/>
          </a:prstGeom>
          <a:solidFill>
            <a:schemeClr val="accent6">
              <a:lumMod val="20000"/>
              <a:lumOff val="80000"/>
            </a:schemeClr>
          </a:solidFill>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spcBef>
                <a:spcPts val="0"/>
              </a:spcBef>
              <a:spcAft>
                <a:spcPts val="0"/>
              </a:spcAft>
              <a:buFont typeface="Wingdings" panose="05000000000000000000" pitchFamily="2" charset="2"/>
              <a:buChar char="ü"/>
            </a:pPr>
            <a:r>
              <a:rPr lang="zh-TW" altLang="en-US" b="1" dirty="0"/>
              <a:t>資格審查</a:t>
            </a:r>
            <a:r>
              <a:rPr lang="en-US" altLang="zh-TW" b="1" dirty="0"/>
              <a:t>/</a:t>
            </a:r>
            <a:r>
              <a:rPr lang="zh-TW" altLang="en-US" b="1" dirty="0"/>
              <a:t>結果查詢</a:t>
            </a:r>
            <a:endParaRPr lang="en-US" altLang="zh-TW" b="1" dirty="0"/>
          </a:p>
          <a:p>
            <a:pPr marL="342900" indent="-342900" fontAlgn="auto">
              <a:spcBef>
                <a:spcPts val="0"/>
              </a:spcBef>
              <a:spcAft>
                <a:spcPts val="0"/>
              </a:spcAft>
              <a:buFont typeface="Wingdings" panose="05000000000000000000" pitchFamily="2" charset="2"/>
              <a:buChar char="ü"/>
            </a:pPr>
            <a:r>
              <a:rPr lang="zh-TW" altLang="en-US" dirty="0"/>
              <a:t>繳款單列印</a:t>
            </a:r>
            <a:r>
              <a:rPr lang="en-US" altLang="zh-TW" dirty="0"/>
              <a:t>/</a:t>
            </a:r>
            <a:r>
              <a:rPr lang="zh-TW" altLang="en-US" dirty="0"/>
              <a:t>繳費狀態查詢</a:t>
            </a:r>
            <a:endParaRPr lang="en-US" altLang="zh-TW" dirty="0"/>
          </a:p>
          <a:p>
            <a:pPr marL="342900" indent="-342900" fontAlgn="auto">
              <a:spcBef>
                <a:spcPts val="0"/>
              </a:spcBef>
              <a:spcAft>
                <a:spcPts val="0"/>
              </a:spcAft>
              <a:buFont typeface="Wingdings" panose="05000000000000000000" pitchFamily="2" charset="2"/>
              <a:buChar char="ü"/>
            </a:pPr>
            <a:r>
              <a:rPr lang="zh-TW" altLang="en-US" b="1" dirty="0"/>
              <a:t>個人總成績查詢</a:t>
            </a:r>
            <a:endParaRPr lang="en-US" altLang="zh-TW" b="1" dirty="0"/>
          </a:p>
          <a:p>
            <a:pPr marL="342900" indent="-342900" fontAlgn="auto">
              <a:spcBef>
                <a:spcPts val="0"/>
              </a:spcBef>
              <a:spcAft>
                <a:spcPts val="0"/>
              </a:spcAft>
              <a:buFont typeface="Wingdings" panose="05000000000000000000" pitchFamily="2" charset="2"/>
              <a:buChar char="ü"/>
            </a:pPr>
            <a:r>
              <a:rPr lang="zh-TW" altLang="en-US" dirty="0"/>
              <a:t>網路選填登記志願系統</a:t>
            </a:r>
            <a:endParaRPr lang="en-US" altLang="zh-TW" dirty="0"/>
          </a:p>
          <a:p>
            <a:pPr marL="342900" indent="-342900" fontAlgn="auto">
              <a:spcBef>
                <a:spcPts val="0"/>
              </a:spcBef>
              <a:spcAft>
                <a:spcPts val="0"/>
              </a:spcAft>
              <a:buFont typeface="Wingdings" panose="05000000000000000000" pitchFamily="2" charset="2"/>
              <a:buChar char="ü"/>
            </a:pPr>
            <a:r>
              <a:rPr lang="zh-TW" altLang="en-US" b="1" dirty="0"/>
              <a:t>分發結果考生個人查詢</a:t>
            </a:r>
            <a:endParaRPr lang="en-US" altLang="zh-TW" b="1" dirty="0"/>
          </a:p>
          <a:p>
            <a:pPr marL="342900" indent="-342900" fontAlgn="auto">
              <a:spcBef>
                <a:spcPts val="0"/>
              </a:spcBef>
              <a:spcAft>
                <a:spcPts val="0"/>
              </a:spcAft>
              <a:buFont typeface="Wingdings" panose="05000000000000000000" pitchFamily="2" charset="2"/>
              <a:buChar char="ü"/>
            </a:pPr>
            <a:r>
              <a:rPr lang="zh-TW" altLang="en-US" dirty="0"/>
              <a:t>各校系科</a:t>
            </a:r>
            <a:r>
              <a:rPr lang="en-US" altLang="zh-TW" dirty="0"/>
              <a:t>(</a:t>
            </a:r>
            <a:r>
              <a:rPr lang="zh-TW" altLang="en-US" dirty="0"/>
              <a:t>組</a:t>
            </a:r>
            <a:r>
              <a:rPr lang="en-US" altLang="zh-TW" dirty="0"/>
              <a:t>)</a:t>
            </a:r>
            <a:r>
              <a:rPr lang="zh-TW" altLang="en-US" dirty="0"/>
              <a:t>、學程錄取總成績統計表</a:t>
            </a:r>
            <a:endParaRPr lang="en-US" altLang="zh-TW" dirty="0"/>
          </a:p>
          <a:p>
            <a:pPr fontAlgn="auto">
              <a:spcBef>
                <a:spcPts val="0"/>
              </a:spcBef>
              <a:spcAft>
                <a:spcPts val="0"/>
              </a:spcAft>
            </a:pPr>
            <a:endParaRPr kumimoji="0" lang="zh-TW" altLang="en-US" sz="2400" b="1" dirty="0">
              <a:solidFill>
                <a:srgbClr val="607896"/>
              </a:solidFill>
              <a:latin typeface="+mn-ea"/>
              <a:cs typeface="Roboto Condensed"/>
              <a:sym typeface="Roboto Condensed"/>
            </a:endParaRPr>
          </a:p>
        </p:txBody>
      </p:sp>
      <p:sp>
        <p:nvSpPr>
          <p:cNvPr id="10" name="內容版面配置區 2">
            <a:extLst>
              <a:ext uri="{FF2B5EF4-FFF2-40B4-BE49-F238E27FC236}">
                <a16:creationId xmlns:a16="http://schemas.microsoft.com/office/drawing/2014/main" id="{506F4766-8621-456A-9DF5-F97DDE0E6367}"/>
              </a:ext>
            </a:extLst>
          </p:cNvPr>
          <p:cNvSpPr txBox="1">
            <a:spLocks/>
          </p:cNvSpPr>
          <p:nvPr/>
        </p:nvSpPr>
        <p:spPr>
          <a:xfrm>
            <a:off x="2538751" y="1412776"/>
            <a:ext cx="5573473" cy="701279"/>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zh-TW" altLang="en-US" b="1" dirty="0">
                <a:solidFill>
                  <a:schemeClr val="tx1"/>
                </a:solidFill>
                <a:highlight>
                  <a:srgbClr val="00FFFF"/>
                </a:highlight>
                <a:latin typeface="+mn-ea"/>
              </a:rPr>
              <a:t>今年網頁資訊查不到時，可在左側</a:t>
            </a:r>
            <a:r>
              <a:rPr kumimoji="0" lang="en-US" altLang="zh-TW" b="1" dirty="0">
                <a:solidFill>
                  <a:schemeClr val="tx1"/>
                </a:solidFill>
                <a:highlight>
                  <a:srgbClr val="00FFFF"/>
                </a:highlight>
                <a:latin typeface="+mn-ea"/>
              </a:rPr>
              <a:t>17.</a:t>
            </a:r>
            <a:r>
              <a:rPr kumimoji="0" lang="zh-TW" altLang="en-US" b="1" dirty="0">
                <a:solidFill>
                  <a:schemeClr val="tx1"/>
                </a:solidFill>
                <a:highlight>
                  <a:srgbClr val="00FFFF"/>
                </a:highlight>
                <a:latin typeface="+mn-ea"/>
              </a:rPr>
              <a:t>歷年網頁查詢前</a:t>
            </a:r>
            <a:r>
              <a:rPr kumimoji="0" lang="en-US" altLang="zh-TW" b="1" dirty="0">
                <a:solidFill>
                  <a:schemeClr val="tx1"/>
                </a:solidFill>
                <a:highlight>
                  <a:srgbClr val="00FFFF"/>
                </a:highlight>
                <a:latin typeface="+mn-ea"/>
              </a:rPr>
              <a:t>1</a:t>
            </a:r>
            <a:r>
              <a:rPr kumimoji="0" lang="zh-TW" altLang="en-US" b="1" dirty="0">
                <a:solidFill>
                  <a:schemeClr val="tx1"/>
                </a:solidFill>
                <a:highlight>
                  <a:srgbClr val="00FFFF"/>
                </a:highlight>
                <a:latin typeface="+mn-ea"/>
              </a:rPr>
              <a:t>年</a:t>
            </a:r>
            <a:endParaRPr kumimoji="0" lang="zh-TW" altLang="en-US" sz="2800" b="1" dirty="0">
              <a:solidFill>
                <a:srgbClr val="607896"/>
              </a:solidFill>
              <a:highlight>
                <a:srgbClr val="00FFFF"/>
              </a:highlight>
              <a:latin typeface="+mn-ea"/>
              <a:cs typeface="Roboto Condensed"/>
              <a:sym typeface="Roboto Condensed"/>
            </a:endParaRPr>
          </a:p>
        </p:txBody>
      </p:sp>
      <p:sp>
        <p:nvSpPr>
          <p:cNvPr id="12" name="矩形 11">
            <a:extLst>
              <a:ext uri="{FF2B5EF4-FFF2-40B4-BE49-F238E27FC236}">
                <a16:creationId xmlns:a16="http://schemas.microsoft.com/office/drawing/2014/main" id="{B5A51F12-E4C9-4842-81F3-B66ED9355D92}"/>
              </a:ext>
            </a:extLst>
          </p:cNvPr>
          <p:cNvSpPr/>
          <p:nvPr/>
        </p:nvSpPr>
        <p:spPr>
          <a:xfrm>
            <a:off x="3832521" y="1767437"/>
            <a:ext cx="2911551" cy="293411"/>
          </a:xfrm>
          <a:prstGeom prst="rect">
            <a:avLst/>
          </a:prstGeom>
          <a:solidFill>
            <a:srgbClr val="FC79B2"/>
          </a:solidFill>
        </p:spPr>
        <p:txBody>
          <a:bodyPr wrap="square">
            <a:noAutofit/>
          </a:bodyPr>
          <a:lstStyle/>
          <a:p>
            <a:r>
              <a:rPr lang="en-US" altLang="zh-TW" sz="1600" b="1" dirty="0">
                <a:latin typeface="微軟正黑體" panose="020B0604030504040204" pitchFamily="34" charset="-120"/>
                <a:ea typeface="微軟正黑體" panose="020B0604030504040204" pitchFamily="34" charset="-120"/>
                <a:cs typeface="Oswald"/>
              </a:rPr>
              <a:t>113</a:t>
            </a:r>
            <a:r>
              <a:rPr lang="zh-TW" altLang="en-US" sz="1600" b="1" dirty="0">
                <a:latin typeface="微軟正黑體" panose="020B0604030504040204" pitchFamily="34" charset="-120"/>
                <a:ea typeface="微軟正黑體" panose="020B0604030504040204" pitchFamily="34" charset="-120"/>
                <a:cs typeface="Oswald"/>
              </a:rPr>
              <a:t>學年度資料，請自行查詢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
        <p:nvSpPr>
          <p:cNvPr id="13" name="矩形 12">
            <a:extLst>
              <a:ext uri="{FF2B5EF4-FFF2-40B4-BE49-F238E27FC236}">
                <a16:creationId xmlns:a16="http://schemas.microsoft.com/office/drawing/2014/main" id="{CA6905DD-818F-4EA8-9F93-1F0F7CEF4835}"/>
              </a:ext>
            </a:extLst>
          </p:cNvPr>
          <p:cNvSpPr/>
          <p:nvPr/>
        </p:nvSpPr>
        <p:spPr>
          <a:xfrm>
            <a:off x="2538751" y="2132856"/>
            <a:ext cx="5357449" cy="350401"/>
          </a:xfrm>
          <a:prstGeom prst="rect">
            <a:avLst/>
          </a:prstGeom>
          <a:solidFill>
            <a:srgbClr val="FC79B2"/>
          </a:solidFill>
        </p:spPr>
        <p:txBody>
          <a:bodyPr wrap="square">
            <a:noAutofit/>
          </a:bodyPr>
          <a:lstStyle/>
          <a:p>
            <a:r>
              <a:rPr lang="zh-TW" altLang="en-US" sz="1600" b="1" dirty="0">
                <a:latin typeface="微軟正黑體" panose="020B0604030504040204" pitchFamily="34" charset="-120"/>
                <a:ea typeface="微軟正黑體" panose="020B0604030504040204" pitchFamily="34" charset="-120"/>
                <a:cs typeface="Oswald"/>
              </a:rPr>
              <a:t>特種生（原住民、身障生、退伍軍人等）加分說明</a:t>
            </a:r>
            <a:endParaRPr lang="en-US" altLang="zh-TW" sz="2400" b="1" dirty="0">
              <a:latin typeface="微軟正黑體" panose="020B0604030504040204" pitchFamily="34" charset="-120"/>
              <a:ea typeface="微軟正黑體" panose="020B0604030504040204" pitchFamily="34" charset="-120"/>
              <a:cs typeface="Oswald"/>
            </a:endParaRPr>
          </a:p>
        </p:txBody>
      </p:sp>
      <p:sp>
        <p:nvSpPr>
          <p:cNvPr id="15" name="文字方塊 14">
            <a:extLst>
              <a:ext uri="{FF2B5EF4-FFF2-40B4-BE49-F238E27FC236}">
                <a16:creationId xmlns:a16="http://schemas.microsoft.com/office/drawing/2014/main" id="{CFC550ED-A20B-4ED1-A2E7-021AF825359E}"/>
              </a:ext>
            </a:extLst>
          </p:cNvPr>
          <p:cNvSpPr txBox="1"/>
          <p:nvPr/>
        </p:nvSpPr>
        <p:spPr>
          <a:xfrm>
            <a:off x="2538751" y="2428957"/>
            <a:ext cx="5357449" cy="1723549"/>
          </a:xfrm>
          <a:prstGeom prst="rect">
            <a:avLst/>
          </a:prstGeom>
          <a:solidFill>
            <a:schemeClr val="accent2">
              <a:lumMod val="20000"/>
              <a:lumOff val="80000"/>
            </a:schemeClr>
          </a:solidFill>
        </p:spPr>
        <p:txBody>
          <a:bodyPr wrap="square">
            <a:spAutoFit/>
          </a:bodyPr>
          <a:lstStyle/>
          <a:p>
            <a:pPr algn="just"/>
            <a:r>
              <a:rPr lang="zh-TW" altLang="en-US" b="0" i="0" dirty="0">
                <a:solidFill>
                  <a:srgbClr val="000000"/>
                </a:solidFill>
                <a:effectLst/>
                <a:latin typeface="微軟正黑體" panose="020B0604030504040204" pitchFamily="34" charset="-120"/>
                <a:ea typeface="微軟正黑體" panose="020B0604030504040204" pitchFamily="34" charset="-120"/>
              </a:rPr>
              <a:t>特種身分考生加分優待後之成績達到一般生錄取標準者，</a:t>
            </a:r>
            <a:r>
              <a:rPr lang="zh-TW" altLang="en-US" b="0" i="0" dirty="0">
                <a:solidFill>
                  <a:srgbClr val="FF0000"/>
                </a:solidFill>
                <a:effectLst/>
                <a:latin typeface="微軟正黑體" panose="020B0604030504040204" pitchFamily="34" charset="-120"/>
                <a:ea typeface="微軟正黑體" panose="020B0604030504040204" pitchFamily="34" charset="-120"/>
              </a:rPr>
              <a:t>限錄取外加名額</a:t>
            </a:r>
            <a:r>
              <a:rPr lang="zh-TW" altLang="en-US" b="0" i="0" dirty="0">
                <a:solidFill>
                  <a:srgbClr val="000000"/>
                </a:solidFill>
                <a:effectLst/>
                <a:latin typeface="微軟正黑體" panose="020B0604030504040204" pitchFamily="34" charset="-120"/>
                <a:ea typeface="微軟正黑體" panose="020B0604030504040204" pitchFamily="34" charset="-120"/>
              </a:rPr>
              <a:t>，不影響一般生升學權益。</a:t>
            </a:r>
            <a:endParaRPr lang="en-US" altLang="zh-TW" b="0" i="0" dirty="0">
              <a:solidFill>
                <a:srgbClr val="000000"/>
              </a:solidFill>
              <a:effectLst/>
              <a:latin typeface="微軟正黑體" panose="020B0604030504040204" pitchFamily="34" charset="-120"/>
              <a:ea typeface="微軟正黑體" panose="020B0604030504040204" pitchFamily="34" charset="-120"/>
            </a:endParaRPr>
          </a:p>
          <a:p>
            <a:pPr algn="just"/>
            <a:endParaRPr lang="en-US" altLang="zh-TW" sz="1400" dirty="0">
              <a:solidFill>
                <a:srgbClr val="000000"/>
              </a:solidFill>
              <a:latin typeface="微軟正黑體" panose="020B0604030504040204" pitchFamily="34" charset="-120"/>
              <a:ea typeface="微軟正黑體" panose="020B0604030504040204" pitchFamily="34" charset="-120"/>
            </a:endParaRPr>
          </a:p>
          <a:p>
            <a:pPr algn="just"/>
            <a:r>
              <a:rPr lang="zh-TW" altLang="en-US" sz="1400" dirty="0">
                <a:solidFill>
                  <a:srgbClr val="000000"/>
                </a:solidFill>
                <a:latin typeface="微軟正黑體" panose="020B0604030504040204" pitchFamily="34" charset="-120"/>
                <a:ea typeface="微軟正黑體" panose="020B0604030504040204" pitchFamily="34" charset="-120"/>
              </a:rPr>
              <a:t>以原住民學生為例，為引導學習族語及傳承原住民族文化，依「原住民學生升學保障及原住民公費留學辦法」，如有額外學習並取得原住民文化及語言能力證明者，可加分</a:t>
            </a:r>
            <a:r>
              <a:rPr lang="en-US" altLang="zh-TW" sz="1400" dirty="0">
                <a:solidFill>
                  <a:srgbClr val="000000"/>
                </a:solidFill>
                <a:latin typeface="微軟正黑體" panose="020B0604030504040204" pitchFamily="34" charset="-120"/>
                <a:ea typeface="微軟正黑體" panose="020B0604030504040204" pitchFamily="34" charset="-120"/>
              </a:rPr>
              <a:t>35%</a:t>
            </a:r>
            <a:r>
              <a:rPr lang="zh-TW" altLang="en-US" sz="1400" dirty="0">
                <a:solidFill>
                  <a:srgbClr val="000000"/>
                </a:solidFill>
                <a:latin typeface="微軟正黑體" panose="020B0604030504040204" pitchFamily="34" charset="-120"/>
                <a:ea typeface="微軟正黑體" panose="020B0604030504040204" pitchFamily="34" charset="-120"/>
              </a:rPr>
              <a:t>，且為外加名額，不影響一般生升學權益。</a:t>
            </a:r>
            <a:endParaRPr lang="zh-TW" altLang="en-US" sz="1400" dirty="0"/>
          </a:p>
        </p:txBody>
      </p:sp>
    </p:spTree>
    <p:extLst>
      <p:ext uri="{BB962C8B-B14F-4D97-AF65-F5344CB8AC3E}">
        <p14:creationId xmlns:p14="http://schemas.microsoft.com/office/powerpoint/2010/main" val="4238326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08684" y="2348880"/>
            <a:ext cx="7774632" cy="1546400"/>
          </a:xfrm>
        </p:spPr>
        <p:txBody>
          <a:bodyPr/>
          <a:lstStyle/>
          <a:p>
            <a:pPr algn="ctr">
              <a:buClr>
                <a:srgbClr val="3796BF"/>
              </a:buClr>
              <a:defRPr/>
            </a:pPr>
            <a:r>
              <a:rPr lang="zh-TW" altLang="en-US" sz="4800" dirty="0">
                <a:solidFill>
                  <a:schemeClr val="tx1"/>
                </a:solidFill>
                <a:effectLst>
                  <a:glow rad="63500">
                    <a:schemeClr val="bg1"/>
                  </a:glow>
                </a:effectLst>
                <a:latin typeface="微軟正黑體" panose="020B0604030504040204" pitchFamily="34" charset="-120"/>
                <a:ea typeface="微軟正黑體" panose="020B0604030504040204" pitchFamily="34" charset="-120"/>
                <a:sym typeface="Oswald"/>
              </a:rPr>
              <a:t>科技</a:t>
            </a: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校院</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solidFill>
                  <a:schemeClr val="tx1"/>
                </a:solidFill>
                <a:effectLst>
                  <a:glow rad="63500">
                    <a:schemeClr val="bg1"/>
                  </a:glow>
                </a:effectLst>
                <a:latin typeface="微軟正黑體" panose="020B0604030504040204" pitchFamily="34" charset="-120"/>
                <a:ea typeface="微軟正黑體" panose="020B0604030504040204" pitchFamily="34" charset="-120"/>
                <a:sym typeface="Oswald"/>
              </a:rPr>
              <a:t>繁星</a:t>
            </a: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計畫聯合</a:t>
            </a:r>
            <a:r>
              <a:rPr lang="zh-TW" altLang="en-US" sz="4800" dirty="0">
                <a:solidFill>
                  <a:schemeClr val="bg1"/>
                </a:solidFill>
                <a:latin typeface="微軟正黑體" panose="020B0604030504040204" pitchFamily="34" charset="-120"/>
                <a:ea typeface="微軟正黑體" panose="020B0604030504040204" pitchFamily="34" charset="-120"/>
                <a:cs typeface="Arial Unicode MS" pitchFamily="34" charset="-120"/>
                <a:sym typeface="Oswald"/>
              </a:rPr>
              <a:t>推薦甄選</a:t>
            </a:r>
          </a:p>
        </p:txBody>
      </p:sp>
      <p:sp>
        <p:nvSpPr>
          <p:cNvPr id="3" name="副標題 2"/>
          <p:cNvSpPr>
            <a:spLocks noGrp="1"/>
          </p:cNvSpPr>
          <p:nvPr>
            <p:ph type="subTitle" idx="1"/>
          </p:nvPr>
        </p:nvSpPr>
        <p:spPr>
          <a:xfrm>
            <a:off x="2640732" y="4509120"/>
            <a:ext cx="6910536" cy="1046400"/>
          </a:xfrm>
        </p:spPr>
        <p:txBody>
          <a:bodyPr/>
          <a:lstStyle/>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電話：</a:t>
            </a:r>
            <a:r>
              <a:rPr lang="en-US" altLang="zh-TW" sz="2800" b="1" dirty="0">
                <a:solidFill>
                  <a:schemeClr val="tx1"/>
                </a:solidFill>
                <a:latin typeface="微軟正黑體" panose="020B0604030504040204" pitchFamily="34" charset="-120"/>
                <a:ea typeface="微軟正黑體" panose="020B0604030504040204" pitchFamily="34" charset="-120"/>
              </a:rPr>
              <a:t>02-27725333</a:t>
            </a:r>
          </a:p>
          <a:p>
            <a:pPr>
              <a:spcBef>
                <a:spcPts val="363"/>
              </a:spcBef>
            </a:pPr>
            <a:r>
              <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http://www.jctv.ntut.edu.tw/star/</a:t>
            </a:r>
            <a:endPar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            </a:t>
            </a:r>
            <a:endParaRPr lang="zh-TW" altLang="en-US" sz="2800" dirty="0"/>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9142" t="9142" r="9141" b="9141"/>
          <a:stretch/>
        </p:blipFill>
        <p:spPr>
          <a:xfrm>
            <a:off x="8975204" y="4274685"/>
            <a:ext cx="1152128" cy="115212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內容版面配置區 2"/>
          <p:cNvSpPr txBox="1">
            <a:spLocks noGrp="1"/>
          </p:cNvSpPr>
          <p:nvPr>
            <p:ph idx="1"/>
          </p:nvPr>
        </p:nvSpPr>
        <p:spPr>
          <a:xfrm>
            <a:off x="2038010" y="1052736"/>
            <a:ext cx="9901884" cy="5640034"/>
          </a:xfrm>
        </p:spPr>
        <p:txBody>
          <a:bodyPr anchor="t"/>
          <a:lstStyle/>
          <a:p>
            <a:pPr>
              <a:spcBef>
                <a:spcPts val="0"/>
              </a:spcBef>
            </a:pPr>
            <a:r>
              <a:rPr lang="zh-TW" altLang="en-US" sz="1800" b="1" dirty="0">
                <a:solidFill>
                  <a:srgbClr val="C00000"/>
                </a:solidFill>
                <a:latin typeface="+mn-ea"/>
              </a:rPr>
              <a:t>限</a:t>
            </a:r>
            <a:r>
              <a:rPr lang="zh-TW" altLang="en-US" sz="1800" b="1" dirty="0">
                <a:solidFill>
                  <a:schemeClr val="tx1"/>
                </a:solidFill>
                <a:latin typeface="+mn-ea"/>
              </a:rPr>
              <a:t>專業群科或修畢專門學程</a:t>
            </a:r>
            <a:r>
              <a:rPr lang="en-US" altLang="zh-TW" sz="1800" b="1" dirty="0">
                <a:solidFill>
                  <a:schemeClr val="tx1"/>
                </a:solidFill>
                <a:latin typeface="+mn-ea"/>
              </a:rPr>
              <a:t>25</a:t>
            </a:r>
            <a:r>
              <a:rPr lang="zh-TW" altLang="en-US" sz="1800" b="1" dirty="0">
                <a:solidFill>
                  <a:schemeClr val="tx1"/>
                </a:solidFill>
                <a:latin typeface="+mn-ea"/>
              </a:rPr>
              <a:t>學分以上之</a:t>
            </a:r>
            <a:r>
              <a:rPr lang="zh-TW" altLang="en-US" sz="1800" b="1" dirty="0">
                <a:solidFill>
                  <a:srgbClr val="C00000"/>
                </a:solidFill>
                <a:latin typeface="+mn-ea"/>
                <a:cs typeface="Roboto Condensed"/>
                <a:sym typeface="Roboto Condensed"/>
              </a:rPr>
              <a:t>應屆畢業生</a:t>
            </a:r>
            <a:endParaRPr lang="en-US" altLang="zh-TW" sz="1800" b="1" dirty="0">
              <a:solidFill>
                <a:srgbClr val="C00000"/>
              </a:solidFill>
              <a:latin typeface="+mn-ea"/>
              <a:cs typeface="Roboto Condensed"/>
              <a:sym typeface="Roboto Condensed"/>
            </a:endParaRPr>
          </a:p>
          <a:p>
            <a:pPr marL="342900" indent="-342900">
              <a:spcBef>
                <a:spcPts val="0"/>
              </a:spcBef>
              <a:buFont typeface="Wingdings" panose="05000000000000000000" pitchFamily="2" charset="2"/>
              <a:buChar char="ü"/>
            </a:pPr>
            <a:r>
              <a:rPr lang="zh-TW" altLang="en-US" sz="1800" b="1" dirty="0">
                <a:solidFill>
                  <a:schemeClr val="tx1"/>
                </a:solidFill>
                <a:latin typeface="+mn-ea"/>
                <a:sym typeface="Roboto Condensed"/>
              </a:rPr>
              <a:t>全程就讀同一</a:t>
            </a:r>
            <a:r>
              <a:rPr lang="zh-TW" altLang="en-US" sz="1800" b="1" dirty="0">
                <a:solidFill>
                  <a:schemeClr val="tx1"/>
                </a:solidFill>
                <a:latin typeface="+mn-ea"/>
              </a:rPr>
              <a:t>所學校</a:t>
            </a:r>
            <a:endParaRPr lang="en-US" altLang="zh-TW" sz="1800" b="1" dirty="0">
              <a:solidFill>
                <a:schemeClr val="tx1"/>
              </a:solidFill>
              <a:latin typeface="+mn-ea"/>
            </a:endParaRPr>
          </a:p>
          <a:p>
            <a:pPr marL="342900" indent="-342900">
              <a:spcBef>
                <a:spcPts val="0"/>
              </a:spcBef>
              <a:buFont typeface="Wingdings" panose="05000000000000000000" pitchFamily="2" charset="2"/>
              <a:buChar char="ü"/>
            </a:pPr>
            <a:r>
              <a:rPr lang="zh-TW" altLang="en-US" sz="1800" b="1" dirty="0">
                <a:solidFill>
                  <a:schemeClr val="tx1"/>
                </a:solidFill>
                <a:latin typeface="+mn-ea"/>
              </a:rPr>
              <a:t>在校學業成績</a:t>
            </a:r>
            <a:r>
              <a:rPr lang="en-US" altLang="zh-TW" sz="1400" b="1" dirty="0">
                <a:solidFill>
                  <a:schemeClr val="tx1"/>
                </a:solidFill>
                <a:latin typeface="+mn-ea"/>
              </a:rPr>
              <a:t>(</a:t>
            </a:r>
            <a:r>
              <a:rPr lang="zh-TW" altLang="en-US" sz="1400" b="1" dirty="0">
                <a:solidFill>
                  <a:schemeClr val="tx1"/>
                </a:solidFill>
                <a:latin typeface="+mn-ea"/>
              </a:rPr>
              <a:t>截至高三上學期</a:t>
            </a:r>
            <a:r>
              <a:rPr lang="en-US" altLang="zh-TW" sz="1400" b="1" dirty="0">
                <a:solidFill>
                  <a:schemeClr val="tx1"/>
                </a:solidFill>
                <a:latin typeface="+mn-ea"/>
              </a:rPr>
              <a:t>)</a:t>
            </a:r>
            <a:r>
              <a:rPr lang="zh-TW" altLang="en-US" sz="1800" b="1" dirty="0">
                <a:solidFill>
                  <a:schemeClr val="tx1"/>
                </a:solidFill>
                <a:latin typeface="+mn-ea"/>
              </a:rPr>
              <a:t>排名在全科組或學程</a:t>
            </a:r>
            <a:r>
              <a:rPr lang="zh-TW" altLang="en-US" sz="1800" b="1" dirty="0">
                <a:solidFill>
                  <a:srgbClr val="C00000"/>
                </a:solidFill>
                <a:latin typeface="+mn-ea"/>
              </a:rPr>
              <a:t>前</a:t>
            </a:r>
            <a:r>
              <a:rPr lang="en-US" altLang="zh-TW" sz="1800" b="1" dirty="0">
                <a:solidFill>
                  <a:srgbClr val="C00000"/>
                </a:solidFill>
                <a:latin typeface="+mn-ea"/>
              </a:rPr>
              <a:t>30%</a:t>
            </a:r>
            <a:r>
              <a:rPr lang="zh-TW" altLang="en-US" sz="1800" b="1" dirty="0">
                <a:solidFill>
                  <a:schemeClr val="tx1"/>
                </a:solidFill>
                <a:latin typeface="+mn-ea"/>
              </a:rPr>
              <a:t>以內者。</a:t>
            </a:r>
            <a:endParaRPr lang="en-US" altLang="zh-TW" sz="1800" b="1" dirty="0">
              <a:solidFill>
                <a:schemeClr val="tx1"/>
              </a:solidFill>
              <a:latin typeface="+mn-ea"/>
            </a:endParaRPr>
          </a:p>
          <a:p>
            <a:pPr>
              <a:spcBef>
                <a:spcPts val="0"/>
              </a:spcBef>
            </a:pPr>
            <a:endParaRPr lang="en-US" altLang="zh-TW" sz="1000" dirty="0">
              <a:solidFill>
                <a:schemeClr val="tx1"/>
              </a:solidFill>
              <a:latin typeface="+mn-ea"/>
            </a:endParaRPr>
          </a:p>
          <a:p>
            <a:pPr>
              <a:spcBef>
                <a:spcPts val="0"/>
              </a:spcBef>
            </a:pPr>
            <a:r>
              <a:rPr lang="zh-TW" altLang="en-US" sz="1800" b="1" dirty="0">
                <a:solidFill>
                  <a:schemeClr val="tx1"/>
                </a:solidFill>
                <a:highlight>
                  <a:srgbClr val="FFFF00"/>
                </a:highlight>
                <a:latin typeface="+mn-ea"/>
              </a:rPr>
              <a:t>各技綜高學校明訂遴選辦法及程序，</a:t>
            </a:r>
            <a:r>
              <a:rPr lang="zh-TW" altLang="en-US" sz="1800" b="1" dirty="0">
                <a:solidFill>
                  <a:schemeClr val="tx1"/>
                </a:solidFill>
                <a:highlight>
                  <a:srgbClr val="FFFF00"/>
                </a:highlight>
                <a:latin typeface="+mn-ea"/>
                <a:sym typeface="Roboto Condensed"/>
              </a:rPr>
              <a:t>至多</a:t>
            </a:r>
            <a:r>
              <a:rPr lang="zh-TW" altLang="en-US" sz="1800" b="1" dirty="0">
                <a:solidFill>
                  <a:srgbClr val="C00000"/>
                </a:solidFill>
                <a:highlight>
                  <a:srgbClr val="FFFF00"/>
                </a:highlight>
                <a:latin typeface="+mn-ea"/>
                <a:sym typeface="Roboto Condensed"/>
              </a:rPr>
              <a:t>推薦</a:t>
            </a:r>
            <a:r>
              <a:rPr lang="en-US" altLang="zh-TW" sz="1800" b="1" dirty="0">
                <a:solidFill>
                  <a:srgbClr val="C00000"/>
                </a:solidFill>
                <a:highlight>
                  <a:srgbClr val="FFFF00"/>
                </a:highlight>
                <a:latin typeface="+mn-ea"/>
                <a:sym typeface="Roboto Condensed"/>
              </a:rPr>
              <a:t>15</a:t>
            </a:r>
            <a:r>
              <a:rPr lang="zh-TW" altLang="en-US" sz="1800" b="1" dirty="0">
                <a:solidFill>
                  <a:srgbClr val="C00000"/>
                </a:solidFill>
                <a:highlight>
                  <a:srgbClr val="FFFF00"/>
                </a:highlight>
                <a:latin typeface="+mn-ea"/>
              </a:rPr>
              <a:t>名</a:t>
            </a:r>
            <a:r>
              <a:rPr lang="zh-TW" altLang="en-US" sz="1800" b="1" dirty="0">
                <a:solidFill>
                  <a:schemeClr val="tx1"/>
                </a:solidFill>
                <a:highlight>
                  <a:srgbClr val="FFFF00"/>
                </a:highlight>
                <a:latin typeface="+mn-ea"/>
              </a:rPr>
              <a:t>。</a:t>
            </a:r>
            <a:endParaRPr lang="en-US" altLang="zh-TW" sz="1800" b="1" dirty="0">
              <a:solidFill>
                <a:schemeClr val="tx1"/>
              </a:solidFill>
              <a:highlight>
                <a:srgbClr val="FFFF00"/>
              </a:highlight>
              <a:latin typeface="+mn-ea"/>
            </a:endParaRPr>
          </a:p>
          <a:p>
            <a:pPr>
              <a:spcBef>
                <a:spcPts val="0"/>
              </a:spcBef>
            </a:pPr>
            <a:endParaRPr lang="en-US" altLang="zh-TW" sz="11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sym typeface="Roboto Condensed"/>
              </a:rPr>
              <a:t>考生依所就讀系科歸屬群別及不分群之志願，至多填寫</a:t>
            </a:r>
            <a:r>
              <a:rPr lang="en-US" altLang="zh-TW" sz="1800" b="1" dirty="0">
                <a:solidFill>
                  <a:srgbClr val="C00000"/>
                </a:solidFill>
                <a:latin typeface="+mn-ea"/>
                <a:sym typeface="Roboto Condensed"/>
              </a:rPr>
              <a:t>25</a:t>
            </a:r>
            <a:r>
              <a:rPr lang="zh-TW" altLang="en-US" sz="1800" b="1" dirty="0">
                <a:solidFill>
                  <a:srgbClr val="C00000"/>
                </a:solidFill>
                <a:latin typeface="+mn-ea"/>
                <a:sym typeface="Roboto Condensed"/>
              </a:rPr>
              <a:t>個志願。</a:t>
            </a:r>
            <a:endParaRPr lang="en-US" altLang="zh-TW" sz="1800" b="1" dirty="0">
              <a:solidFill>
                <a:srgbClr val="C00000"/>
              </a:solidFill>
              <a:latin typeface="+mn-ea"/>
              <a:sym typeface="Roboto Condensed"/>
            </a:endParaRPr>
          </a:p>
          <a:p>
            <a:pPr marL="342900" indent="-342900">
              <a:spcBef>
                <a:spcPts val="0"/>
              </a:spcBef>
              <a:buFont typeface="Wingdings" panose="05000000000000000000" pitchFamily="2" charset="2"/>
              <a:buChar char="p"/>
            </a:pPr>
            <a:r>
              <a:rPr lang="zh-TW" altLang="en-US" sz="1800" b="1" dirty="0">
                <a:solidFill>
                  <a:srgbClr val="C00000"/>
                </a:solidFill>
                <a:highlight>
                  <a:srgbClr val="FFFF00"/>
                </a:highlight>
                <a:latin typeface="+mn-ea"/>
              </a:rPr>
              <a:t>繁星錄取生無論放棄與否，</a:t>
            </a:r>
            <a:r>
              <a:rPr lang="zh-TW" altLang="en-US" sz="1800" b="1" dirty="0">
                <a:solidFill>
                  <a:srgbClr val="0070C0"/>
                </a:solidFill>
                <a:highlight>
                  <a:srgbClr val="FFFF00"/>
                </a:highlight>
                <a:latin typeface="+mn-ea"/>
              </a:rPr>
              <a:t>一律不得報名</a:t>
            </a:r>
            <a:r>
              <a:rPr lang="zh-TW" altLang="en-US" sz="1800" b="1" dirty="0">
                <a:solidFill>
                  <a:srgbClr val="C00000"/>
                </a:solidFill>
                <a:highlight>
                  <a:srgbClr val="FFFF00"/>
                </a:highlight>
                <a:latin typeface="+mn-ea"/>
              </a:rPr>
              <a:t>四技二專甄選入學招生</a:t>
            </a:r>
            <a:r>
              <a:rPr lang="zh-TW" altLang="en-US" sz="1800" dirty="0">
                <a:solidFill>
                  <a:schemeClr val="tx1"/>
                </a:solidFill>
                <a:latin typeface="+mn-ea"/>
              </a:rPr>
              <a:t>，</a:t>
            </a:r>
            <a:r>
              <a:rPr lang="zh-TW" altLang="en-US" sz="1800" b="1" dirty="0">
                <a:solidFill>
                  <a:schemeClr val="tx1"/>
                </a:solidFill>
                <a:latin typeface="+mn-ea"/>
              </a:rPr>
              <a:t>考生在選填志願時可謹慎考量，</a:t>
            </a:r>
            <a:r>
              <a:rPr lang="zh-TW" altLang="en-US" sz="1800" b="1" dirty="0">
                <a:solidFill>
                  <a:schemeClr val="tx1"/>
                </a:solidFill>
                <a:highlight>
                  <a:srgbClr val="FCFEB0"/>
                </a:highlight>
                <a:latin typeface="+mn-ea"/>
              </a:rPr>
              <a:t>無意願就讀之招生校系請勿選填</a:t>
            </a:r>
            <a:r>
              <a:rPr lang="zh-TW" altLang="en-US" sz="1800" b="1" dirty="0">
                <a:solidFill>
                  <a:schemeClr val="tx1"/>
                </a:solidFill>
                <a:latin typeface="+mn-ea"/>
              </a:rPr>
              <a:t>。</a:t>
            </a:r>
            <a:endParaRPr lang="zh-TW" altLang="en-US" sz="1400" b="1" dirty="0">
              <a:solidFill>
                <a:schemeClr val="tx1"/>
              </a:solidFill>
              <a:latin typeface="+mn-ea"/>
            </a:endParaRPr>
          </a:p>
        </p:txBody>
      </p:sp>
      <p:sp>
        <p:nvSpPr>
          <p:cNvPr id="10" name="矩形 9"/>
          <p:cNvSpPr/>
          <p:nvPr/>
        </p:nvSpPr>
        <p:spPr>
          <a:xfrm>
            <a:off x="616350" y="1967626"/>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校內推薦 </a:t>
            </a:r>
            <a:endParaRPr lang="zh-TW" altLang="en-US" dirty="0">
              <a:solidFill>
                <a:schemeClr val="bg1"/>
              </a:solidFill>
            </a:endParaRPr>
          </a:p>
        </p:txBody>
      </p:sp>
      <p:sp>
        <p:nvSpPr>
          <p:cNvPr id="11" name="矩形 10"/>
          <p:cNvSpPr/>
          <p:nvPr/>
        </p:nvSpPr>
        <p:spPr>
          <a:xfrm>
            <a:off x="616350" y="2472779"/>
            <a:ext cx="144016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志願選填</a:t>
            </a:r>
            <a:endParaRPr lang="zh-TW" altLang="en-US" dirty="0">
              <a:solidFill>
                <a:schemeClr val="bg1"/>
              </a:solidFill>
            </a:endParaRPr>
          </a:p>
        </p:txBody>
      </p:sp>
      <p:sp>
        <p:nvSpPr>
          <p:cNvPr id="12" name="矩形 11"/>
          <p:cNvSpPr/>
          <p:nvPr/>
        </p:nvSpPr>
        <p:spPr>
          <a:xfrm>
            <a:off x="609308" y="1052736"/>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3" name="標題 1"/>
          <p:cNvSpPr txBox="1">
            <a:spLocks/>
          </p:cNvSpPr>
          <p:nvPr/>
        </p:nvSpPr>
        <p:spPr>
          <a:xfrm>
            <a:off x="47328" y="-1"/>
            <a:ext cx="4608512" cy="1052737"/>
          </a:xfrm>
          <a:prstGeom prst="homePlate">
            <a:avLst/>
          </a:prstGeom>
          <a:solidFill>
            <a:schemeClr val="accent6">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4" name="標題 1"/>
          <p:cNvSpPr txBox="1">
            <a:spLocks/>
          </p:cNvSpPr>
          <p:nvPr/>
        </p:nvSpPr>
        <p:spPr>
          <a:xfrm>
            <a:off x="191344" y="115866"/>
            <a:ext cx="4256492" cy="792854"/>
          </a:xfrm>
          <a:prstGeom prst="homePlate">
            <a:avLst/>
          </a:prstGeom>
          <a:solidFill>
            <a:schemeClr val="accent6">
              <a:lumMod val="75000"/>
            </a:schemeClr>
          </a:solidFill>
          <a:ln w="28575">
            <a:solidFill>
              <a:schemeClr val="accent6">
                <a:lumMod val="5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bg1"/>
                </a:solidFill>
                <a:effectLst>
                  <a:outerShdw blurRad="38100" dist="38100" dir="2700000" algn="tl">
                    <a:srgbClr val="000000">
                      <a:alpha val="43137"/>
                    </a:srgbClr>
                  </a:outerShdw>
                </a:effectLst>
                <a:latin typeface="+mn-ea"/>
                <a:ea typeface="+mn-ea"/>
                <a:cs typeface="Oswald"/>
              </a:rPr>
              <a:t>科技繁星</a:t>
            </a:r>
            <a:r>
              <a:rPr kumimoji="0" lang="zh-TW" altLang="en-US" sz="2400" dirty="0">
                <a:solidFill>
                  <a:schemeClr val="bg1"/>
                </a:solidFill>
                <a:effectLst>
                  <a:outerShdw blurRad="38100" dist="38100" dir="2700000" algn="tl">
                    <a:srgbClr val="000000">
                      <a:alpha val="43137"/>
                    </a:srgbClr>
                  </a:outerShdw>
                </a:effectLst>
                <a:latin typeface="+mn-ea"/>
                <a:ea typeface="+mn-ea"/>
                <a:cs typeface="Oswald"/>
              </a:rPr>
              <a:t>招生簡介</a:t>
            </a:r>
            <a:endParaRPr kumimoji="0" lang="zh-TW" altLang="en-US" sz="2400" dirty="0">
              <a:solidFill>
                <a:schemeClr val="bg1"/>
              </a:solidFill>
              <a:effectLst>
                <a:outerShdw blurRad="38100" dist="38100" dir="2700000" algn="tl">
                  <a:srgbClr val="000000">
                    <a:alpha val="43137"/>
                  </a:srgbClr>
                </a:outerShdw>
              </a:effectLst>
              <a:latin typeface="+mn-ea"/>
              <a:ea typeface="+mn-ea"/>
              <a:cs typeface="Oswald"/>
              <a:sym typeface="Oswald"/>
            </a:endParaRPr>
          </a:p>
        </p:txBody>
      </p:sp>
      <p:sp>
        <p:nvSpPr>
          <p:cNvPr id="8" name="圓角矩形圖說文字 7"/>
          <p:cNvSpPr/>
          <p:nvPr/>
        </p:nvSpPr>
        <p:spPr>
          <a:xfrm>
            <a:off x="9357773" y="689952"/>
            <a:ext cx="2642883" cy="1736646"/>
          </a:xfrm>
          <a:prstGeom prst="wedgeRoundRectCallout">
            <a:avLst>
              <a:gd name="adj1" fmla="val -59163"/>
              <a:gd name="adj2" fmla="val 62403"/>
              <a:gd name="adj3" fmla="val 16667"/>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wrap="squar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技高學校通常會鼓勵學生「試試看」</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繁星可以申請到哪個校系，但分發後學生卻不想就讀而放棄。</a:t>
            </a:r>
            <a:r>
              <a:rPr lang="zh-TW" altLang="en-US" sz="1600" b="1" dirty="0">
                <a:solidFill>
                  <a:srgbClr val="FF0000"/>
                </a:solidFill>
                <a:latin typeface="微軟正黑體" panose="020B0604030504040204" pitchFamily="34" charset="-120"/>
                <a:ea typeface="微軟正黑體" panose="020B0604030504040204" pitchFamily="34" charset="-120"/>
              </a:rPr>
              <a:t>這樣一來，也損失報名甄選的機會了！</a:t>
            </a:r>
          </a:p>
        </p:txBody>
      </p:sp>
      <p:sp>
        <p:nvSpPr>
          <p:cNvPr id="9" name="內容版面配置區 2">
            <a:extLst>
              <a:ext uri="{FF2B5EF4-FFF2-40B4-BE49-F238E27FC236}">
                <a16:creationId xmlns:a16="http://schemas.microsoft.com/office/drawing/2014/main" id="{07BB8F56-797E-4050-93BA-07733B2CF004}"/>
              </a:ext>
            </a:extLst>
          </p:cNvPr>
          <p:cNvSpPr txBox="1">
            <a:spLocks/>
          </p:cNvSpPr>
          <p:nvPr/>
        </p:nvSpPr>
        <p:spPr>
          <a:xfrm>
            <a:off x="2056510" y="3407786"/>
            <a:ext cx="10135490" cy="2177367"/>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600"/>
              </a:spcBef>
              <a:spcAft>
                <a:spcPts val="0"/>
              </a:spcAft>
            </a:pPr>
            <a:r>
              <a:rPr kumimoji="0" lang="zh-TW" altLang="en-US" b="1" dirty="0">
                <a:solidFill>
                  <a:schemeClr val="tx1"/>
                </a:solidFill>
                <a:latin typeface="+mn-ea"/>
              </a:rPr>
              <a:t>依</a:t>
            </a:r>
            <a:r>
              <a:rPr kumimoji="0" lang="en-US" altLang="zh-TW" b="1" dirty="0">
                <a:solidFill>
                  <a:srgbClr val="C00000"/>
                </a:solidFill>
                <a:latin typeface="+mn-ea"/>
                <a:cs typeface="Roboto Condensed"/>
                <a:sym typeface="Roboto Condensed"/>
              </a:rPr>
              <a:t>8</a:t>
            </a:r>
            <a:r>
              <a:rPr kumimoji="0" lang="zh-TW" altLang="en-US" b="1" dirty="0">
                <a:solidFill>
                  <a:srgbClr val="C00000"/>
                </a:solidFill>
                <a:latin typeface="+mn-ea"/>
                <a:cs typeface="Roboto Condensed"/>
                <a:sym typeface="Roboto Condensed"/>
              </a:rPr>
              <a:t>項比序</a:t>
            </a:r>
            <a:r>
              <a:rPr kumimoji="0" lang="zh-TW" altLang="en-US" b="1" dirty="0">
                <a:solidFill>
                  <a:schemeClr val="tx1"/>
                </a:solidFill>
                <a:latin typeface="+mn-ea"/>
                <a:cs typeface="Roboto Condensed"/>
                <a:sym typeface="Roboto Condensed"/>
              </a:rPr>
              <a:t>排名順序進行分發作業</a:t>
            </a:r>
            <a:endParaRPr kumimoji="0" lang="en-US" altLang="zh-TW" b="1" dirty="0">
              <a:solidFill>
                <a:schemeClr val="tx1"/>
              </a:solidFill>
              <a:latin typeface="+mn-ea"/>
              <a:cs typeface="Roboto Condensed"/>
              <a:sym typeface="Roboto Condensed"/>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1</a:t>
            </a:r>
            <a:r>
              <a:rPr kumimoji="0" lang="zh-TW" altLang="en-US" sz="1600" b="1" dirty="0">
                <a:solidFill>
                  <a:schemeClr val="tx1"/>
                </a:solidFill>
                <a:latin typeface="+mn-ea"/>
                <a:cs typeface="Roboto Condensed"/>
                <a:sym typeface="Roboto Condensed"/>
              </a:rPr>
              <a:t>比序：</a:t>
            </a:r>
            <a:r>
              <a:rPr kumimoji="0" lang="zh-TW" altLang="en-US" sz="1600" b="1" dirty="0">
                <a:solidFill>
                  <a:srgbClr val="0070C0"/>
                </a:solidFill>
                <a:latin typeface="+mn-ea"/>
                <a:cs typeface="Roboto Condensed"/>
                <a:sym typeface="Roboto Condensed"/>
              </a:rPr>
              <a:t>學業</a:t>
            </a:r>
            <a:r>
              <a:rPr kumimoji="0" lang="zh-TW" altLang="en-US" sz="1600" b="1" dirty="0">
                <a:solidFill>
                  <a:schemeClr val="tx1"/>
                </a:solidFill>
                <a:latin typeface="+mn-ea"/>
                <a:cs typeface="Roboto Condensed"/>
                <a:sym typeface="Roboto Condensed"/>
              </a:rPr>
              <a:t>平均成績</a:t>
            </a:r>
            <a:r>
              <a:rPr kumimoji="0" lang="zh-TW" altLang="en-US" sz="1600" b="1" dirty="0">
                <a:solidFill>
                  <a:srgbClr val="C00000"/>
                </a:solidFill>
                <a:latin typeface="+mn-ea"/>
                <a:cs typeface="Roboto Condensed"/>
                <a:sym typeface="Roboto Condensed"/>
              </a:rPr>
              <a:t>群名次百分比</a:t>
            </a:r>
            <a:endParaRPr kumimoji="0" lang="en-US" altLang="zh-TW" sz="1600" b="1" dirty="0">
              <a:solidFill>
                <a:srgbClr val="C00000"/>
              </a:solidFill>
              <a:latin typeface="+mn-ea"/>
              <a:cs typeface="Roboto Condensed"/>
              <a:sym typeface="Roboto Condensed"/>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2</a:t>
            </a:r>
            <a:r>
              <a:rPr kumimoji="0" lang="zh-TW" altLang="en-US" sz="1600" b="1" dirty="0">
                <a:solidFill>
                  <a:schemeClr val="tx1"/>
                </a:solidFill>
                <a:latin typeface="+mn-ea"/>
                <a:cs typeface="Roboto Condensed"/>
                <a:sym typeface="Roboto Condensed"/>
              </a:rPr>
              <a:t>比序：</a:t>
            </a:r>
            <a:r>
              <a:rPr kumimoji="0" lang="zh-TW" altLang="en-US" sz="1600" b="1" dirty="0">
                <a:solidFill>
                  <a:srgbClr val="0070C0"/>
                </a:solidFill>
                <a:latin typeface="+mn-ea"/>
                <a:cs typeface="Roboto Condensed"/>
                <a:sym typeface="Roboto Condensed"/>
              </a:rPr>
              <a:t>專業及實習科目</a:t>
            </a:r>
            <a:r>
              <a:rPr kumimoji="0" lang="en-US" altLang="zh-TW" sz="1600" b="1" dirty="0">
                <a:solidFill>
                  <a:schemeClr val="tx1"/>
                </a:solidFill>
                <a:latin typeface="微軟正黑體" panose="020B0604030504040204" pitchFamily="34" charset="-120"/>
                <a:ea typeface="微軟正黑體" panose="020B0604030504040204" pitchFamily="34" charset="-120"/>
              </a:rPr>
              <a:t>(</a:t>
            </a:r>
            <a:r>
              <a:rPr kumimoji="0" lang="zh-TW" altLang="en-US" sz="1600" b="1" dirty="0">
                <a:solidFill>
                  <a:schemeClr val="tx1"/>
                </a:solidFill>
                <a:latin typeface="微軟正黑體" panose="020B0604030504040204" pitchFamily="34" charset="-120"/>
                <a:ea typeface="微軟正黑體" panose="020B0604030504040204" pitchFamily="34" charset="-120"/>
              </a:rPr>
              <a:t>綜高為專精科目</a:t>
            </a:r>
            <a:r>
              <a:rPr kumimoji="0" lang="en-US" altLang="zh-TW" sz="1600" b="1" dirty="0">
                <a:solidFill>
                  <a:schemeClr val="tx1"/>
                </a:solidFill>
                <a:latin typeface="微軟正黑體" panose="020B0604030504040204" pitchFamily="34" charset="-120"/>
                <a:ea typeface="微軟正黑體" panose="020B0604030504040204" pitchFamily="34" charset="-120"/>
              </a:rPr>
              <a:t>)</a:t>
            </a:r>
            <a:r>
              <a:rPr kumimoji="0" lang="zh-TW" altLang="en-US" sz="1600" b="1" dirty="0">
                <a:solidFill>
                  <a:schemeClr val="tx1"/>
                </a:solidFill>
                <a:latin typeface="+mn-ea"/>
                <a:cs typeface="Roboto Condensed"/>
                <a:sym typeface="Roboto Condensed"/>
              </a:rPr>
              <a:t>平均成績</a:t>
            </a:r>
            <a:r>
              <a:rPr kumimoji="0" lang="zh-TW" altLang="en-US" sz="1600" b="1" dirty="0">
                <a:solidFill>
                  <a:schemeClr val="tx1"/>
                </a:solidFill>
                <a:latin typeface="+mn-ea"/>
              </a:rPr>
              <a:t>群名次百分比</a:t>
            </a:r>
            <a:endParaRPr kumimoji="0" lang="en-US" altLang="zh-TW" sz="1600" b="1" dirty="0">
              <a:solidFill>
                <a:schemeClr val="tx1"/>
              </a:solidFill>
              <a:latin typeface="+mn-ea"/>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highlight>
                  <a:srgbClr val="FCFEB0"/>
                </a:highlight>
                <a:latin typeface="+mn-ea"/>
                <a:cs typeface="Roboto Condensed"/>
                <a:sym typeface="Roboto Condensed"/>
              </a:rPr>
              <a:t>第</a:t>
            </a:r>
            <a:r>
              <a:rPr kumimoji="0" lang="en-US" altLang="zh-TW" sz="1600" b="1" dirty="0">
                <a:solidFill>
                  <a:schemeClr val="tx1"/>
                </a:solidFill>
                <a:highlight>
                  <a:srgbClr val="FCFEB0"/>
                </a:highlight>
                <a:latin typeface="+mn-ea"/>
                <a:cs typeface="Roboto Condensed"/>
                <a:sym typeface="Roboto Condensed"/>
              </a:rPr>
              <a:t>3</a:t>
            </a:r>
            <a:r>
              <a:rPr kumimoji="0" lang="zh-TW" altLang="en-US" sz="1600" b="1" dirty="0">
                <a:solidFill>
                  <a:schemeClr val="tx1"/>
                </a:solidFill>
                <a:highlight>
                  <a:srgbClr val="FCFEB0"/>
                </a:highlight>
                <a:latin typeface="+mn-ea"/>
                <a:cs typeface="Roboto Condensed"/>
                <a:sym typeface="Roboto Condensed"/>
              </a:rPr>
              <a:t>比序：</a:t>
            </a:r>
            <a:r>
              <a:rPr kumimoji="0" lang="zh-TW" altLang="en-US" sz="1800" b="1" u="sng" dirty="0">
                <a:solidFill>
                  <a:srgbClr val="C00000"/>
                </a:solidFill>
                <a:highlight>
                  <a:srgbClr val="FCFEB0"/>
                </a:highlight>
                <a:latin typeface="微軟正黑體" panose="020B0604030504040204" pitchFamily="34" charset="-120"/>
                <a:ea typeface="微軟正黑體" panose="020B0604030504040204" pitchFamily="34" charset="-120"/>
              </a:rPr>
              <a:t>技能領域科目</a:t>
            </a:r>
            <a:r>
              <a:rPr kumimoji="0" lang="zh-TW" altLang="en-US" sz="1600" b="1" dirty="0">
                <a:solidFill>
                  <a:schemeClr val="tx1"/>
                </a:solidFill>
                <a:latin typeface="+mn-ea"/>
                <a:cs typeface="Roboto Condensed"/>
                <a:sym typeface="Roboto Condensed"/>
              </a:rPr>
              <a:t>平均成績群名次百分比</a:t>
            </a:r>
            <a:r>
              <a:rPr kumimoji="0" lang="zh-TW" altLang="en-US" sz="1600" b="1" dirty="0">
                <a:solidFill>
                  <a:schemeClr val="tx1"/>
                </a:solidFill>
                <a:latin typeface="微軟正黑體" panose="020B0604030504040204" pitchFamily="34" charset="-120"/>
                <a:ea typeface="微軟正黑體" panose="020B0604030504040204" pitchFamily="34" charset="-120"/>
              </a:rPr>
              <a:t>  </a:t>
            </a:r>
            <a:r>
              <a:rPr kumimoji="0" lang="en-US" altLang="zh-TW" sz="1600" b="1" dirty="0">
                <a:solidFill>
                  <a:schemeClr val="tx1"/>
                </a:solidFill>
                <a:latin typeface="微軟正黑體" panose="020B0604030504040204" pitchFamily="34" charset="-120"/>
                <a:ea typeface="微軟正黑體" panose="020B0604030504040204" pitchFamily="34" charset="-120"/>
              </a:rPr>
              <a:t>(</a:t>
            </a:r>
            <a:r>
              <a:rPr kumimoji="0" lang="zh-TW" altLang="en-US" sz="1600" b="1" dirty="0">
                <a:solidFill>
                  <a:schemeClr val="tx1"/>
                </a:solidFill>
                <a:latin typeface="微軟正黑體" panose="020B0604030504040204" pitchFamily="34" charset="-120"/>
                <a:ea typeface="微軟正黑體" panose="020B0604030504040204" pitchFamily="34" charset="-120"/>
              </a:rPr>
              <a:t>綜高為核心科目；實用技能學程、建教合作班為實習科目</a:t>
            </a:r>
            <a:r>
              <a:rPr kumimoji="0" lang="en-US" altLang="zh-TW" sz="1600" b="1" dirty="0">
                <a:solidFill>
                  <a:schemeClr val="tx1"/>
                </a:solidFill>
                <a:latin typeface="微軟正黑體" panose="020B0604030504040204" pitchFamily="34" charset="-120"/>
                <a:ea typeface="微軟正黑體" panose="020B0604030504040204" pitchFamily="34" charset="-120"/>
              </a:rPr>
              <a:t>)</a:t>
            </a: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4-6</a:t>
            </a:r>
            <a:r>
              <a:rPr kumimoji="0" lang="zh-TW" altLang="en-US" sz="1600" b="1" dirty="0">
                <a:solidFill>
                  <a:schemeClr val="tx1"/>
                </a:solidFill>
                <a:latin typeface="+mn-ea"/>
                <a:cs typeface="Roboto Condensed"/>
                <a:sym typeface="Roboto Condensed"/>
              </a:rPr>
              <a:t>比序：</a:t>
            </a:r>
            <a:r>
              <a:rPr kumimoji="0" lang="zh-TW" altLang="en-US" sz="1600" b="1" dirty="0">
                <a:solidFill>
                  <a:srgbClr val="0070C0"/>
                </a:solidFill>
                <a:latin typeface="+mn-ea"/>
                <a:cs typeface="Roboto Condensed"/>
                <a:sym typeface="Roboto Condensed"/>
              </a:rPr>
              <a:t>英語文、國語文、數學</a:t>
            </a:r>
            <a:r>
              <a:rPr kumimoji="0" lang="zh-TW" altLang="en-US" sz="1600" b="1" dirty="0">
                <a:solidFill>
                  <a:schemeClr val="tx1"/>
                </a:solidFill>
                <a:latin typeface="+mn-ea"/>
                <a:cs typeface="Roboto Condensed"/>
                <a:sym typeface="Roboto Condensed"/>
              </a:rPr>
              <a:t>平均成績</a:t>
            </a:r>
            <a:r>
              <a:rPr kumimoji="0" lang="zh-TW" altLang="en-US" sz="1600" b="1" dirty="0">
                <a:solidFill>
                  <a:schemeClr val="tx1"/>
                </a:solidFill>
                <a:latin typeface="+mn-ea"/>
              </a:rPr>
              <a:t>群名次百分比</a:t>
            </a:r>
            <a:endParaRPr kumimoji="0" lang="en-US" altLang="zh-TW" sz="1600" b="1" dirty="0">
              <a:solidFill>
                <a:schemeClr val="tx1"/>
              </a:solidFill>
              <a:latin typeface="+mn-ea"/>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7</a:t>
            </a:r>
            <a:r>
              <a:rPr kumimoji="0" lang="zh-TW" altLang="en-US" sz="1600" b="1" dirty="0">
                <a:solidFill>
                  <a:schemeClr val="tx1"/>
                </a:solidFill>
                <a:latin typeface="+mn-ea"/>
                <a:cs typeface="Roboto Condensed"/>
                <a:sym typeface="Roboto Condensed"/>
              </a:rPr>
              <a:t>比序</a:t>
            </a:r>
            <a:r>
              <a:rPr kumimoji="0" lang="zh-TW" altLang="en-US" sz="1600" b="1" dirty="0">
                <a:solidFill>
                  <a:schemeClr val="tx1"/>
                </a:solidFill>
                <a:latin typeface="+mn-ea"/>
              </a:rPr>
              <a:t>：「競賽、證照及語文能力檢定」之總合成績</a:t>
            </a:r>
            <a:endParaRPr kumimoji="0" lang="en-US" altLang="zh-TW" sz="1600" b="1" dirty="0">
              <a:solidFill>
                <a:schemeClr val="tx1"/>
              </a:solidFill>
              <a:latin typeface="+mn-ea"/>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rPr>
              <a:t>第</a:t>
            </a:r>
            <a:r>
              <a:rPr kumimoji="0" lang="en-US" altLang="zh-TW" sz="1600" b="1" dirty="0">
                <a:solidFill>
                  <a:schemeClr val="tx1"/>
                </a:solidFill>
                <a:latin typeface="+mn-ea"/>
                <a:sym typeface="Roboto Condensed"/>
              </a:rPr>
              <a:t>8</a:t>
            </a:r>
            <a:r>
              <a:rPr kumimoji="0" lang="zh-TW" altLang="en-US" sz="1600" b="1" dirty="0">
                <a:solidFill>
                  <a:schemeClr val="tx1"/>
                </a:solidFill>
                <a:latin typeface="+mn-ea"/>
                <a:cs typeface="Roboto Condensed"/>
                <a:sym typeface="Roboto Condensed"/>
              </a:rPr>
              <a:t>比</a:t>
            </a:r>
            <a:r>
              <a:rPr kumimoji="0" lang="zh-TW" altLang="en-US" sz="1600" b="1" dirty="0">
                <a:solidFill>
                  <a:schemeClr val="tx1"/>
                </a:solidFill>
                <a:latin typeface="+mn-ea"/>
              </a:rPr>
              <a:t>序：</a:t>
            </a:r>
            <a:r>
              <a:rPr kumimoji="0" lang="zh-TW" altLang="en-US" sz="1600" b="1" spc="-150" dirty="0">
                <a:solidFill>
                  <a:schemeClr val="tx1"/>
                </a:solidFill>
                <a:latin typeface="+mn-ea"/>
              </a:rPr>
              <a:t>「學校幹部、志工、社會服務及社團參與」之總合成績</a:t>
            </a:r>
            <a:endParaRPr kumimoji="0" lang="zh-TW" altLang="en-US" sz="1600" b="1" spc="-150" dirty="0">
              <a:solidFill>
                <a:schemeClr val="tx1"/>
              </a:solidFill>
              <a:latin typeface="+mn-ea"/>
              <a:cs typeface="Roboto Condensed"/>
              <a:sym typeface="Roboto Condensed"/>
            </a:endParaRPr>
          </a:p>
        </p:txBody>
      </p:sp>
      <p:sp>
        <p:nvSpPr>
          <p:cNvPr id="15" name="矩形 14">
            <a:extLst>
              <a:ext uri="{FF2B5EF4-FFF2-40B4-BE49-F238E27FC236}">
                <a16:creationId xmlns:a16="http://schemas.microsoft.com/office/drawing/2014/main" id="{15CED4AB-484D-4D02-A9FC-75D125958AEE}"/>
              </a:ext>
            </a:extLst>
          </p:cNvPr>
          <p:cNvSpPr/>
          <p:nvPr/>
        </p:nvSpPr>
        <p:spPr>
          <a:xfrm>
            <a:off x="624936" y="3407045"/>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7" name="矩形 16">
            <a:extLst>
              <a:ext uri="{FF2B5EF4-FFF2-40B4-BE49-F238E27FC236}">
                <a16:creationId xmlns:a16="http://schemas.microsoft.com/office/drawing/2014/main" id="{38534660-B75A-41CC-9421-834D88351B44}"/>
              </a:ext>
            </a:extLst>
          </p:cNvPr>
          <p:cNvSpPr/>
          <p:nvPr/>
        </p:nvSpPr>
        <p:spPr>
          <a:xfrm>
            <a:off x="616350" y="5389962"/>
            <a:ext cx="1440160"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四輪分發</a:t>
            </a:r>
            <a:endParaRPr lang="zh-TW" altLang="en-US" dirty="0">
              <a:solidFill>
                <a:schemeClr val="bg1"/>
              </a:solidFill>
            </a:endParaRPr>
          </a:p>
        </p:txBody>
      </p:sp>
      <p:sp>
        <p:nvSpPr>
          <p:cNvPr id="18" name="內容版面配置區 2">
            <a:extLst>
              <a:ext uri="{FF2B5EF4-FFF2-40B4-BE49-F238E27FC236}">
                <a16:creationId xmlns:a16="http://schemas.microsoft.com/office/drawing/2014/main" id="{993756DE-8E1A-4502-BF66-77B850BA2A32}"/>
              </a:ext>
            </a:extLst>
          </p:cNvPr>
          <p:cNvSpPr txBox="1">
            <a:spLocks/>
          </p:cNvSpPr>
          <p:nvPr/>
        </p:nvSpPr>
        <p:spPr>
          <a:xfrm>
            <a:off x="2089464" y="5349145"/>
            <a:ext cx="9486185" cy="1343625"/>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600"/>
              </a:spcBef>
              <a:spcAft>
                <a:spcPts val="0"/>
              </a:spcAft>
            </a:pPr>
            <a:r>
              <a:rPr kumimoji="0" lang="zh-TW" altLang="en-US" sz="1800" b="1" dirty="0">
                <a:solidFill>
                  <a:schemeClr val="tx1"/>
                </a:solidFill>
                <a:latin typeface="+mn-ea"/>
              </a:rPr>
              <a:t>依考生各項成績比序</a:t>
            </a:r>
            <a:r>
              <a:rPr kumimoji="0" lang="zh-TW" altLang="en-US" sz="1800" b="1" u="sng" dirty="0">
                <a:solidFill>
                  <a:schemeClr val="tx1"/>
                </a:solidFill>
                <a:latin typeface="+mn-ea"/>
              </a:rPr>
              <a:t>排名</a:t>
            </a:r>
            <a:r>
              <a:rPr kumimoji="0" lang="zh-TW" altLang="en-US" sz="1800" b="1" dirty="0">
                <a:solidFill>
                  <a:schemeClr val="tx1"/>
                </a:solidFill>
                <a:latin typeface="+mn-ea"/>
              </a:rPr>
              <a:t>、選填</a:t>
            </a:r>
            <a:r>
              <a:rPr kumimoji="0" lang="zh-TW" altLang="en-US" sz="1800" b="1" u="sng" dirty="0">
                <a:solidFill>
                  <a:schemeClr val="tx1"/>
                </a:solidFill>
                <a:latin typeface="+mn-ea"/>
              </a:rPr>
              <a:t>志願</a:t>
            </a:r>
            <a:r>
              <a:rPr kumimoji="0" lang="zh-TW" altLang="en-US" sz="1800" b="1" dirty="0">
                <a:solidFill>
                  <a:schemeClr val="tx1"/>
                </a:solidFill>
                <a:latin typeface="+mn-ea"/>
              </a:rPr>
              <a:t>及各技高</a:t>
            </a:r>
            <a:r>
              <a:rPr kumimoji="0" lang="zh-TW" altLang="en-US" sz="1800" b="1" u="sng" dirty="0">
                <a:solidFill>
                  <a:schemeClr val="tx1"/>
                </a:solidFill>
                <a:latin typeface="+mn-ea"/>
              </a:rPr>
              <a:t>推薦順序</a:t>
            </a:r>
            <a:r>
              <a:rPr kumimoji="0" lang="zh-TW" altLang="en-US" sz="1800" b="1" dirty="0">
                <a:solidFill>
                  <a:schemeClr val="tx1"/>
                </a:solidFill>
                <a:latin typeface="+mn-ea"/>
              </a:rPr>
              <a:t>，進行</a:t>
            </a:r>
            <a:r>
              <a:rPr kumimoji="0" lang="zh-TW" altLang="en-US" sz="1800" b="1" dirty="0">
                <a:solidFill>
                  <a:srgbClr val="C00000"/>
                </a:solidFill>
                <a:latin typeface="+mn-ea"/>
              </a:rPr>
              <a:t>四輪分發</a:t>
            </a:r>
            <a:r>
              <a:rPr kumimoji="0" lang="zh-TW" altLang="en-US" sz="1800" b="1" dirty="0">
                <a:solidFill>
                  <a:schemeClr val="tx1"/>
                </a:solidFill>
                <a:latin typeface="+mn-ea"/>
              </a:rPr>
              <a:t>錄取作業</a:t>
            </a:r>
            <a:endParaRPr kumimoji="0" lang="en-US" altLang="zh-TW" sz="1800" b="1" dirty="0">
              <a:solidFill>
                <a:schemeClr val="tx1"/>
              </a:solidFill>
              <a:latin typeface="+mn-ea"/>
              <a:cs typeface="Roboto Condensed"/>
              <a:sym typeface="Roboto Condensed"/>
            </a:endParaRPr>
          </a:p>
          <a:p>
            <a:pPr marL="265113" indent="-265113" fontAlgn="auto">
              <a:spcBef>
                <a:spcPts val="0"/>
              </a:spcBef>
              <a:spcAft>
                <a:spcPts val="0"/>
              </a:spcAft>
              <a:buFont typeface="Wingdings" panose="05000000000000000000" pitchFamily="2" charset="2"/>
              <a:buChar char="p"/>
            </a:pPr>
            <a:r>
              <a:rPr kumimoji="0" lang="zh-TW" altLang="en-US" sz="1600" b="1" dirty="0">
                <a:solidFill>
                  <a:srgbClr val="0070C0"/>
                </a:solidFill>
                <a:latin typeface="+mn-ea"/>
              </a:rPr>
              <a:t>第一、二、三輪分發：</a:t>
            </a:r>
            <a:r>
              <a:rPr kumimoji="0" lang="zh-TW" altLang="en-US" sz="1600" b="1" dirty="0">
                <a:solidFill>
                  <a:schemeClr val="tx1"/>
                </a:solidFill>
                <a:latin typeface="+mn-ea"/>
              </a:rPr>
              <a:t>取各推薦學校之考生比序名次第</a:t>
            </a:r>
            <a:r>
              <a:rPr kumimoji="0" lang="en-US" altLang="zh-TW" sz="1600" b="1" dirty="0">
                <a:solidFill>
                  <a:schemeClr val="tx1"/>
                </a:solidFill>
                <a:latin typeface="+mn-ea"/>
              </a:rPr>
              <a:t>1</a:t>
            </a:r>
            <a:r>
              <a:rPr kumimoji="0" lang="zh-TW" altLang="en-US" sz="1600" b="1" dirty="0">
                <a:solidFill>
                  <a:schemeClr val="tx1"/>
                </a:solidFill>
                <a:latin typeface="+mn-ea"/>
              </a:rPr>
              <a:t>、</a:t>
            </a:r>
            <a:r>
              <a:rPr kumimoji="0" lang="en-US" altLang="zh-TW" sz="1600" b="1" dirty="0">
                <a:solidFill>
                  <a:schemeClr val="tx1"/>
                </a:solidFill>
                <a:latin typeface="+mn-ea"/>
              </a:rPr>
              <a:t>2</a:t>
            </a:r>
            <a:r>
              <a:rPr kumimoji="0" lang="zh-TW" altLang="en-US" sz="1600" b="1" dirty="0">
                <a:solidFill>
                  <a:schemeClr val="tx1"/>
                </a:solidFill>
                <a:latin typeface="+mn-ea"/>
              </a:rPr>
              <a:t>、</a:t>
            </a:r>
            <a:r>
              <a:rPr kumimoji="0" lang="en-US" altLang="zh-TW" sz="1600" b="1" dirty="0">
                <a:solidFill>
                  <a:schemeClr val="tx1"/>
                </a:solidFill>
                <a:latin typeface="+mn-ea"/>
              </a:rPr>
              <a:t>3</a:t>
            </a:r>
            <a:r>
              <a:rPr kumimoji="0" lang="zh-TW" altLang="en-US" sz="1600" b="1" dirty="0">
                <a:solidFill>
                  <a:schemeClr val="tx1"/>
                </a:solidFill>
                <a:latin typeface="+mn-ea"/>
              </a:rPr>
              <a:t>位（即各校第</a:t>
            </a:r>
            <a:r>
              <a:rPr kumimoji="0" lang="en-US" altLang="zh-TW" sz="1600" b="1" dirty="0">
                <a:solidFill>
                  <a:schemeClr val="tx1"/>
                </a:solidFill>
                <a:latin typeface="+mn-ea"/>
              </a:rPr>
              <a:t>1</a:t>
            </a:r>
            <a:r>
              <a:rPr kumimoji="0" lang="zh-TW" altLang="en-US" sz="1600" b="1" dirty="0">
                <a:solidFill>
                  <a:schemeClr val="tx1"/>
                </a:solidFill>
                <a:latin typeface="+mn-ea"/>
              </a:rPr>
              <a:t>、</a:t>
            </a:r>
            <a:r>
              <a:rPr kumimoji="0" lang="en-US" altLang="zh-TW" sz="1600" b="1" dirty="0">
                <a:solidFill>
                  <a:schemeClr val="tx1"/>
                </a:solidFill>
                <a:latin typeface="+mn-ea"/>
              </a:rPr>
              <a:t>2</a:t>
            </a:r>
            <a:r>
              <a:rPr kumimoji="0" lang="zh-TW" altLang="en-US" sz="1600" b="1" dirty="0">
                <a:solidFill>
                  <a:schemeClr val="tx1"/>
                </a:solidFill>
                <a:latin typeface="+mn-ea"/>
              </a:rPr>
              <a:t>、</a:t>
            </a:r>
            <a:r>
              <a:rPr kumimoji="0" lang="en-US" altLang="zh-TW" sz="1600" b="1" dirty="0">
                <a:solidFill>
                  <a:schemeClr val="tx1"/>
                </a:solidFill>
                <a:latin typeface="+mn-ea"/>
              </a:rPr>
              <a:t>3</a:t>
            </a:r>
            <a:r>
              <a:rPr kumimoji="0" lang="zh-TW" altLang="en-US" sz="1600" b="1" dirty="0">
                <a:solidFill>
                  <a:schemeClr val="tx1"/>
                </a:solidFill>
                <a:latin typeface="+mn-ea"/>
              </a:rPr>
              <a:t>名）進行分發，且各科技校院錄取單一技高考生至多各</a:t>
            </a:r>
            <a:r>
              <a:rPr kumimoji="0" lang="en-US" altLang="zh-TW" sz="1600" b="1" dirty="0">
                <a:solidFill>
                  <a:schemeClr val="tx1"/>
                </a:solidFill>
                <a:latin typeface="+mn-ea"/>
              </a:rPr>
              <a:t>1</a:t>
            </a:r>
            <a:r>
              <a:rPr kumimoji="0" lang="zh-TW" altLang="en-US" sz="1600" b="1" dirty="0">
                <a:solidFill>
                  <a:schemeClr val="tx1"/>
                </a:solidFill>
                <a:latin typeface="+mn-ea"/>
              </a:rPr>
              <a:t>名。</a:t>
            </a:r>
            <a:endParaRPr kumimoji="0" lang="en-US" altLang="zh-TW" sz="1600" b="1" dirty="0">
              <a:solidFill>
                <a:schemeClr val="tx1"/>
              </a:solidFill>
              <a:latin typeface="+mn-ea"/>
            </a:endParaRPr>
          </a:p>
          <a:p>
            <a:pPr marL="265113" indent="-265113" fontAlgn="auto">
              <a:spcBef>
                <a:spcPts val="0"/>
              </a:spcBef>
              <a:spcAft>
                <a:spcPts val="0"/>
              </a:spcAft>
              <a:buFont typeface="Wingdings" panose="05000000000000000000" pitchFamily="2" charset="2"/>
              <a:buChar char="p"/>
            </a:pPr>
            <a:r>
              <a:rPr kumimoji="0" lang="zh-TW" altLang="en-US" sz="1600" b="1" dirty="0">
                <a:solidFill>
                  <a:srgbClr val="0070C0"/>
                </a:solidFill>
                <a:latin typeface="+mn-ea"/>
              </a:rPr>
              <a:t>第四輪分發：</a:t>
            </a:r>
            <a:r>
              <a:rPr kumimoji="0" lang="zh-TW" altLang="en-US" sz="1600" b="1" dirty="0">
                <a:solidFill>
                  <a:schemeClr val="tx1"/>
                </a:solidFill>
                <a:latin typeface="+mn-ea"/>
              </a:rPr>
              <a:t>未參與前三輪分發之推薦考生，依照比序名次進行第四輪分發，且</a:t>
            </a:r>
            <a:r>
              <a:rPr kumimoji="0" lang="zh-TW" altLang="en-US" sz="1600" b="1" dirty="0">
                <a:solidFill>
                  <a:srgbClr val="C00000"/>
                </a:solidFill>
                <a:latin typeface="+mn-ea"/>
              </a:rPr>
              <a:t>各科技校院錄取單一技高考生至多再</a:t>
            </a:r>
            <a:r>
              <a:rPr kumimoji="0" lang="en-US" altLang="zh-TW" sz="1600" b="1" dirty="0">
                <a:solidFill>
                  <a:srgbClr val="C00000"/>
                </a:solidFill>
                <a:latin typeface="+mn-ea"/>
              </a:rPr>
              <a:t>2</a:t>
            </a:r>
            <a:r>
              <a:rPr kumimoji="0" lang="zh-TW" altLang="en-US" sz="1600" b="1" dirty="0">
                <a:solidFill>
                  <a:srgbClr val="C00000"/>
                </a:solidFill>
                <a:latin typeface="+mn-ea"/>
              </a:rPr>
              <a:t>名</a:t>
            </a:r>
            <a:r>
              <a:rPr kumimoji="0" lang="zh-TW" altLang="en-US" sz="1600" b="1" dirty="0">
                <a:solidFill>
                  <a:schemeClr val="tx1"/>
                </a:solidFill>
                <a:latin typeface="+mn-ea"/>
              </a:rPr>
              <a:t>。</a:t>
            </a:r>
            <a:endParaRPr kumimoji="0" lang="en-US" altLang="zh-TW" sz="1600" b="1" dirty="0">
              <a:solidFill>
                <a:schemeClr val="tx1"/>
              </a:solidFill>
              <a:latin typeface="+mn-ea"/>
            </a:endParaRPr>
          </a:p>
        </p:txBody>
      </p:sp>
      <p:sp>
        <p:nvSpPr>
          <p:cNvPr id="16" name="圓角矩形圖說文字 113">
            <a:extLst>
              <a:ext uri="{FF2B5EF4-FFF2-40B4-BE49-F238E27FC236}">
                <a16:creationId xmlns:a16="http://schemas.microsoft.com/office/drawing/2014/main" id="{50E90210-0ABA-448E-A569-5F2BC875A09A}"/>
              </a:ext>
            </a:extLst>
          </p:cNvPr>
          <p:cNvSpPr/>
          <p:nvPr/>
        </p:nvSpPr>
        <p:spPr>
          <a:xfrm>
            <a:off x="7743632" y="723243"/>
            <a:ext cx="1574406" cy="857573"/>
          </a:xfrm>
          <a:prstGeom prst="wedgeRoundRectCallout">
            <a:avLst>
              <a:gd name="adj1" fmla="val -64864"/>
              <a:gd name="adj2" fmla="val 49590"/>
              <a:gd name="adj3" fmla="val 16667"/>
            </a:avLst>
          </a:prstGeom>
          <a:solidFill>
            <a:srgbClr val="CCFF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14">
            <a:extLst>
              <a:ext uri="{FF2B5EF4-FFF2-40B4-BE49-F238E27FC236}">
                <a16:creationId xmlns:a16="http://schemas.microsoft.com/office/drawing/2014/main" id="{81523B16-AE45-48B1-8A07-C5FAD7384A42}"/>
              </a:ext>
            </a:extLst>
          </p:cNvPr>
          <p:cNvSpPr/>
          <p:nvPr/>
        </p:nvSpPr>
        <p:spPr>
          <a:xfrm>
            <a:off x="7840215" y="791410"/>
            <a:ext cx="1388418" cy="743522"/>
          </a:xfrm>
          <a:prstGeom prst="roundRect">
            <a:avLst>
              <a:gd name="adj" fmla="val 5795"/>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0" name="矩形 19">
            <a:extLst>
              <a:ext uri="{FF2B5EF4-FFF2-40B4-BE49-F238E27FC236}">
                <a16:creationId xmlns:a16="http://schemas.microsoft.com/office/drawing/2014/main" id="{144AE1FA-C28D-4A03-AA9E-4A2A4F10575D}"/>
              </a:ext>
            </a:extLst>
          </p:cNvPr>
          <p:cNvSpPr/>
          <p:nvPr/>
        </p:nvSpPr>
        <p:spPr>
          <a:xfrm>
            <a:off x="7886999" y="848906"/>
            <a:ext cx="1353015" cy="707886"/>
          </a:xfrm>
          <a:prstGeom prst="rect">
            <a:avLst/>
          </a:prstGeom>
        </p:spPr>
        <p:txBody>
          <a:bodyPr wrap="square">
            <a:spAutoFit/>
          </a:bodyPr>
          <a:lstStyle/>
          <a:p>
            <a:pPr algn="ctr"/>
            <a:r>
              <a:rPr lang="zh-TW" altLang="en-US" sz="20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不需統測</a:t>
            </a:r>
            <a:r>
              <a:rPr lang="zh-TW" altLang="en-US" sz="2000" b="1" dirty="0">
                <a:latin typeface="微軟正黑體" panose="020B0604030504040204" pitchFamily="34" charset="-120"/>
                <a:ea typeface="微軟正黑體" panose="020B0604030504040204" pitchFamily="34" charset="-120"/>
                <a:cs typeface="標楷體" panose="03000509000000000000" pitchFamily="65" charset="-120"/>
              </a:rPr>
              <a:t>成績</a:t>
            </a:r>
            <a:endParaRPr lang="en-US" altLang="zh-TW" sz="2000" b="1" dirty="0">
              <a:latin typeface="微軟正黑體" panose="020B0604030504040204" pitchFamily="34" charset="-120"/>
              <a:ea typeface="微軟正黑體" panose="020B0604030504040204" pitchFamily="34" charset="-120"/>
              <a:cs typeface="標楷體" panose="03000509000000000000" pitchFamily="65" charset="-12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rotWithShape="1">
          <a:blip r:embed="rId2" cstate="print">
            <a:extLst>
              <a:ext uri="{28A0092B-C50C-407E-A947-70E740481C1C}">
                <a14:useLocalDpi xmlns:a14="http://schemas.microsoft.com/office/drawing/2010/main" val="0"/>
              </a:ext>
            </a:extLst>
          </a:blip>
          <a:srcRect l="25375" r="31461"/>
          <a:stretch/>
        </p:blipFill>
        <p:spPr>
          <a:xfrm>
            <a:off x="9856653" y="4005064"/>
            <a:ext cx="1710192" cy="2971576"/>
          </a:xfrm>
          <a:prstGeom prst="rect">
            <a:avLst/>
          </a:prstGeom>
          <a:effectLst>
            <a:outerShdw blurRad="50800" dist="38100" dir="2700000" algn="tl" rotWithShape="0">
              <a:prstClr val="black">
                <a:alpha val="40000"/>
              </a:prstClr>
            </a:outerShdw>
          </a:effectLst>
        </p:spPr>
      </p:pic>
      <p:sp>
        <p:nvSpPr>
          <p:cNvPr id="15" name="標題 1">
            <a:extLst>
              <a:ext uri="{FF2B5EF4-FFF2-40B4-BE49-F238E27FC236}">
                <a16:creationId xmlns:a16="http://schemas.microsoft.com/office/drawing/2014/main" id="{121E5787-D49E-4D5C-B88E-A71B08485075}"/>
              </a:ext>
            </a:extLst>
          </p:cNvPr>
          <p:cNvSpPr txBox="1">
            <a:spLocks/>
          </p:cNvSpPr>
          <p:nvPr/>
        </p:nvSpPr>
        <p:spPr>
          <a:xfrm>
            <a:off x="47328" y="-1"/>
            <a:ext cx="4608512" cy="1052737"/>
          </a:xfrm>
          <a:prstGeom prst="homePlate">
            <a:avLst/>
          </a:prstGeom>
          <a:solidFill>
            <a:schemeClr val="accent6">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6" name="標題 1">
            <a:extLst>
              <a:ext uri="{FF2B5EF4-FFF2-40B4-BE49-F238E27FC236}">
                <a16:creationId xmlns:a16="http://schemas.microsoft.com/office/drawing/2014/main" id="{33B6B35E-CBB1-4764-8506-C35570AD68BC}"/>
              </a:ext>
            </a:extLst>
          </p:cNvPr>
          <p:cNvSpPr txBox="1">
            <a:spLocks/>
          </p:cNvSpPr>
          <p:nvPr/>
        </p:nvSpPr>
        <p:spPr>
          <a:xfrm>
            <a:off x="191344" y="115866"/>
            <a:ext cx="4256492" cy="792854"/>
          </a:xfrm>
          <a:prstGeom prst="homePlate">
            <a:avLst/>
          </a:prstGeom>
          <a:solidFill>
            <a:schemeClr val="accent6">
              <a:lumMod val="75000"/>
            </a:schemeClr>
          </a:solidFill>
          <a:ln w="28575">
            <a:solidFill>
              <a:schemeClr val="accent6">
                <a:lumMod val="5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bg1"/>
                </a:solidFill>
                <a:effectLst>
                  <a:outerShdw blurRad="38100" dist="38100" dir="2700000" algn="tl">
                    <a:srgbClr val="000000">
                      <a:alpha val="43137"/>
                    </a:srgbClr>
                  </a:outerShdw>
                </a:effectLst>
                <a:latin typeface="+mn-ea"/>
                <a:ea typeface="+mn-ea"/>
                <a:cs typeface="Oswald"/>
              </a:rPr>
              <a:t>科技繁星</a:t>
            </a:r>
            <a:r>
              <a:rPr kumimoji="0" lang="zh-TW" altLang="en-US" sz="2400" dirty="0">
                <a:solidFill>
                  <a:schemeClr val="bg1"/>
                </a:solidFill>
                <a:effectLst>
                  <a:outerShdw blurRad="38100" dist="38100" dir="2700000" algn="tl">
                    <a:srgbClr val="000000">
                      <a:alpha val="43137"/>
                    </a:srgbClr>
                  </a:outerShdw>
                </a:effectLst>
                <a:latin typeface="+mn-ea"/>
                <a:ea typeface="+mn-ea"/>
                <a:cs typeface="Oswald"/>
              </a:rPr>
              <a:t>招生簡介</a:t>
            </a:r>
            <a:endParaRPr kumimoji="0" lang="zh-TW" altLang="en-US" sz="2400" dirty="0">
              <a:solidFill>
                <a:schemeClr val="bg1"/>
              </a:solidFill>
              <a:effectLst>
                <a:outerShdw blurRad="38100" dist="38100" dir="2700000" algn="tl">
                  <a:srgbClr val="000000">
                    <a:alpha val="43137"/>
                  </a:srgbClr>
                </a:outerShdw>
              </a:effectLst>
              <a:latin typeface="+mn-ea"/>
              <a:ea typeface="+mn-ea"/>
              <a:cs typeface="Oswald"/>
              <a:sym typeface="Oswald"/>
            </a:endParaRPr>
          </a:p>
        </p:txBody>
      </p:sp>
      <p:pic>
        <p:nvPicPr>
          <p:cNvPr id="3" name="圖片 2">
            <a:extLst>
              <a:ext uri="{FF2B5EF4-FFF2-40B4-BE49-F238E27FC236}">
                <a16:creationId xmlns:a16="http://schemas.microsoft.com/office/drawing/2014/main" id="{5BA33400-D682-42D5-8D19-523B7B54A319}"/>
              </a:ext>
            </a:extLst>
          </p:cNvPr>
          <p:cNvPicPr>
            <a:picLocks noChangeAspect="1"/>
          </p:cNvPicPr>
          <p:nvPr/>
        </p:nvPicPr>
        <p:blipFill>
          <a:blip r:embed="rId3"/>
          <a:stretch>
            <a:fillRect/>
          </a:stretch>
        </p:blipFill>
        <p:spPr>
          <a:xfrm>
            <a:off x="1343472" y="1326693"/>
            <a:ext cx="7731562" cy="5356741"/>
          </a:xfrm>
          <a:prstGeom prst="rect">
            <a:avLst/>
          </a:prstGeom>
        </p:spPr>
      </p:pic>
      <p:pic>
        <p:nvPicPr>
          <p:cNvPr id="6" name="圖片 5">
            <a:extLst>
              <a:ext uri="{FF2B5EF4-FFF2-40B4-BE49-F238E27FC236}">
                <a16:creationId xmlns:a16="http://schemas.microsoft.com/office/drawing/2014/main" id="{F557A845-7970-4499-982E-B7620BCF3E95}"/>
              </a:ext>
            </a:extLst>
          </p:cNvPr>
          <p:cNvPicPr>
            <a:picLocks noChangeAspect="1"/>
          </p:cNvPicPr>
          <p:nvPr/>
        </p:nvPicPr>
        <p:blipFill>
          <a:blip r:embed="rId4"/>
          <a:stretch>
            <a:fillRect/>
          </a:stretch>
        </p:blipFill>
        <p:spPr>
          <a:xfrm>
            <a:off x="9264352" y="3153598"/>
            <a:ext cx="2631225" cy="851466"/>
          </a:xfrm>
          <a:prstGeom prst="rect">
            <a:avLst/>
          </a:prstGeom>
        </p:spPr>
      </p:pic>
    </p:spTree>
    <p:extLst>
      <p:ext uri="{BB962C8B-B14F-4D97-AF65-F5344CB8AC3E}">
        <p14:creationId xmlns:p14="http://schemas.microsoft.com/office/powerpoint/2010/main" val="3073600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096371" y="1844824"/>
            <a:ext cx="7990656" cy="2357376"/>
          </a:xfrm>
        </p:spPr>
        <p:txBody>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四技二專</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技優</a:t>
            </a:r>
            <a:r>
              <a:rPr lang="zh-TW" altLang="en-US" sz="4800" dirty="0">
                <a:solidFill>
                  <a:srgbClr val="009242"/>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保送</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入學</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技優</a:t>
            </a:r>
            <a:r>
              <a:rPr lang="zh-TW" altLang="en-US" sz="4800" dirty="0">
                <a:solidFill>
                  <a:schemeClr val="accent6">
                    <a:lumMod val="50000"/>
                  </a:schemeClr>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甄審</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入學</a:t>
            </a:r>
          </a:p>
        </p:txBody>
      </p:sp>
      <p:sp>
        <p:nvSpPr>
          <p:cNvPr id="3" name="矩形 2"/>
          <p:cNvSpPr/>
          <p:nvPr/>
        </p:nvSpPr>
        <p:spPr>
          <a:xfrm>
            <a:off x="2096371" y="4479227"/>
            <a:ext cx="7990657" cy="1969770"/>
          </a:xfrm>
          <a:prstGeom prst="rect">
            <a:avLst/>
          </a:prstGeom>
        </p:spPr>
        <p:txBody>
          <a:bodyPr wrap="square">
            <a:spAutoFit/>
          </a:bodyPr>
          <a:lstStyle/>
          <a:p>
            <a:pPr>
              <a:spcBef>
                <a:spcPts val="363"/>
              </a:spcBef>
            </a:pPr>
            <a:r>
              <a:rPr lang="zh-TW" altLang="en-US" sz="2800" b="1" dirty="0">
                <a:latin typeface="微軟正黑體" panose="020B0604030504040204" pitchFamily="34" charset="-120"/>
                <a:ea typeface="微軟正黑體" panose="020B0604030504040204" pitchFamily="34" charset="-120"/>
              </a:rPr>
              <a:t>主辦單位：技專校院招生委員會聯合會</a:t>
            </a:r>
            <a:endParaRPr lang="en-US" altLang="zh-TW" sz="2800" b="1" dirty="0">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電話：</a:t>
            </a:r>
            <a:r>
              <a:rPr lang="en-US" altLang="zh-TW" sz="2800" b="1" dirty="0">
                <a:latin typeface="微軟正黑體" panose="020B0604030504040204" pitchFamily="34" charset="-120"/>
                <a:ea typeface="微軟正黑體" panose="020B0604030504040204" pitchFamily="34" charset="-120"/>
              </a:rPr>
              <a:t>02-27725333</a:t>
            </a:r>
          </a:p>
          <a:p>
            <a:pPr marL="342900" indent="-342900" eaLnBrk="1" latinLnBrk="1" hangingPunct="1">
              <a:spcBef>
                <a:spcPts val="363"/>
              </a:spcBef>
              <a:buClr>
                <a:srgbClr val="FFFFFF"/>
              </a:buClr>
            </a:pPr>
            <a:r>
              <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http://www.jctv.ntut.edu.tw/enter42/skill/</a:t>
            </a:r>
            <a:endPar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                 </a:t>
            </a:r>
            <a:endParaRPr lang="en-US" altLang="zh-TW" sz="28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5107" t="5107" r="8068" b="8068"/>
          <a:stretch/>
        </p:blipFill>
        <p:spPr>
          <a:xfrm>
            <a:off x="8832304" y="4221088"/>
            <a:ext cx="1224136" cy="1224136"/>
          </a:xfrm>
          <a:prstGeom prst="rect">
            <a:avLst/>
          </a:prstGeom>
        </p:spPr>
      </p:pic>
    </p:spTree>
    <p:extLst>
      <p:ext uri="{BB962C8B-B14F-4D97-AF65-F5344CB8AC3E}">
        <p14:creationId xmlns:p14="http://schemas.microsoft.com/office/powerpoint/2010/main" val="810584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內容版面配置區 2"/>
          <p:cNvSpPr txBox="1">
            <a:spLocks noGrp="1"/>
          </p:cNvSpPr>
          <p:nvPr>
            <p:ph idx="1"/>
          </p:nvPr>
        </p:nvSpPr>
        <p:spPr>
          <a:xfrm>
            <a:off x="3488460" y="1139428"/>
            <a:ext cx="8152155" cy="3510976"/>
          </a:xfrm>
        </p:spPr>
        <p:txBody>
          <a:bodyPr anchor="t"/>
          <a:lstStyle/>
          <a:p>
            <a:pPr marL="342900" lvl="4" indent="-342900">
              <a:spcBef>
                <a:spcPts val="0"/>
              </a:spcBef>
              <a:buFont typeface="Wingdings" panose="05000000000000000000" pitchFamily="2" charset="2"/>
              <a:buChar char="p"/>
            </a:pPr>
            <a:r>
              <a:rPr lang="zh-TW" altLang="en-US" sz="1800" b="1" dirty="0">
                <a:solidFill>
                  <a:srgbClr val="0070C0"/>
                </a:solidFill>
                <a:latin typeface="+mn-ea"/>
                <a:sym typeface="Roboto Condensed"/>
              </a:rPr>
              <a:t>國際</a:t>
            </a:r>
            <a:r>
              <a:rPr lang="zh-TW" altLang="en-US" sz="1800" b="1" dirty="0">
                <a:latin typeface="+mn-ea"/>
                <a:sym typeface="Roboto Condensed"/>
              </a:rPr>
              <a:t>技能競賽、科技展覽、展能節職業技能</a:t>
            </a:r>
            <a:r>
              <a:rPr lang="zh-TW" altLang="en-US" sz="1800" b="1" dirty="0">
                <a:solidFill>
                  <a:srgbClr val="0070C0"/>
                </a:solidFill>
                <a:latin typeface="+mn-ea"/>
                <a:sym typeface="Roboto Condensed"/>
              </a:rPr>
              <a:t>競賽</a:t>
            </a:r>
            <a:r>
              <a:rPr lang="zh-TW" altLang="en-US" sz="1800" b="1" dirty="0">
                <a:latin typeface="+mn-ea"/>
                <a:sym typeface="Roboto Condensed"/>
              </a:rPr>
              <a:t>獲得</a:t>
            </a:r>
            <a:r>
              <a:rPr lang="zh-TW" altLang="en-US" sz="1800" b="1" dirty="0">
                <a:solidFill>
                  <a:srgbClr val="0070C0"/>
                </a:solidFill>
                <a:latin typeface="+mn-ea"/>
                <a:sym typeface="Roboto Condensed"/>
              </a:rPr>
              <a:t>前</a:t>
            </a:r>
            <a:r>
              <a:rPr lang="en-US" altLang="zh-TW" sz="1800" b="1" dirty="0">
                <a:solidFill>
                  <a:srgbClr val="0070C0"/>
                </a:solidFill>
                <a:latin typeface="+mn-ea"/>
                <a:sym typeface="Roboto Condensed"/>
              </a:rPr>
              <a:t>3</a:t>
            </a:r>
            <a:r>
              <a:rPr lang="zh-TW" altLang="en-US" sz="1800" b="1" dirty="0">
                <a:solidFill>
                  <a:srgbClr val="0070C0"/>
                </a:solidFill>
                <a:latin typeface="+mn-ea"/>
                <a:sym typeface="Roboto Condensed"/>
              </a:rPr>
              <a:t>名或優勝、獲國手資格</a:t>
            </a:r>
            <a:r>
              <a:rPr lang="en-US" altLang="zh-TW" sz="1800" b="1" dirty="0">
                <a:latin typeface="+mn-ea"/>
                <a:sym typeface="Roboto Condensed"/>
              </a:rPr>
              <a:t>(</a:t>
            </a:r>
            <a:r>
              <a:rPr lang="zh-TW" altLang="en-US" sz="1800" b="1" dirty="0">
                <a:latin typeface="+mn-ea"/>
                <a:sym typeface="Roboto Condensed"/>
              </a:rPr>
              <a:t>正取或備取</a:t>
            </a:r>
            <a:r>
              <a:rPr lang="en-US" altLang="zh-TW" sz="1800" b="1" dirty="0">
                <a:latin typeface="+mn-ea"/>
                <a:sym typeface="Roboto Condensed"/>
              </a:rPr>
              <a:t>)</a:t>
            </a:r>
          </a:p>
          <a:p>
            <a:pPr marL="342900" lvl="4" indent="-342900">
              <a:spcBef>
                <a:spcPts val="0"/>
              </a:spcBef>
              <a:buFont typeface="Wingdings" panose="05000000000000000000" pitchFamily="2" charset="2"/>
              <a:buChar char="p"/>
            </a:pPr>
            <a:r>
              <a:rPr lang="zh-TW" altLang="en-US" sz="1800" b="1" dirty="0">
                <a:solidFill>
                  <a:srgbClr val="0070C0"/>
                </a:solidFill>
                <a:latin typeface="+mn-ea"/>
                <a:sym typeface="Roboto Condensed"/>
              </a:rPr>
              <a:t>全國</a:t>
            </a:r>
            <a:r>
              <a:rPr lang="zh-TW" altLang="en-US" sz="1800" b="1" dirty="0">
                <a:latin typeface="+mn-ea"/>
                <a:sym typeface="Roboto Condensed"/>
              </a:rPr>
              <a:t>技能競賽、身心障礙者技能競賽、高級中等學校技藝</a:t>
            </a:r>
            <a:r>
              <a:rPr lang="zh-TW" altLang="en-US" sz="1800" b="1" dirty="0">
                <a:solidFill>
                  <a:srgbClr val="0070C0"/>
                </a:solidFill>
                <a:latin typeface="+mn-ea"/>
                <a:sym typeface="Roboto Condensed"/>
              </a:rPr>
              <a:t>競賽</a:t>
            </a:r>
            <a:r>
              <a:rPr lang="zh-TW" altLang="en-US" sz="1800" b="1" dirty="0">
                <a:latin typeface="+mn-ea"/>
                <a:sym typeface="Roboto Condensed"/>
              </a:rPr>
              <a:t>獲得</a:t>
            </a:r>
            <a:r>
              <a:rPr lang="zh-TW" altLang="en-US" sz="1800" b="1" dirty="0">
                <a:solidFill>
                  <a:srgbClr val="0070C0"/>
                </a:solidFill>
                <a:latin typeface="+mn-ea"/>
                <a:sym typeface="Roboto Condensed"/>
              </a:rPr>
              <a:t>前</a:t>
            </a:r>
            <a:r>
              <a:rPr lang="en-US" altLang="zh-TW" sz="1800" b="1" dirty="0">
                <a:solidFill>
                  <a:srgbClr val="0070C0"/>
                </a:solidFill>
                <a:latin typeface="+mn-ea"/>
                <a:sym typeface="Roboto Condensed"/>
              </a:rPr>
              <a:t>3</a:t>
            </a:r>
            <a:r>
              <a:rPr lang="zh-TW" altLang="en-US" sz="1800" b="1" dirty="0">
                <a:solidFill>
                  <a:srgbClr val="0070C0"/>
                </a:solidFill>
                <a:latin typeface="+mn-ea"/>
              </a:rPr>
              <a:t>名者</a:t>
            </a:r>
            <a:endParaRPr lang="en-US" altLang="zh-TW" sz="1800" b="1" dirty="0">
              <a:solidFill>
                <a:srgbClr val="0070C0"/>
              </a:solidFill>
              <a:latin typeface="+mn-ea"/>
            </a:endParaRPr>
          </a:p>
          <a:p>
            <a:pPr marL="342900" lvl="4" indent="-342900">
              <a:spcBef>
                <a:spcPts val="0"/>
              </a:spcBef>
              <a:buFont typeface="Wingdings" panose="05000000000000000000" pitchFamily="2" charset="2"/>
              <a:buChar char="p"/>
            </a:pPr>
            <a:r>
              <a:rPr lang="zh-TW" altLang="en-US" sz="1800" b="1" dirty="0">
                <a:latin typeface="+mn-ea"/>
              </a:rPr>
              <a:t>高級中等學校畢</a:t>
            </a:r>
            <a:r>
              <a:rPr lang="en-US" altLang="zh-TW" sz="1800" b="1" dirty="0">
                <a:latin typeface="+mn-ea"/>
              </a:rPr>
              <a:t>(</a:t>
            </a:r>
            <a:r>
              <a:rPr lang="zh-TW" altLang="en-US" sz="1800" b="1" dirty="0">
                <a:latin typeface="+mn-ea"/>
              </a:rPr>
              <a:t>結</a:t>
            </a:r>
            <a:r>
              <a:rPr lang="en-US" altLang="zh-TW" sz="1800" b="1" dirty="0">
                <a:latin typeface="+mn-ea"/>
              </a:rPr>
              <a:t>)</a:t>
            </a:r>
            <a:r>
              <a:rPr lang="zh-TW" altLang="en-US" sz="1800" b="1" dirty="0">
                <a:latin typeface="+mn-ea"/>
              </a:rPr>
              <a:t>業或具</a:t>
            </a:r>
            <a:r>
              <a:rPr lang="zh-TW" altLang="en-US" sz="1800" b="1" dirty="0">
                <a:effectLst/>
                <a:latin typeface="+mn-ea"/>
              </a:rPr>
              <a:t>同等學力學生</a:t>
            </a:r>
            <a:endParaRPr lang="en-US" altLang="zh-TW" sz="1800" b="1" dirty="0">
              <a:effectLst/>
              <a:latin typeface="+mn-ea"/>
              <a:hlinkClick r:id="rId2">
                <a:extLst>
                  <a:ext uri="{A12FA001-AC4F-418D-AE19-62706E023703}">
                    <ahyp:hlinkClr xmlns:ahyp="http://schemas.microsoft.com/office/drawing/2018/hyperlinkcolor" val="tx"/>
                  </a:ext>
                </a:extLst>
              </a:hlinkClick>
            </a:endParaRPr>
          </a:p>
          <a:p>
            <a:pPr marL="363538" fontAlgn="t"/>
            <a:endParaRPr lang="en-US" altLang="zh-TW" sz="1400" dirty="0"/>
          </a:p>
          <a:p>
            <a:pPr marL="363538" fontAlgn="t"/>
            <a:endParaRPr lang="en-US" altLang="zh-TW" sz="1400" dirty="0"/>
          </a:p>
          <a:p>
            <a:pPr marL="342900" indent="-342900">
              <a:spcBef>
                <a:spcPts val="0"/>
              </a:spcBef>
              <a:buFont typeface="Wingdings" panose="05000000000000000000" pitchFamily="2" charset="2"/>
              <a:buChar char="p"/>
            </a:pPr>
            <a:r>
              <a:rPr lang="zh-TW" altLang="en-US" sz="1800" b="1" dirty="0">
                <a:solidFill>
                  <a:srgbClr val="C00000"/>
                </a:solidFill>
                <a:latin typeface="+mn-ea"/>
              </a:rPr>
              <a:t>個別報名繳費</a:t>
            </a:r>
            <a:endParaRPr lang="en-US" altLang="zh-TW" sz="1800" b="1" dirty="0">
              <a:solidFill>
                <a:srgbClr val="C00000"/>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招生簡章可網頁下載</a:t>
            </a:r>
            <a:r>
              <a:rPr lang="en-US" altLang="zh-TW" sz="1800" b="1" dirty="0">
                <a:solidFill>
                  <a:srgbClr val="0070C0"/>
                </a:solidFill>
                <a:latin typeface="+mn-ea"/>
              </a:rPr>
              <a:t>(</a:t>
            </a:r>
            <a:r>
              <a:rPr lang="zh-TW" altLang="en-US" sz="1800" b="1" dirty="0">
                <a:solidFill>
                  <a:srgbClr val="0070C0"/>
                </a:solidFill>
                <a:latin typeface="+mn-ea"/>
              </a:rPr>
              <a:t>未發售紙本</a:t>
            </a:r>
            <a:r>
              <a:rPr lang="en-US" altLang="zh-TW" sz="1800" b="1" dirty="0">
                <a:solidFill>
                  <a:srgbClr val="0070C0"/>
                </a:solidFill>
                <a:latin typeface="+mn-ea"/>
              </a:rPr>
              <a:t>)</a:t>
            </a:r>
          </a:p>
        </p:txBody>
      </p:sp>
      <p:sp>
        <p:nvSpPr>
          <p:cNvPr id="6" name="文字方塊 5"/>
          <p:cNvSpPr txBox="1"/>
          <p:nvPr/>
        </p:nvSpPr>
        <p:spPr>
          <a:xfrm>
            <a:off x="-345062" y="1700808"/>
            <a:ext cx="1945839" cy="1298377"/>
          </a:xfrm>
          <a:prstGeom prst="wedgeEllipseCallout">
            <a:avLst>
              <a:gd name="adj1" fmla="val 64928"/>
              <a:gd name="adj2" fmla="val 37456"/>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技高、普高</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綜高生</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皆可報名</a:t>
            </a:r>
          </a:p>
        </p:txBody>
      </p:sp>
      <p:sp>
        <p:nvSpPr>
          <p:cNvPr id="7" name="矩形 6"/>
          <p:cNvSpPr/>
          <p:nvPr/>
        </p:nvSpPr>
        <p:spPr>
          <a:xfrm>
            <a:off x="1991543" y="3849310"/>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8" name="矩形 7"/>
          <p:cNvSpPr/>
          <p:nvPr/>
        </p:nvSpPr>
        <p:spPr>
          <a:xfrm>
            <a:off x="2005626" y="2801057"/>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9" name="矩形 8"/>
          <p:cNvSpPr/>
          <p:nvPr/>
        </p:nvSpPr>
        <p:spPr>
          <a:xfrm>
            <a:off x="2019317" y="1139428"/>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0" name="矩形 9"/>
          <p:cNvSpPr/>
          <p:nvPr/>
        </p:nvSpPr>
        <p:spPr>
          <a:xfrm>
            <a:off x="2013388" y="4715379"/>
            <a:ext cx="1475072"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錄取方式</a:t>
            </a:r>
            <a:endParaRPr lang="zh-TW" altLang="en-US" dirty="0">
              <a:solidFill>
                <a:schemeClr val="bg1"/>
              </a:solidFill>
            </a:endParaRPr>
          </a:p>
        </p:txBody>
      </p:sp>
      <p:sp>
        <p:nvSpPr>
          <p:cNvPr id="11" name="內容版面配置區 2"/>
          <p:cNvSpPr txBox="1">
            <a:spLocks noGrp="1"/>
          </p:cNvSpPr>
          <p:nvPr>
            <p:ph idx="1"/>
          </p:nvPr>
        </p:nvSpPr>
        <p:spPr>
          <a:xfrm>
            <a:off x="3488460" y="3815695"/>
            <a:ext cx="8187757" cy="2349609"/>
          </a:xfrm>
        </p:spPr>
        <p:txBody>
          <a:bodyPr anchor="t"/>
          <a:lstStyle/>
          <a:p>
            <a:pPr marL="360363" indent="-360363">
              <a:spcBef>
                <a:spcPts val="0"/>
              </a:spcBef>
              <a:buFont typeface="Wingdings" panose="05000000000000000000" pitchFamily="2" charset="2"/>
              <a:buChar char="p"/>
            </a:pPr>
            <a:r>
              <a:rPr lang="zh-TW" altLang="en-US" sz="1800" b="1" dirty="0">
                <a:solidFill>
                  <a:srgbClr val="C00000"/>
                </a:solidFill>
                <a:latin typeface="+mn-ea"/>
              </a:rPr>
              <a:t>不採計</a:t>
            </a:r>
            <a:r>
              <a:rPr lang="zh-TW" altLang="en-US" sz="1800" b="1" dirty="0">
                <a:solidFill>
                  <a:schemeClr val="tx1"/>
                </a:solidFill>
                <a:latin typeface="+mn-ea"/>
              </a:rPr>
              <a:t>統一入學測驗成績</a:t>
            </a:r>
            <a:endParaRPr lang="en-US" altLang="zh-TW" sz="1800" b="1" dirty="0">
              <a:solidFill>
                <a:schemeClr val="tx1"/>
              </a:solidFill>
              <a:latin typeface="+mn-ea"/>
            </a:endParaRPr>
          </a:p>
          <a:p>
            <a:pPr marL="360363" indent="-360363">
              <a:spcBef>
                <a:spcPts val="0"/>
              </a:spcBef>
              <a:buFont typeface="Wingdings" panose="05000000000000000000" pitchFamily="2" charset="2"/>
              <a:buChar char="p"/>
            </a:pPr>
            <a:r>
              <a:rPr lang="zh-TW" altLang="en-US" sz="1800" b="1" dirty="0">
                <a:solidFill>
                  <a:schemeClr val="tx1"/>
                </a:solidFill>
                <a:latin typeface="+mn-ea"/>
              </a:rPr>
              <a:t>以獲獎名次轉換為</a:t>
            </a:r>
            <a:r>
              <a:rPr lang="en-US" altLang="zh-TW" sz="1800" b="1" dirty="0">
                <a:solidFill>
                  <a:schemeClr val="tx1"/>
                </a:solidFill>
                <a:latin typeface="+mn-ea"/>
              </a:rPr>
              <a:t>10</a:t>
            </a:r>
            <a:r>
              <a:rPr lang="zh-TW" altLang="en-US" sz="1800" b="1" dirty="0">
                <a:solidFill>
                  <a:schemeClr val="tx1"/>
                </a:solidFill>
                <a:latin typeface="+mn-ea"/>
              </a:rPr>
              <a:t>等第比序分發</a:t>
            </a:r>
            <a:endParaRPr lang="en-US" altLang="zh-TW" sz="1800" b="1" dirty="0">
              <a:solidFill>
                <a:schemeClr val="tx1"/>
              </a:solidFill>
              <a:latin typeface="+mn-ea"/>
            </a:endParaRPr>
          </a:p>
          <a:p>
            <a:pPr marL="360363" indent="-360363">
              <a:spcBef>
                <a:spcPts val="0"/>
              </a:spcBef>
              <a:buFont typeface="Wingdings" panose="05000000000000000000" pitchFamily="2" charset="2"/>
              <a:buChar char="p"/>
            </a:pPr>
            <a:endParaRPr lang="en-US" altLang="zh-TW" sz="1800" b="1" dirty="0">
              <a:solidFill>
                <a:schemeClr val="tx1"/>
              </a:solidFill>
              <a:latin typeface="+mn-ea"/>
            </a:endParaRPr>
          </a:p>
          <a:p>
            <a:pPr marL="360363" indent="-360363">
              <a:spcBef>
                <a:spcPts val="0"/>
              </a:spcBef>
              <a:buFont typeface="Wingdings" panose="05000000000000000000" pitchFamily="2" charset="2"/>
              <a:buChar char="p"/>
            </a:pPr>
            <a:r>
              <a:rPr lang="zh-TW" altLang="en-US" sz="1800" b="1" dirty="0">
                <a:solidFill>
                  <a:schemeClr val="tx1"/>
                </a:solidFill>
                <a:latin typeface="+mn-ea"/>
              </a:rPr>
              <a:t>上網選填所參加競賽職種類之</a:t>
            </a:r>
            <a:r>
              <a:rPr lang="zh-TW" altLang="en-US" sz="1800" b="1" dirty="0">
                <a:solidFill>
                  <a:schemeClr val="tx1"/>
                </a:solidFill>
                <a:highlight>
                  <a:srgbClr val="FCFEB0"/>
                </a:highlight>
                <a:latin typeface="+mn-ea"/>
              </a:rPr>
              <a:t>「招生類別」</a:t>
            </a:r>
            <a:r>
              <a:rPr lang="zh-TW" altLang="en-US" sz="1800" b="1" dirty="0">
                <a:solidFill>
                  <a:srgbClr val="C00000"/>
                </a:solidFill>
                <a:latin typeface="+mn-ea"/>
              </a:rPr>
              <a:t>至多</a:t>
            </a:r>
            <a:r>
              <a:rPr lang="en-US" altLang="zh-TW" sz="1800" b="1" dirty="0">
                <a:solidFill>
                  <a:srgbClr val="C00000"/>
                </a:solidFill>
                <a:latin typeface="+mn-ea"/>
              </a:rPr>
              <a:t>50</a:t>
            </a:r>
            <a:r>
              <a:rPr lang="zh-TW" altLang="en-US" sz="1800" b="1" dirty="0">
                <a:solidFill>
                  <a:srgbClr val="C00000"/>
                </a:solidFill>
                <a:latin typeface="+mn-ea"/>
              </a:rPr>
              <a:t>個志願</a:t>
            </a:r>
            <a:r>
              <a:rPr lang="zh-TW" altLang="en-US" sz="1800" b="1" dirty="0">
                <a:solidFill>
                  <a:schemeClr val="tx1"/>
                </a:solidFill>
                <a:latin typeface="+mn-ea"/>
              </a:rPr>
              <a:t>。</a:t>
            </a:r>
            <a:endParaRPr lang="en-US" altLang="zh-TW" sz="1800" b="1" dirty="0">
              <a:solidFill>
                <a:schemeClr val="tx1"/>
              </a:solidFill>
              <a:latin typeface="+mn-ea"/>
            </a:endParaRPr>
          </a:p>
          <a:p>
            <a:pPr marL="360363" indent="-360363" algn="just">
              <a:spcBef>
                <a:spcPts val="0"/>
              </a:spcBef>
              <a:buFont typeface="Wingdings" panose="05000000000000000000" pitchFamily="2" charset="2"/>
              <a:buChar char="p"/>
            </a:pPr>
            <a:r>
              <a:rPr lang="zh-TW" altLang="en-US" sz="1800" b="1" dirty="0">
                <a:solidFill>
                  <a:schemeClr val="tx1"/>
                </a:solidFill>
                <a:latin typeface="+mn-ea"/>
              </a:rPr>
              <a:t>招生委員會依競賽</a:t>
            </a:r>
            <a:r>
              <a:rPr lang="zh-TW" altLang="en-US" sz="1800" b="1" dirty="0">
                <a:solidFill>
                  <a:srgbClr val="C00000"/>
                </a:solidFill>
                <a:latin typeface="+mn-ea"/>
              </a:rPr>
              <a:t>獲獎名次及等第對照表</a:t>
            </a:r>
            <a:r>
              <a:rPr lang="zh-TW" altLang="en-US" sz="1800" b="1" dirty="0">
                <a:solidFill>
                  <a:schemeClr val="tx1"/>
                </a:solidFill>
                <a:latin typeface="+mn-ea"/>
              </a:rPr>
              <a:t>，</a:t>
            </a:r>
            <a:r>
              <a:rPr lang="zh-TW" altLang="en-US" sz="1800" b="1" dirty="0">
                <a:solidFill>
                  <a:srgbClr val="C00000"/>
                </a:solidFill>
                <a:latin typeface="+mn-ea"/>
              </a:rPr>
              <a:t>排序每位考生之等第排名</a:t>
            </a:r>
            <a:r>
              <a:rPr lang="en-US" altLang="zh-TW" sz="1800" b="1" dirty="0">
                <a:solidFill>
                  <a:schemeClr val="tx1"/>
                </a:solidFill>
                <a:latin typeface="+mn-ea"/>
              </a:rPr>
              <a:t>(</a:t>
            </a:r>
            <a:r>
              <a:rPr lang="zh-TW" altLang="en-US" sz="1800" b="1" dirty="0">
                <a:solidFill>
                  <a:schemeClr val="tx1"/>
                </a:solidFill>
                <a:latin typeface="+mn-ea"/>
              </a:rPr>
              <a:t>若等第相同時，以該競賽職種類參加人數較多者排名在前</a:t>
            </a:r>
            <a:r>
              <a:rPr lang="en-US" altLang="zh-TW" sz="1800" b="1" dirty="0">
                <a:solidFill>
                  <a:schemeClr val="tx1"/>
                </a:solidFill>
                <a:latin typeface="+mn-ea"/>
              </a:rPr>
              <a:t>)</a:t>
            </a:r>
            <a:r>
              <a:rPr lang="zh-TW" altLang="en-US" sz="1800" b="1" dirty="0">
                <a:solidFill>
                  <a:schemeClr val="tx1"/>
                </a:solidFill>
                <a:latin typeface="+mn-ea"/>
              </a:rPr>
              <a:t>，再</a:t>
            </a:r>
            <a:r>
              <a:rPr lang="zh-TW" altLang="en-US" sz="1800" b="1" dirty="0">
                <a:solidFill>
                  <a:srgbClr val="C00000"/>
                </a:solidFill>
                <a:latin typeface="+mn-ea"/>
              </a:rPr>
              <a:t>依考生排名順序及所填志願分發</a:t>
            </a:r>
            <a:r>
              <a:rPr lang="zh-TW" altLang="en-US" sz="1800" b="1" dirty="0">
                <a:solidFill>
                  <a:schemeClr val="tx1"/>
                </a:solidFill>
                <a:latin typeface="+mn-ea"/>
              </a:rPr>
              <a:t>。 </a:t>
            </a:r>
          </a:p>
          <a:p>
            <a:pPr marL="342900" indent="-342900">
              <a:spcBef>
                <a:spcPts val="0"/>
              </a:spcBef>
              <a:buClr>
                <a:srgbClr val="4BB5D9"/>
              </a:buClr>
              <a:buFont typeface="Wingdings" panose="05000000000000000000" pitchFamily="2" charset="2"/>
              <a:buChar char="p"/>
            </a:pPr>
            <a:endParaRPr lang="zh-TW" altLang="en-US" sz="1800" b="1" dirty="0">
              <a:solidFill>
                <a:srgbClr val="607896"/>
              </a:solidFill>
              <a:latin typeface="+mn-ea"/>
              <a:cs typeface="Roboto Condensed"/>
              <a:sym typeface="Roboto Condensed"/>
            </a:endParaRPr>
          </a:p>
        </p:txBody>
      </p:sp>
      <p:sp>
        <p:nvSpPr>
          <p:cNvPr id="13" name="標題 1"/>
          <p:cNvSpPr txBox="1">
            <a:spLocks/>
          </p:cNvSpPr>
          <p:nvPr/>
        </p:nvSpPr>
        <p:spPr>
          <a:xfrm>
            <a:off x="0" y="-24972"/>
            <a:ext cx="4608512" cy="1052737"/>
          </a:xfrm>
          <a:prstGeom prst="homePlate">
            <a:avLst/>
          </a:prstGeom>
          <a:solidFill>
            <a:srgbClr val="92D050"/>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4" name="標題 1"/>
          <p:cNvSpPr txBox="1">
            <a:spLocks/>
          </p:cNvSpPr>
          <p:nvPr/>
        </p:nvSpPr>
        <p:spPr>
          <a:xfrm>
            <a:off x="144016" y="90895"/>
            <a:ext cx="4256492" cy="792854"/>
          </a:xfrm>
          <a:prstGeom prst="homePlate">
            <a:avLst/>
          </a:prstGeom>
          <a:solidFill>
            <a:schemeClr val="accent3">
              <a:lumMod val="20000"/>
              <a:lumOff val="80000"/>
            </a:schemeClr>
          </a:solidFill>
          <a:ln w="28575">
            <a:solidFill>
              <a:schemeClr val="accent3">
                <a:lumMod val="75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3">
                    <a:lumMod val="50000"/>
                  </a:schemeClr>
                </a:solidFill>
                <a:latin typeface="+mn-ea"/>
                <a:ea typeface="+mn-ea"/>
                <a:cs typeface="Oswald"/>
              </a:rPr>
              <a:t>  技優保送</a:t>
            </a:r>
            <a:r>
              <a:rPr kumimoji="0" lang="zh-TW" altLang="en-US" sz="2400" dirty="0">
                <a:solidFill>
                  <a:schemeClr val="accent3">
                    <a:lumMod val="50000"/>
                  </a:schemeClr>
                </a:solidFill>
                <a:latin typeface="+mn-ea"/>
                <a:ea typeface="+mn-ea"/>
                <a:cs typeface="Oswald"/>
              </a:rPr>
              <a:t>招生簡介</a:t>
            </a:r>
            <a:endParaRPr kumimoji="0" lang="zh-TW" altLang="en-US" sz="2400" dirty="0">
              <a:solidFill>
                <a:schemeClr val="accent3">
                  <a:lumMod val="50000"/>
                </a:schemeClr>
              </a:solidFill>
              <a:latin typeface="+mn-ea"/>
              <a:ea typeface="+mn-ea"/>
              <a:cs typeface="Oswald"/>
              <a:sym typeface="Oswald"/>
            </a:endParaRPr>
          </a:p>
        </p:txBody>
      </p:sp>
    </p:spTree>
    <p:extLst>
      <p:ext uri="{BB962C8B-B14F-4D97-AF65-F5344CB8AC3E}">
        <p14:creationId xmlns:p14="http://schemas.microsoft.com/office/powerpoint/2010/main" val="1240206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txBox="1">
            <a:spLocks noGrp="1"/>
          </p:cNvSpPr>
          <p:nvPr>
            <p:ph idx="1"/>
          </p:nvPr>
        </p:nvSpPr>
        <p:spPr>
          <a:xfrm>
            <a:off x="3538624" y="1088473"/>
            <a:ext cx="8462031" cy="5670540"/>
          </a:xfrm>
        </p:spPr>
        <p:txBody>
          <a:bodyPr anchor="t"/>
          <a:lstStyle/>
          <a:p>
            <a:pPr marL="342900" lvl="4" indent="-342900">
              <a:spcBef>
                <a:spcPts val="0"/>
              </a:spcBef>
              <a:buFont typeface="Wingdings" panose="05000000000000000000" pitchFamily="2" charset="2"/>
              <a:buChar char="p"/>
            </a:pPr>
            <a:r>
              <a:rPr lang="zh-TW" altLang="en-US" sz="1800" b="1" dirty="0">
                <a:solidFill>
                  <a:srgbClr val="C00000"/>
                </a:solidFill>
                <a:latin typeface="+mn-ea"/>
                <a:sym typeface="Roboto Condensed"/>
              </a:rPr>
              <a:t>國際或全國</a:t>
            </a:r>
            <a:r>
              <a:rPr lang="zh-TW" altLang="en-US" sz="1800" b="1" dirty="0">
                <a:latin typeface="+mn-ea"/>
                <a:sym typeface="Roboto Condensed"/>
              </a:rPr>
              <a:t>技能競賽、科技展覽、展能節職業技能競賽、身心障礙者技能競賽、高級中等學校技藝</a:t>
            </a:r>
            <a:r>
              <a:rPr lang="zh-TW" altLang="en-US" sz="1800" b="1" dirty="0">
                <a:solidFill>
                  <a:srgbClr val="C00000"/>
                </a:solidFill>
                <a:latin typeface="+mn-ea"/>
                <a:sym typeface="Roboto Condensed"/>
              </a:rPr>
              <a:t>競賽獲獎、獲國手資格</a:t>
            </a:r>
            <a:r>
              <a:rPr lang="en-US" altLang="zh-TW" sz="1800" b="1" dirty="0">
                <a:solidFill>
                  <a:srgbClr val="C00000"/>
                </a:solidFill>
                <a:latin typeface="+mn-ea"/>
                <a:sym typeface="Roboto Condensed"/>
              </a:rPr>
              <a:t>(</a:t>
            </a:r>
            <a:r>
              <a:rPr lang="zh-TW" altLang="en-US" sz="1800" b="1" dirty="0">
                <a:solidFill>
                  <a:srgbClr val="C00000"/>
                </a:solidFill>
                <a:latin typeface="+mn-ea"/>
                <a:sym typeface="Roboto Condensed"/>
              </a:rPr>
              <a:t>正取或備取</a:t>
            </a:r>
            <a:r>
              <a:rPr lang="en-US" altLang="zh-TW" sz="1800" b="1" dirty="0">
                <a:solidFill>
                  <a:srgbClr val="C00000"/>
                </a:solidFill>
                <a:latin typeface="+mn-ea"/>
                <a:sym typeface="Roboto Condensed"/>
              </a:rPr>
              <a:t>)</a:t>
            </a:r>
            <a:r>
              <a:rPr lang="zh-TW" altLang="en-US" sz="1800" b="1" dirty="0">
                <a:solidFill>
                  <a:srgbClr val="C00000"/>
                </a:solidFill>
                <a:latin typeface="+mn-ea"/>
                <a:sym typeface="Roboto Condensed"/>
              </a:rPr>
              <a:t>者</a:t>
            </a:r>
            <a:r>
              <a:rPr lang="zh-TW" altLang="en-US" sz="1800" dirty="0">
                <a:latin typeface="微軟正黑體" panose="020B0604030504040204" pitchFamily="34" charset="-120"/>
                <a:ea typeface="微軟正黑體" panose="020B0604030504040204" pitchFamily="34" charset="-120"/>
              </a:rPr>
              <a:t>。</a:t>
            </a:r>
            <a:endParaRPr lang="en-US" altLang="zh-TW" sz="1800" b="1" dirty="0">
              <a:latin typeface="+mn-ea"/>
              <a:sym typeface="Roboto Condensed"/>
            </a:endParaRPr>
          </a:p>
          <a:p>
            <a:pPr marL="342900" lvl="4" indent="-342900">
              <a:spcBef>
                <a:spcPts val="0"/>
              </a:spcBef>
              <a:buFont typeface="Wingdings" panose="05000000000000000000" pitchFamily="2" charset="2"/>
              <a:buChar char="p"/>
            </a:pPr>
            <a:r>
              <a:rPr lang="zh-TW" altLang="en-US" sz="1800" b="1" dirty="0">
                <a:latin typeface="+mn-ea"/>
                <a:cs typeface="Roboto Condensed"/>
                <a:sym typeface="Roboto Condensed"/>
              </a:rPr>
              <a:t>取得乙級以上</a:t>
            </a:r>
            <a:r>
              <a:rPr lang="zh-TW" altLang="en-US" sz="1800" b="1" dirty="0">
                <a:solidFill>
                  <a:srgbClr val="C00000"/>
                </a:solidFill>
                <a:latin typeface="+mn-ea"/>
                <a:cs typeface="Roboto Condensed"/>
                <a:sym typeface="Roboto Condensed"/>
              </a:rPr>
              <a:t>技術士證、專技普考證書</a:t>
            </a:r>
            <a:r>
              <a:rPr lang="zh-TW" altLang="en-US" sz="1800" b="1" dirty="0">
                <a:latin typeface="+mn-ea"/>
                <a:cs typeface="Roboto Condensed"/>
                <a:sym typeface="Roboto Condensed"/>
              </a:rPr>
              <a:t>者。</a:t>
            </a:r>
            <a:endParaRPr lang="en-US" altLang="zh-TW" sz="1800" b="1" dirty="0">
              <a:latin typeface="+mn-ea"/>
              <a:cs typeface="Roboto Condensed"/>
              <a:sym typeface="Roboto Condensed"/>
            </a:endParaRPr>
          </a:p>
          <a:p>
            <a:pPr marL="342900" lvl="4" indent="-342900">
              <a:spcBef>
                <a:spcPts val="0"/>
              </a:spcBef>
              <a:buFont typeface="Wingdings" panose="05000000000000000000" pitchFamily="2" charset="2"/>
              <a:buChar char="p"/>
            </a:pPr>
            <a:r>
              <a:rPr lang="zh-TW" altLang="en-US" sz="1800" b="1" dirty="0">
                <a:latin typeface="+mn-ea"/>
              </a:rPr>
              <a:t>高級中等學校畢</a:t>
            </a:r>
            <a:r>
              <a:rPr lang="en-US" altLang="zh-TW" sz="1800" b="1" dirty="0">
                <a:latin typeface="+mn-ea"/>
              </a:rPr>
              <a:t>(</a:t>
            </a:r>
            <a:r>
              <a:rPr lang="zh-TW" altLang="en-US" sz="1800" b="1" dirty="0">
                <a:latin typeface="+mn-ea"/>
              </a:rPr>
              <a:t>結</a:t>
            </a:r>
            <a:r>
              <a:rPr lang="en-US" altLang="zh-TW" sz="1800" b="1" dirty="0">
                <a:latin typeface="+mn-ea"/>
              </a:rPr>
              <a:t>)</a:t>
            </a:r>
            <a:r>
              <a:rPr lang="zh-TW" altLang="en-US" sz="1800" b="1" dirty="0">
                <a:latin typeface="+mn-ea"/>
              </a:rPr>
              <a:t>業或具</a:t>
            </a:r>
            <a:r>
              <a:rPr lang="zh-TW" altLang="en-US" sz="1800" b="1" dirty="0">
                <a:effectLst/>
                <a:latin typeface="+mn-ea"/>
              </a:rPr>
              <a:t>同等學力學生</a:t>
            </a:r>
            <a:endParaRPr lang="en-US" altLang="zh-TW" sz="1800" b="1" dirty="0">
              <a:effectLst/>
              <a:latin typeface="+mn-ea"/>
              <a:hlinkClick r:id="rId2">
                <a:extLst>
                  <a:ext uri="{A12FA001-AC4F-418D-AE19-62706E023703}">
                    <ahyp:hlinkClr xmlns:ahyp="http://schemas.microsoft.com/office/drawing/2018/hyperlinkcolor" val="tx"/>
                  </a:ext>
                </a:extLst>
              </a:hlinkClick>
            </a:endParaRPr>
          </a:p>
          <a:p>
            <a:pPr marL="342900" indent="-342900">
              <a:spcBef>
                <a:spcPts val="0"/>
              </a:spcBef>
              <a:buFont typeface="Wingdings" panose="05000000000000000000" pitchFamily="2" charset="2"/>
              <a:buChar char="p"/>
            </a:pPr>
            <a:endParaRPr lang="en-US" altLang="zh-TW" sz="11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rgbClr val="C00000"/>
                </a:solidFill>
                <a:latin typeface="+mn-ea"/>
              </a:rPr>
              <a:t>個別報名，</a:t>
            </a:r>
            <a:r>
              <a:rPr lang="zh-TW" altLang="en-US" sz="1800" b="1" dirty="0">
                <a:solidFill>
                  <a:schemeClr val="tx1"/>
                </a:solidFill>
                <a:latin typeface="+mn-ea"/>
                <a:cs typeface="Roboto Condensed"/>
                <a:sym typeface="Roboto Condensed"/>
              </a:rPr>
              <a:t>可報名</a:t>
            </a:r>
            <a:r>
              <a:rPr lang="en-US" altLang="zh-TW" sz="2800" b="1" dirty="0">
                <a:solidFill>
                  <a:schemeClr val="tx1"/>
                </a:solidFill>
                <a:highlight>
                  <a:srgbClr val="FFFF00"/>
                </a:highlight>
                <a:latin typeface="+mn-ea"/>
                <a:cs typeface="Roboto Condensed"/>
                <a:sym typeface="Roboto Condensed"/>
              </a:rPr>
              <a:t>5</a:t>
            </a:r>
            <a:r>
              <a:rPr lang="zh-TW" altLang="en-US" sz="1800" b="1" dirty="0">
                <a:solidFill>
                  <a:schemeClr val="tx1"/>
                </a:solidFill>
                <a:latin typeface="+mn-ea"/>
                <a:cs typeface="Roboto Condensed"/>
                <a:sym typeface="Roboto Condensed"/>
              </a:rPr>
              <a:t>個志願系科</a:t>
            </a:r>
            <a:endParaRPr lang="en-US" altLang="zh-TW" sz="18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招生簡章可網頁下載</a:t>
            </a:r>
            <a:r>
              <a:rPr lang="en-US" altLang="zh-TW" sz="1800" b="1" dirty="0">
                <a:solidFill>
                  <a:srgbClr val="0070C0"/>
                </a:solidFill>
                <a:latin typeface="+mn-ea"/>
              </a:rPr>
              <a:t>(</a:t>
            </a:r>
            <a:r>
              <a:rPr lang="zh-TW" altLang="en-US" sz="1800" b="1" dirty="0">
                <a:solidFill>
                  <a:srgbClr val="0070C0"/>
                </a:solidFill>
                <a:latin typeface="+mn-ea"/>
              </a:rPr>
              <a:t>未發售紙本</a:t>
            </a:r>
            <a:r>
              <a:rPr lang="en-US" altLang="zh-TW" sz="1800" b="1" dirty="0">
                <a:solidFill>
                  <a:srgbClr val="0070C0"/>
                </a:solidFill>
                <a:latin typeface="+mn-ea"/>
              </a:rPr>
              <a:t>)</a:t>
            </a:r>
          </a:p>
          <a:p>
            <a:pPr>
              <a:spcBef>
                <a:spcPts val="0"/>
              </a:spcBef>
            </a:pPr>
            <a:endParaRPr lang="en-US" altLang="zh-TW" sz="1100" b="1" dirty="0">
              <a:solidFill>
                <a:schemeClr val="tx1"/>
              </a:solidFill>
              <a:latin typeface="+mn-ea"/>
              <a:cs typeface="Roboto Condensed"/>
              <a:sym typeface="Roboto Condensed"/>
            </a:endParaRPr>
          </a:p>
          <a:p>
            <a:pPr>
              <a:spcBef>
                <a:spcPts val="0"/>
              </a:spcBef>
            </a:pPr>
            <a:endParaRPr lang="en-US" altLang="zh-TW" sz="11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chemeClr val="tx1"/>
                </a:solidFill>
                <a:latin typeface="+mn-ea"/>
                <a:cs typeface="Roboto Condensed"/>
                <a:sym typeface="Roboto Condensed"/>
              </a:rPr>
              <a:t>不採計統一入學測驗成績，不考筆試</a:t>
            </a:r>
            <a:endParaRPr lang="en-US" altLang="zh-TW" sz="18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rgbClr val="C00000"/>
                </a:solidFill>
                <a:latin typeface="微軟正黑體" panose="020B0604030504040204" pitchFamily="34" charset="-120"/>
                <a:ea typeface="微軟正黑體" panose="020B0604030504040204" pitchFamily="34" charset="-120"/>
              </a:rPr>
              <a:t>備審資料</a:t>
            </a:r>
            <a:r>
              <a:rPr lang="zh-TW" altLang="en-US" sz="1800" b="1" dirty="0">
                <a:solidFill>
                  <a:schemeClr val="tx1"/>
                </a:solidFill>
                <a:latin typeface="微軟正黑體" panose="020B0604030504040204" pitchFamily="34" charset="-120"/>
                <a:ea typeface="微軟正黑體" panose="020B0604030504040204" pitchFamily="34" charset="-120"/>
              </a:rPr>
              <a:t>可從招生委員會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聯合會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系統勾選學習歷程中央資料庫檔案</a:t>
            </a:r>
            <a:r>
              <a:rPr lang="zh-TW" altLang="en-US" sz="1800" b="1" dirty="0">
                <a:solidFill>
                  <a:schemeClr val="tx1"/>
                </a:solidFill>
                <a:latin typeface="微軟正黑體" panose="020B0604030504040204" pitchFamily="34" charset="-120"/>
                <a:ea typeface="微軟正黑體" panose="020B0604030504040204" pitchFamily="34" charset="-120"/>
              </a:rPr>
              <a:t>，或上傳自行準備的</a:t>
            </a:r>
            <a:r>
              <a:rPr lang="en-US" altLang="zh-TW" sz="1800" b="1" dirty="0">
                <a:solidFill>
                  <a:schemeClr val="tx1"/>
                </a:solidFill>
                <a:latin typeface="微軟正黑體" panose="020B0604030504040204" pitchFamily="34" charset="-120"/>
                <a:ea typeface="微軟正黑體" panose="020B0604030504040204" pitchFamily="34" charset="-120"/>
              </a:rPr>
              <a:t>PDF</a:t>
            </a:r>
            <a:r>
              <a:rPr lang="zh-TW" altLang="en-US" sz="1800" b="1" dirty="0">
                <a:solidFill>
                  <a:schemeClr val="tx1"/>
                </a:solidFill>
                <a:latin typeface="微軟正黑體" panose="020B0604030504040204" pitchFamily="34" charset="-120"/>
                <a:ea typeface="微軟正黑體" panose="020B0604030504040204" pitchFamily="34" charset="-120"/>
              </a:rPr>
              <a:t>檔案。</a:t>
            </a:r>
            <a:endParaRPr lang="zh-TW" altLang="en-US" sz="1800" dirty="0">
              <a:solidFill>
                <a:schemeClr val="tx1"/>
              </a:solidFill>
            </a:endParaRPr>
          </a:p>
          <a:p>
            <a:pPr marL="342900" indent="-342900">
              <a:spcBef>
                <a:spcPts val="0"/>
              </a:spcBef>
              <a:buFont typeface="Wingdings" panose="05000000000000000000" pitchFamily="2" charset="2"/>
              <a:buChar char="p"/>
            </a:pPr>
            <a:r>
              <a:rPr lang="zh-TW" altLang="en-US" sz="1800" b="1" dirty="0">
                <a:solidFill>
                  <a:srgbClr val="C00000"/>
                </a:solidFill>
                <a:highlight>
                  <a:srgbClr val="FFFF00"/>
                </a:highlight>
                <a:latin typeface="+mn-ea"/>
              </a:rPr>
              <a:t>須擇一</a:t>
            </a:r>
            <a:r>
              <a:rPr lang="zh-TW" altLang="en-US" sz="1800" b="1" dirty="0">
                <a:solidFill>
                  <a:srgbClr val="0070C0"/>
                </a:solidFill>
                <a:highlight>
                  <a:srgbClr val="FFFF00"/>
                </a:highlight>
                <a:latin typeface="+mn-ea"/>
              </a:rPr>
              <a:t>最有利</a:t>
            </a:r>
            <a:r>
              <a:rPr lang="zh-TW" altLang="en-US" sz="1800" b="1" dirty="0">
                <a:solidFill>
                  <a:srgbClr val="C00000"/>
                </a:solidFill>
                <a:highlight>
                  <a:srgbClr val="FFFF00"/>
                </a:highlight>
                <a:latin typeface="+mn-ea"/>
              </a:rPr>
              <a:t>之技優資格證明</a:t>
            </a:r>
            <a:r>
              <a:rPr lang="en-US" altLang="zh-TW" sz="1400" b="1" dirty="0">
                <a:solidFill>
                  <a:srgbClr val="0070C0"/>
                </a:solidFill>
                <a:highlight>
                  <a:srgbClr val="FFFF00"/>
                </a:highlight>
                <a:latin typeface="+mn-ea"/>
              </a:rPr>
              <a:t>(</a:t>
            </a:r>
            <a:r>
              <a:rPr lang="zh-TW" altLang="en-US" sz="1400" b="1" dirty="0">
                <a:solidFill>
                  <a:srgbClr val="0070C0"/>
                </a:solidFill>
                <a:highlight>
                  <a:srgbClr val="FFFF00"/>
                </a:highlight>
                <a:latin typeface="+mn-ea"/>
              </a:rPr>
              <a:t>多項證明無法累積優待加分比率，可於備審資料供教授審查</a:t>
            </a:r>
            <a:r>
              <a:rPr lang="en-US" altLang="zh-TW" sz="1400" b="1" dirty="0">
                <a:solidFill>
                  <a:srgbClr val="0070C0"/>
                </a:solidFill>
                <a:highlight>
                  <a:srgbClr val="FFFF00"/>
                </a:highlight>
                <a:latin typeface="+mn-ea"/>
              </a:rPr>
              <a:t>)</a:t>
            </a:r>
          </a:p>
          <a:p>
            <a:pPr marL="342900" indent="-342900">
              <a:spcBef>
                <a:spcPts val="0"/>
              </a:spcBef>
              <a:buFont typeface="Wingdings" panose="05000000000000000000" pitchFamily="2" charset="2"/>
              <a:buChar char="p"/>
            </a:pPr>
            <a:r>
              <a:rPr lang="zh-TW" altLang="en-US" sz="2400" b="1" dirty="0">
                <a:solidFill>
                  <a:schemeClr val="tx1"/>
                </a:solidFill>
                <a:latin typeface="+mn-ea"/>
                <a:cs typeface="Roboto Condensed"/>
                <a:sym typeface="Roboto Condensed"/>
              </a:rPr>
              <a:t>甄審總成績</a:t>
            </a:r>
            <a:r>
              <a:rPr lang="en-US" altLang="zh-TW" sz="2400" b="1" dirty="0">
                <a:solidFill>
                  <a:schemeClr val="tx1"/>
                </a:solidFill>
                <a:latin typeface="+mn-ea"/>
                <a:cs typeface="Roboto Condensed"/>
                <a:sym typeface="Roboto Condensed"/>
              </a:rPr>
              <a:t>=</a:t>
            </a:r>
            <a:r>
              <a:rPr lang="zh-TW" altLang="en-US" sz="2400" b="1" dirty="0">
                <a:solidFill>
                  <a:schemeClr val="tx1"/>
                </a:solidFill>
                <a:latin typeface="+mn-ea"/>
                <a:cs typeface="Roboto Condensed"/>
                <a:sym typeface="Roboto Condensed"/>
              </a:rPr>
              <a:t>指定項目甄審成績 </a:t>
            </a:r>
            <a:r>
              <a:rPr lang="en-US" altLang="zh-TW" sz="1800" b="1" dirty="0">
                <a:solidFill>
                  <a:schemeClr val="tx1"/>
                </a:solidFill>
                <a:latin typeface="+mn-ea"/>
                <a:cs typeface="Roboto Condensed"/>
                <a:sym typeface="Roboto Condensed"/>
              </a:rPr>
              <a:t>(</a:t>
            </a:r>
            <a:r>
              <a:rPr lang="zh-TW" altLang="en-US" sz="1800" b="1" dirty="0">
                <a:solidFill>
                  <a:schemeClr val="tx1"/>
                </a:solidFill>
                <a:latin typeface="+mn-ea"/>
                <a:cs typeface="Roboto Condensed"/>
                <a:sym typeface="Roboto Condensed"/>
              </a:rPr>
              <a:t>含</a:t>
            </a:r>
            <a:r>
              <a:rPr lang="zh-TW" altLang="en-US" sz="1800" b="1" dirty="0">
                <a:solidFill>
                  <a:schemeClr val="tx1"/>
                </a:solidFill>
                <a:effectLst/>
                <a:latin typeface="+mn-ea"/>
                <a:sym typeface="Roboto Condensed"/>
              </a:rPr>
              <a:t>備審</a:t>
            </a:r>
            <a:r>
              <a:rPr lang="zh-TW" altLang="en-US" sz="1800" b="1" dirty="0">
                <a:solidFill>
                  <a:schemeClr val="tx1"/>
                </a:solidFill>
                <a:latin typeface="+mn-ea"/>
                <a:cs typeface="Roboto Condensed"/>
                <a:sym typeface="Roboto Condensed"/>
              </a:rPr>
              <a:t>、面試等</a:t>
            </a:r>
            <a:r>
              <a:rPr lang="en-US" altLang="zh-TW" sz="1800" b="1" dirty="0">
                <a:solidFill>
                  <a:schemeClr val="tx1"/>
                </a:solidFill>
                <a:latin typeface="+mn-ea"/>
                <a:cs typeface="Roboto Condensed"/>
                <a:sym typeface="Roboto Condensed"/>
              </a:rPr>
              <a:t>)</a:t>
            </a:r>
          </a:p>
          <a:p>
            <a:pPr>
              <a:spcBef>
                <a:spcPts val="0"/>
              </a:spcBef>
            </a:pPr>
            <a:r>
              <a:rPr lang="zh-TW" altLang="en-US" sz="1800" b="1" dirty="0">
                <a:solidFill>
                  <a:schemeClr val="tx1"/>
                </a:solidFill>
                <a:latin typeface="+mn-ea"/>
                <a:cs typeface="Roboto Condensed"/>
                <a:sym typeface="Roboto Condensed"/>
              </a:rPr>
              <a:t>                                   </a:t>
            </a:r>
            <a:r>
              <a:rPr lang="en-US" altLang="zh-TW" sz="1800" b="1" dirty="0">
                <a:solidFill>
                  <a:schemeClr val="tx1"/>
                </a:solidFill>
                <a:latin typeface="+mn-ea"/>
                <a:cs typeface="Roboto Condensed"/>
                <a:sym typeface="Roboto Condensed"/>
              </a:rPr>
              <a:t> </a:t>
            </a:r>
            <a:r>
              <a:rPr lang="en-US" altLang="zh-TW" sz="2400" b="1" dirty="0">
                <a:solidFill>
                  <a:schemeClr val="tx1"/>
                </a:solidFill>
                <a:latin typeface="+mn-ea"/>
                <a:cs typeface="Roboto Condensed"/>
                <a:sym typeface="Roboto Condensed"/>
              </a:rPr>
              <a:t>+</a:t>
            </a:r>
            <a:r>
              <a:rPr lang="zh-TW" altLang="en-US" sz="2400" b="1" dirty="0">
                <a:solidFill>
                  <a:schemeClr val="tx1"/>
                </a:solidFill>
                <a:latin typeface="+mn-ea"/>
              </a:rPr>
              <a:t>優待加分</a:t>
            </a:r>
            <a:r>
              <a:rPr lang="en-US" altLang="zh-TW" sz="1800" b="1" dirty="0">
                <a:solidFill>
                  <a:schemeClr val="tx1"/>
                </a:solidFill>
                <a:latin typeface="+mn-ea"/>
              </a:rPr>
              <a:t>(</a:t>
            </a:r>
            <a:r>
              <a:rPr lang="zh-TW" altLang="en-US" sz="1800" b="1" dirty="0">
                <a:solidFill>
                  <a:schemeClr val="tx1"/>
                </a:solidFill>
                <a:latin typeface="+mn-ea"/>
                <a:cs typeface="Roboto Condensed"/>
                <a:sym typeface="Roboto Condensed"/>
              </a:rPr>
              <a:t>競賽優勝名次或證照等級</a:t>
            </a:r>
            <a:r>
              <a:rPr lang="en-US" altLang="zh-TW" sz="1800" b="1" dirty="0">
                <a:solidFill>
                  <a:schemeClr val="tx1"/>
                </a:solidFill>
                <a:latin typeface="+mn-ea"/>
                <a:cs typeface="Roboto Condensed"/>
                <a:sym typeface="Roboto Condensed"/>
              </a:rPr>
              <a:t>)</a:t>
            </a:r>
            <a:endParaRPr lang="en-US" altLang="zh-TW" sz="24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endParaRPr lang="en-US" altLang="zh-TW" sz="1100" b="1" dirty="0">
              <a:solidFill>
                <a:srgbClr val="CC0000"/>
              </a:solidFill>
              <a:latin typeface="+mn-ea"/>
              <a:cs typeface="Roboto Condensed"/>
              <a:sym typeface="Roboto Condensed"/>
            </a:endParaRPr>
          </a:p>
          <a:p>
            <a:pPr marL="342900" indent="-342900">
              <a:spcBef>
                <a:spcPts val="0"/>
              </a:spcBef>
              <a:buFont typeface="Wingdings" panose="05000000000000000000" pitchFamily="2" charset="2"/>
              <a:buChar char="p"/>
            </a:pPr>
            <a:endParaRPr lang="en-US" altLang="zh-TW" sz="1100" b="1" dirty="0">
              <a:solidFill>
                <a:srgbClr val="CC0000"/>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chemeClr val="tx1">
                    <a:lumMod val="85000"/>
                    <a:lumOff val="15000"/>
                  </a:schemeClr>
                </a:solidFill>
                <a:latin typeface="+mn-ea"/>
              </a:rPr>
              <a:t>不論正取或備取，都要登記就讀志願序。</a:t>
            </a:r>
            <a:endParaRPr lang="en-US" altLang="zh-TW" sz="1800" b="1" dirty="0">
              <a:solidFill>
                <a:schemeClr val="tx1">
                  <a:lumMod val="85000"/>
                  <a:lumOff val="15000"/>
                </a:schemeClr>
              </a:solidFill>
              <a:latin typeface="+mn-ea"/>
            </a:endParaRPr>
          </a:p>
          <a:p>
            <a:pPr marL="342900" indent="-342900">
              <a:spcBef>
                <a:spcPts val="0"/>
              </a:spcBef>
              <a:buFont typeface="Wingdings" panose="05000000000000000000" pitchFamily="2" charset="2"/>
              <a:buChar char="p"/>
            </a:pPr>
            <a:r>
              <a:rPr lang="zh-TW" altLang="en-US" sz="1800" b="1" dirty="0">
                <a:solidFill>
                  <a:srgbClr val="C00000"/>
                </a:solidFill>
                <a:latin typeface="+mn-ea"/>
              </a:rPr>
              <a:t>若同時獲四技二專甄選入學與技優甄審入學</a:t>
            </a:r>
            <a:br>
              <a:rPr lang="en-US" altLang="zh-TW" sz="1800" b="1" dirty="0">
                <a:solidFill>
                  <a:srgbClr val="C00000"/>
                </a:solidFill>
                <a:latin typeface="+mn-ea"/>
              </a:rPr>
            </a:br>
            <a:r>
              <a:rPr lang="zh-TW" altLang="en-US" sz="1800" b="1" dirty="0">
                <a:solidFill>
                  <a:srgbClr val="C00000"/>
                </a:solidFill>
                <a:latin typeface="+mn-ea"/>
              </a:rPr>
              <a:t>分發錄取，請擇一報到。</a:t>
            </a:r>
            <a:r>
              <a:rPr lang="en-US" altLang="zh-TW" sz="1800" b="1" dirty="0">
                <a:solidFill>
                  <a:srgbClr val="C00000"/>
                </a:solidFill>
                <a:latin typeface="+mn-ea"/>
              </a:rPr>
              <a:t> </a:t>
            </a:r>
            <a:endParaRPr lang="en-US" altLang="zh-TW" sz="1800" b="1" dirty="0">
              <a:solidFill>
                <a:srgbClr val="C00000"/>
              </a:solidFill>
              <a:latin typeface="+mn-ea"/>
              <a:cs typeface="Roboto Condensed"/>
              <a:sym typeface="Roboto Condensed"/>
            </a:endParaRPr>
          </a:p>
        </p:txBody>
      </p:sp>
      <p:sp>
        <p:nvSpPr>
          <p:cNvPr id="6" name="標題 1"/>
          <p:cNvSpPr txBox="1">
            <a:spLocks/>
          </p:cNvSpPr>
          <p:nvPr/>
        </p:nvSpPr>
        <p:spPr>
          <a:xfrm>
            <a:off x="0" y="-17294"/>
            <a:ext cx="4608512" cy="1052737"/>
          </a:xfrm>
          <a:prstGeom prst="homePlate">
            <a:avLst/>
          </a:prstGeom>
          <a:solidFill>
            <a:srgbClr val="F3DC89"/>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7" name="標題 1"/>
          <p:cNvSpPr txBox="1">
            <a:spLocks/>
          </p:cNvSpPr>
          <p:nvPr/>
        </p:nvSpPr>
        <p:spPr>
          <a:xfrm>
            <a:off x="144016" y="98573"/>
            <a:ext cx="4256492" cy="792854"/>
          </a:xfrm>
          <a:prstGeom prst="homePlate">
            <a:avLst/>
          </a:prstGeom>
          <a:solidFill>
            <a:srgbClr val="FFC000"/>
          </a:solidFill>
          <a:ln w="28575">
            <a:solidFill>
              <a:srgbClr val="C0000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3">
                    <a:lumMod val="50000"/>
                  </a:schemeClr>
                </a:solidFill>
                <a:latin typeface="+mn-ea"/>
                <a:ea typeface="+mn-ea"/>
                <a:cs typeface="Oswald"/>
              </a:rPr>
              <a:t>  </a:t>
            </a:r>
            <a:r>
              <a:rPr kumimoji="0" lang="zh-TW" altLang="en-US" sz="4400" dirty="0">
                <a:solidFill>
                  <a:schemeClr val="tx1"/>
                </a:solidFill>
                <a:latin typeface="+mn-ea"/>
                <a:ea typeface="+mn-ea"/>
                <a:cs typeface="Oswald"/>
              </a:rPr>
              <a:t>技優甄審</a:t>
            </a:r>
            <a:r>
              <a:rPr kumimoji="0" lang="zh-TW" altLang="en-US" sz="2400" dirty="0">
                <a:solidFill>
                  <a:schemeClr val="tx1"/>
                </a:solidFill>
                <a:latin typeface="+mn-ea"/>
                <a:ea typeface="+mn-ea"/>
                <a:cs typeface="Oswald"/>
              </a:rPr>
              <a:t>招生簡介</a:t>
            </a:r>
            <a:endParaRPr kumimoji="0" lang="zh-TW" altLang="en-US" sz="2400" dirty="0">
              <a:solidFill>
                <a:schemeClr val="tx1"/>
              </a:solidFill>
              <a:latin typeface="+mn-ea"/>
              <a:ea typeface="+mn-ea"/>
              <a:cs typeface="Oswald"/>
              <a:sym typeface="Oswald"/>
            </a:endParaRPr>
          </a:p>
        </p:txBody>
      </p:sp>
      <p:sp>
        <p:nvSpPr>
          <p:cNvPr id="9" name="文字方塊 8"/>
          <p:cNvSpPr txBox="1"/>
          <p:nvPr/>
        </p:nvSpPr>
        <p:spPr>
          <a:xfrm>
            <a:off x="53946" y="1213098"/>
            <a:ext cx="1945839" cy="1298377"/>
          </a:xfrm>
          <a:prstGeom prst="wedgeEllipseCallout">
            <a:avLst>
              <a:gd name="adj1" fmla="val 64928"/>
              <a:gd name="adj2" fmla="val 39324"/>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技高、普高</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綜高生</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皆可報名</a:t>
            </a:r>
          </a:p>
        </p:txBody>
      </p:sp>
      <p:sp>
        <p:nvSpPr>
          <p:cNvPr id="10" name="矩形 9"/>
          <p:cNvSpPr/>
          <p:nvPr/>
        </p:nvSpPr>
        <p:spPr>
          <a:xfrm>
            <a:off x="2049468" y="3501008"/>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1" name="矩形 10"/>
          <p:cNvSpPr/>
          <p:nvPr/>
        </p:nvSpPr>
        <p:spPr>
          <a:xfrm>
            <a:off x="2037347" y="2511475"/>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2" name="矩形 11"/>
          <p:cNvSpPr/>
          <p:nvPr/>
        </p:nvSpPr>
        <p:spPr>
          <a:xfrm>
            <a:off x="2063552" y="1168603"/>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3" name="矩形 12"/>
          <p:cNvSpPr/>
          <p:nvPr/>
        </p:nvSpPr>
        <p:spPr>
          <a:xfrm>
            <a:off x="2032994" y="5651956"/>
            <a:ext cx="1475072"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錄取方式</a:t>
            </a:r>
            <a:endParaRPr lang="zh-TW" altLang="en-US" dirty="0">
              <a:solidFill>
                <a:schemeClr val="bg1"/>
              </a:solidFill>
            </a:endParaRPr>
          </a:p>
        </p:txBody>
      </p:sp>
      <p:sp>
        <p:nvSpPr>
          <p:cNvPr id="14" name="文字方塊 13">
            <a:extLst>
              <a:ext uri="{FF2B5EF4-FFF2-40B4-BE49-F238E27FC236}">
                <a16:creationId xmlns:a16="http://schemas.microsoft.com/office/drawing/2014/main" id="{700E8D38-AA09-4F59-A8F6-A76E730AEB0E}"/>
              </a:ext>
            </a:extLst>
          </p:cNvPr>
          <p:cNvSpPr txBox="1"/>
          <p:nvPr/>
        </p:nvSpPr>
        <p:spPr>
          <a:xfrm>
            <a:off x="221513" y="4567535"/>
            <a:ext cx="2495600" cy="715089"/>
          </a:xfrm>
          <a:prstGeom prst="wedgeRoundRectCallout">
            <a:avLst>
              <a:gd name="adj1" fmla="val 33908"/>
              <a:gd name="adj2" fmla="val 67895"/>
              <a:gd name="adj3" fmla="val 16667"/>
            </a:avLst>
          </a:prstGeom>
          <a:solidFill>
            <a:srgbClr val="130C96"/>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latin typeface="微軟正黑體" panose="020B0604030504040204" pitchFamily="34" charset="-120"/>
                <a:ea typeface="微軟正黑體" panose="020B0604030504040204" pitchFamily="34" charset="-120"/>
              </a:rPr>
              <a:t>即使只有獲得</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個正取，也要上網登記喔</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251C335E-27F7-422B-B468-03388F9BFCD1}"/>
              </a:ext>
            </a:extLst>
          </p:cNvPr>
          <p:cNvSpPr txBox="1"/>
          <p:nvPr/>
        </p:nvSpPr>
        <p:spPr>
          <a:xfrm>
            <a:off x="8832304" y="5510510"/>
            <a:ext cx="2855211" cy="1021556"/>
          </a:xfrm>
          <a:prstGeom prst="wedgeRoundRectCallout">
            <a:avLst>
              <a:gd name="adj1" fmla="val 38933"/>
              <a:gd name="adj2" fmla="val 48419"/>
              <a:gd name="adj3" fmla="val 16667"/>
            </a:avLst>
          </a:prstGeom>
          <a:solidFill>
            <a:schemeClr val="accent6">
              <a:lumMod val="60000"/>
              <a:lumOff val="4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zh-TW" altLang="en-US" b="1" dirty="0">
                <a:solidFill>
                  <a:srgbClr val="FF0000"/>
                </a:solidFill>
                <a:latin typeface="微軟正黑體" panose="020B0604030504040204" pitchFamily="34" charset="-120"/>
                <a:ea typeface="微軟正黑體" panose="020B0604030504040204" pitchFamily="34" charset="-120"/>
              </a:rPr>
              <a:t>注意</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ysClr val="windowText" lastClr="000000"/>
                </a:solidFill>
                <a:latin typeface="微軟正黑體" panose="020B0604030504040204" pitchFamily="34" charset="-120"/>
                <a:ea typeface="微軟正黑體" panose="020B0604030504040204" pitchFamily="34" charset="-120"/>
              </a:rPr>
              <a:t>如技優甄審有分發到想讀的校系，就不用填甄選志願囉</a:t>
            </a:r>
            <a:r>
              <a:rPr lang="en-US" altLang="zh-TW" b="1" dirty="0">
                <a:solidFill>
                  <a:sysClr val="windowText" lastClr="000000"/>
                </a:solidFill>
                <a:latin typeface="微軟正黑體" panose="020B0604030504040204" pitchFamily="34" charset="-120"/>
                <a:ea typeface="微軟正黑體" panose="020B0604030504040204" pitchFamily="34" charset="-120"/>
              </a:rPr>
              <a:t>~</a:t>
            </a:r>
            <a:r>
              <a:rPr lang="en-US" altLang="zh-TW" b="1" dirty="0">
                <a:solidFill>
                  <a:sysClr val="windowText" lastClr="000000"/>
                </a:solidFill>
                <a:latin typeface="微軟正黑體" panose="020B0604030504040204" pitchFamily="34" charset="-120"/>
                <a:ea typeface="微軟正黑體" panose="020B0604030504040204" pitchFamily="34" charset="-120"/>
                <a:hlinkClick r:id="rId3" action="ppaction://hlinksldjump"/>
              </a:rPr>
              <a:t>P17</a:t>
            </a:r>
            <a:endParaRPr lang="zh-TW" altLang="en-US" b="1" dirty="0">
              <a:solidFill>
                <a:sysClr val="windowText" lastClr="000000"/>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txBox="1">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a:t>按一下以編輯母片標題樣式</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graphicFrame>
        <p:nvGraphicFramePr>
          <p:cNvPr id="10" name="Group 85"/>
          <p:cNvGraphicFramePr>
            <a:graphicFrameLocks noGrp="1"/>
          </p:cNvGraphicFramePr>
          <p:nvPr>
            <p:extLst>
              <p:ext uri="{D42A27DB-BD31-4B8C-83A1-F6EECF244321}">
                <p14:modId xmlns:p14="http://schemas.microsoft.com/office/powerpoint/2010/main" val="2335489429"/>
              </p:ext>
            </p:extLst>
          </p:nvPr>
        </p:nvGraphicFramePr>
        <p:xfrm>
          <a:off x="407368" y="656033"/>
          <a:ext cx="11377265" cy="5545355"/>
        </p:xfrm>
        <a:graphic>
          <a:graphicData uri="http://schemas.openxmlformats.org/drawingml/2006/table">
            <a:tbl>
              <a:tblPr/>
              <a:tblGrid>
                <a:gridCol w="6263708">
                  <a:extLst>
                    <a:ext uri="{9D8B030D-6E8A-4147-A177-3AD203B41FA5}">
                      <a16:colId xmlns:a16="http://schemas.microsoft.com/office/drawing/2014/main" val="20000"/>
                    </a:ext>
                  </a:extLst>
                </a:gridCol>
                <a:gridCol w="1947701">
                  <a:extLst>
                    <a:ext uri="{9D8B030D-6E8A-4147-A177-3AD203B41FA5}">
                      <a16:colId xmlns:a16="http://schemas.microsoft.com/office/drawing/2014/main" val="20001"/>
                    </a:ext>
                  </a:extLst>
                </a:gridCol>
                <a:gridCol w="1582928">
                  <a:extLst>
                    <a:ext uri="{9D8B030D-6E8A-4147-A177-3AD203B41FA5}">
                      <a16:colId xmlns:a16="http://schemas.microsoft.com/office/drawing/2014/main" val="669241790"/>
                    </a:ext>
                  </a:extLst>
                </a:gridCol>
                <a:gridCol w="1582928">
                  <a:extLst>
                    <a:ext uri="{9D8B030D-6E8A-4147-A177-3AD203B41FA5}">
                      <a16:colId xmlns:a16="http://schemas.microsoft.com/office/drawing/2014/main" val="20002"/>
                    </a:ext>
                  </a:extLst>
                </a:gridCol>
              </a:tblGrid>
              <a:tr h="660015">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a:t>
                      </a:r>
                      <a:r>
                        <a:rPr kumimoji="1" lang="en-US" altLang="zh-TW"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競賽名次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保送</a:t>
                      </a:r>
                      <a:endParaRPr kumimoji="1" lang="en-US" altLang="zh-TW"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endParaRPr>
                    </a:p>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等第</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甄審</a:t>
                      </a:r>
                      <a:endParaRPr kumimoji="1" lang="en-US" altLang="zh-TW"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endParaRPr>
                    </a:p>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優待加分比率</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0"/>
                  </a:ext>
                </a:extLst>
              </a:tr>
              <a:tr h="636363">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2000" b="1" i="0" u="none" strike="noStrike" cap="none" normalizeH="0" baseline="0" dirty="0">
                          <a:ln>
                            <a:noFill/>
                          </a:ln>
                          <a:solidFill>
                            <a:srgbClr val="7030A0"/>
                          </a:solidFill>
                          <a:effectLst/>
                          <a:latin typeface="微軟正黑體" panose="020B0604030504040204" pitchFamily="34" charset="-120"/>
                          <a:ea typeface="微軟正黑體" panose="020B0604030504040204" pitchFamily="34" charset="-120"/>
                          <a:cs typeface="Arial Unicode MS" pitchFamily="34" charset="-120"/>
                        </a:rPr>
                        <a:t>國際技能競賽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國際技能競賽組織主辦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accent2">
                              <a:lumMod val="50000"/>
                            </a:schemeClr>
                          </a:solidFill>
                          <a:effectLst/>
                          <a:latin typeface="微軟正黑體" panose="020B0604030504040204" pitchFamily="34" charset="-120"/>
                          <a:ea typeface="微軟正黑體" panose="020B0604030504040204" pitchFamily="34" charset="-120"/>
                          <a:cs typeface="Arial Unicode MS" pitchFamily="34" charset="-120"/>
                        </a:rPr>
                        <a:t>國際科技展覽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國立臺灣科學教育館推薦參加</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國際展能節職業技能競賽</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國際奧林匹克身心殘障聯合會主辦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endPar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第一</a:t>
                      </a:r>
                      <a:r>
                        <a:rPr kumimoji="1" lang="en-US" altLang="zh-TW"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三等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55%</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1"/>
                  </a:ext>
                </a:extLst>
              </a:tr>
              <a:tr h="60116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優勝</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50%</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4"/>
                  </a:ext>
                </a:extLst>
              </a:tr>
              <a:tr h="68751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2000" b="1" i="0" u="none" strike="noStrike" cap="none" normalizeH="0" baseline="0" dirty="0">
                          <a:ln>
                            <a:noFill/>
                          </a:ln>
                          <a:solidFill>
                            <a:srgbClr val="7030A0"/>
                          </a:solidFill>
                          <a:effectLst/>
                          <a:latin typeface="微軟正黑體" panose="020B0604030504040204" pitchFamily="34" charset="-120"/>
                          <a:ea typeface="微軟正黑體" panose="020B0604030504040204" pitchFamily="34" charset="-120"/>
                          <a:cs typeface="Arial Unicode MS" pitchFamily="34" charset="-120"/>
                        </a:rPr>
                        <a:t>國際技能競賽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國際展能節職業技能競賽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正</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備</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取國手</a:t>
                      </a:r>
                      <a:endPar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第四等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45%</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5"/>
                  </a:ext>
                </a:extLst>
              </a:tr>
              <a:tr h="302506">
                <a:tc rowSpan="4">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全國技能競賽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全國身心障礙者技能競賽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金牌</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600" b="1" i="0" u="none" strike="noStrike" kern="1200" cap="none" spc="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cs typeface="Arial Unicode MS" pitchFamily="34" charset="-120"/>
                        </a:rPr>
                        <a:t>第五等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40%</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7"/>
                  </a:ext>
                </a:extLst>
              </a:tr>
              <a:tr h="302506">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銀牌</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600" b="1" i="0" u="none" strike="noStrike" kern="1200" cap="none" spc="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cs typeface="Arial Unicode MS" pitchFamily="34" charset="-120"/>
                        </a:rPr>
                        <a:t>第六等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35%</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8"/>
                  </a:ext>
                </a:extLst>
              </a:tr>
              <a:tr h="302506">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銅牌</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600" b="1" i="0" u="none" strike="noStrike" kern="1200" cap="none" spc="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cs typeface="Arial Unicode MS" pitchFamily="34" charset="-120"/>
                        </a:rPr>
                        <a:t>第七等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9"/>
                  </a:ext>
                </a:extLst>
              </a:tr>
              <a:tr h="265840">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4</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5</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3486313911"/>
                  </a:ext>
                </a:extLst>
              </a:tr>
              <a:tr h="272077">
                <a:tc rowSpan="5">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全國高級中等學校</a:t>
                      </a:r>
                      <a:r>
                        <a:rPr kumimoji="1" lang="zh-TW" altLang="en-US"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技藝競賽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a:t>
                      </a:r>
                      <a:r>
                        <a:rPr kumimoji="1" lang="zh-TW" altLang="en-US" sz="1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Unicode MS" pitchFamily="34" charset="-120"/>
                          <a:sym typeface="Arial"/>
                        </a:rPr>
                        <a:t>教育部</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第八</a:t>
                      </a:r>
                      <a:r>
                        <a:rPr kumimoji="1" lang="en-US" altLang="zh-TW"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十等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10"/>
                  </a:ext>
                </a:extLst>
              </a:tr>
              <a:tr h="272077">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4~15</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11"/>
                  </a:ext>
                </a:extLst>
              </a:tr>
              <a:tr h="272077">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16~30</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12"/>
                  </a:ext>
                </a:extLst>
              </a:tr>
              <a:tr h="302506">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sym typeface="Arial"/>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31~50</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2442012793"/>
                  </a:ext>
                </a:extLst>
              </a:tr>
              <a:tr h="272076">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sym typeface="Arial"/>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51~76</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10%</a:t>
                      </a:r>
                      <a:endParaRPr kumimoji="1" lang="zh-TW" altLang="en-US"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2186269000"/>
                  </a:ext>
                </a:extLst>
              </a:tr>
            </a:tbl>
          </a:graphicData>
        </a:graphic>
      </p:graphicFrame>
      <p:sp>
        <p:nvSpPr>
          <p:cNvPr id="6" name="矩形 5"/>
          <p:cNvSpPr/>
          <p:nvPr/>
        </p:nvSpPr>
        <p:spPr>
          <a:xfrm>
            <a:off x="1127448" y="6258652"/>
            <a:ext cx="5737468" cy="307777"/>
          </a:xfrm>
          <a:prstGeom prst="rect">
            <a:avLst/>
          </a:prstGeom>
        </p:spPr>
        <p:txBody>
          <a:bodyPr wrap="none">
            <a:spAutoFit/>
          </a:bodyPr>
          <a:lstStyle/>
          <a:p>
            <a:pPr marL="342900" indent="-342900">
              <a:spcBef>
                <a:spcPts val="300"/>
              </a:spcBef>
              <a:buFont typeface="Wingdings" panose="05000000000000000000" pitchFamily="2" charset="2"/>
              <a:buChar char="p"/>
            </a:pPr>
            <a:r>
              <a:rPr lang="zh-TW" altLang="en-US" sz="1400" dirty="0">
                <a:latin typeface="微軟正黑體" panose="020B0604030504040204" pitchFamily="34" charset="-120"/>
                <a:ea typeface="微軟正黑體" panose="020B0604030504040204" pitchFamily="34" charset="-120"/>
              </a:rPr>
              <a:t>國際技能競賽</a:t>
            </a:r>
            <a:r>
              <a:rPr lang="zh-TW" altLang="en-US" sz="1400" dirty="0">
                <a:solidFill>
                  <a:srgbClr val="0070C0"/>
                </a:solidFill>
                <a:latin typeface="微軟正黑體" panose="020B0604030504040204" pitchFamily="34" charset="-120"/>
                <a:ea typeface="微軟正黑體" panose="020B0604030504040204" pitchFamily="34" charset="-120"/>
              </a:rPr>
              <a:t>青少年組</a:t>
            </a:r>
            <a:r>
              <a:rPr lang="zh-TW" altLang="en-US" sz="1400" dirty="0">
                <a:latin typeface="微軟正黑體" panose="020B0604030504040204" pitchFamily="34" charset="-120"/>
                <a:ea typeface="微軟正黑體" panose="020B0604030504040204" pitchFamily="34" charset="-120"/>
              </a:rPr>
              <a:t>非常態性舉辦，獲獎者不得參加技優入學。</a:t>
            </a:r>
            <a:endParaRPr lang="en-US" altLang="zh-TW" sz="1400" dirty="0">
              <a:latin typeface="微軟正黑體" panose="020B0604030504040204" pitchFamily="34" charset="-120"/>
              <a:ea typeface="微軟正黑體" panose="020B0604030504040204" pitchFamily="34" charset="-120"/>
            </a:endParaRPr>
          </a:p>
        </p:txBody>
      </p:sp>
      <p:sp>
        <p:nvSpPr>
          <p:cNvPr id="5" name="標題 1">
            <a:extLst>
              <a:ext uri="{FF2B5EF4-FFF2-40B4-BE49-F238E27FC236}">
                <a16:creationId xmlns:a16="http://schemas.microsoft.com/office/drawing/2014/main" id="{7E92B6A2-AA2E-4D1F-A49C-ACA726170A1D}"/>
              </a:ext>
            </a:extLst>
          </p:cNvPr>
          <p:cNvSpPr txBox="1">
            <a:spLocks/>
          </p:cNvSpPr>
          <p:nvPr/>
        </p:nvSpPr>
        <p:spPr>
          <a:xfrm>
            <a:off x="407368" y="250825"/>
            <a:ext cx="4228132" cy="404813"/>
          </a:xfrm>
          <a:prstGeom prst="rect">
            <a:avLst/>
          </a:prstGeom>
        </p:spPr>
        <p:txBody>
          <a:bodyPr>
            <a:normAutofit fontScale="75000" lnSpcReduction="20000"/>
          </a:bodyPr>
          <a:lst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a:lstStyle>
          <a:p>
            <a:pPr fontAlgn="auto">
              <a:spcAft>
                <a:spcPts val="0"/>
              </a:spcAft>
            </a:pPr>
            <a:r>
              <a:rPr kumimoji="0" lang="zh-TW" altLang="en-US" sz="3200" kern="0">
                <a:solidFill>
                  <a:srgbClr val="0070C0"/>
                </a:solidFill>
                <a:latin typeface="微軟正黑體" panose="020B0604030504040204" pitchFamily="34" charset="-120"/>
                <a:ea typeface="微軟正黑體" panose="020B0604030504040204" pitchFamily="34" charset="-120"/>
                <a:cs typeface="Oswald"/>
                <a:sym typeface="Oswald"/>
              </a:rPr>
              <a:t>技優</a:t>
            </a:r>
            <a:r>
              <a:rPr kumimoji="0" lang="zh-TW" altLang="en-US" sz="3200" kern="0">
                <a:solidFill>
                  <a:srgbClr val="0070C0"/>
                </a:solidFill>
                <a:latin typeface="微軟正黑體" panose="020B0604030504040204" pitchFamily="34" charset="-120"/>
                <a:ea typeface="微軟正黑體" panose="020B0604030504040204" pitchFamily="34" charset="-120"/>
              </a:rPr>
              <a:t>優待加分標準表</a:t>
            </a:r>
            <a:r>
              <a:rPr kumimoji="0" lang="en-US" altLang="zh-TW" sz="3200" kern="0">
                <a:solidFill>
                  <a:srgbClr val="0070C0"/>
                </a:solidFill>
                <a:latin typeface="微軟正黑體" panose="020B0604030504040204" pitchFamily="34" charset="-120"/>
                <a:ea typeface="微軟正黑體" panose="020B0604030504040204" pitchFamily="34" charset="-120"/>
              </a:rPr>
              <a:t>-1</a:t>
            </a:r>
            <a:endParaRPr kumimoji="0" lang="zh-TW" altLang="en-US" sz="3000"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87"/>
          <p:cNvGraphicFramePr>
            <a:graphicFrameLocks noGrp="1"/>
          </p:cNvGraphicFramePr>
          <p:nvPr>
            <p:extLst>
              <p:ext uri="{D42A27DB-BD31-4B8C-83A1-F6EECF244321}">
                <p14:modId xmlns:p14="http://schemas.microsoft.com/office/powerpoint/2010/main" val="2394470931"/>
              </p:ext>
            </p:extLst>
          </p:nvPr>
        </p:nvGraphicFramePr>
        <p:xfrm>
          <a:off x="623392" y="675322"/>
          <a:ext cx="11233248" cy="5458272"/>
        </p:xfrm>
        <a:graphic>
          <a:graphicData uri="http://schemas.openxmlformats.org/drawingml/2006/table">
            <a:tbl>
              <a:tblPr/>
              <a:tblGrid>
                <a:gridCol w="6696744">
                  <a:extLst>
                    <a:ext uri="{9D8B030D-6E8A-4147-A177-3AD203B41FA5}">
                      <a16:colId xmlns:a16="http://schemas.microsoft.com/office/drawing/2014/main" val="20000"/>
                    </a:ext>
                  </a:extLst>
                </a:gridCol>
                <a:gridCol w="2415533">
                  <a:extLst>
                    <a:ext uri="{9D8B030D-6E8A-4147-A177-3AD203B41FA5}">
                      <a16:colId xmlns:a16="http://schemas.microsoft.com/office/drawing/2014/main" val="20001"/>
                    </a:ext>
                  </a:extLst>
                </a:gridCol>
                <a:gridCol w="2120971">
                  <a:extLst>
                    <a:ext uri="{9D8B030D-6E8A-4147-A177-3AD203B41FA5}">
                      <a16:colId xmlns:a16="http://schemas.microsoft.com/office/drawing/2014/main" val="20002"/>
                    </a:ext>
                  </a:extLst>
                </a:gridCol>
              </a:tblGrid>
              <a:tr h="34604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a:t>
                      </a:r>
                      <a:r>
                        <a:rPr kumimoji="1" lang="en-US" altLang="zh-TW"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競賽名次</a:t>
                      </a:r>
                      <a:r>
                        <a:rPr kumimoji="1" lang="en-US" altLang="zh-TW"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證照等級</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甄審 優待加分比率</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0"/>
                  </a:ext>
                </a:extLst>
              </a:tr>
              <a:tr h="302888">
                <a:tc rowSpan="3">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國立臺灣科學教育館</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全國中小學</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科學展覽會、</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臺灣國際科學展覽會</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61205405"/>
                  </a:ext>
                </a:extLst>
              </a:tr>
              <a:tr h="302888">
                <a:tc vMerge="1">
                  <a:txBody>
                    <a:bodyPr/>
                    <a:lstStyle/>
                    <a:p>
                      <a:endParaRPr lang="zh-TW"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defRPr/>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2~3</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3528168711"/>
                  </a:ext>
                </a:extLst>
              </a:tr>
              <a:tr h="302888">
                <a:tc vMerge="1">
                  <a:txBody>
                    <a:bodyPr/>
                    <a:lstStyle/>
                    <a:p>
                      <a:endParaRPr lang="zh-TW"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佳作</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411467243"/>
                  </a:ext>
                </a:extLst>
              </a:tr>
              <a:tr h="1013011">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中央各級機關或直轄市政府主辦</a:t>
                      </a:r>
                      <a:r>
                        <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全國技術型高級中等學校學生團隊技術創造力培訓與競賽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全國高中職智慧鐵人創意競賽決暨際邀請賽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電腦鼠暨智慧輪形機器人國內及國際競賽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全國學生美術比賽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全國學生音樂</a:t>
                      </a:r>
                      <a:r>
                        <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舞蹈比賽個人賽決賽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全國技能競賽分區</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北中南</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技能競賽</a:t>
                      </a:r>
                      <a:endPar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全國高級中等學校專業群科</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專題實作及創意競賽</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決賽</a:t>
                      </a:r>
                      <a:endParaRPr kumimoji="1" lang="en-US" altLang="zh-TW" sz="1800" b="1"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cs typeface="Arial Unicode MS" pitchFamily="34" charset="-120"/>
                      </a:endParaRP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20%</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150369">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2400" b="0" i="0" u="none" strike="noStrike" cap="none" normalizeH="0" baseline="0" dirty="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其餘得獎者</a:t>
                      </a:r>
                      <a:r>
                        <a:rPr kumimoji="1" lang="zh-TW" altLang="en-US" sz="1800" b="1" i="0" u="none" strike="noStrike" cap="none" normalizeH="0" baseline="0" dirty="0">
                          <a:ln>
                            <a:noFill/>
                          </a:ln>
                          <a:solidFill>
                            <a:schemeClr val="accent6">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346048">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技能檢定</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技術士證</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甲級技術士證</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3"/>
                  </a:ext>
                </a:extLst>
              </a:tr>
              <a:tr h="34604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乙級</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技術士證</a:t>
                      </a:r>
                      <a:endParaRPr kumimoji="1" lang="zh-TW" altLang="en-US" sz="1800" b="1"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cs typeface="Arial Unicode MS" pitchFamily="34" charset="-120"/>
                      </a:endParaRP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15%</a:t>
                      </a:r>
                      <a:r>
                        <a:rPr kumimoji="1" lang="zh-TW" altLang="en-US"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8%</a:t>
                      </a:r>
                      <a:r>
                        <a:rPr kumimoji="1" lang="zh-TW" altLang="en-US"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4%</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4"/>
                  </a:ext>
                </a:extLst>
              </a:tr>
              <a:tr h="31380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考選部</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專門職業及技術人員</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普通</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考試及格證書</a:t>
                      </a:r>
                      <a:endParaRPr kumimoji="1" lang="zh-TW" altLang="en-US"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Unicode MS" pitchFamily="34" charset="-120"/>
                      </a:endParaRP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普考</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證書</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15%</a:t>
                      </a:r>
                      <a:r>
                        <a:rPr kumimoji="1" lang="zh-TW" altLang="en-US"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8%</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906491533"/>
                  </a:ext>
                </a:extLst>
              </a:tr>
              <a:tr h="34604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其他參加國際性特殊技藝技能競賽</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獲優勝名次</a:t>
                      </a:r>
                      <a:r>
                        <a:rPr kumimoji="1" lang="zh-TW" altLang="en-US" sz="1800" b="1" i="0" u="none" strike="noStrike" cap="none" normalizeH="0" baseline="0" dirty="0">
                          <a:ln>
                            <a:noFill/>
                          </a:ln>
                          <a:solidFill>
                            <a:schemeClr val="accent6">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15~50%</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3505536382"/>
                  </a:ext>
                </a:extLst>
              </a:tr>
            </a:tbl>
          </a:graphicData>
        </a:graphic>
      </p:graphicFrame>
      <p:sp>
        <p:nvSpPr>
          <p:cNvPr id="11" name="矩形 10"/>
          <p:cNvSpPr/>
          <p:nvPr/>
        </p:nvSpPr>
        <p:spPr>
          <a:xfrm>
            <a:off x="7464152" y="6144072"/>
            <a:ext cx="2376264" cy="307777"/>
          </a:xfrm>
          <a:prstGeom prst="rect">
            <a:avLst/>
          </a:prstGeom>
        </p:spPr>
        <p:txBody>
          <a:bodyPr wrap="square">
            <a:spAutoFit/>
          </a:bodyPr>
          <a:lstStyle/>
          <a:p>
            <a:pPr lvl="0"/>
            <a:r>
              <a:rPr lang="zh-TW" altLang="en-US"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rPr>
              <a:t>*經招生委員會審議給分。</a:t>
            </a:r>
            <a:endParaRPr lang="en-US" altLang="zh-TW"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endParaRPr>
          </a:p>
        </p:txBody>
      </p:sp>
      <p:sp>
        <p:nvSpPr>
          <p:cNvPr id="5" name="矩形 4">
            <a:extLst>
              <a:ext uri="{FF2B5EF4-FFF2-40B4-BE49-F238E27FC236}">
                <a16:creationId xmlns:a16="http://schemas.microsoft.com/office/drawing/2014/main" id="{02D506E4-080B-4CBA-9BD6-2C563EEA3932}"/>
              </a:ext>
            </a:extLst>
          </p:cNvPr>
          <p:cNvSpPr/>
          <p:nvPr/>
        </p:nvSpPr>
        <p:spPr>
          <a:xfrm>
            <a:off x="7464152" y="6451795"/>
            <a:ext cx="3941785" cy="307777"/>
          </a:xfrm>
          <a:prstGeom prst="rect">
            <a:avLst/>
          </a:prstGeom>
        </p:spPr>
        <p:txBody>
          <a:bodyPr wrap="square">
            <a:spAutoFit/>
          </a:bodyPr>
          <a:lstStyle/>
          <a:p>
            <a:pPr lvl="0"/>
            <a:r>
              <a:rPr lang="zh-TW" altLang="en-US"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rPr>
              <a:t>*逐級選拔、常態性競賽、與本職學能相關</a:t>
            </a:r>
            <a:endParaRPr lang="en-US" altLang="zh-TW"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endParaRPr>
          </a:p>
        </p:txBody>
      </p:sp>
      <p:sp>
        <p:nvSpPr>
          <p:cNvPr id="6" name="標題 1">
            <a:extLst>
              <a:ext uri="{FF2B5EF4-FFF2-40B4-BE49-F238E27FC236}">
                <a16:creationId xmlns:a16="http://schemas.microsoft.com/office/drawing/2014/main" id="{A6CC387B-56CF-47BB-92F6-2ED970D0037E}"/>
              </a:ext>
            </a:extLst>
          </p:cNvPr>
          <p:cNvSpPr txBox="1">
            <a:spLocks/>
          </p:cNvSpPr>
          <p:nvPr/>
        </p:nvSpPr>
        <p:spPr>
          <a:xfrm>
            <a:off x="407368" y="250825"/>
            <a:ext cx="4228132" cy="404813"/>
          </a:xfrm>
          <a:prstGeom prst="rect">
            <a:avLst/>
          </a:prstGeom>
        </p:spPr>
        <p:txBody>
          <a:bodyPr>
            <a:normAutofit fontScale="75000" lnSpcReduction="20000"/>
          </a:bodyPr>
          <a:lst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a:lstStyle>
          <a:p>
            <a:pPr fontAlgn="auto">
              <a:spcAft>
                <a:spcPts val="0"/>
              </a:spcAft>
            </a:pPr>
            <a:r>
              <a:rPr kumimoji="0" lang="zh-TW" altLang="en-US" sz="3200" kern="0" dirty="0">
                <a:solidFill>
                  <a:srgbClr val="0070C0"/>
                </a:solidFill>
                <a:latin typeface="微軟正黑體" panose="020B0604030504040204" pitchFamily="34" charset="-120"/>
                <a:ea typeface="微軟正黑體" panose="020B0604030504040204" pitchFamily="34" charset="-120"/>
                <a:cs typeface="Oswald"/>
                <a:sym typeface="Oswald"/>
              </a:rPr>
              <a:t>技優</a:t>
            </a:r>
            <a:r>
              <a:rPr kumimoji="0" lang="zh-TW" altLang="en-US" sz="3200" kern="0" dirty="0">
                <a:solidFill>
                  <a:srgbClr val="0070C0"/>
                </a:solidFill>
                <a:latin typeface="微軟正黑體" panose="020B0604030504040204" pitchFamily="34" charset="-120"/>
                <a:ea typeface="微軟正黑體" panose="020B0604030504040204" pitchFamily="34" charset="-120"/>
              </a:rPr>
              <a:t>優待加分標準表</a:t>
            </a:r>
            <a:r>
              <a:rPr kumimoji="0" lang="en-US" altLang="zh-TW" sz="3200" kern="0" dirty="0">
                <a:solidFill>
                  <a:srgbClr val="0070C0"/>
                </a:solidFill>
                <a:latin typeface="微軟正黑體" panose="020B0604030504040204" pitchFamily="34" charset="-120"/>
                <a:ea typeface="微軟正黑體" panose="020B0604030504040204" pitchFamily="34" charset="-120"/>
              </a:rPr>
              <a:t>-2</a:t>
            </a:r>
            <a:endParaRPr kumimoji="0" lang="zh-TW" altLang="en-US" sz="3000"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52631" y="854924"/>
            <a:ext cx="5396280" cy="4717503"/>
          </a:xfrm>
          <a:prstGeom prst="rect">
            <a:avLst/>
          </a:prstGeom>
        </p:spPr>
      </p:pic>
      <p:sp>
        <p:nvSpPr>
          <p:cNvPr id="4" name="矩形 3"/>
          <p:cNvSpPr/>
          <p:nvPr/>
        </p:nvSpPr>
        <p:spPr>
          <a:xfrm>
            <a:off x="180778" y="2923386"/>
            <a:ext cx="1724394" cy="131023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7" name="矩形 6"/>
          <p:cNvSpPr/>
          <p:nvPr/>
        </p:nvSpPr>
        <p:spPr>
          <a:xfrm>
            <a:off x="457576" y="3676145"/>
            <a:ext cx="1242652" cy="311931"/>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7" name="矩形 16"/>
          <p:cNvSpPr/>
          <p:nvPr/>
        </p:nvSpPr>
        <p:spPr>
          <a:xfrm>
            <a:off x="5941849" y="1128264"/>
            <a:ext cx="5057020" cy="338554"/>
          </a:xfrm>
          <a:prstGeom prst="rect">
            <a:avLst/>
          </a:prstGeom>
        </p:spPr>
        <p:txBody>
          <a:bodyPr wrap="square">
            <a:spAutoFit/>
          </a:bodyPr>
          <a:lstStyle/>
          <a:p>
            <a:pPr>
              <a:spcBef>
                <a:spcPts val="363"/>
              </a:spcBef>
            </a:pPr>
            <a:r>
              <a:rPr lang="en-US" altLang="zh-TW" sz="1600" b="1" spc="50" dirty="0">
                <a:ln w="3175" cmpd="sng">
                  <a:noFill/>
                  <a:prstDash val="solid"/>
                </a:ln>
                <a:effectLst/>
                <a:latin typeface="微軟正黑體" panose="020B0604030504040204" pitchFamily="34" charset="-120"/>
                <a:ea typeface="微軟正黑體" panose="020B0604030504040204" pitchFamily="34" charset="-120"/>
              </a:rPr>
              <a:t>https://www.jctv.ntut.edu.tw/enter42/skill/</a:t>
            </a:r>
            <a:r>
              <a:rPr lang="zh-TW" altLang="en-US" sz="1600" b="1" dirty="0">
                <a:effectLst/>
                <a:latin typeface="微軟正黑體" panose="020B0604030504040204" pitchFamily="34" charset="-120"/>
                <a:ea typeface="微軟正黑體" panose="020B0604030504040204" pitchFamily="34" charset="-120"/>
              </a:rPr>
              <a:t>            </a:t>
            </a:r>
            <a:endParaRPr lang="en-US" altLang="zh-TW" sz="1600" b="1" dirty="0">
              <a:effectLst/>
              <a:latin typeface="微軟正黑體" panose="020B0604030504040204" pitchFamily="34" charset="-120"/>
              <a:ea typeface="微軟正黑體" panose="020B0604030504040204" pitchFamily="34" charset="-120"/>
            </a:endParaRPr>
          </a:p>
        </p:txBody>
      </p:sp>
      <p:pic>
        <p:nvPicPr>
          <p:cNvPr id="28" name="圖片 27">
            <a:extLst>
              <a:ext uri="{FF2B5EF4-FFF2-40B4-BE49-F238E27FC236}">
                <a16:creationId xmlns:a16="http://schemas.microsoft.com/office/drawing/2014/main" id="{AB701031-1D39-4E2D-948E-ADE5FF217A5C}"/>
              </a:ext>
            </a:extLst>
          </p:cNvPr>
          <p:cNvPicPr>
            <a:picLocks noChangeAspect="1"/>
          </p:cNvPicPr>
          <p:nvPr/>
        </p:nvPicPr>
        <p:blipFill rotWithShape="1">
          <a:blip r:embed="rId4">
            <a:extLst>
              <a:ext uri="{28A0092B-C50C-407E-A947-70E740481C1C}">
                <a14:useLocalDpi xmlns:a14="http://schemas.microsoft.com/office/drawing/2010/main" val="0"/>
              </a:ext>
            </a:extLst>
          </a:blip>
          <a:srcRect l="5107" t="5107" r="8068" b="8068"/>
          <a:stretch/>
        </p:blipFill>
        <p:spPr>
          <a:xfrm>
            <a:off x="10755132" y="327082"/>
            <a:ext cx="1224136" cy="1224136"/>
          </a:xfrm>
          <a:prstGeom prst="rect">
            <a:avLst/>
          </a:prstGeom>
        </p:spPr>
      </p:pic>
      <p:sp>
        <p:nvSpPr>
          <p:cNvPr id="33" name="標題 1">
            <a:extLst>
              <a:ext uri="{FF2B5EF4-FFF2-40B4-BE49-F238E27FC236}">
                <a16:creationId xmlns:a16="http://schemas.microsoft.com/office/drawing/2014/main" id="{FA19B5FA-BB52-4417-85A4-2BEB9C345981}"/>
              </a:ext>
            </a:extLst>
          </p:cNvPr>
          <p:cNvSpPr txBox="1">
            <a:spLocks/>
          </p:cNvSpPr>
          <p:nvPr/>
        </p:nvSpPr>
        <p:spPr>
          <a:xfrm>
            <a:off x="725714" y="153988"/>
            <a:ext cx="4163786" cy="5207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kern="0" dirty="0">
                <a:solidFill>
                  <a:srgbClr val="0070C0"/>
                </a:solidFill>
                <a:latin typeface="微軟正黑體" panose="020B0604030504040204" pitchFamily="34" charset="-120"/>
                <a:ea typeface="微軟正黑體" panose="020B0604030504040204" pitchFamily="34" charset="-120"/>
                <a:cs typeface="Oswald"/>
                <a:sym typeface="Oswald"/>
              </a:rPr>
              <a:t>技優入學系統</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pic>
        <p:nvPicPr>
          <p:cNvPr id="5" name="圖片 4">
            <a:extLst>
              <a:ext uri="{FF2B5EF4-FFF2-40B4-BE49-F238E27FC236}">
                <a16:creationId xmlns:a16="http://schemas.microsoft.com/office/drawing/2014/main" id="{157498D8-85FB-4D15-B2A9-9DD461990D0B}"/>
              </a:ext>
            </a:extLst>
          </p:cNvPr>
          <p:cNvPicPr>
            <a:picLocks noChangeAspect="1"/>
          </p:cNvPicPr>
          <p:nvPr/>
        </p:nvPicPr>
        <p:blipFill>
          <a:blip r:embed="rId5"/>
          <a:stretch>
            <a:fillRect/>
          </a:stretch>
        </p:blipFill>
        <p:spPr>
          <a:xfrm>
            <a:off x="1919536" y="1886225"/>
            <a:ext cx="9651801" cy="4615774"/>
          </a:xfrm>
          <a:prstGeom prst="rect">
            <a:avLst/>
          </a:prstGeom>
        </p:spPr>
      </p:pic>
      <p:pic>
        <p:nvPicPr>
          <p:cNvPr id="13" name="圖片 12">
            <a:extLst>
              <a:ext uri="{FF2B5EF4-FFF2-40B4-BE49-F238E27FC236}">
                <a16:creationId xmlns:a16="http://schemas.microsoft.com/office/drawing/2014/main" id="{1F77270C-69FB-43DD-9B60-2C97D08F1860}"/>
              </a:ext>
            </a:extLst>
          </p:cNvPr>
          <p:cNvPicPr>
            <a:picLocks noChangeAspect="1"/>
          </p:cNvPicPr>
          <p:nvPr/>
        </p:nvPicPr>
        <p:blipFill>
          <a:blip r:embed="rId6"/>
          <a:stretch>
            <a:fillRect/>
          </a:stretch>
        </p:blipFill>
        <p:spPr>
          <a:xfrm>
            <a:off x="4346922" y="3068960"/>
            <a:ext cx="2162477" cy="3572374"/>
          </a:xfrm>
          <a:prstGeom prst="rect">
            <a:avLst/>
          </a:prstGeom>
        </p:spPr>
      </p:pic>
      <p:sp>
        <p:nvSpPr>
          <p:cNvPr id="25" name="矩形 24">
            <a:extLst>
              <a:ext uri="{FF2B5EF4-FFF2-40B4-BE49-F238E27FC236}">
                <a16:creationId xmlns:a16="http://schemas.microsoft.com/office/drawing/2014/main" id="{04BF6C3B-0140-4B77-9CB8-07CB376A4DFA}"/>
              </a:ext>
            </a:extLst>
          </p:cNvPr>
          <p:cNvSpPr/>
          <p:nvPr/>
        </p:nvSpPr>
        <p:spPr>
          <a:xfrm>
            <a:off x="4478531" y="5233145"/>
            <a:ext cx="2030867" cy="104585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BC96FABA-242B-4C9E-91D9-455BC21B4B33}"/>
              </a:ext>
            </a:extLst>
          </p:cNvPr>
          <p:cNvSpPr/>
          <p:nvPr/>
        </p:nvSpPr>
        <p:spPr>
          <a:xfrm>
            <a:off x="4478532" y="3788944"/>
            <a:ext cx="2030867" cy="45398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A1E4DF6B-29F5-4FB8-B594-C344918B0122}"/>
              </a:ext>
            </a:extLst>
          </p:cNvPr>
          <p:cNvSpPr/>
          <p:nvPr/>
        </p:nvSpPr>
        <p:spPr>
          <a:xfrm>
            <a:off x="6491786" y="3075567"/>
            <a:ext cx="4343650" cy="33944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31" name="圖片 30">
            <a:extLst>
              <a:ext uri="{FF2B5EF4-FFF2-40B4-BE49-F238E27FC236}">
                <a16:creationId xmlns:a16="http://schemas.microsoft.com/office/drawing/2014/main" id="{7BF45774-0F0D-4391-8115-B29743B48BBD}"/>
              </a:ext>
            </a:extLst>
          </p:cNvPr>
          <p:cNvPicPr>
            <a:picLocks noChangeAspect="1"/>
          </p:cNvPicPr>
          <p:nvPr/>
        </p:nvPicPr>
        <p:blipFill>
          <a:blip r:embed="rId7"/>
          <a:stretch>
            <a:fillRect/>
          </a:stretch>
        </p:blipFill>
        <p:spPr>
          <a:xfrm>
            <a:off x="7250146" y="4850384"/>
            <a:ext cx="3362794" cy="1790950"/>
          </a:xfrm>
          <a:prstGeom prst="rect">
            <a:avLst/>
          </a:prstGeom>
        </p:spPr>
      </p:pic>
      <p:pic>
        <p:nvPicPr>
          <p:cNvPr id="27" name="圖片 26">
            <a:extLst>
              <a:ext uri="{FF2B5EF4-FFF2-40B4-BE49-F238E27FC236}">
                <a16:creationId xmlns:a16="http://schemas.microsoft.com/office/drawing/2014/main" id="{A0C06E76-2D9E-4525-87CC-39E6B8AD6918}"/>
              </a:ext>
            </a:extLst>
          </p:cNvPr>
          <p:cNvPicPr>
            <a:picLocks noChangeAspect="1"/>
          </p:cNvPicPr>
          <p:nvPr/>
        </p:nvPicPr>
        <p:blipFill rotWithShape="1">
          <a:blip r:embed="rId8"/>
          <a:srcRect l="14014" t="11823" r="12030" b="15405"/>
          <a:stretch/>
        </p:blipFill>
        <p:spPr>
          <a:xfrm>
            <a:off x="7237490" y="3255505"/>
            <a:ext cx="2874535" cy="1337984"/>
          </a:xfrm>
          <a:prstGeom prst="rect">
            <a:avLst/>
          </a:prstGeom>
        </p:spPr>
      </p:pic>
      <p:sp>
        <p:nvSpPr>
          <p:cNvPr id="34" name="標題 1">
            <a:extLst>
              <a:ext uri="{FF2B5EF4-FFF2-40B4-BE49-F238E27FC236}">
                <a16:creationId xmlns:a16="http://schemas.microsoft.com/office/drawing/2014/main" id="{C24A76AD-F288-4AE3-8159-248B7BFF9817}"/>
              </a:ext>
            </a:extLst>
          </p:cNvPr>
          <p:cNvSpPr txBox="1">
            <a:spLocks/>
          </p:cNvSpPr>
          <p:nvPr/>
        </p:nvSpPr>
        <p:spPr>
          <a:xfrm>
            <a:off x="6627259" y="3209722"/>
            <a:ext cx="811648" cy="13379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kern="0" dirty="0">
                <a:solidFill>
                  <a:srgbClr val="0070C0"/>
                </a:solidFill>
                <a:latin typeface="微軟正黑體" panose="020B0604030504040204" pitchFamily="34" charset="-120"/>
                <a:ea typeface="微軟正黑體" panose="020B0604030504040204" pitchFamily="34" charset="-120"/>
                <a:cs typeface="Oswald"/>
                <a:sym typeface="Oswald"/>
              </a:rPr>
              <a:t>保送</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
        <p:nvSpPr>
          <p:cNvPr id="35" name="標題 1">
            <a:extLst>
              <a:ext uri="{FF2B5EF4-FFF2-40B4-BE49-F238E27FC236}">
                <a16:creationId xmlns:a16="http://schemas.microsoft.com/office/drawing/2014/main" id="{7F734A90-3612-4F1B-860E-6F47DD409568}"/>
              </a:ext>
            </a:extLst>
          </p:cNvPr>
          <p:cNvSpPr txBox="1">
            <a:spLocks/>
          </p:cNvSpPr>
          <p:nvPr/>
        </p:nvSpPr>
        <p:spPr>
          <a:xfrm>
            <a:off x="6627259" y="4788087"/>
            <a:ext cx="811648" cy="13379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kern="0" dirty="0">
                <a:solidFill>
                  <a:srgbClr val="0070C0"/>
                </a:solidFill>
                <a:latin typeface="微軟正黑體" panose="020B0604030504040204" pitchFamily="34" charset="-120"/>
                <a:ea typeface="微軟正黑體" panose="020B0604030504040204" pitchFamily="34" charset="-120"/>
                <a:cs typeface="Oswald"/>
                <a:sym typeface="Oswald"/>
              </a:rPr>
              <a:t>甄審</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
        <p:nvSpPr>
          <p:cNvPr id="36" name="矩形 35">
            <a:extLst>
              <a:ext uri="{FF2B5EF4-FFF2-40B4-BE49-F238E27FC236}">
                <a16:creationId xmlns:a16="http://schemas.microsoft.com/office/drawing/2014/main" id="{4CDD0B15-0B08-48AD-B854-105EB08329D8}"/>
              </a:ext>
            </a:extLst>
          </p:cNvPr>
          <p:cNvSpPr/>
          <p:nvPr/>
        </p:nvSpPr>
        <p:spPr>
          <a:xfrm>
            <a:off x="6627258" y="3181266"/>
            <a:ext cx="4076568" cy="160351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0D320A53-38F8-4601-B330-D33ABD94CDB7}"/>
              </a:ext>
            </a:extLst>
          </p:cNvPr>
          <p:cNvSpPr/>
          <p:nvPr/>
        </p:nvSpPr>
        <p:spPr>
          <a:xfrm>
            <a:off x="6613772" y="4818446"/>
            <a:ext cx="4090054" cy="188842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91FCA5E1-B3ED-4D95-8520-2E49D4AC323B}"/>
              </a:ext>
            </a:extLst>
          </p:cNvPr>
          <p:cNvSpPr/>
          <p:nvPr/>
        </p:nvSpPr>
        <p:spPr>
          <a:xfrm>
            <a:off x="5941849" y="1576845"/>
            <a:ext cx="2911551" cy="293411"/>
          </a:xfrm>
          <a:prstGeom prst="rect">
            <a:avLst/>
          </a:prstGeom>
          <a:solidFill>
            <a:srgbClr val="FC79B2"/>
          </a:solidFill>
        </p:spPr>
        <p:txBody>
          <a:bodyPr wrap="square">
            <a:noAutofit/>
          </a:bodyPr>
          <a:lstStyle/>
          <a:p>
            <a:r>
              <a:rPr lang="en-US" altLang="zh-TW" sz="1600" b="1" dirty="0">
                <a:latin typeface="微軟正黑體" panose="020B0604030504040204" pitchFamily="34" charset="-120"/>
                <a:ea typeface="微軟正黑體" panose="020B0604030504040204" pitchFamily="34" charset="-120"/>
                <a:cs typeface="Oswald"/>
              </a:rPr>
              <a:t>113</a:t>
            </a:r>
            <a:r>
              <a:rPr lang="zh-TW" altLang="en-US" sz="1600" b="1" dirty="0">
                <a:latin typeface="微軟正黑體" panose="020B0604030504040204" pitchFamily="34" charset="-120"/>
                <a:ea typeface="微軟正黑體" panose="020B0604030504040204" pitchFamily="34" charset="-120"/>
                <a:cs typeface="Oswald"/>
              </a:rPr>
              <a:t>學年度資料，請自行查詢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1912109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1"/>
          <p:cNvSpPr txBox="1">
            <a:spLocks/>
          </p:cNvSpPr>
          <p:nvPr/>
        </p:nvSpPr>
        <p:spPr>
          <a:xfrm>
            <a:off x="0" y="-5318"/>
            <a:ext cx="12192000" cy="871204"/>
          </a:xfrm>
          <a:prstGeom prst="rect">
            <a:avLst/>
          </a:prstGeom>
          <a:solidFill>
            <a:srgbClr val="DCF28A"/>
          </a:solidFill>
          <a:ln/>
        </p:spPr>
        <p:style>
          <a:lnRef idx="0">
            <a:schemeClr val="accent3"/>
          </a:lnRef>
          <a:fillRef idx="3">
            <a:schemeClr val="accent3"/>
          </a:fillRef>
          <a:effectRef idx="3">
            <a:schemeClr val="accent3"/>
          </a:effectRef>
          <a:fontRef idx="minor">
            <a:schemeClr val="lt1"/>
          </a:fontRef>
        </p:style>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r>
              <a:rPr kumimoji="0" lang="en-US" altLang="zh-TW" sz="3600" b="1" kern="0" dirty="0">
                <a:solidFill>
                  <a:srgbClr val="C00000"/>
                </a:solidFill>
                <a:latin typeface="微軟正黑體" panose="020B0604030504040204" pitchFamily="34" charset="-120"/>
                <a:ea typeface="微軟正黑體" panose="020B0604030504040204" pitchFamily="34" charset="-120"/>
              </a:rPr>
              <a:t>113</a:t>
            </a:r>
            <a:r>
              <a:rPr kumimoji="0" lang="zh-TW" altLang="en-US" sz="2400" b="1" kern="0" dirty="0">
                <a:solidFill>
                  <a:schemeClr val="tx1">
                    <a:lumMod val="85000"/>
                    <a:lumOff val="15000"/>
                  </a:schemeClr>
                </a:solidFill>
                <a:latin typeface="微軟正黑體" panose="020B0604030504040204" pitchFamily="34" charset="-120"/>
                <a:ea typeface="微軟正黑體" panose="020B0604030504040204" pitchFamily="34" charset="-120"/>
              </a:rPr>
              <a:t>學年度</a:t>
            </a:r>
            <a:r>
              <a:rPr kumimoji="0" lang="zh-TW" altLang="en-US" sz="3600" b="1" kern="0" dirty="0">
                <a:solidFill>
                  <a:srgbClr val="C00000"/>
                </a:solidFill>
                <a:latin typeface="微軟正黑體" panose="020B0604030504040204" pitchFamily="34" charset="-120"/>
                <a:ea typeface="微軟正黑體" panose="020B0604030504040204" pitchFamily="34" charset="-120"/>
              </a:rPr>
              <a:t>四技二專</a:t>
            </a:r>
            <a:r>
              <a:rPr kumimoji="0" lang="zh-TW" altLang="en-US" sz="3600" b="1" kern="0" dirty="0">
                <a:solidFill>
                  <a:schemeClr val="tx1">
                    <a:lumMod val="85000"/>
                    <a:lumOff val="15000"/>
                  </a:schemeClr>
                </a:solidFill>
                <a:latin typeface="微軟正黑體" panose="020B0604030504040204" pitchFamily="34" charset="-120"/>
                <a:ea typeface="微軟正黑體" panose="020B0604030504040204" pitchFamily="34" charset="-120"/>
              </a:rPr>
              <a:t>各招生管道招生名額（參考）</a:t>
            </a:r>
            <a:endParaRPr kumimoji="0" lang="en-US" altLang="zh-TW" sz="36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3B8917E2-FFB8-435D-B2F6-49CB0D9A1316}"/>
              </a:ext>
            </a:extLst>
          </p:cNvPr>
          <p:cNvSpPr/>
          <p:nvPr/>
        </p:nvSpPr>
        <p:spPr>
          <a:xfrm>
            <a:off x="1925972" y="5903056"/>
            <a:ext cx="3521956" cy="461665"/>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*教育部技職司</a:t>
            </a:r>
            <a:r>
              <a:rPr lang="en-US" altLang="zh-TW" sz="1200" b="1" dirty="0">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電子布告欄網頁，每年</a:t>
            </a:r>
            <a:r>
              <a:rPr lang="en-US" altLang="zh-TW" sz="1200" b="1" dirty="0">
                <a:latin typeface="微軟正黑體" panose="020B0604030504040204" pitchFamily="34" charset="-120"/>
                <a:ea typeface="微軟正黑體" panose="020B0604030504040204" pitchFamily="34" charset="-120"/>
              </a:rPr>
              <a:t>12</a:t>
            </a:r>
            <a:r>
              <a:rPr lang="zh-TW" altLang="en-US" sz="1200" b="1" dirty="0">
                <a:latin typeface="微軟正黑體" panose="020B0604030504040204" pitchFamily="34" charset="-120"/>
                <a:ea typeface="微軟正黑體" panose="020B0604030504040204" pitchFamily="34" charset="-120"/>
              </a:rPr>
              <a:t>月公告四技二專日間部名額分配，可多加利用查詢。</a:t>
            </a:r>
            <a:endParaRPr lang="en-US" altLang="zh-TW" sz="1200" b="1" dirty="0">
              <a:latin typeface="微軟正黑體" panose="020B0604030504040204" pitchFamily="34" charset="-120"/>
              <a:ea typeface="微軟正黑體" panose="020B0604030504040204" pitchFamily="34" charset="-120"/>
            </a:endParaRPr>
          </a:p>
        </p:txBody>
      </p:sp>
      <p:sp>
        <p:nvSpPr>
          <p:cNvPr id="26" name="矩形 25">
            <a:extLst>
              <a:ext uri="{FF2B5EF4-FFF2-40B4-BE49-F238E27FC236}">
                <a16:creationId xmlns:a16="http://schemas.microsoft.com/office/drawing/2014/main" id="{7EDC3B93-5586-412D-BB07-25C0CC1E4719}"/>
              </a:ext>
            </a:extLst>
          </p:cNvPr>
          <p:cNvSpPr/>
          <p:nvPr/>
        </p:nvSpPr>
        <p:spPr>
          <a:xfrm>
            <a:off x="1074914" y="908720"/>
            <a:ext cx="7114448" cy="338554"/>
          </a:xfrm>
          <a:prstGeom prst="rect">
            <a:avLst/>
          </a:prstGeom>
        </p:spPr>
        <p:txBody>
          <a:bodyPr wrap="none">
            <a:spAutoFit/>
          </a:bodyPr>
          <a:lstStyle/>
          <a:p>
            <a:r>
              <a:rPr lang="zh-TW" altLang="en-US" sz="1600" b="1" dirty="0">
                <a:solidFill>
                  <a:srgbClr val="C00000"/>
                </a:solidFill>
                <a:latin typeface="微軟正黑體" panose="020B0604030504040204" pitchFamily="34" charset="-120"/>
                <a:ea typeface="微軟正黑體" panose="020B0604030504040204" pitchFamily="34" charset="-120"/>
              </a:rPr>
              <a:t>*</a:t>
            </a:r>
            <a:r>
              <a:rPr lang="en-US" altLang="zh-TW" sz="1600" b="1" dirty="0">
                <a:solidFill>
                  <a:srgbClr val="C00000"/>
                </a:solidFill>
                <a:latin typeface="微軟正黑體" panose="020B0604030504040204" pitchFamily="34" charset="-120"/>
                <a:ea typeface="微軟正黑體" panose="020B0604030504040204" pitchFamily="34" charset="-120"/>
              </a:rPr>
              <a:t>113</a:t>
            </a:r>
            <a:r>
              <a:rPr lang="zh-TW" altLang="en-US" sz="1600" b="1" dirty="0">
                <a:solidFill>
                  <a:srgbClr val="C00000"/>
                </a:solidFill>
                <a:latin typeface="微軟正黑體" panose="020B0604030504040204" pitchFamily="34" charset="-120"/>
                <a:ea typeface="微軟正黑體" panose="020B0604030504040204" pitchFamily="34" charset="-120"/>
              </a:rPr>
              <a:t>學年度</a:t>
            </a:r>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特才、繁星簡章</a:t>
            </a:r>
            <a:r>
              <a:rPr lang="en-US" altLang="zh-TW" sz="1600" b="1" dirty="0">
                <a:solidFill>
                  <a:schemeClr val="accent1">
                    <a:lumMod val="75000"/>
                  </a:schemeClr>
                </a:solidFill>
                <a:latin typeface="微軟正黑體" panose="020B0604030504040204" pitchFamily="34" charset="-120"/>
                <a:ea typeface="微軟正黑體" panose="020B0604030504040204" pitchFamily="34" charset="-120"/>
              </a:rPr>
              <a:t>112/11/23</a:t>
            </a:r>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公告，其餘管道</a:t>
            </a:r>
            <a:r>
              <a:rPr lang="en-US" altLang="zh-TW" sz="1600" b="1" dirty="0">
                <a:solidFill>
                  <a:schemeClr val="accent1">
                    <a:lumMod val="75000"/>
                  </a:schemeClr>
                </a:solidFill>
                <a:latin typeface="微軟正黑體" panose="020B0604030504040204" pitchFamily="34" charset="-120"/>
                <a:ea typeface="微軟正黑體" panose="020B0604030504040204" pitchFamily="34" charset="-120"/>
              </a:rPr>
              <a:t>12/7</a:t>
            </a:r>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公告</a:t>
            </a:r>
            <a:r>
              <a:rPr lang="zh-TW" altLang="en-US" sz="1600" b="1" dirty="0">
                <a:solidFill>
                  <a:srgbClr val="C00000"/>
                </a:solidFill>
                <a:latin typeface="微軟正黑體" panose="020B0604030504040204" pitchFamily="34" charset="-120"/>
                <a:ea typeface="微軟正黑體" panose="020B0604030504040204" pitchFamily="34" charset="-120"/>
              </a:rPr>
              <a:t>正式簡章。 </a:t>
            </a:r>
            <a:endParaRPr lang="zh-TW" altLang="en-US" sz="1600" b="1" dirty="0">
              <a:solidFill>
                <a:schemeClr val="accent1">
                  <a:lumMod val="75000"/>
                </a:schemeClr>
              </a:solidFill>
              <a:latin typeface="微軟正黑體" panose="020B0604030504040204" pitchFamily="34" charset="-120"/>
              <a:ea typeface="微軟正黑體" panose="020B0604030504040204" pitchFamily="34" charset="-120"/>
            </a:endParaRPr>
          </a:p>
        </p:txBody>
      </p:sp>
      <p:graphicFrame>
        <p:nvGraphicFramePr>
          <p:cNvPr id="27" name="表格 26">
            <a:extLst>
              <a:ext uri="{FF2B5EF4-FFF2-40B4-BE49-F238E27FC236}">
                <a16:creationId xmlns:a16="http://schemas.microsoft.com/office/drawing/2014/main" id="{9052195F-88B8-48C2-8DD5-006927DFEC43}"/>
              </a:ext>
            </a:extLst>
          </p:cNvPr>
          <p:cNvGraphicFramePr>
            <a:graphicFrameLocks noGrp="1"/>
          </p:cNvGraphicFramePr>
          <p:nvPr>
            <p:extLst>
              <p:ext uri="{D42A27DB-BD31-4B8C-83A1-F6EECF244321}">
                <p14:modId xmlns:p14="http://schemas.microsoft.com/office/powerpoint/2010/main" val="1283494756"/>
              </p:ext>
            </p:extLst>
          </p:nvPr>
        </p:nvGraphicFramePr>
        <p:xfrm>
          <a:off x="1052304" y="1247275"/>
          <a:ext cx="10087391" cy="4506000"/>
        </p:xfrm>
        <a:graphic>
          <a:graphicData uri="http://schemas.openxmlformats.org/drawingml/2006/table">
            <a:tbl>
              <a:tblPr firstRow="1" firstCol="1" bandRow="1">
                <a:tableStyleId>{5C22544A-7EE6-4342-B048-85BDC9FD1C3A}</a:tableStyleId>
              </a:tblPr>
              <a:tblGrid>
                <a:gridCol w="787832">
                  <a:extLst>
                    <a:ext uri="{9D8B030D-6E8A-4147-A177-3AD203B41FA5}">
                      <a16:colId xmlns:a16="http://schemas.microsoft.com/office/drawing/2014/main" val="3766009804"/>
                    </a:ext>
                  </a:extLst>
                </a:gridCol>
                <a:gridCol w="1386175">
                  <a:extLst>
                    <a:ext uri="{9D8B030D-6E8A-4147-A177-3AD203B41FA5}">
                      <a16:colId xmlns:a16="http://schemas.microsoft.com/office/drawing/2014/main" val="3891385220"/>
                    </a:ext>
                  </a:extLst>
                </a:gridCol>
                <a:gridCol w="3274987">
                  <a:extLst>
                    <a:ext uri="{9D8B030D-6E8A-4147-A177-3AD203B41FA5}">
                      <a16:colId xmlns:a16="http://schemas.microsoft.com/office/drawing/2014/main" val="4214094318"/>
                    </a:ext>
                  </a:extLst>
                </a:gridCol>
                <a:gridCol w="914400">
                  <a:extLst>
                    <a:ext uri="{9D8B030D-6E8A-4147-A177-3AD203B41FA5}">
                      <a16:colId xmlns:a16="http://schemas.microsoft.com/office/drawing/2014/main" val="1534368344"/>
                    </a:ext>
                  </a:extLst>
                </a:gridCol>
                <a:gridCol w="1466850">
                  <a:extLst>
                    <a:ext uri="{9D8B030D-6E8A-4147-A177-3AD203B41FA5}">
                      <a16:colId xmlns:a16="http://schemas.microsoft.com/office/drawing/2014/main" val="3194047042"/>
                    </a:ext>
                  </a:extLst>
                </a:gridCol>
                <a:gridCol w="2257147">
                  <a:extLst>
                    <a:ext uri="{9D8B030D-6E8A-4147-A177-3AD203B41FA5}">
                      <a16:colId xmlns:a16="http://schemas.microsoft.com/office/drawing/2014/main" val="1614833707"/>
                    </a:ext>
                  </a:extLst>
                </a:gridCol>
              </a:tblGrid>
              <a:tr h="571217">
                <a:tc>
                  <a:txBody>
                    <a:bodyPr/>
                    <a:lstStyle/>
                    <a:p>
                      <a:pPr algn="ctr">
                        <a:lnSpc>
                          <a:spcPct val="100000"/>
                        </a:lnSpc>
                        <a:spcAft>
                          <a:spcPts val="0"/>
                        </a:spcAft>
                      </a:pPr>
                      <a:r>
                        <a:rPr lang="zh-TW" sz="1800" b="1" kern="0" spc="-50" dirty="0">
                          <a:effectLst/>
                          <a:latin typeface="微軟正黑體" panose="020B0604030504040204" pitchFamily="34" charset="-120"/>
                          <a:ea typeface="微軟正黑體" panose="020B0604030504040204" pitchFamily="34" charset="-120"/>
                        </a:rPr>
                        <a:t>項次</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1">
                        <a:lumMod val="50000"/>
                      </a:schemeClr>
                    </a:solidFill>
                  </a:tcPr>
                </a:tc>
                <a:tc>
                  <a:txBody>
                    <a:bodyPr/>
                    <a:lstStyle/>
                    <a:p>
                      <a:pPr algn="ctr">
                        <a:lnSpc>
                          <a:spcPct val="100000"/>
                        </a:lnSpc>
                        <a:spcAft>
                          <a:spcPts val="0"/>
                        </a:spcAft>
                      </a:pPr>
                      <a:r>
                        <a:rPr lang="zh-TW" sz="1800" b="1" kern="0" spc="-50" dirty="0">
                          <a:effectLst/>
                          <a:latin typeface="微軟正黑體" panose="020B0604030504040204" pitchFamily="34" charset="-120"/>
                          <a:ea typeface="微軟正黑體" panose="020B0604030504040204" pitchFamily="34" charset="-120"/>
                        </a:rPr>
                        <a:t>學制別</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zh-TW" sz="1800" b="1" kern="0" spc="-50" dirty="0">
                          <a:solidFill>
                            <a:srgbClr val="FFFF00"/>
                          </a:solidFill>
                          <a:effectLst/>
                          <a:latin typeface="微軟正黑體" panose="020B0604030504040204" pitchFamily="34" charset="-120"/>
                          <a:ea typeface="微軟正黑體" panose="020B0604030504040204" pitchFamily="34" charset="-120"/>
                        </a:rPr>
                        <a:t>招生管道名稱</a:t>
                      </a:r>
                      <a:endParaRPr lang="zh-TW" sz="1400" b="1" kern="100" dirty="0">
                        <a:solidFill>
                          <a:srgbClr val="FFFF00"/>
                        </a:solidFill>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zh-TW" sz="1800" b="1" kern="100" spc="-20" dirty="0">
                          <a:effectLst/>
                          <a:latin typeface="微軟正黑體" panose="020B0604030504040204" pitchFamily="34" charset="-120"/>
                          <a:ea typeface="微軟正黑體" panose="020B0604030504040204" pitchFamily="34" charset="-120"/>
                        </a:rPr>
                        <a:t>校 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zh-TW" sz="1800" b="1" kern="100" spc="-20" dirty="0">
                          <a:effectLst/>
                          <a:latin typeface="微軟正黑體" panose="020B0604030504040204" pitchFamily="34" charset="-120"/>
                          <a:ea typeface="微軟正黑體" panose="020B0604030504040204" pitchFamily="34" charset="-120"/>
                        </a:rPr>
                        <a:t>系 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en-US" altLang="zh-TW" sz="1800" b="1" kern="100" spc="-50" dirty="0">
                          <a:solidFill>
                            <a:srgbClr val="FFFF00"/>
                          </a:solidFill>
                          <a:effectLst/>
                          <a:latin typeface="微軟正黑體" panose="020B0604030504040204" pitchFamily="34" charset="-120"/>
                          <a:ea typeface="微軟正黑體" panose="020B0604030504040204" pitchFamily="34" charset="-120"/>
                        </a:rPr>
                        <a:t>113</a:t>
                      </a:r>
                      <a:r>
                        <a:rPr lang="zh-TW" altLang="en-US" sz="1800" b="1" kern="100" spc="-50" dirty="0">
                          <a:solidFill>
                            <a:srgbClr val="FFFF00"/>
                          </a:solidFill>
                          <a:effectLst/>
                          <a:latin typeface="微軟正黑體" panose="020B0604030504040204" pitchFamily="34" charset="-120"/>
                          <a:ea typeface="微軟正黑體" panose="020B0604030504040204" pitchFamily="34" charset="-120"/>
                        </a:rPr>
                        <a:t>學年度一般生</a:t>
                      </a:r>
                      <a:endParaRPr lang="en-US" altLang="zh-TW" sz="1800" b="1" kern="100" spc="-50" dirty="0">
                        <a:solidFill>
                          <a:srgbClr val="FFFF00"/>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800" b="1" kern="100" spc="-50" dirty="0">
                          <a:solidFill>
                            <a:srgbClr val="FFFF00"/>
                          </a:solidFill>
                          <a:effectLst/>
                          <a:latin typeface="微軟正黑體" panose="020B0604030504040204" pitchFamily="34" charset="-120"/>
                          <a:ea typeface="微軟正黑體" panose="020B0604030504040204" pitchFamily="34" charset="-120"/>
                        </a:rPr>
                        <a:t>招生名額</a:t>
                      </a:r>
                      <a:r>
                        <a:rPr lang="zh-TW" altLang="en-US" sz="1800" b="1" kern="100" spc="-50" dirty="0">
                          <a:solidFill>
                            <a:srgbClr val="FFFF00"/>
                          </a:solidFill>
                          <a:effectLst/>
                          <a:latin typeface="微軟正黑體" panose="020B0604030504040204" pitchFamily="34" charset="-120"/>
                          <a:ea typeface="微軟正黑體" panose="020B0604030504040204" pitchFamily="34" charset="-120"/>
                        </a:rPr>
                        <a:t>（參考）</a:t>
                      </a:r>
                      <a:endParaRPr lang="en-US" altLang="zh-TW" sz="1800" b="1" kern="100" spc="-50" dirty="0">
                        <a:solidFill>
                          <a:srgbClr val="FFFF00"/>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altLang="en-US" sz="1400" b="1" kern="100" dirty="0">
                          <a:solidFill>
                            <a:srgbClr val="FFFF00"/>
                          </a:solidFill>
                          <a:effectLst/>
                          <a:latin typeface="微軟正黑體" panose="020B0604030504040204" pitchFamily="34" charset="-120"/>
                          <a:ea typeface="微軟正黑體" panose="020B0604030504040204" pitchFamily="34" charset="-120"/>
                        </a:rPr>
                        <a:t>不包含外加名額</a:t>
                      </a:r>
                    </a:p>
                  </a:txBody>
                  <a:tcPr marL="59162" marR="59162" marT="0"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339623430"/>
                  </a:ext>
                </a:extLst>
              </a:tr>
              <a:tr h="468000">
                <a:tc>
                  <a:txBody>
                    <a:bodyPr/>
                    <a:lstStyle/>
                    <a:p>
                      <a:pPr algn="ctr">
                        <a:lnSpc>
                          <a:spcPct val="100000"/>
                        </a:lnSpc>
                        <a:spcAft>
                          <a:spcPts val="0"/>
                        </a:spcAft>
                      </a:pPr>
                      <a:r>
                        <a:rPr lang="en-US" sz="1800" b="1" kern="100" dirty="0">
                          <a:effectLst/>
                          <a:latin typeface="微軟正黑體" panose="020B0604030504040204" pitchFamily="34" charset="-120"/>
                          <a:ea typeface="微軟正黑體" panose="020B0604030504040204" pitchFamily="34" charset="-120"/>
                        </a:rPr>
                        <a:t>1</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四技</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lnT w="12700" cap="flat" cmpd="sng" algn="ctr">
                      <a:solidFill>
                        <a:schemeClr val="accent1">
                          <a:lumMod val="50000"/>
                        </a:schemeClr>
                      </a:solidFill>
                      <a:prstDash val="solid"/>
                      <a:round/>
                      <a:headEnd type="none" w="med" len="med"/>
                      <a:tailEnd type="none" w="med" len="med"/>
                    </a:lnT>
                    <a:no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科技</a:t>
                      </a:r>
                      <a:r>
                        <a:rPr lang="zh-TW" sz="1800" b="1" kern="0" dirty="0">
                          <a:solidFill>
                            <a:srgbClr val="C00000"/>
                          </a:solidFill>
                          <a:effectLst/>
                          <a:latin typeface="微軟正黑體" panose="020B0604030504040204" pitchFamily="34" charset="-120"/>
                          <a:ea typeface="微軟正黑體" panose="020B0604030504040204" pitchFamily="34" charset="-120"/>
                        </a:rPr>
                        <a:t>繁星</a:t>
                      </a:r>
                      <a:r>
                        <a:rPr lang="zh-TW" sz="1800" b="1" kern="0" dirty="0">
                          <a:effectLst/>
                          <a:latin typeface="微軟正黑體" panose="020B0604030504040204" pitchFamily="34" charset="-120"/>
                          <a:ea typeface="微軟正黑體" panose="020B0604030504040204" pitchFamily="34" charset="-120"/>
                        </a:rPr>
                        <a:t>推</a:t>
                      </a:r>
                      <a:r>
                        <a:rPr lang="zh-TW" altLang="en-US" sz="1800" b="1" kern="0" dirty="0">
                          <a:effectLst/>
                          <a:latin typeface="微軟正黑體" panose="020B0604030504040204" pitchFamily="34" charset="-120"/>
                          <a:ea typeface="微軟正黑體" panose="020B0604030504040204" pitchFamily="34" charset="-120"/>
                        </a:rPr>
                        <a:t>薦</a:t>
                      </a:r>
                      <a:r>
                        <a:rPr lang="zh-TW" sz="1800" b="1" kern="0" dirty="0">
                          <a:effectLst/>
                          <a:latin typeface="微軟正黑體" panose="020B0604030504040204" pitchFamily="34" charset="-120"/>
                          <a:ea typeface="微軟正黑體" panose="020B0604030504040204" pitchFamily="34" charset="-120"/>
                        </a:rPr>
                        <a:t>甄選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12700" cap="flat" cmpd="sng" algn="ctr">
                      <a:solidFill>
                        <a:schemeClr val="accent1">
                          <a:lumMod val="50000"/>
                        </a:schemeClr>
                      </a:solidFill>
                      <a:prstDash val="solid"/>
                      <a:round/>
                      <a:headEnd type="none" w="med" len="med"/>
                      <a:tailEnd type="none" w="med" len="med"/>
                    </a:lnT>
                    <a:noFill/>
                  </a:tcPr>
                </a:tc>
                <a:tc>
                  <a:txBody>
                    <a:bodyPr/>
                    <a:lstStyle/>
                    <a:p>
                      <a:pPr algn="r">
                        <a:lnSpc>
                          <a:spcPct val="100000"/>
                        </a:lnSpc>
                        <a:spcAft>
                          <a:spcPts val="0"/>
                        </a:spcAft>
                      </a:pPr>
                      <a:r>
                        <a:rPr lang="en-US" sz="1800" b="1" kern="0" dirty="0">
                          <a:effectLst/>
                          <a:latin typeface="微軟正黑體" panose="020B0604030504040204" pitchFamily="34" charset="-120"/>
                          <a:ea typeface="微軟正黑體" panose="020B0604030504040204" pitchFamily="34" charset="-120"/>
                        </a:rPr>
                        <a:t>5</a:t>
                      </a:r>
                      <a:r>
                        <a:rPr lang="en-US" altLang="zh-TW" sz="1800" b="1" kern="0" dirty="0">
                          <a:effectLst/>
                          <a:latin typeface="微軟正黑體" panose="020B0604030504040204" pitchFamily="34" charset="-120"/>
                          <a:ea typeface="微軟正黑體" panose="020B0604030504040204" pitchFamily="34" charset="-120"/>
                        </a:rPr>
                        <a:t>0</a:t>
                      </a:r>
                    </a:p>
                  </a:txBody>
                  <a:tcPr marL="59162" marR="59162" marT="0" marB="0" anchor="ctr">
                    <a:lnT w="12700" cap="flat" cmpd="sng" algn="ctr">
                      <a:solidFill>
                        <a:schemeClr val="accent1">
                          <a:lumMod val="50000"/>
                        </a:schemeClr>
                      </a:solidFill>
                      <a:prstDash val="solid"/>
                      <a:round/>
                      <a:headEnd type="none" w="med" len="med"/>
                      <a:tailEnd type="none" w="med" len="med"/>
                    </a:lnT>
                    <a:no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688</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T w="12700" cap="flat" cmpd="sng" algn="ctr">
                      <a:solidFill>
                        <a:schemeClr val="accent1">
                          <a:lumMod val="50000"/>
                        </a:schemeClr>
                      </a:solidFill>
                      <a:prstDash val="solid"/>
                      <a:round/>
                      <a:headEnd type="none" w="med" len="med"/>
                      <a:tailEnd type="none" w="med" len="med"/>
                    </a:lnT>
                    <a:noFill/>
                  </a:tcPr>
                </a:tc>
                <a:tc>
                  <a:txBody>
                    <a:bodyPr/>
                    <a:lstStyle/>
                    <a:p>
                      <a:pPr algn="r">
                        <a:lnSpc>
                          <a:spcPct val="100000"/>
                        </a:lnSpc>
                        <a:spcAft>
                          <a:spcPts val="0"/>
                        </a:spcAft>
                      </a:pPr>
                      <a:r>
                        <a:rPr lang="en-US" sz="1800" b="1" kern="0" dirty="0">
                          <a:effectLst/>
                          <a:latin typeface="微軟正黑體" panose="020B0604030504040204" pitchFamily="34" charset="-120"/>
                          <a:ea typeface="微軟正黑體" panose="020B0604030504040204" pitchFamily="34" charset="-120"/>
                        </a:rPr>
                        <a:t>2,</a:t>
                      </a:r>
                      <a:r>
                        <a:rPr lang="en-US" altLang="zh-TW" sz="1800" b="1" kern="0" dirty="0">
                          <a:effectLst/>
                          <a:latin typeface="微軟正黑體" panose="020B0604030504040204" pitchFamily="34" charset="-120"/>
                          <a:ea typeface="微軟正黑體" panose="020B0604030504040204" pitchFamily="34" charset="-120"/>
                        </a:rPr>
                        <a:t>548</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noFill/>
                  </a:tcPr>
                </a:tc>
                <a:extLst>
                  <a:ext uri="{0D108BD9-81ED-4DB2-BD59-A6C34878D82A}">
                    <a16:rowId xmlns:a16="http://schemas.microsoft.com/office/drawing/2014/main" val="2341204460"/>
                  </a:ext>
                </a:extLst>
              </a:tr>
              <a:tr h="468000">
                <a:tc>
                  <a:txBody>
                    <a:bodyPr/>
                    <a:lstStyle/>
                    <a:p>
                      <a:pPr algn="ctr">
                        <a:lnSpc>
                          <a:spcPct val="100000"/>
                        </a:lnSpc>
                        <a:spcAft>
                          <a:spcPts val="0"/>
                        </a:spcAft>
                      </a:pPr>
                      <a:r>
                        <a:rPr lang="en-US" sz="1800" b="1" kern="100" dirty="0">
                          <a:effectLst/>
                          <a:latin typeface="微軟正黑體" panose="020B0604030504040204" pitchFamily="34" charset="-120"/>
                          <a:ea typeface="微軟正黑體" panose="020B0604030504040204" pitchFamily="34" charset="-120"/>
                        </a:rPr>
                        <a:t>2</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四技</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solidFill>
                      <a:srgbClr val="CCECFF"/>
                    </a:solidFill>
                  </a:tcPr>
                </a:tc>
                <a:tc>
                  <a:txBody>
                    <a:bodyPr/>
                    <a:lstStyle/>
                    <a:p>
                      <a:pPr algn="just">
                        <a:lnSpc>
                          <a:spcPct val="100000"/>
                        </a:lnSpc>
                        <a:spcAft>
                          <a:spcPts val="0"/>
                        </a:spcAft>
                      </a:pPr>
                      <a:r>
                        <a:rPr lang="en-US" altLang="zh-TW" sz="1800" b="1" kern="0" dirty="0">
                          <a:solidFill>
                            <a:srgbClr val="C00000"/>
                          </a:solidFill>
                          <a:effectLst/>
                          <a:latin typeface="微軟正黑體" panose="020B0604030504040204" pitchFamily="34" charset="-120"/>
                          <a:ea typeface="微軟正黑體" panose="020B0604030504040204" pitchFamily="34" charset="-120"/>
                        </a:rPr>
                        <a:t>(</a:t>
                      </a:r>
                      <a:r>
                        <a:rPr lang="zh-TW" sz="1800" b="1" kern="0" dirty="0">
                          <a:solidFill>
                            <a:srgbClr val="C00000"/>
                          </a:solidFill>
                          <a:effectLst/>
                          <a:latin typeface="微軟正黑體" panose="020B0604030504040204" pitchFamily="34" charset="-120"/>
                          <a:ea typeface="微軟正黑體" panose="020B0604030504040204" pitchFamily="34" charset="-120"/>
                        </a:rPr>
                        <a:t>高中生</a:t>
                      </a:r>
                      <a:r>
                        <a:rPr lang="en-US" altLang="zh-TW" sz="1800" b="1" kern="0" dirty="0">
                          <a:solidFill>
                            <a:srgbClr val="C00000"/>
                          </a:solidFill>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申請入學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0" dirty="0">
                          <a:effectLst/>
                          <a:latin typeface="微軟正黑體" panose="020B0604030504040204" pitchFamily="34" charset="-120"/>
                          <a:ea typeface="微軟正黑體" panose="020B0604030504040204" pitchFamily="34" charset="-120"/>
                        </a:rPr>
                        <a:t>60</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587</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sz="1800" b="1" kern="0" dirty="0">
                          <a:effectLst/>
                          <a:latin typeface="微軟正黑體" panose="020B0604030504040204" pitchFamily="34" charset="-120"/>
                          <a:ea typeface="微軟正黑體" panose="020B0604030504040204" pitchFamily="34" charset="-120"/>
                        </a:rPr>
                        <a:t>7,9</a:t>
                      </a:r>
                      <a:r>
                        <a:rPr lang="en-US" altLang="zh-TW" sz="1800" b="1" kern="0" dirty="0">
                          <a:effectLst/>
                          <a:latin typeface="微軟正黑體" panose="020B0604030504040204" pitchFamily="34" charset="-120"/>
                          <a:ea typeface="微軟正黑體" panose="020B0604030504040204" pitchFamily="34" charset="-120"/>
                        </a:rPr>
                        <a:t>33</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solidFill>
                      <a:srgbClr val="CCECFF"/>
                    </a:solidFill>
                  </a:tcPr>
                </a:tc>
                <a:extLst>
                  <a:ext uri="{0D108BD9-81ED-4DB2-BD59-A6C34878D82A}">
                    <a16:rowId xmlns:a16="http://schemas.microsoft.com/office/drawing/2014/main" val="3238149521"/>
                  </a:ext>
                </a:extLst>
              </a:tr>
              <a:tr h="468000">
                <a:tc>
                  <a:txBody>
                    <a:bodyPr/>
                    <a:lstStyle/>
                    <a:p>
                      <a:pPr algn="ctr">
                        <a:lnSpc>
                          <a:spcPct val="100000"/>
                        </a:lnSpc>
                        <a:spcAft>
                          <a:spcPts val="0"/>
                        </a:spcAft>
                      </a:pPr>
                      <a:r>
                        <a:rPr lang="en-US" sz="1800" b="1" kern="100" dirty="0">
                          <a:effectLst/>
                          <a:latin typeface="微軟正黑體" panose="020B0604030504040204" pitchFamily="34" charset="-120"/>
                          <a:ea typeface="微軟正黑體" panose="020B0604030504040204" pitchFamily="34" charset="-120"/>
                        </a:rPr>
                        <a:t>3</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noFill/>
                  </a:tcPr>
                </a:tc>
                <a:tc>
                  <a:txBody>
                    <a:bodyPr/>
                    <a:lstStyle/>
                    <a:p>
                      <a:pPr algn="just">
                        <a:lnSpc>
                          <a:spcPct val="100000"/>
                        </a:lnSpc>
                        <a:spcBef>
                          <a:spcPts val="60"/>
                        </a:spcBef>
                        <a:spcAft>
                          <a:spcPts val="60"/>
                        </a:spcAft>
                      </a:pPr>
                      <a:r>
                        <a:rPr lang="zh-TW" sz="1800" b="1" kern="0" spc="-50" dirty="0">
                          <a:solidFill>
                            <a:srgbClr val="C00000"/>
                          </a:solidFill>
                          <a:effectLst/>
                          <a:latin typeface="微軟正黑體" panose="020B0604030504040204" pitchFamily="34" charset="-120"/>
                          <a:ea typeface="微軟正黑體" panose="020B0604030504040204" pitchFamily="34" charset="-120"/>
                        </a:rPr>
                        <a:t>特</a:t>
                      </a:r>
                      <a:r>
                        <a:rPr lang="zh-TW" sz="1800" b="1" kern="0" spc="-50" dirty="0">
                          <a:effectLst/>
                          <a:latin typeface="微軟正黑體" panose="020B0604030504040204" pitchFamily="34" charset="-120"/>
                          <a:ea typeface="微軟正黑體" panose="020B0604030504040204" pitchFamily="34" charset="-120"/>
                        </a:rPr>
                        <a:t>殊選</a:t>
                      </a:r>
                      <a:r>
                        <a:rPr lang="zh-TW" sz="1800" b="1" kern="0" spc="-50" dirty="0">
                          <a:solidFill>
                            <a:srgbClr val="C00000"/>
                          </a:solidFill>
                          <a:effectLst/>
                          <a:latin typeface="微軟正黑體" panose="020B0604030504040204" pitchFamily="34" charset="-120"/>
                          <a:ea typeface="微軟正黑體" panose="020B0604030504040204" pitchFamily="34" charset="-120"/>
                        </a:rPr>
                        <a:t>才</a:t>
                      </a:r>
                      <a:r>
                        <a:rPr lang="en-US" sz="1800" b="1" kern="0" spc="-50" dirty="0">
                          <a:effectLst/>
                          <a:latin typeface="微軟正黑體" panose="020B0604030504040204" pitchFamily="34" charset="-120"/>
                          <a:ea typeface="微軟正黑體" panose="020B0604030504040204" pitchFamily="34" charset="-120"/>
                        </a:rPr>
                        <a:t>(</a:t>
                      </a:r>
                      <a:r>
                        <a:rPr lang="zh-TW" sz="1800" b="1" kern="0" dirty="0">
                          <a:solidFill>
                            <a:srgbClr val="7030A0"/>
                          </a:solidFill>
                          <a:effectLst/>
                          <a:latin typeface="微軟正黑體" panose="020B0604030504040204" pitchFamily="34" charset="-120"/>
                          <a:ea typeface="微軟正黑體" panose="020B0604030504040204" pitchFamily="34" charset="-120"/>
                          <a:cs typeface="+mn-cs"/>
                        </a:rPr>
                        <a:t>特才實驗組</a:t>
                      </a:r>
                      <a:r>
                        <a:rPr lang="en-US" sz="1800" b="1" kern="0" spc="-50" dirty="0">
                          <a:effectLst/>
                          <a:latin typeface="微軟正黑體" panose="020B0604030504040204" pitchFamily="34" charset="-120"/>
                          <a:ea typeface="微軟正黑體" panose="020B0604030504040204" pitchFamily="34" charset="-120"/>
                        </a:rPr>
                        <a:t>/</a:t>
                      </a:r>
                      <a:r>
                        <a:rPr lang="zh-TW" sz="1800" b="1" kern="0" spc="-50" dirty="0">
                          <a:effectLst/>
                          <a:latin typeface="微軟正黑體" panose="020B0604030504040204" pitchFamily="34" charset="-120"/>
                          <a:ea typeface="微軟正黑體" panose="020B0604030504040204" pitchFamily="34" charset="-120"/>
                        </a:rPr>
                        <a:t>青儲組</a:t>
                      </a:r>
                      <a:r>
                        <a:rPr lang="en-US" sz="1800" b="1" kern="0" spc="-5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sz="1800" b="1" kern="0" dirty="0">
                          <a:solidFill>
                            <a:srgbClr val="7030A0"/>
                          </a:solidFill>
                          <a:effectLst/>
                          <a:latin typeface="微軟正黑體" panose="020B0604030504040204" pitchFamily="34" charset="-120"/>
                          <a:ea typeface="微軟正黑體" panose="020B0604030504040204" pitchFamily="34" charset="-120"/>
                          <a:cs typeface="+mn-cs"/>
                        </a:rPr>
                        <a:t>2</a:t>
                      </a: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1</a:t>
                      </a:r>
                      <a:r>
                        <a:rPr lang="en-US" sz="1800" b="1" kern="0" dirty="0">
                          <a:effectLst/>
                          <a:latin typeface="微軟正黑體" panose="020B0604030504040204" pitchFamily="34" charset="-120"/>
                          <a:ea typeface="微軟正黑體" panose="020B0604030504040204" pitchFamily="34" charset="-120"/>
                        </a:rPr>
                        <a:t>/7</a:t>
                      </a:r>
                      <a:r>
                        <a:rPr lang="en-US" altLang="zh-TW" sz="1800" b="1" kern="0" dirty="0">
                          <a:effectLst/>
                          <a:latin typeface="微軟正黑體" panose="020B0604030504040204" pitchFamily="34" charset="-120"/>
                          <a:ea typeface="微軟正黑體" panose="020B0604030504040204" pitchFamily="34" charset="-120"/>
                        </a:rPr>
                        <a:t>7</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solidFill>
                            <a:schemeClr val="tx1"/>
                          </a:solidFill>
                          <a:effectLst/>
                          <a:latin typeface="微軟正黑體" panose="020B0604030504040204" pitchFamily="34" charset="-120"/>
                          <a:ea typeface="微軟正黑體" panose="020B0604030504040204" pitchFamily="34" charset="-120"/>
                        </a:rPr>
                        <a:t>18</a:t>
                      </a:r>
                      <a:r>
                        <a:rPr lang="en-US" sz="1800" b="1" kern="0" dirty="0">
                          <a:solidFill>
                            <a:schemeClr val="tx1"/>
                          </a:solidFill>
                          <a:effectLst/>
                          <a:latin typeface="微軟正黑體" panose="020B0604030504040204" pitchFamily="34" charset="-120"/>
                          <a:ea typeface="微軟正黑體" panose="020B0604030504040204" pitchFamily="34" charset="-120"/>
                        </a:rPr>
                        <a:t>8/</a:t>
                      </a:r>
                      <a:r>
                        <a:rPr lang="en-US" altLang="zh-TW" sz="1800" b="1" kern="0" dirty="0">
                          <a:solidFill>
                            <a:schemeClr val="tx1"/>
                          </a:solidFill>
                          <a:effectLst/>
                          <a:latin typeface="微軟正黑體" panose="020B0604030504040204" pitchFamily="34" charset="-120"/>
                          <a:ea typeface="微軟正黑體" panose="020B0604030504040204" pitchFamily="34" charset="-120"/>
                        </a:rPr>
                        <a:t>354</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469</a:t>
                      </a:r>
                      <a:r>
                        <a:rPr lang="en-US" sz="1800" b="1" kern="0" dirty="0">
                          <a:effectLst/>
                          <a:latin typeface="微軟正黑體" panose="020B0604030504040204" pitchFamily="34" charset="-120"/>
                          <a:ea typeface="微軟正黑體" panose="020B0604030504040204" pitchFamily="34" charset="-120"/>
                        </a:rPr>
                        <a:t>/</a:t>
                      </a:r>
                      <a:r>
                        <a:rPr lang="en-US" altLang="zh-TW" sz="1800" b="1" kern="0" dirty="0">
                          <a:effectLst/>
                          <a:latin typeface="微軟正黑體" panose="020B0604030504040204" pitchFamily="34" charset="-120"/>
                          <a:ea typeface="微軟正黑體" panose="020B0604030504040204" pitchFamily="34" charset="-120"/>
                        </a:rPr>
                        <a:t>469</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799122335"/>
                  </a:ext>
                </a:extLst>
              </a:tr>
              <a:tr h="468000">
                <a:tc>
                  <a:txBody>
                    <a:bodyPr/>
                    <a:lstStyle/>
                    <a:p>
                      <a:pPr algn="ctr">
                        <a:lnSpc>
                          <a:spcPct val="100000"/>
                        </a:lnSpc>
                        <a:spcAft>
                          <a:spcPts val="0"/>
                        </a:spcAft>
                      </a:pPr>
                      <a:r>
                        <a:rPr lang="en-US" sz="1800" b="1" kern="100">
                          <a:effectLst/>
                          <a:latin typeface="微軟正黑體" panose="020B0604030504040204" pitchFamily="34" charset="-120"/>
                          <a:ea typeface="微軟正黑體" panose="020B0604030504040204" pitchFamily="34" charset="-120"/>
                        </a:rPr>
                        <a:t>4</a:t>
                      </a:r>
                      <a:endParaRPr lang="zh-TW" sz="1400" b="1" kern="10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solidFill>
                      <a:srgbClr val="CCECFF"/>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技優</a:t>
                      </a:r>
                      <a:r>
                        <a:rPr lang="zh-TW" sz="1800" b="1" kern="0" dirty="0">
                          <a:solidFill>
                            <a:srgbClr val="C00000"/>
                          </a:solidFill>
                          <a:effectLst/>
                          <a:latin typeface="微軟正黑體" panose="020B0604030504040204" pitchFamily="34" charset="-120"/>
                          <a:ea typeface="微軟正黑體" panose="020B0604030504040204" pitchFamily="34" charset="-120"/>
                        </a:rPr>
                        <a:t>保送</a:t>
                      </a:r>
                      <a:endParaRPr lang="zh-TW" sz="1400" b="1" kern="100" dirty="0">
                        <a:solidFill>
                          <a:srgbClr val="C00000"/>
                        </a:solidFill>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20</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152</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493</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solidFill>
                      <a:srgbClr val="CCECFF"/>
                    </a:solidFill>
                  </a:tcPr>
                </a:tc>
                <a:extLst>
                  <a:ext uri="{0D108BD9-81ED-4DB2-BD59-A6C34878D82A}">
                    <a16:rowId xmlns:a16="http://schemas.microsoft.com/office/drawing/2014/main" val="814053226"/>
                  </a:ext>
                </a:extLst>
              </a:tr>
              <a:tr h="468000">
                <a:tc>
                  <a:txBody>
                    <a:bodyPr/>
                    <a:lstStyle/>
                    <a:p>
                      <a:pPr algn="ctr">
                        <a:lnSpc>
                          <a:spcPct val="100000"/>
                        </a:lnSpc>
                        <a:spcAft>
                          <a:spcPts val="0"/>
                        </a:spcAft>
                      </a:pPr>
                      <a:r>
                        <a:rPr lang="en-US" sz="1800" b="1" kern="100">
                          <a:effectLst/>
                          <a:latin typeface="微軟正黑體" panose="020B0604030504040204" pitchFamily="34" charset="-120"/>
                          <a:ea typeface="微軟正黑體" panose="020B0604030504040204" pitchFamily="34" charset="-120"/>
                        </a:rPr>
                        <a:t>5</a:t>
                      </a:r>
                      <a:endParaRPr lang="zh-TW" sz="1400" b="1" kern="10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no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技優</a:t>
                      </a:r>
                      <a:r>
                        <a:rPr lang="zh-TW" sz="1800" b="1" kern="0" dirty="0">
                          <a:solidFill>
                            <a:srgbClr val="C00000"/>
                          </a:solidFill>
                          <a:effectLst/>
                          <a:latin typeface="微軟正黑體" panose="020B0604030504040204" pitchFamily="34" charset="-120"/>
                          <a:ea typeface="微軟正黑體" panose="020B0604030504040204" pitchFamily="34" charset="-120"/>
                        </a:rPr>
                        <a:t>甄審</a:t>
                      </a:r>
                      <a:endParaRPr lang="zh-TW" sz="1400" b="1" kern="100" dirty="0">
                        <a:solidFill>
                          <a:srgbClr val="C00000"/>
                        </a:solidFill>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70</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1,217</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effectLst/>
                          <a:latin typeface="微軟正黑體" panose="020B0604030504040204" pitchFamily="34" charset="-120"/>
                          <a:ea typeface="微軟正黑體" panose="020B0604030504040204" pitchFamily="34" charset="-120"/>
                        </a:rPr>
                        <a:t>4</a:t>
                      </a:r>
                      <a:r>
                        <a:rPr lang="en-US" sz="1800" b="1" kern="0" dirty="0">
                          <a:effectLst/>
                          <a:latin typeface="微軟正黑體" panose="020B0604030504040204" pitchFamily="34" charset="-120"/>
                          <a:ea typeface="微軟正黑體" panose="020B0604030504040204" pitchFamily="34" charset="-120"/>
                        </a:rPr>
                        <a:t>,</a:t>
                      </a:r>
                      <a:r>
                        <a:rPr lang="en-US" altLang="zh-TW" sz="1800" b="1" kern="0" dirty="0">
                          <a:effectLst/>
                          <a:latin typeface="微軟正黑體" panose="020B0604030504040204" pitchFamily="34" charset="-120"/>
                          <a:ea typeface="微軟正黑體" panose="020B0604030504040204" pitchFamily="34" charset="-120"/>
                        </a:rPr>
                        <a:t>646</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371944429"/>
                  </a:ext>
                </a:extLst>
              </a:tr>
              <a:tr h="468000">
                <a:tc>
                  <a:txBody>
                    <a:bodyPr/>
                    <a:lstStyle/>
                    <a:p>
                      <a:pPr algn="ctr">
                        <a:lnSpc>
                          <a:spcPct val="100000"/>
                        </a:lnSpc>
                        <a:spcAft>
                          <a:spcPts val="0"/>
                        </a:spcAft>
                      </a:pPr>
                      <a:r>
                        <a:rPr lang="en-US" sz="1800" b="1" kern="100">
                          <a:effectLst/>
                          <a:latin typeface="微軟正黑體" panose="020B0604030504040204" pitchFamily="34" charset="-120"/>
                          <a:ea typeface="微軟正黑體" panose="020B0604030504040204" pitchFamily="34" charset="-120"/>
                        </a:rPr>
                        <a:t>6</a:t>
                      </a:r>
                      <a:endParaRPr lang="zh-TW" sz="1400" b="1" kern="10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solidFill>
                      <a:srgbClr val="CCECFF"/>
                    </a:solidFill>
                  </a:tcPr>
                </a:tc>
                <a:tc>
                  <a:txBody>
                    <a:bodyPr/>
                    <a:lstStyle/>
                    <a:p>
                      <a:pPr algn="just">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甄選</a:t>
                      </a:r>
                      <a:r>
                        <a:rPr lang="zh-TW" sz="1800" b="1" kern="0" dirty="0">
                          <a:effectLst/>
                          <a:latin typeface="微軟正黑體" panose="020B0604030504040204" pitchFamily="34" charset="-120"/>
                          <a:ea typeface="微軟正黑體" panose="020B0604030504040204" pitchFamily="34" charset="-120"/>
                        </a:rPr>
                        <a:t>入學</a:t>
                      </a:r>
                      <a:r>
                        <a:rPr lang="en-US" sz="1800" b="1" kern="0" dirty="0">
                          <a:effectLst/>
                          <a:latin typeface="微軟正黑體" panose="020B0604030504040204" pitchFamily="34" charset="-120"/>
                          <a:ea typeface="微軟正黑體" panose="020B0604030504040204" pitchFamily="34" charset="-120"/>
                        </a:rPr>
                        <a:t>(</a:t>
                      </a:r>
                      <a:r>
                        <a:rPr lang="zh-TW" sz="1800" b="1" kern="0" dirty="0">
                          <a:solidFill>
                            <a:srgbClr val="7030A0"/>
                          </a:solidFill>
                          <a:effectLst/>
                          <a:latin typeface="微軟正黑體" panose="020B0604030504040204" pitchFamily="34" charset="-120"/>
                          <a:ea typeface="微軟正黑體" panose="020B0604030504040204" pitchFamily="34" charset="-120"/>
                        </a:rPr>
                        <a:t>一般組</a:t>
                      </a:r>
                      <a:r>
                        <a:rPr lang="en-US" altLang="zh-TW" sz="1800" b="1" kern="0" spc="-50" dirty="0">
                          <a:effectLst/>
                          <a:latin typeface="微軟正黑體" panose="020B0604030504040204" pitchFamily="34" charset="-120"/>
                          <a:ea typeface="微軟正黑體" panose="020B0604030504040204" pitchFamily="34" charset="-120"/>
                        </a:rPr>
                        <a:t>/</a:t>
                      </a:r>
                      <a:r>
                        <a:rPr lang="zh-TW" altLang="zh-TW" sz="1800" b="1" kern="0" spc="-50" dirty="0">
                          <a:effectLst/>
                          <a:latin typeface="微軟正黑體" panose="020B0604030504040204" pitchFamily="34" charset="-120"/>
                          <a:ea typeface="微軟正黑體" panose="020B0604030504040204" pitchFamily="34" charset="-120"/>
                        </a:rPr>
                        <a:t>青儲組</a:t>
                      </a:r>
                      <a:r>
                        <a:rPr lang="en-US" sz="1800" b="1" kern="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sz="1800" b="1" kern="0" dirty="0">
                          <a:solidFill>
                            <a:srgbClr val="7030A0"/>
                          </a:solidFill>
                          <a:effectLst/>
                          <a:latin typeface="微軟正黑體" panose="020B0604030504040204" pitchFamily="34" charset="-120"/>
                          <a:ea typeface="微軟正黑體" panose="020B0604030504040204" pitchFamily="34" charset="-120"/>
                          <a:cs typeface="+mn-cs"/>
                        </a:rPr>
                        <a:t>1</a:t>
                      </a: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23</a:t>
                      </a:r>
                      <a:r>
                        <a:rPr lang="en-US" altLang="zh-TW" sz="1800" b="1" kern="0" dirty="0">
                          <a:effectLst/>
                          <a:latin typeface="微軟正黑體" panose="020B0604030504040204" pitchFamily="34" charset="-120"/>
                          <a:ea typeface="微軟正黑體" panose="020B0604030504040204" pitchFamily="34" charset="-120"/>
                        </a:rPr>
                        <a:t>/21</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2</a:t>
                      </a:r>
                      <a:r>
                        <a:rPr lang="en-US" sz="1800" b="1" kern="0" dirty="0">
                          <a:solidFill>
                            <a:srgbClr val="7030A0"/>
                          </a:solidFill>
                          <a:effectLst/>
                          <a:latin typeface="微軟正黑體" panose="020B0604030504040204" pitchFamily="34" charset="-120"/>
                          <a:ea typeface="微軟正黑體" panose="020B0604030504040204" pitchFamily="34" charset="-120"/>
                          <a:cs typeface="+mn-cs"/>
                        </a:rPr>
                        <a:t>,</a:t>
                      </a: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668</a:t>
                      </a:r>
                      <a:r>
                        <a:rPr lang="en-US" altLang="zh-TW" sz="1800" b="1" kern="0" dirty="0">
                          <a:effectLst/>
                          <a:latin typeface="微軟正黑體" panose="020B0604030504040204" pitchFamily="34" charset="-120"/>
                          <a:ea typeface="微軟正黑體" panose="020B0604030504040204" pitchFamily="34" charset="-120"/>
                        </a:rPr>
                        <a:t>/109</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37,572</a:t>
                      </a:r>
                      <a:r>
                        <a:rPr lang="en-US" altLang="zh-TW" sz="1800" b="1" kern="0" dirty="0">
                          <a:effectLst/>
                          <a:latin typeface="微軟正黑體" panose="020B0604030504040204" pitchFamily="34" charset="-120"/>
                          <a:ea typeface="微軟正黑體" panose="020B0604030504040204" pitchFamily="34" charset="-120"/>
                        </a:rPr>
                        <a:t>/124</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solidFill>
                      <a:srgbClr val="CCECFF"/>
                    </a:solidFill>
                  </a:tcPr>
                </a:tc>
                <a:extLst>
                  <a:ext uri="{0D108BD9-81ED-4DB2-BD59-A6C34878D82A}">
                    <a16:rowId xmlns:a16="http://schemas.microsoft.com/office/drawing/2014/main" val="1807003461"/>
                  </a:ext>
                </a:extLst>
              </a:tr>
              <a:tr h="468000">
                <a:tc>
                  <a:txBody>
                    <a:bodyPr/>
                    <a:lstStyle/>
                    <a:p>
                      <a:pPr algn="ct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7</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四技二專</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no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聯合登記分發</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69</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sz="1800" b="1" kern="0" dirty="0">
                          <a:effectLst/>
                          <a:latin typeface="微軟正黑體" panose="020B0604030504040204" pitchFamily="34" charset="-120"/>
                          <a:ea typeface="微軟正黑體" panose="020B0604030504040204" pitchFamily="34" charset="-120"/>
                        </a:rPr>
                        <a:t>2,</a:t>
                      </a:r>
                      <a:r>
                        <a:rPr lang="en-US" altLang="zh-TW" sz="1800" b="1" kern="0" dirty="0">
                          <a:effectLst/>
                          <a:latin typeface="微軟正黑體" panose="020B0604030504040204" pitchFamily="34" charset="-120"/>
                          <a:ea typeface="微軟正黑體" panose="020B0604030504040204" pitchFamily="34" charset="-120"/>
                        </a:rPr>
                        <a:t>364</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effectLst/>
                          <a:latin typeface="微軟正黑體" panose="020B0604030504040204" pitchFamily="34" charset="-120"/>
                          <a:ea typeface="微軟正黑體" panose="020B0604030504040204" pitchFamily="34" charset="-120"/>
                        </a:rPr>
                        <a:t>10</a:t>
                      </a:r>
                      <a:r>
                        <a:rPr lang="en-US" sz="1800" b="1" kern="0" dirty="0">
                          <a:effectLst/>
                          <a:latin typeface="微軟正黑體" panose="020B0604030504040204" pitchFamily="34" charset="-120"/>
                          <a:ea typeface="微軟正黑體" panose="020B0604030504040204" pitchFamily="34" charset="-120"/>
                        </a:rPr>
                        <a:t>,565</a:t>
                      </a:r>
                      <a:endParaRPr lang="zh-TW" sz="16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92531342"/>
                  </a:ext>
                </a:extLst>
              </a:tr>
              <a:tr h="468000">
                <a:tc>
                  <a:txBody>
                    <a:bodyPr/>
                    <a:lstStyle/>
                    <a:p>
                      <a:pPr algn="ct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8</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zh-TW" sz="1800" b="1" kern="0" dirty="0">
                          <a:effectLst/>
                          <a:latin typeface="微軟正黑體" panose="020B0604030504040204" pitchFamily="34" charset="-120"/>
                          <a:ea typeface="微軟正黑體" panose="020B0604030504040204" pitchFamily="34" charset="-120"/>
                        </a:rPr>
                        <a:t>四技二專</a:t>
                      </a:r>
                      <a:endParaRPr lang="zh-TW" alt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rgbClr val="CCECFF"/>
                    </a:solidFill>
                  </a:tcPr>
                </a:tc>
                <a:tc>
                  <a:txBody>
                    <a:bodyPr/>
                    <a:lstStyle/>
                    <a:p>
                      <a:pPr algn="just">
                        <a:lnSpc>
                          <a:spcPct val="100000"/>
                        </a:lnSpc>
                        <a:spcAft>
                          <a:spcPts val="0"/>
                        </a:spcAft>
                      </a:pPr>
                      <a:r>
                        <a:rPr lang="zh-TW" altLang="en-US" sz="1800" b="1" kern="100" dirty="0">
                          <a:effectLst/>
                          <a:latin typeface="微軟正黑體" panose="020B0604030504040204" pitchFamily="34" charset="-120"/>
                          <a:ea typeface="微軟正黑體" panose="020B0604030504040204" pitchFamily="34" charset="-120"/>
                        </a:rPr>
                        <a:t>一般單獨招生</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B w="28575" cap="flat" cmpd="sng" algn="ctr">
                      <a:solidFill>
                        <a:schemeClr val="tx1"/>
                      </a:solidFill>
                      <a:prstDash val="solid"/>
                      <a:round/>
                      <a:headEnd type="none" w="med" len="med"/>
                      <a:tailEnd type="none" w="med" len="med"/>
                    </a:lnB>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42</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B w="28575" cap="flat" cmpd="sng" algn="ctr">
                      <a:solidFill>
                        <a:schemeClr val="tx1"/>
                      </a:solidFill>
                      <a:prstDash val="solid"/>
                      <a:round/>
                      <a:headEnd type="none" w="med" len="med"/>
                      <a:tailEnd type="none" w="med" len="med"/>
                    </a:lnB>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504</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B w="28575" cap="flat" cmpd="sng" algn="ctr">
                      <a:solidFill>
                        <a:schemeClr val="tx1"/>
                      </a:solidFill>
                      <a:prstDash val="solid"/>
                      <a:round/>
                      <a:headEnd type="none" w="med" len="med"/>
                      <a:tailEnd type="none" w="med" len="med"/>
                    </a:lnB>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6,056</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4006743272"/>
                  </a:ext>
                </a:extLst>
              </a:tr>
            </a:tbl>
          </a:graphicData>
        </a:graphic>
      </p:graphicFrame>
      <p:pic>
        <p:nvPicPr>
          <p:cNvPr id="28" name="圖片 27">
            <a:extLst>
              <a:ext uri="{FF2B5EF4-FFF2-40B4-BE49-F238E27FC236}">
                <a16:creationId xmlns:a16="http://schemas.microsoft.com/office/drawing/2014/main" id="{4C1BA71F-D7B7-4B66-9D44-7C7DE21352EC}"/>
              </a:ext>
            </a:extLst>
          </p:cNvPr>
          <p:cNvPicPr>
            <a:picLocks noChangeAspect="1"/>
          </p:cNvPicPr>
          <p:nvPr/>
        </p:nvPicPr>
        <p:blipFill>
          <a:blip r:embed="rId3"/>
          <a:stretch>
            <a:fillRect/>
          </a:stretch>
        </p:blipFill>
        <p:spPr>
          <a:xfrm>
            <a:off x="1024176" y="5842073"/>
            <a:ext cx="841192" cy="841192"/>
          </a:xfrm>
          <a:prstGeom prst="rect">
            <a:avLst/>
          </a:prstGeom>
        </p:spPr>
      </p:pic>
      <p:pic>
        <p:nvPicPr>
          <p:cNvPr id="7" name="圖片 6">
            <a:extLst>
              <a:ext uri="{FF2B5EF4-FFF2-40B4-BE49-F238E27FC236}">
                <a16:creationId xmlns:a16="http://schemas.microsoft.com/office/drawing/2014/main" id="{0A341D52-3A6A-4115-A1E2-F47F326A7059}"/>
              </a:ext>
            </a:extLst>
          </p:cNvPr>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7182" y="5787407"/>
            <a:ext cx="902513" cy="878872"/>
          </a:xfrm>
          <a:prstGeom prst="rect">
            <a:avLst/>
          </a:prstGeom>
          <a:noFill/>
        </p:spPr>
      </p:pic>
      <p:grpSp>
        <p:nvGrpSpPr>
          <p:cNvPr id="9" name="群組 8">
            <a:extLst>
              <a:ext uri="{FF2B5EF4-FFF2-40B4-BE49-F238E27FC236}">
                <a16:creationId xmlns:a16="http://schemas.microsoft.com/office/drawing/2014/main" id="{8BC13395-AF7E-4D8A-8057-A70E30A69416}"/>
              </a:ext>
            </a:extLst>
          </p:cNvPr>
          <p:cNvGrpSpPr/>
          <p:nvPr/>
        </p:nvGrpSpPr>
        <p:grpSpPr>
          <a:xfrm>
            <a:off x="8189362" y="5776859"/>
            <a:ext cx="1695243" cy="673755"/>
            <a:chOff x="2986278" y="7681175"/>
            <a:chExt cx="1695243" cy="673755"/>
          </a:xfrm>
        </p:grpSpPr>
        <p:sp>
          <p:nvSpPr>
            <p:cNvPr id="10" name="圓角矩形 96">
              <a:extLst>
                <a:ext uri="{FF2B5EF4-FFF2-40B4-BE49-F238E27FC236}">
                  <a16:creationId xmlns:a16="http://schemas.microsoft.com/office/drawing/2014/main" id="{16F7A59C-8844-47D8-B5BA-92AF8006E9DD}"/>
                </a:ext>
              </a:extLst>
            </p:cNvPr>
            <p:cNvSpPr/>
            <p:nvPr/>
          </p:nvSpPr>
          <p:spPr>
            <a:xfrm>
              <a:off x="2986278" y="7681175"/>
              <a:ext cx="1695243" cy="673755"/>
            </a:xfrm>
            <a:prstGeom prst="roundRect">
              <a:avLst>
                <a:gd name="adj" fmla="val 0"/>
              </a:avLst>
            </a:prstGeom>
            <a:solidFill>
              <a:schemeClr val="bg1"/>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grpSp>
          <p:nvGrpSpPr>
            <p:cNvPr id="11" name="群組 10">
              <a:extLst>
                <a:ext uri="{FF2B5EF4-FFF2-40B4-BE49-F238E27FC236}">
                  <a16:creationId xmlns:a16="http://schemas.microsoft.com/office/drawing/2014/main" id="{68217642-E549-4C01-AE75-22F3F57D99BC}"/>
                </a:ext>
              </a:extLst>
            </p:cNvPr>
            <p:cNvGrpSpPr/>
            <p:nvPr/>
          </p:nvGrpSpPr>
          <p:grpSpPr>
            <a:xfrm>
              <a:off x="3046882" y="7752706"/>
              <a:ext cx="1444877" cy="602224"/>
              <a:chOff x="2151311" y="6899348"/>
              <a:chExt cx="6242294" cy="2018031"/>
            </a:xfrm>
            <a:solidFill>
              <a:schemeClr val="bg1"/>
            </a:solidFill>
          </p:grpSpPr>
          <p:pic>
            <p:nvPicPr>
              <p:cNvPr id="12" name="圖片 1" descr="聯合會logo">
                <a:extLst>
                  <a:ext uri="{FF2B5EF4-FFF2-40B4-BE49-F238E27FC236}">
                    <a16:creationId xmlns:a16="http://schemas.microsoft.com/office/drawing/2014/main" id="{F7EC9107-583A-4EC0-A085-8CD4EE4C7783}"/>
                  </a:ext>
                </a:extLst>
              </p:cNvPr>
              <p:cNvPicPr>
                <a:picLocks noChangeAspect="1" noChangeArrowheads="1"/>
              </p:cNvPicPr>
              <p:nvPr/>
            </p:nvPicPr>
            <p:blipFill rotWithShape="1">
              <a:blip r:embed="rId5" cstate="print"/>
              <a:srcRect r="86443"/>
              <a:stretch/>
            </p:blipFill>
            <p:spPr bwMode="auto">
              <a:xfrm>
                <a:off x="2151311" y="6937408"/>
                <a:ext cx="1437213" cy="1903816"/>
              </a:xfrm>
              <a:prstGeom prst="rect">
                <a:avLst/>
              </a:prstGeom>
              <a:grpFill/>
              <a:ln w="9525">
                <a:noFill/>
                <a:miter lim="800000"/>
                <a:headEnd/>
                <a:tailEnd/>
              </a:ln>
            </p:spPr>
          </p:pic>
          <p:pic>
            <p:nvPicPr>
              <p:cNvPr id="13" name="圖片 1" descr="聯合會logo">
                <a:extLst>
                  <a:ext uri="{FF2B5EF4-FFF2-40B4-BE49-F238E27FC236}">
                    <a16:creationId xmlns:a16="http://schemas.microsoft.com/office/drawing/2014/main" id="{24A65896-ADA0-47DD-9A68-FDBFD8BBCC56}"/>
                  </a:ext>
                </a:extLst>
              </p:cNvPr>
              <p:cNvPicPr>
                <a:picLocks noChangeAspect="1" noChangeArrowheads="1"/>
              </p:cNvPicPr>
              <p:nvPr/>
            </p:nvPicPr>
            <p:blipFill rotWithShape="1">
              <a:blip r:embed="rId5" cstate="print"/>
              <a:srcRect l="13744" t="38292" r="21237" b="17187"/>
              <a:stretch/>
            </p:blipFill>
            <p:spPr bwMode="auto">
              <a:xfrm>
                <a:off x="3569069" y="6899348"/>
                <a:ext cx="4824536" cy="1051991"/>
              </a:xfrm>
              <a:prstGeom prst="rect">
                <a:avLst/>
              </a:prstGeom>
              <a:grpFill/>
              <a:ln w="9525">
                <a:noFill/>
                <a:miter lim="800000"/>
                <a:headEnd/>
                <a:tailEnd/>
              </a:ln>
            </p:spPr>
          </p:pic>
          <p:pic>
            <p:nvPicPr>
              <p:cNvPr id="14" name="圖片 1" descr="聯合會logo">
                <a:extLst>
                  <a:ext uri="{FF2B5EF4-FFF2-40B4-BE49-F238E27FC236}">
                    <a16:creationId xmlns:a16="http://schemas.microsoft.com/office/drawing/2014/main" id="{2BEF2136-0BD1-4E36-888C-9CAF39177CB7}"/>
                  </a:ext>
                </a:extLst>
              </p:cNvPr>
              <p:cNvPicPr>
                <a:picLocks noChangeAspect="1" noChangeArrowheads="1"/>
              </p:cNvPicPr>
              <p:nvPr/>
            </p:nvPicPr>
            <p:blipFill rotWithShape="1">
              <a:blip r:embed="rId5" cstate="print"/>
              <a:srcRect l="78763" t="38019" b="17187"/>
              <a:stretch/>
            </p:blipFill>
            <p:spPr bwMode="auto">
              <a:xfrm>
                <a:off x="5070037" y="7858931"/>
                <a:ext cx="1575806" cy="1058448"/>
              </a:xfrm>
              <a:prstGeom prst="rect">
                <a:avLst/>
              </a:prstGeom>
              <a:grpFill/>
              <a:ln w="9525">
                <a:noFill/>
                <a:miter lim="800000"/>
                <a:headEnd/>
                <a:tailEnd/>
              </a:ln>
            </p:spPr>
          </p:pic>
        </p:grpSp>
      </p:grpSp>
      <p:sp>
        <p:nvSpPr>
          <p:cNvPr id="8" name="矩形 7">
            <a:extLst>
              <a:ext uri="{FF2B5EF4-FFF2-40B4-BE49-F238E27FC236}">
                <a16:creationId xmlns:a16="http://schemas.microsoft.com/office/drawing/2014/main" id="{39FF2109-0495-41C3-9582-E1DEA475266B}"/>
              </a:ext>
            </a:extLst>
          </p:cNvPr>
          <p:cNvSpPr/>
          <p:nvPr/>
        </p:nvSpPr>
        <p:spPr>
          <a:xfrm>
            <a:off x="8132119" y="6398360"/>
            <a:ext cx="2105063" cy="253916"/>
          </a:xfrm>
          <a:prstGeom prst="rect">
            <a:avLst/>
          </a:prstGeom>
        </p:spPr>
        <p:txBody>
          <a:bodyPr wrap="none" anchor="ctr">
            <a:spAutoFit/>
          </a:bodyPr>
          <a:lstStyle/>
          <a:p>
            <a:r>
              <a:rPr lang="zh-TW" altLang="en-US" sz="1050" b="1" dirty="0">
                <a:latin typeface="微軟正黑體" panose="020B0604030504040204" pitchFamily="34" charset="-120"/>
                <a:ea typeface="微軟正黑體" panose="020B0604030504040204" pitchFamily="34" charset="-120"/>
              </a:rPr>
              <a:t>https://www.jctv.ntut.edu.tw/</a:t>
            </a:r>
          </a:p>
        </p:txBody>
      </p:sp>
    </p:spTree>
    <p:extLst>
      <p:ext uri="{BB962C8B-B14F-4D97-AF65-F5344CB8AC3E}">
        <p14:creationId xmlns:p14="http://schemas.microsoft.com/office/powerpoint/2010/main" val="155686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568724" y="2639198"/>
            <a:ext cx="7054552" cy="1546400"/>
          </a:xfrm>
        </p:spPr>
        <p:txBody>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四技二專</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rPr>
              <a:t>特殊選才</a:t>
            </a:r>
            <a:br>
              <a:rPr lang="en-US" altLang="zh-TW" sz="4800" dirty="0">
                <a:solidFill>
                  <a:schemeClr val="tx1"/>
                </a:solidFill>
                <a:latin typeface="微軟正黑體" panose="020B0604030504040204" pitchFamily="34" charset="-120"/>
                <a:ea typeface="微軟正黑體" panose="020B0604030504040204" pitchFamily="34" charset="-120"/>
                <a:cs typeface="Arial Unicode MS" pitchFamily="34" charset="-120"/>
              </a:rPr>
            </a:b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聯合招生</a:t>
            </a:r>
          </a:p>
        </p:txBody>
      </p:sp>
      <p:sp>
        <p:nvSpPr>
          <p:cNvPr id="4" name="矩形 3"/>
          <p:cNvSpPr/>
          <p:nvPr/>
        </p:nvSpPr>
        <p:spPr>
          <a:xfrm>
            <a:off x="2211558" y="4661054"/>
            <a:ext cx="7918648" cy="1969770"/>
          </a:xfrm>
          <a:prstGeom prst="rect">
            <a:avLst/>
          </a:prstGeom>
        </p:spPr>
        <p:txBody>
          <a:bodyPr wrap="square">
            <a:spAutoFit/>
          </a:bodyPr>
          <a:lstStyle/>
          <a:p>
            <a:pPr>
              <a:spcBef>
                <a:spcPts val="363"/>
              </a:spcBef>
            </a:pPr>
            <a:r>
              <a:rPr lang="zh-TW" altLang="en-US" sz="2800" b="1" dirty="0">
                <a:latin typeface="微軟正黑體" panose="020B0604030504040204" pitchFamily="34" charset="-120"/>
                <a:ea typeface="微軟正黑體" panose="020B0604030504040204" pitchFamily="34" charset="-120"/>
              </a:rPr>
              <a:t>主辦單位：技專校院招生委員會聯合會</a:t>
            </a:r>
            <a:endParaRPr lang="en-US" altLang="zh-TW" sz="2800" b="1" dirty="0">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電話：</a:t>
            </a:r>
            <a:r>
              <a:rPr lang="en-US" altLang="zh-TW" sz="2800" b="1" dirty="0">
                <a:latin typeface="微軟正黑體" panose="020B0604030504040204" pitchFamily="34" charset="-120"/>
                <a:ea typeface="微軟正黑體" panose="020B0604030504040204" pitchFamily="34" charset="-120"/>
              </a:rPr>
              <a:t>02-27725333</a:t>
            </a:r>
            <a:r>
              <a:rPr lang="zh-TW" altLang="en-US" sz="2800" b="1" dirty="0">
                <a:latin typeface="微軟正黑體" panose="020B0604030504040204" pitchFamily="34" charset="-120"/>
                <a:ea typeface="微軟正黑體" panose="020B0604030504040204" pitchFamily="34" charset="-120"/>
              </a:rPr>
              <a:t> </a:t>
            </a:r>
            <a:r>
              <a:rPr lang="en-US" altLang="zh-TW" sz="2800" b="1" dirty="0"/>
              <a:t> </a:t>
            </a:r>
            <a:endParaRPr lang="en-US" altLang="zh-TW" sz="2800" b="1" dirty="0">
              <a:latin typeface="微軟正黑體" panose="020B0604030504040204" pitchFamily="34" charset="-120"/>
              <a:ea typeface="微軟正黑體" panose="020B0604030504040204" pitchFamily="34" charset="-120"/>
            </a:endParaRPr>
          </a:p>
          <a:p>
            <a:pPr>
              <a:spcBef>
                <a:spcPts val="363"/>
              </a:spcBef>
            </a:pPr>
            <a:r>
              <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https://www.jctv.ntut.edu.tw/enter42/s42/</a:t>
            </a:r>
            <a:endPar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            </a:t>
            </a:r>
            <a:endParaRPr lang="en-US" altLang="zh-TW" sz="28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5107" t="5107" r="8068" b="8068"/>
          <a:stretch/>
        </p:blipFill>
        <p:spPr>
          <a:xfrm>
            <a:off x="8832304" y="4221088"/>
            <a:ext cx="1224136" cy="122413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內容版面配置區 2"/>
          <p:cNvSpPr txBox="1">
            <a:spLocks noGrp="1"/>
          </p:cNvSpPr>
          <p:nvPr>
            <p:ph idx="1"/>
          </p:nvPr>
        </p:nvSpPr>
        <p:spPr>
          <a:xfrm>
            <a:off x="3489875" y="1124744"/>
            <a:ext cx="8702125" cy="671297"/>
          </a:xfrm>
        </p:spPr>
        <p:txBody>
          <a:bodyPr anchor="t"/>
          <a:lstStyle/>
          <a:p>
            <a:pPr marL="285750" indent="-285750">
              <a:spcBef>
                <a:spcPts val="600"/>
              </a:spcBef>
              <a:buFont typeface="Wingdings" panose="05000000000000000000" pitchFamily="2" charset="2"/>
              <a:buChar char="p"/>
            </a:pPr>
            <a:r>
              <a:rPr lang="zh-TW" altLang="en-US" sz="1800" b="1" dirty="0">
                <a:solidFill>
                  <a:schemeClr val="tx1"/>
                </a:solidFill>
                <a:latin typeface="+mn-ea"/>
              </a:rPr>
              <a:t>專業領域具有特殊</a:t>
            </a:r>
            <a:r>
              <a:rPr lang="zh-TW" altLang="en-US" sz="1800" b="1" dirty="0">
                <a:solidFill>
                  <a:srgbClr val="C00000"/>
                </a:solidFill>
                <a:latin typeface="+mn-ea"/>
              </a:rPr>
              <a:t>技能、經歷、背景、成就</a:t>
            </a:r>
            <a:r>
              <a:rPr lang="zh-TW" altLang="en-US" sz="1800" b="1" dirty="0">
                <a:solidFill>
                  <a:schemeClr val="tx1"/>
                </a:solidFill>
                <a:latin typeface="+mn-ea"/>
              </a:rPr>
              <a:t>之學生</a:t>
            </a:r>
            <a:r>
              <a:rPr lang="zh-TW" altLang="en-US" sz="1800" b="1" dirty="0">
                <a:solidFill>
                  <a:srgbClr val="0070C0"/>
                </a:solidFill>
                <a:latin typeface="+mn-ea"/>
              </a:rPr>
              <a:t>（含實驗教育生）</a:t>
            </a:r>
            <a:r>
              <a:rPr lang="en-US" altLang="zh-TW" sz="1800" b="1" dirty="0">
                <a:solidFill>
                  <a:srgbClr val="0070C0"/>
                </a:solidFill>
                <a:latin typeface="+mn-ea"/>
              </a:rPr>
              <a:t> </a:t>
            </a:r>
            <a:r>
              <a:rPr lang="zh-TW" altLang="en-US" sz="1800" b="1" dirty="0">
                <a:solidFill>
                  <a:schemeClr val="tx1"/>
                </a:solidFill>
                <a:latin typeface="+mn-ea"/>
              </a:rPr>
              <a:t>，或是參與青年教育與就業儲蓄帳戶方案</a:t>
            </a:r>
            <a:r>
              <a:rPr lang="zh-TW" altLang="en-US" sz="1800" b="1" dirty="0">
                <a:solidFill>
                  <a:srgbClr val="C00000"/>
                </a:solidFill>
                <a:latin typeface="+mn-ea"/>
              </a:rPr>
              <a:t>完成</a:t>
            </a:r>
            <a:r>
              <a:rPr lang="en-US" altLang="zh-TW" sz="1800" b="1" dirty="0">
                <a:solidFill>
                  <a:srgbClr val="C00000"/>
                </a:solidFill>
                <a:latin typeface="+mn-ea"/>
              </a:rPr>
              <a:t>2~3</a:t>
            </a:r>
            <a:r>
              <a:rPr lang="zh-TW" altLang="en-US" sz="1800" b="1" dirty="0">
                <a:solidFill>
                  <a:srgbClr val="C00000"/>
                </a:solidFill>
                <a:latin typeface="+mn-ea"/>
              </a:rPr>
              <a:t>年期的青年</a:t>
            </a:r>
            <a:r>
              <a:rPr lang="zh-TW" altLang="en-US" sz="1800" b="1" dirty="0">
                <a:solidFill>
                  <a:schemeClr val="tx1"/>
                </a:solidFill>
                <a:latin typeface="+mn-ea"/>
              </a:rPr>
              <a:t>，符合招生學校所訂定條件。</a:t>
            </a:r>
          </a:p>
        </p:txBody>
      </p:sp>
      <p:sp>
        <p:nvSpPr>
          <p:cNvPr id="7" name="標題 1"/>
          <p:cNvSpPr txBox="1">
            <a:spLocks/>
          </p:cNvSpPr>
          <p:nvPr/>
        </p:nvSpPr>
        <p:spPr>
          <a:xfrm>
            <a:off x="0" y="0"/>
            <a:ext cx="4608512" cy="1052737"/>
          </a:xfrm>
          <a:prstGeom prst="homePlate">
            <a:avLst/>
          </a:prstGeom>
          <a:solidFill>
            <a:schemeClr val="tx2">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8" name="標題 1"/>
          <p:cNvSpPr txBox="1">
            <a:spLocks/>
          </p:cNvSpPr>
          <p:nvPr/>
        </p:nvSpPr>
        <p:spPr>
          <a:xfrm>
            <a:off x="188261" y="115867"/>
            <a:ext cx="4256492" cy="792854"/>
          </a:xfrm>
          <a:prstGeom prst="homePlate">
            <a:avLst/>
          </a:prstGeom>
          <a:solidFill>
            <a:srgbClr val="79E2E7"/>
          </a:solidFill>
          <a:ln w="28575">
            <a:solidFill>
              <a:schemeClr val="tx2">
                <a:lumMod val="60000"/>
                <a:lumOff val="4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tx1"/>
                </a:solidFill>
                <a:latin typeface="+mn-ea"/>
                <a:ea typeface="+mn-ea"/>
                <a:cs typeface="Oswald"/>
              </a:rPr>
              <a:t>特殊選才</a:t>
            </a:r>
            <a:r>
              <a:rPr kumimoji="0" lang="zh-TW" altLang="en-US" sz="2400" dirty="0">
                <a:solidFill>
                  <a:schemeClr val="tx1"/>
                </a:solidFill>
                <a:latin typeface="+mn-ea"/>
                <a:ea typeface="+mn-ea"/>
                <a:cs typeface="Oswald"/>
              </a:rPr>
              <a:t>招生簡介</a:t>
            </a:r>
            <a:endParaRPr kumimoji="0" lang="zh-TW" altLang="en-US" sz="2400" dirty="0">
              <a:solidFill>
                <a:schemeClr val="tx1"/>
              </a:solidFill>
              <a:latin typeface="+mn-ea"/>
              <a:ea typeface="+mn-ea"/>
              <a:cs typeface="Oswald"/>
              <a:sym typeface="Oswald"/>
            </a:endParaRPr>
          </a:p>
        </p:txBody>
      </p:sp>
      <p:sp>
        <p:nvSpPr>
          <p:cNvPr id="11" name="矩形 10"/>
          <p:cNvSpPr/>
          <p:nvPr/>
        </p:nvSpPr>
        <p:spPr>
          <a:xfrm>
            <a:off x="2035631" y="3010885"/>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3" name="矩形 12"/>
          <p:cNvSpPr/>
          <p:nvPr/>
        </p:nvSpPr>
        <p:spPr>
          <a:xfrm>
            <a:off x="2042673" y="2034721"/>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4" name="矩形 13"/>
          <p:cNvSpPr/>
          <p:nvPr/>
        </p:nvSpPr>
        <p:spPr>
          <a:xfrm>
            <a:off x="2014802" y="1187460"/>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6" name="內容版面配置區 2"/>
          <p:cNvSpPr txBox="1">
            <a:spLocks noGrp="1"/>
          </p:cNvSpPr>
          <p:nvPr>
            <p:ph idx="1"/>
          </p:nvPr>
        </p:nvSpPr>
        <p:spPr>
          <a:xfrm>
            <a:off x="3524788" y="3010885"/>
            <a:ext cx="8403860" cy="3586467"/>
          </a:xfrm>
        </p:spPr>
        <p:txBody>
          <a:bodyPr anchor="t"/>
          <a:lstStyle/>
          <a:p>
            <a:pPr>
              <a:spcBef>
                <a:spcPts val="1200"/>
              </a:spcBef>
            </a:pPr>
            <a:r>
              <a:rPr lang="zh-TW" altLang="en-US" b="1" dirty="0">
                <a:solidFill>
                  <a:srgbClr val="CC0000"/>
                </a:solidFill>
                <a:latin typeface="+mn-ea"/>
              </a:rPr>
              <a:t>總成績 </a:t>
            </a:r>
            <a:r>
              <a:rPr lang="en-US" altLang="zh-TW" b="1" dirty="0">
                <a:solidFill>
                  <a:srgbClr val="CC0000"/>
                </a:solidFill>
                <a:latin typeface="+mn-ea"/>
              </a:rPr>
              <a:t>= </a:t>
            </a:r>
            <a:r>
              <a:rPr lang="zh-TW" altLang="en-US" b="1" dirty="0">
                <a:solidFill>
                  <a:srgbClr val="CC0000"/>
                </a:solidFill>
                <a:latin typeface="+mn-ea"/>
              </a:rPr>
              <a:t>指定項目甄審成績</a:t>
            </a:r>
            <a:r>
              <a:rPr lang="en-US" altLang="zh-TW" b="1" dirty="0">
                <a:solidFill>
                  <a:srgbClr val="CC0000"/>
                </a:solidFill>
                <a:latin typeface="+mn-ea"/>
              </a:rPr>
              <a:t>+</a:t>
            </a:r>
            <a:r>
              <a:rPr lang="zh-TW" altLang="en-US" b="1" dirty="0">
                <a:solidFill>
                  <a:srgbClr val="CC0000"/>
                </a:solidFill>
                <a:latin typeface="+mn-ea"/>
              </a:rPr>
              <a:t>（優待加分）</a:t>
            </a:r>
            <a:endParaRPr lang="en-US" altLang="zh-TW" b="1" dirty="0">
              <a:solidFill>
                <a:srgbClr val="CC0000"/>
              </a:solidFill>
              <a:latin typeface="+mn-ea"/>
            </a:endParaRPr>
          </a:p>
          <a:p>
            <a:pPr marL="342900" indent="-342900">
              <a:spcBef>
                <a:spcPts val="600"/>
              </a:spcBef>
              <a:buFont typeface="Wingdings" panose="05000000000000000000" pitchFamily="2" charset="2"/>
              <a:buChar char="p"/>
            </a:pPr>
            <a:r>
              <a:rPr lang="zh-TW" altLang="en-US" sz="1800" b="1" dirty="0">
                <a:solidFill>
                  <a:srgbClr val="C00000"/>
                </a:solidFill>
                <a:latin typeface="+mn-ea"/>
              </a:rPr>
              <a:t>不採計統一入學測驗成績</a:t>
            </a:r>
            <a:endParaRPr lang="en-US" altLang="zh-TW" sz="1800" b="1" dirty="0">
              <a:solidFill>
                <a:srgbClr val="C00000"/>
              </a:solidFill>
              <a:latin typeface="+mn-ea"/>
            </a:endParaRPr>
          </a:p>
          <a:p>
            <a:pPr marL="342900" indent="-342900">
              <a:spcBef>
                <a:spcPts val="600"/>
              </a:spcBef>
              <a:buFont typeface="Wingdings" panose="05000000000000000000" pitchFamily="2" charset="2"/>
              <a:buChar char="p"/>
            </a:pPr>
            <a:r>
              <a:rPr lang="zh-TW" altLang="en-US" sz="1800" b="1" dirty="0">
                <a:solidFill>
                  <a:schemeClr val="tx1"/>
                </a:solidFill>
                <a:latin typeface="+mn-ea"/>
              </a:rPr>
              <a:t>由各招生學校辦理指定項目甄審，</a:t>
            </a:r>
            <a:r>
              <a:rPr lang="zh-TW" altLang="en-US" sz="1800" b="1" dirty="0">
                <a:solidFill>
                  <a:srgbClr val="C00000"/>
                </a:solidFill>
                <a:latin typeface="+mn-ea"/>
              </a:rPr>
              <a:t>可採書面資料審查、經歷審查、面試、術科實作等</a:t>
            </a:r>
            <a:r>
              <a:rPr lang="zh-TW" altLang="en-US" sz="1800" b="1" dirty="0">
                <a:solidFill>
                  <a:schemeClr val="tx1"/>
                </a:solidFill>
                <a:latin typeface="+mn-ea"/>
              </a:rPr>
              <a:t>。</a:t>
            </a:r>
            <a:r>
              <a:rPr lang="zh-TW" altLang="en-US" sz="1800" b="1" dirty="0">
                <a:solidFill>
                  <a:srgbClr val="0070C0"/>
                </a:solidFill>
                <a:latin typeface="+mn-ea"/>
              </a:rPr>
              <a:t>（青年儲蓄帳戶組繳交「體驗學習報告書」</a:t>
            </a:r>
            <a:r>
              <a:rPr lang="en-US" altLang="zh-TW" sz="1800" b="1" dirty="0">
                <a:solidFill>
                  <a:srgbClr val="0070C0"/>
                </a:solidFill>
                <a:latin typeface="+mn-ea"/>
              </a:rPr>
              <a:t>)</a:t>
            </a:r>
            <a:endParaRPr lang="zh-TW" altLang="en-US" sz="1800" b="1" dirty="0">
              <a:solidFill>
                <a:srgbClr val="0070C0"/>
              </a:solidFill>
              <a:latin typeface="+mn-ea"/>
              <a:sym typeface="Roboto Condensed"/>
            </a:endParaRPr>
          </a:p>
          <a:p>
            <a:pPr marL="342900" indent="-342900">
              <a:spcBef>
                <a:spcPts val="600"/>
              </a:spcBef>
              <a:buFont typeface="Wingdings" panose="05000000000000000000" pitchFamily="2" charset="2"/>
              <a:buChar char="p"/>
            </a:pPr>
            <a:r>
              <a:rPr lang="zh-TW" altLang="en-US" sz="1800" b="1" dirty="0">
                <a:solidFill>
                  <a:schemeClr val="tx1"/>
                </a:solidFill>
                <a:latin typeface="+mn-ea"/>
              </a:rPr>
              <a:t>各系科得訂定「優待加分條件」，可針對不同的教育體系、成長環境、特殊經歷、經濟弱勢以及特定身分、地區之學生給予特別加分。</a:t>
            </a:r>
            <a:endParaRPr lang="en-US" altLang="zh-TW" sz="1800" b="1" dirty="0">
              <a:solidFill>
                <a:srgbClr val="CC0000"/>
              </a:solidFill>
              <a:latin typeface="+mn-ea"/>
            </a:endParaRPr>
          </a:p>
          <a:p>
            <a:pPr marL="785813" indent="-342900">
              <a:spcBef>
                <a:spcPts val="600"/>
              </a:spcBef>
              <a:buFont typeface="Wingdings" panose="05000000000000000000" pitchFamily="2" charset="2"/>
              <a:buChar char="p"/>
            </a:pPr>
            <a:endParaRPr lang="en-US" altLang="zh-TW" sz="1000" b="1" dirty="0">
              <a:solidFill>
                <a:schemeClr val="tx1"/>
              </a:solidFill>
              <a:latin typeface="+mn-ea"/>
            </a:endParaRPr>
          </a:p>
          <a:p>
            <a:pPr marL="785813" indent="-342900">
              <a:spcBef>
                <a:spcPts val="600"/>
              </a:spcBef>
              <a:buFont typeface="Wingdings" panose="05000000000000000000" pitchFamily="2" charset="2"/>
              <a:buChar char="p"/>
            </a:pPr>
            <a:r>
              <a:rPr lang="zh-TW" altLang="en-US" b="1" dirty="0">
                <a:solidFill>
                  <a:schemeClr val="tx1"/>
                </a:solidFill>
                <a:latin typeface="+mn-ea"/>
              </a:rPr>
              <a:t>由招生學校公告備取名單，</a:t>
            </a:r>
            <a:r>
              <a:rPr lang="zh-TW" altLang="en-US" b="1" dirty="0">
                <a:solidFill>
                  <a:srgbClr val="C00000"/>
                </a:solidFill>
                <a:latin typeface="+mn-ea"/>
              </a:rPr>
              <a:t>無論正備取生，</a:t>
            </a:r>
            <a:r>
              <a:rPr lang="zh-TW" altLang="en-US" b="1" dirty="0">
                <a:solidFill>
                  <a:schemeClr val="tx1"/>
                </a:solidFill>
                <a:latin typeface="+mn-ea"/>
              </a:rPr>
              <a:t>需至招生委員會系統</a:t>
            </a:r>
            <a:r>
              <a:rPr lang="zh-TW" altLang="en-US" b="1" dirty="0">
                <a:solidFill>
                  <a:srgbClr val="C00000"/>
                </a:solidFill>
                <a:latin typeface="+mn-ea"/>
              </a:rPr>
              <a:t>登記就讀志願序參加統一分發作業</a:t>
            </a:r>
            <a:r>
              <a:rPr lang="zh-TW" altLang="en-US" b="1" dirty="0">
                <a:solidFill>
                  <a:schemeClr val="tx1"/>
                </a:solidFill>
                <a:latin typeface="+mn-ea"/>
              </a:rPr>
              <a:t>。</a:t>
            </a:r>
            <a:endParaRPr lang="en-US" altLang="zh-TW" b="1" dirty="0">
              <a:solidFill>
                <a:schemeClr val="tx1"/>
              </a:solidFill>
              <a:latin typeface="+mn-ea"/>
            </a:endParaRPr>
          </a:p>
          <a:p>
            <a:pPr marL="785813" indent="-342900">
              <a:spcBef>
                <a:spcPts val="600"/>
              </a:spcBef>
              <a:buFont typeface="Wingdings" panose="05000000000000000000" pitchFamily="2" charset="2"/>
              <a:buChar char="p"/>
            </a:pPr>
            <a:r>
              <a:rPr lang="zh-TW" altLang="en-US" sz="1800" b="1" dirty="0">
                <a:solidFill>
                  <a:schemeClr val="tx1"/>
                </a:solidFill>
                <a:latin typeface="+mn-ea"/>
              </a:rPr>
              <a:t>若同時獲普通大學特殊選才入學錄取，請擇一報到。</a:t>
            </a:r>
            <a:endParaRPr lang="en-US" altLang="zh-TW" sz="1800" b="1" dirty="0">
              <a:solidFill>
                <a:schemeClr val="tx1"/>
              </a:solidFill>
              <a:latin typeface="+mn-ea"/>
              <a:sym typeface="Roboto Condensed"/>
            </a:endParaRPr>
          </a:p>
          <a:p>
            <a:pPr marL="342900" indent="-342900">
              <a:spcBef>
                <a:spcPts val="363"/>
              </a:spcBef>
              <a:buFont typeface="Wingdings" panose="05000000000000000000" pitchFamily="2" charset="2"/>
              <a:buChar char="p"/>
            </a:pPr>
            <a:endParaRPr lang="en-US" altLang="zh-TW" b="1" dirty="0">
              <a:solidFill>
                <a:srgbClr val="607896"/>
              </a:solidFill>
              <a:latin typeface="+mn-ea"/>
              <a:sym typeface="Roboto Condensed"/>
            </a:endParaRPr>
          </a:p>
          <a:p>
            <a:pPr marL="342900" indent="-342900">
              <a:spcBef>
                <a:spcPts val="363"/>
              </a:spcBef>
              <a:buFont typeface="Wingdings" panose="05000000000000000000" pitchFamily="2" charset="2"/>
              <a:buChar char="p"/>
            </a:pPr>
            <a:endParaRPr lang="zh-TW" altLang="en-US" b="1" dirty="0">
              <a:solidFill>
                <a:srgbClr val="607896"/>
              </a:solidFill>
              <a:latin typeface="+mn-ea"/>
              <a:sym typeface="Roboto Condensed"/>
            </a:endParaRPr>
          </a:p>
        </p:txBody>
      </p:sp>
      <p:sp>
        <p:nvSpPr>
          <p:cNvPr id="18" name="矩形 17"/>
          <p:cNvSpPr/>
          <p:nvPr/>
        </p:nvSpPr>
        <p:spPr>
          <a:xfrm>
            <a:off x="2035631" y="5291916"/>
            <a:ext cx="1915909" cy="369332"/>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  統一志願序分發</a:t>
            </a:r>
            <a:endParaRPr lang="zh-TW" altLang="en-US" dirty="0">
              <a:solidFill>
                <a:schemeClr val="bg1"/>
              </a:solidFill>
            </a:endParaRPr>
          </a:p>
        </p:txBody>
      </p:sp>
      <p:sp>
        <p:nvSpPr>
          <p:cNvPr id="2" name="矩形 1">
            <a:extLst>
              <a:ext uri="{FF2B5EF4-FFF2-40B4-BE49-F238E27FC236}">
                <a16:creationId xmlns:a16="http://schemas.microsoft.com/office/drawing/2014/main" id="{9EC97561-3477-4874-B392-7E3046D78155}"/>
              </a:ext>
            </a:extLst>
          </p:cNvPr>
          <p:cNvSpPr/>
          <p:nvPr/>
        </p:nvSpPr>
        <p:spPr>
          <a:xfrm>
            <a:off x="3524932" y="1844824"/>
            <a:ext cx="8403859" cy="1077218"/>
          </a:xfrm>
          <a:prstGeom prst="rect">
            <a:avLst/>
          </a:prstGeom>
        </p:spPr>
        <p:txBody>
          <a:bodyPr wrap="square">
            <a:spAutoFit/>
          </a:bodyPr>
          <a:lstStyle/>
          <a:p>
            <a:pPr marL="342900" indent="-342900">
              <a:spcBef>
                <a:spcPts val="0"/>
              </a:spcBef>
              <a:buFont typeface="Wingdings" panose="05000000000000000000" pitchFamily="2" charset="2"/>
              <a:buChar char="p"/>
            </a:pPr>
            <a:r>
              <a:rPr lang="zh-TW" altLang="en-US" b="1" dirty="0">
                <a:solidFill>
                  <a:srgbClr val="C00000"/>
                </a:solidFill>
                <a:latin typeface="微軟正黑體" panose="020B0604030504040204" pitchFamily="34" charset="-120"/>
                <a:ea typeface="微軟正黑體" panose="020B0604030504040204" pitchFamily="34" charset="-120"/>
              </a:rPr>
              <a:t>個別報名：</a:t>
            </a:r>
            <a:r>
              <a:rPr lang="zh-TW" altLang="en-US" b="1" dirty="0">
                <a:solidFill>
                  <a:srgbClr val="C00000"/>
                </a:solidFill>
                <a:latin typeface="微軟正黑體" panose="020B0604030504040204" pitchFamily="34" charset="-120"/>
                <a:ea typeface="微軟正黑體" panose="020B0604030504040204" pitchFamily="34" charset="-120"/>
                <a:cs typeface="Roboto Condensed"/>
                <a:sym typeface="Roboto Condensed"/>
              </a:rPr>
              <a:t>每位考生可報名</a:t>
            </a:r>
            <a:r>
              <a:rPr lang="en-US" altLang="zh-TW" sz="2800" b="1" dirty="0">
                <a:solidFill>
                  <a:srgbClr val="C00000"/>
                </a:solidFill>
                <a:highlight>
                  <a:srgbClr val="FFFF00"/>
                </a:highlight>
                <a:latin typeface="微軟正黑體" panose="020B0604030504040204" pitchFamily="34" charset="-120"/>
                <a:ea typeface="微軟正黑體" panose="020B0604030504040204" pitchFamily="34" charset="-120"/>
                <a:cs typeface="Roboto Condensed"/>
                <a:sym typeface="Roboto Condensed"/>
              </a:rPr>
              <a:t>5</a:t>
            </a:r>
            <a:r>
              <a:rPr lang="zh-TW" altLang="en-US" b="1" dirty="0">
                <a:solidFill>
                  <a:srgbClr val="C00000"/>
                </a:solidFill>
                <a:latin typeface="微軟正黑體" panose="020B0604030504040204" pitchFamily="34" charset="-120"/>
                <a:ea typeface="微軟正黑體" panose="020B0604030504040204" pitchFamily="34" charset="-120"/>
                <a:cs typeface="Roboto Condensed"/>
                <a:sym typeface="Roboto Condensed"/>
              </a:rPr>
              <a:t>個志願</a:t>
            </a:r>
            <a:endParaRPr lang="zh-TW" altLang="en-US" b="1" dirty="0">
              <a:latin typeface="微軟正黑體" panose="020B0604030504040204" pitchFamily="34" charset="-120"/>
              <a:ea typeface="微軟正黑體" panose="020B0604030504040204" pitchFamily="34" charset="-120"/>
              <a:cs typeface="Roboto Condensed"/>
              <a:sym typeface="Roboto Condensed"/>
            </a:endParaRPr>
          </a:p>
          <a:p>
            <a:pPr marL="342900" indent="-342900">
              <a:spcBef>
                <a:spcPts val="0"/>
              </a:spcBef>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分「技職特才及實驗教育組、青年儲蓄帳戶組」招生</a:t>
            </a:r>
            <a:endParaRPr lang="en-US" altLang="zh-TW" b="1" dirty="0">
              <a:latin typeface="微軟正黑體" panose="020B0604030504040204" pitchFamily="34" charset="-120"/>
              <a:ea typeface="微軟正黑體" panose="020B0604030504040204" pitchFamily="34" charset="-120"/>
            </a:endParaRPr>
          </a:p>
          <a:p>
            <a:pPr marL="342900" indent="-342900">
              <a:spcBef>
                <a:spcPts val="0"/>
              </a:spcBef>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招生簡章可網頁下載</a:t>
            </a:r>
            <a:r>
              <a:rPr lang="zh-TW" altLang="en-US" b="1" dirty="0">
                <a:solidFill>
                  <a:srgbClr val="0070C0"/>
                </a:solidFill>
                <a:latin typeface="微軟正黑體" panose="020B0604030504040204" pitchFamily="34" charset="-120"/>
                <a:ea typeface="微軟正黑體" panose="020B0604030504040204" pitchFamily="34" charset="-120"/>
              </a:rPr>
              <a:t>（未發售紙本）</a:t>
            </a:r>
            <a:endParaRPr lang="en-US" altLang="zh-TW" b="1" dirty="0">
              <a:solidFill>
                <a:srgbClr val="0070C0"/>
              </a:solidFill>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CD177ABF-86E6-42DB-918C-8489272080F4}"/>
              </a:ext>
            </a:extLst>
          </p:cNvPr>
          <p:cNvSpPr txBox="1"/>
          <p:nvPr/>
        </p:nvSpPr>
        <p:spPr>
          <a:xfrm>
            <a:off x="328377" y="4206914"/>
            <a:ext cx="2577338" cy="715089"/>
          </a:xfrm>
          <a:prstGeom prst="wedgeRoundRectCallout">
            <a:avLst>
              <a:gd name="adj1" fmla="val 33908"/>
              <a:gd name="adj2" fmla="val 67895"/>
              <a:gd name="adj3" fmla="val 16667"/>
            </a:avLst>
          </a:prstGeom>
          <a:solidFill>
            <a:srgbClr val="130C96"/>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latin typeface="微軟正黑體" panose="020B0604030504040204" pitchFamily="34" charset="-120"/>
                <a:ea typeface="微軟正黑體" panose="020B0604030504040204" pitchFamily="34" charset="-120"/>
              </a:rPr>
              <a:t>即使只有獲得</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個正取，也要上網登記喔</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66DEFD08-974F-40AA-A9AD-FB743527F63B}"/>
              </a:ext>
            </a:extLst>
          </p:cNvPr>
          <p:cNvSpPr txBox="1"/>
          <p:nvPr/>
        </p:nvSpPr>
        <p:spPr>
          <a:xfrm>
            <a:off x="9696400" y="1870238"/>
            <a:ext cx="1945839" cy="1298377"/>
          </a:xfrm>
          <a:prstGeom prst="wedgeEllipseCallout">
            <a:avLst>
              <a:gd name="adj1" fmla="val -82658"/>
              <a:gd name="adj2" fmla="val -24500"/>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技高、普高</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綜高生</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皆可報名</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52631" y="1124744"/>
            <a:ext cx="5396280" cy="4717503"/>
          </a:xfrm>
          <a:prstGeom prst="rect">
            <a:avLst/>
          </a:prstGeom>
        </p:spPr>
      </p:pic>
      <p:sp>
        <p:nvSpPr>
          <p:cNvPr id="5" name="標題 1"/>
          <p:cNvSpPr txBox="1">
            <a:spLocks/>
          </p:cNvSpPr>
          <p:nvPr/>
        </p:nvSpPr>
        <p:spPr>
          <a:xfrm>
            <a:off x="5372836" y="187640"/>
            <a:ext cx="2426148" cy="64930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3796BF"/>
              </a:buClr>
              <a:buSzPct val="100000"/>
              <a:buFont typeface="Oswald"/>
              <a:buNone/>
              <a:defRPr sz="3000" b="1" i="0" u="none" strike="noStrike" cap="none">
                <a:solidFill>
                  <a:srgbClr val="3796BF"/>
                </a:solidFill>
                <a:latin typeface="Oswald"/>
                <a:ea typeface="Oswald"/>
                <a:cs typeface="Oswald"/>
                <a:sym typeface="Oswald"/>
              </a:defRPr>
            </a:lvl1pPr>
            <a:lvl2pPr lvl="1">
              <a:spcBef>
                <a:spcPts val="0"/>
              </a:spcBef>
              <a:buClr>
                <a:srgbClr val="3796BF"/>
              </a:buClr>
              <a:buSzPct val="100000"/>
              <a:buFont typeface="Oswald"/>
              <a:buNone/>
              <a:defRPr sz="3000" b="1">
                <a:solidFill>
                  <a:srgbClr val="3796BF"/>
                </a:solidFill>
                <a:latin typeface="Oswald"/>
                <a:ea typeface="Oswald"/>
                <a:cs typeface="Oswald"/>
                <a:sym typeface="Oswald"/>
              </a:defRPr>
            </a:lvl2pPr>
            <a:lvl3pPr lvl="2">
              <a:spcBef>
                <a:spcPts val="0"/>
              </a:spcBef>
              <a:buClr>
                <a:srgbClr val="3796BF"/>
              </a:buClr>
              <a:buSzPct val="100000"/>
              <a:buFont typeface="Oswald"/>
              <a:buNone/>
              <a:defRPr sz="3000" b="1">
                <a:solidFill>
                  <a:srgbClr val="3796BF"/>
                </a:solidFill>
                <a:latin typeface="Oswald"/>
                <a:ea typeface="Oswald"/>
                <a:cs typeface="Oswald"/>
                <a:sym typeface="Oswald"/>
              </a:defRPr>
            </a:lvl3pPr>
            <a:lvl4pPr lvl="3">
              <a:spcBef>
                <a:spcPts val="0"/>
              </a:spcBef>
              <a:buClr>
                <a:srgbClr val="3796BF"/>
              </a:buClr>
              <a:buSzPct val="100000"/>
              <a:buFont typeface="Oswald"/>
              <a:buNone/>
              <a:defRPr sz="3000" b="1">
                <a:solidFill>
                  <a:srgbClr val="3796BF"/>
                </a:solidFill>
                <a:latin typeface="Oswald"/>
                <a:ea typeface="Oswald"/>
                <a:cs typeface="Oswald"/>
                <a:sym typeface="Oswald"/>
              </a:defRPr>
            </a:lvl4pPr>
            <a:lvl5pPr lvl="4">
              <a:spcBef>
                <a:spcPts val="0"/>
              </a:spcBef>
              <a:buClr>
                <a:srgbClr val="3796BF"/>
              </a:buClr>
              <a:buSzPct val="100000"/>
              <a:buFont typeface="Oswald"/>
              <a:buNone/>
              <a:defRPr sz="3000" b="1">
                <a:solidFill>
                  <a:srgbClr val="3796BF"/>
                </a:solidFill>
                <a:latin typeface="Oswald"/>
                <a:ea typeface="Oswald"/>
                <a:cs typeface="Oswald"/>
                <a:sym typeface="Oswald"/>
              </a:defRPr>
            </a:lvl5pPr>
            <a:lvl6pPr lvl="5">
              <a:spcBef>
                <a:spcPts val="0"/>
              </a:spcBef>
              <a:buClr>
                <a:srgbClr val="3796BF"/>
              </a:buClr>
              <a:buSzPct val="100000"/>
              <a:buFont typeface="Oswald"/>
              <a:buNone/>
              <a:defRPr sz="3000" b="1">
                <a:solidFill>
                  <a:srgbClr val="3796BF"/>
                </a:solidFill>
                <a:latin typeface="Oswald"/>
                <a:ea typeface="Oswald"/>
                <a:cs typeface="Oswald"/>
                <a:sym typeface="Oswald"/>
              </a:defRPr>
            </a:lvl6pPr>
            <a:lvl7pPr lvl="6">
              <a:spcBef>
                <a:spcPts val="0"/>
              </a:spcBef>
              <a:buClr>
                <a:srgbClr val="3796BF"/>
              </a:buClr>
              <a:buSzPct val="100000"/>
              <a:buFont typeface="Oswald"/>
              <a:buNone/>
              <a:defRPr sz="3000" b="1">
                <a:solidFill>
                  <a:srgbClr val="3796BF"/>
                </a:solidFill>
                <a:latin typeface="Oswald"/>
                <a:ea typeface="Oswald"/>
                <a:cs typeface="Oswald"/>
                <a:sym typeface="Oswald"/>
              </a:defRPr>
            </a:lvl7pPr>
            <a:lvl8pPr lvl="7">
              <a:spcBef>
                <a:spcPts val="0"/>
              </a:spcBef>
              <a:buClr>
                <a:srgbClr val="3796BF"/>
              </a:buClr>
              <a:buSzPct val="100000"/>
              <a:buFont typeface="Oswald"/>
              <a:buNone/>
              <a:defRPr sz="3000" b="1">
                <a:solidFill>
                  <a:srgbClr val="3796BF"/>
                </a:solidFill>
                <a:latin typeface="Oswald"/>
                <a:ea typeface="Oswald"/>
                <a:cs typeface="Oswald"/>
                <a:sym typeface="Oswald"/>
              </a:defRPr>
            </a:lvl8pPr>
            <a:lvl9pPr lvl="8">
              <a:spcBef>
                <a:spcPts val="0"/>
              </a:spcBef>
              <a:buClr>
                <a:srgbClr val="3796BF"/>
              </a:buClr>
              <a:buSzPct val="100000"/>
              <a:buFont typeface="Oswald"/>
              <a:buNone/>
              <a:defRPr sz="3000" b="1">
                <a:solidFill>
                  <a:srgbClr val="3796BF"/>
                </a:solidFill>
                <a:latin typeface="Oswald"/>
                <a:ea typeface="Oswald"/>
                <a:cs typeface="Oswald"/>
                <a:sym typeface="Oswald"/>
              </a:defRPr>
            </a:lvl9pPr>
          </a:lstStyle>
          <a:p>
            <a:pPr fontAlgn="auto"/>
            <a:r>
              <a:rPr kumimoji="0" lang="en-US" altLang="zh-TW" kern="0" dirty="0">
                <a:latin typeface="+mn-ea"/>
                <a:ea typeface="+mn-ea"/>
              </a:rPr>
              <a:t>(</a:t>
            </a:r>
            <a:r>
              <a:rPr kumimoji="0" lang="zh-TW" altLang="en-US" kern="0" dirty="0">
                <a:latin typeface="+mn-ea"/>
                <a:ea typeface="+mn-ea"/>
              </a:rPr>
              <a:t>技職特才組</a:t>
            </a:r>
            <a:r>
              <a:rPr kumimoji="0" lang="en-US" altLang="zh-TW" kern="0" dirty="0">
                <a:latin typeface="+mn-ea"/>
                <a:ea typeface="+mn-ea"/>
              </a:rPr>
              <a:t>)</a:t>
            </a:r>
            <a:endParaRPr kumimoji="0" lang="zh-TW" altLang="en-US" kern="0" dirty="0">
              <a:latin typeface="+mn-ea"/>
              <a:ea typeface="+mn-ea"/>
            </a:endParaRPr>
          </a:p>
        </p:txBody>
      </p:sp>
      <p:sp>
        <p:nvSpPr>
          <p:cNvPr id="4" name="矩形 3"/>
          <p:cNvSpPr/>
          <p:nvPr/>
        </p:nvSpPr>
        <p:spPr>
          <a:xfrm>
            <a:off x="180778" y="3193206"/>
            <a:ext cx="1724394" cy="131023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7" name="矩形 6"/>
          <p:cNvSpPr/>
          <p:nvPr/>
        </p:nvSpPr>
        <p:spPr>
          <a:xfrm>
            <a:off x="404328" y="3697262"/>
            <a:ext cx="1242652" cy="311931"/>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標題 1"/>
          <p:cNvSpPr txBox="1">
            <a:spLocks/>
          </p:cNvSpPr>
          <p:nvPr/>
        </p:nvSpPr>
        <p:spPr>
          <a:xfrm>
            <a:off x="0" y="0"/>
            <a:ext cx="5372837" cy="1052737"/>
          </a:xfrm>
          <a:prstGeom prst="homePlate">
            <a:avLst/>
          </a:prstGeom>
          <a:solidFill>
            <a:schemeClr val="tx2">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3" name="標題 1"/>
          <p:cNvSpPr txBox="1">
            <a:spLocks/>
          </p:cNvSpPr>
          <p:nvPr/>
        </p:nvSpPr>
        <p:spPr>
          <a:xfrm>
            <a:off x="188261" y="115867"/>
            <a:ext cx="4962434" cy="792854"/>
          </a:xfrm>
          <a:prstGeom prst="homePlate">
            <a:avLst/>
          </a:prstGeom>
          <a:solidFill>
            <a:srgbClr val="79E2E7"/>
          </a:solidFill>
          <a:ln w="28575">
            <a:solidFill>
              <a:schemeClr val="tx2">
                <a:lumMod val="60000"/>
                <a:lumOff val="4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tx1"/>
                </a:solidFill>
                <a:latin typeface="+mn-ea"/>
                <a:ea typeface="+mn-ea"/>
                <a:cs typeface="Oswald"/>
              </a:rPr>
              <a:t>特殊選才</a:t>
            </a:r>
            <a:r>
              <a:rPr kumimoji="0" lang="zh-TW" altLang="en-US" sz="2400" dirty="0">
                <a:solidFill>
                  <a:schemeClr val="tx1"/>
                </a:solidFill>
                <a:latin typeface="+mn-ea"/>
                <a:ea typeface="+mn-ea"/>
                <a:cs typeface="Oswald"/>
              </a:rPr>
              <a:t>簡章查詢</a:t>
            </a:r>
            <a:r>
              <a:rPr kumimoji="0" lang="en-US" altLang="zh-TW" sz="2400" dirty="0">
                <a:solidFill>
                  <a:schemeClr val="tx1"/>
                </a:solidFill>
                <a:latin typeface="+mn-ea"/>
                <a:cs typeface="Oswald"/>
              </a:rPr>
              <a:t>(</a:t>
            </a:r>
            <a:r>
              <a:rPr kumimoji="0" lang="zh-TW" altLang="en-US" sz="2400" dirty="0">
                <a:solidFill>
                  <a:schemeClr val="tx1"/>
                </a:solidFill>
                <a:latin typeface="+mn-ea"/>
                <a:cs typeface="Oswald"/>
              </a:rPr>
              <a:t>示例</a:t>
            </a:r>
            <a:r>
              <a:rPr kumimoji="0" lang="en-US" altLang="zh-TW" sz="2400" dirty="0">
                <a:solidFill>
                  <a:schemeClr val="tx1"/>
                </a:solidFill>
                <a:latin typeface="+mn-ea"/>
                <a:cs typeface="Oswald"/>
              </a:rPr>
              <a:t>)</a:t>
            </a:r>
            <a:endParaRPr kumimoji="0" lang="zh-TW" altLang="en-US" sz="2400" dirty="0">
              <a:solidFill>
                <a:schemeClr val="tx1"/>
              </a:solidFill>
              <a:latin typeface="+mn-ea"/>
              <a:ea typeface="+mn-ea"/>
              <a:cs typeface="Oswald"/>
              <a:sym typeface="Oswald"/>
            </a:endParaRPr>
          </a:p>
        </p:txBody>
      </p:sp>
      <p:sp>
        <p:nvSpPr>
          <p:cNvPr id="17" name="矩形 16"/>
          <p:cNvSpPr/>
          <p:nvPr/>
        </p:nvSpPr>
        <p:spPr>
          <a:xfrm>
            <a:off x="5900108" y="1533766"/>
            <a:ext cx="5057020" cy="636072"/>
          </a:xfrm>
          <a:prstGeom prst="rect">
            <a:avLst/>
          </a:prstGeom>
        </p:spPr>
        <p:txBody>
          <a:bodyPr wrap="square">
            <a:spAutoFit/>
          </a:bodyPr>
          <a:lstStyle/>
          <a:p>
            <a:pPr>
              <a:spcBef>
                <a:spcPts val="363"/>
              </a:spcBef>
            </a:pPr>
            <a:r>
              <a:rPr lang="en-US" altLang="zh-TW" sz="1600" b="1" spc="50" dirty="0">
                <a:ln w="3175" cmpd="sng">
                  <a:noFill/>
                  <a:prstDash val="solid"/>
                </a:ln>
                <a:effectLst/>
                <a:latin typeface="微軟正黑體" panose="020B0604030504040204" pitchFamily="34" charset="-120"/>
                <a:ea typeface="微軟正黑體" panose="020B0604030504040204" pitchFamily="34" charset="-120"/>
                <a:hlinkClick r:id="rId4">
                  <a:extLst>
                    <a:ext uri="{A12FA001-AC4F-418D-AE19-62706E023703}">
                      <ahyp:hlinkClr xmlns:ahyp="http://schemas.microsoft.com/office/drawing/2018/hyperlinkcolor" val="tx"/>
                    </a:ext>
                  </a:extLst>
                </a:hlinkClick>
              </a:rPr>
              <a:t>https://www.jctv.ntut.edu.tw/enter42/s42/</a:t>
            </a:r>
            <a:endParaRPr lang="en-US" altLang="zh-TW" sz="1600" dirty="0">
              <a:ln w="3175" cmpd="sng">
                <a:noFill/>
                <a:prstDash val="solid"/>
              </a:ln>
              <a:effectLst/>
              <a:latin typeface="微軟正黑體" panose="020B0604030504040204" pitchFamily="34" charset="-120"/>
              <a:ea typeface="微軟正黑體" panose="020B0604030504040204" pitchFamily="34" charset="-120"/>
            </a:endParaRPr>
          </a:p>
          <a:p>
            <a:pPr>
              <a:spcBef>
                <a:spcPts val="363"/>
              </a:spcBef>
            </a:pPr>
            <a:r>
              <a:rPr lang="zh-TW" altLang="en-US" sz="1600" b="1" dirty="0">
                <a:effectLst/>
                <a:latin typeface="微軟正黑體" panose="020B0604030504040204" pitchFamily="34" charset="-120"/>
                <a:ea typeface="微軟正黑體" panose="020B0604030504040204" pitchFamily="34" charset="-120"/>
              </a:rPr>
              <a:t>            </a:t>
            </a:r>
            <a:endParaRPr lang="en-US" altLang="zh-TW" sz="1600" b="1" dirty="0">
              <a:effectLst/>
              <a:latin typeface="微軟正黑體" panose="020B0604030504040204" pitchFamily="34" charset="-120"/>
              <a:ea typeface="微軟正黑體" panose="020B0604030504040204" pitchFamily="34" charset="-120"/>
            </a:endParaRPr>
          </a:p>
        </p:txBody>
      </p:sp>
      <p:pic>
        <p:nvPicPr>
          <p:cNvPr id="18" name="圖片 17"/>
          <p:cNvPicPr>
            <a:picLocks noChangeAspect="1"/>
          </p:cNvPicPr>
          <p:nvPr/>
        </p:nvPicPr>
        <p:blipFill rotWithShape="1">
          <a:blip r:embed="rId5">
            <a:extLst>
              <a:ext uri="{28A0092B-C50C-407E-A947-70E740481C1C}">
                <a14:useLocalDpi xmlns:a14="http://schemas.microsoft.com/office/drawing/2010/main" val="0"/>
              </a:ext>
            </a:extLst>
          </a:blip>
          <a:srcRect l="5107" t="5107" r="8068" b="8068"/>
          <a:stretch/>
        </p:blipFill>
        <p:spPr>
          <a:xfrm>
            <a:off x="10567524" y="780444"/>
            <a:ext cx="1224136" cy="1224136"/>
          </a:xfrm>
          <a:prstGeom prst="rect">
            <a:avLst/>
          </a:prstGeom>
        </p:spPr>
      </p:pic>
      <p:pic>
        <p:nvPicPr>
          <p:cNvPr id="11" name="圖片 10">
            <a:extLst>
              <a:ext uri="{FF2B5EF4-FFF2-40B4-BE49-F238E27FC236}">
                <a16:creationId xmlns:a16="http://schemas.microsoft.com/office/drawing/2014/main" id="{C3BD5333-803C-429F-8EAB-170141814721}"/>
              </a:ext>
            </a:extLst>
          </p:cNvPr>
          <p:cNvPicPr>
            <a:picLocks noChangeAspect="1"/>
          </p:cNvPicPr>
          <p:nvPr/>
        </p:nvPicPr>
        <p:blipFill rotWithShape="1">
          <a:blip r:embed="rId6"/>
          <a:srcRect b="4726"/>
          <a:stretch/>
        </p:blipFill>
        <p:spPr>
          <a:xfrm>
            <a:off x="1905172" y="1939277"/>
            <a:ext cx="7942265" cy="4802856"/>
          </a:xfrm>
          <a:prstGeom prst="rect">
            <a:avLst/>
          </a:prstGeom>
        </p:spPr>
      </p:pic>
      <p:sp>
        <p:nvSpPr>
          <p:cNvPr id="9" name="矩形 8"/>
          <p:cNvSpPr/>
          <p:nvPr/>
        </p:nvSpPr>
        <p:spPr>
          <a:xfrm>
            <a:off x="1977025" y="6367241"/>
            <a:ext cx="1670703" cy="28934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15" name="矩形 14"/>
          <p:cNvSpPr/>
          <p:nvPr/>
        </p:nvSpPr>
        <p:spPr>
          <a:xfrm>
            <a:off x="4036629" y="4054941"/>
            <a:ext cx="2908846" cy="312995"/>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16" name="矩形 15"/>
          <p:cNvSpPr/>
          <p:nvPr/>
        </p:nvSpPr>
        <p:spPr>
          <a:xfrm>
            <a:off x="4032181" y="4631109"/>
            <a:ext cx="2908846" cy="335759"/>
          </a:xfrm>
          <a:prstGeom prst="rect">
            <a:avLst/>
          </a:prstGeom>
          <a:noFill/>
          <a:ln w="38100" cmpd="sng">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2" name="矩形 1"/>
          <p:cNvSpPr/>
          <p:nvPr/>
        </p:nvSpPr>
        <p:spPr>
          <a:xfrm>
            <a:off x="3000824" y="3427447"/>
            <a:ext cx="1170513" cy="1107996"/>
          </a:xfrm>
          <a:prstGeom prst="rect">
            <a:avLst/>
          </a:prstGeom>
        </p:spPr>
        <p:txBody>
          <a:bodyPr wrap="none">
            <a:spAutoFit/>
          </a:bodyPr>
          <a:lstStyle/>
          <a:p>
            <a:pPr marL="1028700" indent="-800100" algn="just">
              <a:spcBef>
                <a:spcPts val="200"/>
              </a:spcBef>
              <a:spcAft>
                <a:spcPts val="200"/>
              </a:spcAft>
            </a:pPr>
            <a:r>
              <a:rPr lang="x-none" altLang="zh-TW" sz="6600" kern="10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rPr>
              <a:t></a:t>
            </a:r>
            <a:endParaRPr lang="en-US" altLang="zh-TW" sz="6600" kern="10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endParaRPr>
          </a:p>
        </p:txBody>
      </p:sp>
      <p:sp>
        <p:nvSpPr>
          <p:cNvPr id="8" name="矩形 7"/>
          <p:cNvSpPr/>
          <p:nvPr/>
        </p:nvSpPr>
        <p:spPr>
          <a:xfrm>
            <a:off x="3030840" y="4371805"/>
            <a:ext cx="1101584" cy="1015663"/>
          </a:xfrm>
          <a:prstGeom prst="rect">
            <a:avLst/>
          </a:prstGeom>
        </p:spPr>
        <p:txBody>
          <a:bodyPr wrap="none">
            <a:spAutoFit/>
          </a:bodyPr>
          <a:lstStyle/>
          <a:p>
            <a:pPr marL="1028700" indent="-800100" algn="just">
              <a:spcBef>
                <a:spcPts val="200"/>
              </a:spcBef>
              <a:spcAft>
                <a:spcPts val="200"/>
              </a:spcAft>
            </a:pPr>
            <a:r>
              <a:rPr lang="x-none" altLang="zh-TW" sz="6000" kern="100" dirty="0">
                <a:solidFill>
                  <a:srgbClr val="FFC00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zh-TW" sz="5400" kern="100" dirty="0">
              <a:solidFill>
                <a:srgbClr val="FFC000"/>
              </a:solidFill>
              <a:latin typeface="Times New Roman" panose="02020603050405020304" pitchFamily="18" charset="0"/>
            </a:endParaRPr>
          </a:p>
        </p:txBody>
      </p:sp>
    </p:spTree>
    <p:extLst>
      <p:ext uri="{BB962C8B-B14F-4D97-AF65-F5344CB8AC3E}">
        <p14:creationId xmlns:p14="http://schemas.microsoft.com/office/powerpoint/2010/main" val="3770523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673C103-5F8E-4151-B1BA-3F640CE83EBC}"/>
              </a:ext>
            </a:extLst>
          </p:cNvPr>
          <p:cNvPicPr>
            <a:picLocks noChangeAspect="1"/>
          </p:cNvPicPr>
          <p:nvPr/>
        </p:nvPicPr>
        <p:blipFill>
          <a:blip r:embed="rId3"/>
          <a:stretch>
            <a:fillRect/>
          </a:stretch>
        </p:blipFill>
        <p:spPr>
          <a:xfrm>
            <a:off x="47328" y="1018693"/>
            <a:ext cx="11593288" cy="5639015"/>
          </a:xfrm>
          <a:prstGeom prst="rect">
            <a:avLst/>
          </a:prstGeom>
        </p:spPr>
      </p:pic>
      <p:sp>
        <p:nvSpPr>
          <p:cNvPr id="8" name="矩形 7"/>
          <p:cNvSpPr/>
          <p:nvPr/>
        </p:nvSpPr>
        <p:spPr>
          <a:xfrm>
            <a:off x="47328" y="2171506"/>
            <a:ext cx="1398411" cy="397405"/>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9" name="矩形 8"/>
          <p:cNvSpPr/>
          <p:nvPr/>
        </p:nvSpPr>
        <p:spPr>
          <a:xfrm>
            <a:off x="73640" y="3157062"/>
            <a:ext cx="1398411" cy="27043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0" name="矩形 9"/>
          <p:cNvSpPr/>
          <p:nvPr/>
        </p:nvSpPr>
        <p:spPr>
          <a:xfrm>
            <a:off x="2820012" y="2082162"/>
            <a:ext cx="5265900" cy="248603"/>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矩形 11"/>
          <p:cNvSpPr/>
          <p:nvPr/>
        </p:nvSpPr>
        <p:spPr>
          <a:xfrm>
            <a:off x="8112224" y="1412776"/>
            <a:ext cx="1872208" cy="1744286"/>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4" name="矩形 13"/>
          <p:cNvSpPr/>
          <p:nvPr/>
        </p:nvSpPr>
        <p:spPr>
          <a:xfrm>
            <a:off x="2841488" y="2330765"/>
            <a:ext cx="5244424" cy="1530283"/>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3" name="矩形 12"/>
          <p:cNvSpPr/>
          <p:nvPr/>
        </p:nvSpPr>
        <p:spPr>
          <a:xfrm>
            <a:off x="6092584" y="3150085"/>
            <a:ext cx="6085372" cy="1187574"/>
          </a:xfrm>
          <a:prstGeom prst="rect">
            <a:avLst/>
          </a:prstGeom>
          <a:solidFill>
            <a:schemeClr val="bg1"/>
          </a:solid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8" name="標題 1"/>
          <p:cNvSpPr txBox="1">
            <a:spLocks/>
          </p:cNvSpPr>
          <p:nvPr/>
        </p:nvSpPr>
        <p:spPr>
          <a:xfrm>
            <a:off x="36001" y="-42863"/>
            <a:ext cx="5372837" cy="1052737"/>
          </a:xfrm>
          <a:prstGeom prst="homePlate">
            <a:avLst/>
          </a:prstGeom>
          <a:solidFill>
            <a:schemeClr val="tx2">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9" name="標題 1"/>
          <p:cNvSpPr txBox="1">
            <a:spLocks/>
          </p:cNvSpPr>
          <p:nvPr/>
        </p:nvSpPr>
        <p:spPr>
          <a:xfrm>
            <a:off x="188261" y="115867"/>
            <a:ext cx="4962434" cy="792854"/>
          </a:xfrm>
          <a:prstGeom prst="homePlate">
            <a:avLst/>
          </a:prstGeom>
          <a:solidFill>
            <a:srgbClr val="79E2E7"/>
          </a:solidFill>
          <a:ln w="28575">
            <a:solidFill>
              <a:schemeClr val="tx2">
                <a:lumMod val="60000"/>
                <a:lumOff val="4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tx1"/>
                </a:solidFill>
                <a:latin typeface="+mn-ea"/>
                <a:ea typeface="+mn-ea"/>
                <a:cs typeface="Oswald"/>
              </a:rPr>
              <a:t>特殊選才</a:t>
            </a:r>
            <a:r>
              <a:rPr kumimoji="0" lang="zh-TW" altLang="en-US" sz="2400" dirty="0">
                <a:solidFill>
                  <a:schemeClr val="tx1"/>
                </a:solidFill>
                <a:latin typeface="+mn-ea"/>
                <a:ea typeface="+mn-ea"/>
                <a:cs typeface="Oswald"/>
              </a:rPr>
              <a:t>簡章分則</a:t>
            </a:r>
            <a:r>
              <a:rPr kumimoji="0" lang="en-US" altLang="zh-TW" sz="2400" dirty="0">
                <a:solidFill>
                  <a:schemeClr val="tx1"/>
                </a:solidFill>
                <a:latin typeface="+mn-ea"/>
                <a:ea typeface="+mn-ea"/>
                <a:cs typeface="Oswald"/>
              </a:rPr>
              <a:t>(</a:t>
            </a:r>
            <a:r>
              <a:rPr kumimoji="0" lang="zh-TW" altLang="en-US" sz="2400" dirty="0">
                <a:solidFill>
                  <a:schemeClr val="tx1"/>
                </a:solidFill>
                <a:latin typeface="+mn-ea"/>
                <a:ea typeface="+mn-ea"/>
                <a:cs typeface="Oswald"/>
              </a:rPr>
              <a:t>示例</a:t>
            </a:r>
            <a:r>
              <a:rPr kumimoji="0" lang="en-US" altLang="zh-TW" sz="2400" dirty="0">
                <a:solidFill>
                  <a:schemeClr val="tx1"/>
                </a:solidFill>
                <a:latin typeface="+mn-ea"/>
                <a:ea typeface="+mn-ea"/>
                <a:cs typeface="Oswald"/>
              </a:rPr>
              <a:t>)</a:t>
            </a:r>
            <a:endParaRPr kumimoji="0" lang="zh-TW" altLang="en-US" sz="2400" dirty="0">
              <a:solidFill>
                <a:schemeClr val="tx1"/>
              </a:solidFill>
              <a:latin typeface="+mn-ea"/>
              <a:ea typeface="+mn-ea"/>
              <a:cs typeface="Oswald"/>
              <a:sym typeface="Oswald"/>
            </a:endParaRPr>
          </a:p>
        </p:txBody>
      </p:sp>
      <p:sp>
        <p:nvSpPr>
          <p:cNvPr id="15" name="矩形 14"/>
          <p:cNvSpPr/>
          <p:nvPr/>
        </p:nvSpPr>
        <p:spPr>
          <a:xfrm>
            <a:off x="4511824" y="5264203"/>
            <a:ext cx="7128792" cy="89857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nvGrpSpPr>
          <p:cNvPr id="3" name="群組 2">
            <a:extLst>
              <a:ext uri="{FF2B5EF4-FFF2-40B4-BE49-F238E27FC236}">
                <a16:creationId xmlns:a16="http://schemas.microsoft.com/office/drawing/2014/main" id="{5DD6ADCB-79F2-4764-BEF2-20329147A454}"/>
              </a:ext>
            </a:extLst>
          </p:cNvPr>
          <p:cNvGrpSpPr/>
          <p:nvPr/>
        </p:nvGrpSpPr>
        <p:grpSpPr>
          <a:xfrm>
            <a:off x="6263304" y="3260917"/>
            <a:ext cx="5885461" cy="984885"/>
            <a:chOff x="6263304" y="3260917"/>
            <a:chExt cx="5885461" cy="984885"/>
          </a:xfrm>
        </p:grpSpPr>
        <p:sp>
          <p:nvSpPr>
            <p:cNvPr id="20" name="標題 1">
              <a:extLst>
                <a:ext uri="{FF2B5EF4-FFF2-40B4-BE49-F238E27FC236}">
                  <a16:creationId xmlns:a16="http://schemas.microsoft.com/office/drawing/2014/main" id="{980C7ACD-CD9B-47B0-AAC6-209628ED5C9B}"/>
                </a:ext>
              </a:extLst>
            </p:cNvPr>
            <p:cNvSpPr txBox="1">
              <a:spLocks/>
            </p:cNvSpPr>
            <p:nvPr/>
          </p:nvSpPr>
          <p:spPr>
            <a:xfrm>
              <a:off x="6263304" y="3299424"/>
              <a:ext cx="746827" cy="453819"/>
            </a:xfrm>
            <a:prstGeom prst="rect">
              <a:avLst/>
            </a:prstGeom>
            <a:solidFill>
              <a:srgbClr val="F5BAF6"/>
            </a:solidFill>
            <a:ln>
              <a:noFill/>
            </a:ln>
          </p:spPr>
          <p:txBody>
            <a:bodyPr wrap="square" lIns="0" tIns="0" rIns="0" bIns="0"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3796BF"/>
                </a:buClr>
                <a:buSzPct val="100000"/>
                <a:buFont typeface="Oswald"/>
                <a:buNone/>
                <a:defRPr sz="3000" b="1" i="0" u="none" strike="noStrike" cap="none">
                  <a:solidFill>
                    <a:srgbClr val="3796BF"/>
                  </a:solidFill>
                  <a:latin typeface="Oswald"/>
                  <a:ea typeface="Oswald"/>
                  <a:cs typeface="Oswald"/>
                  <a:sym typeface="Oswald"/>
                </a:defRPr>
              </a:lvl1pPr>
              <a:lvl2pPr lvl="1">
                <a:spcBef>
                  <a:spcPts val="0"/>
                </a:spcBef>
                <a:buClr>
                  <a:srgbClr val="3796BF"/>
                </a:buClr>
                <a:buSzPct val="100000"/>
                <a:buFont typeface="Oswald"/>
                <a:buNone/>
                <a:defRPr sz="3000" b="1">
                  <a:solidFill>
                    <a:srgbClr val="3796BF"/>
                  </a:solidFill>
                  <a:latin typeface="Oswald"/>
                  <a:ea typeface="Oswald"/>
                  <a:cs typeface="Oswald"/>
                  <a:sym typeface="Oswald"/>
                </a:defRPr>
              </a:lvl2pPr>
              <a:lvl3pPr lvl="2">
                <a:spcBef>
                  <a:spcPts val="0"/>
                </a:spcBef>
                <a:buClr>
                  <a:srgbClr val="3796BF"/>
                </a:buClr>
                <a:buSzPct val="100000"/>
                <a:buFont typeface="Oswald"/>
                <a:buNone/>
                <a:defRPr sz="3000" b="1">
                  <a:solidFill>
                    <a:srgbClr val="3796BF"/>
                  </a:solidFill>
                  <a:latin typeface="Oswald"/>
                  <a:ea typeface="Oswald"/>
                  <a:cs typeface="Oswald"/>
                  <a:sym typeface="Oswald"/>
                </a:defRPr>
              </a:lvl3pPr>
              <a:lvl4pPr lvl="3">
                <a:spcBef>
                  <a:spcPts val="0"/>
                </a:spcBef>
                <a:buClr>
                  <a:srgbClr val="3796BF"/>
                </a:buClr>
                <a:buSzPct val="100000"/>
                <a:buFont typeface="Oswald"/>
                <a:buNone/>
                <a:defRPr sz="3000" b="1">
                  <a:solidFill>
                    <a:srgbClr val="3796BF"/>
                  </a:solidFill>
                  <a:latin typeface="Oswald"/>
                  <a:ea typeface="Oswald"/>
                  <a:cs typeface="Oswald"/>
                  <a:sym typeface="Oswald"/>
                </a:defRPr>
              </a:lvl4pPr>
              <a:lvl5pPr lvl="4">
                <a:spcBef>
                  <a:spcPts val="0"/>
                </a:spcBef>
                <a:buClr>
                  <a:srgbClr val="3796BF"/>
                </a:buClr>
                <a:buSzPct val="100000"/>
                <a:buFont typeface="Oswald"/>
                <a:buNone/>
                <a:defRPr sz="3000" b="1">
                  <a:solidFill>
                    <a:srgbClr val="3796BF"/>
                  </a:solidFill>
                  <a:latin typeface="Oswald"/>
                  <a:ea typeface="Oswald"/>
                  <a:cs typeface="Oswald"/>
                  <a:sym typeface="Oswald"/>
                </a:defRPr>
              </a:lvl5pPr>
              <a:lvl6pPr lvl="5">
                <a:spcBef>
                  <a:spcPts val="0"/>
                </a:spcBef>
                <a:buClr>
                  <a:srgbClr val="3796BF"/>
                </a:buClr>
                <a:buSzPct val="100000"/>
                <a:buFont typeface="Oswald"/>
                <a:buNone/>
                <a:defRPr sz="3000" b="1">
                  <a:solidFill>
                    <a:srgbClr val="3796BF"/>
                  </a:solidFill>
                  <a:latin typeface="Oswald"/>
                  <a:ea typeface="Oswald"/>
                  <a:cs typeface="Oswald"/>
                  <a:sym typeface="Oswald"/>
                </a:defRPr>
              </a:lvl6pPr>
              <a:lvl7pPr lvl="6">
                <a:spcBef>
                  <a:spcPts val="0"/>
                </a:spcBef>
                <a:buClr>
                  <a:srgbClr val="3796BF"/>
                </a:buClr>
                <a:buSzPct val="100000"/>
                <a:buFont typeface="Oswald"/>
                <a:buNone/>
                <a:defRPr sz="3000" b="1">
                  <a:solidFill>
                    <a:srgbClr val="3796BF"/>
                  </a:solidFill>
                  <a:latin typeface="Oswald"/>
                  <a:ea typeface="Oswald"/>
                  <a:cs typeface="Oswald"/>
                  <a:sym typeface="Oswald"/>
                </a:defRPr>
              </a:lvl7pPr>
              <a:lvl8pPr lvl="7">
                <a:spcBef>
                  <a:spcPts val="0"/>
                </a:spcBef>
                <a:buClr>
                  <a:srgbClr val="3796BF"/>
                </a:buClr>
                <a:buSzPct val="100000"/>
                <a:buFont typeface="Oswald"/>
                <a:buNone/>
                <a:defRPr sz="3000" b="1">
                  <a:solidFill>
                    <a:srgbClr val="3796BF"/>
                  </a:solidFill>
                  <a:latin typeface="Oswald"/>
                  <a:ea typeface="Oswald"/>
                  <a:cs typeface="Oswald"/>
                  <a:sym typeface="Oswald"/>
                </a:defRPr>
              </a:lvl8pPr>
              <a:lvl9pPr lvl="8">
                <a:spcBef>
                  <a:spcPts val="0"/>
                </a:spcBef>
                <a:buClr>
                  <a:srgbClr val="3796BF"/>
                </a:buClr>
                <a:buSzPct val="100000"/>
                <a:buFont typeface="Oswald"/>
                <a:buNone/>
                <a:defRPr sz="3000" b="1">
                  <a:solidFill>
                    <a:srgbClr val="3796BF"/>
                  </a:solidFill>
                  <a:latin typeface="Oswald"/>
                  <a:ea typeface="Oswald"/>
                  <a:cs typeface="Oswald"/>
                  <a:sym typeface="Oswald"/>
                </a:defRPr>
              </a:lvl9pPr>
            </a:lstStyle>
            <a:p>
              <a:pPr algn="ctr" fontAlgn="auto"/>
              <a:r>
                <a:rPr kumimoji="0" lang="zh-TW" altLang="en-US" sz="1400" kern="0" dirty="0">
                  <a:solidFill>
                    <a:schemeClr val="tx1"/>
                  </a:solidFill>
                  <a:latin typeface="+mn-ea"/>
                  <a:ea typeface="+mn-ea"/>
                </a:rPr>
                <a:t>優待加分條件</a:t>
              </a:r>
            </a:p>
          </p:txBody>
        </p:sp>
        <p:sp>
          <p:nvSpPr>
            <p:cNvPr id="2" name="矩形 1">
              <a:extLst>
                <a:ext uri="{FF2B5EF4-FFF2-40B4-BE49-F238E27FC236}">
                  <a16:creationId xmlns:a16="http://schemas.microsoft.com/office/drawing/2014/main" id="{251602E5-ABB6-4567-8003-103FA9501D59}"/>
                </a:ext>
              </a:extLst>
            </p:cNvPr>
            <p:cNvSpPr/>
            <p:nvPr/>
          </p:nvSpPr>
          <p:spPr>
            <a:xfrm>
              <a:off x="7085414" y="3260917"/>
              <a:ext cx="5063351" cy="984885"/>
            </a:xfrm>
            <a:prstGeom prst="rect">
              <a:avLst/>
            </a:prstGeom>
            <a:solidFill>
              <a:schemeClr val="bg1"/>
            </a:solidFill>
          </p:spPr>
          <p:txBody>
            <a:bodyPr wrap="square" lIns="0" tIns="0" rIns="0" bIns="0">
              <a:spAutoFit/>
            </a:bodyPr>
            <a:lstStyle/>
            <a:p>
              <a:r>
                <a:rPr lang="zh-TW" altLang="en-US" sz="1600" dirty="0">
                  <a:latin typeface="微軟正黑體" panose="020B0604030504040204" pitchFamily="34" charset="-120"/>
                  <a:ea typeface="微軟正黑體" panose="020B0604030504040204" pitchFamily="34" charset="-120"/>
                </a:rPr>
                <a:t>1.具低收或中低收入戶身分10% </a:t>
              </a:r>
            </a:p>
            <a:p>
              <a:r>
                <a:rPr lang="zh-TW" altLang="en-US" sz="1600" dirty="0">
                  <a:latin typeface="微軟正黑體" panose="020B0604030504040204" pitchFamily="34" charset="-120"/>
                  <a:ea typeface="微軟正黑體" panose="020B0604030504040204" pitchFamily="34" charset="-120"/>
                </a:rPr>
                <a:t>2.屬新住民或其子女5% </a:t>
              </a:r>
            </a:p>
            <a:p>
              <a:r>
                <a:rPr lang="zh-TW" altLang="en-US" sz="1600" dirty="0">
                  <a:latin typeface="微軟正黑體" panose="020B0604030504040204" pitchFamily="34" charset="-120"/>
                  <a:ea typeface="微軟正黑體" panose="020B0604030504040204" pitchFamily="34" charset="-120"/>
                </a:rPr>
                <a:t>3.屬原住民學生5% </a:t>
              </a:r>
            </a:p>
            <a:p>
              <a:r>
                <a:rPr lang="zh-TW" altLang="en-US" sz="1600" dirty="0">
                  <a:latin typeface="微軟正黑體" panose="020B0604030504040204" pitchFamily="34" charset="-120"/>
                  <a:ea typeface="微軟正黑體" panose="020B0604030504040204" pitchFamily="34" charset="-120"/>
                </a:rPr>
                <a:t>4.屬不同教育資歷學生(含境外臺生或</a:t>
              </a:r>
              <a:r>
                <a:rPr lang="zh-TW" altLang="en-US" sz="1600" dirty="0">
                  <a:highlight>
                    <a:srgbClr val="FFFF00"/>
                  </a:highlight>
                  <a:latin typeface="微軟正黑體" panose="020B0604030504040204" pitchFamily="34" charset="-120"/>
                  <a:ea typeface="微軟正黑體" panose="020B0604030504040204" pitchFamily="34" charset="-120"/>
                </a:rPr>
                <a:t>實驗教育學生</a:t>
              </a:r>
              <a:r>
                <a:rPr lang="zh-TW" altLang="en-US" sz="1600" dirty="0">
                  <a:latin typeface="微軟正黑體" panose="020B0604030504040204" pitchFamily="34" charset="-120"/>
                  <a:ea typeface="微軟正黑體" panose="020B0604030504040204" pitchFamily="34" charset="-120"/>
                </a:rPr>
                <a:t>)10% </a:t>
              </a:r>
            </a:p>
          </p:txBody>
        </p:sp>
      </p:grpSp>
      <p:sp>
        <p:nvSpPr>
          <p:cNvPr id="16" name="矩形 15">
            <a:extLst>
              <a:ext uri="{FF2B5EF4-FFF2-40B4-BE49-F238E27FC236}">
                <a16:creationId xmlns:a16="http://schemas.microsoft.com/office/drawing/2014/main" id="{518CF6D8-3F36-4A02-A1EC-CC38E37D1773}"/>
              </a:ext>
            </a:extLst>
          </p:cNvPr>
          <p:cNvSpPr/>
          <p:nvPr/>
        </p:nvSpPr>
        <p:spPr>
          <a:xfrm>
            <a:off x="75019" y="3458121"/>
            <a:ext cx="1772509" cy="263603"/>
          </a:xfrm>
          <a:prstGeom prst="rect">
            <a:avLst/>
          </a:prstGeom>
          <a:noFill/>
          <a:ln w="38100" cmpd="sng">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FE52F865-851C-4D66-8854-919F029DCBCC}"/>
              </a:ext>
            </a:extLst>
          </p:cNvPr>
          <p:cNvSpPr/>
          <p:nvPr/>
        </p:nvSpPr>
        <p:spPr>
          <a:xfrm>
            <a:off x="7522181" y="482443"/>
            <a:ext cx="4118435" cy="461665"/>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113</a:t>
            </a:r>
            <a:r>
              <a:rPr lang="zh-TW" altLang="en-US" sz="2400" b="1" dirty="0">
                <a:latin typeface="微軟正黑體" panose="020B0604030504040204" pitchFamily="34" charset="-120"/>
                <a:ea typeface="微軟正黑體" panose="020B0604030504040204" pitchFamily="34" charset="-120"/>
                <a:cs typeface="Oswald"/>
              </a:rPr>
              <a:t>學年度資料，請自行查詢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2823850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4E006E5-4D07-4754-B5EA-4F15190EC834}"/>
              </a:ext>
            </a:extLst>
          </p:cNvPr>
          <p:cNvPicPr>
            <a:picLocks noChangeAspect="1"/>
          </p:cNvPicPr>
          <p:nvPr/>
        </p:nvPicPr>
        <p:blipFill>
          <a:blip r:embed="rId3"/>
          <a:stretch>
            <a:fillRect/>
          </a:stretch>
        </p:blipFill>
        <p:spPr>
          <a:xfrm>
            <a:off x="76385" y="476672"/>
            <a:ext cx="6019615" cy="5668757"/>
          </a:xfrm>
          <a:prstGeom prst="rect">
            <a:avLst/>
          </a:prstGeom>
        </p:spPr>
      </p:pic>
      <p:pic>
        <p:nvPicPr>
          <p:cNvPr id="4" name="圖片 3">
            <a:extLst>
              <a:ext uri="{FF2B5EF4-FFF2-40B4-BE49-F238E27FC236}">
                <a16:creationId xmlns:a16="http://schemas.microsoft.com/office/drawing/2014/main" id="{2B1EDB00-ABF6-417E-A939-2FC14C824A07}"/>
              </a:ext>
            </a:extLst>
          </p:cNvPr>
          <p:cNvPicPr>
            <a:picLocks noChangeAspect="1"/>
          </p:cNvPicPr>
          <p:nvPr/>
        </p:nvPicPr>
        <p:blipFill>
          <a:blip r:embed="rId4"/>
          <a:stretch>
            <a:fillRect/>
          </a:stretch>
        </p:blipFill>
        <p:spPr>
          <a:xfrm>
            <a:off x="6062317" y="3212976"/>
            <a:ext cx="6096884" cy="2971532"/>
          </a:xfrm>
          <a:prstGeom prst="rect">
            <a:avLst/>
          </a:prstGeom>
        </p:spPr>
      </p:pic>
      <p:sp>
        <p:nvSpPr>
          <p:cNvPr id="7" name="矩形 6">
            <a:extLst>
              <a:ext uri="{FF2B5EF4-FFF2-40B4-BE49-F238E27FC236}">
                <a16:creationId xmlns:a16="http://schemas.microsoft.com/office/drawing/2014/main" id="{312538CA-8ADF-4830-ABCB-51E1A7CFFC27}"/>
              </a:ext>
            </a:extLst>
          </p:cNvPr>
          <p:cNvSpPr/>
          <p:nvPr/>
        </p:nvSpPr>
        <p:spPr>
          <a:xfrm>
            <a:off x="6227409" y="496206"/>
            <a:ext cx="5787320" cy="2462213"/>
          </a:xfrm>
          <a:prstGeom prst="rect">
            <a:avLst/>
          </a:prstGeom>
          <a:solidFill>
            <a:srgbClr val="E6E0EC"/>
          </a:solidFill>
        </p:spPr>
        <p:txBody>
          <a:bodyPr wrap="square">
            <a:spAutoFit/>
          </a:bodyPr>
          <a:lstStyle/>
          <a:p>
            <a:pPr marL="285750" indent="-285750" algn="just">
              <a:spcBef>
                <a:spcPts val="600"/>
              </a:spcBef>
              <a:buFont typeface="Wingdings" panose="05000000000000000000" pitchFamily="2" charset="2"/>
              <a:buChar char="ü"/>
            </a:pPr>
            <a:r>
              <a:rPr lang="zh-TW" altLang="en-US" b="1" dirty="0">
                <a:solidFill>
                  <a:srgbClr val="C00000"/>
                </a:solidFill>
                <a:latin typeface="微軟正黑體" panose="020B0604030504040204" pitchFamily="34" charset="-120"/>
                <a:ea typeface="微軟正黑體" panose="020B0604030504040204" pitchFamily="34" charset="-120"/>
              </a:rPr>
              <a:t>所有</a:t>
            </a:r>
            <a:r>
              <a:rPr lang="zh-TW" altLang="en-US" sz="2400" b="1" dirty="0">
                <a:solidFill>
                  <a:srgbClr val="C00000"/>
                </a:solidFill>
                <a:latin typeface="微軟正黑體" panose="020B0604030504040204" pitchFamily="34" charset="-120"/>
                <a:ea typeface="微軟正黑體" panose="020B0604030504040204" pitchFamily="34" charset="-120"/>
              </a:rPr>
              <a:t>資安</a:t>
            </a:r>
            <a:r>
              <a:rPr lang="zh-TW" altLang="en-US" b="1" dirty="0">
                <a:solidFill>
                  <a:srgbClr val="C00000"/>
                </a:solidFill>
                <a:latin typeface="微軟正黑體" panose="020B0604030504040204" pitchFamily="34" charset="-120"/>
                <a:ea typeface="微軟正黑體" panose="020B0604030504040204" pitchFamily="34" charset="-120"/>
              </a:rPr>
              <a:t>相關之競賽及證照</a:t>
            </a:r>
            <a:r>
              <a:rPr lang="en-US" altLang="zh-TW" b="1" dirty="0">
                <a:solidFill>
                  <a:srgbClr val="C00000"/>
                </a:solidFill>
                <a:latin typeface="微軟正黑體" panose="020B0604030504040204" pitchFamily="34" charset="-120"/>
                <a:ea typeface="微軟正黑體" panose="020B0604030504040204" pitchFamily="34" charset="-120"/>
              </a:rPr>
              <a:t>(A~G)</a:t>
            </a:r>
            <a:r>
              <a:rPr lang="zh-TW" altLang="en-US" dirty="0">
                <a:latin typeface="微軟正黑體" panose="020B0604030504040204" pitchFamily="34" charset="-120"/>
                <a:ea typeface="微軟正黑體" panose="020B0604030504040204" pitchFamily="34" charset="-120"/>
              </a:rPr>
              <a:t>可在</a:t>
            </a:r>
            <a:r>
              <a:rPr lang="zh-TW" altLang="en-US" b="1" u="sng" dirty="0">
                <a:latin typeface="微軟正黑體" panose="020B0604030504040204" pitchFamily="34" charset="-120"/>
                <a:ea typeface="微軟正黑體" panose="020B0604030504040204" pitchFamily="34" charset="-120"/>
              </a:rPr>
              <a:t>甄選入學、技優甄審、特殊選才管道</a:t>
            </a:r>
            <a:r>
              <a:rPr lang="zh-TW" altLang="en-US" dirty="0">
                <a:latin typeface="微軟正黑體" panose="020B0604030504040204" pitchFamily="34" charset="-120"/>
                <a:ea typeface="微軟正黑體" panose="020B0604030504040204" pitchFamily="34" charset="-120"/>
              </a:rPr>
              <a:t>，作為備審資料有利參採資料。</a:t>
            </a:r>
            <a:endParaRPr lang="en-US" altLang="zh-TW" dirty="0">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具有</a:t>
            </a:r>
            <a:r>
              <a:rPr lang="en-US" altLang="zh-TW" sz="2400" b="1" dirty="0">
                <a:solidFill>
                  <a:srgbClr val="0070C0"/>
                </a:solidFill>
                <a:latin typeface="微軟正黑體" panose="020B0604030504040204" pitchFamily="34" charset="-120"/>
                <a:ea typeface="微軟正黑體" panose="020B0604030504040204" pitchFamily="34" charset="-120"/>
              </a:rPr>
              <a:t>A</a:t>
            </a:r>
            <a:r>
              <a:rPr lang="zh-TW" altLang="en-US" sz="2400" b="1" dirty="0">
                <a:solidFill>
                  <a:srgbClr val="0070C0"/>
                </a:solidFill>
                <a:latin typeface="微軟正黑體" panose="020B0604030504040204" pitchFamily="34" charset="-120"/>
                <a:ea typeface="微軟正黑體" panose="020B0604030504040204" pitchFamily="34" charset="-120"/>
              </a:rPr>
              <a:t>、</a:t>
            </a:r>
            <a:r>
              <a:rPr lang="en-US" altLang="zh-TW" sz="2400" b="1" dirty="0">
                <a:solidFill>
                  <a:srgbClr val="0070C0"/>
                </a:solidFill>
                <a:latin typeface="微軟正黑體" panose="020B0604030504040204" pitchFamily="34" charset="-120"/>
                <a:ea typeface="微軟正黑體" panose="020B0604030504040204" pitchFamily="34" charset="-120"/>
              </a:rPr>
              <a:t>E</a:t>
            </a:r>
            <a:r>
              <a:rPr lang="zh-TW" altLang="en-US" sz="2400" b="1" dirty="0">
                <a:solidFill>
                  <a:srgbClr val="0070C0"/>
                </a:solidFill>
                <a:latin typeface="微軟正黑體" panose="020B0604030504040204" pitchFamily="34" charset="-120"/>
                <a:ea typeface="微軟正黑體" panose="020B0604030504040204" pitchFamily="34" charset="-120"/>
              </a:rPr>
              <a:t>、</a:t>
            </a:r>
            <a:r>
              <a:rPr lang="en-US" altLang="zh-TW" sz="2400" b="1" dirty="0">
                <a:solidFill>
                  <a:srgbClr val="0070C0"/>
                </a:solidFill>
                <a:latin typeface="微軟正黑體" panose="020B0604030504040204" pitchFamily="34" charset="-120"/>
                <a:ea typeface="微軟正黑體" panose="020B0604030504040204" pitchFamily="34" charset="-120"/>
              </a:rPr>
              <a:t>F</a:t>
            </a:r>
            <a:r>
              <a:rPr lang="zh-TW" altLang="en-US" dirty="0">
                <a:latin typeface="微軟正黑體" panose="020B0604030504040204" pitchFamily="34" charset="-120"/>
                <a:ea typeface="微軟正黑體" panose="020B0604030504040204" pitchFamily="34" charset="-120"/>
              </a:rPr>
              <a:t>之一者，亦可作為</a:t>
            </a:r>
            <a:r>
              <a:rPr lang="zh-TW" altLang="en-US" b="1" u="sng" dirty="0">
                <a:solidFill>
                  <a:srgbClr val="0070C0"/>
                </a:solidFill>
                <a:latin typeface="微軟正黑體" panose="020B0604030504040204" pitchFamily="34" charset="-120"/>
                <a:ea typeface="微軟正黑體" panose="020B0604030504040204" pitchFamily="34" charset="-120"/>
              </a:rPr>
              <a:t>技優甄審</a:t>
            </a:r>
            <a:r>
              <a:rPr lang="zh-TW" altLang="en-US" dirty="0">
                <a:latin typeface="微軟正黑體" panose="020B0604030504040204" pitchFamily="34" charset="-120"/>
                <a:ea typeface="微軟正黑體" panose="020B0604030504040204" pitchFamily="34" charset="-120"/>
              </a:rPr>
              <a:t>入學報名資格</a:t>
            </a:r>
            <a:r>
              <a:rPr lang="en-US" altLang="zh-TW" b="1" u="sng" dirty="0">
                <a:solidFill>
                  <a:srgbClr val="0070C0"/>
                </a:solidFill>
                <a:latin typeface="微軟正黑體" panose="020B0604030504040204" pitchFamily="34" charset="-120"/>
                <a:ea typeface="微軟正黑體" panose="020B0604030504040204" pitchFamily="34" charset="-120"/>
              </a:rPr>
              <a:t>【</a:t>
            </a:r>
            <a:r>
              <a:rPr lang="zh-TW" altLang="en-US" b="1" u="sng" dirty="0">
                <a:solidFill>
                  <a:srgbClr val="0070C0"/>
                </a:solidFill>
                <a:latin typeface="微軟正黑體" panose="020B0604030504040204" pitchFamily="34" charset="-120"/>
                <a:ea typeface="微軟正黑體" panose="020B0604030504040204" pitchFamily="34" charset="-120"/>
              </a:rPr>
              <a:t>類別：</a:t>
            </a:r>
            <a:r>
              <a:rPr lang="en-US" altLang="zh-TW" b="1" u="sng" dirty="0">
                <a:solidFill>
                  <a:srgbClr val="0070C0"/>
                </a:solidFill>
                <a:latin typeface="微軟正黑體" panose="020B0604030504040204" pitchFamily="34" charset="-120"/>
                <a:ea typeface="微軟正黑體" panose="020B0604030504040204" pitchFamily="34" charset="-120"/>
              </a:rPr>
              <a:t>96</a:t>
            </a:r>
            <a:r>
              <a:rPr lang="zh-TW" altLang="en-US" b="1" u="sng" dirty="0">
                <a:solidFill>
                  <a:srgbClr val="0070C0"/>
                </a:solidFill>
                <a:latin typeface="微軟正黑體" panose="020B0604030504040204" pitchFamily="34" charset="-120"/>
                <a:ea typeface="微軟正黑體" panose="020B0604030504040204" pitchFamily="34" charset="-120"/>
              </a:rPr>
              <a:t>資安、</a:t>
            </a:r>
            <a:r>
              <a:rPr lang="en-US" altLang="zh-TW" b="1" u="sng" dirty="0">
                <a:solidFill>
                  <a:srgbClr val="0070C0"/>
                </a:solidFill>
                <a:latin typeface="微軟正黑體" panose="020B0604030504040204" pitchFamily="34" charset="-120"/>
                <a:ea typeface="微軟正黑體" panose="020B0604030504040204" pitchFamily="34" charset="-120"/>
              </a:rPr>
              <a:t>25</a:t>
            </a:r>
            <a:r>
              <a:rPr lang="zh-TW" altLang="en-US" b="1" u="sng" dirty="0">
                <a:solidFill>
                  <a:srgbClr val="0070C0"/>
                </a:solidFill>
                <a:latin typeface="微軟正黑體" panose="020B0604030504040204" pitchFamily="34" charset="-120"/>
                <a:ea typeface="微軟正黑體" panose="020B0604030504040204" pitchFamily="34" charset="-120"/>
              </a:rPr>
              <a:t>電子、</a:t>
            </a:r>
            <a:r>
              <a:rPr lang="en-US" altLang="zh-TW" b="1" u="sng" dirty="0">
                <a:solidFill>
                  <a:srgbClr val="0070C0"/>
                </a:solidFill>
                <a:latin typeface="微軟正黑體" panose="020B0604030504040204" pitchFamily="34" charset="-120"/>
                <a:ea typeface="微軟正黑體" panose="020B0604030504040204" pitchFamily="34" charset="-120"/>
              </a:rPr>
              <a:t>65</a:t>
            </a:r>
            <a:r>
              <a:rPr lang="zh-TW" altLang="en-US" b="1" u="sng" dirty="0">
                <a:solidFill>
                  <a:srgbClr val="0070C0"/>
                </a:solidFill>
                <a:latin typeface="微軟正黑體" panose="020B0604030504040204" pitchFamily="34" charset="-120"/>
                <a:ea typeface="微軟正黑體" panose="020B0604030504040204" pitchFamily="34" charset="-120"/>
              </a:rPr>
              <a:t>管理</a:t>
            </a:r>
            <a:r>
              <a:rPr lang="en-US" altLang="zh-TW" b="1" u="sng" dirty="0">
                <a:solidFill>
                  <a:srgbClr val="0070C0"/>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具有</a:t>
            </a:r>
            <a:r>
              <a:rPr lang="en-US" altLang="zh-TW" sz="2400" b="1" dirty="0">
                <a:solidFill>
                  <a:srgbClr val="A20DBB"/>
                </a:solidFill>
                <a:latin typeface="微軟正黑體" panose="020B0604030504040204" pitchFamily="34" charset="-120"/>
                <a:ea typeface="微軟正黑體" panose="020B0604030504040204" pitchFamily="34" charset="-120"/>
              </a:rPr>
              <a:t>B</a:t>
            </a:r>
            <a:r>
              <a:rPr lang="zh-TW" altLang="en-US" sz="2400" b="1" dirty="0">
                <a:solidFill>
                  <a:srgbClr val="A20DBB"/>
                </a:solidFill>
                <a:latin typeface="微軟正黑體" panose="020B0604030504040204" pitchFamily="34" charset="-120"/>
                <a:ea typeface="微軟正黑體" panose="020B0604030504040204" pitchFamily="34" charset="-120"/>
              </a:rPr>
              <a:t>、</a:t>
            </a:r>
            <a:r>
              <a:rPr lang="en-US" altLang="zh-TW" sz="2400" b="1" dirty="0">
                <a:solidFill>
                  <a:srgbClr val="A20DBB"/>
                </a:solidFill>
                <a:latin typeface="微軟正黑體" panose="020B0604030504040204" pitchFamily="34" charset="-120"/>
                <a:ea typeface="微軟正黑體" panose="020B0604030504040204" pitchFamily="34" charset="-120"/>
              </a:rPr>
              <a:t>C</a:t>
            </a:r>
            <a:r>
              <a:rPr lang="zh-TW" altLang="en-US" sz="2400" b="1" dirty="0">
                <a:solidFill>
                  <a:srgbClr val="A20DBB"/>
                </a:solidFill>
                <a:latin typeface="微軟正黑體" panose="020B0604030504040204" pitchFamily="34" charset="-120"/>
                <a:ea typeface="微軟正黑體" panose="020B0604030504040204" pitchFamily="34" charset="-120"/>
              </a:rPr>
              <a:t>、</a:t>
            </a:r>
            <a:r>
              <a:rPr lang="en-US" altLang="zh-TW" sz="2400" b="1" dirty="0">
                <a:solidFill>
                  <a:srgbClr val="A20DBB"/>
                </a:solidFill>
                <a:latin typeface="微軟正黑體" panose="020B0604030504040204" pitchFamily="34" charset="-120"/>
                <a:ea typeface="微軟正黑體" panose="020B0604030504040204" pitchFamily="34" charset="-120"/>
              </a:rPr>
              <a:t>D</a:t>
            </a:r>
            <a:r>
              <a:rPr lang="zh-TW" altLang="en-US" sz="2400" b="1" dirty="0">
                <a:solidFill>
                  <a:srgbClr val="A20DBB"/>
                </a:solidFill>
                <a:latin typeface="微軟正黑體" panose="020B0604030504040204" pitchFamily="34" charset="-120"/>
                <a:ea typeface="微軟正黑體" panose="020B0604030504040204" pitchFamily="34" charset="-120"/>
              </a:rPr>
              <a:t>、</a:t>
            </a:r>
            <a:r>
              <a:rPr lang="en-US" altLang="zh-TW" sz="2400" b="1" dirty="0">
                <a:solidFill>
                  <a:srgbClr val="A20DBB"/>
                </a:solidFill>
                <a:latin typeface="微軟正黑體" panose="020B0604030504040204" pitchFamily="34" charset="-120"/>
                <a:ea typeface="微軟正黑體" panose="020B0604030504040204" pitchFamily="34" charset="-120"/>
              </a:rPr>
              <a:t>G</a:t>
            </a:r>
            <a:r>
              <a:rPr lang="zh-TW" altLang="en-US" dirty="0">
                <a:latin typeface="微軟正黑體" panose="020B0604030504040204" pitchFamily="34" charset="-120"/>
                <a:ea typeface="微軟正黑體" panose="020B0604030504040204" pitchFamily="34" charset="-120"/>
              </a:rPr>
              <a:t>（實作題４級分以上）</a:t>
            </a:r>
            <a:r>
              <a:rPr lang="zh-TW" altLang="en-US" sz="2400" b="1" dirty="0">
                <a:latin typeface="微軟正黑體" panose="020B0604030504040204" pitchFamily="34" charset="-120"/>
                <a:ea typeface="微軟正黑體" panose="020B0604030504040204" pitchFamily="34" charset="-120"/>
              </a:rPr>
              <a:t>或</a:t>
            </a:r>
            <a:r>
              <a:rPr lang="zh-TW" altLang="en-US" dirty="0">
                <a:latin typeface="微軟正黑體" panose="020B0604030504040204" pitchFamily="34" charset="-120"/>
                <a:ea typeface="微軟正黑體" panose="020B0604030504040204" pitchFamily="34" charset="-120"/>
              </a:rPr>
              <a:t>各校</a:t>
            </a:r>
            <a:r>
              <a:rPr lang="zh-TW" altLang="en-US" dirty="0">
                <a:highlight>
                  <a:srgbClr val="FCFEB0"/>
                </a:highlight>
                <a:latin typeface="微軟正黑體" panose="020B0604030504040204" pitchFamily="34" charset="-120"/>
                <a:ea typeface="微軟正黑體" panose="020B0604030504040204" pitchFamily="34" charset="-120"/>
              </a:rPr>
              <a:t>自訂資安相關規定者</a:t>
            </a:r>
            <a:r>
              <a:rPr lang="zh-TW" altLang="en-US" dirty="0">
                <a:latin typeface="微軟正黑體" panose="020B0604030504040204" pitchFamily="34" charset="-120"/>
                <a:ea typeface="微軟正黑體" panose="020B0604030504040204" pitchFamily="34" charset="-120"/>
              </a:rPr>
              <a:t>，可報名</a:t>
            </a:r>
            <a:r>
              <a:rPr lang="zh-TW" altLang="en-US" b="1" u="sng" dirty="0">
                <a:solidFill>
                  <a:srgbClr val="A20DBB"/>
                </a:solidFill>
                <a:latin typeface="微軟正黑體" panose="020B0604030504040204" pitchFamily="34" charset="-120"/>
                <a:ea typeface="微軟正黑體" panose="020B0604030504040204" pitchFamily="34" charset="-120"/>
              </a:rPr>
              <a:t>特殊選才</a:t>
            </a:r>
            <a:r>
              <a:rPr lang="zh-TW" altLang="en-US" dirty="0">
                <a:latin typeface="微軟正黑體" panose="020B0604030504040204" pitchFamily="34" charset="-120"/>
                <a:ea typeface="微軟正黑體" panose="020B0604030504040204" pitchFamily="34" charset="-120"/>
              </a:rPr>
              <a:t>。</a:t>
            </a:r>
            <a:endParaRPr lang="zh-TW" altLang="en-US" dirty="0"/>
          </a:p>
        </p:txBody>
      </p:sp>
      <p:sp>
        <p:nvSpPr>
          <p:cNvPr id="2" name="矩形 1">
            <a:extLst>
              <a:ext uri="{FF2B5EF4-FFF2-40B4-BE49-F238E27FC236}">
                <a16:creationId xmlns:a16="http://schemas.microsoft.com/office/drawing/2014/main" id="{FD3E66AD-758E-4020-8821-7479B1B87AD6}"/>
              </a:ext>
            </a:extLst>
          </p:cNvPr>
          <p:cNvSpPr/>
          <p:nvPr/>
        </p:nvSpPr>
        <p:spPr>
          <a:xfrm>
            <a:off x="771517" y="1071940"/>
            <a:ext cx="456996" cy="599263"/>
          </a:xfrm>
          <a:prstGeom prst="rect">
            <a:avLst/>
          </a:prstGeom>
          <a:solidFill>
            <a:srgbClr val="DBEEF4"/>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t>A</a:t>
            </a:r>
            <a:endParaRPr lang="zh-TW" altLang="en-US" sz="2800" b="1" dirty="0"/>
          </a:p>
        </p:txBody>
      </p:sp>
      <p:sp>
        <p:nvSpPr>
          <p:cNvPr id="9" name="矩形 8">
            <a:extLst>
              <a:ext uri="{FF2B5EF4-FFF2-40B4-BE49-F238E27FC236}">
                <a16:creationId xmlns:a16="http://schemas.microsoft.com/office/drawing/2014/main" id="{111556D6-7BE1-49C4-8EE4-7D38A060FCFA}"/>
              </a:ext>
            </a:extLst>
          </p:cNvPr>
          <p:cNvSpPr/>
          <p:nvPr/>
        </p:nvSpPr>
        <p:spPr>
          <a:xfrm>
            <a:off x="6701121" y="3232180"/>
            <a:ext cx="504056" cy="2252304"/>
          </a:xfrm>
          <a:prstGeom prst="rect">
            <a:avLst/>
          </a:prstGeom>
          <a:solidFill>
            <a:srgbClr val="DBEEF4"/>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t>E</a:t>
            </a:r>
            <a:endParaRPr lang="zh-TW" altLang="en-US" sz="2800" b="1" dirty="0"/>
          </a:p>
        </p:txBody>
      </p:sp>
      <p:sp>
        <p:nvSpPr>
          <p:cNvPr id="10" name="矩形 9">
            <a:extLst>
              <a:ext uri="{FF2B5EF4-FFF2-40B4-BE49-F238E27FC236}">
                <a16:creationId xmlns:a16="http://schemas.microsoft.com/office/drawing/2014/main" id="{EA194927-F918-4F75-8EB0-940A89ECC97A}"/>
              </a:ext>
            </a:extLst>
          </p:cNvPr>
          <p:cNvSpPr/>
          <p:nvPr/>
        </p:nvSpPr>
        <p:spPr>
          <a:xfrm>
            <a:off x="6701121" y="5464428"/>
            <a:ext cx="504056" cy="379670"/>
          </a:xfrm>
          <a:prstGeom prst="rect">
            <a:avLst/>
          </a:prstGeom>
          <a:solidFill>
            <a:srgbClr val="DBEEF4"/>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t>F</a:t>
            </a:r>
            <a:endParaRPr lang="zh-TW" altLang="en-US" sz="2800" b="1" dirty="0"/>
          </a:p>
        </p:txBody>
      </p:sp>
      <p:sp>
        <p:nvSpPr>
          <p:cNvPr id="11" name="矩形 10">
            <a:extLst>
              <a:ext uri="{FF2B5EF4-FFF2-40B4-BE49-F238E27FC236}">
                <a16:creationId xmlns:a16="http://schemas.microsoft.com/office/drawing/2014/main" id="{5979B480-A705-4202-82BB-27AA13DFD80F}"/>
              </a:ext>
            </a:extLst>
          </p:cNvPr>
          <p:cNvSpPr/>
          <p:nvPr/>
        </p:nvSpPr>
        <p:spPr>
          <a:xfrm>
            <a:off x="771517" y="2529883"/>
            <a:ext cx="456996" cy="3615545"/>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solidFill>
                  <a:srgbClr val="A20DBB"/>
                </a:solidFill>
              </a:rPr>
              <a:t>D</a:t>
            </a:r>
            <a:endParaRPr lang="zh-TW" altLang="en-US" sz="2800" b="1" dirty="0">
              <a:solidFill>
                <a:srgbClr val="A20DBB"/>
              </a:solidFill>
            </a:endParaRPr>
          </a:p>
        </p:txBody>
      </p:sp>
      <p:sp>
        <p:nvSpPr>
          <p:cNvPr id="12" name="矩形 11">
            <a:extLst>
              <a:ext uri="{FF2B5EF4-FFF2-40B4-BE49-F238E27FC236}">
                <a16:creationId xmlns:a16="http://schemas.microsoft.com/office/drawing/2014/main" id="{F874A660-11D5-4CA9-BB76-92E5762128CF}"/>
              </a:ext>
            </a:extLst>
          </p:cNvPr>
          <p:cNvSpPr/>
          <p:nvPr/>
        </p:nvSpPr>
        <p:spPr>
          <a:xfrm>
            <a:off x="771517" y="2108590"/>
            <a:ext cx="456996" cy="421294"/>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solidFill>
                  <a:srgbClr val="A20DBB"/>
                </a:solidFill>
              </a:rPr>
              <a:t>C</a:t>
            </a:r>
            <a:endParaRPr lang="zh-TW" altLang="en-US" sz="2800" b="1" dirty="0">
              <a:solidFill>
                <a:srgbClr val="A20DBB"/>
              </a:solidFill>
            </a:endParaRPr>
          </a:p>
        </p:txBody>
      </p:sp>
      <p:sp>
        <p:nvSpPr>
          <p:cNvPr id="13" name="矩形 12">
            <a:extLst>
              <a:ext uri="{FF2B5EF4-FFF2-40B4-BE49-F238E27FC236}">
                <a16:creationId xmlns:a16="http://schemas.microsoft.com/office/drawing/2014/main" id="{1EF777AB-B667-4815-899A-8558193E87BF}"/>
              </a:ext>
            </a:extLst>
          </p:cNvPr>
          <p:cNvSpPr/>
          <p:nvPr/>
        </p:nvSpPr>
        <p:spPr>
          <a:xfrm>
            <a:off x="772935" y="1671203"/>
            <a:ext cx="455578" cy="421294"/>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solidFill>
                  <a:srgbClr val="A20DBB"/>
                </a:solidFill>
              </a:rPr>
              <a:t>B</a:t>
            </a:r>
            <a:endParaRPr lang="zh-TW" altLang="en-US" sz="2800" b="1" dirty="0">
              <a:solidFill>
                <a:srgbClr val="A20DBB"/>
              </a:solidFill>
            </a:endParaRPr>
          </a:p>
        </p:txBody>
      </p:sp>
      <p:sp>
        <p:nvSpPr>
          <p:cNvPr id="14" name="矩形 13">
            <a:extLst>
              <a:ext uri="{FF2B5EF4-FFF2-40B4-BE49-F238E27FC236}">
                <a16:creationId xmlns:a16="http://schemas.microsoft.com/office/drawing/2014/main" id="{8F34F5D4-803B-4CA7-956F-2071BFB16BA9}"/>
              </a:ext>
            </a:extLst>
          </p:cNvPr>
          <p:cNvSpPr/>
          <p:nvPr/>
        </p:nvSpPr>
        <p:spPr>
          <a:xfrm>
            <a:off x="6701120" y="5861931"/>
            <a:ext cx="500261" cy="322577"/>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tIns="0" bIns="0" rtlCol="0" anchor="ctr"/>
          <a:lstStyle/>
          <a:p>
            <a:pPr algn="ctr"/>
            <a:r>
              <a:rPr lang="en-US" altLang="zh-TW" sz="2800" b="1" dirty="0">
                <a:solidFill>
                  <a:srgbClr val="A20DBB"/>
                </a:solidFill>
              </a:rPr>
              <a:t>G</a:t>
            </a:r>
            <a:endParaRPr lang="zh-TW" altLang="en-US" sz="2800" b="1" dirty="0">
              <a:solidFill>
                <a:srgbClr val="A20DBB"/>
              </a:solidFill>
            </a:endParaRPr>
          </a:p>
        </p:txBody>
      </p:sp>
      <p:sp>
        <p:nvSpPr>
          <p:cNvPr id="5" name="矩形 4">
            <a:extLst>
              <a:ext uri="{FF2B5EF4-FFF2-40B4-BE49-F238E27FC236}">
                <a16:creationId xmlns:a16="http://schemas.microsoft.com/office/drawing/2014/main" id="{89994B32-9F92-4CFE-A778-F15B3A7117AC}"/>
              </a:ext>
            </a:extLst>
          </p:cNvPr>
          <p:cNvSpPr/>
          <p:nvPr/>
        </p:nvSpPr>
        <p:spPr>
          <a:xfrm>
            <a:off x="9722526" y="5916341"/>
            <a:ext cx="158417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F97EFBD5-AEC5-40CC-BCD5-85DFD13B0191}"/>
              </a:ext>
            </a:extLst>
          </p:cNvPr>
          <p:cNvSpPr/>
          <p:nvPr/>
        </p:nvSpPr>
        <p:spPr>
          <a:xfrm>
            <a:off x="6227409" y="2204864"/>
            <a:ext cx="5787320" cy="753555"/>
          </a:xfrm>
          <a:prstGeom prst="rect">
            <a:avLst/>
          </a:prstGeom>
          <a:noFill/>
          <a:ln w="5715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634460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向下箭號圖說文字 45">
            <a:extLst>
              <a:ext uri="{FF2B5EF4-FFF2-40B4-BE49-F238E27FC236}">
                <a16:creationId xmlns:a16="http://schemas.microsoft.com/office/drawing/2014/main" id="{722EDAB5-5091-4E72-89D7-0E0F54842DB8}"/>
              </a:ext>
            </a:extLst>
          </p:cNvPr>
          <p:cNvSpPr/>
          <p:nvPr/>
        </p:nvSpPr>
        <p:spPr>
          <a:xfrm>
            <a:off x="5894805" y="2609682"/>
            <a:ext cx="5729931" cy="2231216"/>
          </a:xfrm>
          <a:prstGeom prst="downArrowCallout">
            <a:avLst>
              <a:gd name="adj1" fmla="val 20683"/>
              <a:gd name="adj2" fmla="val 22118"/>
              <a:gd name="adj3" fmla="val 7949"/>
              <a:gd name="adj4" fmla="val 86415"/>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圓角化同側角落矩形 33">
            <a:extLst>
              <a:ext uri="{FF2B5EF4-FFF2-40B4-BE49-F238E27FC236}">
                <a16:creationId xmlns:a16="http://schemas.microsoft.com/office/drawing/2014/main" id="{511C3466-93AC-462C-8BA8-5CF7E7F713AA}"/>
              </a:ext>
            </a:extLst>
          </p:cNvPr>
          <p:cNvSpPr/>
          <p:nvPr/>
        </p:nvSpPr>
        <p:spPr>
          <a:xfrm>
            <a:off x="972858" y="1434381"/>
            <a:ext cx="4874454" cy="1109888"/>
          </a:xfrm>
          <a:prstGeom prst="round2SameRect">
            <a:avLst/>
          </a:prstGeom>
          <a:no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3545CF68-6CDC-407B-8799-121C78B8FD4B}"/>
              </a:ext>
            </a:extLst>
          </p:cNvPr>
          <p:cNvSpPr/>
          <p:nvPr/>
        </p:nvSpPr>
        <p:spPr>
          <a:xfrm>
            <a:off x="5908829" y="4852527"/>
            <a:ext cx="5729929" cy="1186571"/>
          </a:xfrm>
          <a:prstGeom prst="rect">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E16020FE-3C63-4DEE-8E84-864B9E57AEA9}"/>
              </a:ext>
            </a:extLst>
          </p:cNvPr>
          <p:cNvSpPr/>
          <p:nvPr/>
        </p:nvSpPr>
        <p:spPr>
          <a:xfrm>
            <a:off x="1749380" y="1932438"/>
            <a:ext cx="3486419"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技職特才及實驗教育組</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招生名額：</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名</a:t>
            </a:r>
          </a:p>
        </p:txBody>
      </p:sp>
      <p:sp>
        <p:nvSpPr>
          <p:cNvPr id="33" name="圓角化同側角落矩形 38">
            <a:extLst>
              <a:ext uri="{FF2B5EF4-FFF2-40B4-BE49-F238E27FC236}">
                <a16:creationId xmlns:a16="http://schemas.microsoft.com/office/drawing/2014/main" id="{5DEABA2B-7331-42F3-B9B3-2F5BE4E1B866}"/>
              </a:ext>
            </a:extLst>
          </p:cNvPr>
          <p:cNvSpPr/>
          <p:nvPr/>
        </p:nvSpPr>
        <p:spPr>
          <a:xfrm>
            <a:off x="972858" y="1392909"/>
            <a:ext cx="4874458" cy="528342"/>
          </a:xfrm>
          <a:prstGeom prst="round2SameRect">
            <a:avLst>
              <a:gd name="adj1" fmla="val 49673"/>
              <a:gd name="adj2" fmla="val 0"/>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dirty="0"/>
          </a:p>
        </p:txBody>
      </p:sp>
      <p:sp>
        <p:nvSpPr>
          <p:cNvPr id="34" name="矩形 33">
            <a:extLst>
              <a:ext uri="{FF2B5EF4-FFF2-40B4-BE49-F238E27FC236}">
                <a16:creationId xmlns:a16="http://schemas.microsoft.com/office/drawing/2014/main" id="{7D4FD8E0-EF73-471B-BB7B-D1B3FC198793}"/>
              </a:ext>
            </a:extLst>
          </p:cNvPr>
          <p:cNvSpPr/>
          <p:nvPr/>
        </p:nvSpPr>
        <p:spPr>
          <a:xfrm>
            <a:off x="1975155" y="1359529"/>
            <a:ext cx="3155824" cy="618898"/>
          </a:xfrm>
          <a:prstGeom prst="rect">
            <a:avLst/>
          </a:prstGeom>
        </p:spPr>
        <p:txBody>
          <a:bodyPr wrap="none" anchor="ctr">
            <a:no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OO</a:t>
            </a:r>
            <a:r>
              <a:rPr lang="zh-TW" altLang="zh-TW"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科技大學</a:t>
            </a:r>
            <a:r>
              <a:rPr lang="zh-TW"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資訊工程系</a:t>
            </a:r>
            <a:endParaRPr lang="en-US"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5" name="圓角化同側角落矩形 40">
            <a:extLst>
              <a:ext uri="{FF2B5EF4-FFF2-40B4-BE49-F238E27FC236}">
                <a16:creationId xmlns:a16="http://schemas.microsoft.com/office/drawing/2014/main" id="{7583CC02-61D5-40D4-B53D-4AE2D5C7FB05}"/>
              </a:ext>
            </a:extLst>
          </p:cNvPr>
          <p:cNvSpPr/>
          <p:nvPr/>
        </p:nvSpPr>
        <p:spPr>
          <a:xfrm>
            <a:off x="5895176" y="1439786"/>
            <a:ext cx="5729932" cy="1109888"/>
          </a:xfrm>
          <a:prstGeom prst="round2SameRect">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化同側角落矩形 42">
            <a:extLst>
              <a:ext uri="{FF2B5EF4-FFF2-40B4-BE49-F238E27FC236}">
                <a16:creationId xmlns:a16="http://schemas.microsoft.com/office/drawing/2014/main" id="{5C437E67-E37A-435F-B73B-AEC197C9C2B9}"/>
              </a:ext>
            </a:extLst>
          </p:cNvPr>
          <p:cNvSpPr/>
          <p:nvPr/>
        </p:nvSpPr>
        <p:spPr>
          <a:xfrm>
            <a:off x="5908826" y="1394903"/>
            <a:ext cx="5729932" cy="528342"/>
          </a:xfrm>
          <a:prstGeom prst="round2SameRect">
            <a:avLst>
              <a:gd name="adj1" fmla="val 49673"/>
              <a:gd name="adj2" fmla="val 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7" name="矩形 36">
            <a:extLst>
              <a:ext uri="{FF2B5EF4-FFF2-40B4-BE49-F238E27FC236}">
                <a16:creationId xmlns:a16="http://schemas.microsoft.com/office/drawing/2014/main" id="{43AF9CC2-61C4-45F6-9852-F1CACF7428EA}"/>
              </a:ext>
            </a:extLst>
          </p:cNvPr>
          <p:cNvSpPr/>
          <p:nvPr/>
        </p:nvSpPr>
        <p:spPr>
          <a:xfrm>
            <a:off x="6232519" y="1459019"/>
            <a:ext cx="5240386" cy="400110"/>
          </a:xfrm>
          <a:prstGeom prst="rect">
            <a:avLst/>
          </a:prstGeom>
        </p:spPr>
        <p:txBody>
          <a:bodyPr wrap="square" anchor="ctr">
            <a:spAutoFit/>
          </a:bodyPr>
          <a:lstStyle/>
          <a:p>
            <a:pPr algn="ct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OO</a:t>
            </a:r>
            <a:r>
              <a:rPr lang="zh-TW"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科技大學</a:t>
            </a:r>
            <a:r>
              <a:rPr lang="zh-TW"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資訊工程系</a:t>
            </a:r>
            <a:r>
              <a:rPr lang="zh-TW" altLang="en-US" sz="2000" b="1" dirty="0">
                <a:solidFill>
                  <a:srgbClr val="FFFF00"/>
                </a:solidFill>
                <a:latin typeface="微軟正黑體" panose="020B0604030504040204" pitchFamily="34" charset="-120"/>
                <a:ea typeface="微軟正黑體" panose="020B0604030504040204" pitchFamily="34" charset="-120"/>
              </a:rPr>
              <a:t>（資安人才）</a:t>
            </a:r>
            <a:endParaRPr lang="en-US" altLang="zh-TW" sz="1600" b="1" dirty="0">
              <a:solidFill>
                <a:srgbClr val="FFFF00"/>
              </a:solidFill>
              <a:latin typeface="微軟正黑體" panose="020B0604030504040204" pitchFamily="34" charset="-120"/>
              <a:ea typeface="微軟正黑體" panose="020B0604030504040204" pitchFamily="34" charset="-120"/>
            </a:endParaRPr>
          </a:p>
        </p:txBody>
      </p:sp>
      <p:sp>
        <p:nvSpPr>
          <p:cNvPr id="38" name="矩形 37">
            <a:extLst>
              <a:ext uri="{FF2B5EF4-FFF2-40B4-BE49-F238E27FC236}">
                <a16:creationId xmlns:a16="http://schemas.microsoft.com/office/drawing/2014/main" id="{D91C5442-7718-4C0B-8DFC-CDD7826492E2}"/>
              </a:ext>
            </a:extLst>
          </p:cNvPr>
          <p:cNvSpPr/>
          <p:nvPr/>
        </p:nvSpPr>
        <p:spPr>
          <a:xfrm>
            <a:off x="6026358" y="2678971"/>
            <a:ext cx="5598378" cy="1384995"/>
          </a:xfrm>
          <a:prstGeom prst="rect">
            <a:avLst/>
          </a:prstGeom>
        </p:spPr>
        <p:txBody>
          <a:bodyPr wrap="square">
            <a:spAutoFit/>
          </a:bodyPr>
          <a:lstStyle/>
          <a:p>
            <a:pPr algn="ctr" defTabSz="685800" fontAlgn="base">
              <a:spcBef>
                <a:spcPct val="0"/>
              </a:spcBef>
              <a:spcAft>
                <a:spcPct val="0"/>
              </a:spcAft>
            </a:pPr>
            <a:r>
              <a:rPr lang="zh-TW" altLang="en-US" dirty="0">
                <a:highlight>
                  <a:srgbClr val="FCFEB0"/>
                </a:highlight>
                <a:latin typeface="微軟正黑體" panose="020B0604030504040204" pitchFamily="34" charset="-120"/>
                <a:ea typeface="微軟正黑體" panose="020B0604030504040204" pitchFamily="34" charset="-120"/>
              </a:rPr>
              <a:t>報名資格</a:t>
            </a:r>
            <a:r>
              <a:rPr lang="zh-TW" altLang="en-US" sz="1600" dirty="0">
                <a:highlight>
                  <a:srgbClr val="FCFEB0"/>
                </a:highlight>
                <a:latin typeface="微軟正黑體" panose="020B0604030504040204" pitchFamily="34" charset="-120"/>
                <a:ea typeface="微軟正黑體" panose="020B0604030504040204" pitchFamily="34" charset="-120"/>
              </a:rPr>
              <a:t>（</a:t>
            </a:r>
            <a:r>
              <a:rPr lang="zh-TW" altLang="zh-TW" sz="1600" dirty="0">
                <a:highlight>
                  <a:srgbClr val="FCFEB0"/>
                </a:highlight>
                <a:latin typeface="微軟正黑體" panose="020B0604030504040204" pitchFamily="34" charset="-120"/>
                <a:ea typeface="微軟正黑體" panose="020B0604030504040204" pitchFamily="34" charset="-120"/>
              </a:rPr>
              <a:t>符合以下任一項</a:t>
            </a:r>
            <a:r>
              <a:rPr lang="zh-TW" altLang="en-US" sz="1600" dirty="0">
                <a:highlight>
                  <a:srgbClr val="FCFEB0"/>
                </a:highlight>
                <a:latin typeface="微軟正黑體" panose="020B0604030504040204" pitchFamily="34" charset="-120"/>
                <a:ea typeface="微軟正黑體" panose="020B0604030504040204" pitchFamily="34" charset="-120"/>
              </a:rPr>
              <a:t>）</a:t>
            </a:r>
            <a:endParaRPr lang="en-US" altLang="zh-TW" sz="1600" dirty="0">
              <a:highlight>
                <a:srgbClr val="FCFEB0"/>
              </a:highlight>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1.</a:t>
            </a:r>
            <a:r>
              <a:rPr lang="zh-TW" altLang="en-US" sz="1600" b="1" dirty="0">
                <a:latin typeface="微軟正黑體" panose="020B0604030504040204" pitchFamily="34" charset="-120"/>
                <a:ea typeface="微軟正黑體" panose="020B0604030504040204" pitchFamily="34" charset="-120"/>
              </a:rPr>
              <a:t> 「資安技能</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金盾獎」前</a:t>
            </a:r>
            <a:r>
              <a:rPr lang="en-US" altLang="zh-TW" sz="1600" b="1" dirty="0">
                <a:latin typeface="微軟正黑體" panose="020B0604030504040204" pitchFamily="34" charset="-120"/>
                <a:ea typeface="微軟正黑體" panose="020B0604030504040204" pitchFamily="34" charset="-120"/>
              </a:rPr>
              <a:t>3</a:t>
            </a:r>
            <a:r>
              <a:rPr lang="zh-TW" altLang="en-US" sz="1600" b="1" dirty="0">
                <a:latin typeface="微軟正黑體" panose="020B0604030504040204" pitchFamily="34" charset="-120"/>
                <a:ea typeface="微軟正黑體" panose="020B0604030504040204" pitchFamily="34" charset="-120"/>
              </a:rPr>
              <a:t>名</a:t>
            </a:r>
            <a:r>
              <a:rPr lang="zh-TW" altLang="en-US" sz="1600" dirty="0">
                <a:latin typeface="微軟正黑體" panose="020B0604030504040204" pitchFamily="34" charset="-120"/>
                <a:ea typeface="微軟正黑體" panose="020B0604030504040204" pitchFamily="34" charset="-120"/>
              </a:rPr>
              <a:t> </a:t>
            </a:r>
            <a:endParaRPr lang="en-US" altLang="zh-TW" sz="1600" dirty="0">
              <a:latin typeface="微軟正黑體" panose="020B0604030504040204" pitchFamily="34" charset="-120"/>
              <a:ea typeface="微軟正黑體" panose="020B0604030504040204" pitchFamily="34" charset="-120"/>
            </a:endParaRPr>
          </a:p>
          <a:p>
            <a:pPr marL="180975" indent="-180975"/>
            <a:r>
              <a:rPr lang="en-US" altLang="zh-TW" sz="1600" dirty="0">
                <a:latin typeface="微軟正黑體" panose="020B0604030504040204" pitchFamily="34" charset="-120"/>
                <a:ea typeface="微軟正黑體" panose="020B0604030504040204" pitchFamily="34" charset="-120"/>
              </a:rPr>
              <a:t>2.</a:t>
            </a:r>
            <a:r>
              <a:rPr lang="en-US" altLang="zh-TW" sz="1600" b="1" dirty="0">
                <a:latin typeface="微軟正黑體" panose="020B0604030504040204" pitchFamily="34" charset="-120"/>
                <a:ea typeface="微軟正黑體" panose="020B0604030504040204" pitchFamily="34" charset="-120"/>
              </a:rPr>
              <a:t> APCS</a:t>
            </a:r>
            <a:r>
              <a:rPr lang="zh-TW" altLang="en-US" sz="1600" b="1" dirty="0">
                <a:latin typeface="微軟正黑體" panose="020B0604030504040204" pitchFamily="34" charset="-120"/>
                <a:ea typeface="微軟正黑體" panose="020B0604030504040204" pitchFamily="34" charset="-120"/>
              </a:rPr>
              <a:t>實作題達</a:t>
            </a:r>
            <a:r>
              <a:rPr lang="en-US" altLang="zh-TW" sz="1600" b="1" dirty="0">
                <a:latin typeface="微軟正黑體" panose="020B0604030504040204" pitchFamily="34" charset="-120"/>
                <a:ea typeface="微軟正黑體" panose="020B0604030504040204" pitchFamily="34" charset="-120"/>
              </a:rPr>
              <a:t>4</a:t>
            </a:r>
            <a:r>
              <a:rPr lang="zh-TW" altLang="en-US" sz="1600" b="1" dirty="0">
                <a:latin typeface="微軟正黑體" panose="020B0604030504040204" pitchFamily="34" charset="-120"/>
                <a:ea typeface="微軟正黑體" panose="020B0604030504040204" pitchFamily="34" charset="-120"/>
              </a:rPr>
              <a:t>級分</a:t>
            </a:r>
            <a:r>
              <a:rPr lang="zh-TW" altLang="en-US" sz="1600" dirty="0">
                <a:latin typeface="微軟正黑體" panose="020B0604030504040204" pitchFamily="34" charset="-120"/>
                <a:ea typeface="微軟正黑體" panose="020B0604030504040204" pitchFamily="34" charset="-120"/>
              </a:rPr>
              <a:t>（含）以上者</a:t>
            </a:r>
            <a:endParaRPr lang="en-US" altLang="zh-TW" sz="1600" dirty="0">
              <a:latin typeface="微軟正黑體" panose="020B0604030504040204" pitchFamily="34" charset="-120"/>
              <a:ea typeface="微軟正黑體" panose="020B0604030504040204" pitchFamily="34" charset="-120"/>
            </a:endParaRPr>
          </a:p>
          <a:p>
            <a:pPr marL="182563" indent="-182563"/>
            <a:r>
              <a:rPr lang="en-US" altLang="zh-TW" sz="1600" b="1" dirty="0">
                <a:solidFill>
                  <a:srgbClr val="C00000"/>
                </a:solidFill>
                <a:highlight>
                  <a:srgbClr val="FFFF00"/>
                </a:highlight>
                <a:latin typeface="微軟正黑體" panose="020B0604030504040204" pitchFamily="34" charset="-120"/>
                <a:ea typeface="微軟正黑體" panose="020B0604030504040204" pitchFamily="34" charset="-120"/>
              </a:rPr>
              <a:t>3.</a:t>
            </a:r>
            <a:r>
              <a:rPr lang="zh-TW" altLang="en-US" sz="1600" b="1" dirty="0">
                <a:solidFill>
                  <a:srgbClr val="C00000"/>
                </a:solidFill>
                <a:highlight>
                  <a:srgbClr val="FFFF00"/>
                </a:highlight>
                <a:latin typeface="微軟正黑體" panose="020B0604030504040204" pitchFamily="34" charset="-120"/>
                <a:ea typeface="微軟正黑體" panose="020B0604030504040204" pitchFamily="34" charset="-120"/>
              </a:rPr>
              <a:t>參與教育部先進資通安全實務人才培育計畫「新型態資安暑期課程（</a:t>
            </a:r>
            <a:r>
              <a:rPr lang="en-US" altLang="zh-TW" sz="1600" b="1" dirty="0">
                <a:solidFill>
                  <a:srgbClr val="C00000"/>
                </a:solidFill>
                <a:highlight>
                  <a:srgbClr val="FFFF00"/>
                </a:highlight>
                <a:latin typeface="微軟正黑體" panose="020B0604030504040204" pitchFamily="34" charset="-120"/>
                <a:ea typeface="微軟正黑體" panose="020B0604030504040204" pitchFamily="34" charset="-120"/>
              </a:rPr>
              <a:t>AIS3</a:t>
            </a:r>
            <a:r>
              <a:rPr lang="zh-TW" altLang="en-US" sz="1600" b="1" dirty="0">
                <a:solidFill>
                  <a:srgbClr val="C00000"/>
                </a:solidFill>
                <a:highlight>
                  <a:srgbClr val="FFFF00"/>
                </a:highlight>
                <a:latin typeface="微軟正黑體" panose="020B0604030504040204" pitchFamily="34" charset="-120"/>
                <a:ea typeface="微軟正黑體" panose="020B0604030504040204" pitchFamily="34" charset="-120"/>
              </a:rPr>
              <a:t>）」並取得結業證書者</a:t>
            </a:r>
            <a:endParaRPr lang="en-US" altLang="zh-TW" b="1" dirty="0">
              <a:solidFill>
                <a:srgbClr val="C00000"/>
              </a:solidFill>
              <a:highlight>
                <a:srgbClr val="FFFF00"/>
              </a:highlight>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4650BC46-4F5D-4304-AFFC-B48813A31142}"/>
              </a:ext>
            </a:extLst>
          </p:cNvPr>
          <p:cNvSpPr/>
          <p:nvPr/>
        </p:nvSpPr>
        <p:spPr>
          <a:xfrm>
            <a:off x="973341" y="4830719"/>
            <a:ext cx="4871289" cy="1186571"/>
          </a:xfrm>
          <a:prstGeom prst="rect">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96430668-78D9-4BDB-8390-2F0ED2674D62}"/>
              </a:ext>
            </a:extLst>
          </p:cNvPr>
          <p:cNvSpPr/>
          <p:nvPr/>
        </p:nvSpPr>
        <p:spPr>
          <a:xfrm>
            <a:off x="2244378" y="5197286"/>
            <a:ext cx="3068865" cy="400110"/>
          </a:xfrm>
          <a:prstGeom prst="rect">
            <a:avLst/>
          </a:prstGeom>
        </p:spPr>
        <p:txBody>
          <a:bodyPr wrap="square">
            <a:spAutoFit/>
          </a:bodyPr>
          <a:lstStyle/>
          <a:p>
            <a:pPr defTabSz="685800" fontAlgn="base">
              <a:spcBef>
                <a:spcPct val="0"/>
              </a:spcBef>
              <a:spcAft>
                <a:spcPct val="0"/>
              </a:spcAft>
            </a:pPr>
            <a:r>
              <a:rPr lang="zh-TW" altLang="en-US" sz="2000" dirty="0">
                <a:latin typeface="微軟正黑體" panose="020B0604030504040204" pitchFamily="34" charset="-120"/>
                <a:ea typeface="微軟正黑體" panose="020B0604030504040204" pitchFamily="34" charset="-120"/>
              </a:rPr>
              <a:t>備審資料審查</a:t>
            </a:r>
            <a:r>
              <a:rPr lang="en-US" altLang="zh-TW" sz="2000" dirty="0">
                <a:latin typeface="微軟正黑體" panose="020B0604030504040204" pitchFamily="34" charset="-120"/>
                <a:ea typeface="微軟正黑體" panose="020B0604030504040204" pitchFamily="34" charset="-120"/>
              </a:rPr>
              <a:t>100%</a:t>
            </a:r>
          </a:p>
        </p:txBody>
      </p:sp>
      <p:sp>
        <p:nvSpPr>
          <p:cNvPr id="41" name="矩形 40">
            <a:extLst>
              <a:ext uri="{FF2B5EF4-FFF2-40B4-BE49-F238E27FC236}">
                <a16:creationId xmlns:a16="http://schemas.microsoft.com/office/drawing/2014/main" id="{4DE3F6E0-E2CE-4305-8298-175816A2F61F}"/>
              </a:ext>
            </a:extLst>
          </p:cNvPr>
          <p:cNvSpPr/>
          <p:nvPr/>
        </p:nvSpPr>
        <p:spPr>
          <a:xfrm>
            <a:off x="6958956" y="1905057"/>
            <a:ext cx="3733997"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技職特才及實驗教育組</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招生名額：</a:t>
            </a:r>
            <a:r>
              <a:rPr lang="en-US" altLang="zh-TW" dirty="0">
                <a:latin typeface="微軟正黑體" panose="020B0604030504040204" pitchFamily="34" charset="-120"/>
                <a:ea typeface="微軟正黑體" panose="020B0604030504040204" pitchFamily="34" charset="-120"/>
              </a:rPr>
              <a:t>3</a:t>
            </a:r>
            <a:r>
              <a:rPr lang="zh-TW" altLang="zh-TW" dirty="0">
                <a:latin typeface="微軟正黑體" panose="020B0604030504040204" pitchFamily="34" charset="-120"/>
                <a:ea typeface="微軟正黑體" panose="020B0604030504040204" pitchFamily="34" charset="-120"/>
              </a:rPr>
              <a:t>名</a:t>
            </a:r>
            <a:endParaRPr lang="zh-TW" altLang="en-US" dirty="0">
              <a:latin typeface="微軟正黑體" panose="020B0604030504040204" pitchFamily="34" charset="-120"/>
              <a:ea typeface="微軟正黑體" panose="020B0604030504040204" pitchFamily="34" charset="-120"/>
            </a:endParaRPr>
          </a:p>
        </p:txBody>
      </p:sp>
      <p:sp>
        <p:nvSpPr>
          <p:cNvPr id="42" name="矩形 41">
            <a:extLst>
              <a:ext uri="{FF2B5EF4-FFF2-40B4-BE49-F238E27FC236}">
                <a16:creationId xmlns:a16="http://schemas.microsoft.com/office/drawing/2014/main" id="{8DB2A8CE-5834-452F-8A55-35FAB41AFA7B}"/>
              </a:ext>
            </a:extLst>
          </p:cNvPr>
          <p:cNvSpPr/>
          <p:nvPr/>
        </p:nvSpPr>
        <p:spPr>
          <a:xfrm>
            <a:off x="5763115" y="5258842"/>
            <a:ext cx="5994048" cy="677108"/>
          </a:xfrm>
          <a:prstGeom prst="rect">
            <a:avLst/>
          </a:prstGeom>
        </p:spPr>
        <p:txBody>
          <a:bodyPr wrap="square">
            <a:spAutoFit/>
          </a:bodyPr>
          <a:lstStyle/>
          <a:p>
            <a:pPr marL="623888" indent="-623888" defTabSz="685800"/>
            <a:r>
              <a:rPr lang="zh-TW" altLang="en-US" dirty="0">
                <a:solidFill>
                  <a:srgbClr val="3333FF"/>
                </a:solidFill>
                <a:latin typeface="微軟正黑體" panose="020B0604030504040204" pitchFamily="34" charset="-120"/>
                <a:ea typeface="微軟正黑體" panose="020B0604030504040204" pitchFamily="34" charset="-120"/>
              </a:rPr>
              <a:t>（</a:t>
            </a:r>
            <a:r>
              <a:rPr lang="en-US" altLang="zh-TW" dirty="0">
                <a:solidFill>
                  <a:srgbClr val="3333FF"/>
                </a:solidFill>
                <a:latin typeface="微軟正黑體" panose="020B0604030504040204" pitchFamily="34" charset="-120"/>
                <a:ea typeface="微軟正黑體" panose="020B0604030504040204" pitchFamily="34" charset="-120"/>
              </a:rPr>
              <a:t>1</a:t>
            </a:r>
            <a:r>
              <a:rPr lang="zh-TW" altLang="en-US" dirty="0">
                <a:solidFill>
                  <a:srgbClr val="3333FF"/>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備審資料審查</a:t>
            </a:r>
            <a:r>
              <a:rPr lang="zh-TW" altLang="en-US" dirty="0">
                <a:solidFill>
                  <a:srgbClr val="3333FF"/>
                </a:solidFill>
                <a:latin typeface="微軟正黑體" panose="020B0604030504040204" pitchFamily="34" charset="-120"/>
                <a:ea typeface="微軟正黑體" panose="020B0604030504040204" pitchFamily="34" charset="-120"/>
              </a:rPr>
              <a:t>學生取得之</a:t>
            </a:r>
            <a:r>
              <a:rPr lang="zh-TW" altLang="en-US" b="1" dirty="0">
                <a:solidFill>
                  <a:srgbClr val="3333FF"/>
                </a:solidFill>
                <a:latin typeface="微軟正黑體" panose="020B0604030504040204" pitchFamily="34" charset="-120"/>
                <a:ea typeface="微軟正黑體" panose="020B0604030504040204" pitchFamily="34" charset="-120"/>
              </a:rPr>
              <a:t>資安競賽成績或檢定結果</a:t>
            </a:r>
            <a:endParaRPr lang="en-US" altLang="zh-TW" dirty="0">
              <a:solidFill>
                <a:srgbClr val="C00000"/>
              </a:solidFill>
              <a:latin typeface="微軟正黑體" panose="020B0604030504040204" pitchFamily="34" charset="-120"/>
              <a:ea typeface="微軟正黑體" panose="020B0604030504040204" pitchFamily="34" charset="-120"/>
            </a:endParaRPr>
          </a:p>
          <a:p>
            <a:pPr marL="266700" indent="-266700" defTabSz="685800" fontAlgn="base">
              <a:spcBef>
                <a:spcPct val="0"/>
              </a:spcBef>
              <a:spcAft>
                <a:spcPct val="0"/>
              </a:spcAft>
            </a:pPr>
            <a:r>
              <a:rPr lang="zh-TW" altLang="en-US" b="1" dirty="0">
                <a:solidFill>
                  <a:srgbClr val="3333FF"/>
                </a:solidFill>
                <a:latin typeface="微軟正黑體" panose="020B0604030504040204" pitchFamily="34" charset="-120"/>
                <a:ea typeface="微軟正黑體" panose="020B0604030504040204" pitchFamily="34" charset="-120"/>
              </a:rPr>
              <a:t>（</a:t>
            </a:r>
            <a:r>
              <a:rPr lang="en-US" altLang="zh-TW" b="1" dirty="0">
                <a:solidFill>
                  <a:srgbClr val="3333FF"/>
                </a:solidFill>
                <a:latin typeface="微軟正黑體" panose="020B0604030504040204" pitchFamily="34" charset="-120"/>
                <a:ea typeface="微軟正黑體" panose="020B0604030504040204" pitchFamily="34" charset="-120"/>
              </a:rPr>
              <a:t>2</a:t>
            </a:r>
            <a:r>
              <a:rPr lang="zh-TW" altLang="en-US" b="1" dirty="0">
                <a:solidFill>
                  <a:srgbClr val="3333FF"/>
                </a:solidFill>
                <a:latin typeface="微軟正黑體" panose="020B0604030504040204" pitchFamily="34" charset="-120"/>
                <a:ea typeface="微軟正黑體" panose="020B0604030504040204" pitchFamily="34" charset="-120"/>
              </a:rPr>
              <a:t>）校系自辦資安考試或資安相關檢測</a:t>
            </a:r>
            <a:endParaRPr lang="en-US" altLang="zh-TW" sz="2000" dirty="0">
              <a:latin typeface="微軟正黑體" panose="020B0604030504040204" pitchFamily="34" charset="-120"/>
              <a:ea typeface="微軟正黑體" panose="020B0604030504040204" pitchFamily="34" charset="-120"/>
            </a:endParaRPr>
          </a:p>
        </p:txBody>
      </p:sp>
      <p:sp>
        <p:nvSpPr>
          <p:cNvPr id="43" name="向下箭號圖說文字 45">
            <a:extLst>
              <a:ext uri="{FF2B5EF4-FFF2-40B4-BE49-F238E27FC236}">
                <a16:creationId xmlns:a16="http://schemas.microsoft.com/office/drawing/2014/main" id="{7B914CA4-021F-4AEF-A4DE-3E70FE8CEC54}"/>
              </a:ext>
            </a:extLst>
          </p:cNvPr>
          <p:cNvSpPr/>
          <p:nvPr/>
        </p:nvSpPr>
        <p:spPr>
          <a:xfrm>
            <a:off x="973341" y="2609682"/>
            <a:ext cx="4871289" cy="2207035"/>
          </a:xfrm>
          <a:prstGeom prst="downArrowCallout">
            <a:avLst>
              <a:gd name="adj1" fmla="val 17920"/>
              <a:gd name="adj2" fmla="val 20046"/>
              <a:gd name="adj3" fmla="val 6561"/>
              <a:gd name="adj4" fmla="val 87123"/>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B46057E5-4F38-4348-AC42-3D595DA743DA}"/>
              </a:ext>
            </a:extLst>
          </p:cNvPr>
          <p:cNvSpPr/>
          <p:nvPr/>
        </p:nvSpPr>
        <p:spPr>
          <a:xfrm>
            <a:off x="970173" y="2669936"/>
            <a:ext cx="4874457" cy="1600438"/>
          </a:xfrm>
          <a:prstGeom prst="rect">
            <a:avLst/>
          </a:prstGeom>
          <a:noFill/>
          <a:ln w="28575" cmpd="sng">
            <a:noFill/>
          </a:ln>
        </p:spPr>
        <p:txBody>
          <a:bodyPr wrap="square">
            <a:spAutoFit/>
          </a:bodyPr>
          <a:lstStyle/>
          <a:p>
            <a:pPr algn="ctr" defTabSz="685800"/>
            <a:r>
              <a:rPr lang="zh-TW" altLang="en-US" dirty="0">
                <a:highlight>
                  <a:srgbClr val="FCFEB0"/>
                </a:highlight>
                <a:latin typeface="微軟正黑體" panose="020B0604030504040204" pitchFamily="34" charset="-120"/>
                <a:ea typeface="微軟正黑體" panose="020B0604030504040204" pitchFamily="34" charset="-120"/>
              </a:rPr>
              <a:t>報名資格</a:t>
            </a:r>
            <a:r>
              <a:rPr lang="zh-TW" altLang="en-US" sz="1600" dirty="0">
                <a:highlight>
                  <a:srgbClr val="FCFEB0"/>
                </a:highlight>
                <a:latin typeface="微軟正黑體" panose="020B0604030504040204" pitchFamily="34" charset="-120"/>
                <a:ea typeface="微軟正黑體" panose="020B0604030504040204" pitchFamily="34" charset="-120"/>
              </a:rPr>
              <a:t>（符合以下任一項）</a:t>
            </a:r>
            <a:endParaRPr lang="en-US" altLang="zh-TW" sz="1600" dirty="0">
              <a:highlight>
                <a:srgbClr val="FCFEB0"/>
              </a:highlight>
              <a:latin typeface="微軟正黑體" panose="020B0604030504040204" pitchFamily="34" charset="-120"/>
              <a:ea typeface="微軟正黑體" panose="020B0604030504040204" pitchFamily="34" charset="-120"/>
            </a:endParaRPr>
          </a:p>
          <a:p>
            <a:pPr marL="176213" indent="-176213" defTabSz="685800" fontAlgn="base">
              <a:spcBef>
                <a:spcPct val="0"/>
              </a:spcBef>
              <a:spcAft>
                <a:spcPct val="0"/>
              </a:spcAft>
            </a:pPr>
            <a:r>
              <a:rPr lang="en-US" altLang="zh-TW" sz="1600" dirty="0">
                <a:latin typeface="微軟正黑體" panose="020B0604030504040204" pitchFamily="34" charset="-120"/>
                <a:ea typeface="微軟正黑體" panose="020B0604030504040204" pitchFamily="34" charset="-120"/>
              </a:rPr>
              <a:t>1.</a:t>
            </a:r>
            <a:r>
              <a:rPr lang="zh-TW" altLang="en-US" sz="1600" b="1" dirty="0">
                <a:latin typeface="微軟正黑體" panose="020B0604030504040204" pitchFamily="34" charset="-120"/>
                <a:ea typeface="微軟正黑體" panose="020B0604030504040204" pitchFamily="34" charset="-120"/>
              </a:rPr>
              <a:t>獨自開發行動裝置應用程式</a:t>
            </a:r>
            <a:r>
              <a:rPr lang="zh-TW" altLang="en-US" sz="1600" dirty="0">
                <a:latin typeface="微軟正黑體" panose="020B0604030504040204" pitchFamily="34" charset="-120"/>
                <a:ea typeface="微軟正黑體" panose="020B0604030504040204" pitchFamily="34" charset="-120"/>
              </a:rPr>
              <a:t>（</a:t>
            </a:r>
            <a:r>
              <a:rPr lang="en-US" altLang="zh-TW" sz="1600" dirty="0">
                <a:latin typeface="微軟正黑體" panose="020B0604030504040204" pitchFamily="34" charset="-120"/>
                <a:ea typeface="微軟正黑體" panose="020B0604030504040204" pitchFamily="34" charset="-120"/>
              </a:rPr>
              <a:t>App</a:t>
            </a:r>
            <a:r>
              <a:rPr lang="zh-TW" altLang="en-US" sz="1600" dirty="0">
                <a:latin typeface="微軟正黑體" panose="020B0604030504040204" pitchFamily="34" charset="-120"/>
                <a:ea typeface="微軟正黑體" panose="020B0604030504040204" pitchFamily="34" charset="-120"/>
              </a:rPr>
              <a:t>）並已上架商業平臺且下載使用人次達</a:t>
            </a:r>
            <a:r>
              <a:rPr lang="en-US" altLang="zh-TW" sz="1600" dirty="0">
                <a:latin typeface="微軟正黑體" panose="020B0604030504040204" pitchFamily="34" charset="-120"/>
                <a:ea typeface="微軟正黑體" panose="020B0604030504040204" pitchFamily="34" charset="-120"/>
              </a:rPr>
              <a:t>3000</a:t>
            </a:r>
            <a:r>
              <a:rPr lang="zh-TW" altLang="en-US" sz="1600" dirty="0">
                <a:latin typeface="微軟正黑體" panose="020B0604030504040204" pitchFamily="34" charset="-120"/>
                <a:ea typeface="微軟正黑體" panose="020B0604030504040204" pitchFamily="34" charset="-120"/>
              </a:rPr>
              <a:t>人以上</a:t>
            </a:r>
          </a:p>
          <a:p>
            <a:pPr marL="182563" indent="-182563" defTabSz="685800"/>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 </a:t>
            </a:r>
            <a:r>
              <a:rPr lang="en-US" altLang="zh-TW" sz="1600" dirty="0">
                <a:latin typeface="微軟正黑體" panose="020B0604030504040204" pitchFamily="34" charset="-120"/>
                <a:ea typeface="微軟正黑體" panose="020B0604030504040204" pitchFamily="34" charset="-120"/>
              </a:rPr>
              <a:t>APCS</a:t>
            </a:r>
            <a:r>
              <a:rPr lang="zh-TW" altLang="en-US" sz="1600" dirty="0">
                <a:latin typeface="微軟正黑體" panose="020B0604030504040204" pitchFamily="34" charset="-120"/>
                <a:ea typeface="微軟正黑體" panose="020B0604030504040204" pitchFamily="34" charset="-120"/>
              </a:rPr>
              <a:t>達以下檢定標準：</a:t>
            </a:r>
          </a:p>
          <a:p>
            <a:pPr marL="182563" indent="-182563" defTabSz="685800"/>
            <a:r>
              <a:rPr lang="en-US" altLang="zh-TW" sz="1600" dirty="0">
                <a:latin typeface="微軟正黑體" panose="020B0604030504040204" pitchFamily="34" charset="-120"/>
                <a:ea typeface="微軟正黑體" panose="020B0604030504040204" pitchFamily="34" charset="-120"/>
              </a:rPr>
              <a:t>(1)</a:t>
            </a:r>
            <a:r>
              <a:rPr lang="zh-TW" altLang="en-US" sz="1600" dirty="0">
                <a:latin typeface="微軟正黑體" panose="020B0604030504040204" pitchFamily="34" charset="-120"/>
                <a:ea typeface="微軟正黑體" panose="020B0604030504040204" pitchFamily="34" charset="-120"/>
              </a:rPr>
              <a:t>程式設計觀念題：</a:t>
            </a:r>
            <a:r>
              <a:rPr lang="en-US" altLang="zh-TW" sz="1600" dirty="0">
                <a:latin typeface="微軟正黑體" panose="020B0604030504040204" pitchFamily="34" charset="-120"/>
                <a:ea typeface="微軟正黑體" panose="020B0604030504040204" pitchFamily="34" charset="-120"/>
              </a:rPr>
              <a:t>3</a:t>
            </a:r>
            <a:r>
              <a:rPr lang="zh-TW" altLang="en-US" sz="1600" dirty="0">
                <a:latin typeface="微軟正黑體" panose="020B0604030504040204" pitchFamily="34" charset="-120"/>
                <a:ea typeface="微軟正黑體" panose="020B0604030504040204" pitchFamily="34" charset="-120"/>
              </a:rPr>
              <a:t>級分。</a:t>
            </a:r>
          </a:p>
          <a:p>
            <a:pPr marL="182563" indent="-182563" defTabSz="685800"/>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程式設計實作題：</a:t>
            </a:r>
            <a:r>
              <a:rPr lang="en-US" altLang="zh-TW" sz="1600" dirty="0">
                <a:latin typeface="微軟正黑體" panose="020B0604030504040204" pitchFamily="34" charset="-120"/>
                <a:ea typeface="微軟正黑體" panose="020B0604030504040204" pitchFamily="34" charset="-120"/>
              </a:rPr>
              <a:t>4</a:t>
            </a:r>
            <a:r>
              <a:rPr lang="zh-TW" altLang="en-US" sz="1600" dirty="0">
                <a:latin typeface="微軟正黑體" panose="020B0604030504040204" pitchFamily="34" charset="-120"/>
                <a:ea typeface="微軟正黑體" panose="020B0604030504040204" pitchFamily="34" charset="-120"/>
              </a:rPr>
              <a:t>級分。</a:t>
            </a:r>
            <a:endParaRPr lang="en-US" altLang="zh-TW" sz="1600" dirty="0">
              <a:latin typeface="微軟正黑體" panose="020B0604030504040204" pitchFamily="34" charset="-120"/>
              <a:ea typeface="微軟正黑體" panose="020B0604030504040204" pitchFamily="34" charset="-120"/>
            </a:endParaRPr>
          </a:p>
        </p:txBody>
      </p:sp>
      <p:sp>
        <p:nvSpPr>
          <p:cNvPr id="45" name="矩形 44">
            <a:extLst>
              <a:ext uri="{FF2B5EF4-FFF2-40B4-BE49-F238E27FC236}">
                <a16:creationId xmlns:a16="http://schemas.microsoft.com/office/drawing/2014/main" id="{7561534E-3F36-47FB-84D7-40E32380BE8A}"/>
              </a:ext>
            </a:extLst>
          </p:cNvPr>
          <p:cNvSpPr/>
          <p:nvPr/>
        </p:nvSpPr>
        <p:spPr>
          <a:xfrm>
            <a:off x="5482644" y="966473"/>
            <a:ext cx="6140583" cy="381914"/>
          </a:xfrm>
          <a:prstGeom prst="rect">
            <a:avLst/>
          </a:prstGeom>
          <a:solidFill>
            <a:srgbClr val="FCFEB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base">
              <a:spcBef>
                <a:spcPct val="0"/>
              </a:spcBef>
              <a:spcAft>
                <a:spcPct val="0"/>
              </a:spcAft>
            </a:pPr>
            <a:r>
              <a:rPr lang="zh-TW" altLang="en-US" sz="1600" b="1" dirty="0">
                <a:solidFill>
                  <a:schemeClr val="tx1"/>
                </a:solidFill>
                <a:latin typeface="微軟正黑體" panose="020B0604030504040204" pitchFamily="34" charset="-120"/>
                <a:ea typeface="微軟正黑體" panose="020B0604030504040204" pitchFamily="34" charset="-120"/>
              </a:rPr>
              <a:t>如學校未限制</a:t>
            </a:r>
            <a:r>
              <a:rPr lang="en-US" altLang="zh-TW" sz="1600" b="1" dirty="0">
                <a:solidFill>
                  <a:schemeClr val="tx1"/>
                </a:solidFill>
                <a:latin typeface="微軟正黑體" panose="020B0604030504040204" pitchFamily="34" charset="-120"/>
                <a:ea typeface="微軟正黑體" panose="020B0604030504040204" pitchFamily="34" charset="-120"/>
              </a:rPr>
              <a:t>1</a:t>
            </a:r>
            <a:r>
              <a:rPr lang="zh-TW" altLang="en-US" sz="1600" b="1" dirty="0">
                <a:solidFill>
                  <a:schemeClr val="tx1"/>
                </a:solidFill>
                <a:latin typeface="微軟正黑體" panose="020B0604030504040204" pitchFamily="34" charset="-120"/>
                <a:ea typeface="微軟正黑體" panose="020B0604030504040204" pitchFamily="34" charset="-120"/>
              </a:rPr>
              <a:t>校選填</a:t>
            </a:r>
            <a:r>
              <a:rPr lang="en-US" altLang="zh-TW" sz="1600" b="1" dirty="0">
                <a:solidFill>
                  <a:schemeClr val="tx1"/>
                </a:solidFill>
                <a:latin typeface="微軟正黑體" panose="020B0604030504040204" pitchFamily="34" charset="-120"/>
                <a:ea typeface="微軟正黑體" panose="020B0604030504040204" pitchFamily="34" charset="-120"/>
              </a:rPr>
              <a:t>1</a:t>
            </a:r>
            <a:r>
              <a:rPr lang="zh-TW" altLang="en-US" sz="1600" b="1" dirty="0">
                <a:solidFill>
                  <a:schemeClr val="tx1"/>
                </a:solidFill>
                <a:latin typeface="微軟正黑體" panose="020B0604030504040204" pitchFamily="34" charset="-120"/>
                <a:ea typeface="微軟正黑體" panose="020B0604030504040204" pitchFamily="34" charset="-120"/>
              </a:rPr>
              <a:t>系，符合資格的考生可同時選填</a:t>
            </a:r>
            <a:r>
              <a:rPr lang="en-US" altLang="zh-TW" sz="1600" b="1" dirty="0">
                <a:solidFill>
                  <a:schemeClr val="tx1"/>
                </a:solidFill>
                <a:latin typeface="微軟正黑體" panose="020B0604030504040204" pitchFamily="34" charset="-120"/>
                <a:ea typeface="微軟正黑體" panose="020B0604030504040204" pitchFamily="34" charset="-120"/>
              </a:rPr>
              <a:t>2</a:t>
            </a:r>
            <a:r>
              <a:rPr lang="zh-TW" altLang="en-US" sz="1600" b="1" dirty="0">
                <a:solidFill>
                  <a:schemeClr val="tx1"/>
                </a:solidFill>
                <a:latin typeface="微軟正黑體" panose="020B0604030504040204" pitchFamily="34" charset="-120"/>
                <a:ea typeface="微軟正黑體" panose="020B0604030504040204" pitchFamily="34" charset="-120"/>
              </a:rPr>
              <a:t>個志願。</a:t>
            </a:r>
            <a:endParaRPr lang="en-US" altLang="zh-TW" sz="1600" b="1" dirty="0">
              <a:solidFill>
                <a:schemeClr val="tx1"/>
              </a:solidFill>
              <a:latin typeface="微軟正黑體" panose="020B0604030504040204" pitchFamily="34" charset="-120"/>
              <a:ea typeface="微軟正黑體" panose="020B0604030504040204" pitchFamily="34" charset="-120"/>
            </a:endParaRPr>
          </a:p>
        </p:txBody>
      </p:sp>
      <p:sp>
        <p:nvSpPr>
          <p:cNvPr id="46" name="矩形 45">
            <a:extLst>
              <a:ext uri="{FF2B5EF4-FFF2-40B4-BE49-F238E27FC236}">
                <a16:creationId xmlns:a16="http://schemas.microsoft.com/office/drawing/2014/main" id="{A285E74E-C7D5-4A91-BDB9-82316A868395}"/>
              </a:ext>
            </a:extLst>
          </p:cNvPr>
          <p:cNvSpPr/>
          <p:nvPr/>
        </p:nvSpPr>
        <p:spPr>
          <a:xfrm>
            <a:off x="1055263" y="945413"/>
            <a:ext cx="2378230" cy="461665"/>
          </a:xfrm>
          <a:prstGeom prst="rect">
            <a:avLst/>
          </a:prstGeom>
        </p:spPr>
        <p:txBody>
          <a:bodyPr wrap="square">
            <a:spAutoFit/>
          </a:bodyPr>
          <a:lstStyle/>
          <a:p>
            <a:r>
              <a:rPr kumimoji="0" lang="zh-TW" altLang="en-US" sz="2400" b="1" dirty="0">
                <a:latin typeface="微軟正黑體" panose="020B0604030504040204" pitchFamily="34" charset="-120"/>
                <a:ea typeface="微軟正黑體" panose="020B0604030504040204" pitchFamily="34" charset="-120"/>
                <a:cs typeface="Oswald"/>
              </a:rPr>
              <a:t>特殊選才</a:t>
            </a:r>
            <a:r>
              <a:rPr lang="zh-TW" altLang="en-US" sz="2400" b="1" dirty="0">
                <a:latin typeface="微軟正黑體" panose="020B0604030504040204" pitchFamily="34" charset="-120"/>
                <a:ea typeface="微軟正黑體" panose="020B0604030504040204" pitchFamily="34" charset="-120"/>
              </a:rPr>
              <a:t>示例</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p:txBody>
      </p:sp>
      <p:sp>
        <p:nvSpPr>
          <p:cNvPr id="47" name="矩形 46">
            <a:extLst>
              <a:ext uri="{FF2B5EF4-FFF2-40B4-BE49-F238E27FC236}">
                <a16:creationId xmlns:a16="http://schemas.microsoft.com/office/drawing/2014/main" id="{DF62F351-9A6A-42F1-AA5B-CF250E08D151}"/>
              </a:ext>
            </a:extLst>
          </p:cNvPr>
          <p:cNvSpPr/>
          <p:nvPr/>
        </p:nvSpPr>
        <p:spPr>
          <a:xfrm>
            <a:off x="6814393" y="4863759"/>
            <a:ext cx="4076638" cy="400110"/>
          </a:xfrm>
          <a:prstGeom prst="rect">
            <a:avLst/>
          </a:prstGeom>
        </p:spPr>
        <p:txBody>
          <a:bodyPr wrap="square">
            <a:spAutoFit/>
          </a:bodyPr>
          <a:lstStyle/>
          <a:p>
            <a:pPr defTabSz="685800" fontAlgn="base">
              <a:spcBef>
                <a:spcPct val="0"/>
              </a:spcBef>
              <a:spcAft>
                <a:spcPct val="0"/>
              </a:spcAft>
            </a:pPr>
            <a:r>
              <a:rPr lang="zh-TW" altLang="en-US" sz="2000" dirty="0">
                <a:latin typeface="微軟正黑體" panose="020B0604030504040204" pitchFamily="34" charset="-120"/>
                <a:ea typeface="微軟正黑體" panose="020B0604030504040204" pitchFamily="34" charset="-120"/>
              </a:rPr>
              <a:t>備審資料審查</a:t>
            </a:r>
            <a:r>
              <a:rPr lang="en-US" altLang="zh-TW" sz="2000" dirty="0">
                <a:latin typeface="微軟正黑體" panose="020B0604030504040204" pitchFamily="34" charset="-120"/>
                <a:ea typeface="微軟正黑體" panose="020B0604030504040204" pitchFamily="34" charset="-120"/>
              </a:rPr>
              <a:t>60%</a:t>
            </a:r>
            <a:r>
              <a:rPr lang="zh-TW" altLang="en-US" sz="2000" dirty="0">
                <a:latin typeface="微軟正黑體" panose="020B0604030504040204" pitchFamily="34" charset="-120"/>
                <a:ea typeface="微軟正黑體" panose="020B0604030504040204" pitchFamily="34" charset="-120"/>
              </a:rPr>
              <a:t>、上機實測</a:t>
            </a:r>
            <a:r>
              <a:rPr lang="en-US" altLang="zh-TW" sz="2000" dirty="0">
                <a:latin typeface="微軟正黑體" panose="020B0604030504040204" pitchFamily="34" charset="-120"/>
                <a:ea typeface="微軟正黑體" panose="020B0604030504040204" pitchFamily="34" charset="-120"/>
              </a:rPr>
              <a:t>40%</a:t>
            </a:r>
          </a:p>
        </p:txBody>
      </p:sp>
      <p:sp>
        <p:nvSpPr>
          <p:cNvPr id="48" name="文字方塊 47">
            <a:extLst>
              <a:ext uri="{FF2B5EF4-FFF2-40B4-BE49-F238E27FC236}">
                <a16:creationId xmlns:a16="http://schemas.microsoft.com/office/drawing/2014/main" id="{00299C2F-D54E-4953-AD5D-7A909274104D}"/>
              </a:ext>
            </a:extLst>
          </p:cNvPr>
          <p:cNvSpPr txBox="1"/>
          <p:nvPr/>
        </p:nvSpPr>
        <p:spPr>
          <a:xfrm rot="21055385">
            <a:off x="10737872" y="2721633"/>
            <a:ext cx="1443373" cy="690801"/>
          </a:xfrm>
          <a:prstGeom prst="star16">
            <a:avLst/>
          </a:prstGeom>
          <a:solidFill>
            <a:srgbClr val="FFFD9B"/>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TW" altLang="en-US" b="1" dirty="0">
                <a:solidFill>
                  <a:srgbClr val="FF0000"/>
                </a:solidFill>
                <a:latin typeface="微軟正黑體" panose="020B0604030504040204" pitchFamily="34" charset="-120"/>
                <a:ea typeface="微軟正黑體" panose="020B0604030504040204" pitchFamily="34" charset="-120"/>
              </a:rPr>
              <a:t>自訂</a:t>
            </a:r>
          </a:p>
        </p:txBody>
      </p:sp>
      <p:sp>
        <p:nvSpPr>
          <p:cNvPr id="49" name="矩形 48">
            <a:extLst>
              <a:ext uri="{FF2B5EF4-FFF2-40B4-BE49-F238E27FC236}">
                <a16:creationId xmlns:a16="http://schemas.microsoft.com/office/drawing/2014/main" id="{23F89C1F-C9D3-4EF0-B4BC-975A4B1D9F4D}"/>
              </a:ext>
            </a:extLst>
          </p:cNvPr>
          <p:cNvSpPr/>
          <p:nvPr/>
        </p:nvSpPr>
        <p:spPr>
          <a:xfrm>
            <a:off x="5893298" y="6042774"/>
            <a:ext cx="5729929" cy="338554"/>
          </a:xfrm>
          <a:prstGeom prst="rect">
            <a:avLst/>
          </a:prstGeom>
          <a:solidFill>
            <a:srgbClr val="E6E0EC"/>
          </a:solidFill>
        </p:spPr>
        <p:txBody>
          <a:bodyPr wrap="square">
            <a:spAutoFit/>
          </a:bodyPr>
          <a:lstStyle/>
          <a:p>
            <a:r>
              <a:rPr lang="zh-TW" altLang="en-US" sz="1600" dirty="0">
                <a:latin typeface="微軟正黑體" panose="020B0604030504040204" pitchFamily="34" charset="-120"/>
                <a:ea typeface="微軟正黑體" panose="020B0604030504040204" pitchFamily="34" charset="-120"/>
              </a:rPr>
              <a:t>其餘資安相關之競賽及證照可作為備審有利參採資料。</a:t>
            </a:r>
            <a:endParaRPr lang="zh-TW" altLang="en-US" sz="1600" dirty="0"/>
          </a:p>
        </p:txBody>
      </p:sp>
      <p:sp>
        <p:nvSpPr>
          <p:cNvPr id="50" name="矩形 49">
            <a:extLst>
              <a:ext uri="{FF2B5EF4-FFF2-40B4-BE49-F238E27FC236}">
                <a16:creationId xmlns:a16="http://schemas.microsoft.com/office/drawing/2014/main" id="{105959B6-92D9-4B34-8AA5-09851A11A94E}"/>
              </a:ext>
            </a:extLst>
          </p:cNvPr>
          <p:cNvSpPr/>
          <p:nvPr/>
        </p:nvSpPr>
        <p:spPr>
          <a:xfrm>
            <a:off x="1167821" y="6344331"/>
            <a:ext cx="9453967" cy="338554"/>
          </a:xfrm>
          <a:prstGeom prst="rect">
            <a:avLst/>
          </a:prstGeom>
        </p:spPr>
        <p:txBody>
          <a:bodyPr wrap="square">
            <a:spAutoFit/>
          </a:bodyPr>
          <a:lstStyle/>
          <a:p>
            <a:pPr marL="285750" indent="-285750">
              <a:buFont typeface="Wingdings" panose="05000000000000000000" pitchFamily="2" charset="2"/>
              <a:buChar char="l"/>
            </a:pPr>
            <a:r>
              <a:rPr lang="en-US" altLang="zh-TW" sz="1600" kern="0" spc="-30" dirty="0">
                <a:latin typeface="Times New Roman" panose="02020603050405020304" pitchFamily="18" charset="0"/>
                <a:ea typeface="標楷體" panose="03000509000000000000" pitchFamily="65" charset="-120"/>
              </a:rPr>
              <a:t>112</a:t>
            </a:r>
            <a:r>
              <a:rPr lang="zh-TW" altLang="zh-TW" sz="1600" kern="0" spc="-30" dirty="0">
                <a:latin typeface="Times New Roman" panose="02020603050405020304" pitchFamily="18" charset="0"/>
                <a:ea typeface="標楷體" panose="03000509000000000000" pitchFamily="65" charset="-120"/>
                <a:cs typeface="Times New Roman" panose="02020603050405020304" pitchFamily="18" charset="0"/>
              </a:rPr>
              <a:t>學年度有</a:t>
            </a:r>
            <a:r>
              <a:rPr lang="en-US" altLang="zh-TW" sz="1600" kern="0" spc="-30" dirty="0">
                <a:latin typeface="Times New Roman" panose="02020603050405020304" pitchFamily="18" charset="0"/>
                <a:ea typeface="標楷體" panose="03000509000000000000" pitchFamily="65" charset="-120"/>
              </a:rPr>
              <a:t>20</a:t>
            </a:r>
            <a:r>
              <a:rPr lang="zh-TW" altLang="zh-TW" sz="1600" kern="0" spc="-30" dirty="0">
                <a:latin typeface="Times New Roman" panose="02020603050405020304" pitchFamily="18" charset="0"/>
                <a:ea typeface="標楷體" panose="03000509000000000000" pitchFamily="65" charset="-120"/>
                <a:cs typeface="Times New Roman" panose="02020603050405020304" pitchFamily="18" charset="0"/>
              </a:rPr>
              <a:t>校</a:t>
            </a:r>
            <a:r>
              <a:rPr lang="en-US" altLang="zh-TW" sz="1600" kern="0" spc="-30" dirty="0">
                <a:latin typeface="Times New Roman" panose="02020603050405020304" pitchFamily="18" charset="0"/>
                <a:ea typeface="標楷體" panose="03000509000000000000" pitchFamily="65" charset="-120"/>
              </a:rPr>
              <a:t>39</a:t>
            </a:r>
            <a:r>
              <a:rPr lang="zh-TW" altLang="zh-TW" sz="1600" kern="0" spc="-30" dirty="0">
                <a:latin typeface="Times New Roman" panose="02020603050405020304" pitchFamily="18" charset="0"/>
                <a:ea typeface="標楷體" panose="03000509000000000000" pitchFamily="65" charset="-120"/>
                <a:cs typeface="Times New Roman" panose="02020603050405020304" pitchFamily="18" charset="0"/>
              </a:rPr>
              <a:t>個系科提供</a:t>
            </a:r>
            <a:r>
              <a:rPr lang="en-US" altLang="zh-TW" sz="1600" b="1" kern="0" spc="-30" dirty="0">
                <a:latin typeface="Times New Roman" panose="02020603050405020304" pitchFamily="18" charset="0"/>
                <a:ea typeface="標楷體" panose="03000509000000000000" pitchFamily="65" charset="-120"/>
              </a:rPr>
              <a:t>104</a:t>
            </a:r>
            <a:r>
              <a:rPr lang="zh-TW" altLang="zh-TW" sz="1600" kern="0" spc="-30" dirty="0">
                <a:latin typeface="Times New Roman" panose="02020603050405020304" pitchFamily="18" charset="0"/>
                <a:ea typeface="標楷體" panose="03000509000000000000" pitchFamily="65" charset="-120"/>
                <a:cs typeface="Times New Roman" panose="02020603050405020304" pitchFamily="18" charset="0"/>
              </a:rPr>
              <a:t>個名額</a:t>
            </a:r>
            <a:r>
              <a:rPr lang="zh-TW" altLang="en-US" sz="1600" kern="0" spc="-3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kern="0" spc="-30" dirty="0">
                <a:latin typeface="Times New Roman" panose="02020603050405020304" pitchFamily="18" charset="0"/>
                <a:ea typeface="標楷體" panose="03000509000000000000" pitchFamily="65" charset="-120"/>
                <a:cs typeface="Times New Roman" panose="02020603050405020304" pitchFamily="18" charset="0"/>
              </a:rPr>
              <a:t>通過學歷資格初審</a:t>
            </a:r>
            <a:r>
              <a:rPr lang="en-US" altLang="zh-TW" sz="1600" kern="0" spc="-30" dirty="0">
                <a:latin typeface="Times New Roman" panose="02020603050405020304" pitchFamily="18" charset="0"/>
                <a:ea typeface="標楷體" panose="03000509000000000000" pitchFamily="65" charset="-120"/>
              </a:rPr>
              <a:t>37</a:t>
            </a:r>
            <a:r>
              <a:rPr lang="zh-TW" altLang="zh-TW" sz="1600" kern="0" spc="-30" dirty="0">
                <a:latin typeface="Times New Roman" panose="02020603050405020304" pitchFamily="18" charset="0"/>
                <a:ea typeface="標楷體" panose="03000509000000000000" pitchFamily="65" charset="-120"/>
                <a:cs typeface="Times New Roman" panose="02020603050405020304" pitchFamily="18" charset="0"/>
              </a:rPr>
              <a:t>人，通過資格複審</a:t>
            </a:r>
            <a:r>
              <a:rPr lang="en-US" altLang="zh-TW" sz="1600" kern="0" spc="-30" dirty="0">
                <a:latin typeface="Times New Roman" panose="02020603050405020304" pitchFamily="18" charset="0"/>
                <a:ea typeface="標楷體" panose="03000509000000000000" pitchFamily="65" charset="-120"/>
              </a:rPr>
              <a:t>5</a:t>
            </a:r>
            <a:r>
              <a:rPr lang="zh-TW" altLang="zh-TW" sz="1600" kern="0" spc="-30" dirty="0">
                <a:latin typeface="Times New Roman" panose="02020603050405020304" pitchFamily="18" charset="0"/>
                <a:ea typeface="標楷體" panose="03000509000000000000" pitchFamily="65" charset="-120"/>
                <a:cs typeface="Times New Roman" panose="02020603050405020304" pitchFamily="18" charset="0"/>
              </a:rPr>
              <a:t>人，分發錄取</a:t>
            </a:r>
            <a:r>
              <a:rPr lang="en-US" altLang="zh-TW" sz="1600" kern="0" spc="-30" dirty="0">
                <a:latin typeface="Times New Roman" panose="02020603050405020304" pitchFamily="18" charset="0"/>
                <a:ea typeface="標楷體" panose="03000509000000000000" pitchFamily="65" charset="-120"/>
              </a:rPr>
              <a:t>2</a:t>
            </a:r>
            <a:r>
              <a:rPr lang="zh-TW" altLang="zh-TW" sz="1600" kern="0" spc="-30" dirty="0">
                <a:latin typeface="Times New Roman" panose="02020603050405020304" pitchFamily="18" charset="0"/>
                <a:ea typeface="標楷體" panose="03000509000000000000" pitchFamily="65" charset="-120"/>
                <a:cs typeface="Times New Roman" panose="02020603050405020304" pitchFamily="18" charset="0"/>
              </a:rPr>
              <a:t>人</a:t>
            </a:r>
            <a:r>
              <a:rPr lang="zh-TW" altLang="en-US" sz="1600" kern="0" spc="-3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p>
        </p:txBody>
      </p:sp>
      <p:sp>
        <p:nvSpPr>
          <p:cNvPr id="51" name="文字方塊 50">
            <a:extLst>
              <a:ext uri="{FF2B5EF4-FFF2-40B4-BE49-F238E27FC236}">
                <a16:creationId xmlns:a16="http://schemas.microsoft.com/office/drawing/2014/main" id="{F5B231D6-8F47-4D64-8751-6282FF902435}"/>
              </a:ext>
            </a:extLst>
          </p:cNvPr>
          <p:cNvSpPr txBox="1"/>
          <p:nvPr/>
        </p:nvSpPr>
        <p:spPr>
          <a:xfrm>
            <a:off x="993255" y="299711"/>
            <a:ext cx="10763908" cy="646331"/>
          </a:xfrm>
          <a:prstGeom prst="rect">
            <a:avLst/>
          </a:prstGeom>
          <a:noFill/>
        </p:spPr>
        <p:txBody>
          <a:bodyPr wrap="square">
            <a:spAutoFit/>
          </a:bodyPr>
          <a:lstStyle/>
          <a:p>
            <a:pPr marL="285750" indent="-285750">
              <a:spcBef>
                <a:spcPts val="600"/>
              </a:spcBef>
              <a:buFont typeface="Wingdings" panose="05000000000000000000" pitchFamily="2" charset="2"/>
              <a:buChar char="p"/>
            </a:pPr>
            <a:r>
              <a:rPr lang="zh-TW" altLang="en-US" sz="1800" b="1" dirty="0">
                <a:solidFill>
                  <a:schemeClr val="tx1"/>
                </a:solidFill>
                <a:latin typeface="+mn-ea"/>
                <a:ea typeface="+mn-ea"/>
              </a:rPr>
              <a:t>配合教育部推動「資安學研人才培育計畫」，</a:t>
            </a:r>
            <a:r>
              <a:rPr lang="en-US" altLang="zh-TW" sz="1800" b="1" dirty="0">
                <a:solidFill>
                  <a:schemeClr val="tx1"/>
                </a:solidFill>
                <a:latin typeface="+mn-ea"/>
                <a:ea typeface="+mn-ea"/>
              </a:rPr>
              <a:t>112</a:t>
            </a:r>
            <a:r>
              <a:rPr lang="zh-TW" altLang="en-US" sz="1800" b="1" dirty="0">
                <a:solidFill>
                  <a:schemeClr val="tx1"/>
                </a:solidFill>
                <a:latin typeface="+mn-ea"/>
                <a:ea typeface="+mn-ea"/>
              </a:rPr>
              <a:t>學年度起系名加註資安人才，招收對資安議題有興趣且具特殊專長之學生。</a:t>
            </a:r>
            <a:endParaRPr lang="en-US" altLang="zh-TW" sz="1800" b="1" dirty="0">
              <a:solidFill>
                <a:schemeClr val="tx1"/>
              </a:solidFill>
              <a:latin typeface="+mn-ea"/>
              <a:ea typeface="+mn-ea"/>
            </a:endParaRPr>
          </a:p>
        </p:txBody>
      </p:sp>
    </p:spTree>
    <p:extLst>
      <p:ext uri="{BB962C8B-B14F-4D97-AF65-F5344CB8AC3E}">
        <p14:creationId xmlns:p14="http://schemas.microsoft.com/office/powerpoint/2010/main" val="2355776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79576" y="2276872"/>
            <a:ext cx="7560840" cy="2232248"/>
          </a:xfrm>
        </p:spPr>
        <p:txBody>
          <a:bodyPr>
            <a:noAutofit/>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四技日間部</a:t>
            </a:r>
            <a:r>
              <a:rPr lang="zh-TW" altLang="en-US" sz="4800" dirty="0">
                <a:solidFill>
                  <a:schemeClr val="tx1"/>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申請</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入學</a:t>
            </a:r>
            <a:br>
              <a:rPr lang="en-US" altLang="zh-TW"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聯合招生</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t>(</a:t>
            </a: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招收高中生</a:t>
            </a:r>
            <a: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t>)</a:t>
            </a:r>
            <a:endParaRPr lang="zh-TW" altLang="en-US" sz="4800" dirty="0">
              <a:latin typeface="微軟正黑體" panose="020B0604030504040204" pitchFamily="34" charset="-120"/>
              <a:ea typeface="微軟正黑體" panose="020B0604030504040204" pitchFamily="34" charset="-120"/>
              <a:cs typeface="Arial Unicode MS" pitchFamily="34" charset="-120"/>
              <a:sym typeface="Oswald"/>
            </a:endParaRPr>
          </a:p>
        </p:txBody>
      </p:sp>
      <p:sp>
        <p:nvSpPr>
          <p:cNvPr id="3" name="副標題 2"/>
          <p:cNvSpPr>
            <a:spLocks noGrp="1"/>
          </p:cNvSpPr>
          <p:nvPr>
            <p:ph type="subTitle" idx="1"/>
          </p:nvPr>
        </p:nvSpPr>
        <p:spPr>
          <a:xfrm>
            <a:off x="2209800" y="4599539"/>
            <a:ext cx="7486600" cy="1046400"/>
          </a:xfrm>
        </p:spPr>
        <p:txBody>
          <a:bodyPr/>
          <a:lstStyle/>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電話：</a:t>
            </a:r>
            <a:r>
              <a:rPr lang="en-US" altLang="zh-TW" sz="2800" b="1" dirty="0">
                <a:solidFill>
                  <a:schemeClr val="tx1"/>
                </a:solidFill>
                <a:latin typeface="微軟正黑體" panose="020B0604030504040204" pitchFamily="34" charset="-120"/>
                <a:ea typeface="微軟正黑體" panose="020B0604030504040204" pitchFamily="34" charset="-120"/>
              </a:rPr>
              <a:t>02-27725333</a:t>
            </a:r>
          </a:p>
          <a:p>
            <a:pPr>
              <a:spcBef>
                <a:spcPts val="363"/>
              </a:spcBef>
            </a:pPr>
            <a:r>
              <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https://www.jctv.ntut.edu.tw/caac/</a:t>
            </a:r>
            <a:endPar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            </a:t>
            </a:r>
            <a:endParaRPr lang="zh-TW" altLang="en-US" sz="2800" dirty="0"/>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9142" t="9142" r="9141" b="9141"/>
          <a:stretch/>
        </p:blipFill>
        <p:spPr>
          <a:xfrm>
            <a:off x="8472264" y="4365104"/>
            <a:ext cx="1152128" cy="1152128"/>
          </a:xfrm>
          <a:prstGeom prst="rect">
            <a:avLst/>
          </a:prstGeom>
        </p:spPr>
      </p:pic>
    </p:spTree>
    <p:extLst>
      <p:ext uri="{BB962C8B-B14F-4D97-AF65-F5344CB8AC3E}">
        <p14:creationId xmlns:p14="http://schemas.microsoft.com/office/powerpoint/2010/main" val="3077925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內容版面配置區 2"/>
          <p:cNvSpPr txBox="1">
            <a:spLocks noGrp="1"/>
          </p:cNvSpPr>
          <p:nvPr>
            <p:ph idx="1"/>
          </p:nvPr>
        </p:nvSpPr>
        <p:spPr>
          <a:xfrm>
            <a:off x="3512143" y="1149387"/>
            <a:ext cx="8600346" cy="3005809"/>
          </a:xfrm>
        </p:spPr>
        <p:txBody>
          <a:bodyPr anchor="t"/>
          <a:lstStyle/>
          <a:p>
            <a:pPr>
              <a:spcBef>
                <a:spcPts val="0"/>
              </a:spcBef>
            </a:pPr>
            <a:r>
              <a:rPr lang="zh-TW" altLang="en-US" sz="1800" b="1" dirty="0">
                <a:solidFill>
                  <a:srgbClr val="0070C0"/>
                </a:solidFill>
                <a:latin typeface="+mn-ea"/>
                <a:cs typeface="Roboto Condensed"/>
                <a:sym typeface="Roboto Condensed"/>
              </a:rPr>
              <a:t>限已參加當學年度大學學測之</a:t>
            </a:r>
            <a:r>
              <a:rPr lang="zh-TW" altLang="en-US" sz="1800" b="1" dirty="0">
                <a:solidFill>
                  <a:srgbClr val="C00000"/>
                </a:solidFill>
                <a:latin typeface="+mn-ea"/>
                <a:cs typeface="Roboto Condensed"/>
                <a:sym typeface="Roboto Condensed"/>
              </a:rPr>
              <a:t>普通科、綜高學術學程或專門學程、實驗教育生、藝術群學生</a:t>
            </a:r>
            <a:r>
              <a:rPr lang="zh-TW" altLang="en-US" sz="1600" b="1" dirty="0">
                <a:solidFill>
                  <a:schemeClr val="tx1"/>
                </a:solidFill>
                <a:latin typeface="+mn-ea"/>
              </a:rPr>
              <a:t>。</a:t>
            </a:r>
          </a:p>
          <a:p>
            <a:pPr marL="342900" indent="-258763">
              <a:spcBef>
                <a:spcPts val="0"/>
              </a:spcBef>
              <a:buFont typeface="Arial" panose="020B0604020202020204" pitchFamily="34" charset="0"/>
              <a:buChar char="•"/>
            </a:pPr>
            <a:r>
              <a:rPr lang="zh-TW" altLang="en-US" sz="1600" b="1" dirty="0">
                <a:solidFill>
                  <a:schemeClr val="tx1"/>
                </a:solidFill>
                <a:latin typeface="+mn-ea"/>
              </a:rPr>
              <a:t>其他</a:t>
            </a:r>
            <a:r>
              <a:rPr lang="zh-TW" altLang="en-US" sz="1600" b="1" dirty="0">
                <a:solidFill>
                  <a:srgbClr val="C00000"/>
                </a:solidFill>
                <a:latin typeface="+mn-ea"/>
              </a:rPr>
              <a:t>專業群科</a:t>
            </a:r>
            <a:r>
              <a:rPr lang="zh-TW" altLang="en-US" sz="1600" b="1" dirty="0">
                <a:solidFill>
                  <a:schemeClr val="tx1"/>
                </a:solidFill>
                <a:latin typeface="+mn-ea"/>
              </a:rPr>
              <a:t>學生</a:t>
            </a:r>
            <a:r>
              <a:rPr lang="zh-TW" altLang="en-US" sz="1600" b="1" dirty="0">
                <a:solidFill>
                  <a:srgbClr val="C00000"/>
                </a:solidFill>
                <a:latin typeface="+mn-ea"/>
              </a:rPr>
              <a:t>不可報名</a:t>
            </a:r>
            <a:r>
              <a:rPr lang="zh-TW" altLang="en-US" sz="1600" b="1" dirty="0">
                <a:solidFill>
                  <a:schemeClr val="tx1"/>
                </a:solidFill>
                <a:latin typeface="+mn-ea"/>
              </a:rPr>
              <a:t>四技日間部申請入學</a:t>
            </a:r>
            <a:endParaRPr lang="en-US" altLang="zh-TW" sz="1600" b="1" dirty="0">
              <a:solidFill>
                <a:schemeClr val="tx1"/>
              </a:solidFill>
              <a:latin typeface="+mn-ea"/>
            </a:endParaRPr>
          </a:p>
          <a:p>
            <a:pPr marL="342900" indent="-258763">
              <a:spcBef>
                <a:spcPts val="0"/>
              </a:spcBef>
              <a:buFont typeface="Arial" panose="020B0604020202020204" pitchFamily="34" charset="0"/>
              <a:buChar char="•"/>
            </a:pPr>
            <a:r>
              <a:rPr lang="zh-TW" altLang="en-US" sz="1600" b="1" dirty="0">
                <a:solidFill>
                  <a:srgbClr val="0070C0"/>
                </a:solidFill>
                <a:latin typeface="+mn-ea"/>
              </a:rPr>
              <a:t>發售紙本</a:t>
            </a:r>
            <a:r>
              <a:rPr lang="zh-TW" altLang="en-US" sz="1600" b="1" dirty="0">
                <a:solidFill>
                  <a:schemeClr val="tx1"/>
                </a:solidFill>
                <a:latin typeface="+mn-ea"/>
              </a:rPr>
              <a:t>招生簡章，亦可網頁下載。</a:t>
            </a:r>
            <a:endParaRPr lang="en-US" altLang="zh-TW" sz="1600" b="1" dirty="0">
              <a:solidFill>
                <a:schemeClr val="tx1"/>
              </a:solidFill>
              <a:latin typeface="+mn-ea"/>
            </a:endParaRPr>
          </a:p>
          <a:p>
            <a:pPr marL="342900" indent="-258763">
              <a:spcBef>
                <a:spcPts val="0"/>
              </a:spcBef>
              <a:buFont typeface="Arial" panose="020B0604020202020204" pitchFamily="34" charset="0"/>
              <a:buChar char="•"/>
            </a:pPr>
            <a:endParaRPr lang="en-US" altLang="zh-TW" sz="1600" b="1" dirty="0">
              <a:solidFill>
                <a:schemeClr val="tx1"/>
              </a:solidFill>
              <a:latin typeface="+mn-ea"/>
            </a:endParaRPr>
          </a:p>
          <a:p>
            <a:pPr marL="342900" indent="-258763">
              <a:spcBef>
                <a:spcPts val="0"/>
              </a:spcBef>
              <a:buFont typeface="Arial" panose="020B0604020202020204" pitchFamily="34" charset="0"/>
              <a:buChar char="•"/>
            </a:pPr>
            <a:endParaRPr lang="en-US" altLang="zh-TW" sz="1600" b="1" dirty="0">
              <a:solidFill>
                <a:schemeClr val="tx1"/>
              </a:solidFill>
              <a:latin typeface="+mn-ea"/>
            </a:endParaRPr>
          </a:p>
          <a:p>
            <a:pPr marL="342900" indent="-342900">
              <a:spcBef>
                <a:spcPts val="0"/>
              </a:spcBef>
              <a:buFont typeface="Wingdings" panose="05000000000000000000" pitchFamily="2" charset="2"/>
              <a:buChar char="p"/>
            </a:pPr>
            <a:endParaRPr lang="en-US" altLang="zh-TW" sz="100" b="1" dirty="0">
              <a:solidFill>
                <a:srgbClr val="C00000"/>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highlight>
                  <a:srgbClr val="FCFEB0"/>
                </a:highlight>
                <a:latin typeface="+mj-ea"/>
              </a:rPr>
              <a:t>第一階段以「學測級分」進行人數倍率篩選</a:t>
            </a:r>
            <a:endParaRPr lang="en-US" altLang="zh-TW" sz="1800" b="1" dirty="0">
              <a:solidFill>
                <a:schemeClr val="tx1"/>
              </a:solidFill>
              <a:highlight>
                <a:srgbClr val="FCFEB0"/>
              </a:highlight>
              <a:latin typeface="+mj-ea"/>
            </a:endParaRPr>
          </a:p>
          <a:p>
            <a:pPr marL="363538" indent="-192088">
              <a:spcBef>
                <a:spcPts val="0"/>
              </a:spcBef>
              <a:buFont typeface="Arial" panose="020B0604020202020204" pitchFamily="34" charset="0"/>
              <a:buChar char="•"/>
              <a:tabLst>
                <a:tab pos="363538" algn="l"/>
              </a:tabLst>
            </a:pPr>
            <a:r>
              <a:rPr lang="zh-TW" altLang="en-US" sz="1600" b="1" dirty="0">
                <a:latin typeface="+mn-ea"/>
              </a:rPr>
              <a:t>預計複試人數以招生名額至多</a:t>
            </a:r>
            <a:r>
              <a:rPr lang="en-US" altLang="zh-TW" sz="1600" b="1" dirty="0">
                <a:latin typeface="+mn-ea"/>
              </a:rPr>
              <a:t>5</a:t>
            </a:r>
            <a:r>
              <a:rPr lang="zh-TW" altLang="en-US" sz="1600" b="1" dirty="0">
                <a:latin typeface="+mn-ea"/>
              </a:rPr>
              <a:t>倍或至多</a:t>
            </a:r>
            <a:r>
              <a:rPr lang="en-US" altLang="zh-TW" sz="1600" b="1" dirty="0">
                <a:latin typeface="+mn-ea"/>
              </a:rPr>
              <a:t>50</a:t>
            </a:r>
            <a:r>
              <a:rPr lang="zh-TW" altLang="en-US" sz="1600" b="1" dirty="0">
                <a:latin typeface="+mn-ea"/>
              </a:rPr>
              <a:t>人為原則。</a:t>
            </a:r>
            <a:endParaRPr lang="en-US" altLang="zh-TW" sz="1600" b="1" dirty="0">
              <a:latin typeface="+mn-ea"/>
            </a:endParaRPr>
          </a:p>
          <a:p>
            <a:pPr marL="363538" indent="-192088">
              <a:spcBef>
                <a:spcPts val="0"/>
              </a:spcBef>
              <a:buFont typeface="Arial" panose="020B0604020202020204" pitchFamily="34" charset="0"/>
              <a:buChar char="•"/>
              <a:tabLst>
                <a:tab pos="363538" algn="l"/>
              </a:tabLst>
            </a:pPr>
            <a:r>
              <a:rPr lang="zh-TW" altLang="en-US" sz="1600" b="1" dirty="0">
                <a:solidFill>
                  <a:srgbClr val="C00000"/>
                </a:solidFill>
                <a:latin typeface="+mn-ea"/>
              </a:rPr>
              <a:t>未通過第一階段篩選但符合系組訂定</a:t>
            </a:r>
            <a:r>
              <a:rPr lang="en-US" altLang="zh-TW" sz="1600" b="1" dirty="0">
                <a:solidFill>
                  <a:srgbClr val="C00000"/>
                </a:solidFill>
                <a:latin typeface="+mn-ea"/>
              </a:rPr>
              <a:t>APCS</a:t>
            </a:r>
            <a:r>
              <a:rPr lang="zh-TW" altLang="en-US" sz="1600" b="1" dirty="0">
                <a:solidFill>
                  <a:srgbClr val="C00000"/>
                </a:solidFill>
                <a:latin typeface="+mn-ea"/>
              </a:rPr>
              <a:t>（大學程式設計先修檢測）成績超篩標準者</a:t>
            </a:r>
            <a:r>
              <a:rPr lang="zh-TW" altLang="en-US" sz="1600" b="1" dirty="0">
                <a:latin typeface="+mn-ea"/>
              </a:rPr>
              <a:t>，可進行「</a:t>
            </a:r>
            <a:r>
              <a:rPr lang="en-US" altLang="zh-TW" sz="1600" b="1" dirty="0">
                <a:latin typeface="+mn-ea"/>
              </a:rPr>
              <a:t>APCS</a:t>
            </a:r>
            <a:r>
              <a:rPr lang="zh-TW" altLang="en-US" sz="1600" b="1" dirty="0">
                <a:latin typeface="+mn-ea"/>
              </a:rPr>
              <a:t>成績超額篩選」</a:t>
            </a:r>
          </a:p>
          <a:p>
            <a:pPr marL="342900" indent="-342900">
              <a:spcBef>
                <a:spcPts val="0"/>
              </a:spcBef>
              <a:buFont typeface="Wingdings" panose="05000000000000000000" pitchFamily="2" charset="2"/>
              <a:buChar char="p"/>
            </a:pPr>
            <a:endParaRPr lang="en-US" altLang="zh-TW" sz="1100" b="1" dirty="0">
              <a:solidFill>
                <a:schemeClr val="tx1"/>
              </a:solidFill>
              <a:highlight>
                <a:srgbClr val="FCFEB0"/>
              </a:highlight>
              <a:latin typeface="+mj-ea"/>
            </a:endParaRPr>
          </a:p>
          <a:p>
            <a:pPr marL="342900" indent="-342900">
              <a:spcBef>
                <a:spcPts val="0"/>
              </a:spcBef>
              <a:buFont typeface="Wingdings" panose="05000000000000000000" pitchFamily="2" charset="2"/>
              <a:buChar char="p"/>
            </a:pPr>
            <a:r>
              <a:rPr lang="zh-TW" altLang="en-US" sz="1800" b="1" dirty="0">
                <a:solidFill>
                  <a:schemeClr val="tx1"/>
                </a:solidFill>
                <a:highlight>
                  <a:srgbClr val="FCFEB0"/>
                </a:highlight>
                <a:latin typeface="+mj-ea"/>
              </a:rPr>
              <a:t>第二階段由各</a:t>
            </a:r>
            <a:r>
              <a:rPr lang="zh-TW" altLang="en-US" sz="1800" b="1" dirty="0">
                <a:highlight>
                  <a:srgbClr val="FCFEB0"/>
                </a:highlight>
                <a:latin typeface="+mn-ea"/>
              </a:rPr>
              <a:t>招生學校</a:t>
            </a:r>
            <a:r>
              <a:rPr lang="zh-TW" altLang="en-US" sz="1800" b="1" dirty="0">
                <a:solidFill>
                  <a:schemeClr val="tx1"/>
                </a:solidFill>
                <a:highlight>
                  <a:srgbClr val="FCFEB0"/>
                </a:highlight>
                <a:latin typeface="+mj-ea"/>
              </a:rPr>
              <a:t>辦理複試</a:t>
            </a:r>
            <a:r>
              <a:rPr lang="zh-TW" altLang="en-US" sz="1800" b="1" dirty="0">
                <a:solidFill>
                  <a:schemeClr val="tx1"/>
                </a:solidFill>
                <a:latin typeface="+mj-ea"/>
              </a:rPr>
              <a:t>，</a:t>
            </a:r>
            <a:r>
              <a:rPr lang="zh-TW" altLang="en-US" sz="1800" b="1" dirty="0">
                <a:solidFill>
                  <a:srgbClr val="C00000"/>
                </a:solidFill>
                <a:latin typeface="微軟正黑體" panose="020B0604030504040204" pitchFamily="34" charset="-120"/>
                <a:ea typeface="微軟正黑體" panose="020B0604030504040204" pitchFamily="34" charset="-120"/>
              </a:rPr>
              <a:t>備審資料</a:t>
            </a:r>
            <a:r>
              <a:rPr lang="zh-TW" altLang="en-US" sz="1800" b="1" dirty="0">
                <a:solidFill>
                  <a:schemeClr val="tx1"/>
                </a:solidFill>
                <a:latin typeface="微軟正黑體" panose="020B0604030504040204" pitchFamily="34" charset="-120"/>
                <a:ea typeface="微軟正黑體" panose="020B0604030504040204" pitchFamily="34" charset="-120"/>
              </a:rPr>
              <a:t>可從招生委員會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聯合會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系統勾選學習歷程中央資料庫檔案</a:t>
            </a:r>
            <a:r>
              <a:rPr lang="zh-TW" altLang="en-US" sz="1800" b="1" dirty="0">
                <a:solidFill>
                  <a:schemeClr val="tx1"/>
                </a:solidFill>
                <a:latin typeface="微軟正黑體" panose="020B0604030504040204" pitchFamily="34" charset="-120"/>
                <a:ea typeface="微軟正黑體" panose="020B0604030504040204" pitchFamily="34" charset="-120"/>
              </a:rPr>
              <a:t>，或上傳自行準備的</a:t>
            </a:r>
            <a:r>
              <a:rPr lang="en-US" altLang="zh-TW" sz="1800" b="1" dirty="0">
                <a:solidFill>
                  <a:schemeClr val="tx1"/>
                </a:solidFill>
                <a:latin typeface="微軟正黑體" panose="020B0604030504040204" pitchFamily="34" charset="-120"/>
                <a:ea typeface="微軟正黑體" panose="020B0604030504040204" pitchFamily="34" charset="-120"/>
              </a:rPr>
              <a:t>PDF</a:t>
            </a:r>
            <a:r>
              <a:rPr lang="zh-TW" altLang="en-US" sz="1800" b="1" dirty="0">
                <a:solidFill>
                  <a:schemeClr val="tx1"/>
                </a:solidFill>
                <a:latin typeface="微軟正黑體" panose="020B0604030504040204" pitchFamily="34" charset="-120"/>
                <a:ea typeface="微軟正黑體" panose="020B0604030504040204" pitchFamily="34" charset="-120"/>
              </a:rPr>
              <a:t>檔案。</a:t>
            </a:r>
            <a:endParaRPr lang="zh-TW" altLang="en-US" sz="1800" dirty="0">
              <a:solidFill>
                <a:schemeClr val="tx1"/>
              </a:solidFill>
            </a:endParaRPr>
          </a:p>
          <a:p>
            <a:pPr marL="342900" indent="-342900">
              <a:spcBef>
                <a:spcPts val="0"/>
              </a:spcBef>
              <a:buFont typeface="Wingdings" panose="05000000000000000000" pitchFamily="2" charset="2"/>
              <a:buChar char="p"/>
            </a:pPr>
            <a:endParaRPr lang="en-US" altLang="zh-TW" sz="1800" b="1" dirty="0">
              <a:solidFill>
                <a:schemeClr val="tx1"/>
              </a:solidFill>
              <a:latin typeface="+mj-ea"/>
            </a:endParaRPr>
          </a:p>
          <a:p>
            <a:pPr marL="342900" indent="-342900">
              <a:spcBef>
                <a:spcPts val="0"/>
              </a:spcBef>
              <a:buFont typeface="Wingdings" panose="05000000000000000000" pitchFamily="2" charset="2"/>
              <a:buChar char="p"/>
            </a:pPr>
            <a:endParaRPr lang="en-US" altLang="zh-TW" sz="1800" b="1" dirty="0">
              <a:solidFill>
                <a:schemeClr val="tx1"/>
              </a:solidFill>
              <a:latin typeface="+mn-ea"/>
              <a:cs typeface="Roboto Condensed"/>
              <a:sym typeface="Roboto Condensed"/>
            </a:endParaRPr>
          </a:p>
          <a:p>
            <a:pPr>
              <a:spcBef>
                <a:spcPts val="0"/>
              </a:spcBef>
            </a:pPr>
            <a:endParaRPr lang="en-US" altLang="zh-TW" sz="1800" b="1" dirty="0">
              <a:solidFill>
                <a:srgbClr val="C00000"/>
              </a:solidFill>
              <a:latin typeface="+mn-ea"/>
              <a:cs typeface="Roboto Condensed"/>
              <a:sym typeface="Roboto Condensed"/>
            </a:endParaRPr>
          </a:p>
          <a:p>
            <a:pPr>
              <a:spcBef>
                <a:spcPts val="0"/>
              </a:spcBef>
            </a:pPr>
            <a:endParaRPr lang="en-US" altLang="zh-TW" sz="1800" b="1" dirty="0">
              <a:solidFill>
                <a:srgbClr val="C00000"/>
              </a:solidFill>
              <a:latin typeface="+mn-ea"/>
              <a:cs typeface="Roboto Condensed"/>
              <a:sym typeface="Roboto Condensed"/>
            </a:endParaRPr>
          </a:p>
          <a:p>
            <a:pPr>
              <a:spcBef>
                <a:spcPts val="0"/>
              </a:spcBef>
            </a:pPr>
            <a:endParaRPr lang="en-US" altLang="zh-TW" sz="500" b="1" dirty="0">
              <a:solidFill>
                <a:srgbClr val="C00000"/>
              </a:solidFill>
              <a:latin typeface="+mn-ea"/>
              <a:cs typeface="Roboto Condensed"/>
              <a:sym typeface="Roboto Condensed"/>
            </a:endParaRPr>
          </a:p>
          <a:p>
            <a:pPr>
              <a:spcBef>
                <a:spcPts val="0"/>
              </a:spcBef>
            </a:pPr>
            <a:endParaRPr lang="en-US" altLang="zh-TW" sz="500" b="1" dirty="0">
              <a:solidFill>
                <a:srgbClr val="C00000"/>
              </a:solidFill>
              <a:latin typeface="+mn-ea"/>
              <a:cs typeface="Roboto Condensed"/>
              <a:sym typeface="Roboto Condensed"/>
            </a:endParaRPr>
          </a:p>
          <a:p>
            <a:pPr>
              <a:spcBef>
                <a:spcPts val="0"/>
              </a:spcBef>
            </a:pPr>
            <a:endParaRPr lang="en-US" altLang="zh-TW" sz="500" b="1" dirty="0">
              <a:solidFill>
                <a:srgbClr val="C00000"/>
              </a:solidFill>
              <a:latin typeface="+mn-ea"/>
              <a:cs typeface="Roboto Condensed"/>
              <a:sym typeface="Roboto Condensed"/>
            </a:endParaRPr>
          </a:p>
        </p:txBody>
      </p:sp>
      <p:sp>
        <p:nvSpPr>
          <p:cNvPr id="9" name="矩形 8"/>
          <p:cNvSpPr/>
          <p:nvPr/>
        </p:nvSpPr>
        <p:spPr>
          <a:xfrm>
            <a:off x="2057899" y="2702358"/>
            <a:ext cx="1454244"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分階段辦理 </a:t>
            </a:r>
            <a:endParaRPr lang="zh-TW" altLang="en-US" dirty="0">
              <a:solidFill>
                <a:schemeClr val="bg1"/>
              </a:solidFill>
            </a:endParaRPr>
          </a:p>
        </p:txBody>
      </p:sp>
      <p:sp>
        <p:nvSpPr>
          <p:cNvPr id="10" name="矩形 9"/>
          <p:cNvSpPr/>
          <p:nvPr/>
        </p:nvSpPr>
        <p:spPr>
          <a:xfrm>
            <a:off x="2057899" y="4509120"/>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1" name="矩形 10"/>
          <p:cNvSpPr/>
          <p:nvPr/>
        </p:nvSpPr>
        <p:spPr>
          <a:xfrm>
            <a:off x="2057899" y="5103956"/>
            <a:ext cx="1685077" cy="369332"/>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 報到注意事項</a:t>
            </a:r>
            <a:endParaRPr lang="zh-TW" altLang="en-US" dirty="0">
              <a:solidFill>
                <a:schemeClr val="bg1"/>
              </a:solidFill>
            </a:endParaRPr>
          </a:p>
        </p:txBody>
      </p:sp>
      <p:sp>
        <p:nvSpPr>
          <p:cNvPr id="12" name="矩形 11"/>
          <p:cNvSpPr/>
          <p:nvPr/>
        </p:nvSpPr>
        <p:spPr>
          <a:xfrm>
            <a:off x="2064941" y="1169098"/>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4" name="標題 1"/>
          <p:cNvSpPr txBox="1">
            <a:spLocks/>
          </p:cNvSpPr>
          <p:nvPr/>
        </p:nvSpPr>
        <p:spPr>
          <a:xfrm>
            <a:off x="0" y="-17093"/>
            <a:ext cx="5925204" cy="1052737"/>
          </a:xfrm>
          <a:prstGeom prst="homePlate">
            <a:avLst/>
          </a:prstGeom>
          <a:solidFill>
            <a:srgbClr val="F5ADC2"/>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5" name="標題 1"/>
          <p:cNvSpPr txBox="1">
            <a:spLocks/>
          </p:cNvSpPr>
          <p:nvPr/>
        </p:nvSpPr>
        <p:spPr>
          <a:xfrm>
            <a:off x="144016" y="115866"/>
            <a:ext cx="5472608" cy="792854"/>
          </a:xfrm>
          <a:prstGeom prst="homePlate">
            <a:avLst/>
          </a:prstGeom>
          <a:solidFill>
            <a:srgbClr val="A64C68"/>
          </a:solidFill>
          <a:ln w="28575">
            <a:solidFill>
              <a:schemeClr val="bg1"/>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3200" dirty="0">
                <a:solidFill>
                  <a:srgbClr val="FFFFCC"/>
                </a:solidFill>
                <a:latin typeface="+mn-ea"/>
                <a:ea typeface="+mn-ea"/>
                <a:cs typeface="Oswald"/>
              </a:rPr>
              <a:t>高中生</a:t>
            </a:r>
            <a:r>
              <a:rPr kumimoji="0" lang="zh-TW" altLang="en-US" sz="4400" dirty="0">
                <a:solidFill>
                  <a:schemeClr val="bg1"/>
                </a:solidFill>
                <a:latin typeface="+mn-ea"/>
                <a:ea typeface="+mn-ea"/>
                <a:cs typeface="Oswald"/>
              </a:rPr>
              <a:t>申請入學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4" name="矩形 3"/>
          <p:cNvSpPr/>
          <p:nvPr/>
        </p:nvSpPr>
        <p:spPr>
          <a:xfrm>
            <a:off x="3729085" y="5103956"/>
            <a:ext cx="7804323" cy="1323439"/>
          </a:xfrm>
          <a:prstGeom prst="rect">
            <a:avLst/>
          </a:prstGeom>
        </p:spPr>
        <p:txBody>
          <a:bodyPr wrap="square">
            <a:spAutoFit/>
          </a:bodyPr>
          <a:lstStyle/>
          <a:p>
            <a:pPr eaLnBrk="1" hangingPunct="1">
              <a:spcBef>
                <a:spcPts val="0"/>
              </a:spcBef>
            </a:pPr>
            <a:r>
              <a:rPr lang="zh-TW" altLang="en-US" sz="1600" b="1" dirty="0">
                <a:latin typeface="+mn-ea"/>
                <a:ea typeface="+mn-ea"/>
              </a:rPr>
              <a:t>請密切注意第一、二階段報到期限。</a:t>
            </a:r>
            <a:endParaRPr lang="en-US" altLang="zh-TW" sz="1600" b="1" dirty="0">
              <a:latin typeface="+mn-ea"/>
              <a:ea typeface="+mn-ea"/>
            </a:endParaRPr>
          </a:p>
          <a:p>
            <a:pPr marL="342900" indent="-342900">
              <a:spcBef>
                <a:spcPts val="0"/>
              </a:spcBef>
              <a:buFont typeface="Wingdings" panose="05000000000000000000" pitchFamily="2" charset="2"/>
              <a:buChar char="p"/>
            </a:pPr>
            <a:r>
              <a:rPr lang="zh-TW" altLang="en-US" sz="1600" b="1" dirty="0">
                <a:solidFill>
                  <a:srgbClr val="C00000"/>
                </a:solidFill>
                <a:latin typeface="+mn-ea"/>
                <a:ea typeface="+mn-ea"/>
                <a:sym typeface="Roboto Condensed"/>
              </a:rPr>
              <a:t>如有多校錄取</a:t>
            </a:r>
            <a:r>
              <a:rPr lang="zh-TW" altLang="en-US" sz="1600" b="1" dirty="0">
                <a:latin typeface="+mn-ea"/>
                <a:ea typeface="+mn-ea"/>
                <a:sym typeface="Roboto Condensed"/>
              </a:rPr>
              <a:t>，可先完成</a:t>
            </a:r>
            <a:r>
              <a:rPr lang="en-US" altLang="zh-TW" sz="1600" b="1" dirty="0">
                <a:latin typeface="+mn-ea"/>
                <a:ea typeface="+mn-ea"/>
                <a:sym typeface="Roboto Condensed"/>
              </a:rPr>
              <a:t>A</a:t>
            </a:r>
            <a:r>
              <a:rPr lang="zh-TW" altLang="en-US" sz="1600" b="1" dirty="0">
                <a:latin typeface="+mn-ea"/>
                <a:ea typeface="+mn-ea"/>
                <a:sym typeface="Roboto Condensed"/>
              </a:rPr>
              <a:t>校報到，等</a:t>
            </a:r>
            <a:r>
              <a:rPr lang="en-US" altLang="zh-TW" sz="1600" b="1" dirty="0">
                <a:latin typeface="+mn-ea"/>
                <a:ea typeface="+mn-ea"/>
                <a:sym typeface="Roboto Condensed"/>
              </a:rPr>
              <a:t>B</a:t>
            </a:r>
            <a:r>
              <a:rPr lang="zh-TW" altLang="en-US" sz="1600" b="1" dirty="0">
                <a:latin typeface="+mn-ea"/>
                <a:ea typeface="+mn-ea"/>
              </a:rPr>
              <a:t>校通知遞補報到時</a:t>
            </a:r>
            <a:r>
              <a:rPr lang="zh-TW" altLang="en-US" sz="1600" b="1" dirty="0">
                <a:latin typeface="+mn-ea"/>
                <a:ea typeface="+mn-ea"/>
                <a:sym typeface="Roboto Condensed"/>
              </a:rPr>
              <a:t>，再放棄前一校</a:t>
            </a:r>
            <a:r>
              <a:rPr lang="en-US" altLang="zh-TW" sz="1600" b="1" dirty="0">
                <a:latin typeface="+mn-ea"/>
                <a:ea typeface="+mn-ea"/>
              </a:rPr>
              <a:t>(A</a:t>
            </a:r>
            <a:r>
              <a:rPr lang="zh-TW" altLang="en-US" sz="1600" b="1" dirty="0">
                <a:latin typeface="+mn-ea"/>
                <a:ea typeface="+mn-ea"/>
              </a:rPr>
              <a:t>校</a:t>
            </a:r>
            <a:r>
              <a:rPr lang="en-US" altLang="zh-TW" sz="1600" b="1" dirty="0">
                <a:latin typeface="+mn-ea"/>
                <a:ea typeface="+mn-ea"/>
              </a:rPr>
              <a:t>)</a:t>
            </a:r>
            <a:r>
              <a:rPr lang="zh-TW" altLang="en-US" sz="1600" b="1" dirty="0">
                <a:latin typeface="+mn-ea"/>
                <a:ea typeface="+mn-ea"/>
              </a:rPr>
              <a:t>。</a:t>
            </a:r>
            <a:r>
              <a:rPr lang="zh-TW" altLang="en-US" sz="1600" b="1" dirty="0">
                <a:solidFill>
                  <a:srgbClr val="C00000"/>
                </a:solidFill>
                <a:latin typeface="+mn-ea"/>
                <a:ea typeface="+mn-ea"/>
              </a:rPr>
              <a:t>務必完成</a:t>
            </a:r>
            <a:r>
              <a:rPr lang="en-US" altLang="zh-TW" sz="1600" b="1" dirty="0">
                <a:solidFill>
                  <a:srgbClr val="C00000"/>
                </a:solidFill>
                <a:latin typeface="+mn-ea"/>
                <a:ea typeface="+mn-ea"/>
              </a:rPr>
              <a:t>A</a:t>
            </a:r>
            <a:r>
              <a:rPr lang="zh-TW" altLang="en-US" sz="1600" b="1" dirty="0">
                <a:solidFill>
                  <a:srgbClr val="C00000"/>
                </a:solidFill>
                <a:latin typeface="+mn-ea"/>
                <a:ea typeface="+mn-ea"/>
              </a:rPr>
              <a:t>校放棄程序</a:t>
            </a:r>
            <a:endParaRPr lang="en-US" altLang="zh-TW" sz="1600" b="1" dirty="0">
              <a:solidFill>
                <a:srgbClr val="C00000"/>
              </a:solidFill>
              <a:latin typeface="+mn-ea"/>
              <a:ea typeface="+mn-ea"/>
              <a:sym typeface="Roboto Condensed"/>
            </a:endParaRPr>
          </a:p>
          <a:p>
            <a:pPr marL="342900" indent="-342900" eaLnBrk="1" hangingPunct="1">
              <a:spcBef>
                <a:spcPts val="0"/>
              </a:spcBef>
              <a:buFont typeface="Wingdings" panose="05000000000000000000" pitchFamily="2" charset="2"/>
              <a:buChar char="p"/>
            </a:pPr>
            <a:r>
              <a:rPr lang="zh-TW" altLang="en-US" sz="1600" b="1" dirty="0">
                <a:latin typeface="+mn-ea"/>
                <a:ea typeface="+mn-ea"/>
                <a:cs typeface="Roboto Condensed"/>
                <a:sym typeface="Roboto Condensed"/>
              </a:rPr>
              <a:t>若等待大學個人申請放榜，仍可先進行科大報到程序。</a:t>
            </a:r>
            <a:endParaRPr lang="en-US" altLang="zh-TW" sz="1600" b="1" dirty="0">
              <a:latin typeface="+mn-ea"/>
              <a:ea typeface="+mn-ea"/>
              <a:cs typeface="Roboto Condensed"/>
              <a:sym typeface="Roboto Condensed"/>
            </a:endParaRPr>
          </a:p>
          <a:p>
            <a:pPr marL="342900" indent="-342900" eaLnBrk="1" hangingPunct="1">
              <a:spcBef>
                <a:spcPts val="0"/>
              </a:spcBef>
              <a:buFont typeface="Wingdings" panose="05000000000000000000" pitchFamily="2" charset="2"/>
              <a:buChar char="p"/>
            </a:pPr>
            <a:r>
              <a:rPr lang="zh-TW" altLang="en-US" sz="1600" b="1" dirty="0">
                <a:solidFill>
                  <a:srgbClr val="C00000"/>
                </a:solidFill>
                <a:latin typeface="+mn-ea"/>
                <a:ea typeface="+mn-ea"/>
                <a:cs typeface="Roboto Condensed"/>
                <a:sym typeface="Roboto Condensed"/>
              </a:rPr>
              <a:t>不論要讀科大或普大，都要去跟不想讀的學校辦理放棄</a:t>
            </a:r>
            <a:r>
              <a:rPr lang="zh-TW" altLang="en-US" sz="1600" b="1" dirty="0">
                <a:latin typeface="+mn-ea"/>
                <a:ea typeface="+mn-ea"/>
                <a:cs typeface="Roboto Condensed"/>
                <a:sym typeface="Roboto Condensed"/>
              </a:rPr>
              <a:t>。</a:t>
            </a:r>
            <a:endParaRPr lang="en-US" altLang="zh-TW" sz="1600" b="1" dirty="0">
              <a:latin typeface="+mn-ea"/>
              <a:ea typeface="+mn-ea"/>
              <a:cs typeface="Roboto Condensed"/>
              <a:sym typeface="Roboto Condensed"/>
            </a:endParaRPr>
          </a:p>
        </p:txBody>
      </p:sp>
      <p:sp>
        <p:nvSpPr>
          <p:cNvPr id="20" name="圓角矩形圖說文字 19"/>
          <p:cNvSpPr/>
          <p:nvPr/>
        </p:nvSpPr>
        <p:spPr>
          <a:xfrm>
            <a:off x="9480376" y="1695208"/>
            <a:ext cx="2351148" cy="1191816"/>
          </a:xfrm>
          <a:prstGeom prst="wedgeRoundRectCallout">
            <a:avLst>
              <a:gd name="adj1" fmla="val -47782"/>
              <a:gd name="adj2" fmla="val 77528"/>
              <a:gd name="adj3" fmla="val 16667"/>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wrap="square">
            <a:spAutoFit/>
          </a:bodyPr>
          <a:lstStyle/>
          <a:p>
            <a:r>
              <a:rPr lang="en-US" altLang="zh-TW" sz="1600" b="1" dirty="0">
                <a:solidFill>
                  <a:schemeClr val="tx1"/>
                </a:solidFill>
                <a:latin typeface="微軟正黑體" panose="020B0604030504040204" pitchFamily="34" charset="-120"/>
                <a:ea typeface="微軟正黑體" panose="020B0604030504040204" pitchFamily="34" charset="-120"/>
              </a:rPr>
              <a:t>112</a:t>
            </a:r>
            <a:r>
              <a:rPr lang="zh-TW" altLang="en-US" sz="1600" b="1" dirty="0">
                <a:solidFill>
                  <a:schemeClr val="tx1"/>
                </a:solidFill>
                <a:latin typeface="微軟正黑體" panose="020B0604030504040204" pitchFamily="34" charset="-120"/>
                <a:ea typeface="微軟正黑體" panose="020B0604030504040204" pitchFamily="34" charset="-120"/>
              </a:rPr>
              <a:t>學年度</a:t>
            </a:r>
            <a:r>
              <a:rPr lang="en-US" altLang="zh-TW" sz="1600" b="1" dirty="0">
                <a:solidFill>
                  <a:schemeClr val="tx1"/>
                </a:solidFill>
                <a:latin typeface="微軟正黑體" panose="020B0604030504040204" pitchFamily="34" charset="-120"/>
                <a:ea typeface="微軟正黑體" panose="020B0604030504040204" pitchFamily="34" charset="-120"/>
              </a:rPr>
              <a:t>APCS</a:t>
            </a:r>
          </a:p>
          <a:p>
            <a:r>
              <a:rPr lang="zh-TW" altLang="en-US" sz="1600" b="1" dirty="0">
                <a:solidFill>
                  <a:schemeClr val="tx1"/>
                </a:solidFill>
                <a:latin typeface="微軟正黑體" panose="020B0604030504040204" pitchFamily="34" charset="-120"/>
                <a:ea typeface="微軟正黑體" panose="020B0604030504040204" pitchFamily="34" charset="-120"/>
              </a:rPr>
              <a:t>一階通過超篩</a:t>
            </a:r>
            <a:r>
              <a:rPr lang="en-US" altLang="zh-TW" sz="1600" b="1" dirty="0">
                <a:solidFill>
                  <a:schemeClr val="tx1"/>
                </a:solidFill>
                <a:latin typeface="微軟正黑體" panose="020B0604030504040204" pitchFamily="34" charset="-120"/>
                <a:ea typeface="微軟正黑體" panose="020B0604030504040204" pitchFamily="34" charset="-120"/>
              </a:rPr>
              <a:t>184</a:t>
            </a:r>
            <a:r>
              <a:rPr lang="zh-TW" altLang="en-US" sz="1600" b="1" dirty="0">
                <a:solidFill>
                  <a:schemeClr val="tx1"/>
                </a:solidFill>
                <a:latin typeface="微軟正黑體" panose="020B0604030504040204" pitchFamily="34" charset="-120"/>
                <a:ea typeface="微軟正黑體" panose="020B0604030504040204" pitchFamily="34" charset="-120"/>
              </a:rPr>
              <a:t>人次</a:t>
            </a:r>
          </a:p>
          <a:p>
            <a:r>
              <a:rPr lang="zh-TW" altLang="en-US" sz="1600" b="1" dirty="0">
                <a:solidFill>
                  <a:schemeClr val="tx1"/>
                </a:solidFill>
                <a:latin typeface="微軟正黑體" panose="020B0604030504040204" pitchFamily="34" charset="-120"/>
                <a:ea typeface="微軟正黑體" panose="020B0604030504040204" pitchFamily="34" charset="-120"/>
              </a:rPr>
              <a:t>報名二階</a:t>
            </a:r>
            <a:r>
              <a:rPr lang="en-US" altLang="zh-TW" sz="1600" b="1" dirty="0">
                <a:solidFill>
                  <a:schemeClr val="tx1"/>
                </a:solidFill>
                <a:latin typeface="微軟正黑體" panose="020B0604030504040204" pitchFamily="34" charset="-120"/>
                <a:ea typeface="微軟正黑體" panose="020B0604030504040204" pitchFamily="34" charset="-120"/>
              </a:rPr>
              <a:t>168</a:t>
            </a:r>
            <a:r>
              <a:rPr lang="zh-TW" altLang="en-US" sz="1600" b="1" dirty="0">
                <a:solidFill>
                  <a:schemeClr val="tx1"/>
                </a:solidFill>
                <a:latin typeface="微軟正黑體" panose="020B0604030504040204" pitchFamily="34" charset="-120"/>
                <a:ea typeface="微軟正黑體" panose="020B0604030504040204" pitchFamily="34" charset="-120"/>
              </a:rPr>
              <a:t>人次、</a:t>
            </a:r>
          </a:p>
          <a:p>
            <a:r>
              <a:rPr lang="zh-TW" altLang="en-US" sz="1600" b="1" dirty="0">
                <a:solidFill>
                  <a:schemeClr val="tx1"/>
                </a:solidFill>
                <a:latin typeface="微軟正黑體" panose="020B0604030504040204" pitchFamily="34" charset="-120"/>
                <a:ea typeface="微軟正黑體" panose="020B0604030504040204" pitchFamily="34" charset="-120"/>
              </a:rPr>
              <a:t>錄取報到</a:t>
            </a:r>
            <a:r>
              <a:rPr lang="en-US" altLang="zh-TW" sz="1600" b="1" dirty="0">
                <a:solidFill>
                  <a:schemeClr val="tx1"/>
                </a:solidFill>
                <a:latin typeface="微軟正黑體" panose="020B0604030504040204" pitchFamily="34" charset="-120"/>
                <a:ea typeface="微軟正黑體" panose="020B0604030504040204" pitchFamily="34" charset="-120"/>
              </a:rPr>
              <a:t>34</a:t>
            </a:r>
            <a:r>
              <a:rPr lang="zh-TW" altLang="en-US" sz="1600" b="1" dirty="0">
                <a:solidFill>
                  <a:schemeClr val="tx1"/>
                </a:solidFill>
                <a:latin typeface="微軟正黑體" panose="020B0604030504040204" pitchFamily="34" charset="-120"/>
                <a:ea typeface="微軟正黑體" panose="020B0604030504040204" pitchFamily="34" charset="-120"/>
              </a:rPr>
              <a:t>人。</a:t>
            </a:r>
          </a:p>
        </p:txBody>
      </p:sp>
      <p:sp>
        <p:nvSpPr>
          <p:cNvPr id="5" name="矩形 4"/>
          <p:cNvSpPr/>
          <p:nvPr/>
        </p:nvSpPr>
        <p:spPr>
          <a:xfrm>
            <a:off x="3512143" y="4545520"/>
            <a:ext cx="8679857" cy="430887"/>
          </a:xfrm>
          <a:prstGeom prst="rect">
            <a:avLst/>
          </a:prstGeom>
        </p:spPr>
        <p:txBody>
          <a:bodyPr wrap="square">
            <a:spAutoFit/>
          </a:bodyPr>
          <a:lstStyle/>
          <a:p>
            <a:pPr>
              <a:spcBef>
                <a:spcPts val="1200"/>
              </a:spcBef>
            </a:pPr>
            <a:r>
              <a:rPr lang="zh-TW" altLang="en-US" b="1" dirty="0">
                <a:solidFill>
                  <a:srgbClr val="0070C0"/>
                </a:solidFill>
                <a:latin typeface="+mn-ea"/>
                <a:ea typeface="+mn-ea"/>
                <a:cs typeface="Roboto Condensed"/>
                <a:sym typeface="Roboto Condensed"/>
              </a:rPr>
              <a:t>按科目權重計算學測成績。</a:t>
            </a:r>
            <a:r>
              <a:rPr lang="zh-TW" altLang="en-US" sz="2200" b="1" dirty="0">
                <a:solidFill>
                  <a:srgbClr val="0070C0"/>
                </a:solidFill>
                <a:latin typeface="+mn-ea"/>
                <a:ea typeface="+mn-ea"/>
                <a:cs typeface="Roboto Condensed"/>
                <a:sym typeface="Roboto Condensed"/>
              </a:rPr>
              <a:t>總成績 </a:t>
            </a:r>
            <a:r>
              <a:rPr lang="en-US" altLang="zh-TW" sz="2200" b="1" dirty="0">
                <a:solidFill>
                  <a:srgbClr val="0070C0"/>
                </a:solidFill>
                <a:latin typeface="+mn-ea"/>
                <a:ea typeface="+mn-ea"/>
                <a:cs typeface="Roboto Condensed"/>
                <a:sym typeface="Roboto Condensed"/>
              </a:rPr>
              <a:t>=</a:t>
            </a:r>
            <a:r>
              <a:rPr lang="zh-TW" altLang="en-US" sz="2200" b="1" dirty="0">
                <a:solidFill>
                  <a:srgbClr val="0070C0"/>
                </a:solidFill>
                <a:latin typeface="+mn-ea"/>
                <a:ea typeface="+mn-ea"/>
                <a:cs typeface="Roboto Condensed"/>
                <a:sym typeface="Roboto Condensed"/>
              </a:rPr>
              <a:t>學測成績*</a:t>
            </a:r>
            <a:r>
              <a:rPr lang="en-US" altLang="zh-TW" sz="2200" b="1" dirty="0">
                <a:solidFill>
                  <a:srgbClr val="0070C0"/>
                </a:solidFill>
                <a:latin typeface="+mn-ea"/>
                <a:ea typeface="+mn-ea"/>
                <a:cs typeface="Roboto Condensed"/>
                <a:sym typeface="Roboto Condensed"/>
              </a:rPr>
              <a:t>%+</a:t>
            </a:r>
            <a:r>
              <a:rPr lang="zh-TW" altLang="en-US" sz="2200" b="1" dirty="0">
                <a:solidFill>
                  <a:srgbClr val="0070C0"/>
                </a:solidFill>
                <a:latin typeface="+mn-ea"/>
                <a:ea typeface="+mn-ea"/>
                <a:cs typeface="Roboto Condensed"/>
                <a:sym typeface="Roboto Condensed"/>
              </a:rPr>
              <a:t>科技校院複試成績*</a:t>
            </a:r>
            <a:r>
              <a:rPr lang="en-US" altLang="zh-TW" sz="2200" b="1" dirty="0">
                <a:solidFill>
                  <a:srgbClr val="0070C0"/>
                </a:solidFill>
                <a:latin typeface="+mn-ea"/>
                <a:ea typeface="+mn-ea"/>
                <a:cs typeface="Roboto Condensed"/>
                <a:sym typeface="Roboto Condensed"/>
              </a:rPr>
              <a:t>%</a:t>
            </a:r>
            <a:endParaRPr lang="en-US" altLang="zh-TW" sz="2200" b="1" dirty="0">
              <a:latin typeface="+mn-ea"/>
              <a:ea typeface="+mn-ea"/>
            </a:endParaRPr>
          </a:p>
        </p:txBody>
      </p:sp>
      <p:sp>
        <p:nvSpPr>
          <p:cNvPr id="17" name="文字方塊 16">
            <a:extLst>
              <a:ext uri="{FF2B5EF4-FFF2-40B4-BE49-F238E27FC236}">
                <a16:creationId xmlns:a16="http://schemas.microsoft.com/office/drawing/2014/main" id="{4FA3DA34-0509-4AA0-971B-916EBF4AE07F}"/>
              </a:ext>
            </a:extLst>
          </p:cNvPr>
          <p:cNvSpPr txBox="1"/>
          <p:nvPr/>
        </p:nvSpPr>
        <p:spPr>
          <a:xfrm>
            <a:off x="9589192" y="5720598"/>
            <a:ext cx="1944216" cy="1021556"/>
          </a:xfrm>
          <a:prstGeom prst="wedgeRoundRectCallout">
            <a:avLst>
              <a:gd name="adj1" fmla="val -65997"/>
              <a:gd name="adj2" fmla="val -6547"/>
              <a:gd name="adj3" fmla="val 16667"/>
            </a:avLst>
          </a:prstGeom>
          <a:solidFill>
            <a:schemeClr val="accent5">
              <a:lumMod val="50000"/>
            </a:schemeClr>
          </a:solidFill>
          <a:ln w="19050">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endParaRPr lang="en-US" altLang="zh-TW" b="1" dirty="0">
              <a:latin typeface="微軟正黑體" panose="020B0604030504040204" pitchFamily="34" charset="-120"/>
              <a:ea typeface="微軟正黑體" panose="020B0604030504040204" pitchFamily="34" charset="-120"/>
            </a:endParaRPr>
          </a:p>
          <a:p>
            <a:endParaRPr lang="en-US" altLang="zh-TW" b="1" dirty="0">
              <a:latin typeface="微軟正黑體" panose="020B0604030504040204" pitchFamily="34" charset="-120"/>
              <a:ea typeface="微軟正黑體" panose="020B0604030504040204" pitchFamily="34" charset="-120"/>
            </a:endParaRPr>
          </a:p>
          <a:p>
            <a:endParaRPr lang="zh-TW" altLang="en-US" b="1" dirty="0">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3B22543D-B4D1-4A9D-8514-65D69DCABF26}"/>
              </a:ext>
            </a:extLst>
          </p:cNvPr>
          <p:cNvSpPr txBox="1"/>
          <p:nvPr/>
        </p:nvSpPr>
        <p:spPr>
          <a:xfrm>
            <a:off x="9713500" y="5815877"/>
            <a:ext cx="1712092" cy="830997"/>
          </a:xfrm>
          <a:prstGeom prst="rect">
            <a:avLst/>
          </a:prstGeom>
          <a:noFill/>
        </p:spPr>
        <p:txBody>
          <a:bodyPr wrap="square">
            <a:spAutoFit/>
          </a:bodyPr>
          <a:lstStyle/>
          <a:p>
            <a:pPr lvl="0" algn="just">
              <a:buClr>
                <a:srgbClr val="C00000"/>
              </a:buClr>
            </a:pPr>
            <a:r>
              <a:rPr lang="zh-TW" altLang="en-US" sz="1600" b="1" kern="100" dirty="0">
                <a:solidFill>
                  <a:schemeClr val="bg1"/>
                </a:solidFill>
                <a:latin typeface="微軟正黑體" panose="020B0604030504040204" pitchFamily="34" charset="-120"/>
                <a:ea typeface="微軟正黑體" panose="020B0604030504040204" pitchFamily="34" charset="-120"/>
              </a:rPr>
              <a:t>不讀的一定要在</a:t>
            </a:r>
            <a:r>
              <a:rPr lang="zh-TW" altLang="en-US" sz="1600" b="1" kern="100" dirty="0">
                <a:solidFill>
                  <a:srgbClr val="FF0000"/>
                </a:solidFill>
                <a:highlight>
                  <a:srgbClr val="FFFF00"/>
                </a:highlight>
                <a:latin typeface="微軟正黑體" panose="020B0604030504040204" pitchFamily="34" charset="-120"/>
                <a:ea typeface="微軟正黑體" panose="020B0604030504040204" pitchFamily="34" charset="-120"/>
              </a:rPr>
              <a:t>簡章規定期限內</a:t>
            </a:r>
            <a:r>
              <a:rPr lang="zh-TW" altLang="en-US" sz="1600" b="1" kern="100" dirty="0">
                <a:solidFill>
                  <a:schemeClr val="bg1"/>
                </a:solidFill>
                <a:latin typeface="微軟正黑體" panose="020B0604030504040204" pitchFamily="34" charset="-120"/>
                <a:ea typeface="微軟正黑體" panose="020B0604030504040204" pitchFamily="34" charset="-120"/>
              </a:rPr>
              <a:t>去放棄喔～</a:t>
            </a:r>
            <a:endParaRPr lang="en-US" altLang="zh-TW" sz="1600" b="1" kern="1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11353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B9C28947-41F5-48CA-BE0C-85BC37777DFF}"/>
              </a:ext>
            </a:extLst>
          </p:cNvPr>
          <p:cNvPicPr>
            <a:picLocks noChangeAspect="1"/>
          </p:cNvPicPr>
          <p:nvPr/>
        </p:nvPicPr>
        <p:blipFill>
          <a:blip r:embed="rId2"/>
          <a:stretch>
            <a:fillRect/>
          </a:stretch>
        </p:blipFill>
        <p:spPr>
          <a:xfrm>
            <a:off x="190485" y="1067357"/>
            <a:ext cx="8402671" cy="4881923"/>
          </a:xfrm>
          <a:prstGeom prst="rect">
            <a:avLst/>
          </a:prstGeom>
        </p:spPr>
      </p:pic>
      <p:sp>
        <p:nvSpPr>
          <p:cNvPr id="28" name="標題 1"/>
          <p:cNvSpPr txBox="1">
            <a:spLocks/>
          </p:cNvSpPr>
          <p:nvPr/>
        </p:nvSpPr>
        <p:spPr>
          <a:xfrm>
            <a:off x="0" y="0"/>
            <a:ext cx="6336704" cy="1052737"/>
          </a:xfrm>
          <a:prstGeom prst="homePlate">
            <a:avLst/>
          </a:prstGeom>
          <a:solidFill>
            <a:srgbClr val="F5ADC2"/>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29" name="標題 1"/>
          <p:cNvSpPr txBox="1">
            <a:spLocks/>
          </p:cNvSpPr>
          <p:nvPr/>
        </p:nvSpPr>
        <p:spPr>
          <a:xfrm>
            <a:off x="144016" y="132959"/>
            <a:ext cx="5852676" cy="792854"/>
          </a:xfrm>
          <a:prstGeom prst="homePlate">
            <a:avLst/>
          </a:prstGeom>
          <a:solidFill>
            <a:srgbClr val="A64C68"/>
          </a:solidFill>
          <a:ln w="28575">
            <a:solidFill>
              <a:schemeClr val="bg1"/>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3200" dirty="0">
                <a:solidFill>
                  <a:srgbClr val="FFFFCC"/>
                </a:solidFill>
                <a:latin typeface="+mn-ea"/>
                <a:ea typeface="+mn-ea"/>
                <a:cs typeface="Oswald"/>
              </a:rPr>
              <a:t>高中生</a:t>
            </a:r>
            <a:r>
              <a:rPr kumimoji="0" lang="zh-TW" altLang="en-US" sz="4400" dirty="0">
                <a:solidFill>
                  <a:schemeClr val="bg1"/>
                </a:solidFill>
                <a:latin typeface="+mn-ea"/>
                <a:ea typeface="+mn-ea"/>
                <a:cs typeface="Oswald"/>
              </a:rPr>
              <a:t>申請入學</a:t>
            </a:r>
            <a:r>
              <a:rPr kumimoji="0" lang="zh-TW" altLang="en-US" sz="2400" dirty="0">
                <a:solidFill>
                  <a:schemeClr val="bg1"/>
                </a:solidFill>
                <a:latin typeface="+mn-ea"/>
                <a:ea typeface="+mn-ea"/>
                <a:cs typeface="Oswald"/>
              </a:rPr>
              <a:t>分則示例</a:t>
            </a:r>
            <a:endParaRPr kumimoji="0" lang="zh-TW" altLang="en-US" sz="2400" dirty="0">
              <a:solidFill>
                <a:schemeClr val="bg1"/>
              </a:solidFill>
              <a:latin typeface="+mn-ea"/>
              <a:ea typeface="+mn-ea"/>
              <a:cs typeface="Oswald"/>
              <a:sym typeface="Oswald"/>
            </a:endParaRPr>
          </a:p>
        </p:txBody>
      </p:sp>
      <p:sp>
        <p:nvSpPr>
          <p:cNvPr id="30" name="矩形 29"/>
          <p:cNvSpPr/>
          <p:nvPr/>
        </p:nvSpPr>
        <p:spPr>
          <a:xfrm>
            <a:off x="190485" y="2166898"/>
            <a:ext cx="2377122" cy="36255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1" name="矩形 30"/>
          <p:cNvSpPr/>
          <p:nvPr/>
        </p:nvSpPr>
        <p:spPr>
          <a:xfrm>
            <a:off x="2135560" y="3125499"/>
            <a:ext cx="6457596" cy="2155726"/>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8" name="矩形 7"/>
          <p:cNvSpPr/>
          <p:nvPr/>
        </p:nvSpPr>
        <p:spPr>
          <a:xfrm>
            <a:off x="2567607" y="4143955"/>
            <a:ext cx="6001697" cy="344844"/>
          </a:xfrm>
          <a:prstGeom prst="rect">
            <a:avLst/>
          </a:prstGeom>
          <a:noFill/>
          <a:ln w="38100" cmpd="sng">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E47C1620-EDFD-4E3C-BBA8-E29F3F6169FB}"/>
              </a:ext>
            </a:extLst>
          </p:cNvPr>
          <p:cNvSpPr/>
          <p:nvPr/>
        </p:nvSpPr>
        <p:spPr>
          <a:xfrm>
            <a:off x="8651379" y="3129738"/>
            <a:ext cx="2896937" cy="2062103"/>
          </a:xfrm>
          <a:prstGeom prst="rect">
            <a:avLst/>
          </a:prstGeom>
        </p:spPr>
        <p:txBody>
          <a:bodyPr wrap="square">
            <a:spAutoFit/>
          </a:bodyPr>
          <a:lstStyle/>
          <a:p>
            <a:pPr algn="just"/>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例如</a:t>
            </a:r>
            <a:r>
              <a:rPr lang="en-US" altLang="zh-TW" sz="1600" dirty="0">
                <a:latin typeface="微軟正黑體" panose="020B0604030504040204" pitchFamily="34" charset="-120"/>
                <a:ea typeface="微軟正黑體" panose="020B0604030504040204" pitchFamily="34" charset="-120"/>
              </a:rPr>
              <a:t>】</a:t>
            </a:r>
          </a:p>
          <a:p>
            <a:pPr algn="just"/>
            <a:r>
              <a:rPr lang="en-US" altLang="zh-TW" sz="1600" dirty="0">
                <a:latin typeface="微軟正黑體" panose="020B0604030504040204" pitchFamily="34" charset="-120"/>
                <a:ea typeface="微軟正黑體" panose="020B0604030504040204" pitchFamily="34" charset="-120"/>
              </a:rPr>
              <a:t>A</a:t>
            </a:r>
            <a:r>
              <a:rPr lang="zh-TW" altLang="en-US" sz="1600" dirty="0">
                <a:latin typeface="微軟正黑體" panose="020B0604030504040204" pitchFamily="34" charset="-120"/>
                <a:ea typeface="微軟正黑體" panose="020B0604030504040204" pitchFamily="34" charset="-120"/>
              </a:rPr>
              <a:t>系分則「</a:t>
            </a:r>
            <a:r>
              <a:rPr lang="en-US" altLang="zh-TW" sz="1600" dirty="0">
                <a:latin typeface="微軟正黑體" panose="020B0604030504040204" pitchFamily="34" charset="-120"/>
                <a:ea typeface="微軟正黑體" panose="020B0604030504040204" pitchFamily="34" charset="-120"/>
              </a:rPr>
              <a:t>C-3</a:t>
            </a:r>
            <a:r>
              <a:rPr lang="zh-TW" altLang="en-US" sz="1600" dirty="0">
                <a:latin typeface="微軟正黑體" panose="020B0604030504040204" pitchFamily="34" charset="-120"/>
                <a:ea typeface="微軟正黑體" panose="020B0604030504040204" pitchFamily="34" charset="-120"/>
              </a:rPr>
              <a:t>擔任幹部經驗」及「</a:t>
            </a:r>
            <a:r>
              <a:rPr lang="en-US" altLang="zh-TW" sz="1600" dirty="0">
                <a:latin typeface="微軟正黑體" panose="020B0604030504040204" pitchFamily="34" charset="-120"/>
                <a:ea typeface="微軟正黑體" panose="020B0604030504040204" pitchFamily="34" charset="-120"/>
              </a:rPr>
              <a:t>C-7</a:t>
            </a:r>
            <a:r>
              <a:rPr lang="zh-TW" altLang="en-US" sz="1600" dirty="0">
                <a:latin typeface="微軟正黑體" panose="020B0604030504040204" pitchFamily="34" charset="-120"/>
                <a:ea typeface="微軟正黑體" panose="020B0604030504040204" pitchFamily="34" charset="-120"/>
              </a:rPr>
              <a:t>檢定證照」，</a:t>
            </a:r>
            <a:r>
              <a:rPr lang="zh-TW" altLang="en-US" sz="1600" dirty="0">
                <a:solidFill>
                  <a:srgbClr val="C00000"/>
                </a:solidFill>
                <a:latin typeface="微軟正黑體" panose="020B0604030504040204" pitchFamily="34" charset="-120"/>
                <a:ea typeface="微軟正黑體" panose="020B0604030504040204" pitchFamily="34" charset="-120"/>
              </a:rPr>
              <a:t>學生如果沒有檢定證照</a:t>
            </a:r>
            <a:r>
              <a:rPr lang="zh-TW" altLang="en-US" sz="1600" dirty="0">
                <a:latin typeface="微軟正黑體" panose="020B0604030504040204" pitchFamily="34" charset="-120"/>
                <a:ea typeface="微軟正黑體" panose="020B0604030504040204" pitchFamily="34" charset="-120"/>
              </a:rPr>
              <a:t>，</a:t>
            </a:r>
            <a:r>
              <a:rPr lang="zh-TW" altLang="en-US" sz="1600" b="1" dirty="0">
                <a:solidFill>
                  <a:srgbClr val="0070C0"/>
                </a:solidFill>
                <a:latin typeface="微軟正黑體" panose="020B0604030504040204" pitchFamily="34" charset="-120"/>
                <a:ea typeface="微軟正黑體" panose="020B0604030504040204" pitchFamily="34" charset="-120"/>
              </a:rPr>
              <a:t>可以提供多元表現的其他項目，或自己覺得有利的審查資料</a:t>
            </a:r>
            <a:r>
              <a:rPr lang="zh-TW" altLang="en-US" sz="1600" dirty="0">
                <a:latin typeface="微軟正黑體" panose="020B0604030504040204" pitchFamily="34" charset="-120"/>
                <a:ea typeface="微軟正黑體" panose="020B0604030504040204" pitchFamily="34" charset="-120"/>
              </a:rPr>
              <a:t>，讓教授審查。</a:t>
            </a:r>
          </a:p>
          <a:p>
            <a:pPr algn="just"/>
            <a:endParaRPr lang="zh-TW" altLang="en-US" sz="1600" dirty="0">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6237832F-EA47-44AF-BE64-EE4F77DBF59C}"/>
              </a:ext>
            </a:extLst>
          </p:cNvPr>
          <p:cNvSpPr/>
          <p:nvPr/>
        </p:nvSpPr>
        <p:spPr>
          <a:xfrm>
            <a:off x="6672064" y="5318775"/>
            <a:ext cx="5262708" cy="575493"/>
          </a:xfrm>
          <a:prstGeom prst="rect">
            <a:avLst/>
          </a:prstGeom>
          <a:solidFill>
            <a:srgbClr val="85EDB4"/>
          </a:solidFill>
        </p:spPr>
        <p:txBody>
          <a:bodyPr wrap="square" anchor="ctr">
            <a:noAutofit/>
          </a:bodyPr>
          <a:lstStyle/>
          <a:p>
            <a:pPr algn="just"/>
            <a:r>
              <a:rPr lang="en-US" altLang="zh-TW" sz="1400" kern="100" spc="-30" dirty="0">
                <a:latin typeface="微軟正黑體" panose="020B0604030504040204" pitchFamily="34" charset="-120"/>
                <a:ea typeface="微軟正黑體" panose="020B0604030504040204" pitchFamily="34" charset="-120"/>
              </a:rPr>
              <a:t>112</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學年度起，各入學管道之「第二階段</a:t>
            </a:r>
            <a:r>
              <a:rPr lang="zh-TW" altLang="en-US"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複試</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通知、</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總成績</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公告、錄取公告」等作業將</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取消紙本寄發</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，改於</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各校網站公告</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為主</a:t>
            </a:r>
            <a:r>
              <a:rPr lang="zh-TW" altLang="en-US" sz="1400" kern="100" spc="-3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400" dirty="0">
              <a:latin typeface="微軟正黑體" panose="020B0604030504040204" pitchFamily="34" charset="-120"/>
              <a:ea typeface="微軟正黑體" panose="020B0604030504040204" pitchFamily="34" charset="-120"/>
            </a:endParaRPr>
          </a:p>
        </p:txBody>
      </p:sp>
      <p:sp>
        <p:nvSpPr>
          <p:cNvPr id="14" name="箭號: 向左 13">
            <a:extLst>
              <a:ext uri="{FF2B5EF4-FFF2-40B4-BE49-F238E27FC236}">
                <a16:creationId xmlns:a16="http://schemas.microsoft.com/office/drawing/2014/main" id="{CCA2E51D-93D6-48E6-B01D-ECF392EAE6EB}"/>
              </a:ext>
            </a:extLst>
          </p:cNvPr>
          <p:cNvSpPr/>
          <p:nvPr/>
        </p:nvSpPr>
        <p:spPr>
          <a:xfrm flipH="1">
            <a:off x="107686" y="2682938"/>
            <a:ext cx="262168" cy="221147"/>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493B7450-A9FE-4D68-AD04-ECD76E42A96E}"/>
              </a:ext>
            </a:extLst>
          </p:cNvPr>
          <p:cNvGrpSpPr/>
          <p:nvPr/>
        </p:nvGrpSpPr>
        <p:grpSpPr>
          <a:xfrm>
            <a:off x="6075130" y="908328"/>
            <a:ext cx="5907853" cy="2122922"/>
            <a:chOff x="5359447" y="3706183"/>
            <a:chExt cx="6535482" cy="2737154"/>
          </a:xfrm>
        </p:grpSpPr>
        <p:pic>
          <p:nvPicPr>
            <p:cNvPr id="3" name="圖片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359447" y="3706183"/>
              <a:ext cx="6535482" cy="2737154"/>
            </a:xfrm>
            <a:prstGeom prst="rect">
              <a:avLst/>
            </a:prstGeom>
            <a:ln w="76200">
              <a:solidFill>
                <a:srgbClr val="FFC000"/>
              </a:solidFill>
            </a:ln>
          </p:spPr>
        </p:pic>
        <p:sp>
          <p:nvSpPr>
            <p:cNvPr id="5" name="矩形 4">
              <a:extLst>
                <a:ext uri="{FF2B5EF4-FFF2-40B4-BE49-F238E27FC236}">
                  <a16:creationId xmlns:a16="http://schemas.microsoft.com/office/drawing/2014/main" id="{1AAEFFC2-BBA6-4D2B-A8F0-5014EC6EFDBB}"/>
                </a:ext>
              </a:extLst>
            </p:cNvPr>
            <p:cNvSpPr/>
            <p:nvPr/>
          </p:nvSpPr>
          <p:spPr>
            <a:xfrm>
              <a:off x="7791749" y="4904270"/>
              <a:ext cx="4097831" cy="753970"/>
            </a:xfrm>
            <a:prstGeom prst="rect">
              <a:avLst/>
            </a:prstGeom>
          </p:spPr>
          <p:txBody>
            <a:bodyPr wrap="square">
              <a:spAutoFit/>
            </a:bodyPr>
            <a:lstStyle/>
            <a:p>
              <a:r>
                <a:rPr lang="zh-TW" altLang="en-US" sz="1600" dirty="0">
                  <a:highlight>
                    <a:srgbClr val="00FFFF"/>
                  </a:highlight>
                  <a:latin typeface="微軟正黑體" panose="020B0604030504040204" pitchFamily="34" charset="-120"/>
                  <a:ea typeface="微軟正黑體" panose="020B0604030504040204" pitchFamily="34" charset="-120"/>
                </a:rPr>
                <a:t>簡章所列的項次並</a:t>
              </a:r>
              <a:r>
                <a:rPr lang="zh-TW" altLang="en-US" sz="1600" b="1" dirty="0">
                  <a:highlight>
                    <a:srgbClr val="00FFFF"/>
                  </a:highlight>
                  <a:latin typeface="微軟正黑體" panose="020B0604030504040204" pitchFamily="34" charset="-120"/>
                  <a:ea typeface="微軟正黑體" panose="020B0604030504040204" pitchFamily="34" charset="-120"/>
                </a:rPr>
                <a:t>沒有要求</a:t>
              </a:r>
              <a:r>
                <a:rPr lang="zh-TW" altLang="en-US" sz="1600" dirty="0">
                  <a:highlight>
                    <a:srgbClr val="00FFFF"/>
                  </a:highlight>
                  <a:latin typeface="微軟正黑體" panose="020B0604030504040204" pitchFamily="34" charset="-120"/>
                  <a:ea typeface="微軟正黑體" panose="020B0604030504040204" pitchFamily="34" charset="-120"/>
                </a:rPr>
                <a:t>學生必須全部都要提供，</a:t>
              </a:r>
              <a:r>
                <a:rPr lang="zh-TW" altLang="en-US" sz="1600" b="1" dirty="0">
                  <a:highlight>
                    <a:srgbClr val="00FFFF"/>
                  </a:highlight>
                  <a:latin typeface="微軟正黑體" panose="020B0604030504040204" pitchFamily="34" charset="-120"/>
                  <a:ea typeface="微軟正黑體" panose="020B0604030504040204" pitchFamily="34" charset="-120"/>
                </a:rPr>
                <a:t>學生不需要樣樣具備</a:t>
              </a:r>
              <a:r>
                <a:rPr lang="zh-TW" altLang="en-US" sz="1600" dirty="0">
                  <a:highlight>
                    <a:srgbClr val="00FFFF"/>
                  </a:highlight>
                  <a:latin typeface="微軟正黑體" panose="020B0604030504040204" pitchFamily="34" charset="-120"/>
                  <a:ea typeface="微軟正黑體" panose="020B0604030504040204" pitchFamily="34" charset="-120"/>
                </a:rPr>
                <a:t>。</a:t>
              </a:r>
              <a:endParaRPr lang="en-US" altLang="zh-TW" sz="1600" dirty="0">
                <a:highlight>
                  <a:srgbClr val="00FFFF"/>
                </a:highlight>
                <a:latin typeface="微軟正黑體" panose="020B0604030504040204" pitchFamily="34" charset="-120"/>
                <a:ea typeface="微軟正黑體" panose="020B0604030504040204" pitchFamily="34" charset="-120"/>
              </a:endParaRPr>
            </a:p>
          </p:txBody>
        </p:sp>
      </p:grpSp>
      <p:sp>
        <p:nvSpPr>
          <p:cNvPr id="17" name="箭號: 向左 16">
            <a:extLst>
              <a:ext uri="{FF2B5EF4-FFF2-40B4-BE49-F238E27FC236}">
                <a16:creationId xmlns:a16="http://schemas.microsoft.com/office/drawing/2014/main" id="{2460B718-B769-4752-A4C9-C69731562A60}"/>
              </a:ext>
            </a:extLst>
          </p:cNvPr>
          <p:cNvSpPr/>
          <p:nvPr/>
        </p:nvSpPr>
        <p:spPr>
          <a:xfrm flipH="1">
            <a:off x="76874" y="4342248"/>
            <a:ext cx="262168" cy="221147"/>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8" name="箭號: 向左 17">
            <a:extLst>
              <a:ext uri="{FF2B5EF4-FFF2-40B4-BE49-F238E27FC236}">
                <a16:creationId xmlns:a16="http://schemas.microsoft.com/office/drawing/2014/main" id="{0E1C8201-55D9-47B6-BAC8-32A1FFC07BF7}"/>
              </a:ext>
            </a:extLst>
          </p:cNvPr>
          <p:cNvSpPr/>
          <p:nvPr/>
        </p:nvSpPr>
        <p:spPr>
          <a:xfrm flipH="1">
            <a:off x="104144" y="4719295"/>
            <a:ext cx="262168" cy="221147"/>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E1467972-0566-4D19-9221-908CF8C97916}"/>
              </a:ext>
            </a:extLst>
          </p:cNvPr>
          <p:cNvSpPr/>
          <p:nvPr/>
        </p:nvSpPr>
        <p:spPr>
          <a:xfrm>
            <a:off x="3710851" y="1572949"/>
            <a:ext cx="1157804" cy="328152"/>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10" name="圖片 9">
            <a:extLst>
              <a:ext uri="{FF2B5EF4-FFF2-40B4-BE49-F238E27FC236}">
                <a16:creationId xmlns:a16="http://schemas.microsoft.com/office/drawing/2014/main" id="{8B704C76-9ED2-4AF0-BE07-F507DEBBA7B0}"/>
              </a:ext>
            </a:extLst>
          </p:cNvPr>
          <p:cNvPicPr>
            <a:picLocks noChangeAspect="1"/>
          </p:cNvPicPr>
          <p:nvPr/>
        </p:nvPicPr>
        <p:blipFill rotWithShape="1">
          <a:blip r:embed="rId5"/>
          <a:srcRect b="33315"/>
          <a:stretch/>
        </p:blipFill>
        <p:spPr>
          <a:xfrm>
            <a:off x="184098" y="5937515"/>
            <a:ext cx="8415444" cy="920485"/>
          </a:xfrm>
          <a:prstGeom prst="rect">
            <a:avLst/>
          </a:prstGeom>
        </p:spPr>
      </p:pic>
      <p:sp>
        <p:nvSpPr>
          <p:cNvPr id="20" name="矩形 19">
            <a:extLst>
              <a:ext uri="{FF2B5EF4-FFF2-40B4-BE49-F238E27FC236}">
                <a16:creationId xmlns:a16="http://schemas.microsoft.com/office/drawing/2014/main" id="{9B9D56C3-AE1F-45F8-A214-BA07F7873CEC}"/>
              </a:ext>
            </a:extLst>
          </p:cNvPr>
          <p:cNvSpPr/>
          <p:nvPr/>
        </p:nvSpPr>
        <p:spPr>
          <a:xfrm>
            <a:off x="7818522" y="327297"/>
            <a:ext cx="4118435" cy="461665"/>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113</a:t>
            </a:r>
            <a:r>
              <a:rPr lang="zh-TW" altLang="en-US" sz="2400" b="1" dirty="0">
                <a:latin typeface="微軟正黑體" panose="020B0604030504040204" pitchFamily="34" charset="-120"/>
                <a:ea typeface="微軟正黑體" panose="020B0604030504040204" pitchFamily="34" charset="-120"/>
                <a:cs typeface="Oswald"/>
              </a:rPr>
              <a:t>學年度資料，請自行查詢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16815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3">
            <a:extLst>
              <a:ext uri="{FF2B5EF4-FFF2-40B4-BE49-F238E27FC236}">
                <a16:creationId xmlns:a16="http://schemas.microsoft.com/office/drawing/2014/main" id="{E849494B-4FC9-4A9F-AA89-447D5DCDE59D}"/>
              </a:ext>
            </a:extLst>
          </p:cNvPr>
          <p:cNvSpPr/>
          <p:nvPr/>
        </p:nvSpPr>
        <p:spPr>
          <a:xfrm>
            <a:off x="5784530" y="2872941"/>
            <a:ext cx="6156090" cy="3752223"/>
          </a:xfrm>
          <a:prstGeom prst="roundRect">
            <a:avLst>
              <a:gd name="adj" fmla="val 3644"/>
            </a:avLst>
          </a:prstGeom>
          <a:noFill/>
          <a:ln w="38100" cmpd="sng">
            <a:solidFill>
              <a:schemeClr val="accent6">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sp>
        <p:nvSpPr>
          <p:cNvPr id="20" name="矩形: 圓角 3">
            <a:extLst>
              <a:ext uri="{FF2B5EF4-FFF2-40B4-BE49-F238E27FC236}">
                <a16:creationId xmlns:a16="http://schemas.microsoft.com/office/drawing/2014/main" id="{00C6D49A-0E1F-45FA-BEEE-ED8A3CDC8441}"/>
              </a:ext>
            </a:extLst>
          </p:cNvPr>
          <p:cNvSpPr/>
          <p:nvPr/>
        </p:nvSpPr>
        <p:spPr>
          <a:xfrm>
            <a:off x="450372" y="2925589"/>
            <a:ext cx="4860605" cy="3170915"/>
          </a:xfrm>
          <a:prstGeom prst="roundRect">
            <a:avLst>
              <a:gd name="adj" fmla="val 3644"/>
            </a:avLst>
          </a:prstGeom>
          <a:noFill/>
          <a:ln w="38100" cmpd="sng">
            <a:solidFill>
              <a:srgbClr val="DCBAF8"/>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sp>
        <p:nvSpPr>
          <p:cNvPr id="21" name="內容版面配置區 2">
            <a:extLst>
              <a:ext uri="{FF2B5EF4-FFF2-40B4-BE49-F238E27FC236}">
                <a16:creationId xmlns:a16="http://schemas.microsoft.com/office/drawing/2014/main" id="{008D63AC-FABC-449A-B3FB-FDCAA77CC144}"/>
              </a:ext>
            </a:extLst>
          </p:cNvPr>
          <p:cNvSpPr txBox="1">
            <a:spLocks/>
          </p:cNvSpPr>
          <p:nvPr/>
        </p:nvSpPr>
        <p:spPr>
          <a:xfrm>
            <a:off x="241123" y="1171978"/>
            <a:ext cx="10525125" cy="4873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buFont typeface="Wingdings" panose="05000000000000000000" pitchFamily="2" charset="2"/>
              <a:buChar char="p"/>
            </a:pPr>
            <a:r>
              <a:rPr lang="zh-TW" altLang="en-US" b="1" dirty="0">
                <a:highlight>
                  <a:srgbClr val="FFFF00"/>
                </a:highlight>
                <a:latin typeface="微軟正黑體" panose="020B0604030504040204" pitchFamily="34" charset="-120"/>
                <a:ea typeface="微軟正黑體" panose="020B0604030504040204" pitchFamily="34" charset="-120"/>
                <a:cs typeface="Roboto Condensed"/>
                <a:sym typeface="Roboto Condensed"/>
              </a:rPr>
              <a:t>產學攜手合作計畫資訊網</a:t>
            </a:r>
            <a:r>
              <a:rPr lang="en-US" altLang="zh-TW" sz="2000" b="1" dirty="0">
                <a:latin typeface="微軟正黑體" panose="020B0604030504040204" pitchFamily="34" charset="-120"/>
                <a:ea typeface="微軟正黑體" panose="020B0604030504040204" pitchFamily="34" charset="-120"/>
                <a:hlinkClick r:id="rId2"/>
              </a:rPr>
              <a:t>https://iacp.me.ntnu.edu.tw/</a:t>
            </a:r>
            <a:endParaRPr lang="en-US" altLang="zh-TW" sz="2000" b="1" dirty="0">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b="1" dirty="0">
              <a:latin typeface="+mn-ea"/>
            </a:endParaRPr>
          </a:p>
        </p:txBody>
      </p:sp>
      <p:sp>
        <p:nvSpPr>
          <p:cNvPr id="23" name="矩形 22">
            <a:extLst>
              <a:ext uri="{FF2B5EF4-FFF2-40B4-BE49-F238E27FC236}">
                <a16:creationId xmlns:a16="http://schemas.microsoft.com/office/drawing/2014/main" id="{8C32F32D-1C3C-497E-B19D-3F0E8F12413F}"/>
              </a:ext>
            </a:extLst>
          </p:cNvPr>
          <p:cNvSpPr/>
          <p:nvPr/>
        </p:nvSpPr>
        <p:spPr>
          <a:xfrm>
            <a:off x="846196" y="1605467"/>
            <a:ext cx="11111523" cy="1077218"/>
          </a:xfrm>
          <a:prstGeom prst="rect">
            <a:avLst/>
          </a:prstGeom>
        </p:spPr>
        <p:txBody>
          <a:bodyPr wrap="square">
            <a:spAutoFit/>
          </a:bodyPr>
          <a:lstStyle/>
          <a:p>
            <a:r>
              <a:rPr lang="zh-TW" altLang="en-US" sz="1600" dirty="0">
                <a:latin typeface="微軟正黑體" panose="020B0604030504040204" pitchFamily="34" charset="-120"/>
                <a:ea typeface="微軟正黑體" panose="020B0604030504040204" pitchFamily="34" charset="-120"/>
              </a:rPr>
              <a:t>為結合技職教育升學及就業進路，教育部與經濟部、勞動部自</a:t>
            </a:r>
            <a:r>
              <a:rPr lang="en-US" altLang="zh-TW" sz="1600" dirty="0">
                <a:latin typeface="微軟正黑體" panose="020B0604030504040204" pitchFamily="34" charset="-120"/>
                <a:ea typeface="微軟正黑體" panose="020B0604030504040204" pitchFamily="34" charset="-120"/>
              </a:rPr>
              <a:t>110</a:t>
            </a:r>
            <a:r>
              <a:rPr lang="zh-TW" altLang="en-US" sz="1600" dirty="0">
                <a:latin typeface="微軟正黑體" panose="020B0604030504040204" pitchFamily="34" charset="-120"/>
                <a:ea typeface="微軟正黑體" panose="020B0604030504040204" pitchFamily="34" charset="-120"/>
              </a:rPr>
              <a:t>年起共同擴大辦理「</a:t>
            </a:r>
            <a:r>
              <a:rPr lang="zh-TW" altLang="en-US" sz="1600" b="1" dirty="0">
                <a:solidFill>
                  <a:srgbClr val="C00000"/>
                </a:solidFill>
                <a:latin typeface="微軟正黑體" panose="020B0604030504040204" pitchFamily="34" charset="-120"/>
                <a:ea typeface="微軟正黑體" panose="020B0604030504040204" pitchFamily="34" charset="-120"/>
              </a:rPr>
              <a:t>產學攜手合作計畫</a:t>
            </a:r>
            <a:r>
              <a:rPr lang="en-US" altLang="zh-TW" sz="1600" b="1" dirty="0">
                <a:solidFill>
                  <a:srgbClr val="C00000"/>
                </a:solidFill>
                <a:latin typeface="微軟正黑體" panose="020B0604030504040204" pitchFamily="34" charset="-120"/>
                <a:ea typeface="微軟正黑體" panose="020B0604030504040204" pitchFamily="34" charset="-120"/>
              </a:rPr>
              <a:t>2.0</a:t>
            </a:r>
            <a:r>
              <a:rPr lang="zh-TW" altLang="en-US" sz="1600" dirty="0">
                <a:latin typeface="微軟正黑體" panose="020B0604030504040204" pitchFamily="34" charset="-120"/>
                <a:ea typeface="微軟正黑體" panose="020B0604030504040204" pitchFamily="34" charset="-120"/>
              </a:rPr>
              <a:t>」，</a:t>
            </a:r>
            <a:r>
              <a:rPr lang="zh-TW" altLang="en-US" sz="1600" b="1" dirty="0">
                <a:solidFill>
                  <a:srgbClr val="0070C0"/>
                </a:solidFill>
                <a:latin typeface="微軟正黑體" panose="020B0604030504040204" pitchFamily="34" charset="-120"/>
                <a:ea typeface="微軟正黑體" panose="020B0604030504040204" pitchFamily="34" charset="-120"/>
              </a:rPr>
              <a:t>整合「雙軌訓練旗艦計畫」、「產學訓合作訓練計畫」及「就業導向專班」</a:t>
            </a:r>
            <a:r>
              <a:rPr lang="zh-TW" altLang="en-US" sz="1600" dirty="0">
                <a:latin typeface="微軟正黑體" panose="020B0604030504040204" pitchFamily="34" charset="-120"/>
                <a:ea typeface="微軟正黑體" panose="020B0604030504040204" pitchFamily="34" charset="-120"/>
              </a:rPr>
              <a:t>等相關產學計畫，透過獎勵合作企業資源，並提供經費支持及增補學生</a:t>
            </a:r>
            <a:r>
              <a:rPr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獎助學金</a:t>
            </a:r>
            <a:r>
              <a:rPr lang="zh-TW" altLang="en-US" sz="1600" dirty="0">
                <a:latin typeface="微軟正黑體" panose="020B0604030504040204" pitchFamily="34" charset="-120"/>
                <a:ea typeface="微軟正黑體" panose="020B0604030504040204" pitchFamily="34" charset="-120"/>
              </a:rPr>
              <a:t>等誘因，鼓勵學生</a:t>
            </a:r>
            <a:r>
              <a:rPr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經由技高與技專校院縱向之進修</a:t>
            </a:r>
            <a:r>
              <a:rPr lang="zh-TW" altLang="en-US" sz="1600" dirty="0">
                <a:latin typeface="微軟正黑體" panose="020B0604030504040204" pitchFamily="34" charset="-120"/>
                <a:ea typeface="微軟正黑體" panose="020B0604030504040204" pitchFamily="34" charset="-120"/>
              </a:rPr>
              <a:t>管道，與產業界攜手合作成為</a:t>
            </a:r>
            <a:r>
              <a:rPr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正式員工</a:t>
            </a:r>
            <a:r>
              <a:rPr lang="zh-TW" altLang="en-US" sz="1600" dirty="0">
                <a:latin typeface="微軟正黑體" panose="020B0604030504040204" pitchFamily="34" charset="-120"/>
                <a:ea typeface="微軟正黑體" panose="020B0604030504040204" pitchFamily="34" charset="-120"/>
              </a:rPr>
              <a:t>，型塑兼顧學生「就學」與「就業」為基礎之教育模式，實現企業、學校共同培育人才之目標。</a:t>
            </a:r>
          </a:p>
        </p:txBody>
      </p:sp>
      <p:sp>
        <p:nvSpPr>
          <p:cNvPr id="24" name="矩形 23">
            <a:extLst>
              <a:ext uri="{FF2B5EF4-FFF2-40B4-BE49-F238E27FC236}">
                <a16:creationId xmlns:a16="http://schemas.microsoft.com/office/drawing/2014/main" id="{C90AD54B-A383-4005-B0EE-6D1EADABF4B2}"/>
              </a:ext>
            </a:extLst>
          </p:cNvPr>
          <p:cNvSpPr/>
          <p:nvPr/>
        </p:nvSpPr>
        <p:spPr>
          <a:xfrm>
            <a:off x="5993668" y="5432179"/>
            <a:ext cx="5894082" cy="1169551"/>
          </a:xfrm>
          <a:prstGeom prst="rect">
            <a:avLst/>
          </a:prstGeom>
        </p:spPr>
        <p:txBody>
          <a:bodyPr wrap="square">
            <a:spAutoFit/>
          </a:bodyPr>
          <a:lstStyle/>
          <a:p>
            <a:pPr marL="452438" indent="-182563" algn="just">
              <a:spcAft>
                <a:spcPts val="0"/>
              </a:spcAft>
              <a:buFont typeface="Arial" panose="020B0604020202020204" pitchFamily="34" charset="0"/>
              <a:buChar char="•"/>
            </a:pP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第</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１</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２</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年日間或寒暑假安排學員至合作企業或勞動部勞動力發展署各分署（或承訓單位）等地接受最長</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１</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年專業技術養成訓練及輔導考取乙級（或單一級）技術士證照</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452438" indent="-182563" algn="just">
              <a:spcAft>
                <a:spcPts val="0"/>
              </a:spcAft>
              <a:buFont typeface="Arial" panose="020B0604020202020204" pitchFamily="34" charset="0"/>
              <a:buChar char="•"/>
            </a:pP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學員結訓後由學校媒合至合作企業正式僱用進行工作實務訓練</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452438" indent="-182563" algn="just">
              <a:spcAft>
                <a:spcPts val="0"/>
              </a:spcAft>
              <a:buFont typeface="Arial" panose="020B0604020202020204" pitchFamily="34" charset="0"/>
              <a:buChar char="•"/>
            </a:pPr>
            <a:r>
              <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年期間於夜間或休假日上課。</a:t>
            </a:r>
          </a:p>
        </p:txBody>
      </p:sp>
      <p:sp>
        <p:nvSpPr>
          <p:cNvPr id="25" name="矩形 24">
            <a:extLst>
              <a:ext uri="{FF2B5EF4-FFF2-40B4-BE49-F238E27FC236}">
                <a16:creationId xmlns:a16="http://schemas.microsoft.com/office/drawing/2014/main" id="{0864CCE5-8197-4EB0-9F12-EEC3FCF1419F}"/>
              </a:ext>
            </a:extLst>
          </p:cNvPr>
          <p:cNvSpPr/>
          <p:nvPr/>
        </p:nvSpPr>
        <p:spPr>
          <a:xfrm>
            <a:off x="584218" y="2686784"/>
            <a:ext cx="4493538" cy="461665"/>
          </a:xfrm>
          <a:prstGeom prst="rect">
            <a:avLst/>
          </a:prstGeom>
          <a:solidFill>
            <a:schemeClr val="bg1"/>
          </a:solidFill>
        </p:spPr>
        <p:txBody>
          <a:bodyPr wrap="none">
            <a:spAutoFit/>
          </a:bodyPr>
          <a:lstStyle/>
          <a:p>
            <a:pPr lvl="0" algn="just">
              <a:spcAft>
                <a:spcPts val="0"/>
              </a:spcAft>
            </a:pPr>
            <a:r>
              <a:rPr lang="zh-TW" altLang="zh-TW" sz="2400" b="1" kern="10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高級中等學校銜接技專校院方式</a:t>
            </a:r>
            <a:endParaRPr lang="en-US" altLang="zh-TW" sz="2400" b="1" kern="10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6" name="矩形 25">
            <a:extLst>
              <a:ext uri="{FF2B5EF4-FFF2-40B4-BE49-F238E27FC236}">
                <a16:creationId xmlns:a16="http://schemas.microsoft.com/office/drawing/2014/main" id="{6CC6393E-0679-49A6-8FC5-1A64F5209ED4}"/>
              </a:ext>
            </a:extLst>
          </p:cNvPr>
          <p:cNvSpPr/>
          <p:nvPr/>
        </p:nvSpPr>
        <p:spPr>
          <a:xfrm>
            <a:off x="270016" y="2727257"/>
            <a:ext cx="351378" cy="369332"/>
          </a:xfrm>
          <a:prstGeom prst="rect">
            <a:avLst/>
          </a:prstGeom>
          <a:solidFill>
            <a:srgbClr val="7030A0"/>
          </a:solidFill>
        </p:spPr>
        <p:txBody>
          <a:bodyPr wrap="none">
            <a:spAutoFit/>
          </a:bodyPr>
          <a:lstStyle/>
          <a:p>
            <a:r>
              <a:rPr lang="en-US" altLang="zh-TW"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dirty="0">
              <a:solidFill>
                <a:schemeClr val="bg1"/>
              </a:solidFill>
            </a:endParaRPr>
          </a:p>
        </p:txBody>
      </p:sp>
      <p:sp>
        <p:nvSpPr>
          <p:cNvPr id="27" name="矩形 26">
            <a:extLst>
              <a:ext uri="{FF2B5EF4-FFF2-40B4-BE49-F238E27FC236}">
                <a16:creationId xmlns:a16="http://schemas.microsoft.com/office/drawing/2014/main" id="{48E79BC1-5AFF-4801-A3AA-93AA40F2D7C9}"/>
              </a:ext>
            </a:extLst>
          </p:cNvPr>
          <p:cNvSpPr/>
          <p:nvPr/>
        </p:nvSpPr>
        <p:spPr>
          <a:xfrm>
            <a:off x="433407" y="3247615"/>
            <a:ext cx="4894533" cy="1138773"/>
          </a:xfrm>
          <a:prstGeom prst="rect">
            <a:avLst/>
          </a:prstGeom>
        </p:spPr>
        <p:txBody>
          <a:bodyPr wrap="square">
            <a:spAutoFit/>
          </a:bodyPr>
          <a:lstStyle/>
          <a:p>
            <a:pPr algn="ctr"/>
            <a:r>
              <a:rPr lang="zh-TW" altLang="en-US" b="1" dirty="0">
                <a:highlight>
                  <a:srgbClr val="F5BAF6"/>
                </a:highlight>
                <a:latin typeface="微軟正黑體" panose="020B0604030504040204" pitchFamily="34" charset="-120"/>
                <a:ea typeface="微軟正黑體" panose="020B0604030504040204" pitchFamily="34" charset="-120"/>
              </a:rPr>
              <a:t>技術型高級中等學校</a:t>
            </a:r>
            <a:r>
              <a:rPr lang="en-US" altLang="zh-TW" b="1" dirty="0">
                <a:highlight>
                  <a:srgbClr val="F5BAF6"/>
                </a:highlight>
                <a:latin typeface="微軟正黑體" panose="020B0604030504040204" pitchFamily="34" charset="-120"/>
                <a:ea typeface="微軟正黑體" panose="020B0604030504040204" pitchFamily="34" charset="-120"/>
              </a:rPr>
              <a:t>+</a:t>
            </a:r>
            <a:r>
              <a:rPr lang="zh-TW" altLang="en-US" b="1" dirty="0">
                <a:highlight>
                  <a:srgbClr val="F5BAF6"/>
                </a:highlight>
                <a:latin typeface="微軟正黑體" panose="020B0604030504040204" pitchFamily="34" charset="-120"/>
                <a:ea typeface="微軟正黑體" panose="020B0604030504040204" pitchFamily="34" charset="-120"/>
              </a:rPr>
              <a:t>技專校院</a:t>
            </a:r>
            <a:r>
              <a:rPr lang="en-US" altLang="zh-TW" b="1" dirty="0">
                <a:highlight>
                  <a:srgbClr val="F5BAF6"/>
                </a:highlight>
                <a:latin typeface="微軟正黑體" panose="020B0604030504040204" pitchFamily="34" charset="-120"/>
                <a:ea typeface="微軟正黑體" panose="020B0604030504040204" pitchFamily="34" charset="-120"/>
              </a:rPr>
              <a:t>+</a:t>
            </a:r>
            <a:r>
              <a:rPr lang="zh-TW" altLang="en-US" b="1" dirty="0">
                <a:highlight>
                  <a:srgbClr val="F5BAF6"/>
                </a:highlight>
                <a:latin typeface="微軟正黑體" panose="020B0604030504040204" pitchFamily="34" charset="-120"/>
                <a:ea typeface="微軟正黑體" panose="020B0604030504040204" pitchFamily="34" charset="-120"/>
              </a:rPr>
              <a:t>合作企業</a:t>
            </a:r>
            <a:endParaRPr lang="en-US" altLang="zh-TW" b="1" dirty="0">
              <a:highlight>
                <a:srgbClr val="F5BAF6"/>
              </a:highlight>
              <a:latin typeface="微軟正黑體" panose="020B0604030504040204" pitchFamily="34" charset="-120"/>
              <a:ea typeface="微軟正黑體" panose="020B0604030504040204" pitchFamily="34" charset="-120"/>
            </a:endParaRPr>
          </a:p>
          <a:p>
            <a:endParaRPr lang="en-US" altLang="zh-TW" b="1"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技高畢業成為合作企業正式員工，並得經推薦至技專校院在職進修。</a:t>
            </a:r>
          </a:p>
        </p:txBody>
      </p:sp>
      <p:sp>
        <p:nvSpPr>
          <p:cNvPr id="30" name="矩形 29">
            <a:extLst>
              <a:ext uri="{FF2B5EF4-FFF2-40B4-BE49-F238E27FC236}">
                <a16:creationId xmlns:a16="http://schemas.microsoft.com/office/drawing/2014/main" id="{05EB73FC-ADF2-4676-8DC0-023430AF0976}"/>
              </a:ext>
            </a:extLst>
          </p:cNvPr>
          <p:cNvSpPr/>
          <p:nvPr/>
        </p:nvSpPr>
        <p:spPr>
          <a:xfrm>
            <a:off x="965659" y="4598970"/>
            <a:ext cx="3912096" cy="1200329"/>
          </a:xfrm>
          <a:prstGeom prst="rect">
            <a:avLst/>
          </a:prstGeom>
        </p:spPr>
        <p:txBody>
          <a:bodyPr wrap="square">
            <a:spAutoFit/>
          </a:bodyPr>
          <a:lstStyle/>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3+2</a:t>
            </a:r>
            <a:r>
              <a:rPr lang="zh-TW" altLang="en-US"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二專）</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3+2+2</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二專＋二技）</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3+4</a:t>
            </a:r>
            <a:r>
              <a:rPr lang="zh-TW" altLang="en-US"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四技）</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1+3+4</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（國三</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四技）</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1" name="矩形 30">
            <a:extLst>
              <a:ext uri="{FF2B5EF4-FFF2-40B4-BE49-F238E27FC236}">
                <a16:creationId xmlns:a16="http://schemas.microsoft.com/office/drawing/2014/main" id="{866AA7A6-BE16-4408-85C1-E5536410D605}"/>
              </a:ext>
            </a:extLst>
          </p:cNvPr>
          <p:cNvSpPr/>
          <p:nvPr/>
        </p:nvSpPr>
        <p:spPr>
          <a:xfrm>
            <a:off x="5996351" y="2685605"/>
            <a:ext cx="3262432" cy="461665"/>
          </a:xfrm>
          <a:prstGeom prst="rect">
            <a:avLst/>
          </a:prstGeom>
          <a:solidFill>
            <a:schemeClr val="bg1"/>
          </a:solidFill>
        </p:spPr>
        <p:txBody>
          <a:bodyPr wrap="none">
            <a:spAutoFit/>
          </a:bodyPr>
          <a:lstStyle/>
          <a:p>
            <a:pPr lvl="0" algn="just">
              <a:spcAft>
                <a:spcPts val="0"/>
              </a:spcAft>
            </a:pPr>
            <a:r>
              <a:rPr lang="zh-TW" altLang="en-US" sz="2400" b="1"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技專校院在職進修方式</a:t>
            </a:r>
            <a:endParaRPr lang="en-US" altLang="zh-TW" sz="2400" b="1"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2" name="矩形 31">
            <a:extLst>
              <a:ext uri="{FF2B5EF4-FFF2-40B4-BE49-F238E27FC236}">
                <a16:creationId xmlns:a16="http://schemas.microsoft.com/office/drawing/2014/main" id="{CCCF0806-CD81-4142-92CF-D3695EE31D0D}"/>
              </a:ext>
            </a:extLst>
          </p:cNvPr>
          <p:cNvSpPr/>
          <p:nvPr/>
        </p:nvSpPr>
        <p:spPr>
          <a:xfrm>
            <a:off x="5578170" y="2746842"/>
            <a:ext cx="415498" cy="369332"/>
          </a:xfrm>
          <a:prstGeom prst="rect">
            <a:avLst/>
          </a:prstGeom>
          <a:solidFill>
            <a:schemeClr val="accent6">
              <a:lumMod val="50000"/>
            </a:schemeClr>
          </a:solidFill>
        </p:spPr>
        <p:txBody>
          <a:bodyPr wrap="non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Ｂ</a:t>
            </a:r>
          </a:p>
        </p:txBody>
      </p:sp>
      <p:sp>
        <p:nvSpPr>
          <p:cNvPr id="33" name="矩形 32">
            <a:extLst>
              <a:ext uri="{FF2B5EF4-FFF2-40B4-BE49-F238E27FC236}">
                <a16:creationId xmlns:a16="http://schemas.microsoft.com/office/drawing/2014/main" id="{0D9772FC-96DF-4137-9C2D-3572F8E01467}"/>
              </a:ext>
            </a:extLst>
          </p:cNvPr>
          <p:cNvSpPr/>
          <p:nvPr/>
        </p:nvSpPr>
        <p:spPr>
          <a:xfrm>
            <a:off x="6096000" y="3147270"/>
            <a:ext cx="5791750" cy="369332"/>
          </a:xfrm>
          <a:prstGeom prst="rect">
            <a:avLst/>
          </a:prstGeom>
          <a:solidFill>
            <a:srgbClr val="FFF8DC"/>
          </a:solidFill>
        </p:spPr>
        <p:txBody>
          <a:bodyPr wrap="square">
            <a:spAutoFit/>
          </a:bodyPr>
          <a:lstStyle/>
          <a:p>
            <a:r>
              <a:rPr lang="zh-TW" altLang="en-US" b="1" dirty="0">
                <a:latin typeface="微軟正黑體" panose="020B0604030504040204" pitchFamily="34" charset="-120"/>
                <a:ea typeface="微軟正黑體" panose="020B0604030504040204" pitchFamily="34" charset="-120"/>
              </a:rPr>
              <a:t>（</a:t>
            </a:r>
            <a:r>
              <a:rPr lang="zh-TW" altLang="en-US" b="1" dirty="0">
                <a:highlight>
                  <a:srgbClr val="FFF8DC"/>
                </a:highlight>
                <a:latin typeface="微軟正黑體" panose="020B0604030504040204" pitchFamily="34" charset="-120"/>
                <a:ea typeface="微軟正黑體" panose="020B0604030504040204" pitchFamily="34" charset="-120"/>
              </a:rPr>
              <a:t>二合一）</a:t>
            </a:r>
            <a:r>
              <a:rPr lang="zh-TW" altLang="en-US" b="1" dirty="0">
                <a:latin typeface="微軟正黑體" panose="020B0604030504040204" pitchFamily="34" charset="-120"/>
                <a:ea typeface="微軟正黑體" panose="020B0604030504040204" pitchFamily="34" charset="-120"/>
              </a:rPr>
              <a:t>技專校院</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合作企業</a:t>
            </a:r>
          </a:p>
        </p:txBody>
      </p:sp>
      <p:sp>
        <p:nvSpPr>
          <p:cNvPr id="34" name="矩形 33">
            <a:extLst>
              <a:ext uri="{FF2B5EF4-FFF2-40B4-BE49-F238E27FC236}">
                <a16:creationId xmlns:a16="http://schemas.microsoft.com/office/drawing/2014/main" id="{EAC60F48-FF5C-407E-9BA5-27DEE7B7BBD5}"/>
              </a:ext>
            </a:extLst>
          </p:cNvPr>
          <p:cNvSpPr/>
          <p:nvPr/>
        </p:nvSpPr>
        <p:spPr>
          <a:xfrm>
            <a:off x="6028914" y="3524614"/>
            <a:ext cx="5894082" cy="861774"/>
          </a:xfrm>
          <a:prstGeom prst="rect">
            <a:avLst/>
          </a:prstGeom>
          <a:noFill/>
        </p:spPr>
        <p:txBody>
          <a:bodyPr wrap="square">
            <a:spAutoFit/>
          </a:bodyPr>
          <a:lstStyle/>
          <a:p>
            <a:pPr algn="just">
              <a:spcAft>
                <a:spcPts val="0"/>
              </a:spcAft>
            </a:pP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5+2</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（五專</a:t>
            </a: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二技）</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配合合作企業產業條件辦理。</a:t>
            </a:r>
          </a:p>
          <a:p>
            <a:pPr algn="just">
              <a:spcAft>
                <a:spcPts val="0"/>
              </a:spcAft>
            </a:pP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2+2N</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（二專日間部</a:t>
            </a: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二技進修部）</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：二專日間部以階梯式為原則，於修業最後一學期辦理，二技進修部以白天上班晚上上課為原則。</a:t>
            </a:r>
            <a:endPar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5" name="矩形 34">
            <a:extLst>
              <a:ext uri="{FF2B5EF4-FFF2-40B4-BE49-F238E27FC236}">
                <a16:creationId xmlns:a16="http://schemas.microsoft.com/office/drawing/2014/main" id="{28D39530-1294-4770-802F-F9FCFE32C176}"/>
              </a:ext>
            </a:extLst>
          </p:cNvPr>
          <p:cNvSpPr/>
          <p:nvPr/>
        </p:nvSpPr>
        <p:spPr>
          <a:xfrm>
            <a:off x="6028914" y="4607274"/>
            <a:ext cx="5894082" cy="369332"/>
          </a:xfrm>
          <a:prstGeom prst="rect">
            <a:avLst/>
          </a:prstGeom>
          <a:solidFill>
            <a:schemeClr val="accent6">
              <a:lumMod val="60000"/>
              <a:lumOff val="40000"/>
            </a:schemeClr>
          </a:solidFill>
        </p:spPr>
        <p:txBody>
          <a:bodyPr wrap="square">
            <a:spAutoFit/>
          </a:bodyPr>
          <a:lstStyle/>
          <a:p>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（三合一</a:t>
            </a:r>
            <a:r>
              <a:rPr lang="zh-TW" altLang="en-US"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技專校院</a:t>
            </a:r>
            <a:r>
              <a:rPr lang="en-US"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合作企業</a:t>
            </a:r>
            <a:r>
              <a:rPr lang="en-US"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勞動部各分署</a:t>
            </a:r>
            <a:endParaRPr lang="zh-TW" altLang="en-US" b="1" dirty="0">
              <a:solidFill>
                <a:srgbClr val="6F3505"/>
              </a:solidFill>
            </a:endParaRPr>
          </a:p>
        </p:txBody>
      </p:sp>
      <p:sp>
        <p:nvSpPr>
          <p:cNvPr id="36" name="矩形 35">
            <a:extLst>
              <a:ext uri="{FF2B5EF4-FFF2-40B4-BE49-F238E27FC236}">
                <a16:creationId xmlns:a16="http://schemas.microsoft.com/office/drawing/2014/main" id="{6381635D-3288-4AAE-AECA-9A747DD6F38D}"/>
              </a:ext>
            </a:extLst>
          </p:cNvPr>
          <p:cNvSpPr/>
          <p:nvPr/>
        </p:nvSpPr>
        <p:spPr>
          <a:xfrm>
            <a:off x="6029537" y="5003884"/>
            <a:ext cx="1619674" cy="369332"/>
          </a:xfrm>
          <a:prstGeom prst="rect">
            <a:avLst/>
          </a:prstGeom>
          <a:solidFill>
            <a:schemeClr val="accent6">
              <a:lumMod val="60000"/>
              <a:lumOff val="40000"/>
            </a:schemeClr>
          </a:solidFill>
        </p:spPr>
        <p:txBody>
          <a:bodyPr wrap="none">
            <a:spAutoFit/>
          </a:bodyPr>
          <a:lstStyle/>
          <a:p>
            <a:pPr indent="4763" algn="just">
              <a:spcAft>
                <a:spcPts val="0"/>
              </a:spcAft>
            </a:pPr>
            <a:r>
              <a:rPr lang="en-US" altLang="zh-TW"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b="1"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0+4</a:t>
            </a:r>
            <a:r>
              <a:rPr lang="zh-TW" altLang="zh-TW" b="1"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（四技）</a:t>
            </a:r>
            <a:endParaRPr lang="en-US" altLang="zh-TW" b="1"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8" name="標題 1">
            <a:extLst>
              <a:ext uri="{FF2B5EF4-FFF2-40B4-BE49-F238E27FC236}">
                <a16:creationId xmlns:a16="http://schemas.microsoft.com/office/drawing/2014/main" id="{0494F759-CF1E-4E77-81FE-80F6785542B8}"/>
              </a:ext>
            </a:extLst>
          </p:cNvPr>
          <p:cNvSpPr txBox="1">
            <a:spLocks/>
          </p:cNvSpPr>
          <p:nvPr/>
        </p:nvSpPr>
        <p:spPr>
          <a:xfrm>
            <a:off x="0" y="0"/>
            <a:ext cx="12192000" cy="1124744"/>
          </a:xfrm>
          <a:prstGeom prst="rect">
            <a:avLst/>
          </a:prstGeom>
          <a:solidFill>
            <a:srgbClr val="D4FCF7"/>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marL="182563"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其他招生管道</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r>
              <a:rPr kumimoji="0" lang="zh-TW" altLang="en-US" sz="2000" dirty="0">
                <a:solidFill>
                  <a:srgbClr val="000000"/>
                </a:solidFill>
                <a:latin typeface="微軟正黑體" panose="020B0604030504040204" pitchFamily="34" charset="-120"/>
                <a:ea typeface="微軟正黑體" panose="020B0604030504040204" pitchFamily="34" charset="-120"/>
              </a:rPr>
              <a:t>（</a:t>
            </a:r>
            <a:r>
              <a:rPr kumimoji="0" lang="en-US" altLang="zh-TW" sz="2000" dirty="0">
                <a:solidFill>
                  <a:srgbClr val="000000"/>
                </a:solidFill>
                <a:latin typeface="微軟正黑體" panose="020B0604030504040204" pitchFamily="34" charset="-120"/>
                <a:ea typeface="微軟正黑體" panose="020B0604030504040204" pitchFamily="34" charset="-120"/>
              </a:rPr>
              <a:t>1/2</a:t>
            </a:r>
            <a:r>
              <a:rPr kumimoji="0" lang="zh-TW" altLang="en-US" sz="2000" dirty="0">
                <a:solidFill>
                  <a:srgbClr val="000000"/>
                </a:solidFill>
                <a:latin typeface="微軟正黑體" panose="020B0604030504040204" pitchFamily="34" charset="-120"/>
                <a:ea typeface="微軟正黑體" panose="020B0604030504040204" pitchFamily="34" charset="-120"/>
              </a:rPr>
              <a:t>）</a:t>
            </a:r>
            <a:endParaRPr kumimoji="0" lang="zh-TW" altLang="en-US" sz="4800" dirty="0">
              <a:solidFill>
                <a:srgbClr val="000000"/>
              </a:solidFill>
              <a:latin typeface="微軟正黑體" panose="020B0604030504040204" pitchFamily="34" charset="-120"/>
              <a:ea typeface="微軟正黑體" panose="020B0604030504040204" pitchFamily="34" charset="-120"/>
            </a:endParaRPr>
          </a:p>
        </p:txBody>
      </p:sp>
      <p:pic>
        <p:nvPicPr>
          <p:cNvPr id="37" name="圖片 36">
            <a:extLst>
              <a:ext uri="{FF2B5EF4-FFF2-40B4-BE49-F238E27FC236}">
                <a16:creationId xmlns:a16="http://schemas.microsoft.com/office/drawing/2014/main" id="{BD5D94A0-F4EC-467D-918B-941B6A5DF4F3}"/>
              </a:ext>
            </a:extLst>
          </p:cNvPr>
          <p:cNvPicPr>
            <a:picLocks noChangeAspect="1"/>
          </p:cNvPicPr>
          <p:nvPr/>
        </p:nvPicPr>
        <p:blipFill>
          <a:blip r:embed="rId3"/>
          <a:stretch>
            <a:fillRect/>
          </a:stretch>
        </p:blipFill>
        <p:spPr>
          <a:xfrm>
            <a:off x="8441491" y="547802"/>
            <a:ext cx="1068927" cy="1063149"/>
          </a:xfrm>
          <a:prstGeom prst="rect">
            <a:avLst/>
          </a:prstGeom>
        </p:spPr>
      </p:pic>
      <p:sp>
        <p:nvSpPr>
          <p:cNvPr id="4" name="文字方塊 3">
            <a:extLst>
              <a:ext uri="{FF2B5EF4-FFF2-40B4-BE49-F238E27FC236}">
                <a16:creationId xmlns:a16="http://schemas.microsoft.com/office/drawing/2014/main" id="{8550878B-31BE-4AD2-9E88-21CD9B4CF6EF}"/>
              </a:ext>
            </a:extLst>
          </p:cNvPr>
          <p:cNvSpPr txBox="1"/>
          <p:nvPr/>
        </p:nvSpPr>
        <p:spPr>
          <a:xfrm>
            <a:off x="10013504" y="632218"/>
            <a:ext cx="1944216" cy="715089"/>
          </a:xfrm>
          <a:prstGeom prst="wedgeRoundRectCallout">
            <a:avLst>
              <a:gd name="adj1" fmla="val -56736"/>
              <a:gd name="adj2" fmla="val 84678"/>
              <a:gd name="adj3" fmla="val 16667"/>
            </a:avLst>
          </a:prstGeom>
          <a:solidFill>
            <a:schemeClr val="accent5">
              <a:lumMod val="5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latin typeface="微軟正黑體" panose="020B0604030504040204" pitchFamily="34" charset="-120"/>
                <a:ea typeface="微軟正黑體" panose="020B0604030504040204" pitchFamily="34" charset="-120"/>
              </a:rPr>
              <a:t>到各校網站或到</a:t>
            </a:r>
            <a:r>
              <a:rPr lang="en-US" altLang="zh-TW" b="1" dirty="0">
                <a:latin typeface="微軟正黑體" panose="020B0604030504040204" pitchFamily="34" charset="-120"/>
                <a:ea typeface="微軟正黑體" panose="020B0604030504040204" pitchFamily="34" charset="-120"/>
              </a:rPr>
              <a:t>&lt;</a:t>
            </a:r>
            <a:r>
              <a:rPr lang="zh-TW" altLang="en-US" b="1" dirty="0">
                <a:latin typeface="微軟正黑體" panose="020B0604030504040204" pitchFamily="34" charset="-120"/>
                <a:ea typeface="微軟正黑體" panose="020B0604030504040204" pitchFamily="34" charset="-120"/>
              </a:rPr>
              <a:t>技訊網</a:t>
            </a:r>
            <a:r>
              <a:rPr lang="en-US" altLang="zh-TW" b="1" dirty="0">
                <a:latin typeface="微軟正黑體" panose="020B0604030504040204" pitchFamily="34" charset="-120"/>
                <a:ea typeface="微軟正黑體" panose="020B0604030504040204" pitchFamily="34" charset="-120"/>
              </a:rPr>
              <a:t>&gt;</a:t>
            </a:r>
            <a:r>
              <a:rPr lang="zh-TW" altLang="en-US" b="1" dirty="0">
                <a:latin typeface="微軟正黑體" panose="020B0604030504040204" pitchFamily="34" charset="-120"/>
                <a:ea typeface="微軟正黑體" panose="020B0604030504040204" pitchFamily="34" charset="-120"/>
              </a:rPr>
              <a:t>查詢</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1739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2530" name="內容版面配置區 2"/>
          <p:cNvSpPr txBox="1">
            <a:spLocks noGrp="1"/>
          </p:cNvSpPr>
          <p:nvPr>
            <p:ph idx="1"/>
          </p:nvPr>
        </p:nvSpPr>
        <p:spPr>
          <a:xfrm>
            <a:off x="3143672" y="1979548"/>
            <a:ext cx="7200800" cy="2889612"/>
          </a:xfrm>
        </p:spPr>
        <p:txBody>
          <a:bodyPr anchor="t"/>
          <a:lstStyle/>
          <a:p>
            <a:pPr marL="342900" indent="-342900">
              <a:spcBef>
                <a:spcPts val="363"/>
              </a:spcBef>
              <a:buFont typeface="Wingdings" panose="05000000000000000000" pitchFamily="2" charset="2"/>
              <a:buChar char="p"/>
            </a:pPr>
            <a:r>
              <a:rPr lang="zh-TW" altLang="en-US" b="1" dirty="0">
                <a:solidFill>
                  <a:srgbClr val="FFFF00"/>
                </a:solidFill>
                <a:latin typeface="微軟正黑體" panose="020B0604030504040204" pitchFamily="34" charset="-120"/>
                <a:ea typeface="微軟正黑體" panose="020B0604030504040204" pitchFamily="34" charset="-120"/>
                <a:sym typeface="Roboto Condensed"/>
              </a:rPr>
              <a:t>報名日期：</a:t>
            </a:r>
            <a:r>
              <a:rPr lang="en-US" altLang="zh-TW" b="1" dirty="0">
                <a:solidFill>
                  <a:srgbClr val="FFFF00"/>
                </a:solidFill>
                <a:latin typeface="微軟正黑體" panose="020B0604030504040204" pitchFamily="34" charset="-120"/>
                <a:ea typeface="微軟正黑體" panose="020B0604030504040204" pitchFamily="34" charset="-120"/>
                <a:sym typeface="Roboto Condensed"/>
              </a:rPr>
              <a:t>112/12/8-20</a:t>
            </a: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報名</a:t>
            </a:r>
            <a:r>
              <a:rPr lang="zh-TW" altLang="en-US" b="1" dirty="0">
                <a:solidFill>
                  <a:schemeClr val="bg1"/>
                </a:solidFill>
                <a:latin typeface="微軟正黑體" panose="020B0604030504040204" pitchFamily="34" charset="-120"/>
                <a:ea typeface="微軟正黑體" panose="020B0604030504040204" pitchFamily="34" charset="-120"/>
              </a:rPr>
              <a:t>方式：應屆畢業生由學校集體報名、個人網路報名</a:t>
            </a:r>
            <a:endParaRPr lang="en-US" altLang="zh-TW" b="1" dirty="0">
              <a:solidFill>
                <a:schemeClr val="bg1"/>
              </a:solidFill>
              <a:latin typeface="微軟正黑體" panose="020B0604030504040204" pitchFamily="34" charset="-120"/>
              <a:ea typeface="微軟正黑體" panose="020B0604030504040204" pitchFamily="34" charset="-120"/>
            </a:endParaRP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rPr>
              <a:t>報名結果查詢：</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113</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年</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1</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月上旬</a:t>
            </a:r>
            <a:endParaRPr lang="en-US" altLang="zh-TW" b="1" dirty="0">
              <a:solidFill>
                <a:schemeClr val="bg1"/>
              </a:solidFill>
              <a:latin typeface="微軟正黑體" panose="020B0604030504040204" pitchFamily="34" charset="-120"/>
              <a:ea typeface="微軟正黑體" panose="020B0604030504040204" pitchFamily="34" charset="-120"/>
              <a:sym typeface="Roboto Condensed"/>
            </a:endParaRPr>
          </a:p>
          <a:p>
            <a:pPr marL="342900" indent="-342900">
              <a:spcBef>
                <a:spcPts val="363"/>
              </a:spcBef>
              <a:buFont typeface="Wingdings" panose="05000000000000000000" pitchFamily="2" charset="2"/>
              <a:buChar char="p"/>
            </a:pPr>
            <a:endParaRPr lang="en-US" altLang="zh-TW" b="1" dirty="0">
              <a:solidFill>
                <a:schemeClr val="bg1"/>
              </a:solidFill>
              <a:latin typeface="微軟正黑體" panose="020B0604030504040204" pitchFamily="34" charset="-120"/>
              <a:ea typeface="微軟正黑體" panose="020B0604030504040204" pitchFamily="34" charset="-120"/>
            </a:endParaRP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寄發准考證：</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113</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年</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3</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月</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20</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日</a:t>
            </a:r>
            <a:endParaRPr lang="en-US" altLang="zh-TW" b="1" dirty="0">
              <a:solidFill>
                <a:schemeClr val="bg1"/>
              </a:solidFill>
              <a:latin typeface="微軟正黑體" panose="020B0604030504040204" pitchFamily="34" charset="-120"/>
              <a:ea typeface="微軟正黑體" panose="020B0604030504040204" pitchFamily="34" charset="-120"/>
              <a:sym typeface="Roboto Condensed"/>
            </a:endParaRP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考試日期：</a:t>
            </a:r>
            <a:r>
              <a:rPr lang="en-US" altLang="zh-TW" b="1" dirty="0">
                <a:solidFill>
                  <a:srgbClr val="FFFF00"/>
                </a:solidFill>
                <a:latin typeface="微軟正黑體" panose="020B0604030504040204" pitchFamily="34" charset="-120"/>
                <a:ea typeface="微軟正黑體" panose="020B0604030504040204" pitchFamily="34" charset="-120"/>
              </a:rPr>
              <a:t>113</a:t>
            </a:r>
            <a:r>
              <a:rPr lang="zh-TW" altLang="en-US" b="1" dirty="0">
                <a:solidFill>
                  <a:srgbClr val="FFFF00"/>
                </a:solidFill>
                <a:latin typeface="微軟正黑體" panose="020B0604030504040204" pitchFamily="34" charset="-120"/>
                <a:ea typeface="微軟正黑體" panose="020B0604030504040204" pitchFamily="34" charset="-120"/>
              </a:rPr>
              <a:t>年</a:t>
            </a:r>
            <a:r>
              <a:rPr lang="en-US" altLang="zh-TW" b="1" dirty="0">
                <a:solidFill>
                  <a:srgbClr val="FFFF00"/>
                </a:solidFill>
                <a:latin typeface="微軟正黑體" panose="020B0604030504040204" pitchFamily="34" charset="-120"/>
                <a:ea typeface="微軟正黑體" panose="020B0604030504040204" pitchFamily="34" charset="-120"/>
              </a:rPr>
              <a:t>4</a:t>
            </a:r>
            <a:r>
              <a:rPr lang="zh-TW" altLang="en-US" b="1" dirty="0">
                <a:solidFill>
                  <a:srgbClr val="FFFF00"/>
                </a:solidFill>
                <a:latin typeface="微軟正黑體" panose="020B0604030504040204" pitchFamily="34" charset="-120"/>
                <a:ea typeface="微軟正黑體" panose="020B0604030504040204" pitchFamily="34" charset="-120"/>
              </a:rPr>
              <a:t>月</a:t>
            </a:r>
            <a:r>
              <a:rPr lang="en-US" altLang="zh-TW" b="1" dirty="0">
                <a:solidFill>
                  <a:srgbClr val="FFFF00"/>
                </a:solidFill>
                <a:latin typeface="微軟正黑體" panose="020B0604030504040204" pitchFamily="34" charset="-120"/>
                <a:ea typeface="微軟正黑體" panose="020B0604030504040204" pitchFamily="34" charset="-120"/>
              </a:rPr>
              <a:t>27</a:t>
            </a:r>
            <a:r>
              <a:rPr lang="zh-TW" altLang="en-US" b="1" dirty="0">
                <a:solidFill>
                  <a:srgbClr val="FFFF00"/>
                </a:solidFill>
                <a:latin typeface="微軟正黑體" panose="020B0604030504040204" pitchFamily="34" charset="-120"/>
                <a:ea typeface="微軟正黑體" panose="020B0604030504040204" pitchFamily="34" charset="-120"/>
              </a:rPr>
              <a:t>、</a:t>
            </a:r>
            <a:r>
              <a:rPr lang="en-US" altLang="zh-TW" b="1" dirty="0">
                <a:solidFill>
                  <a:srgbClr val="FFFF00"/>
                </a:solidFill>
                <a:latin typeface="微軟正黑體" panose="020B0604030504040204" pitchFamily="34" charset="-120"/>
                <a:ea typeface="微軟正黑體" panose="020B0604030504040204" pitchFamily="34" charset="-120"/>
              </a:rPr>
              <a:t>28</a:t>
            </a:r>
            <a:r>
              <a:rPr lang="zh-TW" altLang="en-US" b="1" dirty="0">
                <a:solidFill>
                  <a:srgbClr val="FFFF00"/>
                </a:solidFill>
                <a:latin typeface="微軟正黑體" panose="020B0604030504040204" pitchFamily="34" charset="-120"/>
                <a:ea typeface="微軟正黑體" panose="020B0604030504040204" pitchFamily="34" charset="-120"/>
              </a:rPr>
              <a:t>日</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週六、日</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考試科目：國文、英文、數學、專業科目</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一</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、專業科目</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二</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成績單</a:t>
            </a:r>
            <a:r>
              <a:rPr lang="en-US" altLang="zh-TW" b="1" dirty="0">
                <a:solidFill>
                  <a:srgbClr val="FFFF00"/>
                </a:solidFill>
                <a:latin typeface="微軟正黑體" panose="020B0604030504040204" pitchFamily="34" charset="-120"/>
                <a:ea typeface="微軟正黑體" panose="020B0604030504040204" pitchFamily="34" charset="-120"/>
              </a:rPr>
              <a:t>113</a:t>
            </a:r>
            <a:r>
              <a:rPr lang="zh-TW" altLang="en-US" b="1" dirty="0">
                <a:solidFill>
                  <a:srgbClr val="FFFF00"/>
                </a:solidFill>
                <a:latin typeface="微軟正黑體" panose="020B0604030504040204" pitchFamily="34" charset="-120"/>
                <a:ea typeface="微軟正黑體" panose="020B0604030504040204" pitchFamily="34" charset="-120"/>
              </a:rPr>
              <a:t>年</a:t>
            </a:r>
            <a:r>
              <a:rPr lang="en-US" altLang="zh-TW" b="1" dirty="0">
                <a:solidFill>
                  <a:srgbClr val="FFFF00"/>
                </a:solidFill>
                <a:latin typeface="微軟正黑體" panose="020B0604030504040204" pitchFamily="34" charset="-120"/>
                <a:ea typeface="微軟正黑體" panose="020B0604030504040204" pitchFamily="34" charset="-120"/>
              </a:rPr>
              <a:t>5</a:t>
            </a:r>
            <a:r>
              <a:rPr lang="zh-TW" altLang="en-US" b="1" dirty="0">
                <a:solidFill>
                  <a:srgbClr val="FFFF00"/>
                </a:solidFill>
                <a:latin typeface="微軟正黑體" panose="020B0604030504040204" pitchFamily="34" charset="-120"/>
                <a:ea typeface="微軟正黑體" panose="020B0604030504040204" pitchFamily="34" charset="-120"/>
              </a:rPr>
              <a:t>月</a:t>
            </a:r>
            <a:r>
              <a:rPr lang="en-US" altLang="zh-TW" b="1" dirty="0">
                <a:solidFill>
                  <a:srgbClr val="FFFF00"/>
                </a:solidFill>
                <a:latin typeface="微軟正黑體" panose="020B0604030504040204" pitchFamily="34" charset="-120"/>
                <a:ea typeface="微軟正黑體" panose="020B0604030504040204" pitchFamily="34" charset="-120"/>
              </a:rPr>
              <a:t>16</a:t>
            </a:r>
            <a:r>
              <a:rPr lang="zh-TW" altLang="en-US" b="1" dirty="0">
                <a:solidFill>
                  <a:srgbClr val="FFFF00"/>
                </a:solidFill>
                <a:latin typeface="微軟正黑體" panose="020B0604030504040204" pitchFamily="34" charset="-120"/>
                <a:ea typeface="微軟正黑體" panose="020B0604030504040204" pitchFamily="34" charset="-120"/>
              </a:rPr>
              <a:t>日</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寄發、</a:t>
            </a:r>
            <a:r>
              <a:rPr lang="zh-TW" altLang="en-US"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rPr>
              <a:t>當日</a:t>
            </a:r>
            <a:r>
              <a:rPr lang="en-US" altLang="zh-TW"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rPr>
              <a:t>14:00</a:t>
            </a:r>
            <a:r>
              <a:rPr lang="zh-TW" altLang="en-US"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rPr>
              <a:t>起開放網路查詢</a:t>
            </a:r>
            <a:endParaRPr lang="en-US" altLang="zh-TW"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endParaRPr>
          </a:p>
          <a:p>
            <a:pPr marL="342900" indent="-342900">
              <a:spcBef>
                <a:spcPts val="363"/>
              </a:spcBef>
              <a:buFont typeface="Wingdings" panose="05000000000000000000" pitchFamily="2" charset="2"/>
              <a:buChar char="p"/>
            </a:pPr>
            <a:endParaRPr lang="en-US" altLang="zh-TW" b="1" dirty="0">
              <a:solidFill>
                <a:schemeClr val="tx1"/>
              </a:solidFill>
              <a:latin typeface="微軟正黑體" panose="020B0604030504040204" pitchFamily="34" charset="-120"/>
              <a:ea typeface="微軟正黑體" panose="020B0604030504040204" pitchFamily="34" charset="-120"/>
              <a:sym typeface="Roboto Condensed"/>
            </a:endParaRPr>
          </a:p>
        </p:txBody>
      </p:sp>
      <p:sp>
        <p:nvSpPr>
          <p:cNvPr id="8" name="矩形 7"/>
          <p:cNvSpPr/>
          <p:nvPr/>
        </p:nvSpPr>
        <p:spPr>
          <a:xfrm>
            <a:off x="1838481" y="2054992"/>
            <a:ext cx="1223412"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 報        名 </a:t>
            </a:r>
            <a:endParaRPr lang="zh-TW" altLang="en-US" dirty="0">
              <a:solidFill>
                <a:schemeClr val="bg1"/>
              </a:solidFill>
            </a:endParaRPr>
          </a:p>
        </p:txBody>
      </p:sp>
      <p:sp>
        <p:nvSpPr>
          <p:cNvPr id="9" name="矩形 8"/>
          <p:cNvSpPr/>
          <p:nvPr/>
        </p:nvSpPr>
        <p:spPr>
          <a:xfrm>
            <a:off x="1838481" y="3491716"/>
            <a:ext cx="1206594"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 考        試 </a:t>
            </a:r>
            <a:endParaRPr lang="zh-TW" altLang="en-US" dirty="0">
              <a:solidFill>
                <a:schemeClr val="bg1"/>
              </a:solidFill>
            </a:endParaRPr>
          </a:p>
        </p:txBody>
      </p:sp>
      <p:sp>
        <p:nvSpPr>
          <p:cNvPr id="14" name="矩形 13"/>
          <p:cNvSpPr/>
          <p:nvPr/>
        </p:nvSpPr>
        <p:spPr>
          <a:xfrm>
            <a:off x="1821663" y="1165950"/>
            <a:ext cx="1223412" cy="369332"/>
          </a:xfrm>
          <a:prstGeom prst="rect">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wrap="non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 簡章發售 </a:t>
            </a:r>
            <a:endParaRPr lang="zh-TW" altLang="en-US" dirty="0">
              <a:solidFill>
                <a:schemeClr val="bg1"/>
              </a:solidFill>
            </a:endParaRPr>
          </a:p>
        </p:txBody>
      </p:sp>
      <p:sp>
        <p:nvSpPr>
          <p:cNvPr id="4" name="矩形 3"/>
          <p:cNvSpPr/>
          <p:nvPr/>
        </p:nvSpPr>
        <p:spPr>
          <a:xfrm>
            <a:off x="3143672" y="1115452"/>
            <a:ext cx="8962710" cy="707886"/>
          </a:xfrm>
          <a:prstGeom prst="rect">
            <a:avLst/>
          </a:prstGeom>
        </p:spPr>
        <p:txBody>
          <a:bodyPr wrap="none">
            <a:spAutoFit/>
          </a:bodyPr>
          <a:lstStyle/>
          <a:p>
            <a:pPr marL="285750" indent="-285750">
              <a:buFont typeface="Wingdings" panose="05000000000000000000" pitchFamily="2" charset="2"/>
              <a:buChar char="p"/>
            </a:pPr>
            <a:r>
              <a:rPr lang="zh-TW" altLang="en-US" sz="2000" b="1" dirty="0">
                <a:solidFill>
                  <a:srgbClr val="FFFF00"/>
                </a:solidFill>
                <a:latin typeface="微軟正黑體" panose="020B0604030504040204" pitchFamily="34" charset="-120"/>
                <a:ea typeface="微軟正黑體" panose="020B0604030504040204" pitchFamily="34" charset="-120"/>
                <a:sym typeface="Roboto Condensed"/>
              </a:rPr>
              <a:t>預定於</a:t>
            </a:r>
            <a:r>
              <a:rPr lang="en-US" altLang="zh-TW" sz="2000" b="1" dirty="0">
                <a:solidFill>
                  <a:srgbClr val="FFFF00"/>
                </a:solidFill>
                <a:latin typeface="微軟正黑體" panose="020B0604030504040204" pitchFamily="34" charset="-120"/>
                <a:ea typeface="微軟正黑體" panose="020B0604030504040204" pitchFamily="34" charset="-120"/>
                <a:sym typeface="Roboto Condensed"/>
              </a:rPr>
              <a:t>112</a:t>
            </a:r>
            <a:r>
              <a:rPr lang="zh-TW" altLang="en-US" sz="2000" b="1" dirty="0">
                <a:solidFill>
                  <a:srgbClr val="FFFF00"/>
                </a:solidFill>
                <a:latin typeface="微軟正黑體" panose="020B0604030504040204" pitchFamily="34" charset="-120"/>
                <a:ea typeface="微軟正黑體" panose="020B0604030504040204" pitchFamily="34" charset="-120"/>
                <a:sym typeface="Roboto Condensed"/>
              </a:rPr>
              <a:t>年</a:t>
            </a:r>
            <a:r>
              <a:rPr lang="en-US" altLang="zh-TW" sz="2000" b="1" dirty="0">
                <a:solidFill>
                  <a:srgbClr val="FFFF00"/>
                </a:solidFill>
                <a:latin typeface="微軟正黑體" panose="020B0604030504040204" pitchFamily="34" charset="-120"/>
                <a:ea typeface="微軟正黑體" panose="020B0604030504040204" pitchFamily="34" charset="-120"/>
                <a:sym typeface="Roboto Condensed"/>
              </a:rPr>
              <a:t>11</a:t>
            </a:r>
            <a:r>
              <a:rPr lang="zh-TW" altLang="en-US" sz="2000" b="1" dirty="0">
                <a:solidFill>
                  <a:srgbClr val="FFFF00"/>
                </a:solidFill>
                <a:latin typeface="微軟正黑體" panose="020B0604030504040204" pitchFamily="34" charset="-120"/>
                <a:ea typeface="微軟正黑體" panose="020B0604030504040204" pitchFamily="34" charset="-120"/>
                <a:sym typeface="Roboto Condensed"/>
              </a:rPr>
              <a:t>月中旬發售</a:t>
            </a:r>
            <a:r>
              <a:rPr lang="zh-TW" altLang="en-US" sz="2000" b="1" dirty="0">
                <a:solidFill>
                  <a:schemeClr val="bg1"/>
                </a:solidFill>
                <a:latin typeface="微軟正黑體" panose="020B0604030504040204" pitchFamily="34" charset="-120"/>
                <a:ea typeface="微軟正黑體" panose="020B0604030504040204" pitchFamily="34" charset="-120"/>
                <a:sym typeface="Roboto Condensed"/>
              </a:rPr>
              <a:t>，現場購買僅在</a:t>
            </a:r>
            <a:r>
              <a:rPr lang="zh-TW" altLang="en-US" sz="2000" b="1" dirty="0">
                <a:solidFill>
                  <a:srgbClr val="FFFF00"/>
                </a:solidFill>
                <a:latin typeface="微軟正黑體" panose="020B0604030504040204" pitchFamily="34" charset="-120"/>
                <a:ea typeface="微軟正黑體" panose="020B0604030504040204" pitchFamily="34" charset="-120"/>
                <a:sym typeface="Roboto Condensed"/>
              </a:rPr>
              <a:t>雲科大校門</a:t>
            </a:r>
            <a:r>
              <a:rPr lang="zh-TW" altLang="en-US" sz="2000" b="1" dirty="0">
                <a:solidFill>
                  <a:schemeClr val="bg1"/>
                </a:solidFill>
                <a:latin typeface="微軟正黑體" panose="020B0604030504040204" pitchFamily="34" charset="-120"/>
                <a:ea typeface="微軟正黑體" panose="020B0604030504040204" pitchFamily="34" charset="-120"/>
                <a:sym typeface="Roboto Condensed"/>
              </a:rPr>
              <a:t>或</a:t>
            </a:r>
            <a:r>
              <a:rPr lang="zh-TW" altLang="en-US" sz="2000" b="1" dirty="0">
                <a:solidFill>
                  <a:srgbClr val="FFFF00"/>
                </a:solidFill>
                <a:latin typeface="微軟正黑體" panose="020B0604030504040204" pitchFamily="34" charset="-120"/>
                <a:ea typeface="微軟正黑體" panose="020B0604030504040204" pitchFamily="34" charset="-120"/>
                <a:sym typeface="Roboto Condensed"/>
              </a:rPr>
              <a:t>統測中心</a:t>
            </a:r>
            <a:r>
              <a:rPr lang="en-US" altLang="zh-TW" sz="2000" b="1" dirty="0">
                <a:solidFill>
                  <a:srgbClr val="FFFF00"/>
                </a:solidFill>
                <a:latin typeface="微軟正黑體" panose="020B0604030504040204" pitchFamily="34" charset="-120"/>
                <a:ea typeface="微軟正黑體" panose="020B0604030504040204" pitchFamily="34" charset="-120"/>
                <a:sym typeface="Roboto Condensed"/>
              </a:rPr>
              <a:t>1F</a:t>
            </a:r>
            <a:r>
              <a:rPr lang="zh-TW" altLang="en-US" sz="2000" b="1" dirty="0">
                <a:solidFill>
                  <a:srgbClr val="FFFF00"/>
                </a:solidFill>
                <a:latin typeface="微軟正黑體" panose="020B0604030504040204" pitchFamily="34" charset="-120"/>
                <a:ea typeface="微軟正黑體" panose="020B0604030504040204" pitchFamily="34" charset="-120"/>
                <a:sym typeface="Roboto Condensed"/>
              </a:rPr>
              <a:t>服務台</a:t>
            </a:r>
            <a:endParaRPr lang="en-US" altLang="zh-TW" sz="2000" b="1" dirty="0">
              <a:solidFill>
                <a:srgbClr val="FFFF00"/>
              </a:solidFill>
              <a:latin typeface="微軟正黑體" panose="020B0604030504040204" pitchFamily="34" charset="-120"/>
              <a:ea typeface="微軟正黑體" panose="020B0604030504040204" pitchFamily="34" charset="-120"/>
              <a:sym typeface="Roboto Condensed"/>
            </a:endParaRPr>
          </a:p>
          <a:p>
            <a:pPr marL="285750" indent="-285750">
              <a:buFont typeface="Wingdings" panose="05000000000000000000" pitchFamily="2" charset="2"/>
              <a:buChar char="p"/>
            </a:pPr>
            <a:r>
              <a:rPr lang="zh-TW" altLang="en-US" sz="2000" b="1" dirty="0">
                <a:solidFill>
                  <a:schemeClr val="bg1"/>
                </a:solidFill>
                <a:latin typeface="微軟正黑體" panose="020B0604030504040204" pitchFamily="34" charset="-120"/>
                <a:ea typeface="微軟正黑體" panose="020B0604030504040204" pitchFamily="34" charset="-120"/>
                <a:sym typeface="Roboto Condensed"/>
              </a:rPr>
              <a:t>可網站訂購或</a:t>
            </a:r>
            <a:r>
              <a:rPr lang="zh-TW" altLang="en-US" sz="2000" b="1" dirty="0">
                <a:solidFill>
                  <a:srgbClr val="FFFF00"/>
                </a:solidFill>
                <a:latin typeface="微軟正黑體" panose="020B0604030504040204" pitchFamily="34" charset="-120"/>
                <a:ea typeface="微軟正黑體" panose="020B0604030504040204" pitchFamily="34" charset="-120"/>
                <a:sym typeface="Roboto Condensed"/>
              </a:rPr>
              <a:t>免費下載</a:t>
            </a:r>
            <a:endParaRPr lang="zh-TW" altLang="en-US" sz="2000" dirty="0">
              <a:solidFill>
                <a:srgbClr val="FFFF00"/>
              </a:solidFill>
            </a:endParaRPr>
          </a:p>
        </p:txBody>
      </p:sp>
      <p:sp>
        <p:nvSpPr>
          <p:cNvPr id="16" name="標題 1"/>
          <p:cNvSpPr txBox="1">
            <a:spLocks/>
          </p:cNvSpPr>
          <p:nvPr/>
        </p:nvSpPr>
        <p:spPr>
          <a:xfrm>
            <a:off x="263352" y="0"/>
            <a:ext cx="10404648" cy="827426"/>
          </a:xfrm>
          <a:prstGeom prst="homePlate">
            <a:avLst>
              <a:gd name="adj" fmla="val 0"/>
            </a:avLst>
          </a:prstGeom>
          <a:solidFill>
            <a:schemeClr val="accent1">
              <a:lumMod val="75000"/>
            </a:schemeClr>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dirty="0">
                <a:solidFill>
                  <a:schemeClr val="bg1"/>
                </a:solidFill>
                <a:latin typeface="+mn-ea"/>
                <a:ea typeface="+mn-ea"/>
                <a:cs typeface="Oswald"/>
              </a:rPr>
              <a:t>四技二專統一入學測驗</a:t>
            </a:r>
            <a:r>
              <a:rPr kumimoji="0" lang="zh-TW" altLang="en-US" sz="2800" dirty="0">
                <a:solidFill>
                  <a:schemeClr val="bg1"/>
                </a:solidFill>
                <a:latin typeface="+mn-ea"/>
                <a:ea typeface="+mn-ea"/>
                <a:cs typeface="Oswald"/>
              </a:rPr>
              <a:t>簡介</a:t>
            </a:r>
            <a:endParaRPr kumimoji="0" lang="zh-TW" altLang="en-US" sz="2800" dirty="0">
              <a:solidFill>
                <a:schemeClr val="bg1"/>
              </a:solidFill>
              <a:latin typeface="+mn-ea"/>
              <a:ea typeface="+mn-ea"/>
              <a:cs typeface="Oswald"/>
              <a:sym typeface="Oswald"/>
            </a:endParaRPr>
          </a:p>
        </p:txBody>
      </p:sp>
      <p:sp>
        <p:nvSpPr>
          <p:cNvPr id="3" name="文字方塊 2"/>
          <p:cNvSpPr txBox="1"/>
          <p:nvPr/>
        </p:nvSpPr>
        <p:spPr>
          <a:xfrm>
            <a:off x="8876289" y="505988"/>
            <a:ext cx="1737030" cy="408623"/>
          </a:xfrm>
          <a:prstGeom prst="wedgeRoundRectCallout">
            <a:avLst>
              <a:gd name="adj1" fmla="val -50327"/>
              <a:gd name="adj2" fmla="val 87116"/>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超商不賣紙本</a:t>
            </a:r>
          </a:p>
        </p:txBody>
      </p:sp>
      <p:pic>
        <p:nvPicPr>
          <p:cNvPr id="23" name="圖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3336" y="5335228"/>
            <a:ext cx="964127" cy="964127"/>
          </a:xfrm>
          <a:prstGeom prst="rect">
            <a:avLst/>
          </a:prstGeom>
        </p:spPr>
      </p:pic>
      <p:sp>
        <p:nvSpPr>
          <p:cNvPr id="25" name="矩形 24"/>
          <p:cNvSpPr/>
          <p:nvPr/>
        </p:nvSpPr>
        <p:spPr>
          <a:xfrm>
            <a:off x="5005791" y="5599647"/>
            <a:ext cx="4572000" cy="759182"/>
          </a:xfrm>
          <a:prstGeom prst="rect">
            <a:avLst/>
          </a:prstGeom>
        </p:spPr>
        <p:txBody>
          <a:bodyPr>
            <a:spAutoFit/>
          </a:bodyPr>
          <a:lstStyle/>
          <a:p>
            <a:pPr marL="288925" lvl="2">
              <a:spcBef>
                <a:spcPts val="363"/>
              </a:spcBef>
            </a:pPr>
            <a:r>
              <a:rPr lang="en-US" altLang="zh-TW" sz="2000" b="1" dirty="0">
                <a:solidFill>
                  <a:schemeClr val="bg1"/>
                </a:solidFill>
                <a:latin typeface="微軟正黑體" panose="020B0604030504040204" pitchFamily="34" charset="-120"/>
                <a:ea typeface="微軟正黑體" panose="020B0604030504040204" pitchFamily="34" charset="-120"/>
                <a:sym typeface="Roboto Condensed"/>
              </a:rPr>
              <a:t>https://www.tcte.edu.tw/</a:t>
            </a:r>
          </a:p>
          <a:p>
            <a:pPr marL="288925" lvl="2">
              <a:spcBef>
                <a:spcPts val="363"/>
              </a:spcBef>
            </a:pPr>
            <a:r>
              <a:rPr lang="zh-TW" altLang="en-US" sz="2000" b="1" dirty="0">
                <a:solidFill>
                  <a:schemeClr val="bg1"/>
                </a:solidFill>
                <a:latin typeface="微軟正黑體" panose="020B0604030504040204" pitchFamily="34" charset="-120"/>
                <a:ea typeface="微軟正黑體" panose="020B0604030504040204" pitchFamily="34" charset="-120"/>
                <a:sym typeface="Roboto Condensed"/>
              </a:rPr>
              <a:t>電話：</a:t>
            </a:r>
            <a:r>
              <a:rPr lang="en-US" altLang="zh-TW" sz="2000" b="1" dirty="0">
                <a:solidFill>
                  <a:schemeClr val="bg1"/>
                </a:solidFill>
                <a:latin typeface="微軟正黑體" panose="020B0604030504040204" pitchFamily="34" charset="-120"/>
                <a:ea typeface="微軟正黑體" panose="020B0604030504040204" pitchFamily="34" charset="-120"/>
                <a:sym typeface="Roboto Condensed"/>
              </a:rPr>
              <a:t>05-5379000</a:t>
            </a:r>
            <a:r>
              <a:rPr lang="zh-TW" altLang="en-US" sz="2000" b="1" dirty="0">
                <a:solidFill>
                  <a:schemeClr val="bg1"/>
                </a:solidFill>
                <a:latin typeface="微軟正黑體" panose="020B0604030504040204" pitchFamily="34" charset="-120"/>
                <a:ea typeface="微軟正黑體" panose="020B0604030504040204" pitchFamily="34" charset="-120"/>
                <a:sym typeface="Roboto Condensed"/>
              </a:rPr>
              <a:t>轉</a:t>
            </a:r>
            <a:r>
              <a:rPr lang="en-US" altLang="zh-TW" sz="2000" b="1" dirty="0">
                <a:solidFill>
                  <a:schemeClr val="bg1"/>
                </a:solidFill>
                <a:latin typeface="微軟正黑體" panose="020B0604030504040204" pitchFamily="34" charset="-120"/>
                <a:ea typeface="微軟正黑體" panose="020B0604030504040204" pitchFamily="34" charset="-120"/>
                <a:sym typeface="Roboto Condensed"/>
              </a:rPr>
              <a:t>300</a:t>
            </a:r>
            <a:r>
              <a:rPr lang="zh-TW" altLang="en-US" sz="2000" b="1" dirty="0">
                <a:solidFill>
                  <a:schemeClr val="bg1"/>
                </a:solidFill>
                <a:latin typeface="微軟正黑體" panose="020B0604030504040204" pitchFamily="34" charset="-120"/>
                <a:ea typeface="微軟正黑體" panose="020B0604030504040204" pitchFamily="34" charset="-120"/>
                <a:sym typeface="Roboto Condensed"/>
              </a:rPr>
              <a:t>、</a:t>
            </a:r>
            <a:r>
              <a:rPr lang="en-US" altLang="zh-TW" sz="2000" b="1" dirty="0">
                <a:solidFill>
                  <a:schemeClr val="bg1"/>
                </a:solidFill>
                <a:latin typeface="微軟正黑體" panose="020B0604030504040204" pitchFamily="34" charset="-120"/>
                <a:ea typeface="微軟正黑體" panose="020B0604030504040204" pitchFamily="34" charset="-120"/>
                <a:sym typeface="Roboto Condensed"/>
              </a:rPr>
              <a:t>600</a:t>
            </a:r>
          </a:p>
        </p:txBody>
      </p:sp>
      <p:cxnSp>
        <p:nvCxnSpPr>
          <p:cNvPr id="28" name="直線接點 27"/>
          <p:cNvCxnSpPr/>
          <p:nvPr/>
        </p:nvCxnSpPr>
        <p:spPr>
          <a:xfrm flipV="1">
            <a:off x="263352" y="868498"/>
            <a:ext cx="7632848" cy="46113"/>
          </a:xfrm>
          <a:prstGeom prst="line">
            <a:avLst/>
          </a:prstGeom>
          <a:ln w="38100">
            <a:solidFill>
              <a:srgbClr val="66FFFF"/>
            </a:solidFill>
            <a:prstDash val="sysDot"/>
          </a:ln>
        </p:spPr>
        <p:style>
          <a:lnRef idx="1">
            <a:schemeClr val="accent4"/>
          </a:lnRef>
          <a:fillRef idx="0">
            <a:schemeClr val="accent4"/>
          </a:fillRef>
          <a:effectRef idx="0">
            <a:schemeClr val="accent4"/>
          </a:effectRef>
          <a:fontRef idx="minor">
            <a:schemeClr val="tx1"/>
          </a:fontRef>
        </p:style>
      </p:cxnSp>
      <p:sp>
        <p:nvSpPr>
          <p:cNvPr id="17" name="文字方塊 16">
            <a:extLst>
              <a:ext uri="{FF2B5EF4-FFF2-40B4-BE49-F238E27FC236}">
                <a16:creationId xmlns:a16="http://schemas.microsoft.com/office/drawing/2014/main" id="{66F366B5-846D-42F5-B2A9-5295AE65026B}"/>
              </a:ext>
            </a:extLst>
          </p:cNvPr>
          <p:cNvSpPr txBox="1"/>
          <p:nvPr/>
        </p:nvSpPr>
        <p:spPr>
          <a:xfrm rot="21055385">
            <a:off x="9721382" y="4553496"/>
            <a:ext cx="1443373" cy="690801"/>
          </a:xfrm>
          <a:prstGeom prst="star16">
            <a:avLst/>
          </a:prstGeom>
          <a:solidFill>
            <a:srgbClr val="FFFD9B"/>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altLang="zh-TW" b="1" dirty="0">
                <a:solidFill>
                  <a:srgbClr val="FF0000"/>
                </a:solidFill>
                <a:latin typeface="微軟正黑體" panose="020B0604030504040204" pitchFamily="34" charset="-120"/>
                <a:ea typeface="微軟正黑體" panose="020B0604030504040204" pitchFamily="34" charset="-120"/>
              </a:rPr>
              <a:t>NEW</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pic>
        <p:nvPicPr>
          <p:cNvPr id="18" name="圖片 17">
            <a:extLst>
              <a:ext uri="{FF2B5EF4-FFF2-40B4-BE49-F238E27FC236}">
                <a16:creationId xmlns:a16="http://schemas.microsoft.com/office/drawing/2014/main" id="{61588E9C-5639-4D36-8EFD-D3111B2FEBEB}"/>
              </a:ext>
            </a:extLst>
          </p:cNvPr>
          <p:cNvPicPr>
            <a:picLocks noChangeAspect="1"/>
          </p:cNvPicPr>
          <p:nvPr/>
        </p:nvPicPr>
        <p:blipFill>
          <a:blip r:embed="rId4"/>
          <a:stretch>
            <a:fillRect/>
          </a:stretch>
        </p:blipFill>
        <p:spPr>
          <a:xfrm>
            <a:off x="48405" y="5636158"/>
            <a:ext cx="5166806" cy="74676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內容版面配置區 2">
            <a:extLst>
              <a:ext uri="{FF2B5EF4-FFF2-40B4-BE49-F238E27FC236}">
                <a16:creationId xmlns:a16="http://schemas.microsoft.com/office/drawing/2014/main" id="{9E4CFC18-06BA-4E73-9733-E8672E1414A8}"/>
              </a:ext>
            </a:extLst>
          </p:cNvPr>
          <p:cNvSpPr txBox="1">
            <a:spLocks/>
          </p:cNvSpPr>
          <p:nvPr/>
        </p:nvSpPr>
        <p:spPr>
          <a:xfrm>
            <a:off x="460612" y="1132021"/>
            <a:ext cx="10236968" cy="496780"/>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spcBef>
                <a:spcPts val="1200"/>
              </a:spcBef>
              <a:spcAft>
                <a:spcPts val="0"/>
              </a:spcAft>
              <a:buFont typeface="Wingdings" panose="05000000000000000000" pitchFamily="2" charset="2"/>
              <a:buChar char="p"/>
            </a:pPr>
            <a:r>
              <a:rPr kumimoji="0"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日間部、進修部</a:t>
            </a:r>
            <a:r>
              <a:rPr kumimoji="0" lang="zh-TW" altLang="en-US" b="1" dirty="0">
                <a:solidFill>
                  <a:schemeClr val="accent6">
                    <a:lumMod val="75000"/>
                  </a:schemeClr>
                </a:solidFill>
                <a:latin typeface="微軟正黑體" panose="020B0604030504040204" pitchFamily="34" charset="-120"/>
                <a:ea typeface="微軟正黑體" panose="020B0604030504040204" pitchFamily="34" charset="-120"/>
              </a:rPr>
              <a:t>（一般）</a:t>
            </a:r>
            <a:r>
              <a:rPr kumimoji="0" lang="zh-TW" altLang="en-US" sz="2800" b="1" dirty="0">
                <a:solidFill>
                  <a:srgbClr val="C00000"/>
                </a:solidFill>
                <a:latin typeface="微軟正黑體" panose="020B0604030504040204" pitchFamily="34" charset="-120"/>
                <a:ea typeface="微軟正黑體" panose="020B0604030504040204" pitchFamily="34" charset="-120"/>
              </a:rPr>
              <a:t>單獨招生</a:t>
            </a:r>
            <a:r>
              <a:rPr kumimoji="0"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管道</a:t>
            </a:r>
            <a:endParaRPr kumimoji="0" lang="en-US" altLang="zh-TW" sz="2800" b="1"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5" name="內容版面配置區 2">
            <a:extLst>
              <a:ext uri="{FF2B5EF4-FFF2-40B4-BE49-F238E27FC236}">
                <a16:creationId xmlns:a16="http://schemas.microsoft.com/office/drawing/2014/main" id="{C1D065BD-C1B0-4B1B-B24E-35EF091E3C92}"/>
              </a:ext>
            </a:extLst>
          </p:cNvPr>
          <p:cNvSpPr txBox="1">
            <a:spLocks noGrp="1"/>
          </p:cNvSpPr>
          <p:nvPr>
            <p:ph idx="1"/>
          </p:nvPr>
        </p:nvSpPr>
        <p:spPr>
          <a:xfrm>
            <a:off x="911424" y="1628365"/>
            <a:ext cx="10525000" cy="3384153"/>
          </a:xfrm>
        </p:spPr>
        <p:txBody>
          <a:bodyPr anchor="t"/>
          <a:lstStyle/>
          <a:p>
            <a:pPr marL="263525" indent="-263525">
              <a:spcBef>
                <a:spcPts val="600"/>
              </a:spcBef>
              <a:buFont typeface="Arial" panose="020B0604020202020204" pitchFamily="34" charset="0"/>
              <a:buChar char="•"/>
            </a:pPr>
            <a:r>
              <a:rPr lang="zh-TW" altLang="en-US" b="1" dirty="0">
                <a:solidFill>
                  <a:schemeClr val="tx1"/>
                </a:solidFill>
                <a:latin typeface="+mn-ea"/>
                <a:cs typeface="Roboto Condensed"/>
                <a:sym typeface="Roboto Condensed"/>
              </a:rPr>
              <a:t>由各招生學校自行辦理單獨</a:t>
            </a:r>
            <a:r>
              <a:rPr lang="zh-TW" altLang="en-US" b="1" dirty="0">
                <a:solidFill>
                  <a:schemeClr val="tx1"/>
                </a:solidFill>
                <a:latin typeface="+mn-ea"/>
              </a:rPr>
              <a:t>招生，其招生方式、招生日程、報名方式、是否採計統測、成績採計方式及相關規定均詳列於招生簡章。考生報名申請校數不限制，但若有錄取多所校系時，請務必審慎考量所欲就讀之學校系組，</a:t>
            </a:r>
            <a:r>
              <a:rPr lang="zh-TW" altLang="en-US" b="1" dirty="0">
                <a:solidFill>
                  <a:srgbClr val="C00000"/>
                </a:solidFill>
                <a:latin typeface="+mn-ea"/>
              </a:rPr>
              <a:t>擇一辦理報到。</a:t>
            </a:r>
          </a:p>
          <a:p>
            <a:pPr marL="263525" indent="-263525">
              <a:spcBef>
                <a:spcPts val="600"/>
              </a:spcBef>
              <a:buFont typeface="Arial" panose="020B0604020202020204" pitchFamily="34" charset="0"/>
              <a:buChar char="•"/>
            </a:pPr>
            <a:r>
              <a:rPr lang="zh-TW" altLang="en-US" b="1" dirty="0">
                <a:solidFill>
                  <a:srgbClr val="0070C0"/>
                </a:solidFill>
                <a:latin typeface="+mn-ea"/>
              </a:rPr>
              <a:t>日間部單獨招生</a:t>
            </a:r>
            <a:r>
              <a:rPr lang="zh-TW" altLang="en-US" b="1" dirty="0">
                <a:solidFill>
                  <a:schemeClr val="tx1"/>
                </a:solidFill>
                <a:latin typeface="+mn-ea"/>
              </a:rPr>
              <a:t>於日間部聯合登記分發入學管道放榜後</a:t>
            </a:r>
            <a:r>
              <a:rPr lang="zh-TW" altLang="en-US" b="1" dirty="0">
                <a:solidFill>
                  <a:srgbClr val="C00000"/>
                </a:solidFill>
                <a:latin typeface="+mn-ea"/>
              </a:rPr>
              <a:t>（</a:t>
            </a:r>
            <a:r>
              <a:rPr lang="en-US" altLang="zh-TW" b="1" dirty="0">
                <a:solidFill>
                  <a:srgbClr val="C00000"/>
                </a:solidFill>
                <a:latin typeface="+mn-ea"/>
              </a:rPr>
              <a:t>8</a:t>
            </a:r>
            <a:r>
              <a:rPr lang="zh-TW" altLang="en-US" b="1" dirty="0">
                <a:solidFill>
                  <a:srgbClr val="C00000"/>
                </a:solidFill>
                <a:latin typeface="+mn-ea"/>
              </a:rPr>
              <a:t>月上旬）</a:t>
            </a:r>
            <a:r>
              <a:rPr lang="zh-TW" altLang="en-US" b="1" dirty="0">
                <a:solidFill>
                  <a:srgbClr val="0070C0"/>
                </a:solidFill>
                <a:latin typeface="+mn-ea"/>
              </a:rPr>
              <a:t>開放報名</a:t>
            </a:r>
            <a:r>
              <a:rPr lang="zh-TW" altLang="en-US" b="1" dirty="0">
                <a:solidFill>
                  <a:schemeClr val="tx1"/>
                </a:solidFill>
                <a:latin typeface="+mn-ea"/>
              </a:rPr>
              <a:t>，招生期程最遲至</a:t>
            </a:r>
            <a:r>
              <a:rPr lang="en-US" altLang="zh-TW" b="1" dirty="0">
                <a:solidFill>
                  <a:schemeClr val="tx1"/>
                </a:solidFill>
                <a:latin typeface="+mn-ea"/>
              </a:rPr>
              <a:t>9</a:t>
            </a:r>
            <a:r>
              <a:rPr lang="zh-TW" altLang="en-US" b="1" dirty="0">
                <a:solidFill>
                  <a:schemeClr val="tx1"/>
                </a:solidFill>
                <a:latin typeface="+mn-ea"/>
              </a:rPr>
              <a:t>月開學日前辦理完畢。</a:t>
            </a:r>
            <a:endParaRPr lang="en-US" altLang="zh-TW" b="1" dirty="0">
              <a:solidFill>
                <a:schemeClr val="tx1"/>
              </a:solidFill>
              <a:latin typeface="+mn-ea"/>
            </a:endParaRPr>
          </a:p>
          <a:p>
            <a:pPr marL="263525" indent="-263525">
              <a:spcBef>
                <a:spcPts val="600"/>
              </a:spcBef>
              <a:buFont typeface="Arial" panose="020B0604020202020204" pitchFamily="34" charset="0"/>
              <a:buChar char="•"/>
            </a:pPr>
            <a:r>
              <a:rPr lang="zh-TW" altLang="en-US" b="1" dirty="0">
                <a:solidFill>
                  <a:srgbClr val="0070C0"/>
                </a:solidFill>
                <a:latin typeface="+mn-ea"/>
              </a:rPr>
              <a:t>進修部單獨招生報名作業</a:t>
            </a:r>
            <a:r>
              <a:rPr lang="zh-TW" altLang="en-US" b="1" dirty="0">
                <a:solidFill>
                  <a:schemeClr val="tx1"/>
                </a:solidFill>
                <a:latin typeface="+mn-ea"/>
              </a:rPr>
              <a:t>到日間部聯合登記分發入學管道放榜後</a:t>
            </a:r>
            <a:r>
              <a:rPr lang="zh-TW" altLang="en-US" b="1" dirty="0">
                <a:solidFill>
                  <a:srgbClr val="C00000"/>
                </a:solidFill>
                <a:latin typeface="+mn-ea"/>
              </a:rPr>
              <a:t>（</a:t>
            </a:r>
            <a:r>
              <a:rPr lang="en-US" altLang="zh-TW" b="1" dirty="0">
                <a:solidFill>
                  <a:srgbClr val="C00000"/>
                </a:solidFill>
                <a:latin typeface="+mn-ea"/>
              </a:rPr>
              <a:t>8</a:t>
            </a:r>
            <a:r>
              <a:rPr lang="zh-TW" altLang="en-US" b="1" dirty="0">
                <a:solidFill>
                  <a:srgbClr val="C00000"/>
                </a:solidFill>
                <a:latin typeface="+mn-ea"/>
              </a:rPr>
              <a:t>月上旬）截止</a:t>
            </a:r>
            <a:r>
              <a:rPr lang="zh-TW" altLang="en-US" b="1" dirty="0">
                <a:solidFill>
                  <a:schemeClr val="tx1"/>
                </a:solidFill>
                <a:latin typeface="+mn-ea"/>
              </a:rPr>
              <a:t>，招生期程最遲至</a:t>
            </a:r>
            <a:r>
              <a:rPr lang="en-US" altLang="zh-TW" b="1" dirty="0">
                <a:solidFill>
                  <a:schemeClr val="tx1"/>
                </a:solidFill>
                <a:latin typeface="+mn-ea"/>
              </a:rPr>
              <a:t>9</a:t>
            </a:r>
            <a:r>
              <a:rPr lang="zh-TW" altLang="en-US" b="1" dirty="0">
                <a:solidFill>
                  <a:schemeClr val="tx1"/>
                </a:solidFill>
                <a:latin typeface="+mn-ea"/>
              </a:rPr>
              <a:t>月開學日前辦理完畢。部分進修部</a:t>
            </a:r>
            <a:r>
              <a:rPr lang="zh-TW" altLang="en-US" b="1" dirty="0">
                <a:solidFill>
                  <a:srgbClr val="C00000"/>
                </a:solidFill>
                <a:latin typeface="+mn-ea"/>
              </a:rPr>
              <a:t>上課時間</a:t>
            </a:r>
            <a:r>
              <a:rPr lang="zh-TW" altLang="en-US" b="1" dirty="0">
                <a:solidFill>
                  <a:schemeClr val="tx1"/>
                </a:solidFill>
                <a:latin typeface="+mn-ea"/>
              </a:rPr>
              <a:t>並非全部於晚上排課，有些會在下午、週六、日或於週間安排</a:t>
            </a:r>
            <a:r>
              <a:rPr lang="en-US" altLang="zh-TW" b="1" dirty="0">
                <a:solidFill>
                  <a:schemeClr val="tx1"/>
                </a:solidFill>
                <a:latin typeface="+mn-ea"/>
              </a:rPr>
              <a:t>1~2</a:t>
            </a:r>
            <a:r>
              <a:rPr lang="zh-TW" altLang="en-US" b="1" dirty="0">
                <a:solidFill>
                  <a:schemeClr val="tx1"/>
                </a:solidFill>
                <a:latin typeface="+mn-ea"/>
              </a:rPr>
              <a:t>日上課之班別，請考生報名前注意上課時間是否符合本身理想。</a:t>
            </a:r>
            <a:endParaRPr lang="en-US" altLang="zh-TW" b="1" dirty="0">
              <a:solidFill>
                <a:schemeClr val="tx1"/>
              </a:solidFill>
              <a:latin typeface="+mn-ea"/>
            </a:endParaRPr>
          </a:p>
          <a:p>
            <a:pPr marL="263525" indent="-263525" algn="just">
              <a:spcBef>
                <a:spcPts val="600"/>
              </a:spcBef>
              <a:buFont typeface="Arial" panose="020B0604020202020204" pitchFamily="34" charset="0"/>
              <a:buChar char="•"/>
            </a:pPr>
            <a:r>
              <a:rPr lang="zh-TW" altLang="en-US" b="1" dirty="0">
                <a:solidFill>
                  <a:srgbClr val="C00000"/>
                </a:solidFill>
                <a:latin typeface="+mn-ea"/>
              </a:rPr>
              <a:t>應屆高中生</a:t>
            </a:r>
            <a:r>
              <a:rPr lang="zh-TW" altLang="en-US" b="1" dirty="0">
                <a:solidFill>
                  <a:schemeClr val="tx1"/>
                </a:solidFill>
                <a:latin typeface="+mn-ea"/>
              </a:rPr>
              <a:t>不能報名四技二專日間招生</a:t>
            </a:r>
            <a:r>
              <a:rPr lang="zh-TW" altLang="en-US" b="1" dirty="0">
                <a:solidFill>
                  <a:srgbClr val="C00000"/>
                </a:solidFill>
                <a:latin typeface="+mn-ea"/>
              </a:rPr>
              <a:t>，但可報名四技進修部</a:t>
            </a:r>
            <a:r>
              <a:rPr lang="zh-TW" altLang="en-US" b="1" dirty="0">
                <a:solidFill>
                  <a:srgbClr val="0070C0"/>
                </a:solidFill>
                <a:latin typeface="+mn-ea"/>
              </a:rPr>
              <a:t>（國立科大有</a:t>
            </a:r>
            <a:r>
              <a:rPr lang="en-US" altLang="zh-TW" b="1" dirty="0">
                <a:solidFill>
                  <a:srgbClr val="0070C0"/>
                </a:solidFill>
                <a:latin typeface="+mn-ea"/>
              </a:rPr>
              <a:t>10%</a:t>
            </a:r>
            <a:r>
              <a:rPr lang="zh-TW" altLang="en-US" b="1" dirty="0">
                <a:solidFill>
                  <a:srgbClr val="0070C0"/>
                </a:solidFill>
                <a:latin typeface="+mn-ea"/>
              </a:rPr>
              <a:t>名額限制、私立科大無名額限制）</a:t>
            </a:r>
            <a:r>
              <a:rPr lang="zh-TW" altLang="en-US" b="1" dirty="0">
                <a:solidFill>
                  <a:schemeClr val="tx1"/>
                </a:solidFill>
                <a:latin typeface="+mn-ea"/>
              </a:rPr>
              <a:t>。</a:t>
            </a:r>
            <a:endParaRPr lang="en-US" altLang="zh-TW" b="1" dirty="0">
              <a:solidFill>
                <a:schemeClr val="tx1"/>
              </a:solidFill>
              <a:latin typeface="+mn-ea"/>
            </a:endParaRPr>
          </a:p>
        </p:txBody>
      </p:sp>
      <p:sp>
        <p:nvSpPr>
          <p:cNvPr id="6" name="內容版面配置區 2">
            <a:extLst>
              <a:ext uri="{FF2B5EF4-FFF2-40B4-BE49-F238E27FC236}">
                <a16:creationId xmlns:a16="http://schemas.microsoft.com/office/drawing/2014/main" id="{A99AC839-33CF-4977-ADFF-946713F871C9}"/>
              </a:ext>
            </a:extLst>
          </p:cNvPr>
          <p:cNvSpPr txBox="1">
            <a:spLocks/>
          </p:cNvSpPr>
          <p:nvPr/>
        </p:nvSpPr>
        <p:spPr>
          <a:xfrm>
            <a:off x="460612" y="5012518"/>
            <a:ext cx="11731388" cy="1095974"/>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spcBef>
                <a:spcPts val="1200"/>
              </a:spcBef>
              <a:spcAft>
                <a:spcPts val="0"/>
              </a:spcAft>
              <a:buFont typeface="Wingdings" panose="05000000000000000000" pitchFamily="2" charset="2"/>
              <a:buChar char="p"/>
            </a:pPr>
            <a:r>
              <a:rPr kumimoji="0" lang="zh-TW" altLang="en-US" sz="2800" b="1" dirty="0">
                <a:solidFill>
                  <a:srgbClr val="C00000"/>
                </a:solidFill>
                <a:latin typeface="微軟正黑體" panose="020B0604030504040204" pitchFamily="34" charset="-120"/>
                <a:ea typeface="微軟正黑體" panose="020B0604030504040204" pitchFamily="34" charset="-120"/>
              </a:rPr>
              <a:t>藝術群單獨招生</a:t>
            </a:r>
            <a:r>
              <a:rPr kumimoji="0" lang="zh-TW" altLang="en-US" sz="1800" b="1" dirty="0">
                <a:solidFill>
                  <a:schemeClr val="tx1"/>
                </a:solidFill>
                <a:latin typeface="微軟正黑體" panose="020B0604030504040204" pitchFamily="34" charset="-120"/>
                <a:ea typeface="微軟正黑體" panose="020B0604030504040204" pitchFamily="34" charset="-120"/>
              </a:rPr>
              <a:t>（東南、台北海洋、臺北城市、樹德、南應大、醒吾、崇右以及國立臺灣戲曲學院）</a:t>
            </a:r>
            <a:endParaRPr kumimoji="0"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1200"/>
              </a:spcBef>
              <a:spcAft>
                <a:spcPts val="0"/>
              </a:spcAft>
              <a:buFont typeface="Wingdings" panose="05000000000000000000" pitchFamily="2" charset="2"/>
              <a:buChar char="p"/>
            </a:pPr>
            <a:r>
              <a:rPr kumimoji="0" lang="zh-TW" altLang="en-US" sz="2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身心障礙學生</a:t>
            </a:r>
            <a:r>
              <a:rPr kumimoji="0" lang="zh-TW" altLang="en-US" sz="2800" b="1" dirty="0">
                <a:solidFill>
                  <a:schemeClr val="tx1"/>
                </a:solidFill>
                <a:latin typeface="微軟正黑體" panose="020B0604030504040204" pitchFamily="34" charset="-120"/>
                <a:ea typeface="微軟正黑體" panose="020B0604030504040204" pitchFamily="34" charset="-120"/>
              </a:rPr>
              <a:t>升學大專校院甄試</a:t>
            </a:r>
            <a:r>
              <a:rPr kumimoji="0" lang="zh-TW" altLang="en-US" sz="2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招生</a:t>
            </a:r>
            <a:r>
              <a:rPr kumimoji="0" lang="en-US" altLang="zh-TW"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國立中央大學主辦</a:t>
            </a:r>
            <a:r>
              <a:rPr kumimoji="0" lang="en-US" altLang="zh-TW"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 </a:t>
            </a:r>
            <a:r>
              <a:rPr kumimoji="0" lang="en-US" altLang="zh-TW" sz="1600" b="1" dirty="0">
                <a:solidFill>
                  <a:schemeClr val="tx1"/>
                </a:solidFill>
                <a:latin typeface="微軟正黑體" panose="020B0604030504040204" pitchFamily="34" charset="-120"/>
                <a:ea typeface="微軟正黑體" panose="020B0604030504040204" pitchFamily="34" charset="-120"/>
                <a:hlinkClick r:id="rId2"/>
              </a:rPr>
              <a:t>https://cis.ncu.edu.tw/EnableSys/</a:t>
            </a:r>
            <a:endParaRPr kumimoji="0"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1200"/>
              </a:spcBef>
              <a:spcAft>
                <a:spcPts val="0"/>
              </a:spcAft>
              <a:buFont typeface="Wingdings" panose="05000000000000000000" pitchFamily="2" charset="2"/>
              <a:buChar char="p"/>
            </a:pPr>
            <a:r>
              <a:rPr kumimoji="0" lang="zh-TW" altLang="en-US" sz="2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運動績優學生招生</a:t>
            </a:r>
            <a:r>
              <a:rPr kumimoji="0" lang="en-US" altLang="zh-TW" sz="1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1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國立臺灣體育運動大學主辦</a:t>
            </a:r>
            <a:r>
              <a:rPr kumimoji="0" lang="en-US" altLang="zh-TW" sz="1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24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 </a:t>
            </a:r>
            <a:r>
              <a:rPr kumimoji="0" lang="en-US" altLang="zh-TW" sz="1600" b="1" dirty="0">
                <a:solidFill>
                  <a:srgbClr val="0000FF"/>
                </a:solidFill>
                <a:latin typeface="微軟正黑體" panose="020B0604030504040204" pitchFamily="34" charset="-120"/>
                <a:ea typeface="微軟正黑體" panose="020B0604030504040204" pitchFamily="34" charset="-120"/>
                <a:hlinkClick r:id="rId3"/>
              </a:rPr>
              <a:t>https://lulu.ntus.edu.tw/</a:t>
            </a:r>
            <a:endParaRPr kumimoji="0" lang="en-US" altLang="zh-TW" b="1" dirty="0">
              <a:solidFill>
                <a:srgbClr val="0000FF"/>
              </a:solidFill>
              <a:latin typeface="微軟正黑體" panose="020B0604030504040204" pitchFamily="34" charset="-120"/>
              <a:ea typeface="微軟正黑體" panose="020B0604030504040204" pitchFamily="34" charset="-120"/>
            </a:endParaRPr>
          </a:p>
        </p:txBody>
      </p:sp>
      <p:sp>
        <p:nvSpPr>
          <p:cNvPr id="44" name="標題 1">
            <a:extLst>
              <a:ext uri="{FF2B5EF4-FFF2-40B4-BE49-F238E27FC236}">
                <a16:creationId xmlns:a16="http://schemas.microsoft.com/office/drawing/2014/main" id="{6E567993-6235-4346-B7E8-B8FD8426E33F}"/>
              </a:ext>
            </a:extLst>
          </p:cNvPr>
          <p:cNvSpPr txBox="1">
            <a:spLocks/>
          </p:cNvSpPr>
          <p:nvPr/>
        </p:nvSpPr>
        <p:spPr>
          <a:xfrm>
            <a:off x="0" y="0"/>
            <a:ext cx="12192000" cy="1124744"/>
          </a:xfrm>
          <a:prstGeom prst="rect">
            <a:avLst/>
          </a:prstGeom>
          <a:solidFill>
            <a:srgbClr val="D4FCF7"/>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marL="182563"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其他招生管道</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r>
              <a:rPr kumimoji="0" lang="zh-TW" altLang="en-US" sz="2000" dirty="0">
                <a:solidFill>
                  <a:srgbClr val="000000"/>
                </a:solidFill>
                <a:latin typeface="微軟正黑體" panose="020B0604030504040204" pitchFamily="34" charset="-120"/>
                <a:ea typeface="微軟正黑體" panose="020B0604030504040204" pitchFamily="34" charset="-120"/>
              </a:rPr>
              <a:t>（</a:t>
            </a:r>
            <a:r>
              <a:rPr kumimoji="0" lang="en-US" altLang="zh-TW" sz="2000" dirty="0">
                <a:solidFill>
                  <a:srgbClr val="000000"/>
                </a:solidFill>
                <a:latin typeface="微軟正黑體" panose="020B0604030504040204" pitchFamily="34" charset="-120"/>
                <a:ea typeface="微軟正黑體" panose="020B0604030504040204" pitchFamily="34" charset="-120"/>
              </a:rPr>
              <a:t>2/2</a:t>
            </a:r>
            <a:r>
              <a:rPr kumimoji="0" lang="zh-TW" altLang="en-US" sz="2000" dirty="0">
                <a:solidFill>
                  <a:srgbClr val="000000"/>
                </a:solidFill>
                <a:latin typeface="微軟正黑體" panose="020B0604030504040204" pitchFamily="34" charset="-120"/>
                <a:ea typeface="微軟正黑體" panose="020B0604030504040204" pitchFamily="34" charset="-120"/>
              </a:rPr>
              <a:t>）</a:t>
            </a:r>
            <a:endParaRPr kumimoji="0" lang="zh-TW" altLang="en-US" sz="4800" dirty="0">
              <a:solidFill>
                <a:srgbClr val="000000"/>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29776F05-D888-4B50-9BEB-950864F3E0EA}"/>
              </a:ext>
            </a:extLst>
          </p:cNvPr>
          <p:cNvSpPr txBox="1"/>
          <p:nvPr/>
        </p:nvSpPr>
        <p:spPr>
          <a:xfrm>
            <a:off x="10013504" y="632218"/>
            <a:ext cx="1944216" cy="715089"/>
          </a:xfrm>
          <a:prstGeom prst="wedgeRoundRectCallout">
            <a:avLst>
              <a:gd name="adj1" fmla="val -56736"/>
              <a:gd name="adj2" fmla="val 84678"/>
              <a:gd name="adj3" fmla="val 16667"/>
            </a:avLst>
          </a:prstGeom>
          <a:solidFill>
            <a:schemeClr val="accent5">
              <a:lumMod val="5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latin typeface="微軟正黑體" panose="020B0604030504040204" pitchFamily="34" charset="-120"/>
                <a:ea typeface="微軟正黑體" panose="020B0604030504040204" pitchFamily="34" charset="-120"/>
              </a:rPr>
              <a:t>到各校網站或到</a:t>
            </a:r>
            <a:r>
              <a:rPr lang="en-US" altLang="zh-TW" b="1" dirty="0">
                <a:latin typeface="微軟正黑體" panose="020B0604030504040204" pitchFamily="34" charset="-120"/>
                <a:ea typeface="微軟正黑體" panose="020B0604030504040204" pitchFamily="34" charset="-120"/>
              </a:rPr>
              <a:t>&lt;</a:t>
            </a:r>
            <a:r>
              <a:rPr lang="zh-TW" altLang="en-US" b="1" dirty="0">
                <a:latin typeface="微軟正黑體" panose="020B0604030504040204" pitchFamily="34" charset="-120"/>
                <a:ea typeface="微軟正黑體" panose="020B0604030504040204" pitchFamily="34" charset="-120"/>
              </a:rPr>
              <a:t>技訊網</a:t>
            </a:r>
            <a:r>
              <a:rPr lang="en-US" altLang="zh-TW" b="1" dirty="0">
                <a:latin typeface="微軟正黑體" panose="020B0604030504040204" pitchFamily="34" charset="-120"/>
                <a:ea typeface="微軟正黑體" panose="020B0604030504040204" pitchFamily="34" charset="-120"/>
              </a:rPr>
              <a:t>&gt;</a:t>
            </a:r>
            <a:r>
              <a:rPr lang="zh-TW" altLang="en-US" b="1" dirty="0">
                <a:latin typeface="微軟正黑體" panose="020B0604030504040204" pitchFamily="34" charset="-120"/>
                <a:ea typeface="微軟正黑體" panose="020B0604030504040204" pitchFamily="34" charset="-120"/>
              </a:rPr>
              <a:t>查詢</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66941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內容版面配置區 2">
            <a:extLst>
              <a:ext uri="{FF2B5EF4-FFF2-40B4-BE49-F238E27FC236}">
                <a16:creationId xmlns:a16="http://schemas.microsoft.com/office/drawing/2014/main" id="{EF6A3C3E-4151-4B20-AB68-4A1A05412357}"/>
              </a:ext>
            </a:extLst>
          </p:cNvPr>
          <p:cNvSpPr txBox="1">
            <a:spLocks/>
          </p:cNvSpPr>
          <p:nvPr/>
        </p:nvSpPr>
        <p:spPr>
          <a:xfrm>
            <a:off x="424458" y="1085012"/>
            <a:ext cx="11343083" cy="5772988"/>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spcBef>
                <a:spcPts val="600"/>
              </a:spcBef>
              <a:buFont typeface="Wingdings" panose="05000000000000000000" pitchFamily="2" charset="2"/>
              <a:buChar char="p"/>
            </a:pPr>
            <a:r>
              <a:rPr kumimoji="0" lang="zh-TW" altLang="en-US" sz="2400" b="1" dirty="0">
                <a:solidFill>
                  <a:schemeClr val="accent6">
                    <a:lumMod val="75000"/>
                  </a:schemeClr>
                </a:solidFill>
                <a:latin typeface="微軟正黑體" panose="020B0604030504040204" pitchFamily="34" charset="-120"/>
                <a:ea typeface="微軟正黑體" panose="020B0604030504040204" pitchFamily="34" charset="-120"/>
              </a:rPr>
              <a:t>簡章日期很重要</a:t>
            </a:r>
            <a:r>
              <a:rPr lang="zh-TW" altLang="en-US" sz="2400" b="1" dirty="0">
                <a:solidFill>
                  <a:schemeClr val="accent6">
                    <a:lumMod val="75000"/>
                  </a:schemeClr>
                </a:solidFill>
                <a:latin typeface="微軟正黑體" panose="020B0604030504040204" pitchFamily="34" charset="-120"/>
                <a:ea typeface="微軟正黑體" panose="020B0604030504040204" pitchFamily="34" charset="-120"/>
              </a:rPr>
              <a:t>！</a:t>
            </a:r>
            <a:endParaRPr kumimoji="0"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kumimoji="0"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r>
              <a:rPr lang="zh-TW" altLang="en-US" sz="2400" b="1" dirty="0">
                <a:solidFill>
                  <a:schemeClr val="accent6">
                    <a:lumMod val="75000"/>
                  </a:schemeClr>
                </a:solidFill>
                <a:latin typeface="微軟正黑體" panose="020B0604030504040204" pitchFamily="34" charset="-120"/>
                <a:ea typeface="微軟正黑體" panose="020B0604030504040204" pitchFamily="34" charset="-120"/>
              </a:rPr>
              <a:t>通行碼請保管好！個資保護好，勿交付他人代為使用！</a:t>
            </a:r>
            <a:endParaRPr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kumimoji="0"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r>
              <a:rPr lang="zh-TW" altLang="en-US" sz="2400" b="1" dirty="0">
                <a:solidFill>
                  <a:schemeClr val="accent6">
                    <a:lumMod val="75000"/>
                  </a:schemeClr>
                </a:solidFill>
                <a:latin typeface="微軟正黑體" panose="020B0604030504040204" pitchFamily="34" charset="-120"/>
                <a:ea typeface="微軟正黑體" panose="020B0604030504040204" pitchFamily="34" charset="-120"/>
              </a:rPr>
              <a:t>不要只填唯一志願！</a:t>
            </a:r>
            <a:endParaRPr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kumimoji="0"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r>
              <a:rPr lang="zh-TW" altLang="en-US" sz="2400" b="1" dirty="0">
                <a:solidFill>
                  <a:schemeClr val="accent6">
                    <a:lumMod val="75000"/>
                  </a:schemeClr>
                </a:solidFill>
                <a:latin typeface="微軟正黑體" panose="020B0604030504040204" pitchFamily="34" charset="-120"/>
                <a:ea typeface="微軟正黑體" panose="020B0604030504040204" pitchFamily="34" charset="-120"/>
              </a:rPr>
              <a:t>甄選入學名額最多要把握！</a:t>
            </a:r>
            <a:endParaRPr lang="en-US" altLang="zh-TW" sz="2400" b="1"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30" name="內容版面配置區 2">
            <a:extLst>
              <a:ext uri="{FF2B5EF4-FFF2-40B4-BE49-F238E27FC236}">
                <a16:creationId xmlns:a16="http://schemas.microsoft.com/office/drawing/2014/main" id="{5BDBF2B1-227A-4B02-A677-B5E1BA947B8D}"/>
              </a:ext>
            </a:extLst>
          </p:cNvPr>
          <p:cNvSpPr txBox="1">
            <a:spLocks/>
          </p:cNvSpPr>
          <p:nvPr/>
        </p:nvSpPr>
        <p:spPr>
          <a:xfrm>
            <a:off x="833499" y="1482390"/>
            <a:ext cx="10525000" cy="79932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請注意各校系分則之繳費、上傳資料時間、各校甄試日期不一樣。</a:t>
            </a:r>
            <a:endParaRPr lang="en-US" altLang="zh-TW" sz="2000" b="1" dirty="0">
              <a:latin typeface="微軟正黑體" panose="020B0604030504040204" pitchFamily="34" charset="-120"/>
              <a:ea typeface="微軟正黑體" panose="020B0604030504040204" pitchFamily="34" charset="-120"/>
              <a:cs typeface="Roboto Condensed"/>
              <a:sym typeface="Roboto Condensed"/>
            </a:endParaRPr>
          </a:p>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請注意系統關閉時間，請提前完成，避免臨時電腦或網路等原因，造成無法如期送出。</a:t>
            </a:r>
          </a:p>
        </p:txBody>
      </p:sp>
      <p:sp>
        <p:nvSpPr>
          <p:cNvPr id="9" name="內容版面配置區 2">
            <a:extLst>
              <a:ext uri="{FF2B5EF4-FFF2-40B4-BE49-F238E27FC236}">
                <a16:creationId xmlns:a16="http://schemas.microsoft.com/office/drawing/2014/main" id="{155D69BD-38B6-4C5F-BD58-4EB4EBC6004D}"/>
              </a:ext>
            </a:extLst>
          </p:cNvPr>
          <p:cNvSpPr txBox="1">
            <a:spLocks/>
          </p:cNvSpPr>
          <p:nvPr/>
        </p:nvSpPr>
        <p:spPr>
          <a:xfrm>
            <a:off x="833499" y="2925533"/>
            <a:ext cx="10525000" cy="103098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通行碼重新申請要等３０分鐘。</a:t>
            </a:r>
            <a:endParaRPr lang="en-US" altLang="zh-TW" sz="2000" b="1" dirty="0">
              <a:latin typeface="微軟正黑體" panose="020B0604030504040204" pitchFamily="34" charset="-120"/>
              <a:ea typeface="微軟正黑體" panose="020B0604030504040204" pitchFamily="34" charset="-120"/>
              <a:cs typeface="Roboto Condensed"/>
              <a:sym typeface="Roboto Condensed"/>
            </a:endParaRPr>
          </a:p>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升學是自己的重要大事，與家人好好討論做選擇。請勿相信他人代為操作選填志願！！</a:t>
            </a:r>
          </a:p>
        </p:txBody>
      </p:sp>
      <p:sp>
        <p:nvSpPr>
          <p:cNvPr id="10" name="內容版面配置區 2">
            <a:extLst>
              <a:ext uri="{FF2B5EF4-FFF2-40B4-BE49-F238E27FC236}">
                <a16:creationId xmlns:a16="http://schemas.microsoft.com/office/drawing/2014/main" id="{3151DA7B-1C0A-4C54-94B4-9D9963D752C4}"/>
              </a:ext>
            </a:extLst>
          </p:cNvPr>
          <p:cNvSpPr txBox="1">
            <a:spLocks/>
          </p:cNvSpPr>
          <p:nvPr/>
        </p:nvSpPr>
        <p:spPr>
          <a:xfrm>
            <a:off x="833499" y="4260253"/>
            <a:ext cx="10525000" cy="92125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所有招生都無法保證單一志願一定會錄取，雖然少子女化現象、招生名額多、唯一志願錄取有高額獎金等誘因，但甄選入學第一階段篩選至多３倍率，若連一篩都沒過，如何有錄取機會。</a:t>
            </a:r>
          </a:p>
        </p:txBody>
      </p:sp>
      <p:sp>
        <p:nvSpPr>
          <p:cNvPr id="11" name="內容版面配置區 2">
            <a:extLst>
              <a:ext uri="{FF2B5EF4-FFF2-40B4-BE49-F238E27FC236}">
                <a16:creationId xmlns:a16="http://schemas.microsoft.com/office/drawing/2014/main" id="{9DC8255B-3ED8-4656-9338-A99CC598A6BA}"/>
              </a:ext>
            </a:extLst>
          </p:cNvPr>
          <p:cNvSpPr txBox="1">
            <a:spLocks/>
          </p:cNvSpPr>
          <p:nvPr/>
        </p:nvSpPr>
        <p:spPr>
          <a:xfrm>
            <a:off x="833499" y="5980883"/>
            <a:ext cx="10525000" cy="92125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聯合登記分發無須準備ＥＰ，但簡章名額較少，實際招生名額不一定會撥入你想就讀的校系類別。</a:t>
            </a:r>
          </a:p>
        </p:txBody>
      </p:sp>
      <p:sp>
        <p:nvSpPr>
          <p:cNvPr id="13" name="標題 1">
            <a:extLst>
              <a:ext uri="{FF2B5EF4-FFF2-40B4-BE49-F238E27FC236}">
                <a16:creationId xmlns:a16="http://schemas.microsoft.com/office/drawing/2014/main" id="{2A02EC8A-E515-4BB6-B44E-042CA4797AB7}"/>
              </a:ext>
            </a:extLst>
          </p:cNvPr>
          <p:cNvSpPr txBox="1">
            <a:spLocks/>
          </p:cNvSpPr>
          <p:nvPr/>
        </p:nvSpPr>
        <p:spPr>
          <a:xfrm>
            <a:off x="0" y="0"/>
            <a:ext cx="12192000" cy="1124744"/>
          </a:xfrm>
          <a:prstGeom prst="rect">
            <a:avLst/>
          </a:prstGeom>
          <a:solidFill>
            <a:srgbClr val="D4FCF7"/>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marL="182563"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重要提醒</a:t>
            </a:r>
          </a:p>
        </p:txBody>
      </p:sp>
    </p:spTree>
    <p:extLst>
      <p:ext uri="{BB962C8B-B14F-4D97-AF65-F5344CB8AC3E}">
        <p14:creationId xmlns:p14="http://schemas.microsoft.com/office/powerpoint/2010/main" val="1552029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2032217"/>
            <a:ext cx="12192000" cy="2386603"/>
          </a:xfrm>
          <a:prstGeom prst="roundRect">
            <a:avLst>
              <a:gd name="adj" fmla="val 0"/>
            </a:avLst>
          </a:prstGeom>
          <a:solidFill>
            <a:srgbClr val="FFFFEB"/>
          </a:solidFill>
          <a:ln w="57150">
            <a:noFill/>
            <a:prstDash val="sysDash"/>
            <a:miter lim="800000"/>
            <a:headEnd/>
            <a:tailEnd/>
          </a:ln>
        </p:spPr>
        <p:txBody>
          <a:bodyPr wrap="none" anchor="ctr"/>
          <a:lstStyle/>
          <a:p>
            <a:pPr algn="ctr" eaLnBrk="1" hangingPunct="1"/>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a:xfrm>
            <a:off x="2711624" y="16778"/>
            <a:ext cx="6840760" cy="1069514"/>
          </a:xfrm>
        </p:spPr>
        <p:txBody>
          <a:bodyPr>
            <a:normAutofit/>
          </a:bodyPr>
          <a:lstStyle/>
          <a:p>
            <a:pPr algn="ctr">
              <a:spcBef>
                <a:spcPts val="0"/>
              </a:spcBef>
              <a:buClr>
                <a:srgbClr val="3796BF"/>
              </a:buClr>
              <a:buSzPct val="100000"/>
              <a:defRPr/>
            </a:pPr>
            <a:r>
              <a:rPr lang="zh-TW" altLang="en-US" sz="4800" dirty="0">
                <a:latin typeface="+mn-ea"/>
                <a:ea typeface="+mn-ea"/>
                <a:cs typeface="Arial Unicode MS" pitchFamily="34" charset="-120"/>
                <a:sym typeface="Oswald"/>
              </a:rPr>
              <a:t>查詢考試與招生資訊</a:t>
            </a:r>
          </a:p>
        </p:txBody>
      </p:sp>
      <p:sp>
        <p:nvSpPr>
          <p:cNvPr id="4" name="內容版面配置區 2"/>
          <p:cNvSpPr txBox="1">
            <a:spLocks noGrp="1"/>
          </p:cNvSpPr>
          <p:nvPr>
            <p:ph idx="1"/>
          </p:nvPr>
        </p:nvSpPr>
        <p:spPr>
          <a:xfrm>
            <a:off x="2734993" y="1268188"/>
            <a:ext cx="7215484" cy="5385046"/>
          </a:xfrm>
        </p:spPr>
        <p:txBody>
          <a:bodyPr anchor="t">
            <a:noAutofit/>
          </a:bodyPr>
          <a:lstStyle/>
          <a:p>
            <a:pPr marL="1704975" algn="r">
              <a:spcBef>
                <a:spcPts val="0"/>
              </a:spcBef>
              <a:buClr>
                <a:schemeClr val="tx1"/>
              </a:buClr>
              <a:tabLst>
                <a:tab pos="1528763" algn="l"/>
              </a:tabLst>
            </a:pP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技專校院入學測驗中心</a:t>
            </a:r>
            <a:endParaRPr lang="en-US" altLang="zh-TW" sz="1800" b="1" dirty="0">
              <a:solidFill>
                <a:schemeClr val="tx1"/>
              </a:solidFill>
              <a:latin typeface="微軟正黑體" panose="020B0604030504040204" pitchFamily="34" charset="-120"/>
              <a:ea typeface="微軟正黑體" panose="020B0604030504040204" pitchFamily="34" charset="-120"/>
              <a:sym typeface="Roboto Condensed"/>
            </a:endParaRPr>
          </a:p>
          <a:p>
            <a:pPr marL="1885950" algn="r">
              <a:spcBef>
                <a:spcPts val="0"/>
              </a:spcBef>
              <a:buClr>
                <a:schemeClr val="tx1"/>
              </a:buClr>
              <a:tabLst>
                <a:tab pos="1971675" algn="l"/>
              </a:tabLst>
            </a:pP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https://www.tcte.edu.tw/</a:t>
            </a:r>
          </a:p>
          <a:p>
            <a:pPr algn="r">
              <a:spcBef>
                <a:spcPts val="600"/>
              </a:spcBef>
              <a:buClr>
                <a:schemeClr val="tx1"/>
              </a:buClr>
            </a:pP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r">
              <a:spcBef>
                <a:spcPts val="600"/>
              </a:spcBef>
              <a:buClr>
                <a:schemeClr val="tx1"/>
              </a:buClr>
            </a:pP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技專校院招生策略委員會</a:t>
            </a:r>
            <a:b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b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https://www.techadmi.edu.tw/</a:t>
            </a:r>
          </a:p>
          <a:p>
            <a:pPr algn="r">
              <a:buClr>
                <a:schemeClr val="tx1"/>
              </a:buClr>
            </a:pPr>
            <a:endParaRPr lang="en-US" altLang="zh-TW" sz="1200" b="1" dirty="0">
              <a:solidFill>
                <a:schemeClr val="tx1"/>
              </a:solidFill>
              <a:latin typeface="微軟正黑體" panose="020B0604030504040204" pitchFamily="34" charset="-120"/>
              <a:ea typeface="微軟正黑體" panose="020B0604030504040204" pitchFamily="34" charset="-120"/>
              <a:sym typeface="Roboto Condensed"/>
            </a:endParaRPr>
          </a:p>
          <a:p>
            <a:pPr algn="r">
              <a:buClr>
                <a:schemeClr val="tx1"/>
              </a:buClr>
            </a:pPr>
            <a:r>
              <a:rPr lang="en-US" altLang="zh-TW" sz="2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2400" b="1" dirty="0">
                <a:solidFill>
                  <a:schemeClr val="tx1"/>
                </a:solidFill>
                <a:latin typeface="微軟正黑體" panose="020B0604030504040204" pitchFamily="34" charset="-120"/>
                <a:ea typeface="微軟正黑體" panose="020B0604030504040204" pitchFamily="34" charset="-120"/>
                <a:sym typeface="Roboto Condensed"/>
              </a:rPr>
              <a:t>查詢各入學管道招生資訊</a:t>
            </a:r>
            <a:endParaRPr lang="en-US" altLang="zh-TW" sz="2400" b="1" dirty="0">
              <a:solidFill>
                <a:schemeClr val="tx1"/>
              </a:solidFill>
              <a:latin typeface="微軟正黑體" panose="020B0604030504040204" pitchFamily="34" charset="-120"/>
              <a:ea typeface="微軟正黑體" panose="020B0604030504040204" pitchFamily="34" charset="-120"/>
              <a:sym typeface="Roboto Condensed"/>
            </a:endParaRPr>
          </a:p>
          <a:p>
            <a:pPr algn="r">
              <a:buClr>
                <a:schemeClr val="tx1"/>
              </a:buClr>
            </a:pPr>
            <a:r>
              <a:rPr lang="en-US" altLang="zh-TW" sz="1800" b="1" dirty="0">
                <a:solidFill>
                  <a:schemeClr val="tx1"/>
                </a:solidFill>
                <a:latin typeface="微軟正黑體" panose="020B0604030504040204" pitchFamily="34" charset="-120"/>
                <a:ea typeface="微軟正黑體" panose="020B0604030504040204" pitchFamily="34" charset="-120"/>
              </a:rPr>
              <a:t>https://techexpo.moe.edu.tw/search/</a:t>
            </a:r>
          </a:p>
          <a:p>
            <a:pPr algn="r">
              <a:buClr>
                <a:schemeClr val="tx1"/>
              </a:buClr>
            </a:pP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r">
              <a:buClr>
                <a:schemeClr val="tx1"/>
              </a:buClr>
            </a:pPr>
            <a:r>
              <a:rPr lang="en-US" altLang="zh-TW" sz="2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2400" b="1" dirty="0">
                <a:solidFill>
                  <a:schemeClr val="tx1"/>
                </a:solidFill>
                <a:latin typeface="微軟正黑體" panose="020B0604030504040204" pitchFamily="34" charset="-120"/>
                <a:ea typeface="微軟正黑體" panose="020B0604030504040204" pitchFamily="34" charset="-120"/>
                <a:sym typeface="Roboto Condensed"/>
              </a:rPr>
              <a:t>技專校院招生委員會聯合會</a:t>
            </a:r>
            <a:endParaRPr lang="en-US" altLang="zh-TW" sz="1800" b="1" dirty="0">
              <a:solidFill>
                <a:schemeClr val="tx1"/>
              </a:solidFill>
              <a:latin typeface="微軟正黑體" panose="020B0604030504040204" pitchFamily="34" charset="-120"/>
              <a:ea typeface="微軟正黑體" panose="020B0604030504040204" pitchFamily="34" charset="-120"/>
              <a:sym typeface="Roboto Condensed"/>
            </a:endParaRPr>
          </a:p>
          <a:p>
            <a:pPr algn="r">
              <a:buClr>
                <a:schemeClr val="tx1"/>
              </a:buClr>
            </a:pP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https://www.jctv.ntut.edu.tw/</a:t>
            </a:r>
            <a:endParaRPr lang="zh-TW" altLang="en-US" sz="1800" b="1" dirty="0">
              <a:solidFill>
                <a:schemeClr val="tx1"/>
              </a:solidFill>
              <a:latin typeface="微軟正黑體" panose="020B0604030504040204" pitchFamily="34" charset="-120"/>
              <a:ea typeface="微軟正黑體" panose="020B0604030504040204" pitchFamily="34" charset="-120"/>
              <a:sym typeface="Roboto Condensed"/>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838" y="1079781"/>
            <a:ext cx="1138729" cy="1138729"/>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838" y="2118662"/>
            <a:ext cx="1150079" cy="1150079"/>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4919" y="3268741"/>
            <a:ext cx="1150079" cy="1150079"/>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4919" y="4418820"/>
            <a:ext cx="1136574" cy="1136574"/>
          </a:xfrm>
          <a:prstGeom prst="rect">
            <a:avLst/>
          </a:prstGeom>
        </p:spPr>
      </p:pic>
      <p:sp>
        <p:nvSpPr>
          <p:cNvPr id="10" name="內容版面配置區 2"/>
          <p:cNvSpPr txBox="1">
            <a:spLocks noGrp="1"/>
          </p:cNvSpPr>
          <p:nvPr>
            <p:ph idx="1"/>
          </p:nvPr>
        </p:nvSpPr>
        <p:spPr>
          <a:xfrm>
            <a:off x="2789908" y="4338765"/>
            <a:ext cx="3385732" cy="776534"/>
          </a:xfrm>
        </p:spPr>
        <p:txBody>
          <a:bodyPr anchor="t">
            <a:noAutofit/>
          </a:bodyPr>
          <a:lstStyle/>
          <a:p>
            <a:pPr>
              <a:buClr>
                <a:schemeClr val="tx1"/>
              </a:buClr>
            </a:pPr>
            <a:r>
              <a:rPr lang="zh-TW" altLang="en-US" sz="4000" b="1" dirty="0">
                <a:ln w="6600">
                  <a:solidFill>
                    <a:schemeClr val="accent2"/>
                  </a:solidFill>
                  <a:prstDash val="solid"/>
                </a:ln>
                <a:solidFill>
                  <a:srgbClr val="FFFFFF"/>
                </a:solidFill>
                <a:effectLst>
                  <a:outerShdw dist="38100" dir="2700000" algn="tl" rotWithShape="0">
                    <a:schemeClr val="accent2"/>
                  </a:outerShdw>
                </a:effectLst>
                <a:latin typeface="微軟正黑體" panose="020B0604030504040204" pitchFamily="34" charset="-120"/>
                <a:ea typeface="微軟正黑體" panose="020B0604030504040204" pitchFamily="34" charset="-120"/>
                <a:sym typeface="Roboto Condensed"/>
              </a:rPr>
              <a:t>報名聯合招生</a:t>
            </a:r>
            <a:endParaRPr lang="zh-TW" altLang="en-US" sz="2400" b="1" dirty="0">
              <a:solidFill>
                <a:schemeClr val="tx1"/>
              </a:solidFill>
              <a:latin typeface="微軟正黑體" panose="020B0604030504040204" pitchFamily="34" charset="-120"/>
              <a:ea typeface="微軟正黑體" panose="020B0604030504040204" pitchFamily="34" charset="-120"/>
              <a:sym typeface="Roboto Condensed"/>
            </a:endParaRPr>
          </a:p>
        </p:txBody>
      </p:sp>
      <p:sp>
        <p:nvSpPr>
          <p:cNvPr id="3" name="矩形 2"/>
          <p:cNvSpPr/>
          <p:nvPr/>
        </p:nvSpPr>
        <p:spPr>
          <a:xfrm>
            <a:off x="5790595" y="980156"/>
            <a:ext cx="792088" cy="923330"/>
          </a:xfrm>
          <a:prstGeom prst="rect">
            <a:avLst/>
          </a:prstGeom>
        </p:spPr>
        <p:txBody>
          <a:bodyPr wrap="square">
            <a:spAutoFit/>
          </a:bodyPr>
          <a:lstStyle/>
          <a:p>
            <a:pPr eaLnBrk="1" hangingPunct="1">
              <a:spcBef>
                <a:spcPts val="0"/>
              </a:spcBef>
              <a:buClr>
                <a:schemeClr val="tx1"/>
              </a:buClr>
              <a:tabLst>
                <a:tab pos="1528763" algn="l"/>
              </a:tabLst>
            </a:pPr>
            <a:r>
              <a:rPr lang="zh-TW" altLang="en-US" sz="5400" b="1" dirty="0">
                <a:solidFill>
                  <a:srgbClr val="C00000"/>
                </a:solidFill>
                <a:latin typeface="微軟正黑體" panose="020B0604030504040204" pitchFamily="34" charset="-120"/>
                <a:ea typeface="微軟正黑體" panose="020B0604030504040204" pitchFamily="34" charset="-120"/>
              </a:rPr>
              <a:t>考</a:t>
            </a:r>
            <a:endParaRPr lang="en-US" altLang="zh-TW" sz="5400" b="1" dirty="0">
              <a:solidFill>
                <a:srgbClr val="C00000"/>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5578801" y="2085954"/>
            <a:ext cx="792088" cy="923330"/>
          </a:xfrm>
          <a:prstGeom prst="rect">
            <a:avLst/>
          </a:prstGeom>
        </p:spPr>
        <p:txBody>
          <a:bodyPr wrap="square">
            <a:spAutoFit/>
          </a:bodyPr>
          <a:lstStyle/>
          <a:p>
            <a:pPr eaLnBrk="1" hangingPunct="1">
              <a:spcBef>
                <a:spcPts val="0"/>
              </a:spcBef>
              <a:buClr>
                <a:schemeClr val="tx1"/>
              </a:buClr>
              <a:tabLst>
                <a:tab pos="1528763" algn="l"/>
              </a:tabLst>
            </a:pPr>
            <a:r>
              <a:rPr lang="zh-TW" altLang="en-US" sz="5400" b="1" dirty="0">
                <a:solidFill>
                  <a:srgbClr val="7030A0"/>
                </a:solidFill>
                <a:latin typeface="微軟正黑體" panose="020B0604030504040204" pitchFamily="34" charset="-120"/>
                <a:ea typeface="微軟正黑體" panose="020B0604030504040204" pitchFamily="34" charset="-120"/>
              </a:rPr>
              <a:t>招</a:t>
            </a:r>
            <a:endParaRPr lang="en-US" altLang="zh-TW" b="1" dirty="0">
              <a:latin typeface="微軟正黑體" panose="020B0604030504040204" pitchFamily="34" charset="-120"/>
              <a:ea typeface="微軟正黑體" panose="020B0604030504040204" pitchFamily="34" charset="-120"/>
              <a:sym typeface="Roboto Condensed"/>
            </a:endParaRPr>
          </a:p>
        </p:txBody>
      </p:sp>
      <p:sp>
        <p:nvSpPr>
          <p:cNvPr id="5" name="矩形 4"/>
          <p:cNvSpPr/>
          <p:nvPr/>
        </p:nvSpPr>
        <p:spPr>
          <a:xfrm>
            <a:off x="4265890" y="3100186"/>
            <a:ext cx="2262158" cy="923330"/>
          </a:xfrm>
          <a:prstGeom prst="rect">
            <a:avLst/>
          </a:prstGeom>
        </p:spPr>
        <p:txBody>
          <a:bodyPr wrap="none">
            <a:spAutoFit/>
          </a:bodyPr>
          <a:lstStyle/>
          <a:p>
            <a:pPr>
              <a:buClr>
                <a:schemeClr val="tx1"/>
              </a:buClr>
            </a:pPr>
            <a:r>
              <a:rPr lang="zh-TW" altLang="en-US" sz="5400" b="1" dirty="0">
                <a:solidFill>
                  <a:srgbClr val="130C96"/>
                </a:solidFill>
                <a:latin typeface="微軟正黑體" panose="020B0604030504040204" pitchFamily="34" charset="-120"/>
                <a:ea typeface="微軟正黑體" panose="020B0604030504040204" pitchFamily="34" charset="-120"/>
                <a:sym typeface="Roboto Condensed"/>
              </a:rPr>
              <a:t>技訊網</a:t>
            </a:r>
            <a:endParaRPr lang="en-US" altLang="zh-TW" sz="5400" b="1" dirty="0">
              <a:solidFill>
                <a:srgbClr val="130C96"/>
              </a:solidFill>
              <a:latin typeface="微軟正黑體" panose="020B0604030504040204" pitchFamily="34" charset="-120"/>
              <a:ea typeface="微軟正黑體" panose="020B0604030504040204" pitchFamily="34" charset="-120"/>
              <a:sym typeface="Roboto Condensed"/>
            </a:endParaRPr>
          </a:p>
        </p:txBody>
      </p:sp>
      <p:pic>
        <p:nvPicPr>
          <p:cNvPr id="16" name="圖片 15">
            <a:extLst>
              <a:ext uri="{FF2B5EF4-FFF2-40B4-BE49-F238E27FC236}">
                <a16:creationId xmlns:a16="http://schemas.microsoft.com/office/drawing/2014/main" id="{9BDE2F35-CC9B-471C-B360-FFA6C41B6BB2}"/>
              </a:ext>
            </a:extLst>
          </p:cNvPr>
          <p:cNvPicPr>
            <a:picLocks noChangeAspect="1"/>
          </p:cNvPicPr>
          <p:nvPr/>
        </p:nvPicPr>
        <p:blipFill>
          <a:blip r:embed="rId6"/>
          <a:stretch>
            <a:fillRect/>
          </a:stretch>
        </p:blipFill>
        <p:spPr>
          <a:xfrm>
            <a:off x="7536160" y="5528719"/>
            <a:ext cx="2229513" cy="738694"/>
          </a:xfrm>
          <a:prstGeom prst="rect">
            <a:avLst/>
          </a:prstGeom>
        </p:spPr>
      </p:pic>
      <p:pic>
        <p:nvPicPr>
          <p:cNvPr id="17" name="圖片 16">
            <a:extLst>
              <a:ext uri="{FF2B5EF4-FFF2-40B4-BE49-F238E27FC236}">
                <a16:creationId xmlns:a16="http://schemas.microsoft.com/office/drawing/2014/main" id="{0CEA3C21-6929-484E-A1DC-5BCA661BE1F0}"/>
              </a:ext>
            </a:extLst>
          </p:cNvPr>
          <p:cNvPicPr>
            <a:picLocks noChangeAspect="1"/>
          </p:cNvPicPr>
          <p:nvPr/>
        </p:nvPicPr>
        <p:blipFill>
          <a:blip r:embed="rId7"/>
          <a:stretch>
            <a:fillRect/>
          </a:stretch>
        </p:blipFill>
        <p:spPr>
          <a:xfrm>
            <a:off x="10160197" y="5541653"/>
            <a:ext cx="914203" cy="917964"/>
          </a:xfrm>
          <a:prstGeom prst="rect">
            <a:avLst/>
          </a:prstGeom>
        </p:spPr>
      </p:pic>
      <p:sp>
        <p:nvSpPr>
          <p:cNvPr id="18" name="文字方塊 17">
            <a:extLst>
              <a:ext uri="{FF2B5EF4-FFF2-40B4-BE49-F238E27FC236}">
                <a16:creationId xmlns:a16="http://schemas.microsoft.com/office/drawing/2014/main" id="{34C57A73-693F-416B-9DF5-FE0ECF7E8A13}"/>
              </a:ext>
            </a:extLst>
          </p:cNvPr>
          <p:cNvSpPr txBox="1"/>
          <p:nvPr/>
        </p:nvSpPr>
        <p:spPr>
          <a:xfrm>
            <a:off x="5565000" y="6225198"/>
            <a:ext cx="4385477" cy="369332"/>
          </a:xfrm>
          <a:prstGeom prst="rect">
            <a:avLst/>
          </a:prstGeom>
          <a:noFill/>
        </p:spPr>
        <p:txBody>
          <a:bodyPr wrap="square" rtlCol="0">
            <a:spAutoFit/>
          </a:bodyPr>
          <a:lstStyle/>
          <a:p>
            <a:pPr algn="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https://shs.k12ea.gov.tw/site/12basic</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9392910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a:extLst>
              <a:ext uri="{FF2B5EF4-FFF2-40B4-BE49-F238E27FC236}">
                <a16:creationId xmlns:a16="http://schemas.microsoft.com/office/drawing/2014/main" id="{E4578953-6839-4068-ABF0-5A271CCAACD5}"/>
              </a:ext>
            </a:extLst>
          </p:cNvPr>
          <p:cNvSpPr/>
          <p:nvPr/>
        </p:nvSpPr>
        <p:spPr>
          <a:xfrm>
            <a:off x="7872293" y="1204114"/>
            <a:ext cx="3844355" cy="118081"/>
          </a:xfrm>
          <a:prstGeom prst="rect">
            <a:avLst/>
          </a:prstGeom>
          <a:solidFill>
            <a:srgbClr val="FC79B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70">
            <a:extLst>
              <a:ext uri="{FF2B5EF4-FFF2-40B4-BE49-F238E27FC236}">
                <a16:creationId xmlns:a16="http://schemas.microsoft.com/office/drawing/2014/main" id="{F8D31D57-086D-4DD6-B707-E4A48B494099}"/>
              </a:ext>
            </a:extLst>
          </p:cNvPr>
          <p:cNvSpPr/>
          <p:nvPr/>
        </p:nvSpPr>
        <p:spPr>
          <a:xfrm>
            <a:off x="7616717" y="2924944"/>
            <a:ext cx="4329031" cy="3445559"/>
          </a:xfrm>
          <a:prstGeom prst="roundRect">
            <a:avLst>
              <a:gd name="adj" fmla="val 0"/>
            </a:avLst>
          </a:prstGeom>
          <a:solidFill>
            <a:schemeClr val="accent4">
              <a:lumMod val="20000"/>
              <a:lumOff val="80000"/>
            </a:schemeClr>
          </a:solidFill>
          <a:ln w="19050">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a:extLst>
              <a:ext uri="{FF2B5EF4-FFF2-40B4-BE49-F238E27FC236}">
                <a16:creationId xmlns:a16="http://schemas.microsoft.com/office/drawing/2014/main" id="{D35B5963-012A-4C2B-93CA-5DEA41128A30}"/>
              </a:ext>
            </a:extLst>
          </p:cNvPr>
          <p:cNvGrpSpPr/>
          <p:nvPr/>
        </p:nvGrpSpPr>
        <p:grpSpPr>
          <a:xfrm flipH="1">
            <a:off x="211943" y="795852"/>
            <a:ext cx="314549" cy="314549"/>
            <a:chOff x="1237648" y="2085752"/>
            <a:chExt cx="2281275" cy="2281274"/>
          </a:xfrm>
        </p:grpSpPr>
        <p:sp>
          <p:nvSpPr>
            <p:cNvPr id="17" name="Google Shape;85;p6">
              <a:extLst>
                <a:ext uri="{FF2B5EF4-FFF2-40B4-BE49-F238E27FC236}">
                  <a16:creationId xmlns:a16="http://schemas.microsoft.com/office/drawing/2014/main" id="{293769E2-2806-4E72-B0F1-BFA2FF50CDB5}"/>
                </a:ext>
              </a:extLst>
            </p:cNvPr>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5;p11">
              <a:extLst>
                <a:ext uri="{FF2B5EF4-FFF2-40B4-BE49-F238E27FC236}">
                  <a16:creationId xmlns:a16="http://schemas.microsoft.com/office/drawing/2014/main" id="{8FB20584-63FA-4AF8-A7C3-A2410F07995D}"/>
                </a:ext>
              </a:extLst>
            </p:cNvPr>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5;p6">
              <a:extLst>
                <a:ext uri="{FF2B5EF4-FFF2-40B4-BE49-F238E27FC236}">
                  <a16:creationId xmlns:a16="http://schemas.microsoft.com/office/drawing/2014/main" id="{4624C948-5531-4167-8A62-1B8E143F554C}"/>
                </a:ext>
              </a:extLst>
            </p:cNvPr>
            <p:cNvSpPr/>
            <p:nvPr/>
          </p:nvSpPr>
          <p:spPr>
            <a:xfrm>
              <a:off x="1462619" y="2310190"/>
              <a:ext cx="1832397" cy="1832396"/>
            </a:xfrm>
            <a:prstGeom prst="ellipse">
              <a:avLst/>
            </a:prstGeom>
            <a:solidFill>
              <a:schemeClr val="bg1"/>
            </a:solidFill>
            <a:ln>
              <a:noFill/>
            </a:ln>
            <a:effectLst>
              <a:innerShdw blurRad="63500" dist="25400" dir="81000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矩形 19">
            <a:extLst>
              <a:ext uri="{FF2B5EF4-FFF2-40B4-BE49-F238E27FC236}">
                <a16:creationId xmlns:a16="http://schemas.microsoft.com/office/drawing/2014/main" id="{9D99DD2E-5614-452E-911F-208C58C6FC0F}"/>
              </a:ext>
            </a:extLst>
          </p:cNvPr>
          <p:cNvSpPr/>
          <p:nvPr/>
        </p:nvSpPr>
        <p:spPr>
          <a:xfrm>
            <a:off x="510305" y="670824"/>
            <a:ext cx="6928500" cy="562590"/>
          </a:xfrm>
          <a:prstGeom prst="rect">
            <a:avLst/>
          </a:prstGeom>
        </p:spPr>
        <p:txBody>
          <a:bodyPr wrap="none">
            <a:spAutoFit/>
          </a:bodyPr>
          <a:lstStyle/>
          <a:p>
            <a:pPr>
              <a:lnSpc>
                <a:spcPct val="120000"/>
              </a:lnSpc>
            </a:pPr>
            <a:r>
              <a:rPr lang="en-US" altLang="zh-TW" sz="2800" b="1" dirty="0">
                <a:latin typeface="微軟正黑體" panose="020B0604030504040204" pitchFamily="34" charset="-120"/>
                <a:ea typeface="微軟正黑體" panose="020B0604030504040204" pitchFamily="34" charset="-120"/>
              </a:rPr>
              <a:t>113</a:t>
            </a:r>
            <a:r>
              <a:rPr lang="zh-TW" altLang="en-US" sz="2800" b="1" dirty="0">
                <a:latin typeface="微軟正黑體" panose="020B0604030504040204" pitchFamily="34" charset="-120"/>
                <a:ea typeface="微軟正黑體" panose="020B0604030504040204" pitchFamily="34" charset="-120"/>
              </a:rPr>
              <a:t>學年度技專校院多元入學進路指南手冊</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EA3F445E-E125-4821-8ECE-4310D2A2B7BE}"/>
              </a:ext>
            </a:extLst>
          </p:cNvPr>
          <p:cNvSpPr/>
          <p:nvPr/>
        </p:nvSpPr>
        <p:spPr>
          <a:xfrm>
            <a:off x="4870564" y="6660783"/>
            <a:ext cx="2611706" cy="103194"/>
          </a:xfrm>
          <a:prstGeom prst="rect">
            <a:avLst/>
          </a:prstGeom>
          <a:solidFill>
            <a:srgbClr val="FC79B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圓角矩形 70">
            <a:extLst>
              <a:ext uri="{FF2B5EF4-FFF2-40B4-BE49-F238E27FC236}">
                <a16:creationId xmlns:a16="http://schemas.microsoft.com/office/drawing/2014/main" id="{43801E08-8683-4D78-84C5-B6D0A39DA20E}"/>
              </a:ext>
            </a:extLst>
          </p:cNvPr>
          <p:cNvSpPr/>
          <p:nvPr/>
        </p:nvSpPr>
        <p:spPr>
          <a:xfrm>
            <a:off x="2141643" y="6010879"/>
            <a:ext cx="5197091" cy="674616"/>
          </a:xfrm>
          <a:prstGeom prst="roundRect">
            <a:avLst>
              <a:gd name="adj" fmla="val 0"/>
            </a:avLst>
          </a:prstGeom>
          <a:gradFill flip="none" rotWithShape="1">
            <a:gsLst>
              <a:gs pos="0">
                <a:srgbClr val="FAFAFA"/>
              </a:gs>
              <a:gs pos="100000">
                <a:srgbClr val="F5F5F5"/>
              </a:gs>
              <a:gs pos="85000">
                <a:schemeClr val="bg1"/>
              </a:gs>
            </a:gsLst>
            <a:lin ang="13500000" scaled="1"/>
            <a:tileRect/>
          </a:gradFill>
          <a:ln w="19050">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72">
            <a:extLst>
              <a:ext uri="{FF2B5EF4-FFF2-40B4-BE49-F238E27FC236}">
                <a16:creationId xmlns:a16="http://schemas.microsoft.com/office/drawing/2014/main" id="{B2B63535-2CB8-42AA-840A-D753AC40FD4D}"/>
              </a:ext>
            </a:extLst>
          </p:cNvPr>
          <p:cNvSpPr/>
          <p:nvPr/>
        </p:nvSpPr>
        <p:spPr>
          <a:xfrm>
            <a:off x="6234856" y="5729892"/>
            <a:ext cx="838342" cy="838342"/>
          </a:xfrm>
          <a:prstGeom prst="roundRect">
            <a:avLst>
              <a:gd name="adj" fmla="val 5795"/>
            </a:avLst>
          </a:prstGeom>
          <a:solidFill>
            <a:schemeClr val="bg1"/>
          </a:solidFill>
          <a:ln>
            <a:solidFill>
              <a:srgbClr val="CC00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F8113BC8-D468-4B61-97CA-049B6F31834D}"/>
              </a:ext>
            </a:extLst>
          </p:cNvPr>
          <p:cNvSpPr/>
          <p:nvPr/>
        </p:nvSpPr>
        <p:spPr>
          <a:xfrm>
            <a:off x="2219412" y="6062727"/>
            <a:ext cx="3990800" cy="307777"/>
          </a:xfrm>
          <a:prstGeom prst="rect">
            <a:avLst/>
          </a:prstGeom>
          <a:noFill/>
        </p:spPr>
        <p:txBody>
          <a:bodyPr wrap="square">
            <a:spAutoFit/>
          </a:bodyPr>
          <a:lstStyle/>
          <a:p>
            <a:pPr algn="just"/>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詳細手冊內容可至</a:t>
            </a:r>
            <a:r>
              <a:rPr lang="zh-TW" altLang="en-US" sz="1400" b="1" dirty="0">
                <a:solidFill>
                  <a:srgbClr val="298A97"/>
                </a:solidFill>
                <a:latin typeface="微軟正黑體" panose="020B0604030504040204" pitchFamily="34" charset="-120"/>
                <a:ea typeface="微軟正黑體" panose="020B0604030504040204" pitchFamily="34" charset="-120"/>
              </a:rPr>
              <a:t>技專校院招生策略委員會</a:t>
            </a:r>
            <a:r>
              <a:rPr lang="zh-TW" altLang="en-US" sz="1400" b="1" dirty="0">
                <a:latin typeface="微軟正黑體" panose="020B0604030504040204" pitchFamily="34" charset="-120"/>
                <a:ea typeface="微軟正黑體" panose="020B0604030504040204" pitchFamily="34" charset="-120"/>
              </a:rPr>
              <a:t>下載</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30" name="矩形 29">
            <a:extLst>
              <a:ext uri="{FF2B5EF4-FFF2-40B4-BE49-F238E27FC236}">
                <a16:creationId xmlns:a16="http://schemas.microsoft.com/office/drawing/2014/main" id="{CB8D2551-A816-47EF-847E-8119AF998E2B}"/>
              </a:ext>
            </a:extLst>
          </p:cNvPr>
          <p:cNvSpPr/>
          <p:nvPr/>
        </p:nvSpPr>
        <p:spPr>
          <a:xfrm>
            <a:off x="2279367" y="6319449"/>
            <a:ext cx="4006334" cy="338554"/>
          </a:xfrm>
          <a:prstGeom prst="rect">
            <a:avLst/>
          </a:prstGeom>
        </p:spPr>
        <p:txBody>
          <a:bodyPr wrap="square">
            <a:spAutoFit/>
          </a:bodyPr>
          <a:lstStyle/>
          <a:p>
            <a:pPr algn="just"/>
            <a:r>
              <a:rPr lang="en-US" altLang="zh-TW" sz="1600" spc="-100" dirty="0">
                <a:solidFill>
                  <a:srgbClr val="0000FF"/>
                </a:solidFill>
              </a:rPr>
              <a:t>https://www.techadmi.edu.tw/page.php?pid=61</a:t>
            </a:r>
            <a:endParaRPr lang="zh-TW" altLang="en-US" sz="1600" dirty="0">
              <a:solidFill>
                <a:srgbClr val="0000FF"/>
              </a:solidFill>
            </a:endParaRPr>
          </a:p>
        </p:txBody>
      </p:sp>
      <p:pic>
        <p:nvPicPr>
          <p:cNvPr id="9" name="圖片 8">
            <a:extLst>
              <a:ext uri="{FF2B5EF4-FFF2-40B4-BE49-F238E27FC236}">
                <a16:creationId xmlns:a16="http://schemas.microsoft.com/office/drawing/2014/main" id="{2D387439-E60B-43B8-BED1-B5AD72301D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95" t="6493" r="60501" b="50000"/>
          <a:stretch/>
        </p:blipFill>
        <p:spPr>
          <a:xfrm>
            <a:off x="587945" y="4938208"/>
            <a:ext cx="1396811" cy="1947410"/>
          </a:xfrm>
          <a:prstGeom prst="rect">
            <a:avLst/>
          </a:prstGeom>
        </p:spPr>
      </p:pic>
      <p:sp>
        <p:nvSpPr>
          <p:cNvPr id="33" name="圓角矩形圖說文字 121">
            <a:extLst>
              <a:ext uri="{FF2B5EF4-FFF2-40B4-BE49-F238E27FC236}">
                <a16:creationId xmlns:a16="http://schemas.microsoft.com/office/drawing/2014/main" id="{64324666-11EB-4B1C-B0EF-EC70F7483A98}"/>
              </a:ext>
            </a:extLst>
          </p:cNvPr>
          <p:cNvSpPr/>
          <p:nvPr/>
        </p:nvSpPr>
        <p:spPr>
          <a:xfrm>
            <a:off x="2141643" y="4938208"/>
            <a:ext cx="3684391" cy="967673"/>
          </a:xfrm>
          <a:prstGeom prst="wedgeRoundRectCallout">
            <a:avLst>
              <a:gd name="adj1" fmla="val -56920"/>
              <a:gd name="adj2" fmla="val 13988"/>
              <a:gd name="adj3" fmla="val 16667"/>
            </a:avLst>
          </a:prstGeom>
          <a:solidFill>
            <a:srgbClr val="F6DDFF"/>
          </a:solidFill>
          <a:ln w="2857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圓角矩形 122">
            <a:extLst>
              <a:ext uri="{FF2B5EF4-FFF2-40B4-BE49-F238E27FC236}">
                <a16:creationId xmlns:a16="http://schemas.microsoft.com/office/drawing/2014/main" id="{03A3D944-8802-4D8C-BAE3-7C2CBA67072C}"/>
              </a:ext>
            </a:extLst>
          </p:cNvPr>
          <p:cNvSpPr/>
          <p:nvPr/>
        </p:nvSpPr>
        <p:spPr>
          <a:xfrm>
            <a:off x="2279367" y="5044225"/>
            <a:ext cx="3459583" cy="752351"/>
          </a:xfrm>
          <a:prstGeom prst="roundRect">
            <a:avLst>
              <a:gd name="adj" fmla="val 5795"/>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a:extLst>
              <a:ext uri="{FF2B5EF4-FFF2-40B4-BE49-F238E27FC236}">
                <a16:creationId xmlns:a16="http://schemas.microsoft.com/office/drawing/2014/main" id="{BC966529-5FBE-4EDF-A66D-13457F54233A}"/>
              </a:ext>
            </a:extLst>
          </p:cNvPr>
          <p:cNvSpPr txBox="1"/>
          <p:nvPr/>
        </p:nvSpPr>
        <p:spPr>
          <a:xfrm>
            <a:off x="2350906" y="5217632"/>
            <a:ext cx="3388044" cy="385747"/>
          </a:xfrm>
          <a:prstGeom prst="rect">
            <a:avLst/>
          </a:prstGeom>
          <a:noFill/>
        </p:spPr>
        <p:txBody>
          <a:bodyPr wrap="square">
            <a:spAutoFit/>
          </a:bodyPr>
          <a:lstStyle/>
          <a:p>
            <a:pPr>
              <a:lnSpc>
                <a:spcPts val="2500"/>
              </a:lnSpc>
            </a:pPr>
            <a:r>
              <a:rPr lang="zh-TW" altLang="en-US" b="1" dirty="0">
                <a:solidFill>
                  <a:schemeClr val="tx1">
                    <a:lumMod val="95000"/>
                    <a:lumOff val="5000"/>
                  </a:schemeClr>
                </a:solidFill>
                <a:latin typeface="微軟正黑體" panose="020B0604030504040204" pitchFamily="34" charset="-120"/>
                <a:ea typeface="微軟正黑體" panose="020B0604030504040204" pitchFamily="34" charset="-120"/>
              </a:rPr>
              <a:t>涵蓋各管道詳細說明與</a:t>
            </a:r>
            <a:r>
              <a:rPr lang="en-US" altLang="zh-TW" b="1" dirty="0">
                <a:solidFill>
                  <a:srgbClr val="C00000"/>
                </a:solidFill>
                <a:latin typeface="微軟正黑體" panose="020B0604030504040204" pitchFamily="34" charset="-120"/>
                <a:ea typeface="微軟正黑體" panose="020B0604030504040204" pitchFamily="34" charset="-120"/>
              </a:rPr>
              <a:t>QA</a:t>
            </a:r>
            <a:r>
              <a:rPr lang="zh-TW" altLang="en-US" b="1" dirty="0">
                <a:solidFill>
                  <a:srgbClr val="C00000"/>
                </a:solidFill>
                <a:latin typeface="微軟正黑體" panose="020B0604030504040204" pitchFamily="34" charset="-120"/>
                <a:ea typeface="微軟正黑體" panose="020B0604030504040204" pitchFamily="34" charset="-120"/>
              </a:rPr>
              <a:t>問答</a:t>
            </a:r>
            <a:endParaRPr lang="en-US" altLang="zh-TW" sz="18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pic>
        <p:nvPicPr>
          <p:cNvPr id="23" name="圖片 22">
            <a:extLst>
              <a:ext uri="{FF2B5EF4-FFF2-40B4-BE49-F238E27FC236}">
                <a16:creationId xmlns:a16="http://schemas.microsoft.com/office/drawing/2014/main" id="{8C48849F-3509-4B34-B0EB-91377EE5FDEC}"/>
              </a:ext>
            </a:extLst>
          </p:cNvPr>
          <p:cNvPicPr>
            <a:picLocks noChangeAspect="1"/>
          </p:cNvPicPr>
          <p:nvPr/>
        </p:nvPicPr>
        <p:blipFill>
          <a:blip r:embed="rId3"/>
          <a:stretch>
            <a:fillRect/>
          </a:stretch>
        </p:blipFill>
        <p:spPr>
          <a:xfrm>
            <a:off x="6287981" y="5775092"/>
            <a:ext cx="732601" cy="735519"/>
          </a:xfrm>
          <a:prstGeom prst="rect">
            <a:avLst/>
          </a:prstGeom>
        </p:spPr>
      </p:pic>
      <p:grpSp>
        <p:nvGrpSpPr>
          <p:cNvPr id="31" name="群組 30">
            <a:extLst>
              <a:ext uri="{FF2B5EF4-FFF2-40B4-BE49-F238E27FC236}">
                <a16:creationId xmlns:a16="http://schemas.microsoft.com/office/drawing/2014/main" id="{F8C58C1F-6FF0-432E-A1DE-EA502C494E58}"/>
              </a:ext>
            </a:extLst>
          </p:cNvPr>
          <p:cNvGrpSpPr/>
          <p:nvPr/>
        </p:nvGrpSpPr>
        <p:grpSpPr>
          <a:xfrm flipH="1">
            <a:off x="7482270" y="826799"/>
            <a:ext cx="314549" cy="314549"/>
            <a:chOff x="1237648" y="2085752"/>
            <a:chExt cx="2281275" cy="2281274"/>
          </a:xfrm>
        </p:grpSpPr>
        <p:sp>
          <p:nvSpPr>
            <p:cNvPr id="35" name="Google Shape;85;p6">
              <a:extLst>
                <a:ext uri="{FF2B5EF4-FFF2-40B4-BE49-F238E27FC236}">
                  <a16:creationId xmlns:a16="http://schemas.microsoft.com/office/drawing/2014/main" id="{E2F118D1-9BBD-4453-A3FF-18074BFC94EF}"/>
                </a:ext>
              </a:extLst>
            </p:cNvPr>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5;p11">
              <a:extLst>
                <a:ext uri="{FF2B5EF4-FFF2-40B4-BE49-F238E27FC236}">
                  <a16:creationId xmlns:a16="http://schemas.microsoft.com/office/drawing/2014/main" id="{CF8F9809-E463-4360-9824-2162789E4C86}"/>
                </a:ext>
              </a:extLst>
            </p:cNvPr>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p6">
              <a:extLst>
                <a:ext uri="{FF2B5EF4-FFF2-40B4-BE49-F238E27FC236}">
                  <a16:creationId xmlns:a16="http://schemas.microsoft.com/office/drawing/2014/main" id="{D27E403F-C3F8-4A10-AABB-BF87F84B3A16}"/>
                </a:ext>
              </a:extLst>
            </p:cNvPr>
            <p:cNvSpPr/>
            <p:nvPr/>
          </p:nvSpPr>
          <p:spPr>
            <a:xfrm>
              <a:off x="1462619" y="2310190"/>
              <a:ext cx="1832397" cy="1832396"/>
            </a:xfrm>
            <a:prstGeom prst="ellipse">
              <a:avLst/>
            </a:prstGeom>
            <a:solidFill>
              <a:schemeClr val="bg1"/>
            </a:solidFill>
            <a:ln>
              <a:noFill/>
            </a:ln>
            <a:effectLst>
              <a:innerShdw blurRad="63500" dist="25400" dir="81000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矩形 37">
            <a:extLst>
              <a:ext uri="{FF2B5EF4-FFF2-40B4-BE49-F238E27FC236}">
                <a16:creationId xmlns:a16="http://schemas.microsoft.com/office/drawing/2014/main" id="{EB706B90-14BE-4DB3-BD43-998DD7465684}"/>
              </a:ext>
            </a:extLst>
          </p:cNvPr>
          <p:cNvSpPr/>
          <p:nvPr/>
        </p:nvSpPr>
        <p:spPr>
          <a:xfrm>
            <a:off x="7773355" y="660865"/>
            <a:ext cx="4014482" cy="562590"/>
          </a:xfrm>
          <a:prstGeom prst="rect">
            <a:avLst/>
          </a:prstGeom>
        </p:spPr>
        <p:txBody>
          <a:bodyPr wrap="square">
            <a:spAutoFit/>
          </a:bodyPr>
          <a:lstStyle/>
          <a:p>
            <a:pPr>
              <a:lnSpc>
                <a:spcPct val="120000"/>
              </a:lnSpc>
            </a:pPr>
            <a:r>
              <a:rPr lang="zh-TW" altLang="en-US" sz="2800" b="1" dirty="0">
                <a:latin typeface="微軟正黑體" panose="020B0604030504040204" pitchFamily="34" charset="-120"/>
                <a:ea typeface="微軟正黑體" panose="020B0604030504040204" pitchFamily="34" charset="-120"/>
              </a:rPr>
              <a:t>宣導影片專區</a:t>
            </a:r>
            <a:endParaRPr lang="en-US" altLang="zh-TW" sz="2800" b="1" dirty="0">
              <a:latin typeface="微軟正黑體" panose="020B0604030504040204" pitchFamily="34" charset="-120"/>
              <a:ea typeface="微軟正黑體" panose="020B0604030504040204" pitchFamily="34" charset="-120"/>
            </a:endParaRPr>
          </a:p>
        </p:txBody>
      </p:sp>
      <p:sp>
        <p:nvSpPr>
          <p:cNvPr id="41" name="文字方塊 40">
            <a:extLst>
              <a:ext uri="{FF2B5EF4-FFF2-40B4-BE49-F238E27FC236}">
                <a16:creationId xmlns:a16="http://schemas.microsoft.com/office/drawing/2014/main" id="{E9B5AF12-15D8-473E-87FF-12ECEFBC177A}"/>
              </a:ext>
            </a:extLst>
          </p:cNvPr>
          <p:cNvSpPr txBox="1"/>
          <p:nvPr/>
        </p:nvSpPr>
        <p:spPr>
          <a:xfrm>
            <a:off x="7750575" y="1583726"/>
            <a:ext cx="4102416" cy="1102994"/>
          </a:xfrm>
          <a:prstGeom prst="rect">
            <a:avLst/>
          </a:prstGeom>
          <a:noFill/>
        </p:spPr>
        <p:txBody>
          <a:bodyPr wrap="square">
            <a:spAutoFit/>
          </a:bodyPr>
          <a:lstStyle/>
          <a:p>
            <a:pPr marL="285750" indent="-285750">
              <a:lnSpc>
                <a:spcPct val="120000"/>
              </a:lnSpc>
              <a:buFont typeface="Wingdings" panose="05000000000000000000" pitchFamily="2" charset="2"/>
              <a:buChar char="l"/>
            </a:pPr>
            <a:r>
              <a:rPr lang="zh-TW" altLang="en-US" sz="1400" b="1" dirty="0">
                <a:latin typeface="微軟正黑體" panose="020B0604030504040204" pitchFamily="34" charset="-120"/>
                <a:ea typeface="微軟正黑體" panose="020B0604030504040204" pitchFamily="34" charset="-120"/>
              </a:rPr>
              <a:t>技專校院考試及招生調整方案宣導影片</a:t>
            </a:r>
            <a:endParaRPr lang="en-US" altLang="zh-TW" sz="1400" b="1" dirty="0">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400" b="1" dirty="0">
                <a:latin typeface="微軟正黑體" panose="020B0604030504040204" pitchFamily="34" charset="-120"/>
                <a:ea typeface="微軟正黑體" panose="020B0604030504040204" pitchFamily="34" charset="-120"/>
              </a:rPr>
              <a:t>四技二專統一入學測驗宣導影片</a:t>
            </a:r>
            <a:endParaRPr lang="en-US" altLang="zh-TW" sz="1400" b="1" dirty="0">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400" b="1" dirty="0">
                <a:latin typeface="微軟正黑體" panose="020B0604030504040204" pitchFamily="34" charset="-120"/>
                <a:ea typeface="微軟正黑體" panose="020B0604030504040204" pitchFamily="34" charset="-120"/>
              </a:rPr>
              <a:t>學習歷程備審資料準備方式影片</a:t>
            </a:r>
            <a:endParaRPr lang="en-US" altLang="zh-TW" sz="1400" b="1" dirty="0">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400" b="1" dirty="0">
                <a:latin typeface="微軟正黑體" panose="020B0604030504040204" pitchFamily="34" charset="-120"/>
                <a:ea typeface="微軟正黑體" panose="020B0604030504040204" pitchFamily="34" charset="-120"/>
              </a:rPr>
              <a:t>新課綱宣導影片</a:t>
            </a:r>
          </a:p>
        </p:txBody>
      </p:sp>
      <p:sp>
        <p:nvSpPr>
          <p:cNvPr id="42" name="文字方塊 41">
            <a:extLst>
              <a:ext uri="{FF2B5EF4-FFF2-40B4-BE49-F238E27FC236}">
                <a16:creationId xmlns:a16="http://schemas.microsoft.com/office/drawing/2014/main" id="{78EDD746-738D-41B4-9A97-7AB580FB7C2D}"/>
              </a:ext>
            </a:extLst>
          </p:cNvPr>
          <p:cNvSpPr txBox="1"/>
          <p:nvPr/>
        </p:nvSpPr>
        <p:spPr>
          <a:xfrm>
            <a:off x="7770769" y="1265781"/>
            <a:ext cx="4882598" cy="307777"/>
          </a:xfrm>
          <a:prstGeom prst="rect">
            <a:avLst/>
          </a:prstGeom>
          <a:noFill/>
        </p:spPr>
        <p:txBody>
          <a:bodyPr wrap="square">
            <a:spAutoFit/>
          </a:bodyPr>
          <a:lstStyle/>
          <a:p>
            <a:r>
              <a:rPr lang="en-US" altLang="zh-TW" sz="1400" dirty="0"/>
              <a:t>https://www.techadmi.edu.tw/newer/films.php</a:t>
            </a:r>
            <a:endParaRPr lang="zh-TW" altLang="en-US" sz="1400" dirty="0"/>
          </a:p>
        </p:txBody>
      </p:sp>
      <p:sp>
        <p:nvSpPr>
          <p:cNvPr id="43" name="圓角矩形 72">
            <a:extLst>
              <a:ext uri="{FF2B5EF4-FFF2-40B4-BE49-F238E27FC236}">
                <a16:creationId xmlns:a16="http://schemas.microsoft.com/office/drawing/2014/main" id="{64F25313-5039-46B4-91DA-8D7EAED807CB}"/>
              </a:ext>
            </a:extLst>
          </p:cNvPr>
          <p:cNvSpPr/>
          <p:nvPr/>
        </p:nvSpPr>
        <p:spPr>
          <a:xfrm>
            <a:off x="10878307" y="368999"/>
            <a:ext cx="838342" cy="838342"/>
          </a:xfrm>
          <a:prstGeom prst="roundRect">
            <a:avLst>
              <a:gd name="adj" fmla="val 5795"/>
            </a:avLst>
          </a:prstGeom>
          <a:solidFill>
            <a:schemeClr val="bg1"/>
          </a:solidFill>
          <a:ln>
            <a:solidFill>
              <a:srgbClr val="CC00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片 24">
            <a:extLst>
              <a:ext uri="{FF2B5EF4-FFF2-40B4-BE49-F238E27FC236}">
                <a16:creationId xmlns:a16="http://schemas.microsoft.com/office/drawing/2014/main" id="{C6E9B618-5E82-4A4A-A5D9-A689E99982DD}"/>
              </a:ext>
            </a:extLst>
          </p:cNvPr>
          <p:cNvPicPr>
            <a:picLocks noChangeAspect="1"/>
          </p:cNvPicPr>
          <p:nvPr/>
        </p:nvPicPr>
        <p:blipFill>
          <a:blip r:embed="rId4"/>
          <a:stretch>
            <a:fillRect/>
          </a:stretch>
        </p:blipFill>
        <p:spPr>
          <a:xfrm>
            <a:off x="10932520" y="415323"/>
            <a:ext cx="751153" cy="761808"/>
          </a:xfrm>
          <a:prstGeom prst="rect">
            <a:avLst/>
          </a:prstGeom>
        </p:spPr>
      </p:pic>
      <p:sp>
        <p:nvSpPr>
          <p:cNvPr id="47" name="文字方塊 46">
            <a:extLst>
              <a:ext uri="{FF2B5EF4-FFF2-40B4-BE49-F238E27FC236}">
                <a16:creationId xmlns:a16="http://schemas.microsoft.com/office/drawing/2014/main" id="{F805461E-CF83-4C93-B667-3D248F375D8B}"/>
              </a:ext>
            </a:extLst>
          </p:cNvPr>
          <p:cNvSpPr txBox="1"/>
          <p:nvPr/>
        </p:nvSpPr>
        <p:spPr>
          <a:xfrm>
            <a:off x="7750575" y="3059775"/>
            <a:ext cx="4209558" cy="461665"/>
          </a:xfrm>
          <a:prstGeom prst="rect">
            <a:avLst/>
          </a:prstGeom>
          <a:noFill/>
        </p:spPr>
        <p:txBody>
          <a:bodyPr wrap="square">
            <a:spAutoFit/>
          </a:bodyPr>
          <a:lstStyle/>
          <a:p>
            <a:r>
              <a:rPr lang="en-US" altLang="zh-TW" sz="2400" b="1" dirty="0">
                <a:solidFill>
                  <a:srgbClr val="C00000"/>
                </a:solidFill>
                <a:latin typeface="微軟正黑體" panose="020B0604030504040204" pitchFamily="34" charset="-120"/>
                <a:ea typeface="微軟正黑體" panose="020B0604030504040204" pitchFamily="34" charset="-120"/>
              </a:rPr>
              <a:t>NEW</a:t>
            </a:r>
          </a:p>
        </p:txBody>
      </p:sp>
      <p:pic>
        <p:nvPicPr>
          <p:cNvPr id="39" name="圖片 38">
            <a:extLst>
              <a:ext uri="{FF2B5EF4-FFF2-40B4-BE49-F238E27FC236}">
                <a16:creationId xmlns:a16="http://schemas.microsoft.com/office/drawing/2014/main" id="{B1CF6A52-EB42-4F45-868B-2BEC5C4D18B7}"/>
              </a:ext>
            </a:extLst>
          </p:cNvPr>
          <p:cNvPicPr>
            <a:picLocks noChangeAspect="1"/>
          </p:cNvPicPr>
          <p:nvPr/>
        </p:nvPicPr>
        <p:blipFill>
          <a:blip r:embed="rId5"/>
          <a:stretch>
            <a:fillRect/>
          </a:stretch>
        </p:blipFill>
        <p:spPr>
          <a:xfrm>
            <a:off x="2859622" y="1447044"/>
            <a:ext cx="2160000" cy="2882677"/>
          </a:xfrm>
          <a:prstGeom prst="rect">
            <a:avLst/>
          </a:prstGeom>
          <a:ln w="19050">
            <a:solidFill>
              <a:schemeClr val="tx1"/>
            </a:solidFill>
          </a:ln>
        </p:spPr>
      </p:pic>
      <p:pic>
        <p:nvPicPr>
          <p:cNvPr id="40" name="圖片 39">
            <a:extLst>
              <a:ext uri="{FF2B5EF4-FFF2-40B4-BE49-F238E27FC236}">
                <a16:creationId xmlns:a16="http://schemas.microsoft.com/office/drawing/2014/main" id="{9CBBB05A-9D0C-4305-B318-8255A85B7F60}"/>
              </a:ext>
            </a:extLst>
          </p:cNvPr>
          <p:cNvPicPr>
            <a:picLocks noChangeAspect="1"/>
          </p:cNvPicPr>
          <p:nvPr/>
        </p:nvPicPr>
        <p:blipFill>
          <a:blip r:embed="rId6"/>
          <a:stretch>
            <a:fillRect/>
          </a:stretch>
        </p:blipFill>
        <p:spPr>
          <a:xfrm>
            <a:off x="5097476" y="1443600"/>
            <a:ext cx="2139775" cy="2880000"/>
          </a:xfrm>
          <a:prstGeom prst="rect">
            <a:avLst/>
          </a:prstGeom>
          <a:ln w="19050">
            <a:solidFill>
              <a:schemeClr val="tx1"/>
            </a:solidFill>
          </a:ln>
        </p:spPr>
      </p:pic>
      <p:pic>
        <p:nvPicPr>
          <p:cNvPr id="44" name="圖片 43">
            <a:extLst>
              <a:ext uri="{FF2B5EF4-FFF2-40B4-BE49-F238E27FC236}">
                <a16:creationId xmlns:a16="http://schemas.microsoft.com/office/drawing/2014/main" id="{7F6671E0-3D3E-4395-988B-D12722AD55DC}"/>
              </a:ext>
            </a:extLst>
          </p:cNvPr>
          <p:cNvPicPr>
            <a:picLocks noChangeAspect="1"/>
          </p:cNvPicPr>
          <p:nvPr/>
        </p:nvPicPr>
        <p:blipFill>
          <a:blip r:embed="rId7"/>
          <a:stretch>
            <a:fillRect/>
          </a:stretch>
        </p:blipFill>
        <p:spPr>
          <a:xfrm>
            <a:off x="651333" y="1452627"/>
            <a:ext cx="2121382" cy="2880000"/>
          </a:xfrm>
          <a:prstGeom prst="rect">
            <a:avLst/>
          </a:prstGeom>
          <a:ln w="19050">
            <a:solidFill>
              <a:schemeClr val="tx1"/>
            </a:solidFill>
          </a:ln>
        </p:spPr>
      </p:pic>
      <p:pic>
        <p:nvPicPr>
          <p:cNvPr id="45" name="圖片 44">
            <a:extLst>
              <a:ext uri="{FF2B5EF4-FFF2-40B4-BE49-F238E27FC236}">
                <a16:creationId xmlns:a16="http://schemas.microsoft.com/office/drawing/2014/main" id="{5C8D9C93-DA66-4F6A-B045-33D7846830DD}"/>
              </a:ext>
            </a:extLst>
          </p:cNvPr>
          <p:cNvPicPr>
            <a:picLocks noChangeAspect="1"/>
          </p:cNvPicPr>
          <p:nvPr/>
        </p:nvPicPr>
        <p:blipFill>
          <a:blip r:embed="rId8"/>
          <a:stretch>
            <a:fillRect/>
          </a:stretch>
        </p:blipFill>
        <p:spPr>
          <a:xfrm>
            <a:off x="7874769" y="3571352"/>
            <a:ext cx="3913067" cy="2652415"/>
          </a:xfrm>
          <a:prstGeom prst="rect">
            <a:avLst/>
          </a:prstGeom>
          <a:ln w="19050">
            <a:solidFill>
              <a:schemeClr val="tx1"/>
            </a:solidFill>
          </a:ln>
        </p:spPr>
      </p:pic>
      <p:sp>
        <p:nvSpPr>
          <p:cNvPr id="49" name="文字方塊 48">
            <a:extLst>
              <a:ext uri="{FF2B5EF4-FFF2-40B4-BE49-F238E27FC236}">
                <a16:creationId xmlns:a16="http://schemas.microsoft.com/office/drawing/2014/main" id="{969BA0CB-9B7F-45A1-8069-C3CC684AF8D1}"/>
              </a:ext>
            </a:extLst>
          </p:cNvPr>
          <p:cNvSpPr txBox="1"/>
          <p:nvPr/>
        </p:nvSpPr>
        <p:spPr>
          <a:xfrm>
            <a:off x="9332378" y="4241744"/>
            <a:ext cx="1399284" cy="369332"/>
          </a:xfrm>
          <a:prstGeom prst="rect">
            <a:avLst/>
          </a:prstGeom>
          <a:noFill/>
        </p:spPr>
        <p:txBody>
          <a:bodyPr wrap="square">
            <a:spAutoFit/>
          </a:bodyPr>
          <a:lstStyle/>
          <a:p>
            <a:r>
              <a:rPr lang="en-US" altLang="zh-TW" sz="1800" b="1" dirty="0">
                <a:solidFill>
                  <a:schemeClr val="bg1"/>
                </a:solidFill>
                <a:latin typeface="微軟正黑體" panose="020B0604030504040204" pitchFamily="34" charset="-120"/>
                <a:ea typeface="微軟正黑體" panose="020B0604030504040204" pitchFamily="34" charset="-120"/>
              </a:rPr>
              <a:t>113</a:t>
            </a:r>
            <a:r>
              <a:rPr lang="zh-TW" altLang="en-US" sz="1800" b="1" dirty="0">
                <a:solidFill>
                  <a:schemeClr val="bg1"/>
                </a:solidFill>
                <a:latin typeface="微軟正黑體" panose="020B0604030504040204" pitchFamily="34" charset="-120"/>
                <a:ea typeface="微軟正黑體" panose="020B0604030504040204" pitchFamily="34" charset="-120"/>
              </a:rPr>
              <a:t>學年度</a:t>
            </a:r>
          </a:p>
        </p:txBody>
      </p:sp>
    </p:spTree>
    <p:extLst>
      <p:ext uri="{BB962C8B-B14F-4D97-AF65-F5344CB8AC3E}">
        <p14:creationId xmlns:p14="http://schemas.microsoft.com/office/powerpoint/2010/main" val="3225307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圓角 3">
            <a:extLst>
              <a:ext uri="{FF2B5EF4-FFF2-40B4-BE49-F238E27FC236}">
                <a16:creationId xmlns:a16="http://schemas.microsoft.com/office/drawing/2014/main" id="{8346CC0C-A0D3-47C4-847E-C06CD89934AF}"/>
              </a:ext>
            </a:extLst>
          </p:cNvPr>
          <p:cNvSpPr/>
          <p:nvPr/>
        </p:nvSpPr>
        <p:spPr>
          <a:xfrm>
            <a:off x="480263" y="1539797"/>
            <a:ext cx="3397324" cy="5177526"/>
          </a:xfrm>
          <a:prstGeom prst="roundRect">
            <a:avLst>
              <a:gd name="adj" fmla="val 3644"/>
            </a:avLst>
          </a:prstGeom>
          <a:noFill/>
          <a:ln w="38100">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pic>
        <p:nvPicPr>
          <p:cNvPr id="16" name="圖片 15">
            <a:extLst>
              <a:ext uri="{FF2B5EF4-FFF2-40B4-BE49-F238E27FC236}">
                <a16:creationId xmlns:a16="http://schemas.microsoft.com/office/drawing/2014/main" id="{1C5E32F1-D209-49B1-9CB0-189B591052FF}"/>
              </a:ext>
            </a:extLst>
          </p:cNvPr>
          <p:cNvPicPr>
            <a:picLocks noChangeAspect="1"/>
          </p:cNvPicPr>
          <p:nvPr/>
        </p:nvPicPr>
        <p:blipFill>
          <a:blip r:embed="rId2"/>
          <a:stretch>
            <a:fillRect/>
          </a:stretch>
        </p:blipFill>
        <p:spPr>
          <a:xfrm>
            <a:off x="4826975" y="1371305"/>
            <a:ext cx="6172200" cy="4295517"/>
          </a:xfrm>
          <a:prstGeom prst="rect">
            <a:avLst/>
          </a:prstGeom>
        </p:spPr>
      </p:pic>
      <p:cxnSp>
        <p:nvCxnSpPr>
          <p:cNvPr id="17" name="直線接點 16">
            <a:extLst>
              <a:ext uri="{FF2B5EF4-FFF2-40B4-BE49-F238E27FC236}">
                <a16:creationId xmlns:a16="http://schemas.microsoft.com/office/drawing/2014/main" id="{F065A234-7BEE-42BE-A3C9-16B95DA356CD}"/>
              </a:ext>
            </a:extLst>
          </p:cNvPr>
          <p:cNvCxnSpPr/>
          <p:nvPr/>
        </p:nvCxnSpPr>
        <p:spPr>
          <a:xfrm>
            <a:off x="5089054" y="1274883"/>
            <a:ext cx="633600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9" name="表格 18">
            <a:extLst>
              <a:ext uri="{FF2B5EF4-FFF2-40B4-BE49-F238E27FC236}">
                <a16:creationId xmlns:a16="http://schemas.microsoft.com/office/drawing/2014/main" id="{BFB516AB-7AF6-4170-B56E-27357C9BDF21}"/>
              </a:ext>
            </a:extLst>
          </p:cNvPr>
          <p:cNvGraphicFramePr>
            <a:graphicFrameLocks noGrp="1"/>
          </p:cNvGraphicFramePr>
          <p:nvPr>
            <p:extLst>
              <p:ext uri="{D42A27DB-BD31-4B8C-83A1-F6EECF244321}">
                <p14:modId xmlns:p14="http://schemas.microsoft.com/office/powerpoint/2010/main" val="2203067223"/>
              </p:ext>
            </p:extLst>
          </p:nvPr>
        </p:nvGraphicFramePr>
        <p:xfrm>
          <a:off x="595903" y="1604497"/>
          <a:ext cx="3169920" cy="5008278"/>
        </p:xfrm>
        <a:graphic>
          <a:graphicData uri="http://schemas.openxmlformats.org/drawingml/2006/table">
            <a:tbl>
              <a:tblPr firstRow="1" bandRow="1">
                <a:tableStyleId>{5C22544A-7EE6-4342-B048-85BDC9FD1C3A}</a:tableStyleId>
              </a:tblPr>
              <a:tblGrid>
                <a:gridCol w="3169920">
                  <a:extLst>
                    <a:ext uri="{9D8B030D-6E8A-4147-A177-3AD203B41FA5}">
                      <a16:colId xmlns:a16="http://schemas.microsoft.com/office/drawing/2014/main" val="1904818564"/>
                    </a:ext>
                  </a:extLst>
                </a:gridCol>
              </a:tblGrid>
              <a:tr h="267738">
                <a:tc>
                  <a:txBody>
                    <a:bodyPr/>
                    <a:lstStyle/>
                    <a:p>
                      <a:r>
                        <a:rPr lang="zh-TW" altLang="en-US" sz="1100" dirty="0">
                          <a:solidFill>
                            <a:schemeClr val="tx1"/>
                          </a:solidFill>
                          <a:latin typeface="微軟正黑體" panose="020B0604030504040204" pitchFamily="34" charset="-120"/>
                          <a:ea typeface="微軟正黑體" panose="020B0604030504040204" pitchFamily="34" charset="-120"/>
                        </a:rPr>
                        <a:t>招生管道列表</a:t>
                      </a:r>
                    </a:p>
                  </a:txBody>
                  <a:tcPr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702845"/>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四技二專甄選入學</a:t>
                      </a:r>
                      <a:r>
                        <a:rPr lang="en-US" altLang="zh-TW" sz="1050" u="sng" dirty="0">
                          <a:solidFill>
                            <a:srgbClr val="0070C0"/>
                          </a:solidFill>
                          <a:latin typeface="微軟正黑體" panose="020B0604030504040204" pitchFamily="34" charset="-120"/>
                          <a:ea typeface="微軟正黑體" panose="020B0604030504040204" pitchFamily="34" charset="-120"/>
                        </a:rPr>
                        <a:t>(</a:t>
                      </a:r>
                      <a:r>
                        <a:rPr lang="zh-TW" altLang="en-US" sz="1050" u="sng" dirty="0">
                          <a:solidFill>
                            <a:srgbClr val="0070C0"/>
                          </a:solidFill>
                          <a:latin typeface="微軟正黑體" panose="020B0604030504040204" pitchFamily="34" charset="-120"/>
                          <a:ea typeface="微軟正黑體" panose="020B0604030504040204" pitchFamily="34" charset="-120"/>
                        </a:rPr>
                        <a:t>一般組</a:t>
                      </a:r>
                      <a:r>
                        <a:rPr lang="en-US" altLang="zh-TW" sz="1050" u="sng" dirty="0">
                          <a:solidFill>
                            <a:srgbClr val="0070C0"/>
                          </a:solidFill>
                          <a:latin typeface="微軟正黑體" panose="020B0604030504040204" pitchFamily="34" charset="-120"/>
                          <a:ea typeface="微軟正黑體" panose="020B0604030504040204" pitchFamily="34" charset="-120"/>
                        </a:rPr>
                        <a:t>)</a:t>
                      </a:r>
                      <a:endParaRPr lang="zh-TW" altLang="en-US" sz="1050" u="sng"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6194777"/>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四技二專甄選入學</a:t>
                      </a:r>
                      <a:r>
                        <a:rPr lang="en-US" altLang="zh-TW" sz="1050" u="sng" dirty="0">
                          <a:solidFill>
                            <a:srgbClr val="0070C0"/>
                          </a:solidFill>
                          <a:latin typeface="微軟正黑體" panose="020B0604030504040204" pitchFamily="34" charset="-120"/>
                          <a:ea typeface="微軟正黑體" panose="020B0604030504040204" pitchFamily="34" charset="-120"/>
                        </a:rPr>
                        <a:t>(</a:t>
                      </a:r>
                      <a:r>
                        <a:rPr lang="zh-TW" altLang="en-US" sz="1050" u="sng" dirty="0">
                          <a:solidFill>
                            <a:srgbClr val="0070C0"/>
                          </a:solidFill>
                          <a:latin typeface="微軟正黑體" panose="020B0604030504040204" pitchFamily="34" charset="-120"/>
                          <a:ea typeface="微軟正黑體" panose="020B0604030504040204" pitchFamily="34" charset="-120"/>
                        </a:rPr>
                        <a:t>青年儲蓄帳戶組</a:t>
                      </a:r>
                      <a:r>
                        <a:rPr lang="en-US" altLang="zh-TW" sz="1050" u="sng" dirty="0">
                          <a:solidFill>
                            <a:srgbClr val="0070C0"/>
                          </a:solidFill>
                          <a:latin typeface="微軟正黑體" panose="020B0604030504040204" pitchFamily="34" charset="-120"/>
                          <a:ea typeface="微軟正黑體" panose="020B0604030504040204" pitchFamily="34" charset="-120"/>
                        </a:rPr>
                        <a:t>)</a:t>
                      </a:r>
                      <a:endParaRPr lang="zh-TW" altLang="en-US" sz="1050" u="sng"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1702216"/>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四技二專日間部聯合登記分發</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0315349"/>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四技日間部申請入學聯合招生</a:t>
                      </a:r>
                      <a:r>
                        <a:rPr lang="en-US" altLang="zh-TW" sz="1050" u="sng" dirty="0">
                          <a:solidFill>
                            <a:srgbClr val="0070C0"/>
                          </a:solidFill>
                          <a:latin typeface="微軟正黑體" panose="020B0604030504040204" pitchFamily="34" charset="-120"/>
                          <a:ea typeface="微軟正黑體" panose="020B0604030504040204" pitchFamily="34" charset="-120"/>
                        </a:rPr>
                        <a:t>(</a:t>
                      </a:r>
                      <a:r>
                        <a:rPr lang="zh-TW" altLang="en-US" sz="1050" u="sng" dirty="0">
                          <a:solidFill>
                            <a:srgbClr val="0070C0"/>
                          </a:solidFill>
                          <a:latin typeface="微軟正黑體" panose="020B0604030504040204" pitchFamily="34" charset="-120"/>
                          <a:ea typeface="微軟正黑體" panose="020B0604030504040204" pitchFamily="34" charset="-120"/>
                        </a:rPr>
                        <a:t>招收高中生</a:t>
                      </a:r>
                      <a:r>
                        <a:rPr lang="en-US" altLang="zh-TW" sz="1050" u="sng" dirty="0">
                          <a:solidFill>
                            <a:srgbClr val="0070C0"/>
                          </a:solidFill>
                          <a:latin typeface="微軟正黑體" panose="020B0604030504040204" pitchFamily="34" charset="-120"/>
                          <a:ea typeface="微軟正黑體" panose="020B0604030504040204" pitchFamily="34" charset="-120"/>
                        </a:rPr>
                        <a:t>)</a:t>
                      </a:r>
                      <a:endParaRPr lang="zh-TW" altLang="en-US" sz="1050" u="sng"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8039674"/>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四技二專技優保送入學</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844333"/>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四技二專技優甄審入學</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9475842"/>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科技校院繁星計畫聯合推薦甄選</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69764"/>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四技二專特殊選才聯合招生</a:t>
                      </a:r>
                      <a:r>
                        <a:rPr lang="en-US" altLang="zh-TW" sz="1050" u="sng" dirty="0">
                          <a:solidFill>
                            <a:srgbClr val="0070C0"/>
                          </a:solidFill>
                          <a:latin typeface="微軟正黑體" panose="020B0604030504040204" pitchFamily="34" charset="-120"/>
                          <a:ea typeface="微軟正黑體" panose="020B0604030504040204" pitchFamily="34" charset="-120"/>
                        </a:rPr>
                        <a:t>(</a:t>
                      </a:r>
                      <a:r>
                        <a:rPr lang="zh-TW" altLang="en-US" sz="1050" u="sng" dirty="0">
                          <a:solidFill>
                            <a:srgbClr val="0070C0"/>
                          </a:solidFill>
                          <a:latin typeface="微軟正黑體" panose="020B0604030504040204" pitchFamily="34" charset="-120"/>
                          <a:ea typeface="微軟正黑體" panose="020B0604030504040204" pitchFamily="34" charset="-120"/>
                        </a:rPr>
                        <a:t>技職特才及實驗教育組</a:t>
                      </a:r>
                      <a:r>
                        <a:rPr lang="en-US" altLang="zh-TW" sz="1050" u="sng" dirty="0">
                          <a:solidFill>
                            <a:srgbClr val="0070C0"/>
                          </a:solidFill>
                          <a:latin typeface="微軟正黑體" panose="020B0604030504040204" pitchFamily="34" charset="-120"/>
                          <a:ea typeface="微軟正黑體" panose="020B0604030504040204" pitchFamily="34" charset="-120"/>
                        </a:rPr>
                        <a:t>)</a:t>
                      </a:r>
                      <a:endParaRPr lang="zh-TW" altLang="en-US" sz="1050" u="sng"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276715"/>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四技二專特殊選才聯合招生</a:t>
                      </a:r>
                      <a:r>
                        <a:rPr lang="en-US" altLang="zh-TW" sz="1050" u="sng" dirty="0">
                          <a:solidFill>
                            <a:srgbClr val="0070C0"/>
                          </a:solidFill>
                          <a:latin typeface="微軟正黑體" panose="020B0604030504040204" pitchFamily="34" charset="-120"/>
                          <a:ea typeface="微軟正黑體" panose="020B0604030504040204" pitchFamily="34" charset="-120"/>
                        </a:rPr>
                        <a:t>(</a:t>
                      </a:r>
                      <a:r>
                        <a:rPr lang="zh-TW" altLang="en-US" sz="1050" u="sng" dirty="0">
                          <a:solidFill>
                            <a:srgbClr val="0070C0"/>
                          </a:solidFill>
                          <a:latin typeface="微軟正黑體" panose="020B0604030504040204" pitchFamily="34" charset="-120"/>
                          <a:ea typeface="微軟正黑體" panose="020B0604030504040204" pitchFamily="34" charset="-120"/>
                        </a:rPr>
                        <a:t>青年儲蓄帳戶組</a:t>
                      </a:r>
                      <a:r>
                        <a:rPr lang="en-US" altLang="zh-TW" sz="1050" u="sng" dirty="0">
                          <a:solidFill>
                            <a:srgbClr val="0070C0"/>
                          </a:solidFill>
                          <a:latin typeface="微軟正黑體" panose="020B0604030504040204" pitchFamily="34" charset="-120"/>
                          <a:ea typeface="微軟正黑體" panose="020B0604030504040204" pitchFamily="34" charset="-120"/>
                        </a:rPr>
                        <a:t>)</a:t>
                      </a:r>
                      <a:endParaRPr lang="zh-TW" altLang="en-US" sz="1050" u="sng"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39614"/>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身心障礙學生升學大專校院甄試</a:t>
                      </a:r>
                      <a:r>
                        <a:rPr lang="en-US" altLang="zh-TW" sz="1050" u="sng" dirty="0">
                          <a:solidFill>
                            <a:srgbClr val="0070C0"/>
                          </a:solidFill>
                          <a:latin typeface="微軟正黑體" panose="020B0604030504040204" pitchFamily="34" charset="-120"/>
                          <a:ea typeface="微軟正黑體" panose="020B0604030504040204" pitchFamily="34" charset="-120"/>
                        </a:rPr>
                        <a:t>(</a:t>
                      </a:r>
                      <a:r>
                        <a:rPr lang="zh-TW" altLang="en-US" sz="1050" u="sng" dirty="0">
                          <a:solidFill>
                            <a:srgbClr val="0070C0"/>
                          </a:solidFill>
                          <a:latin typeface="微軟正黑體" panose="020B0604030504040204" pitchFamily="34" charset="-120"/>
                          <a:ea typeface="微軟正黑體" panose="020B0604030504040204" pitchFamily="34" charset="-120"/>
                        </a:rPr>
                        <a:t>四技二專組</a:t>
                      </a:r>
                      <a:r>
                        <a:rPr lang="en-US" altLang="zh-TW" sz="1050" u="sng" dirty="0">
                          <a:solidFill>
                            <a:srgbClr val="0070C0"/>
                          </a:solidFill>
                          <a:latin typeface="微軟正黑體" panose="020B0604030504040204" pitchFamily="34" charset="-120"/>
                          <a:ea typeface="微軟正黑體" panose="020B0604030504040204" pitchFamily="34" charset="-120"/>
                        </a:rPr>
                        <a:t>)</a:t>
                      </a:r>
                      <a:endParaRPr lang="zh-TW" altLang="en-US" sz="1050" u="sng"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495532"/>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藝術群單獨招生</a:t>
                      </a:r>
                      <a:r>
                        <a:rPr lang="en-US" altLang="zh-TW" sz="1050" u="sng" dirty="0">
                          <a:solidFill>
                            <a:srgbClr val="0070C0"/>
                          </a:solidFill>
                          <a:latin typeface="微軟正黑體" panose="020B0604030504040204" pitchFamily="34" charset="-120"/>
                          <a:ea typeface="微軟正黑體" panose="020B0604030504040204" pitchFamily="34" charset="-120"/>
                        </a:rPr>
                        <a:t>(</a:t>
                      </a:r>
                      <a:r>
                        <a:rPr lang="zh-TW" altLang="en-US" sz="1050" u="sng" dirty="0">
                          <a:solidFill>
                            <a:srgbClr val="0070C0"/>
                          </a:solidFill>
                          <a:latin typeface="微軟正黑體" panose="020B0604030504040204" pitchFamily="34" charset="-120"/>
                          <a:ea typeface="微軟正黑體" panose="020B0604030504040204" pitchFamily="34" charset="-120"/>
                        </a:rPr>
                        <a:t>四技二專</a:t>
                      </a:r>
                      <a:r>
                        <a:rPr lang="en-US" altLang="zh-TW" sz="1050" u="sng" dirty="0">
                          <a:solidFill>
                            <a:srgbClr val="0070C0"/>
                          </a:solidFill>
                          <a:latin typeface="微軟正黑體" panose="020B0604030504040204" pitchFamily="34" charset="-120"/>
                          <a:ea typeface="微軟正黑體" panose="020B0604030504040204" pitchFamily="34" charset="-120"/>
                        </a:rPr>
                        <a:t>)</a:t>
                      </a:r>
                      <a:endParaRPr lang="zh-TW" altLang="en-US" sz="1050" u="sng"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3025717"/>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四技二專日間部一般單獨招生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7257659"/>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四技二專進修部一般單獨招生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900917"/>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四技二專在職專班招生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477646"/>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運動績優學生單獨招生</a:t>
                      </a:r>
                      <a:r>
                        <a:rPr lang="en-US" altLang="zh-TW" sz="1050" u="sng" dirty="0">
                          <a:solidFill>
                            <a:srgbClr val="0070C0"/>
                          </a:solidFill>
                          <a:latin typeface="微軟正黑體" panose="020B0604030504040204" pitchFamily="34" charset="-120"/>
                          <a:ea typeface="微軟正黑體" panose="020B0604030504040204" pitchFamily="34" charset="-120"/>
                        </a:rPr>
                        <a:t>(</a:t>
                      </a:r>
                      <a:r>
                        <a:rPr lang="zh-TW" altLang="en-US" sz="1050" u="sng" dirty="0">
                          <a:solidFill>
                            <a:srgbClr val="0070C0"/>
                          </a:solidFill>
                          <a:latin typeface="微軟正黑體" panose="020B0604030504040204" pitchFamily="34" charset="-120"/>
                          <a:ea typeface="微軟正黑體" panose="020B0604030504040204" pitchFamily="34" charset="-120"/>
                        </a:rPr>
                        <a:t>四技二專</a:t>
                      </a:r>
                      <a:r>
                        <a:rPr lang="en-US" altLang="zh-TW" sz="1050" u="sng" dirty="0">
                          <a:solidFill>
                            <a:srgbClr val="0070C0"/>
                          </a:solidFill>
                          <a:latin typeface="微軟正黑體" panose="020B0604030504040204" pitchFamily="34" charset="-120"/>
                          <a:ea typeface="微軟正黑體" panose="020B0604030504040204" pitchFamily="34" charset="-120"/>
                        </a:rPr>
                        <a:t>)</a:t>
                      </a:r>
                      <a:endParaRPr lang="zh-TW" altLang="en-US" sz="1050" u="sng"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1209695"/>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身心障礙學生單獨招生</a:t>
                      </a:r>
                      <a:r>
                        <a:rPr lang="en-US" altLang="zh-TW" sz="1050" u="sng" dirty="0">
                          <a:solidFill>
                            <a:srgbClr val="0070C0"/>
                          </a:solidFill>
                          <a:latin typeface="微軟正黑體" panose="020B0604030504040204" pitchFamily="34" charset="-120"/>
                          <a:ea typeface="微軟正黑體" panose="020B0604030504040204" pitchFamily="34" charset="-120"/>
                        </a:rPr>
                        <a:t>(</a:t>
                      </a:r>
                      <a:r>
                        <a:rPr lang="zh-TW" altLang="en-US" sz="1050" u="sng" dirty="0">
                          <a:solidFill>
                            <a:srgbClr val="0070C0"/>
                          </a:solidFill>
                          <a:latin typeface="微軟正黑體" panose="020B0604030504040204" pitchFamily="34" charset="-120"/>
                          <a:ea typeface="微軟正黑體" panose="020B0604030504040204" pitchFamily="34" charset="-120"/>
                        </a:rPr>
                        <a:t>四技二專</a:t>
                      </a:r>
                      <a:r>
                        <a:rPr lang="en-US" altLang="zh-TW" sz="1050" u="sng" dirty="0">
                          <a:solidFill>
                            <a:srgbClr val="0070C0"/>
                          </a:solidFill>
                          <a:latin typeface="微軟正黑體" panose="020B0604030504040204" pitchFamily="34" charset="-120"/>
                          <a:ea typeface="微軟正黑體" panose="020B0604030504040204" pitchFamily="34" charset="-120"/>
                        </a:rPr>
                        <a:t>)</a:t>
                      </a:r>
                      <a:endParaRPr lang="zh-TW" altLang="en-US" sz="1050" u="sng"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884042"/>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產學攜手合作計畫專班招生</a:t>
                      </a:r>
                      <a:r>
                        <a:rPr lang="en-US" altLang="zh-TW" sz="1050" u="sng" dirty="0">
                          <a:solidFill>
                            <a:srgbClr val="0070C0"/>
                          </a:solidFill>
                          <a:latin typeface="微軟正黑體" panose="020B0604030504040204" pitchFamily="34" charset="-120"/>
                          <a:ea typeface="微軟正黑體" panose="020B0604030504040204" pitchFamily="34" charset="-120"/>
                        </a:rPr>
                        <a:t>(</a:t>
                      </a:r>
                      <a:r>
                        <a:rPr lang="zh-TW" altLang="en-US" sz="1050" u="sng" dirty="0">
                          <a:solidFill>
                            <a:srgbClr val="0070C0"/>
                          </a:solidFill>
                          <a:latin typeface="微軟正黑體" panose="020B0604030504040204" pitchFamily="34" charset="-120"/>
                          <a:ea typeface="微軟正黑體" panose="020B0604030504040204" pitchFamily="34" charset="-120"/>
                        </a:rPr>
                        <a:t>四技二專</a:t>
                      </a:r>
                      <a:r>
                        <a:rPr lang="en-US" altLang="zh-TW" sz="1050" u="sng" dirty="0">
                          <a:solidFill>
                            <a:srgbClr val="0070C0"/>
                          </a:solidFill>
                          <a:latin typeface="微軟正黑體" panose="020B0604030504040204" pitchFamily="34" charset="-120"/>
                          <a:ea typeface="微軟正黑體" panose="020B0604030504040204" pitchFamily="34" charset="-120"/>
                        </a:rPr>
                        <a:t>)</a:t>
                      </a:r>
                      <a:endParaRPr lang="zh-TW" altLang="en-US" sz="1050" u="sng"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1258142"/>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雙軌訓練旗艦計畫招生</a:t>
                      </a:r>
                      <a:r>
                        <a:rPr lang="en-US" altLang="zh-TW" sz="1050" u="sng" dirty="0">
                          <a:solidFill>
                            <a:srgbClr val="0070C0"/>
                          </a:solidFill>
                          <a:latin typeface="微軟正黑體" panose="020B0604030504040204" pitchFamily="34" charset="-120"/>
                          <a:ea typeface="微軟正黑體" panose="020B0604030504040204" pitchFamily="34" charset="-120"/>
                        </a:rPr>
                        <a:t>(</a:t>
                      </a:r>
                      <a:r>
                        <a:rPr lang="zh-TW" altLang="en-US" sz="1050" u="sng" dirty="0">
                          <a:solidFill>
                            <a:srgbClr val="0070C0"/>
                          </a:solidFill>
                          <a:latin typeface="微軟正黑體" panose="020B0604030504040204" pitchFamily="34" charset="-120"/>
                          <a:ea typeface="微軟正黑體" panose="020B0604030504040204" pitchFamily="34" charset="-120"/>
                        </a:rPr>
                        <a:t>四技二專</a:t>
                      </a:r>
                      <a:r>
                        <a:rPr lang="en-US" altLang="zh-TW" sz="1050" u="sng" dirty="0">
                          <a:solidFill>
                            <a:srgbClr val="0070C0"/>
                          </a:solidFill>
                          <a:latin typeface="微軟正黑體" panose="020B0604030504040204" pitchFamily="34" charset="-120"/>
                          <a:ea typeface="微軟正黑體" panose="020B0604030504040204" pitchFamily="34" charset="-120"/>
                        </a:rPr>
                        <a:t>)</a:t>
                      </a:r>
                      <a:endParaRPr lang="zh-TW" altLang="en-US" sz="1050" u="sng"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9988185"/>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產學訓合作訓練四技專班招生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3821901"/>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科技校院辦理多元專長培力課程招生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92847"/>
                  </a:ext>
                </a:extLst>
              </a:tr>
              <a:tr h="225740">
                <a:tc>
                  <a:txBody>
                    <a:bodyPr/>
                    <a:lstStyle/>
                    <a:p>
                      <a:pPr>
                        <a:lnSpc>
                          <a:spcPts val="1000"/>
                        </a:lnSpc>
                      </a:pPr>
                      <a:r>
                        <a:rPr lang="zh-TW" altLang="en-US" sz="1050" u="sng" dirty="0">
                          <a:solidFill>
                            <a:srgbClr val="0070C0"/>
                          </a:solidFill>
                          <a:latin typeface="微軟正黑體" panose="020B0604030504040204" pitchFamily="34" charset="-120"/>
                          <a:ea typeface="微軟正黑體" panose="020B0604030504040204" pitchFamily="34" charset="-120"/>
                        </a:rPr>
                        <a:t>四技二專其他入學管道</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1426047"/>
                  </a:ext>
                </a:extLst>
              </a:tr>
            </a:tbl>
          </a:graphicData>
        </a:graphic>
      </p:graphicFrame>
      <p:sp>
        <p:nvSpPr>
          <p:cNvPr id="20" name="圓角矩形 32">
            <a:extLst>
              <a:ext uri="{FF2B5EF4-FFF2-40B4-BE49-F238E27FC236}">
                <a16:creationId xmlns:a16="http://schemas.microsoft.com/office/drawing/2014/main" id="{EAC54B2C-8CCF-4EFE-B0CF-E67DCA94EA49}"/>
              </a:ext>
            </a:extLst>
          </p:cNvPr>
          <p:cNvSpPr/>
          <p:nvPr/>
        </p:nvSpPr>
        <p:spPr>
          <a:xfrm>
            <a:off x="595903" y="1158760"/>
            <a:ext cx="1867525" cy="442674"/>
          </a:xfrm>
          <a:prstGeom prst="roundRect">
            <a:avLst/>
          </a:prstGeom>
          <a:solidFill>
            <a:srgbClr val="C00000"/>
          </a:solidFill>
        </p:spPr>
        <p:txBody>
          <a:bodyPr wrap="square">
            <a:spAutoFit/>
          </a:bodyPr>
          <a:lstStyle/>
          <a:p>
            <a:pPr marL="0" lvl="1" algn="ctr"/>
            <a:r>
              <a:rPr lang="zh-TW" altLang="en-US" sz="2000" b="1" dirty="0">
                <a:solidFill>
                  <a:schemeClr val="bg1"/>
                </a:solidFill>
                <a:latin typeface="微軟正黑體" panose="020B0604030504040204" pitchFamily="34" charset="-120"/>
                <a:ea typeface="微軟正黑體" panose="020B0604030504040204" pitchFamily="34" charset="-120"/>
              </a:rPr>
              <a:t>各招生管道</a:t>
            </a:r>
            <a:endParaRPr lang="en-US" altLang="zh-TW" sz="2000" b="1" dirty="0">
              <a:solidFill>
                <a:schemeClr val="bg1"/>
              </a:solidFill>
              <a:latin typeface="微軟正黑體" panose="020B0604030504040204" pitchFamily="34" charset="-120"/>
              <a:ea typeface="微軟正黑體" panose="020B0604030504040204" pitchFamily="34" charset="-120"/>
            </a:endParaRPr>
          </a:p>
        </p:txBody>
      </p:sp>
      <p:sp>
        <p:nvSpPr>
          <p:cNvPr id="21" name="矩形: 圓角 3">
            <a:extLst>
              <a:ext uri="{FF2B5EF4-FFF2-40B4-BE49-F238E27FC236}">
                <a16:creationId xmlns:a16="http://schemas.microsoft.com/office/drawing/2014/main" id="{648ECA37-11B1-418D-8FFA-21A0B33C0AF3}"/>
              </a:ext>
            </a:extLst>
          </p:cNvPr>
          <p:cNvSpPr/>
          <p:nvPr/>
        </p:nvSpPr>
        <p:spPr>
          <a:xfrm>
            <a:off x="5027700" y="2268416"/>
            <a:ext cx="1592769" cy="1433146"/>
          </a:xfrm>
          <a:prstGeom prst="roundRect">
            <a:avLst>
              <a:gd name="adj" fmla="val 3644"/>
            </a:avLst>
          </a:prstGeom>
          <a:noFill/>
          <a:ln w="57150">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grpSp>
        <p:nvGrpSpPr>
          <p:cNvPr id="22" name="群組 21">
            <a:extLst>
              <a:ext uri="{FF2B5EF4-FFF2-40B4-BE49-F238E27FC236}">
                <a16:creationId xmlns:a16="http://schemas.microsoft.com/office/drawing/2014/main" id="{054814F1-4622-4D79-AABC-9DF513663889}"/>
              </a:ext>
            </a:extLst>
          </p:cNvPr>
          <p:cNvGrpSpPr/>
          <p:nvPr/>
        </p:nvGrpSpPr>
        <p:grpSpPr>
          <a:xfrm flipH="1">
            <a:off x="3986807" y="2901462"/>
            <a:ext cx="813074" cy="471457"/>
            <a:chOff x="8228419" y="777526"/>
            <a:chExt cx="820946" cy="476021"/>
          </a:xfrm>
        </p:grpSpPr>
        <p:sp>
          <p:nvSpPr>
            <p:cNvPr id="23" name="Chevron 2">
              <a:extLst>
                <a:ext uri="{FF2B5EF4-FFF2-40B4-BE49-F238E27FC236}">
                  <a16:creationId xmlns:a16="http://schemas.microsoft.com/office/drawing/2014/main" id="{400BB76D-A767-447C-A53A-85CF99BDB7FF}"/>
                </a:ext>
              </a:extLst>
            </p:cNvPr>
            <p:cNvSpPr/>
            <p:nvPr/>
          </p:nvSpPr>
          <p:spPr>
            <a:xfrm rot="5400000">
              <a:off x="8662598" y="866780"/>
              <a:ext cx="476021" cy="297513"/>
            </a:xfrm>
            <a:prstGeom prst="triangl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24" name="Chevron 2">
              <a:extLst>
                <a:ext uri="{FF2B5EF4-FFF2-40B4-BE49-F238E27FC236}">
                  <a16:creationId xmlns:a16="http://schemas.microsoft.com/office/drawing/2014/main" id="{C0B434B3-23EB-4DD2-830D-79FCD357401A}"/>
                </a:ext>
              </a:extLst>
            </p:cNvPr>
            <p:cNvSpPr/>
            <p:nvPr/>
          </p:nvSpPr>
          <p:spPr>
            <a:xfrm rot="5400000">
              <a:off x="8400027" y="915610"/>
              <a:ext cx="319764" cy="199854"/>
            </a:xfrm>
            <a:prstGeom prst="triangle">
              <a:avLst/>
            </a:prstGeom>
            <a:solidFill>
              <a:srgbClr val="FF6969">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25" name="Chevron 2">
              <a:extLst>
                <a:ext uri="{FF2B5EF4-FFF2-40B4-BE49-F238E27FC236}">
                  <a16:creationId xmlns:a16="http://schemas.microsoft.com/office/drawing/2014/main" id="{B476D5EE-1330-467F-9DAE-E29C15C8C9F8}"/>
                </a:ext>
              </a:extLst>
            </p:cNvPr>
            <p:cNvSpPr/>
            <p:nvPr/>
          </p:nvSpPr>
          <p:spPr>
            <a:xfrm rot="5400000">
              <a:off x="8162114" y="949232"/>
              <a:ext cx="265219" cy="132610"/>
            </a:xfrm>
            <a:prstGeom prst="triangle">
              <a:avLst/>
            </a:prstGeom>
            <a:solidFill>
              <a:srgbClr val="FFC5C5">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sp>
        <p:nvSpPr>
          <p:cNvPr id="26" name="矩形: 圓角 3">
            <a:extLst>
              <a:ext uri="{FF2B5EF4-FFF2-40B4-BE49-F238E27FC236}">
                <a16:creationId xmlns:a16="http://schemas.microsoft.com/office/drawing/2014/main" id="{C9CB0299-41BD-4279-9138-D13BE40640CA}"/>
              </a:ext>
            </a:extLst>
          </p:cNvPr>
          <p:cNvSpPr/>
          <p:nvPr/>
        </p:nvSpPr>
        <p:spPr>
          <a:xfrm>
            <a:off x="5027700" y="4099844"/>
            <a:ext cx="1592769" cy="1433146"/>
          </a:xfrm>
          <a:prstGeom prst="roundRect">
            <a:avLst>
              <a:gd name="adj" fmla="val 3644"/>
            </a:avLst>
          </a:prstGeom>
          <a:noFill/>
          <a:ln w="57150">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sp>
        <p:nvSpPr>
          <p:cNvPr id="27" name="圓角矩形 41">
            <a:extLst>
              <a:ext uri="{FF2B5EF4-FFF2-40B4-BE49-F238E27FC236}">
                <a16:creationId xmlns:a16="http://schemas.microsoft.com/office/drawing/2014/main" id="{EB13B15E-C0DE-44D0-8F34-DC65202C6273}"/>
              </a:ext>
            </a:extLst>
          </p:cNvPr>
          <p:cNvSpPr/>
          <p:nvPr/>
        </p:nvSpPr>
        <p:spPr>
          <a:xfrm>
            <a:off x="4879559" y="6359379"/>
            <a:ext cx="6418556" cy="331589"/>
          </a:xfrm>
          <a:prstGeom prst="roundRect">
            <a:avLst>
              <a:gd name="adj" fmla="val 13629"/>
            </a:avLst>
          </a:prstGeom>
          <a:noFill/>
          <a:ln w="38100">
            <a:solidFill>
              <a:srgbClr val="00B0F0"/>
            </a:solidFill>
            <a:prstDash val="solid"/>
          </a:ln>
        </p:spPr>
        <p:txBody>
          <a:bodyPr wrap="square">
            <a:spAutoFit/>
          </a:bodyPr>
          <a:lstStyle/>
          <a:p>
            <a:pPr marL="0" lvl="1"/>
            <a:r>
              <a:rPr lang="zh-TW" altLang="en-US" sz="1400" dirty="0">
                <a:latin typeface="微軟正黑體" panose="020B0604030504040204" pitchFamily="34" charset="-120"/>
                <a:ea typeface="微軟正黑體" panose="020B0604030504040204" pitchFamily="34" charset="-120"/>
              </a:rPr>
              <a:t>查詢全國各地有哪幾所技專校院，招收學制、系科組學程以及有哪些入學管道</a:t>
            </a:r>
            <a:endParaRPr lang="en-US" altLang="zh-TW" sz="1400" b="1" dirty="0">
              <a:latin typeface="微軟正黑體" panose="020B0604030504040204" pitchFamily="34" charset="-120"/>
              <a:ea typeface="微軟正黑體" panose="020B0604030504040204" pitchFamily="34" charset="-120"/>
            </a:endParaRPr>
          </a:p>
        </p:txBody>
      </p:sp>
      <p:grpSp>
        <p:nvGrpSpPr>
          <p:cNvPr id="28" name="群組 27">
            <a:extLst>
              <a:ext uri="{FF2B5EF4-FFF2-40B4-BE49-F238E27FC236}">
                <a16:creationId xmlns:a16="http://schemas.microsoft.com/office/drawing/2014/main" id="{746A89F9-C3C5-45CE-BEA6-E52B1C3E4682}"/>
              </a:ext>
            </a:extLst>
          </p:cNvPr>
          <p:cNvGrpSpPr/>
          <p:nvPr/>
        </p:nvGrpSpPr>
        <p:grpSpPr>
          <a:xfrm rot="16200000" flipH="1">
            <a:off x="5519099" y="5798647"/>
            <a:ext cx="670963" cy="389055"/>
            <a:chOff x="8228419" y="777526"/>
            <a:chExt cx="820946" cy="476021"/>
          </a:xfrm>
        </p:grpSpPr>
        <p:sp>
          <p:nvSpPr>
            <p:cNvPr id="29" name="Chevron 2">
              <a:extLst>
                <a:ext uri="{FF2B5EF4-FFF2-40B4-BE49-F238E27FC236}">
                  <a16:creationId xmlns:a16="http://schemas.microsoft.com/office/drawing/2014/main" id="{B85D11CF-4E55-41EF-AB60-C4926E4C2738}"/>
                </a:ext>
              </a:extLst>
            </p:cNvPr>
            <p:cNvSpPr/>
            <p:nvPr/>
          </p:nvSpPr>
          <p:spPr>
            <a:xfrm rot="5400000">
              <a:off x="8662598" y="866780"/>
              <a:ext cx="476021" cy="297513"/>
            </a:xfrm>
            <a:prstGeom prst="triangle">
              <a:avLst/>
            </a:prstGeom>
            <a:solidFill>
              <a:srgbClr val="009ED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30" name="Chevron 2">
              <a:extLst>
                <a:ext uri="{FF2B5EF4-FFF2-40B4-BE49-F238E27FC236}">
                  <a16:creationId xmlns:a16="http://schemas.microsoft.com/office/drawing/2014/main" id="{2FC41095-7FBD-4088-AD8A-BAE328E83380}"/>
                </a:ext>
              </a:extLst>
            </p:cNvPr>
            <p:cNvSpPr/>
            <p:nvPr/>
          </p:nvSpPr>
          <p:spPr>
            <a:xfrm rot="5400000">
              <a:off x="8400027" y="915610"/>
              <a:ext cx="319764" cy="199854"/>
            </a:xfrm>
            <a:prstGeom prst="triangle">
              <a:avLst/>
            </a:prstGeom>
            <a:solidFill>
              <a:srgbClr val="009ED6">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31" name="Chevron 2">
              <a:extLst>
                <a:ext uri="{FF2B5EF4-FFF2-40B4-BE49-F238E27FC236}">
                  <a16:creationId xmlns:a16="http://schemas.microsoft.com/office/drawing/2014/main" id="{5728E218-1AE4-4F07-A979-48FF6E341BA8}"/>
                </a:ext>
              </a:extLst>
            </p:cNvPr>
            <p:cNvSpPr/>
            <p:nvPr/>
          </p:nvSpPr>
          <p:spPr>
            <a:xfrm rot="5400000">
              <a:off x="8162114" y="949232"/>
              <a:ext cx="265219" cy="132610"/>
            </a:xfrm>
            <a:prstGeom prst="triangle">
              <a:avLst/>
            </a:prstGeom>
            <a:solidFill>
              <a:srgbClr val="009ED6">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37" name="群組 36">
            <a:extLst>
              <a:ext uri="{FF2B5EF4-FFF2-40B4-BE49-F238E27FC236}">
                <a16:creationId xmlns:a16="http://schemas.microsoft.com/office/drawing/2014/main" id="{9298111E-DA63-4BB2-B2E8-BA57811782C9}"/>
              </a:ext>
            </a:extLst>
          </p:cNvPr>
          <p:cNvGrpSpPr/>
          <p:nvPr/>
        </p:nvGrpSpPr>
        <p:grpSpPr>
          <a:xfrm>
            <a:off x="5065026" y="2303572"/>
            <a:ext cx="5858875" cy="3197449"/>
            <a:chOff x="5059680" y="2312030"/>
            <a:chExt cx="5858875" cy="3197449"/>
          </a:xfrm>
        </p:grpSpPr>
        <p:pic>
          <p:nvPicPr>
            <p:cNvPr id="38" name="圖片 37">
              <a:extLst>
                <a:ext uri="{FF2B5EF4-FFF2-40B4-BE49-F238E27FC236}">
                  <a16:creationId xmlns:a16="http://schemas.microsoft.com/office/drawing/2014/main" id="{3CB3C2F0-BBCD-485B-B26F-B4932E452966}"/>
                </a:ext>
              </a:extLst>
            </p:cNvPr>
            <p:cNvPicPr>
              <a:picLocks noChangeAspect="1"/>
            </p:cNvPicPr>
            <p:nvPr/>
          </p:nvPicPr>
          <p:blipFill>
            <a:blip r:embed="rId3"/>
            <a:stretch>
              <a:fillRect/>
            </a:stretch>
          </p:blipFill>
          <p:spPr>
            <a:xfrm>
              <a:off x="9765009" y="2312030"/>
              <a:ext cx="630970" cy="825114"/>
            </a:xfrm>
            <a:prstGeom prst="rect">
              <a:avLst/>
            </a:prstGeom>
          </p:spPr>
        </p:pic>
        <p:pic>
          <p:nvPicPr>
            <p:cNvPr id="39" name="圖片 38">
              <a:extLst>
                <a:ext uri="{FF2B5EF4-FFF2-40B4-BE49-F238E27FC236}">
                  <a16:creationId xmlns:a16="http://schemas.microsoft.com/office/drawing/2014/main" id="{03E397DF-7921-4B73-9252-257BD15AD4D6}"/>
                </a:ext>
              </a:extLst>
            </p:cNvPr>
            <p:cNvPicPr>
              <a:picLocks noChangeAspect="1"/>
            </p:cNvPicPr>
            <p:nvPr/>
          </p:nvPicPr>
          <p:blipFill>
            <a:blip r:embed="rId4"/>
            <a:stretch>
              <a:fillRect/>
            </a:stretch>
          </p:blipFill>
          <p:spPr>
            <a:xfrm>
              <a:off x="7609905" y="2363508"/>
              <a:ext cx="647149" cy="776579"/>
            </a:xfrm>
            <a:prstGeom prst="rect">
              <a:avLst/>
            </a:prstGeom>
          </p:spPr>
        </p:pic>
        <p:pic>
          <p:nvPicPr>
            <p:cNvPr id="40" name="圖片 39">
              <a:extLst>
                <a:ext uri="{FF2B5EF4-FFF2-40B4-BE49-F238E27FC236}">
                  <a16:creationId xmlns:a16="http://schemas.microsoft.com/office/drawing/2014/main" id="{555C061C-E67D-45D7-9E55-8BAAA58C956F}"/>
                </a:ext>
              </a:extLst>
            </p:cNvPr>
            <p:cNvPicPr>
              <a:picLocks noChangeAspect="1"/>
            </p:cNvPicPr>
            <p:nvPr/>
          </p:nvPicPr>
          <p:blipFill>
            <a:blip r:embed="rId5"/>
            <a:stretch>
              <a:fillRect/>
            </a:stretch>
          </p:blipFill>
          <p:spPr>
            <a:xfrm>
              <a:off x="5406879" y="2318748"/>
              <a:ext cx="729660" cy="866100"/>
            </a:xfrm>
            <a:prstGeom prst="rect">
              <a:avLst/>
            </a:prstGeom>
          </p:spPr>
        </p:pic>
        <p:pic>
          <p:nvPicPr>
            <p:cNvPr id="41" name="圖片 40">
              <a:extLst>
                <a:ext uri="{FF2B5EF4-FFF2-40B4-BE49-F238E27FC236}">
                  <a16:creationId xmlns:a16="http://schemas.microsoft.com/office/drawing/2014/main" id="{11E539BD-8704-4C05-9219-FD0915E74CAE}"/>
                </a:ext>
              </a:extLst>
            </p:cNvPr>
            <p:cNvPicPr>
              <a:picLocks noChangeAspect="1"/>
            </p:cNvPicPr>
            <p:nvPr/>
          </p:nvPicPr>
          <p:blipFill>
            <a:blip r:embed="rId6"/>
            <a:stretch>
              <a:fillRect/>
            </a:stretch>
          </p:blipFill>
          <p:spPr>
            <a:xfrm>
              <a:off x="7569857" y="4142405"/>
              <a:ext cx="652541" cy="792757"/>
            </a:xfrm>
            <a:prstGeom prst="rect">
              <a:avLst/>
            </a:prstGeom>
          </p:spPr>
        </p:pic>
        <p:pic>
          <p:nvPicPr>
            <p:cNvPr id="42" name="圖片 41">
              <a:extLst>
                <a:ext uri="{FF2B5EF4-FFF2-40B4-BE49-F238E27FC236}">
                  <a16:creationId xmlns:a16="http://schemas.microsoft.com/office/drawing/2014/main" id="{DD899BED-2C89-4FF4-8E58-205A5C4D54AB}"/>
                </a:ext>
              </a:extLst>
            </p:cNvPr>
            <p:cNvPicPr>
              <a:picLocks noChangeAspect="1"/>
            </p:cNvPicPr>
            <p:nvPr/>
          </p:nvPicPr>
          <p:blipFill>
            <a:blip r:embed="rId7"/>
            <a:stretch>
              <a:fillRect/>
            </a:stretch>
          </p:blipFill>
          <p:spPr>
            <a:xfrm>
              <a:off x="5408013" y="4199598"/>
              <a:ext cx="738828" cy="798150"/>
            </a:xfrm>
            <a:prstGeom prst="rect">
              <a:avLst/>
            </a:prstGeom>
          </p:spPr>
        </p:pic>
        <p:pic>
          <p:nvPicPr>
            <p:cNvPr id="43" name="圖片 42">
              <a:extLst>
                <a:ext uri="{FF2B5EF4-FFF2-40B4-BE49-F238E27FC236}">
                  <a16:creationId xmlns:a16="http://schemas.microsoft.com/office/drawing/2014/main" id="{BDBEC75B-D535-42D1-B9E7-0AD15F40AB14}"/>
                </a:ext>
              </a:extLst>
            </p:cNvPr>
            <p:cNvPicPr>
              <a:picLocks noChangeAspect="1"/>
            </p:cNvPicPr>
            <p:nvPr/>
          </p:nvPicPr>
          <p:blipFill rotWithShape="1">
            <a:blip r:embed="rId8"/>
            <a:srcRect r="1018" b="11414"/>
            <a:stretch/>
          </p:blipFill>
          <p:spPr>
            <a:xfrm>
              <a:off x="5059680" y="3237664"/>
              <a:ext cx="1527851" cy="365859"/>
            </a:xfrm>
            <a:prstGeom prst="rect">
              <a:avLst/>
            </a:prstGeom>
          </p:spPr>
        </p:pic>
        <p:pic>
          <p:nvPicPr>
            <p:cNvPr id="44" name="圖片 43">
              <a:extLst>
                <a:ext uri="{FF2B5EF4-FFF2-40B4-BE49-F238E27FC236}">
                  <a16:creationId xmlns:a16="http://schemas.microsoft.com/office/drawing/2014/main" id="{7C7E40BA-B3B9-4BF2-BBF1-E1A704A54AC8}"/>
                </a:ext>
              </a:extLst>
            </p:cNvPr>
            <p:cNvPicPr>
              <a:picLocks noChangeAspect="1"/>
            </p:cNvPicPr>
            <p:nvPr/>
          </p:nvPicPr>
          <p:blipFill>
            <a:blip r:embed="rId9"/>
            <a:stretch>
              <a:fillRect/>
            </a:stretch>
          </p:blipFill>
          <p:spPr>
            <a:xfrm>
              <a:off x="7060470" y="3226429"/>
              <a:ext cx="1746980" cy="497301"/>
            </a:xfrm>
            <a:prstGeom prst="rect">
              <a:avLst/>
            </a:prstGeom>
          </p:spPr>
        </p:pic>
        <p:pic>
          <p:nvPicPr>
            <p:cNvPr id="45" name="圖片 44">
              <a:extLst>
                <a:ext uri="{FF2B5EF4-FFF2-40B4-BE49-F238E27FC236}">
                  <a16:creationId xmlns:a16="http://schemas.microsoft.com/office/drawing/2014/main" id="{6DBBB914-6AF6-4D2E-972F-6311A9BED334}"/>
                </a:ext>
              </a:extLst>
            </p:cNvPr>
            <p:cNvPicPr>
              <a:picLocks noChangeAspect="1"/>
            </p:cNvPicPr>
            <p:nvPr/>
          </p:nvPicPr>
          <p:blipFill>
            <a:blip r:embed="rId10"/>
            <a:stretch>
              <a:fillRect/>
            </a:stretch>
          </p:blipFill>
          <p:spPr>
            <a:xfrm>
              <a:off x="9193319" y="3238541"/>
              <a:ext cx="1722331" cy="497297"/>
            </a:xfrm>
            <a:prstGeom prst="rect">
              <a:avLst/>
            </a:prstGeom>
          </p:spPr>
        </p:pic>
        <p:pic>
          <p:nvPicPr>
            <p:cNvPr id="46" name="圖片 45">
              <a:extLst>
                <a:ext uri="{FF2B5EF4-FFF2-40B4-BE49-F238E27FC236}">
                  <a16:creationId xmlns:a16="http://schemas.microsoft.com/office/drawing/2014/main" id="{6B70D887-ABD1-40A5-826D-5E579B9A5955}"/>
                </a:ext>
              </a:extLst>
            </p:cNvPr>
            <p:cNvPicPr>
              <a:picLocks noChangeAspect="1"/>
            </p:cNvPicPr>
            <p:nvPr/>
          </p:nvPicPr>
          <p:blipFill>
            <a:blip r:embed="rId11"/>
            <a:stretch>
              <a:fillRect/>
            </a:stretch>
          </p:blipFill>
          <p:spPr>
            <a:xfrm>
              <a:off x="7055027" y="5082206"/>
              <a:ext cx="1752423" cy="379089"/>
            </a:xfrm>
            <a:prstGeom prst="rect">
              <a:avLst/>
            </a:prstGeom>
          </p:spPr>
        </p:pic>
        <p:pic>
          <p:nvPicPr>
            <p:cNvPr id="47" name="圖片 46">
              <a:extLst>
                <a:ext uri="{FF2B5EF4-FFF2-40B4-BE49-F238E27FC236}">
                  <a16:creationId xmlns:a16="http://schemas.microsoft.com/office/drawing/2014/main" id="{B312DC80-FD1E-48D4-BCF1-77BABB8CC43D}"/>
                </a:ext>
              </a:extLst>
            </p:cNvPr>
            <p:cNvPicPr>
              <a:picLocks noChangeAspect="1"/>
            </p:cNvPicPr>
            <p:nvPr/>
          </p:nvPicPr>
          <p:blipFill>
            <a:blip r:embed="rId12"/>
            <a:stretch>
              <a:fillRect/>
            </a:stretch>
          </p:blipFill>
          <p:spPr>
            <a:xfrm>
              <a:off x="9166131" y="5082722"/>
              <a:ext cx="1752424" cy="426757"/>
            </a:xfrm>
            <a:prstGeom prst="rect">
              <a:avLst/>
            </a:prstGeom>
          </p:spPr>
        </p:pic>
      </p:grpSp>
      <p:pic>
        <p:nvPicPr>
          <p:cNvPr id="48" name="圖片 47">
            <a:extLst>
              <a:ext uri="{FF2B5EF4-FFF2-40B4-BE49-F238E27FC236}">
                <a16:creationId xmlns:a16="http://schemas.microsoft.com/office/drawing/2014/main" id="{D384ABAD-6BDF-452E-B788-CFD35453B9B2}"/>
              </a:ext>
            </a:extLst>
          </p:cNvPr>
          <p:cNvPicPr>
            <a:picLocks noChangeAspect="1"/>
          </p:cNvPicPr>
          <p:nvPr/>
        </p:nvPicPr>
        <p:blipFill>
          <a:blip r:embed="rId13"/>
          <a:stretch>
            <a:fillRect/>
          </a:stretch>
        </p:blipFill>
        <p:spPr>
          <a:xfrm>
            <a:off x="5060030" y="5043752"/>
            <a:ext cx="1525227" cy="424341"/>
          </a:xfrm>
          <a:prstGeom prst="rect">
            <a:avLst/>
          </a:prstGeom>
        </p:spPr>
      </p:pic>
      <p:sp>
        <p:nvSpPr>
          <p:cNvPr id="52" name="標題 1">
            <a:extLst>
              <a:ext uri="{FF2B5EF4-FFF2-40B4-BE49-F238E27FC236}">
                <a16:creationId xmlns:a16="http://schemas.microsoft.com/office/drawing/2014/main" id="{09D2B960-93D6-4A8F-9478-ABB8AB7354EB}"/>
              </a:ext>
            </a:extLst>
          </p:cNvPr>
          <p:cNvSpPr txBox="1">
            <a:spLocks/>
          </p:cNvSpPr>
          <p:nvPr/>
        </p:nvSpPr>
        <p:spPr>
          <a:xfrm>
            <a:off x="7104112" y="1003311"/>
            <a:ext cx="3929599" cy="182886"/>
          </a:xfrm>
          <a:prstGeom prst="homePlate">
            <a:avLst>
              <a:gd name="adj" fmla="val 0"/>
            </a:avLst>
          </a:prstGeom>
          <a:no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en-US" altLang="zh-TW" sz="1600" dirty="0">
                <a:solidFill>
                  <a:schemeClr val="tx1"/>
                </a:solidFill>
                <a:latin typeface="+mn-ea"/>
                <a:ea typeface="+mn-ea"/>
                <a:cs typeface="Oswald"/>
              </a:rPr>
              <a:t>https://techexpo.moe.edu.tw/search/</a:t>
            </a:r>
            <a:endParaRPr kumimoji="0" lang="zh-TW" altLang="en-US" sz="1600" dirty="0">
              <a:solidFill>
                <a:schemeClr val="tx1"/>
              </a:solidFill>
              <a:latin typeface="+mn-ea"/>
              <a:ea typeface="+mn-ea"/>
              <a:cs typeface="Oswald"/>
              <a:sym typeface="Oswald"/>
            </a:endParaRPr>
          </a:p>
        </p:txBody>
      </p:sp>
      <p:pic>
        <p:nvPicPr>
          <p:cNvPr id="53" name="圖片 52">
            <a:extLst>
              <a:ext uri="{FF2B5EF4-FFF2-40B4-BE49-F238E27FC236}">
                <a16:creationId xmlns:a16="http://schemas.microsoft.com/office/drawing/2014/main" id="{B66B806B-1A49-4090-8AFC-211FC64997CE}"/>
              </a:ext>
            </a:extLst>
          </p:cNvPr>
          <p:cNvPicPr>
            <a:picLocks noChangeAspect="1"/>
          </p:cNvPicPr>
          <p:nvPr/>
        </p:nvPicPr>
        <p:blipFill rotWithShape="1">
          <a:blip r:embed="rId14">
            <a:clrChange>
              <a:clrFrom>
                <a:srgbClr val="FFFFFF"/>
              </a:clrFrom>
              <a:clrTo>
                <a:srgbClr val="FFFFFF">
                  <a:alpha val="0"/>
                </a:srgbClr>
              </a:clrTo>
            </a:clrChange>
          </a:blip>
          <a:srcRect l="22406" t="31239" r="63928" b="19490"/>
          <a:stretch/>
        </p:blipFill>
        <p:spPr>
          <a:xfrm>
            <a:off x="5985253" y="210657"/>
            <a:ext cx="1085393" cy="1055972"/>
          </a:xfrm>
          <a:prstGeom prst="rect">
            <a:avLst/>
          </a:prstGeom>
        </p:spPr>
      </p:pic>
      <p:sp>
        <p:nvSpPr>
          <p:cNvPr id="32" name="矩形 31">
            <a:extLst>
              <a:ext uri="{FF2B5EF4-FFF2-40B4-BE49-F238E27FC236}">
                <a16:creationId xmlns:a16="http://schemas.microsoft.com/office/drawing/2014/main" id="{839E3428-0F47-4B66-9FF2-9E2210C0FE10}"/>
              </a:ext>
            </a:extLst>
          </p:cNvPr>
          <p:cNvSpPr/>
          <p:nvPr/>
        </p:nvSpPr>
        <p:spPr>
          <a:xfrm>
            <a:off x="3740519" y="437086"/>
            <a:ext cx="2262158" cy="923330"/>
          </a:xfrm>
          <a:prstGeom prst="rect">
            <a:avLst/>
          </a:prstGeom>
        </p:spPr>
        <p:txBody>
          <a:bodyPr wrap="none">
            <a:spAutoFit/>
          </a:bodyPr>
          <a:lstStyle/>
          <a:p>
            <a:pPr>
              <a:buClr>
                <a:schemeClr val="tx1"/>
              </a:buClr>
            </a:pPr>
            <a:r>
              <a:rPr lang="zh-TW" altLang="en-US" sz="5400" b="1" dirty="0">
                <a:solidFill>
                  <a:srgbClr val="130C96"/>
                </a:solidFill>
                <a:latin typeface="微軟正黑體" panose="020B0604030504040204" pitchFamily="34" charset="-120"/>
                <a:ea typeface="微軟正黑體" panose="020B0604030504040204" pitchFamily="34" charset="-120"/>
                <a:sym typeface="Roboto Condensed"/>
              </a:rPr>
              <a:t>技訊網</a:t>
            </a:r>
            <a:endParaRPr lang="en-US" altLang="zh-TW" sz="5400" b="1" dirty="0">
              <a:solidFill>
                <a:srgbClr val="130C96"/>
              </a:solidFill>
              <a:latin typeface="微軟正黑體" panose="020B0604030504040204" pitchFamily="34" charset="-120"/>
              <a:ea typeface="微軟正黑體" panose="020B0604030504040204" pitchFamily="34" charset="-120"/>
              <a:sym typeface="Roboto Condensed"/>
            </a:endParaRPr>
          </a:p>
        </p:txBody>
      </p:sp>
    </p:spTree>
    <p:extLst>
      <p:ext uri="{BB962C8B-B14F-4D97-AF65-F5344CB8AC3E}">
        <p14:creationId xmlns:p14="http://schemas.microsoft.com/office/powerpoint/2010/main" val="348723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圖片 46">
            <a:extLst>
              <a:ext uri="{FF2B5EF4-FFF2-40B4-BE49-F238E27FC236}">
                <a16:creationId xmlns:a16="http://schemas.microsoft.com/office/drawing/2014/main" id="{4F42EF00-30CA-4F9A-BA7F-5CD0740A7065}"/>
              </a:ext>
            </a:extLst>
          </p:cNvPr>
          <p:cNvPicPr>
            <a:picLocks noChangeAspect="1"/>
          </p:cNvPicPr>
          <p:nvPr/>
        </p:nvPicPr>
        <p:blipFill>
          <a:blip r:embed="rId3"/>
          <a:stretch>
            <a:fillRect/>
          </a:stretch>
        </p:blipFill>
        <p:spPr>
          <a:xfrm>
            <a:off x="24680" y="0"/>
            <a:ext cx="12192000" cy="1121726"/>
          </a:xfrm>
          <a:prstGeom prst="rect">
            <a:avLst/>
          </a:prstGeom>
        </p:spPr>
      </p:pic>
      <p:sp>
        <p:nvSpPr>
          <p:cNvPr id="20" name="矩形 19">
            <a:extLst>
              <a:ext uri="{FF2B5EF4-FFF2-40B4-BE49-F238E27FC236}">
                <a16:creationId xmlns:a16="http://schemas.microsoft.com/office/drawing/2014/main" id="{0938AC53-75DB-4CFF-959A-DC391604E93F}"/>
              </a:ext>
            </a:extLst>
          </p:cNvPr>
          <p:cNvSpPr/>
          <p:nvPr/>
        </p:nvSpPr>
        <p:spPr>
          <a:xfrm>
            <a:off x="5435808" y="612695"/>
            <a:ext cx="2676416" cy="4820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1" name="直線接點 20">
            <a:extLst>
              <a:ext uri="{FF2B5EF4-FFF2-40B4-BE49-F238E27FC236}">
                <a16:creationId xmlns:a16="http://schemas.microsoft.com/office/drawing/2014/main" id="{EA1DEFEC-E800-4D59-B57F-956260019DC8}"/>
              </a:ext>
            </a:extLst>
          </p:cNvPr>
          <p:cNvCxnSpPr>
            <a:cxnSpLocks/>
            <a:stCxn id="20" idx="0"/>
            <a:endCxn id="68" idx="1"/>
          </p:cNvCxnSpPr>
          <p:nvPr/>
        </p:nvCxnSpPr>
        <p:spPr>
          <a:xfrm flipV="1">
            <a:off x="6774016" y="282596"/>
            <a:ext cx="615549" cy="3300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標題 1">
            <a:extLst>
              <a:ext uri="{FF2B5EF4-FFF2-40B4-BE49-F238E27FC236}">
                <a16:creationId xmlns:a16="http://schemas.microsoft.com/office/drawing/2014/main" id="{877051D8-7DF1-411F-B8EF-D5A35D7832C1}"/>
              </a:ext>
            </a:extLst>
          </p:cNvPr>
          <p:cNvSpPr txBox="1">
            <a:spLocks/>
          </p:cNvSpPr>
          <p:nvPr/>
        </p:nvSpPr>
        <p:spPr>
          <a:xfrm>
            <a:off x="7389565" y="145276"/>
            <a:ext cx="4799854" cy="274639"/>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en-US" altLang="zh-TW" sz="1800" dirty="0">
                <a:solidFill>
                  <a:schemeClr val="bg1"/>
                </a:solidFill>
                <a:latin typeface="+mn-ea"/>
                <a:ea typeface="+mn-ea"/>
                <a:cs typeface="Oswald"/>
              </a:rPr>
              <a:t>https://www.techadmi.edu.tw/newer/</a:t>
            </a:r>
            <a:endParaRPr kumimoji="0" lang="zh-TW" altLang="en-US" sz="1800" dirty="0">
              <a:solidFill>
                <a:srgbClr val="FFFF00"/>
              </a:solidFill>
              <a:latin typeface="+mn-ea"/>
              <a:ea typeface="+mn-ea"/>
              <a:cs typeface="Oswald"/>
              <a:sym typeface="Oswald"/>
            </a:endParaRPr>
          </a:p>
        </p:txBody>
      </p:sp>
      <p:pic>
        <p:nvPicPr>
          <p:cNvPr id="16" name="圖片 15">
            <a:extLst>
              <a:ext uri="{FF2B5EF4-FFF2-40B4-BE49-F238E27FC236}">
                <a16:creationId xmlns:a16="http://schemas.microsoft.com/office/drawing/2014/main" id="{EEBAA754-F4FB-420F-BAE6-74F0C7D07F78}"/>
              </a:ext>
            </a:extLst>
          </p:cNvPr>
          <p:cNvPicPr>
            <a:picLocks noChangeAspect="1"/>
          </p:cNvPicPr>
          <p:nvPr/>
        </p:nvPicPr>
        <p:blipFill rotWithShape="1">
          <a:blip r:embed="rId4">
            <a:extLst>
              <a:ext uri="{28A0092B-C50C-407E-A947-70E740481C1C}">
                <a14:useLocalDpi xmlns:a14="http://schemas.microsoft.com/office/drawing/2010/main" val="0"/>
              </a:ext>
            </a:extLst>
          </a:blip>
          <a:srcRect l="6583" t="8068" r="6592" b="5107"/>
          <a:stretch/>
        </p:blipFill>
        <p:spPr>
          <a:xfrm>
            <a:off x="10110861" y="490809"/>
            <a:ext cx="1121727" cy="1121726"/>
          </a:xfrm>
          <a:prstGeom prst="rect">
            <a:avLst/>
          </a:prstGeom>
        </p:spPr>
      </p:pic>
      <p:sp>
        <p:nvSpPr>
          <p:cNvPr id="28" name="矩形 27">
            <a:extLst>
              <a:ext uri="{FF2B5EF4-FFF2-40B4-BE49-F238E27FC236}">
                <a16:creationId xmlns:a16="http://schemas.microsoft.com/office/drawing/2014/main" id="{9AC17A10-0CB6-43B5-A79A-EE6288DFCEFE}"/>
              </a:ext>
            </a:extLst>
          </p:cNvPr>
          <p:cNvSpPr/>
          <p:nvPr/>
        </p:nvSpPr>
        <p:spPr>
          <a:xfrm>
            <a:off x="295179" y="1344507"/>
            <a:ext cx="2236510" cy="677108"/>
          </a:xfrm>
          <a:prstGeom prst="rect">
            <a:avLst/>
          </a:prstGeom>
        </p:spPr>
        <p:txBody>
          <a:bodyPr wrap="none">
            <a:spAutoFit/>
          </a:bodyPr>
          <a:lstStyle/>
          <a:p>
            <a:r>
              <a:rPr lang="zh-TW" altLang="en-US" sz="2000" b="1" dirty="0">
                <a:solidFill>
                  <a:srgbClr val="A20DBB"/>
                </a:solidFill>
                <a:latin typeface="微軟正黑體" panose="020B0604030504040204" pitchFamily="34" charset="-120"/>
                <a:ea typeface="微軟正黑體" panose="020B0604030504040204" pitchFamily="34" charset="-120"/>
              </a:rPr>
              <a:t>關於技專考招方案</a:t>
            </a:r>
            <a:endParaRPr lang="en-US" altLang="zh-TW" sz="2000" b="1" dirty="0">
              <a:solidFill>
                <a:srgbClr val="A20DBB"/>
              </a:solidFill>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solidFill>
                  <a:srgbClr val="212529"/>
                </a:solidFill>
                <a:latin typeface="微軟正黑體" panose="020B0604030504040204" pitchFamily="34" charset="-120"/>
                <a:ea typeface="微軟正黑體" panose="020B0604030504040204" pitchFamily="34" charset="-120"/>
              </a:rPr>
              <a:t>方案簡介</a:t>
            </a:r>
            <a:endParaRPr lang="zh-TW" altLang="en-US" b="0" i="0" dirty="0">
              <a:solidFill>
                <a:srgbClr val="212529"/>
              </a:solidFill>
              <a:effectLst/>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71E9C6D8-D01D-4539-9D8D-9F731A3089BF}"/>
              </a:ext>
            </a:extLst>
          </p:cNvPr>
          <p:cNvSpPr/>
          <p:nvPr/>
        </p:nvSpPr>
        <p:spPr>
          <a:xfrm>
            <a:off x="280371" y="2174367"/>
            <a:ext cx="2920029" cy="1231106"/>
          </a:xfrm>
          <a:prstGeom prst="rect">
            <a:avLst/>
          </a:prstGeom>
        </p:spPr>
        <p:txBody>
          <a:bodyPr wrap="square">
            <a:spAutoFit/>
          </a:bodyPr>
          <a:lstStyle/>
          <a:p>
            <a:r>
              <a:rPr lang="zh-TW" altLang="en-US" sz="2000" b="1" dirty="0">
                <a:solidFill>
                  <a:srgbClr val="A20DBB"/>
                </a:solidFill>
                <a:latin typeface="微軟正黑體" panose="020B0604030504040204" pitchFamily="34" charset="-120"/>
                <a:ea typeface="微軟正黑體" panose="020B0604030504040204" pitchFamily="34" charset="-120"/>
              </a:rPr>
              <a:t>統測考科調整</a:t>
            </a:r>
            <a:endParaRPr lang="en-US" altLang="zh-TW" sz="2000" b="1" dirty="0">
              <a:solidFill>
                <a:srgbClr val="A20DBB"/>
              </a:solidFill>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solidFill>
                  <a:srgbClr val="212529"/>
                </a:solidFill>
                <a:latin typeface="微軟正黑體" panose="020B0604030504040204" pitchFamily="34" charset="-120"/>
                <a:ea typeface="微軟正黑體" panose="020B0604030504040204" pitchFamily="34" charset="-120"/>
              </a:rPr>
              <a:t>考科與命題範圍調整</a:t>
            </a:r>
            <a:endParaRPr lang="en-US" altLang="zh-TW" dirty="0">
              <a:solidFill>
                <a:srgbClr val="212529"/>
              </a:solidFill>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solidFill>
                  <a:srgbClr val="212529"/>
                </a:solidFill>
                <a:latin typeface="微軟正黑體" panose="020B0604030504040204" pitchFamily="34" charset="-120"/>
                <a:ea typeface="微軟正黑體" panose="020B0604030504040204" pitchFamily="34" charset="-120"/>
              </a:rPr>
              <a:t>統測素養導向題型</a:t>
            </a:r>
            <a:endParaRPr lang="en-US" altLang="zh-TW" dirty="0">
              <a:solidFill>
                <a:srgbClr val="212529"/>
              </a:solidFill>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solidFill>
                  <a:srgbClr val="212529"/>
                </a:solidFill>
                <a:latin typeface="微軟正黑體" panose="020B0604030504040204" pitchFamily="34" charset="-120"/>
                <a:ea typeface="微軟正黑體" panose="020B0604030504040204" pitchFamily="34" charset="-120"/>
              </a:rPr>
              <a:t>統測考科一覽表</a:t>
            </a:r>
            <a:endParaRPr lang="zh-TW" altLang="en-US" b="0" i="0" dirty="0">
              <a:solidFill>
                <a:srgbClr val="212529"/>
              </a:solidFill>
              <a:effectLst/>
              <a:latin typeface="微軟正黑體" panose="020B0604030504040204" pitchFamily="34" charset="-120"/>
              <a:ea typeface="微軟正黑體" panose="020B0604030504040204" pitchFamily="34" charset="-120"/>
            </a:endParaRPr>
          </a:p>
        </p:txBody>
      </p:sp>
      <p:sp>
        <p:nvSpPr>
          <p:cNvPr id="31" name="矩形 30">
            <a:extLst>
              <a:ext uri="{FF2B5EF4-FFF2-40B4-BE49-F238E27FC236}">
                <a16:creationId xmlns:a16="http://schemas.microsoft.com/office/drawing/2014/main" id="{EF8D2183-6C23-46F7-BA66-43AC18729A9D}"/>
              </a:ext>
            </a:extLst>
          </p:cNvPr>
          <p:cNvSpPr/>
          <p:nvPr/>
        </p:nvSpPr>
        <p:spPr>
          <a:xfrm>
            <a:off x="295179" y="3623617"/>
            <a:ext cx="3300904" cy="1785104"/>
          </a:xfrm>
          <a:prstGeom prst="rect">
            <a:avLst/>
          </a:prstGeom>
        </p:spPr>
        <p:txBody>
          <a:bodyPr wrap="none">
            <a:spAutoFit/>
          </a:bodyPr>
          <a:lstStyle/>
          <a:p>
            <a:r>
              <a:rPr lang="zh-TW" altLang="en-US" sz="2000" b="1" dirty="0">
                <a:solidFill>
                  <a:srgbClr val="A20DBB"/>
                </a:solidFill>
                <a:latin typeface="微軟正黑體" panose="020B0604030504040204" pitchFamily="34" charset="-120"/>
                <a:ea typeface="微軟正黑體" panose="020B0604030504040204" pitchFamily="34" charset="-120"/>
              </a:rPr>
              <a:t>關於學習歷程檔案</a:t>
            </a:r>
            <a:endParaRPr lang="en-US" altLang="zh-TW" sz="2000" b="1" dirty="0">
              <a:solidFill>
                <a:srgbClr val="A20DBB"/>
              </a:solidFill>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招生選才參採學習歷程檔案 </a:t>
            </a:r>
            <a:endParaRPr lang="en-US" altLang="zh-TW" dirty="0">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學習準備建議方向</a:t>
            </a:r>
            <a:endParaRPr lang="en-US" altLang="zh-TW" dirty="0">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highlight>
                  <a:srgbClr val="66FFFF"/>
                </a:highlight>
                <a:latin typeface="微軟正黑體" panose="020B0604030504040204" pitchFamily="34" charset="-120"/>
                <a:ea typeface="微軟正黑體" panose="020B0604030504040204" pitchFamily="34" charset="-120"/>
              </a:rPr>
              <a:t>科大教授怎麼看備審 </a:t>
            </a:r>
            <a:endParaRPr lang="en-US" altLang="zh-TW" dirty="0">
              <a:highlight>
                <a:srgbClr val="66FFFF"/>
              </a:highlight>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highlight>
                  <a:srgbClr val="66FFFF"/>
                </a:highlight>
                <a:latin typeface="微軟正黑體" panose="020B0604030504040204" pitchFamily="34" charset="-120"/>
                <a:ea typeface="微軟正黑體" panose="020B0604030504040204" pitchFamily="34" charset="-120"/>
              </a:rPr>
              <a:t>備審資料準備指引</a:t>
            </a:r>
          </a:p>
          <a:p>
            <a:endParaRPr lang="zh-TW" altLang="en-US" dirty="0">
              <a:latin typeface="微軟正黑體" panose="020B0604030504040204" pitchFamily="34" charset="-120"/>
              <a:ea typeface="微軟正黑體" panose="020B0604030504040204" pitchFamily="34" charset="-120"/>
            </a:endParaRPr>
          </a:p>
        </p:txBody>
      </p:sp>
      <p:sp>
        <p:nvSpPr>
          <p:cNvPr id="32" name="矩形 31">
            <a:extLst>
              <a:ext uri="{FF2B5EF4-FFF2-40B4-BE49-F238E27FC236}">
                <a16:creationId xmlns:a16="http://schemas.microsoft.com/office/drawing/2014/main" id="{0AC221C1-B7BA-42D9-8444-9811A2472FDF}"/>
              </a:ext>
            </a:extLst>
          </p:cNvPr>
          <p:cNvSpPr/>
          <p:nvPr/>
        </p:nvSpPr>
        <p:spPr>
          <a:xfrm>
            <a:off x="3419489" y="1314506"/>
            <a:ext cx="5222904" cy="2339102"/>
          </a:xfrm>
          <a:prstGeom prst="rect">
            <a:avLst/>
          </a:prstGeom>
        </p:spPr>
        <p:txBody>
          <a:bodyPr wrap="square">
            <a:spAutoFit/>
          </a:bodyPr>
          <a:lstStyle/>
          <a:p>
            <a:r>
              <a:rPr lang="zh-TW" altLang="en-US" sz="2000" b="1" dirty="0">
                <a:solidFill>
                  <a:srgbClr val="A20DBB"/>
                </a:solidFill>
                <a:latin typeface="微軟正黑體" panose="020B0604030504040204" pitchFamily="34" charset="-120"/>
                <a:ea typeface="微軟正黑體" panose="020B0604030504040204" pitchFamily="34" charset="-120"/>
              </a:rPr>
              <a:t>招生管道變革</a:t>
            </a:r>
            <a:endParaRPr lang="en-US" altLang="zh-TW" sz="2000" b="1" dirty="0">
              <a:solidFill>
                <a:srgbClr val="A20DBB"/>
              </a:solidFill>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en-US" altLang="zh-TW" dirty="0">
                <a:solidFill>
                  <a:srgbClr val="C00000"/>
                </a:solidFill>
                <a:latin typeface="微軟正黑體" panose="020B0604030504040204" pitchFamily="34" charset="-120"/>
                <a:ea typeface="微軟正黑體" panose="020B0604030504040204" pitchFamily="34" charset="-120"/>
              </a:rPr>
              <a:t>113</a:t>
            </a:r>
            <a:r>
              <a:rPr lang="zh-TW" altLang="en-US" dirty="0">
                <a:solidFill>
                  <a:srgbClr val="C00000"/>
                </a:solidFill>
                <a:latin typeface="微軟正黑體" panose="020B0604030504040204" pitchFamily="34" charset="-120"/>
                <a:ea typeface="微軟正黑體" panose="020B0604030504040204" pitchFamily="34" charset="-120"/>
              </a:rPr>
              <a:t>學年度四技二專招生制度調整說明</a:t>
            </a:r>
            <a:endParaRPr lang="en-US" altLang="zh-TW" dirty="0">
              <a:solidFill>
                <a:srgbClr val="C00000"/>
              </a:solidFill>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solidFill>
                  <a:srgbClr val="212529"/>
                </a:solidFill>
                <a:latin typeface="微軟正黑體" panose="020B0604030504040204" pitchFamily="34" charset="-120"/>
                <a:ea typeface="微軟正黑體" panose="020B0604030504040204" pitchFamily="34" charset="-120"/>
              </a:rPr>
              <a:t>四技二專招生選才參採學習歷程檔案</a:t>
            </a:r>
            <a:endParaRPr lang="en-US" altLang="zh-TW" dirty="0">
              <a:solidFill>
                <a:srgbClr val="212529"/>
              </a:solidFill>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solidFill>
                  <a:srgbClr val="212529"/>
                </a:solidFill>
                <a:latin typeface="微軟正黑體" panose="020B0604030504040204" pitchFamily="34" charset="-120"/>
                <a:ea typeface="微軟正黑體" panose="020B0604030504040204" pitchFamily="34" charset="-120"/>
              </a:rPr>
              <a:t>培育資安人才之技專校院升學進路調整</a:t>
            </a:r>
          </a:p>
          <a:p>
            <a:pPr marL="285750" indent="-190500">
              <a:buFont typeface="Arial" panose="020B0604020202020204" pitchFamily="34" charset="0"/>
              <a:buChar char="•"/>
            </a:pPr>
            <a:r>
              <a:rPr lang="zh-TW" altLang="en-US" dirty="0">
                <a:solidFill>
                  <a:srgbClr val="212529"/>
                </a:solidFill>
                <a:latin typeface="微軟正黑體" panose="020B0604030504040204" pitchFamily="34" charset="-120"/>
                <a:ea typeface="微軟正黑體" panose="020B0604030504040204" pitchFamily="34" charset="-120"/>
              </a:rPr>
              <a:t>專技普考納入技優甄審入學</a:t>
            </a:r>
          </a:p>
          <a:p>
            <a:pPr marL="285750" indent="-190500">
              <a:buFont typeface="Arial" panose="020B0604020202020204" pitchFamily="34" charset="0"/>
              <a:buChar char="•"/>
            </a:pPr>
            <a:r>
              <a:rPr lang="zh-TW" altLang="en-US" dirty="0">
                <a:solidFill>
                  <a:srgbClr val="212529"/>
                </a:solidFill>
                <a:latin typeface="微軟正黑體" panose="020B0604030504040204" pitchFamily="34" charset="-120"/>
                <a:ea typeface="微軟正黑體" panose="020B0604030504040204" pitchFamily="34" charset="-120"/>
              </a:rPr>
              <a:t>甄選入學四技申請入學報名志願數調整至</a:t>
            </a:r>
            <a:r>
              <a:rPr lang="en-US" altLang="zh-TW" dirty="0">
                <a:solidFill>
                  <a:srgbClr val="212529"/>
                </a:solidFill>
                <a:latin typeface="微軟正黑體" panose="020B0604030504040204" pitchFamily="34" charset="-120"/>
                <a:ea typeface="微軟正黑體" panose="020B0604030504040204" pitchFamily="34" charset="-120"/>
              </a:rPr>
              <a:t>6</a:t>
            </a:r>
            <a:r>
              <a:rPr lang="zh-TW" altLang="en-US" dirty="0">
                <a:solidFill>
                  <a:srgbClr val="212529"/>
                </a:solidFill>
                <a:latin typeface="微軟正黑體" panose="020B0604030504040204" pitchFamily="34" charset="-120"/>
                <a:ea typeface="微軟正黑體" panose="020B0604030504040204" pitchFamily="34" charset="-120"/>
              </a:rPr>
              <a:t>志願</a:t>
            </a:r>
          </a:p>
          <a:p>
            <a:pPr marL="285750" indent="-190500">
              <a:buFont typeface="Arial" panose="020B0604020202020204" pitchFamily="34" charset="0"/>
              <a:buChar char="•"/>
            </a:pPr>
            <a:r>
              <a:rPr lang="zh-TW" altLang="en-US" dirty="0">
                <a:solidFill>
                  <a:srgbClr val="212529"/>
                </a:solidFill>
                <a:latin typeface="微軟正黑體" panose="020B0604030504040204" pitchFamily="34" charset="-120"/>
                <a:ea typeface="微軟正黑體" panose="020B0604030504040204" pitchFamily="34" charset="-120"/>
              </a:rPr>
              <a:t>科技校院繁星計畫採計技能領域科目</a:t>
            </a:r>
          </a:p>
          <a:p>
            <a:pPr marL="285750" indent="-190500">
              <a:buFont typeface="Arial" panose="020B0604020202020204" pitchFamily="34" charset="0"/>
              <a:buChar char="•"/>
            </a:pPr>
            <a:r>
              <a:rPr lang="en-US" altLang="zh-TW" dirty="0">
                <a:solidFill>
                  <a:srgbClr val="212529"/>
                </a:solidFill>
                <a:latin typeface="微軟正黑體" panose="020B0604030504040204" pitchFamily="34" charset="-120"/>
                <a:ea typeface="微軟正黑體" panose="020B0604030504040204" pitchFamily="34" charset="-120"/>
              </a:rPr>
              <a:t>APCS</a:t>
            </a:r>
            <a:r>
              <a:rPr lang="zh-TW" altLang="en-US" dirty="0">
                <a:solidFill>
                  <a:srgbClr val="212529"/>
                </a:solidFill>
                <a:latin typeface="微軟正黑體" panose="020B0604030504040204" pitchFamily="34" charset="-120"/>
                <a:ea typeface="微軟正黑體" panose="020B0604030504040204" pitchFamily="34" charset="-120"/>
              </a:rPr>
              <a:t>納入四技申請入學超額篩選</a:t>
            </a:r>
          </a:p>
        </p:txBody>
      </p:sp>
      <p:sp>
        <p:nvSpPr>
          <p:cNvPr id="34" name="矩形 33">
            <a:extLst>
              <a:ext uri="{FF2B5EF4-FFF2-40B4-BE49-F238E27FC236}">
                <a16:creationId xmlns:a16="http://schemas.microsoft.com/office/drawing/2014/main" id="{2875CD99-468E-48AA-ACE9-4DE8E163F537}"/>
              </a:ext>
            </a:extLst>
          </p:cNvPr>
          <p:cNvSpPr/>
          <p:nvPr/>
        </p:nvSpPr>
        <p:spPr>
          <a:xfrm>
            <a:off x="3936579" y="3603527"/>
            <a:ext cx="1858201" cy="1508105"/>
          </a:xfrm>
          <a:prstGeom prst="rect">
            <a:avLst/>
          </a:prstGeom>
        </p:spPr>
        <p:txBody>
          <a:bodyPr wrap="none">
            <a:spAutoFit/>
          </a:bodyPr>
          <a:lstStyle/>
          <a:p>
            <a:r>
              <a:rPr lang="zh-TW" altLang="en-US" sz="2000" b="1" dirty="0">
                <a:solidFill>
                  <a:srgbClr val="A20DBB"/>
                </a:solidFill>
                <a:latin typeface="微軟正黑體" panose="020B0604030504040204" pitchFamily="34" charset="-120"/>
                <a:ea typeface="微軟正黑體" panose="020B0604030504040204" pitchFamily="34" charset="-120"/>
              </a:rPr>
              <a:t>資源分享</a:t>
            </a:r>
            <a:endParaRPr lang="en-US" altLang="zh-TW" sz="2000" b="1" dirty="0">
              <a:solidFill>
                <a:srgbClr val="A20DBB"/>
              </a:solidFill>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highlight>
                  <a:srgbClr val="FCFEB0"/>
                </a:highlight>
                <a:latin typeface="微軟正黑體" panose="020B0604030504040204" pitchFamily="34" charset="-120"/>
                <a:ea typeface="微軟正黑體" panose="020B0604030504040204" pitchFamily="34" charset="-120"/>
              </a:rPr>
              <a:t>資料下載</a:t>
            </a:r>
          </a:p>
          <a:p>
            <a:pPr marL="285750" indent="-190500">
              <a:buFont typeface="Arial" panose="020B0604020202020204" pitchFamily="34" charset="0"/>
              <a:buChar char="•"/>
            </a:pPr>
            <a:r>
              <a:rPr lang="zh-TW" altLang="en-US" dirty="0">
                <a:highlight>
                  <a:srgbClr val="66FFFF"/>
                </a:highlight>
                <a:latin typeface="微軟正黑體" panose="020B0604030504040204" pitchFamily="34" charset="-120"/>
                <a:ea typeface="微軟正黑體" panose="020B0604030504040204" pitchFamily="34" charset="-120"/>
              </a:rPr>
              <a:t>影音專區</a:t>
            </a:r>
          </a:p>
          <a:p>
            <a:pPr marL="285750" indent="-19050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全國技專校院</a:t>
            </a:r>
          </a:p>
          <a:p>
            <a:pPr marL="285750" indent="-19050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網站連結</a:t>
            </a:r>
            <a:endParaRPr lang="en-US" altLang="zh-TW" dirty="0">
              <a:latin typeface="微軟正黑體" panose="020B0604030504040204" pitchFamily="34" charset="-120"/>
              <a:ea typeface="微軟正黑體" panose="020B0604030504040204" pitchFamily="34" charset="-120"/>
            </a:endParaRPr>
          </a:p>
        </p:txBody>
      </p:sp>
      <p:sp>
        <p:nvSpPr>
          <p:cNvPr id="36" name="矩形 35">
            <a:extLst>
              <a:ext uri="{FF2B5EF4-FFF2-40B4-BE49-F238E27FC236}">
                <a16:creationId xmlns:a16="http://schemas.microsoft.com/office/drawing/2014/main" id="{859A0DD1-7ABE-42A4-8AD2-08838D3D1802}"/>
              </a:ext>
            </a:extLst>
          </p:cNvPr>
          <p:cNvSpPr/>
          <p:nvPr/>
        </p:nvSpPr>
        <p:spPr>
          <a:xfrm>
            <a:off x="6877157" y="3953346"/>
            <a:ext cx="5096073" cy="2031325"/>
          </a:xfrm>
          <a:prstGeom prst="rect">
            <a:avLst/>
          </a:prstGeom>
          <a:ln w="57150">
            <a:solidFill>
              <a:srgbClr val="FFC000"/>
            </a:solidFill>
          </a:ln>
        </p:spPr>
        <p:txBody>
          <a:bodyPr wrap="square">
            <a:spAutoFit/>
          </a:bodyPr>
          <a:lstStyle/>
          <a:p>
            <a:pPr marL="285750" indent="-190500">
              <a:buFont typeface="Arial" panose="020B0604020202020204" pitchFamily="34" charset="0"/>
              <a:buChar char="•"/>
            </a:pPr>
            <a:r>
              <a:rPr lang="zh-TW" altLang="en-US" dirty="0">
                <a:highlight>
                  <a:srgbClr val="FFFF00"/>
                </a:highlight>
                <a:latin typeface="微軟正黑體" panose="020B0604030504040204" pitchFamily="34" charset="-120"/>
                <a:ea typeface="微軟正黑體" panose="020B0604030504040204" pitchFamily="34" charset="-120"/>
              </a:rPr>
              <a:t>技專校院考試及招生調整方案宣導資料</a:t>
            </a:r>
            <a:endParaRPr lang="en-US" altLang="zh-TW" dirty="0">
              <a:highlight>
                <a:srgbClr val="FFFF00"/>
              </a:highlight>
              <a:latin typeface="微軟正黑體" panose="020B0604030504040204" pitchFamily="34" charset="-120"/>
              <a:ea typeface="微軟正黑體" panose="020B0604030504040204" pitchFamily="34" charset="-120"/>
            </a:endParaRPr>
          </a:p>
          <a:p>
            <a:pPr marL="742950" lvl="1" indent="-190500">
              <a:buFont typeface="Arial" panose="020B0604020202020204" pitchFamily="34" charset="0"/>
              <a:buChar char="•"/>
            </a:pPr>
            <a:r>
              <a:rPr lang="zh-TW" altLang="en-US" dirty="0">
                <a:highlight>
                  <a:srgbClr val="FFFF00"/>
                </a:highlight>
                <a:latin typeface="+mn-ea"/>
                <a:ea typeface="+mn-ea"/>
              </a:rPr>
              <a:t>重要日程</a:t>
            </a:r>
            <a:endParaRPr lang="en-US" altLang="zh-TW" dirty="0">
              <a:highlight>
                <a:srgbClr val="FFFF00"/>
              </a:highlight>
              <a:latin typeface="+mn-ea"/>
              <a:ea typeface="+mn-ea"/>
            </a:endParaRPr>
          </a:p>
          <a:p>
            <a:pPr marL="742950" lvl="1" indent="-190500">
              <a:buFont typeface="Arial" panose="020B0604020202020204" pitchFamily="34" charset="0"/>
              <a:buChar char="•"/>
            </a:pPr>
            <a:r>
              <a:rPr lang="zh-TW" altLang="en-US" dirty="0">
                <a:highlight>
                  <a:srgbClr val="FFFF00"/>
                </a:highlight>
                <a:latin typeface="+mn-ea"/>
                <a:ea typeface="+mn-ea"/>
              </a:rPr>
              <a:t>考招宣導核心講師名單</a:t>
            </a:r>
            <a:endParaRPr lang="en-US" altLang="zh-TW" dirty="0">
              <a:highlight>
                <a:srgbClr val="FFFF00"/>
              </a:highlight>
              <a:latin typeface="+mn-ea"/>
              <a:ea typeface="+mn-ea"/>
            </a:endParaRPr>
          </a:p>
          <a:p>
            <a:pPr marL="285750" indent="-19050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統一入學測驗考科與素養導向及實務導向命題 </a:t>
            </a:r>
            <a:endParaRPr lang="en-US" altLang="zh-TW" dirty="0">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highlight>
                  <a:srgbClr val="00FFFF"/>
                </a:highlight>
                <a:latin typeface="微軟正黑體" panose="020B0604030504040204" pitchFamily="34" charset="-120"/>
                <a:ea typeface="微軟正黑體" panose="020B0604030504040204" pitchFamily="34" charset="-120"/>
              </a:rPr>
              <a:t>學習歷程檔案與備審資料準備</a:t>
            </a:r>
            <a:endParaRPr lang="en-US" altLang="zh-TW" dirty="0">
              <a:highlight>
                <a:srgbClr val="00FFFF"/>
              </a:highlight>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highlight>
                  <a:srgbClr val="F5BAF6"/>
                </a:highlight>
                <a:latin typeface="微軟正黑體" panose="020B0604030504040204" pitchFamily="34" charset="-120"/>
                <a:ea typeface="微軟正黑體" panose="020B0604030504040204" pitchFamily="34" charset="-120"/>
              </a:rPr>
              <a:t>招生規劃說明與論述</a:t>
            </a:r>
            <a:endParaRPr lang="en-US" altLang="zh-TW" dirty="0">
              <a:highlight>
                <a:srgbClr val="F5BAF6"/>
              </a:highlight>
              <a:latin typeface="微軟正黑體" panose="020B0604030504040204" pitchFamily="34" charset="-120"/>
              <a:ea typeface="微軟正黑體" panose="020B0604030504040204" pitchFamily="34" charset="-120"/>
            </a:endParaRPr>
          </a:p>
          <a:p>
            <a:pPr marL="285750" indent="-190500">
              <a:buFont typeface="Arial" panose="020B0604020202020204" pitchFamily="34" charset="0"/>
              <a:buChar char="•"/>
            </a:pPr>
            <a:r>
              <a:rPr lang="zh-TW" altLang="en-US" dirty="0">
                <a:latin typeface="+mn-ea"/>
                <a:ea typeface="+mn-ea"/>
              </a:rPr>
              <a:t>新聞稿發布 </a:t>
            </a:r>
            <a:endParaRPr lang="en-US" altLang="zh-TW" dirty="0">
              <a:latin typeface="+mn-ea"/>
              <a:ea typeface="+mn-ea"/>
            </a:endParaRPr>
          </a:p>
        </p:txBody>
      </p:sp>
      <p:sp>
        <p:nvSpPr>
          <p:cNvPr id="37" name="矩形 36">
            <a:extLst>
              <a:ext uri="{FF2B5EF4-FFF2-40B4-BE49-F238E27FC236}">
                <a16:creationId xmlns:a16="http://schemas.microsoft.com/office/drawing/2014/main" id="{D2E6C15B-7189-44BE-9766-9DFA93690C24}"/>
              </a:ext>
            </a:extLst>
          </p:cNvPr>
          <p:cNvSpPr/>
          <p:nvPr/>
        </p:nvSpPr>
        <p:spPr>
          <a:xfrm>
            <a:off x="8662426" y="1329908"/>
            <a:ext cx="3154997" cy="2062103"/>
          </a:xfrm>
          <a:prstGeom prst="rect">
            <a:avLst/>
          </a:prstGeom>
        </p:spPr>
        <p:txBody>
          <a:bodyPr wrap="square">
            <a:spAutoFit/>
          </a:bodyPr>
          <a:lstStyle/>
          <a:p>
            <a:r>
              <a:rPr lang="zh-TW" altLang="en-US" sz="2000" b="1" dirty="0">
                <a:solidFill>
                  <a:srgbClr val="A20DBB"/>
                </a:solidFill>
                <a:latin typeface="微軟正黑體" panose="020B0604030504040204" pitchFamily="34" charset="-120"/>
                <a:ea typeface="微軟正黑體" panose="020B0604030504040204" pitchFamily="34" charset="-120"/>
              </a:rPr>
              <a:t>常見問答集</a:t>
            </a:r>
          </a:p>
          <a:p>
            <a:pPr marL="285750" indent="-19050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學習歷程檔案</a:t>
            </a:r>
            <a:r>
              <a:rPr lang="en-US" altLang="zh-TW" dirty="0">
                <a:latin typeface="微軟正黑體" panose="020B0604030504040204" pitchFamily="34" charset="-120"/>
                <a:ea typeface="微軟正黑體" panose="020B0604030504040204" pitchFamily="34" charset="-120"/>
              </a:rPr>
              <a:t>Q&amp;A</a:t>
            </a:r>
          </a:p>
          <a:p>
            <a:pPr marL="285750" indent="-19050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因應新課綱技專校院考試及招生調整方案</a:t>
            </a:r>
            <a:r>
              <a:rPr lang="en-US" altLang="zh-TW" dirty="0">
                <a:latin typeface="微軟正黑體" panose="020B0604030504040204" pitchFamily="34" charset="-120"/>
                <a:ea typeface="微軟正黑體" panose="020B0604030504040204" pitchFamily="34" charset="-120"/>
              </a:rPr>
              <a:t>Q&amp;A</a:t>
            </a:r>
          </a:p>
          <a:p>
            <a:pPr marL="285750" indent="-19050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備審資料準備</a:t>
            </a:r>
            <a:r>
              <a:rPr lang="en-US" altLang="zh-TW" dirty="0">
                <a:latin typeface="微軟正黑體" panose="020B0604030504040204" pitchFamily="34" charset="-120"/>
                <a:ea typeface="微軟正黑體" panose="020B0604030504040204" pitchFamily="34" charset="-120"/>
              </a:rPr>
              <a:t>Q&amp;A</a:t>
            </a:r>
          </a:p>
          <a:p>
            <a:pPr marL="285750" indent="-19050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統一入學測驗考科素養導向及實務導向命題</a:t>
            </a:r>
            <a:r>
              <a:rPr lang="en-US" altLang="zh-TW" dirty="0">
                <a:latin typeface="微軟正黑體" panose="020B0604030504040204" pitchFamily="34" charset="-120"/>
                <a:ea typeface="微軟正黑體" panose="020B0604030504040204" pitchFamily="34" charset="-120"/>
              </a:rPr>
              <a:t>Q&amp;A</a:t>
            </a:r>
            <a:endParaRPr lang="zh-TW" altLang="en-US" dirty="0">
              <a:latin typeface="微軟正黑體" panose="020B0604030504040204" pitchFamily="34" charset="-120"/>
              <a:ea typeface="微軟正黑體" panose="020B0604030504040204" pitchFamily="34" charset="-120"/>
            </a:endParaRPr>
          </a:p>
        </p:txBody>
      </p:sp>
      <p:cxnSp>
        <p:nvCxnSpPr>
          <p:cNvPr id="39" name="直線接點 38">
            <a:extLst>
              <a:ext uri="{FF2B5EF4-FFF2-40B4-BE49-F238E27FC236}">
                <a16:creationId xmlns:a16="http://schemas.microsoft.com/office/drawing/2014/main" id="{9F33E532-98D7-4845-8C46-423E447505D9}"/>
              </a:ext>
            </a:extLst>
          </p:cNvPr>
          <p:cNvCxnSpPr>
            <a:cxnSpLocks/>
          </p:cNvCxnSpPr>
          <p:nvPr/>
        </p:nvCxnSpPr>
        <p:spPr>
          <a:xfrm>
            <a:off x="5334338" y="4101804"/>
            <a:ext cx="154281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接點: 肘形 39">
            <a:extLst>
              <a:ext uri="{FF2B5EF4-FFF2-40B4-BE49-F238E27FC236}">
                <a16:creationId xmlns:a16="http://schemas.microsoft.com/office/drawing/2014/main" id="{6CB09288-BF3A-4CA8-AC51-D39E0372ED22}"/>
              </a:ext>
            </a:extLst>
          </p:cNvPr>
          <p:cNvCxnSpPr>
            <a:cxnSpLocks/>
            <a:stCxn id="43" idx="2"/>
          </p:cNvCxnSpPr>
          <p:nvPr/>
        </p:nvCxnSpPr>
        <p:spPr>
          <a:xfrm rot="16200000" flipH="1">
            <a:off x="5524368" y="4058425"/>
            <a:ext cx="1969966" cy="1076372"/>
          </a:xfrm>
          <a:prstGeom prst="bentConnector3">
            <a:avLst>
              <a:gd name="adj1" fmla="val 100930"/>
            </a:avLst>
          </a:prstGeom>
          <a:ln w="38100">
            <a:solidFill>
              <a:srgbClr val="F5BAF6"/>
            </a:solidFill>
            <a:tailEnd type="triangle"/>
          </a:ln>
        </p:spPr>
        <p:style>
          <a:lnRef idx="1">
            <a:schemeClr val="accent1"/>
          </a:lnRef>
          <a:fillRef idx="0">
            <a:schemeClr val="accent1"/>
          </a:fillRef>
          <a:effectRef idx="0">
            <a:schemeClr val="accent1"/>
          </a:effectRef>
          <a:fontRef idx="minor">
            <a:schemeClr val="tx1"/>
          </a:fontRef>
        </p:style>
      </p:cxnSp>
      <p:pic>
        <p:nvPicPr>
          <p:cNvPr id="41" name="圖片 40">
            <a:extLst>
              <a:ext uri="{FF2B5EF4-FFF2-40B4-BE49-F238E27FC236}">
                <a16:creationId xmlns:a16="http://schemas.microsoft.com/office/drawing/2014/main" id="{EA96B784-52FD-408D-86A5-EC1657825C3B}"/>
              </a:ext>
            </a:extLst>
          </p:cNvPr>
          <p:cNvPicPr>
            <a:picLocks noChangeAspect="1"/>
          </p:cNvPicPr>
          <p:nvPr/>
        </p:nvPicPr>
        <p:blipFill>
          <a:blip r:embed="rId5"/>
          <a:stretch>
            <a:fillRect/>
          </a:stretch>
        </p:blipFill>
        <p:spPr>
          <a:xfrm>
            <a:off x="3726057" y="5161653"/>
            <a:ext cx="2006264" cy="1379747"/>
          </a:xfrm>
          <a:prstGeom prst="rect">
            <a:avLst/>
          </a:prstGeom>
        </p:spPr>
      </p:pic>
      <p:pic>
        <p:nvPicPr>
          <p:cNvPr id="42" name="圖片 41">
            <a:extLst>
              <a:ext uri="{FF2B5EF4-FFF2-40B4-BE49-F238E27FC236}">
                <a16:creationId xmlns:a16="http://schemas.microsoft.com/office/drawing/2014/main" id="{60C738C0-D68A-4481-AE23-616A07D9B39C}"/>
              </a:ext>
            </a:extLst>
          </p:cNvPr>
          <p:cNvPicPr>
            <a:picLocks noChangeAspect="1"/>
          </p:cNvPicPr>
          <p:nvPr/>
        </p:nvPicPr>
        <p:blipFill>
          <a:blip r:embed="rId6"/>
          <a:stretch>
            <a:fillRect/>
          </a:stretch>
        </p:blipFill>
        <p:spPr>
          <a:xfrm>
            <a:off x="9783588" y="5408721"/>
            <a:ext cx="1592771" cy="1440560"/>
          </a:xfrm>
          <a:prstGeom prst="rect">
            <a:avLst/>
          </a:prstGeom>
        </p:spPr>
      </p:pic>
      <p:sp>
        <p:nvSpPr>
          <p:cNvPr id="43" name="矩形: 圓角 3">
            <a:extLst>
              <a:ext uri="{FF2B5EF4-FFF2-40B4-BE49-F238E27FC236}">
                <a16:creationId xmlns:a16="http://schemas.microsoft.com/office/drawing/2014/main" id="{E67156D2-E6B8-4575-AF2C-623841197525}"/>
              </a:ext>
            </a:extLst>
          </p:cNvPr>
          <p:cNvSpPr/>
          <p:nvPr/>
        </p:nvSpPr>
        <p:spPr>
          <a:xfrm>
            <a:off x="3349696" y="1497815"/>
            <a:ext cx="5242937" cy="2113813"/>
          </a:xfrm>
          <a:prstGeom prst="roundRect">
            <a:avLst>
              <a:gd name="adj" fmla="val 3644"/>
            </a:avLst>
          </a:prstGeom>
          <a:noFill/>
          <a:ln w="38100">
            <a:solidFill>
              <a:srgbClr val="DDA6E6"/>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sp>
        <p:nvSpPr>
          <p:cNvPr id="44" name="文字方塊 43">
            <a:extLst>
              <a:ext uri="{FF2B5EF4-FFF2-40B4-BE49-F238E27FC236}">
                <a16:creationId xmlns:a16="http://schemas.microsoft.com/office/drawing/2014/main" id="{70F4752D-9060-498C-8B22-A2C43CC48B9A}"/>
              </a:ext>
            </a:extLst>
          </p:cNvPr>
          <p:cNvSpPr txBox="1"/>
          <p:nvPr/>
        </p:nvSpPr>
        <p:spPr>
          <a:xfrm>
            <a:off x="3471133" y="1292936"/>
            <a:ext cx="1592771" cy="369332"/>
          </a:xfrm>
          <a:prstGeom prst="rect">
            <a:avLst/>
          </a:prstGeom>
          <a:solidFill>
            <a:schemeClr val="bg1"/>
          </a:solidFill>
        </p:spPr>
        <p:txBody>
          <a:bodyPr wrap="square">
            <a:spAutoFit/>
          </a:bodyPr>
          <a:lstStyle/>
          <a:p>
            <a:r>
              <a:rPr lang="zh-TW" altLang="en-US" sz="1800" b="1" dirty="0">
                <a:solidFill>
                  <a:srgbClr val="A20DBB"/>
                </a:solidFill>
                <a:latin typeface="微軟正黑體" panose="020B0604030504040204" pitchFamily="34" charset="-120"/>
                <a:ea typeface="微軟正黑體" panose="020B0604030504040204" pitchFamily="34" charset="-120"/>
              </a:rPr>
              <a:t>招生管道變革</a:t>
            </a:r>
            <a:endParaRPr lang="en-US" altLang="zh-TW" sz="1800" b="1" dirty="0">
              <a:solidFill>
                <a:srgbClr val="A20DBB"/>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19499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834AEDEE-8136-49C3-B4EE-24DFE43EB4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893000" y="1557983"/>
            <a:ext cx="4881380" cy="5036619"/>
          </a:xfrm>
          <a:prstGeom prst="rect">
            <a:avLst/>
          </a:prstGeom>
          <a:effectLst>
            <a:outerShdw blurRad="50800" dist="38100" dir="2700000" algn="tl" rotWithShape="0">
              <a:prstClr val="black">
                <a:alpha val="40000"/>
              </a:prstClr>
            </a:outerShdw>
          </a:effectLst>
        </p:spPr>
      </p:pic>
      <p:sp>
        <p:nvSpPr>
          <p:cNvPr id="4" name="標題 1">
            <a:extLst>
              <a:ext uri="{FF2B5EF4-FFF2-40B4-BE49-F238E27FC236}">
                <a16:creationId xmlns:a16="http://schemas.microsoft.com/office/drawing/2014/main" id="{37183006-10F0-49E9-8EA7-60B68068B195}"/>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marL="1160463" fontAlgn="auto">
              <a:spcAft>
                <a:spcPts val="0"/>
              </a:spcAft>
            </a:pPr>
            <a:r>
              <a:rPr kumimoji="0" lang="zh-TW" altLang="en-US" sz="2400" dirty="0">
                <a:solidFill>
                  <a:schemeClr val="bg1"/>
                </a:solidFill>
                <a:latin typeface="+mn-ea"/>
                <a:ea typeface="+mn-ea"/>
                <a:cs typeface="Oswald"/>
              </a:rPr>
              <a:t>科大教授怎麼看備審資料</a:t>
            </a:r>
            <a:r>
              <a:rPr kumimoji="0" lang="zh-TW" altLang="en-US" sz="2400" dirty="0">
                <a:solidFill>
                  <a:srgbClr val="FFFF00"/>
                </a:solidFill>
                <a:latin typeface="+mn-ea"/>
                <a:ea typeface="+mn-ea"/>
                <a:cs typeface="Oswald"/>
              </a:rPr>
              <a:t> 影片　　　　　　</a:t>
            </a:r>
            <a:r>
              <a:rPr kumimoji="0" lang="en-US" altLang="zh-TW" sz="1400" dirty="0">
                <a:solidFill>
                  <a:schemeClr val="bg1"/>
                </a:solidFill>
                <a:latin typeface="+mn-ea"/>
                <a:ea typeface="+mn-ea"/>
                <a:cs typeface="Oswald"/>
              </a:rPr>
              <a:t>https://www.youtube.com/@user-tt5qo9zo6i/videos</a:t>
            </a:r>
            <a:endParaRPr kumimoji="0" lang="en-US" altLang="zh-TW" sz="2400" dirty="0">
              <a:solidFill>
                <a:schemeClr val="bg1"/>
              </a:solidFill>
              <a:latin typeface="+mn-ea"/>
              <a:ea typeface="+mn-ea"/>
              <a:cs typeface="Oswald"/>
            </a:endParaRPr>
          </a:p>
        </p:txBody>
      </p:sp>
      <p:sp>
        <p:nvSpPr>
          <p:cNvPr id="5" name="矩形: 圓角 4">
            <a:extLst>
              <a:ext uri="{FF2B5EF4-FFF2-40B4-BE49-F238E27FC236}">
                <a16:creationId xmlns:a16="http://schemas.microsoft.com/office/drawing/2014/main" id="{EC200E80-2076-4827-AAB1-7CEA09DD0108}"/>
              </a:ext>
            </a:extLst>
          </p:cNvPr>
          <p:cNvSpPr/>
          <p:nvPr/>
        </p:nvSpPr>
        <p:spPr>
          <a:xfrm>
            <a:off x="364209" y="3061649"/>
            <a:ext cx="2131500" cy="646986"/>
          </a:xfrm>
          <a:prstGeom prst="roundRect">
            <a:avLst/>
          </a:prstGeom>
          <a:solidFill>
            <a:srgbClr val="FCFEB0"/>
          </a:solidFill>
        </p:spPr>
        <p:txBody>
          <a:bodyPr wrap="square">
            <a:spAutoFit/>
          </a:bodyPr>
          <a:lstStyle/>
          <a:p>
            <a:r>
              <a:rPr lang="en-US" altLang="zh-TW" sz="3200" b="1" dirty="0">
                <a:latin typeface="微軟正黑體" panose="020B0604030504040204" pitchFamily="34" charset="-120"/>
                <a:ea typeface="微軟正黑體" panose="020B0604030504040204" pitchFamily="34" charset="-120"/>
              </a:rPr>
              <a:t>5</a:t>
            </a:r>
            <a:r>
              <a:rPr lang="zh-TW" altLang="en-US" sz="3200" b="1" dirty="0">
                <a:latin typeface="微軟正黑體" panose="020B0604030504040204" pitchFamily="34" charset="-120"/>
                <a:ea typeface="微軟正黑體" panose="020B0604030504040204" pitchFamily="34" charset="-120"/>
              </a:rPr>
              <a:t>個</a:t>
            </a:r>
            <a:r>
              <a:rPr lang="zh-TW" altLang="en-US" sz="2400" b="1" dirty="0">
                <a:latin typeface="微軟正黑體" panose="020B0604030504040204" pitchFamily="34" charset="-120"/>
                <a:ea typeface="微軟正黑體" panose="020B0604030504040204" pitchFamily="34" charset="-120"/>
              </a:rPr>
              <a:t>審查重點</a:t>
            </a:r>
            <a:endParaRPr lang="zh-TW" altLang="en-US" sz="2400" dirty="0"/>
          </a:p>
        </p:txBody>
      </p:sp>
      <p:sp>
        <p:nvSpPr>
          <p:cNvPr id="6" name="矩形 5">
            <a:extLst>
              <a:ext uri="{FF2B5EF4-FFF2-40B4-BE49-F238E27FC236}">
                <a16:creationId xmlns:a16="http://schemas.microsoft.com/office/drawing/2014/main" id="{9B052BC1-2449-4BB8-B8AA-7A22594FC8D2}"/>
              </a:ext>
            </a:extLst>
          </p:cNvPr>
          <p:cNvSpPr/>
          <p:nvPr/>
        </p:nvSpPr>
        <p:spPr>
          <a:xfrm>
            <a:off x="787744" y="3708635"/>
            <a:ext cx="4700646" cy="2118913"/>
          </a:xfrm>
          <a:prstGeom prst="rect">
            <a:avLst/>
          </a:prstGeom>
        </p:spPr>
        <p:txBody>
          <a:bodyPr wrap="none">
            <a:spAutoFit/>
          </a:bodyPr>
          <a:lstStyle/>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重視學生務實致用的</a:t>
            </a:r>
            <a:r>
              <a:rPr lang="zh-TW" altLang="en-US" b="1" dirty="0">
                <a:solidFill>
                  <a:srgbClr val="C00000"/>
                </a:solidFill>
                <a:latin typeface="微軟正黑體" panose="020B0604030504040204" pitchFamily="34" charset="-120"/>
                <a:ea typeface="微軟正黑體" panose="020B0604030504040204" pitchFamily="34" charset="-120"/>
              </a:rPr>
              <a:t>專業知識及實作能力</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以</a:t>
            </a:r>
            <a:r>
              <a:rPr lang="zh-TW" altLang="en-US" b="1" dirty="0">
                <a:solidFill>
                  <a:srgbClr val="C00000"/>
                </a:solidFill>
                <a:latin typeface="微軟正黑體" panose="020B0604030504040204" pitchFamily="34" charset="-120"/>
                <a:ea typeface="微軟正黑體" panose="020B0604030504040204" pitchFamily="34" charset="-120"/>
              </a:rPr>
              <a:t>學習相關活動</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為主，質重於量</a:t>
            </a:r>
            <a:endPar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重視學生有意義且具關連學習</a:t>
            </a:r>
            <a:r>
              <a:rPr lang="zh-TW" altLang="en-US" b="1" dirty="0">
                <a:solidFill>
                  <a:srgbClr val="C00000"/>
                </a:solidFill>
                <a:latin typeface="微軟正黑體" panose="020B0604030504040204" pitchFamily="34" charset="-120"/>
                <a:ea typeface="微軟正黑體" panose="020B0604030504040204" pitchFamily="34" charset="-120"/>
              </a:rPr>
              <a:t>反思</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重視資料</a:t>
            </a:r>
            <a:r>
              <a:rPr lang="zh-TW" altLang="en-US" b="1" dirty="0">
                <a:solidFill>
                  <a:srgbClr val="C00000"/>
                </a:solidFill>
                <a:latin typeface="微軟正黑體" panose="020B0604030504040204" pitchFamily="34" charset="-120"/>
                <a:ea typeface="微軟正黑體" panose="020B0604030504040204" pitchFamily="34" charset="-120"/>
              </a:rPr>
              <a:t>真實性</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及學生自主準備</a:t>
            </a: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採多面向綜合評量，</a:t>
            </a:r>
            <a:r>
              <a:rPr lang="zh-TW" altLang="en-US" b="1" dirty="0">
                <a:solidFill>
                  <a:srgbClr val="C00000"/>
                </a:solidFill>
                <a:latin typeface="微軟正黑體" panose="020B0604030504040204" pitchFamily="34" charset="-120"/>
                <a:ea typeface="微軟正黑體" panose="020B0604030504040204" pitchFamily="34" charset="-120"/>
              </a:rPr>
              <a:t>並非所列項都要具備</a:t>
            </a:r>
          </a:p>
        </p:txBody>
      </p:sp>
      <p:sp>
        <p:nvSpPr>
          <p:cNvPr id="11" name="矩形: 圓角 10">
            <a:extLst>
              <a:ext uri="{FF2B5EF4-FFF2-40B4-BE49-F238E27FC236}">
                <a16:creationId xmlns:a16="http://schemas.microsoft.com/office/drawing/2014/main" id="{9F71EE87-6DFC-4D2A-871A-9F6BA0243D68}"/>
              </a:ext>
            </a:extLst>
          </p:cNvPr>
          <p:cNvSpPr/>
          <p:nvPr/>
        </p:nvSpPr>
        <p:spPr>
          <a:xfrm>
            <a:off x="364209" y="867403"/>
            <a:ext cx="2269059" cy="1692236"/>
          </a:xfrm>
          <a:prstGeom prst="roundRect">
            <a:avLst/>
          </a:prstGeom>
          <a:solidFill>
            <a:srgbClr val="DBEEF4"/>
          </a:solidFill>
        </p:spPr>
        <p:txBody>
          <a:bodyPr wrap="square">
            <a:spAutoFit/>
          </a:bodyPr>
          <a:lstStyle/>
          <a:p>
            <a:pPr>
              <a:lnSpc>
                <a:spcPct val="120000"/>
              </a:lnSpc>
            </a:pPr>
            <a:r>
              <a:rPr lang="en-US" altLang="zh-TW" sz="3200" b="1" dirty="0">
                <a:latin typeface="微軟正黑體" panose="020B0604030504040204" pitchFamily="34" charset="-120"/>
                <a:ea typeface="微軟正黑體" panose="020B0604030504040204" pitchFamily="34" charset="-120"/>
              </a:rPr>
              <a:t>5</a:t>
            </a:r>
            <a:r>
              <a:rPr lang="zh-TW" altLang="en-US" sz="3200" b="1" dirty="0">
                <a:latin typeface="微軟正黑體" panose="020B0604030504040204" pitchFamily="34" charset="-120"/>
                <a:ea typeface="微軟正黑體" panose="020B0604030504040204" pitchFamily="34" charset="-120"/>
              </a:rPr>
              <a:t>項</a:t>
            </a:r>
            <a:endParaRPr lang="en-US" altLang="zh-TW" sz="3200" b="1" dirty="0">
              <a:latin typeface="微軟正黑體" panose="020B0604030504040204" pitchFamily="34" charset="-120"/>
              <a:ea typeface="微軟正黑體" panose="020B0604030504040204" pitchFamily="34" charset="-120"/>
            </a:endParaRPr>
          </a:p>
          <a:p>
            <a:pPr>
              <a:lnSpc>
                <a:spcPct val="120000"/>
              </a:lnSpc>
            </a:pPr>
            <a:r>
              <a:rPr lang="zh-TW" altLang="en-US" sz="2400" b="1" dirty="0">
                <a:latin typeface="微軟正黑體" panose="020B0604030504040204" pitchFamily="34" charset="-120"/>
                <a:ea typeface="微軟正黑體" panose="020B0604030504040204" pitchFamily="34" charset="-120"/>
              </a:rPr>
              <a:t>課程學習成果準備原則</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15" name="矩形 14">
            <a:extLst>
              <a:ext uri="{FF2B5EF4-FFF2-40B4-BE49-F238E27FC236}">
                <a16:creationId xmlns:a16="http://schemas.microsoft.com/office/drawing/2014/main" id="{6A4D145D-2CDF-4893-8D25-29E9C4CCB767}"/>
              </a:ext>
            </a:extLst>
          </p:cNvPr>
          <p:cNvSpPr/>
          <p:nvPr/>
        </p:nvSpPr>
        <p:spPr>
          <a:xfrm>
            <a:off x="2726511" y="867403"/>
            <a:ext cx="3993401" cy="1785104"/>
          </a:xfrm>
          <a:prstGeom prst="rect">
            <a:avLst/>
          </a:prstGeom>
        </p:spPr>
        <p:txBody>
          <a:bodyPr wrap="none">
            <a:spAutoFit/>
          </a:bodyPr>
          <a:lstStyle/>
          <a:p>
            <a:pPr marL="342900" indent="-342900">
              <a:spcBef>
                <a:spcPts val="600"/>
              </a:spcBef>
              <a:buFont typeface="+mj-lt"/>
              <a:buAutoNum type="arabicPeriod"/>
            </a:pP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展現溝通互動及表達能力</a:t>
            </a:r>
            <a:endParaRPr lang="en-US" altLang="zh-TW" b="1" kern="0" dirty="0">
              <a:solidFill>
                <a:srgbClr val="C00000"/>
              </a:solidFill>
              <a:latin typeface="微軟正黑體" panose="020B0604030504040204" pitchFamily="34" charset="-120"/>
              <a:ea typeface="微軟正黑體" panose="020B0604030504040204" pitchFamily="34" charset="-120"/>
              <a:cs typeface="Poppins"/>
              <a:sym typeface="Poppins"/>
            </a:endParaRPr>
          </a:p>
          <a:p>
            <a:pPr marL="342900" indent="-342900">
              <a:spcBef>
                <a:spcPts val="600"/>
              </a:spcBef>
              <a:buFont typeface="+mj-lt"/>
              <a:buAutoNum type="arabicPeriod"/>
            </a:pP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能展現</a:t>
            </a: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個人特色</a:t>
            </a: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或特質</a:t>
            </a:r>
            <a:endParaRPr lang="zh-TW" altLang="en-US" dirty="0">
              <a:solidFill>
                <a:schemeClr val="tx1">
                  <a:lumMod val="75000"/>
                  <a:lumOff val="25000"/>
                </a:schemeClr>
              </a:solidFill>
            </a:endParaRPr>
          </a:p>
          <a:p>
            <a:pPr marL="342900" indent="-342900">
              <a:spcBef>
                <a:spcPts val="600"/>
              </a:spcBef>
              <a:buFont typeface="+mj-lt"/>
              <a:buAutoNum type="arabicPeriod"/>
            </a:pP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需包含</a:t>
            </a: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心得</a:t>
            </a: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或學習反思</a:t>
            </a:r>
            <a:endParaRPr lang="zh-TW" altLang="en-US" dirty="0">
              <a:solidFill>
                <a:schemeClr val="tx1">
                  <a:lumMod val="75000"/>
                  <a:lumOff val="25000"/>
                </a:schemeClr>
              </a:solidFill>
            </a:endParaRPr>
          </a:p>
          <a:p>
            <a:pPr marL="342900" indent="-342900">
              <a:spcBef>
                <a:spcPts val="600"/>
              </a:spcBef>
              <a:buFont typeface="+mj-lt"/>
              <a:buAutoNum type="arabicPeriod"/>
            </a:pP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呈現課程學習或體驗的</a:t>
            </a: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過程</a:t>
            </a:r>
            <a:endParaRPr lang="zh-TW" altLang="en-US" dirty="0">
              <a:solidFill>
                <a:srgbClr val="C00000"/>
              </a:solidFill>
            </a:endParaRPr>
          </a:p>
          <a:p>
            <a:pPr marL="342900" indent="-342900">
              <a:spcBef>
                <a:spcPts val="600"/>
              </a:spcBef>
              <a:buFont typeface="+mj-lt"/>
              <a:buAutoNum type="arabicPeriod"/>
            </a:pP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延伸學習</a:t>
            </a: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應用於生活幫助生涯定向</a:t>
            </a:r>
            <a:endParaRPr lang="zh-TW" altLang="en-US" dirty="0">
              <a:solidFill>
                <a:schemeClr val="tx1">
                  <a:lumMod val="75000"/>
                  <a:lumOff val="25000"/>
                </a:schemeClr>
              </a:solidFill>
            </a:endParaRPr>
          </a:p>
        </p:txBody>
      </p:sp>
      <p:pic>
        <p:nvPicPr>
          <p:cNvPr id="18" name="圖片 17">
            <a:extLst>
              <a:ext uri="{FF2B5EF4-FFF2-40B4-BE49-F238E27FC236}">
                <a16:creationId xmlns:a16="http://schemas.microsoft.com/office/drawing/2014/main" id="{D0E9368B-B1F2-4D7A-95B2-ADD355A84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2550" y="3963094"/>
            <a:ext cx="1433702" cy="1609994"/>
          </a:xfrm>
          <a:prstGeom prst="rect">
            <a:avLst/>
          </a:prstGeom>
        </p:spPr>
      </p:pic>
      <p:pic>
        <p:nvPicPr>
          <p:cNvPr id="13" name="圖片 12">
            <a:extLst>
              <a:ext uri="{FF2B5EF4-FFF2-40B4-BE49-F238E27FC236}">
                <a16:creationId xmlns:a16="http://schemas.microsoft.com/office/drawing/2014/main" id="{2A0BD794-E68E-4877-A5AA-7FD05E8B4AB4}"/>
              </a:ext>
            </a:extLst>
          </p:cNvPr>
          <p:cNvPicPr>
            <a:picLocks noChangeAspect="1"/>
          </p:cNvPicPr>
          <p:nvPr/>
        </p:nvPicPr>
        <p:blipFill>
          <a:blip r:embed="rId5"/>
          <a:stretch>
            <a:fillRect/>
          </a:stretch>
        </p:blipFill>
        <p:spPr>
          <a:xfrm>
            <a:off x="6878624" y="1654761"/>
            <a:ext cx="4910132" cy="175429"/>
          </a:xfrm>
          <a:prstGeom prst="rect">
            <a:avLst/>
          </a:prstGeom>
        </p:spPr>
      </p:pic>
      <p:pic>
        <p:nvPicPr>
          <p:cNvPr id="12" name="圖片 11">
            <a:extLst>
              <a:ext uri="{FF2B5EF4-FFF2-40B4-BE49-F238E27FC236}">
                <a16:creationId xmlns:a16="http://schemas.microsoft.com/office/drawing/2014/main" id="{473FA9A8-5CF4-46D8-BC82-05EADE5863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7321" y="587824"/>
            <a:ext cx="1630144" cy="1562317"/>
          </a:xfrm>
          <a:prstGeom prst="rect">
            <a:avLst/>
          </a:prstGeom>
        </p:spPr>
      </p:pic>
      <p:sp>
        <p:nvSpPr>
          <p:cNvPr id="9" name="矩形: 圓角 8">
            <a:extLst>
              <a:ext uri="{FF2B5EF4-FFF2-40B4-BE49-F238E27FC236}">
                <a16:creationId xmlns:a16="http://schemas.microsoft.com/office/drawing/2014/main" id="{CD44BB5D-E985-4DBC-BADF-7F2D690C011E}"/>
              </a:ext>
            </a:extLst>
          </p:cNvPr>
          <p:cNvSpPr/>
          <p:nvPr/>
        </p:nvSpPr>
        <p:spPr>
          <a:xfrm>
            <a:off x="7350850" y="1559900"/>
            <a:ext cx="3116471" cy="400110"/>
          </a:xfrm>
          <a:prstGeom prst="roundRect">
            <a:avLst>
              <a:gd name="adj" fmla="val 0"/>
            </a:avLst>
          </a:prstGeom>
          <a:solidFill>
            <a:srgbClr val="FFC000"/>
          </a:solidFill>
        </p:spPr>
        <p:txBody>
          <a:bodyPr wrap="square">
            <a:spAutoFit/>
          </a:bodyPr>
          <a:lstStyle/>
          <a:p>
            <a:pPr algn="ctr"/>
            <a:r>
              <a:rPr lang="zh-TW" altLang="en-US" sz="2000" b="1" dirty="0">
                <a:latin typeface="微軟正黑體" panose="020B0604030504040204" pitchFamily="34" charset="-120"/>
                <a:ea typeface="微軟正黑體" panose="020B0604030504040204" pitchFamily="34" charset="-120"/>
              </a:rPr>
              <a:t>科大教授怎麼看備審資料</a:t>
            </a:r>
            <a:endParaRPr lang="zh-TW" altLang="en-US" sz="1600" dirty="0"/>
          </a:p>
        </p:txBody>
      </p:sp>
      <p:pic>
        <p:nvPicPr>
          <p:cNvPr id="3074" name="Picture 2">
            <a:extLst>
              <a:ext uri="{FF2B5EF4-FFF2-40B4-BE49-F238E27FC236}">
                <a16:creationId xmlns:a16="http://schemas.microsoft.com/office/drawing/2014/main" id="{C7D066F7-4F29-458C-9C0A-0F5C8CBCEA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4118" y="295318"/>
            <a:ext cx="962171" cy="96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331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標題 1">
            <a:extLst>
              <a:ext uri="{FF2B5EF4-FFF2-40B4-BE49-F238E27FC236}">
                <a16:creationId xmlns:a16="http://schemas.microsoft.com/office/drawing/2014/main" id="{877051D8-7DF1-411F-B8EF-D5A35D7832C1}"/>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zh-TW" altLang="en-US" sz="2400" dirty="0">
                <a:solidFill>
                  <a:schemeClr val="bg1"/>
                </a:solidFill>
                <a:latin typeface="+mn-ea"/>
                <a:ea typeface="+mn-ea"/>
                <a:cs typeface="Oswald"/>
              </a:rPr>
              <a:t>備審資料準備指引</a:t>
            </a:r>
            <a:r>
              <a:rPr kumimoji="0" lang="zh-TW" altLang="en-US" sz="2400" dirty="0">
                <a:solidFill>
                  <a:srgbClr val="FFFF00"/>
                </a:solidFill>
                <a:latin typeface="+mn-ea"/>
                <a:ea typeface="+mn-ea"/>
                <a:cs typeface="Oswald"/>
              </a:rPr>
              <a:t>查詢平台 </a:t>
            </a:r>
            <a:r>
              <a:rPr kumimoji="0" lang="en-US" altLang="zh-TW" sz="2400" dirty="0">
                <a:solidFill>
                  <a:schemeClr val="bg1"/>
                </a:solidFill>
                <a:latin typeface="+mn-ea"/>
                <a:ea typeface="+mn-ea"/>
                <a:cs typeface="Oswald"/>
              </a:rPr>
              <a:t>https://gotech.ntust.edu.tw/guide/</a:t>
            </a:r>
          </a:p>
        </p:txBody>
      </p:sp>
      <p:sp>
        <p:nvSpPr>
          <p:cNvPr id="10" name="矩形 9">
            <a:extLst>
              <a:ext uri="{FF2B5EF4-FFF2-40B4-BE49-F238E27FC236}">
                <a16:creationId xmlns:a16="http://schemas.microsoft.com/office/drawing/2014/main" id="{B5F65470-A424-4752-91F2-B2D7F6470BF9}"/>
              </a:ext>
            </a:extLst>
          </p:cNvPr>
          <p:cNvSpPr/>
          <p:nvPr/>
        </p:nvSpPr>
        <p:spPr>
          <a:xfrm>
            <a:off x="6287750" y="1572573"/>
            <a:ext cx="5524253" cy="5018056"/>
          </a:xfrm>
          <a:prstGeom prst="rect">
            <a:avLst/>
          </a:prstGeom>
          <a:solidFill>
            <a:schemeClr val="bg1"/>
          </a:solidFill>
          <a:ln w="3175">
            <a:solidFill>
              <a:schemeClr val="tx1">
                <a:lumMod val="50000"/>
                <a:lumOff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9E4151FA-5FF4-4D80-9F24-A41BA27CA168}"/>
              </a:ext>
            </a:extLst>
          </p:cNvPr>
          <p:cNvSpPr/>
          <p:nvPr/>
        </p:nvSpPr>
        <p:spPr>
          <a:xfrm>
            <a:off x="128265" y="3205195"/>
            <a:ext cx="5934231" cy="2752595"/>
          </a:xfrm>
          <a:prstGeom prst="rect">
            <a:avLst/>
          </a:prstGeom>
          <a:solidFill>
            <a:schemeClr val="bg1"/>
          </a:solidFill>
          <a:ln w="317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78DF3A89-F2EF-40CB-9CB8-5B627CF0BFC8}"/>
              </a:ext>
            </a:extLst>
          </p:cNvPr>
          <p:cNvSpPr/>
          <p:nvPr/>
        </p:nvSpPr>
        <p:spPr>
          <a:xfrm>
            <a:off x="743967" y="690288"/>
            <a:ext cx="11006514" cy="830997"/>
          </a:xfrm>
          <a:prstGeom prst="rect">
            <a:avLst/>
          </a:prstGeom>
          <a:noFill/>
        </p:spPr>
        <p:txBody>
          <a:bodyPr wrap="square">
            <a:spAutoFit/>
          </a:bodyPr>
          <a:lstStyle/>
          <a:p>
            <a:pPr algn="just">
              <a:spcBef>
                <a:spcPts val="600"/>
              </a:spcBef>
              <a:tabLst>
                <a:tab pos="4754563" algn="l"/>
              </a:tabLst>
            </a:pP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為利升學之考生瞭解技專校院備審資料準備指引，各校系科將</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甄選入學、技優甄審</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四技申請入學</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等三入學管道指引內容公告於</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技專校院招生專業化總辦公室之「備審資料準備指引查詢平台」</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，供考生查看，亦可透過「本會官網／</a:t>
            </a:r>
            <a:r>
              <a:rPr lang="zh-TW" altLang="en-US" sz="1600" b="1"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考試與招生制度精進</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學習歷程檔案</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」連結查詢。</a:t>
            </a:r>
            <a:endParaRPr lang="zh-TW" altLang="en-US" sz="1600" b="1" dirty="0">
              <a:latin typeface="微軟正黑體" panose="020B0604030504040204" pitchFamily="34" charset="-120"/>
              <a:ea typeface="微軟正黑體" panose="020B0604030504040204" pitchFamily="34" charset="-120"/>
            </a:endParaRPr>
          </a:p>
        </p:txBody>
      </p:sp>
      <p:grpSp>
        <p:nvGrpSpPr>
          <p:cNvPr id="13" name="群組 12">
            <a:extLst>
              <a:ext uri="{FF2B5EF4-FFF2-40B4-BE49-F238E27FC236}">
                <a16:creationId xmlns:a16="http://schemas.microsoft.com/office/drawing/2014/main" id="{49561689-2190-437F-BB5B-B2C15A3E13B4}"/>
              </a:ext>
            </a:extLst>
          </p:cNvPr>
          <p:cNvGrpSpPr/>
          <p:nvPr/>
        </p:nvGrpSpPr>
        <p:grpSpPr>
          <a:xfrm flipH="1">
            <a:off x="410646" y="754778"/>
            <a:ext cx="314549" cy="314549"/>
            <a:chOff x="1237648" y="2085752"/>
            <a:chExt cx="2281275" cy="2281274"/>
          </a:xfrm>
        </p:grpSpPr>
        <p:sp>
          <p:nvSpPr>
            <p:cNvPr id="15" name="Google Shape;85;p6">
              <a:extLst>
                <a:ext uri="{FF2B5EF4-FFF2-40B4-BE49-F238E27FC236}">
                  <a16:creationId xmlns:a16="http://schemas.microsoft.com/office/drawing/2014/main" id="{74292BB4-A8F5-4314-A633-D7C75138CFF7}"/>
                </a:ext>
              </a:extLst>
            </p:cNvPr>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5;p11">
              <a:extLst>
                <a:ext uri="{FF2B5EF4-FFF2-40B4-BE49-F238E27FC236}">
                  <a16:creationId xmlns:a16="http://schemas.microsoft.com/office/drawing/2014/main" id="{BF6E0532-3978-4C3B-9DC2-937421467500}"/>
                </a:ext>
              </a:extLst>
            </p:cNvPr>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5;p6">
              <a:extLst>
                <a:ext uri="{FF2B5EF4-FFF2-40B4-BE49-F238E27FC236}">
                  <a16:creationId xmlns:a16="http://schemas.microsoft.com/office/drawing/2014/main" id="{DFDE0763-C945-4BDA-B49B-C4039273745D}"/>
                </a:ext>
              </a:extLst>
            </p:cNvPr>
            <p:cNvSpPr/>
            <p:nvPr/>
          </p:nvSpPr>
          <p:spPr>
            <a:xfrm>
              <a:off x="1462619" y="2310190"/>
              <a:ext cx="1832397" cy="1832396"/>
            </a:xfrm>
            <a:prstGeom prst="ellipse">
              <a:avLst/>
            </a:prstGeom>
            <a:solidFill>
              <a:schemeClr val="bg1"/>
            </a:solidFill>
            <a:ln>
              <a:noFill/>
            </a:ln>
            <a:effectLst>
              <a:innerShdw blurRad="63500" dist="25400" dir="81000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圖片 17">
            <a:extLst>
              <a:ext uri="{FF2B5EF4-FFF2-40B4-BE49-F238E27FC236}">
                <a16:creationId xmlns:a16="http://schemas.microsoft.com/office/drawing/2014/main" id="{D890E23E-DB36-4BC9-912E-3F97D92F15BE}"/>
              </a:ext>
            </a:extLst>
          </p:cNvPr>
          <p:cNvPicPr>
            <a:picLocks noChangeAspect="1"/>
          </p:cNvPicPr>
          <p:nvPr/>
        </p:nvPicPr>
        <p:blipFill rotWithShape="1">
          <a:blip r:embed="rId2"/>
          <a:srcRect l="19278" t="52009" r="21028" b="36637"/>
          <a:stretch/>
        </p:blipFill>
        <p:spPr>
          <a:xfrm>
            <a:off x="1196223" y="3247574"/>
            <a:ext cx="4577885" cy="614771"/>
          </a:xfrm>
          <a:prstGeom prst="rect">
            <a:avLst/>
          </a:prstGeom>
        </p:spPr>
      </p:pic>
      <p:pic>
        <p:nvPicPr>
          <p:cNvPr id="19" name="圖片 18">
            <a:extLst>
              <a:ext uri="{FF2B5EF4-FFF2-40B4-BE49-F238E27FC236}">
                <a16:creationId xmlns:a16="http://schemas.microsoft.com/office/drawing/2014/main" id="{4BC278B4-867D-4420-87CE-F81588A0724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384" t="75452" r="69573" b="115"/>
          <a:stretch/>
        </p:blipFill>
        <p:spPr>
          <a:xfrm>
            <a:off x="180090" y="3726372"/>
            <a:ext cx="1683822" cy="1208212"/>
          </a:xfrm>
          <a:prstGeom prst="rect">
            <a:avLst/>
          </a:prstGeom>
        </p:spPr>
      </p:pic>
      <p:sp>
        <p:nvSpPr>
          <p:cNvPr id="20" name="文字方塊 19">
            <a:extLst>
              <a:ext uri="{FF2B5EF4-FFF2-40B4-BE49-F238E27FC236}">
                <a16:creationId xmlns:a16="http://schemas.microsoft.com/office/drawing/2014/main" id="{70FE2EBF-E1E6-45D5-AB70-9BE304EB687D}"/>
              </a:ext>
            </a:extLst>
          </p:cNvPr>
          <p:cNvSpPr txBox="1"/>
          <p:nvPr/>
        </p:nvSpPr>
        <p:spPr>
          <a:xfrm>
            <a:off x="1705897" y="3837637"/>
            <a:ext cx="4157710" cy="904094"/>
          </a:xfrm>
          <a:prstGeom prst="rect">
            <a:avLst/>
          </a:prstGeom>
          <a:solidFill>
            <a:schemeClr val="bg1"/>
          </a:solidFill>
        </p:spPr>
        <p:txBody>
          <a:bodyPr wrap="square" rtlCol="0">
            <a:spAutoFit/>
          </a:bodyPr>
          <a:lstStyle/>
          <a:p>
            <a:pPr algn="just">
              <a:lnSpc>
                <a:spcPts val="2200"/>
              </a:lnSpc>
            </a:pPr>
            <a:r>
              <a:rPr lang="zh-TW" altLang="zh-TW" sz="1200" kern="100" spc="75" dirty="0">
                <a:effectLst/>
                <a:latin typeface="Times New Roman" panose="02020603050405020304" pitchFamily="18" charset="0"/>
                <a:ea typeface="微軟正黑體" panose="020B0604030504040204" pitchFamily="34" charset="-120"/>
                <a:cs typeface="Poppins" panose="00000500000000000000" pitchFamily="2" charset="0"/>
              </a:rPr>
              <a:t>為了讓各界瞭解技專升學審查參考重點，並協助學生準備學習歷程檔案資料，各四技二專招生學校另提供「備審資料準備指引」，可由以下連結查詢，一探究竟。</a:t>
            </a:r>
            <a:endParaRPr lang="en-US" altLang="zh-TW" sz="1200" kern="100" spc="75" dirty="0">
              <a:effectLst/>
              <a:latin typeface="Times New Roman" panose="02020603050405020304" pitchFamily="18" charset="0"/>
              <a:ea typeface="微軟正黑體" panose="020B0604030504040204" pitchFamily="34" charset="-120"/>
              <a:cs typeface="Poppins" panose="00000500000000000000" pitchFamily="2" charset="0"/>
            </a:endParaRPr>
          </a:p>
        </p:txBody>
      </p:sp>
      <p:sp>
        <p:nvSpPr>
          <p:cNvPr id="21" name="矩形: 圓角 20">
            <a:extLst>
              <a:ext uri="{FF2B5EF4-FFF2-40B4-BE49-F238E27FC236}">
                <a16:creationId xmlns:a16="http://schemas.microsoft.com/office/drawing/2014/main" id="{E5C028A8-395C-4093-81B9-69580E9D5FDB}"/>
              </a:ext>
            </a:extLst>
          </p:cNvPr>
          <p:cNvSpPr/>
          <p:nvPr/>
        </p:nvSpPr>
        <p:spPr>
          <a:xfrm>
            <a:off x="616635" y="5195063"/>
            <a:ext cx="5363566" cy="646331"/>
          </a:xfrm>
          <a:prstGeom prst="roundRect">
            <a:avLst>
              <a:gd name="adj" fmla="val 11008"/>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7D312879-D4B8-49C8-ADA9-CC5FEC34F5A4}"/>
              </a:ext>
            </a:extLst>
          </p:cNvPr>
          <p:cNvSpPr txBox="1"/>
          <p:nvPr/>
        </p:nvSpPr>
        <p:spPr>
          <a:xfrm>
            <a:off x="755970" y="5165902"/>
            <a:ext cx="4121300" cy="527709"/>
          </a:xfrm>
          <a:prstGeom prst="rect">
            <a:avLst/>
          </a:prstGeom>
          <a:noFill/>
        </p:spPr>
        <p:txBody>
          <a:bodyPr wrap="square">
            <a:spAutoFit/>
          </a:bodyPr>
          <a:lstStyle/>
          <a:p>
            <a:pPr algn="just">
              <a:lnSpc>
                <a:spcPts val="1800"/>
              </a:lnSpc>
            </a:pPr>
            <a:r>
              <a:rPr lang="en-US" altLang="zh-TW" sz="1050" b="1" kern="100" spc="75" dirty="0">
                <a:solidFill>
                  <a:schemeClr val="bg1"/>
                </a:solidFill>
                <a:effectLst/>
                <a:latin typeface="微軟正黑體" panose="020B0604030504040204" pitchFamily="34" charset="-120"/>
                <a:ea typeface="標楷體" panose="03000509000000000000" pitchFamily="65" charset="-120"/>
                <a:cs typeface="Poppins" panose="00000500000000000000" pitchFamily="2" charset="0"/>
              </a:rPr>
              <a:t>112</a:t>
            </a:r>
            <a:r>
              <a:rPr lang="zh-TW" altLang="zh-TW" sz="1050" b="1"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學年度四技二專甄選入學、技優甄審及四技申請入學管道【備審資料準備指引】查詢平台</a:t>
            </a:r>
            <a:endParaRPr lang="zh-TW" altLang="zh-TW" sz="105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3" name="圖片 22">
            <a:extLst>
              <a:ext uri="{FF2B5EF4-FFF2-40B4-BE49-F238E27FC236}">
                <a16:creationId xmlns:a16="http://schemas.microsoft.com/office/drawing/2014/main" id="{608CDFF4-B57D-40B2-A5BA-960AE7180B11}"/>
              </a:ext>
            </a:extLst>
          </p:cNvPr>
          <p:cNvPicPr>
            <a:picLocks noChangeAspect="1"/>
          </p:cNvPicPr>
          <p:nvPr/>
        </p:nvPicPr>
        <p:blipFill>
          <a:blip r:embed="rId5"/>
          <a:stretch>
            <a:fillRect/>
          </a:stretch>
        </p:blipFill>
        <p:spPr>
          <a:xfrm>
            <a:off x="659559" y="5240344"/>
            <a:ext cx="180000" cy="180000"/>
          </a:xfrm>
          <a:prstGeom prst="rect">
            <a:avLst/>
          </a:prstGeom>
        </p:spPr>
      </p:pic>
      <p:pic>
        <p:nvPicPr>
          <p:cNvPr id="24" name="圖片 23">
            <a:extLst>
              <a:ext uri="{FF2B5EF4-FFF2-40B4-BE49-F238E27FC236}">
                <a16:creationId xmlns:a16="http://schemas.microsoft.com/office/drawing/2014/main" id="{CC585114-E5B4-49AE-8210-E406E155ADBC}"/>
              </a:ext>
            </a:extLst>
          </p:cNvPr>
          <p:cNvPicPr>
            <a:picLocks noChangeAspect="1"/>
          </p:cNvPicPr>
          <p:nvPr/>
        </p:nvPicPr>
        <p:blipFill rotWithShape="1">
          <a:blip r:embed="rId6"/>
          <a:srcRect l="18898" r="10247"/>
          <a:stretch/>
        </p:blipFill>
        <p:spPr>
          <a:xfrm>
            <a:off x="128265" y="2330868"/>
            <a:ext cx="5934231" cy="868221"/>
          </a:xfrm>
          <a:prstGeom prst="rect">
            <a:avLst/>
          </a:prstGeom>
          <a:effectLst>
            <a:outerShdw blurRad="50800" dist="38100" dir="2700000" algn="tl" rotWithShape="0">
              <a:prstClr val="black">
                <a:alpha val="40000"/>
              </a:prstClr>
            </a:outerShdw>
          </a:effectLst>
        </p:spPr>
      </p:pic>
      <p:pic>
        <p:nvPicPr>
          <p:cNvPr id="25" name="圖片 24">
            <a:extLst>
              <a:ext uri="{FF2B5EF4-FFF2-40B4-BE49-F238E27FC236}">
                <a16:creationId xmlns:a16="http://schemas.microsoft.com/office/drawing/2014/main" id="{33B0CC7D-4F80-46AB-AB31-0DCCDA6FC1F5}"/>
              </a:ext>
            </a:extLst>
          </p:cNvPr>
          <p:cNvPicPr>
            <a:picLocks noChangeAspect="1"/>
          </p:cNvPicPr>
          <p:nvPr/>
        </p:nvPicPr>
        <p:blipFill rotWithShape="1">
          <a:blip r:embed="rId6"/>
          <a:srcRect r="68619" b="48492"/>
          <a:stretch/>
        </p:blipFill>
        <p:spPr>
          <a:xfrm>
            <a:off x="129309" y="2358234"/>
            <a:ext cx="2628192" cy="447204"/>
          </a:xfrm>
          <a:prstGeom prst="rect">
            <a:avLst/>
          </a:prstGeom>
        </p:spPr>
      </p:pic>
      <p:pic>
        <p:nvPicPr>
          <p:cNvPr id="26" name="圖片 25">
            <a:extLst>
              <a:ext uri="{FF2B5EF4-FFF2-40B4-BE49-F238E27FC236}">
                <a16:creationId xmlns:a16="http://schemas.microsoft.com/office/drawing/2014/main" id="{7F248164-CB1D-4075-A7C5-C96504E18ECF}"/>
              </a:ext>
            </a:extLst>
          </p:cNvPr>
          <p:cNvPicPr>
            <a:picLocks noChangeAspect="1"/>
          </p:cNvPicPr>
          <p:nvPr/>
        </p:nvPicPr>
        <p:blipFill>
          <a:blip r:embed="rId7"/>
          <a:stretch>
            <a:fillRect/>
          </a:stretch>
        </p:blipFill>
        <p:spPr>
          <a:xfrm>
            <a:off x="221216" y="2852915"/>
            <a:ext cx="5796000" cy="301091"/>
          </a:xfrm>
          <a:prstGeom prst="rect">
            <a:avLst/>
          </a:prstGeom>
        </p:spPr>
      </p:pic>
      <p:sp>
        <p:nvSpPr>
          <p:cNvPr id="27" name="矩形 26">
            <a:extLst>
              <a:ext uri="{FF2B5EF4-FFF2-40B4-BE49-F238E27FC236}">
                <a16:creationId xmlns:a16="http://schemas.microsoft.com/office/drawing/2014/main" id="{57D0EF4B-E055-49BA-A5B7-36CF8D945BDC}"/>
              </a:ext>
            </a:extLst>
          </p:cNvPr>
          <p:cNvSpPr/>
          <p:nvPr/>
        </p:nvSpPr>
        <p:spPr>
          <a:xfrm>
            <a:off x="4926358" y="2857239"/>
            <a:ext cx="1101380" cy="2967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72">
            <a:extLst>
              <a:ext uri="{FF2B5EF4-FFF2-40B4-BE49-F238E27FC236}">
                <a16:creationId xmlns:a16="http://schemas.microsoft.com/office/drawing/2014/main" id="{F2B09E9A-C32D-468F-B909-5C8A3857260F}"/>
              </a:ext>
            </a:extLst>
          </p:cNvPr>
          <p:cNvSpPr/>
          <p:nvPr/>
        </p:nvSpPr>
        <p:spPr>
          <a:xfrm>
            <a:off x="4922991" y="4752032"/>
            <a:ext cx="777664" cy="777664"/>
          </a:xfrm>
          <a:prstGeom prst="roundRect">
            <a:avLst>
              <a:gd name="adj" fmla="val 579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平行四邊形 28">
            <a:extLst>
              <a:ext uri="{FF2B5EF4-FFF2-40B4-BE49-F238E27FC236}">
                <a16:creationId xmlns:a16="http://schemas.microsoft.com/office/drawing/2014/main" id="{FF59BA6A-AA94-4E94-B45C-02C448500AFB}"/>
              </a:ext>
            </a:extLst>
          </p:cNvPr>
          <p:cNvSpPr/>
          <p:nvPr/>
        </p:nvSpPr>
        <p:spPr>
          <a:xfrm>
            <a:off x="2773341" y="5602590"/>
            <a:ext cx="3206859" cy="216000"/>
          </a:xfrm>
          <a:prstGeom prst="parallelogram">
            <a:avLst>
              <a:gd name="adj" fmla="val 76630"/>
            </a:avLst>
          </a:prstGeom>
          <a:solidFill>
            <a:schemeClr val="accent4">
              <a:lumMod val="40000"/>
              <a:lumOff val="60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a:extLst>
              <a:ext uri="{FF2B5EF4-FFF2-40B4-BE49-F238E27FC236}">
                <a16:creationId xmlns:a16="http://schemas.microsoft.com/office/drawing/2014/main" id="{1FA647F5-620E-4B58-9DBE-DF82B301A6B9}"/>
              </a:ext>
            </a:extLst>
          </p:cNvPr>
          <p:cNvSpPr txBox="1"/>
          <p:nvPr/>
        </p:nvSpPr>
        <p:spPr>
          <a:xfrm>
            <a:off x="2873692" y="5503398"/>
            <a:ext cx="3088220" cy="339837"/>
          </a:xfrm>
          <a:prstGeom prst="rect">
            <a:avLst/>
          </a:prstGeom>
          <a:noFill/>
        </p:spPr>
        <p:txBody>
          <a:bodyPr wrap="square">
            <a:spAutoFit/>
          </a:bodyPr>
          <a:lstStyle/>
          <a:p>
            <a:pPr algn="r">
              <a:lnSpc>
                <a:spcPts val="2200"/>
              </a:lnSpc>
            </a:pPr>
            <a:r>
              <a:rPr lang="en-US" altLang="zh-TW" sz="1200" b="1" kern="100" spc="75" dirty="0">
                <a:solidFill>
                  <a:srgbClr val="005250"/>
                </a:solidFill>
                <a:effectLst/>
                <a:latin typeface="微軟正黑體" panose="020B0604030504040204" pitchFamily="34" charset="-120"/>
                <a:ea typeface="標楷體" panose="03000509000000000000" pitchFamily="65" charset="-120"/>
                <a:cs typeface="Poppins" panose="00000500000000000000" pitchFamily="2" charset="0"/>
              </a:rPr>
              <a:t>https://gotech.ntust.edu.tw/guide/</a:t>
            </a:r>
            <a:endParaRPr lang="zh-TW" altLang="zh-TW" sz="1200" b="1" kern="100" dirty="0">
              <a:solidFill>
                <a:srgbClr val="00525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1" name="圖片 30">
            <a:extLst>
              <a:ext uri="{FF2B5EF4-FFF2-40B4-BE49-F238E27FC236}">
                <a16:creationId xmlns:a16="http://schemas.microsoft.com/office/drawing/2014/main" id="{EAECA349-2C2D-4FFC-933A-661D979A2A9F}"/>
              </a:ext>
            </a:extLst>
          </p:cNvPr>
          <p:cNvPicPr>
            <a:picLocks noChangeAspect="1"/>
          </p:cNvPicPr>
          <p:nvPr/>
        </p:nvPicPr>
        <p:blipFill rotWithShape="1">
          <a:blip r:embed="rId8"/>
          <a:srcRect l="3356" b="95531"/>
          <a:stretch/>
        </p:blipFill>
        <p:spPr>
          <a:xfrm>
            <a:off x="6340960" y="1635840"/>
            <a:ext cx="5439041" cy="220859"/>
          </a:xfrm>
          <a:prstGeom prst="rect">
            <a:avLst/>
          </a:prstGeom>
        </p:spPr>
      </p:pic>
      <p:pic>
        <p:nvPicPr>
          <p:cNvPr id="32" name="圖片 31">
            <a:extLst>
              <a:ext uri="{FF2B5EF4-FFF2-40B4-BE49-F238E27FC236}">
                <a16:creationId xmlns:a16="http://schemas.microsoft.com/office/drawing/2014/main" id="{F449D9B0-725E-44E5-AB9A-7310E646EE80}"/>
              </a:ext>
            </a:extLst>
          </p:cNvPr>
          <p:cNvPicPr>
            <a:picLocks noChangeAspect="1"/>
          </p:cNvPicPr>
          <p:nvPr/>
        </p:nvPicPr>
        <p:blipFill rotWithShape="1">
          <a:blip r:embed="rId9"/>
          <a:srcRect t="-1" b="4745"/>
          <a:stretch/>
        </p:blipFill>
        <p:spPr>
          <a:xfrm>
            <a:off x="6339604" y="1919966"/>
            <a:ext cx="5228795" cy="4619517"/>
          </a:xfrm>
          <a:prstGeom prst="rect">
            <a:avLst/>
          </a:prstGeom>
        </p:spPr>
      </p:pic>
      <p:pic>
        <p:nvPicPr>
          <p:cNvPr id="33" name="圖片 32">
            <a:extLst>
              <a:ext uri="{FF2B5EF4-FFF2-40B4-BE49-F238E27FC236}">
                <a16:creationId xmlns:a16="http://schemas.microsoft.com/office/drawing/2014/main" id="{CB4A12CC-015B-4160-B40F-EB1598375A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70220" y="4799800"/>
            <a:ext cx="684000" cy="684000"/>
          </a:xfrm>
          <a:prstGeom prst="rect">
            <a:avLst/>
          </a:prstGeom>
        </p:spPr>
      </p:pic>
      <p:sp>
        <p:nvSpPr>
          <p:cNvPr id="34" name="文字方塊 33">
            <a:extLst>
              <a:ext uri="{FF2B5EF4-FFF2-40B4-BE49-F238E27FC236}">
                <a16:creationId xmlns:a16="http://schemas.microsoft.com/office/drawing/2014/main" id="{083C5752-B081-41F7-9C2A-885CA8D68312}"/>
              </a:ext>
            </a:extLst>
          </p:cNvPr>
          <p:cNvSpPr txBox="1"/>
          <p:nvPr/>
        </p:nvSpPr>
        <p:spPr>
          <a:xfrm>
            <a:off x="1156815" y="6030567"/>
            <a:ext cx="3620666" cy="307777"/>
          </a:xfrm>
          <a:prstGeom prst="rect">
            <a:avLst/>
          </a:prstGeom>
          <a:noFill/>
        </p:spPr>
        <p:txBody>
          <a:bodyPr wrap="square">
            <a:spAutoFit/>
          </a:bodyPr>
          <a:lstStyle/>
          <a:p>
            <a:pPr algn="just"/>
            <a:r>
              <a:rPr lang="zh-TW" altLang="zh-TW" sz="1400" b="1" kern="100" spc="75" dirty="0">
                <a:effectLst/>
                <a:latin typeface="Times New Roman" panose="02020603050405020304" pitchFamily="18" charset="0"/>
                <a:ea typeface="微軟正黑體" panose="020B0604030504040204" pitchFamily="34" charset="-120"/>
                <a:cs typeface="Poppins" panose="00000500000000000000" pitchFamily="2" charset="0"/>
              </a:rPr>
              <a:t>資料來源：技專校院招生專業化總辦公室</a:t>
            </a:r>
            <a:endParaRPr lang="zh-TW" alt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35" name="群組 34">
            <a:extLst>
              <a:ext uri="{FF2B5EF4-FFF2-40B4-BE49-F238E27FC236}">
                <a16:creationId xmlns:a16="http://schemas.microsoft.com/office/drawing/2014/main" id="{D6CF9E5F-5F46-47DD-9B73-BBF3CC426F67}"/>
              </a:ext>
            </a:extLst>
          </p:cNvPr>
          <p:cNvGrpSpPr/>
          <p:nvPr/>
        </p:nvGrpSpPr>
        <p:grpSpPr>
          <a:xfrm>
            <a:off x="2642615" y="6338344"/>
            <a:ext cx="2348041" cy="307777"/>
            <a:chOff x="1053906" y="5764499"/>
            <a:chExt cx="3024000" cy="307777"/>
          </a:xfrm>
        </p:grpSpPr>
        <p:sp>
          <p:nvSpPr>
            <p:cNvPr id="36" name="圓角矩形 72">
              <a:extLst>
                <a:ext uri="{FF2B5EF4-FFF2-40B4-BE49-F238E27FC236}">
                  <a16:creationId xmlns:a16="http://schemas.microsoft.com/office/drawing/2014/main" id="{9AB716A0-EE41-4D8A-9519-A7616C0A96F5}"/>
                </a:ext>
              </a:extLst>
            </p:cNvPr>
            <p:cNvSpPr/>
            <p:nvPr/>
          </p:nvSpPr>
          <p:spPr>
            <a:xfrm>
              <a:off x="1053906" y="5802920"/>
              <a:ext cx="3024000" cy="216000"/>
            </a:xfrm>
            <a:prstGeom prst="parallelogram">
              <a:avLst>
                <a:gd name="adj" fmla="val 78120"/>
              </a:avLst>
            </a:prstGeom>
            <a:gradFill flip="none" rotWithShape="1">
              <a:gsLst>
                <a:gs pos="39000">
                  <a:srgbClr val="16559A"/>
                </a:gs>
                <a:gs pos="0">
                  <a:srgbClr val="80B3EC"/>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文字方塊 36">
              <a:extLst>
                <a:ext uri="{FF2B5EF4-FFF2-40B4-BE49-F238E27FC236}">
                  <a16:creationId xmlns:a16="http://schemas.microsoft.com/office/drawing/2014/main" id="{A7BC05D9-0117-450D-B453-6EEB3BE86382}"/>
                </a:ext>
              </a:extLst>
            </p:cNvPr>
            <p:cNvSpPr txBox="1"/>
            <p:nvPr/>
          </p:nvSpPr>
          <p:spPr>
            <a:xfrm>
              <a:off x="1175125" y="5764499"/>
              <a:ext cx="2902781" cy="307777"/>
            </a:xfrm>
            <a:prstGeom prst="rect">
              <a:avLst/>
            </a:prstGeom>
            <a:noFill/>
          </p:spPr>
          <p:txBody>
            <a:bodyPr wrap="square">
              <a:spAutoFit/>
            </a:bodyPr>
            <a:lstStyle/>
            <a:p>
              <a:r>
                <a:rPr lang="zh-TW" altLang="en-US" sz="1400" dirty="0">
                  <a:solidFill>
                    <a:schemeClr val="bg1"/>
                  </a:solidFill>
                </a:rPr>
                <a:t>https://tvea.ntust.edu.tw/</a:t>
              </a:r>
            </a:p>
          </p:txBody>
        </p:sp>
      </p:grpSp>
      <p:cxnSp>
        <p:nvCxnSpPr>
          <p:cNvPr id="39" name="直線接點 38">
            <a:extLst>
              <a:ext uri="{FF2B5EF4-FFF2-40B4-BE49-F238E27FC236}">
                <a16:creationId xmlns:a16="http://schemas.microsoft.com/office/drawing/2014/main" id="{195C10DB-03F1-47B7-93A2-B475DE8DA113}"/>
              </a:ext>
            </a:extLst>
          </p:cNvPr>
          <p:cNvCxnSpPr>
            <a:cxnSpLocks/>
          </p:cNvCxnSpPr>
          <p:nvPr/>
        </p:nvCxnSpPr>
        <p:spPr>
          <a:xfrm flipH="1">
            <a:off x="2809917" y="6365776"/>
            <a:ext cx="2180739" cy="4171"/>
          </a:xfrm>
          <a:prstGeom prst="line">
            <a:avLst/>
          </a:prstGeom>
          <a:ln w="19050">
            <a:solidFill>
              <a:srgbClr val="16559A"/>
            </a:solidFill>
            <a:headEnd type="oval"/>
          </a:ln>
        </p:spPr>
        <p:style>
          <a:lnRef idx="1">
            <a:schemeClr val="accent1"/>
          </a:lnRef>
          <a:fillRef idx="0">
            <a:schemeClr val="accent1"/>
          </a:fillRef>
          <a:effectRef idx="0">
            <a:schemeClr val="accent1"/>
          </a:effectRef>
          <a:fontRef idx="minor">
            <a:schemeClr val="tx1"/>
          </a:fontRef>
        </p:style>
      </p:cxnSp>
      <p:grpSp>
        <p:nvGrpSpPr>
          <p:cNvPr id="41" name="群組 40">
            <a:extLst>
              <a:ext uri="{FF2B5EF4-FFF2-40B4-BE49-F238E27FC236}">
                <a16:creationId xmlns:a16="http://schemas.microsoft.com/office/drawing/2014/main" id="{5365BF79-FD6C-42E7-8B54-8937E7156588}"/>
              </a:ext>
            </a:extLst>
          </p:cNvPr>
          <p:cNvGrpSpPr/>
          <p:nvPr/>
        </p:nvGrpSpPr>
        <p:grpSpPr>
          <a:xfrm>
            <a:off x="4970924" y="6015849"/>
            <a:ext cx="814181" cy="816131"/>
            <a:chOff x="4196751" y="5284166"/>
            <a:chExt cx="634956" cy="634956"/>
          </a:xfrm>
        </p:grpSpPr>
        <p:sp>
          <p:nvSpPr>
            <p:cNvPr id="42" name="圓角矩形 72">
              <a:extLst>
                <a:ext uri="{FF2B5EF4-FFF2-40B4-BE49-F238E27FC236}">
                  <a16:creationId xmlns:a16="http://schemas.microsoft.com/office/drawing/2014/main" id="{1F9975C6-07E4-4A7E-9C1C-1B242CF6B289}"/>
                </a:ext>
              </a:extLst>
            </p:cNvPr>
            <p:cNvSpPr/>
            <p:nvPr/>
          </p:nvSpPr>
          <p:spPr>
            <a:xfrm>
              <a:off x="4196751" y="5284166"/>
              <a:ext cx="634956" cy="634956"/>
            </a:xfrm>
            <a:prstGeom prst="roundRect">
              <a:avLst>
                <a:gd name="adj" fmla="val 5795"/>
              </a:avLst>
            </a:prstGeom>
            <a:solidFill>
              <a:srgbClr val="16559A"/>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圖片 42">
              <a:extLst>
                <a:ext uri="{FF2B5EF4-FFF2-40B4-BE49-F238E27FC236}">
                  <a16:creationId xmlns:a16="http://schemas.microsoft.com/office/drawing/2014/main" id="{8F269C39-1416-4E11-9914-BFC631C1D2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5870" y="5325824"/>
              <a:ext cx="551675" cy="551675"/>
            </a:xfrm>
            <a:prstGeom prst="rect">
              <a:avLst/>
            </a:prstGeom>
          </p:spPr>
        </p:pic>
      </p:grpSp>
      <p:grpSp>
        <p:nvGrpSpPr>
          <p:cNvPr id="44" name="群組 43">
            <a:extLst>
              <a:ext uri="{FF2B5EF4-FFF2-40B4-BE49-F238E27FC236}">
                <a16:creationId xmlns:a16="http://schemas.microsoft.com/office/drawing/2014/main" id="{5AEBAE9E-65B6-4EC5-AC3B-E03AE5290F82}"/>
              </a:ext>
            </a:extLst>
          </p:cNvPr>
          <p:cNvGrpSpPr/>
          <p:nvPr/>
        </p:nvGrpSpPr>
        <p:grpSpPr>
          <a:xfrm rot="5400000" flipV="1">
            <a:off x="5490507" y="3256424"/>
            <a:ext cx="424668" cy="246242"/>
            <a:chOff x="8228419" y="777526"/>
            <a:chExt cx="820946" cy="476021"/>
          </a:xfrm>
        </p:grpSpPr>
        <p:sp>
          <p:nvSpPr>
            <p:cNvPr id="45" name="Chevron 2">
              <a:extLst>
                <a:ext uri="{FF2B5EF4-FFF2-40B4-BE49-F238E27FC236}">
                  <a16:creationId xmlns:a16="http://schemas.microsoft.com/office/drawing/2014/main" id="{354107AF-7058-4F74-A14D-E4E83D1B02DF}"/>
                </a:ext>
              </a:extLst>
            </p:cNvPr>
            <p:cNvSpPr/>
            <p:nvPr/>
          </p:nvSpPr>
          <p:spPr>
            <a:xfrm rot="5400000">
              <a:off x="8662598" y="866780"/>
              <a:ext cx="476021" cy="297513"/>
            </a:xfrm>
            <a:prstGeom prst="triangl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46" name="Chevron 2">
              <a:extLst>
                <a:ext uri="{FF2B5EF4-FFF2-40B4-BE49-F238E27FC236}">
                  <a16:creationId xmlns:a16="http://schemas.microsoft.com/office/drawing/2014/main" id="{860B9790-5C29-4FF5-98D3-5DBBCDB98F27}"/>
                </a:ext>
              </a:extLst>
            </p:cNvPr>
            <p:cNvSpPr/>
            <p:nvPr/>
          </p:nvSpPr>
          <p:spPr>
            <a:xfrm rot="5400000">
              <a:off x="8413310" y="915610"/>
              <a:ext cx="319764" cy="199854"/>
            </a:xfrm>
            <a:prstGeom prst="triangle">
              <a:avLst/>
            </a:prstGeom>
            <a:solidFill>
              <a:srgbClr val="FF0000">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47" name="Chevron 2">
              <a:extLst>
                <a:ext uri="{FF2B5EF4-FFF2-40B4-BE49-F238E27FC236}">
                  <a16:creationId xmlns:a16="http://schemas.microsoft.com/office/drawing/2014/main" id="{03520C8D-2361-416B-AF09-FC7A21E5B8D6}"/>
                </a:ext>
              </a:extLst>
            </p:cNvPr>
            <p:cNvSpPr/>
            <p:nvPr/>
          </p:nvSpPr>
          <p:spPr>
            <a:xfrm rot="5400000">
              <a:off x="8162114" y="949232"/>
              <a:ext cx="265219" cy="132610"/>
            </a:xfrm>
            <a:prstGeom prst="triangle">
              <a:avLst/>
            </a:prstGeom>
            <a:solidFill>
              <a:srgbClr val="FF0000">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48" name="群組 47">
            <a:extLst>
              <a:ext uri="{FF2B5EF4-FFF2-40B4-BE49-F238E27FC236}">
                <a16:creationId xmlns:a16="http://schemas.microsoft.com/office/drawing/2014/main" id="{47225C35-397B-4CA0-A1AD-9B861502DC02}"/>
              </a:ext>
            </a:extLst>
          </p:cNvPr>
          <p:cNvGrpSpPr/>
          <p:nvPr/>
        </p:nvGrpSpPr>
        <p:grpSpPr>
          <a:xfrm flipV="1">
            <a:off x="5702633" y="4901904"/>
            <a:ext cx="760138" cy="440763"/>
            <a:chOff x="8228419" y="777526"/>
            <a:chExt cx="820946" cy="476021"/>
          </a:xfrm>
        </p:grpSpPr>
        <p:sp>
          <p:nvSpPr>
            <p:cNvPr id="49" name="Chevron 2">
              <a:extLst>
                <a:ext uri="{FF2B5EF4-FFF2-40B4-BE49-F238E27FC236}">
                  <a16:creationId xmlns:a16="http://schemas.microsoft.com/office/drawing/2014/main" id="{C89E23F2-6A4E-4184-8D43-A45F9C7A1B24}"/>
                </a:ext>
              </a:extLst>
            </p:cNvPr>
            <p:cNvSpPr/>
            <p:nvPr/>
          </p:nvSpPr>
          <p:spPr>
            <a:xfrm rot="5400000">
              <a:off x="8662598" y="866780"/>
              <a:ext cx="476021" cy="297513"/>
            </a:xfrm>
            <a:prstGeom prst="triangl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50" name="Chevron 2">
              <a:extLst>
                <a:ext uri="{FF2B5EF4-FFF2-40B4-BE49-F238E27FC236}">
                  <a16:creationId xmlns:a16="http://schemas.microsoft.com/office/drawing/2014/main" id="{710881FF-C75A-4AF9-BD18-06F683737723}"/>
                </a:ext>
              </a:extLst>
            </p:cNvPr>
            <p:cNvSpPr/>
            <p:nvPr/>
          </p:nvSpPr>
          <p:spPr>
            <a:xfrm rot="5400000">
              <a:off x="8413310" y="915610"/>
              <a:ext cx="319764" cy="199854"/>
            </a:xfrm>
            <a:prstGeom prst="triangle">
              <a:avLst/>
            </a:prstGeom>
            <a:solidFill>
              <a:srgbClr val="FF0000">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51" name="Chevron 2">
              <a:extLst>
                <a:ext uri="{FF2B5EF4-FFF2-40B4-BE49-F238E27FC236}">
                  <a16:creationId xmlns:a16="http://schemas.microsoft.com/office/drawing/2014/main" id="{B9649491-FDA0-42BE-AFCA-AC9BA0C9F003}"/>
                </a:ext>
              </a:extLst>
            </p:cNvPr>
            <p:cNvSpPr/>
            <p:nvPr/>
          </p:nvSpPr>
          <p:spPr>
            <a:xfrm rot="5400000">
              <a:off x="8162114" y="949232"/>
              <a:ext cx="265219" cy="132610"/>
            </a:xfrm>
            <a:prstGeom prst="triangle">
              <a:avLst/>
            </a:prstGeom>
            <a:solidFill>
              <a:srgbClr val="FF0000">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pic>
        <p:nvPicPr>
          <p:cNvPr id="52" name="圖片 51">
            <a:extLst>
              <a:ext uri="{FF2B5EF4-FFF2-40B4-BE49-F238E27FC236}">
                <a16:creationId xmlns:a16="http://schemas.microsoft.com/office/drawing/2014/main" id="{7685CFA5-9468-40C4-B7B9-E529A67DE06A}"/>
              </a:ext>
            </a:extLst>
          </p:cNvPr>
          <p:cNvPicPr>
            <a:picLocks noChangeAspect="1"/>
          </p:cNvPicPr>
          <p:nvPr/>
        </p:nvPicPr>
        <p:blipFill>
          <a:blip r:embed="rId12"/>
          <a:stretch>
            <a:fillRect/>
          </a:stretch>
        </p:blipFill>
        <p:spPr>
          <a:xfrm>
            <a:off x="128265" y="1527392"/>
            <a:ext cx="5915881" cy="773425"/>
          </a:xfrm>
          <a:prstGeom prst="rect">
            <a:avLst/>
          </a:prstGeom>
        </p:spPr>
      </p:pic>
      <p:sp>
        <p:nvSpPr>
          <p:cNvPr id="53" name="矩形 52">
            <a:extLst>
              <a:ext uri="{FF2B5EF4-FFF2-40B4-BE49-F238E27FC236}">
                <a16:creationId xmlns:a16="http://schemas.microsoft.com/office/drawing/2014/main" id="{20A5D3CB-4C22-4F05-91BB-0BE6F360490D}"/>
              </a:ext>
            </a:extLst>
          </p:cNvPr>
          <p:cNvSpPr/>
          <p:nvPr/>
        </p:nvSpPr>
        <p:spPr>
          <a:xfrm>
            <a:off x="2757501" y="1893214"/>
            <a:ext cx="1355228" cy="2967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C1A509A6-481E-4A13-A20F-E8566AFB806F}"/>
              </a:ext>
            </a:extLst>
          </p:cNvPr>
          <p:cNvSpPr/>
          <p:nvPr/>
        </p:nvSpPr>
        <p:spPr>
          <a:xfrm>
            <a:off x="4644635" y="2376588"/>
            <a:ext cx="797850" cy="2984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a:extLst>
              <a:ext uri="{FF2B5EF4-FFF2-40B4-BE49-F238E27FC236}">
                <a16:creationId xmlns:a16="http://schemas.microsoft.com/office/drawing/2014/main" id="{2CE93A2A-2A31-4FFA-8CFE-DC98AAB43C2A}"/>
              </a:ext>
            </a:extLst>
          </p:cNvPr>
          <p:cNvSpPr/>
          <p:nvPr/>
        </p:nvSpPr>
        <p:spPr>
          <a:xfrm>
            <a:off x="8891685" y="2059911"/>
            <a:ext cx="3145571" cy="123395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本示例為</a:t>
            </a:r>
            <a:r>
              <a:rPr lang="en-US" altLang="zh-TW" b="1" dirty="0">
                <a:solidFill>
                  <a:schemeClr val="bg1"/>
                </a:solidFill>
                <a:latin typeface="微軟正黑體" panose="020B0604030504040204" pitchFamily="34" charset="-120"/>
                <a:ea typeface="微軟正黑體" panose="020B0604030504040204" pitchFamily="34" charset="-120"/>
              </a:rPr>
              <a:t>112</a:t>
            </a:r>
            <a:r>
              <a:rPr lang="zh-TW" altLang="en-US" b="1" dirty="0">
                <a:solidFill>
                  <a:schemeClr val="bg1"/>
                </a:solidFill>
                <a:latin typeface="微軟正黑體" panose="020B0604030504040204" pitchFamily="34" charset="-120"/>
                <a:ea typeface="微軟正黑體" panose="020B0604030504040204" pitchFamily="34" charset="-120"/>
              </a:rPr>
              <a:t>學年度</a:t>
            </a:r>
            <a:r>
              <a:rPr lang="zh-TW" altLang="en-US" b="1" dirty="0">
                <a:latin typeface="微軟正黑體" panose="020B0604030504040204" pitchFamily="34" charset="-120"/>
                <a:ea typeface="微軟正黑體" panose="020B0604030504040204" pitchFamily="34" charset="-120"/>
              </a:rPr>
              <a:t>資料</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solidFill>
                  <a:srgbClr val="FFFF00"/>
                </a:solidFill>
                <a:latin typeface="微軟正黑體" panose="020B0604030504040204" pitchFamily="34" charset="-120"/>
                <a:ea typeface="微軟正黑體" panose="020B0604030504040204" pitchFamily="34" charset="-120"/>
              </a:rPr>
              <a:t>招生總辦預定</a:t>
            </a:r>
            <a:r>
              <a:rPr lang="en-US" altLang="zh-TW" b="1" dirty="0">
                <a:solidFill>
                  <a:srgbClr val="FFFF00"/>
                </a:solidFill>
                <a:latin typeface="微軟正黑體" panose="020B0604030504040204" pitchFamily="34" charset="-120"/>
                <a:ea typeface="微軟正黑體" panose="020B0604030504040204" pitchFamily="34" charset="-120"/>
              </a:rPr>
              <a:t>113</a:t>
            </a:r>
            <a:r>
              <a:rPr lang="zh-TW" altLang="en-US" b="1" dirty="0">
                <a:solidFill>
                  <a:srgbClr val="FFFF00"/>
                </a:solidFill>
                <a:latin typeface="微軟正黑體" panose="020B0604030504040204" pitchFamily="34" charset="-120"/>
                <a:ea typeface="微軟正黑體" panose="020B0604030504040204" pitchFamily="34" charset="-120"/>
              </a:rPr>
              <a:t>年</a:t>
            </a:r>
            <a:r>
              <a:rPr lang="en-US" altLang="zh-TW" b="1" dirty="0">
                <a:solidFill>
                  <a:srgbClr val="FFFF00"/>
                </a:solidFill>
                <a:latin typeface="微軟正黑體" panose="020B0604030504040204" pitchFamily="34" charset="-120"/>
                <a:ea typeface="微軟正黑體" panose="020B0604030504040204" pitchFamily="34" charset="-120"/>
              </a:rPr>
              <a:t>3</a:t>
            </a:r>
            <a:r>
              <a:rPr lang="zh-TW" altLang="en-US" b="1" dirty="0">
                <a:solidFill>
                  <a:srgbClr val="FFFF00"/>
                </a:solidFill>
                <a:latin typeface="微軟正黑體" panose="020B0604030504040204" pitchFamily="34" charset="-120"/>
                <a:ea typeface="微軟正黑體" panose="020B0604030504040204" pitchFamily="34" charset="-120"/>
              </a:rPr>
              <a:t>月底</a:t>
            </a:r>
            <a:endParaRPr lang="en-US" altLang="zh-TW" b="1" dirty="0">
              <a:solidFill>
                <a:srgbClr val="FFFF00"/>
              </a:solidFill>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更新為</a:t>
            </a:r>
            <a:r>
              <a:rPr lang="en-US" altLang="zh-TW" b="1" dirty="0">
                <a:latin typeface="微軟正黑體" panose="020B0604030504040204" pitchFamily="34" charset="-120"/>
                <a:ea typeface="微軟正黑體" panose="020B0604030504040204" pitchFamily="34" charset="-120"/>
              </a:rPr>
              <a:t>113</a:t>
            </a:r>
            <a:r>
              <a:rPr lang="zh-TW" altLang="en-US" b="1" dirty="0">
                <a:latin typeface="微軟正黑體" panose="020B0604030504040204" pitchFamily="34" charset="-120"/>
                <a:ea typeface="微軟正黑體" panose="020B0604030504040204" pitchFamily="34" charset="-120"/>
              </a:rPr>
              <a:t>學年度資料</a:t>
            </a:r>
          </a:p>
        </p:txBody>
      </p:sp>
    </p:spTree>
    <p:extLst>
      <p:ext uri="{BB962C8B-B14F-4D97-AF65-F5344CB8AC3E}">
        <p14:creationId xmlns:p14="http://schemas.microsoft.com/office/powerpoint/2010/main" val="371330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標題 1">
            <a:extLst>
              <a:ext uri="{FF2B5EF4-FFF2-40B4-BE49-F238E27FC236}">
                <a16:creationId xmlns:a16="http://schemas.microsoft.com/office/drawing/2014/main" id="{877051D8-7DF1-411F-B8EF-D5A35D7832C1}"/>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zh-TW" altLang="en-US" sz="1800" dirty="0">
                <a:solidFill>
                  <a:schemeClr val="bg1"/>
                </a:solidFill>
                <a:latin typeface="+mn-ea"/>
                <a:ea typeface="+mn-ea"/>
                <a:cs typeface="Oswald"/>
              </a:rPr>
              <a:t>○○科技大學「材料科學與工程系」 四技二專</a:t>
            </a:r>
            <a:r>
              <a:rPr kumimoji="0" lang="zh-TW" altLang="en-US" sz="1800" dirty="0">
                <a:solidFill>
                  <a:srgbClr val="FFFF00"/>
                </a:solidFill>
                <a:latin typeface="+mn-ea"/>
                <a:ea typeface="+mn-ea"/>
                <a:cs typeface="Oswald"/>
              </a:rPr>
              <a:t>甄選入學</a:t>
            </a:r>
            <a:r>
              <a:rPr kumimoji="0" lang="zh-TW" altLang="en-US" sz="1800" dirty="0">
                <a:solidFill>
                  <a:schemeClr val="bg1"/>
                </a:solidFill>
                <a:latin typeface="+mn-ea"/>
                <a:ea typeface="+mn-ea"/>
                <a:cs typeface="Oswald"/>
              </a:rPr>
              <a:t>第二階段甄試「備審資料準備指引」 </a:t>
            </a:r>
            <a:r>
              <a:rPr kumimoji="0" lang="zh-TW" altLang="en-US" sz="1800" dirty="0">
                <a:solidFill>
                  <a:srgbClr val="FFFF00"/>
                </a:solidFill>
                <a:latin typeface="+mn-ea"/>
                <a:ea typeface="+mn-ea"/>
                <a:cs typeface="Oswald"/>
              </a:rPr>
              <a:t>（示例） </a:t>
            </a:r>
            <a:endParaRPr kumimoji="0" lang="zh-TW" altLang="en-US" sz="2400" dirty="0">
              <a:solidFill>
                <a:srgbClr val="FFFF00"/>
              </a:solidFill>
              <a:latin typeface="+mn-ea"/>
              <a:ea typeface="+mn-ea"/>
              <a:cs typeface="Oswald"/>
            </a:endParaRPr>
          </a:p>
        </p:txBody>
      </p:sp>
      <p:grpSp>
        <p:nvGrpSpPr>
          <p:cNvPr id="56" name="群組 55">
            <a:extLst>
              <a:ext uri="{FF2B5EF4-FFF2-40B4-BE49-F238E27FC236}">
                <a16:creationId xmlns:a16="http://schemas.microsoft.com/office/drawing/2014/main" id="{37AAB4D8-DE05-49B4-8F2C-08D6F8EDE2F4}"/>
              </a:ext>
            </a:extLst>
          </p:cNvPr>
          <p:cNvGrpSpPr/>
          <p:nvPr/>
        </p:nvGrpSpPr>
        <p:grpSpPr>
          <a:xfrm>
            <a:off x="254013" y="752608"/>
            <a:ext cx="5728548" cy="1275960"/>
            <a:chOff x="297558" y="984564"/>
            <a:chExt cx="5177192" cy="1275960"/>
          </a:xfrm>
        </p:grpSpPr>
        <p:sp>
          <p:nvSpPr>
            <p:cNvPr id="57" name="矩形 56">
              <a:extLst>
                <a:ext uri="{FF2B5EF4-FFF2-40B4-BE49-F238E27FC236}">
                  <a16:creationId xmlns:a16="http://schemas.microsoft.com/office/drawing/2014/main" id="{08B53ADE-2A51-44FD-A624-027160617EF7}"/>
                </a:ext>
              </a:extLst>
            </p:cNvPr>
            <p:cNvSpPr/>
            <p:nvPr/>
          </p:nvSpPr>
          <p:spPr>
            <a:xfrm>
              <a:off x="297558" y="984564"/>
              <a:ext cx="5177192" cy="126981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文字方塊 57">
              <a:extLst>
                <a:ext uri="{FF2B5EF4-FFF2-40B4-BE49-F238E27FC236}">
                  <a16:creationId xmlns:a16="http://schemas.microsoft.com/office/drawing/2014/main" id="{79FDF31C-C8A9-4265-B98C-331BBB279127}"/>
                </a:ext>
              </a:extLst>
            </p:cNvPr>
            <p:cNvSpPr txBox="1"/>
            <p:nvPr/>
          </p:nvSpPr>
          <p:spPr>
            <a:xfrm>
              <a:off x="297559" y="995154"/>
              <a:ext cx="862880" cy="339837"/>
            </a:xfrm>
            <a:prstGeom prst="rect">
              <a:avLst/>
            </a:prstGeom>
            <a:noFill/>
            <a:ln>
              <a:noFill/>
            </a:ln>
          </p:spPr>
          <p:txBody>
            <a:bodyPr wrap="square" rtlCol="0">
              <a:spAutoFit/>
            </a:bodyPr>
            <a:lstStyle/>
            <a:p>
              <a:pPr algn="just">
                <a:lnSpc>
                  <a:spcPts val="2200"/>
                </a:lnSpc>
              </a:pPr>
              <a:r>
                <a:rPr lang="zh-TW" altLang="en-US" sz="1200" kern="100" spc="75" dirty="0">
                  <a:effectLst/>
                  <a:latin typeface="Times New Roman" panose="02020603050405020304" pitchFamily="18" charset="0"/>
                  <a:ea typeface="微軟正黑體" panose="020B0604030504040204" pitchFamily="34" charset="-120"/>
                  <a:cs typeface="Poppins" panose="00000500000000000000" pitchFamily="2" charset="0"/>
                </a:rPr>
                <a:t>修課紀錄</a:t>
              </a:r>
              <a:endParaRPr lang="en-US" altLang="zh-TW" sz="1200" kern="100" spc="75" dirty="0">
                <a:latin typeface="Times New Roman" panose="02020603050405020304" pitchFamily="18" charset="0"/>
                <a:ea typeface="微軟正黑體" panose="020B0604030504040204" pitchFamily="34" charset="-120"/>
                <a:cs typeface="Poppins" panose="00000500000000000000" pitchFamily="2" charset="0"/>
              </a:endParaRPr>
            </a:p>
          </p:txBody>
        </p:sp>
        <p:grpSp>
          <p:nvGrpSpPr>
            <p:cNvPr id="59" name="群組 58">
              <a:extLst>
                <a:ext uri="{FF2B5EF4-FFF2-40B4-BE49-F238E27FC236}">
                  <a16:creationId xmlns:a16="http://schemas.microsoft.com/office/drawing/2014/main" id="{A6BB171F-6B02-45D6-AABB-E1D0268CE307}"/>
                </a:ext>
              </a:extLst>
            </p:cNvPr>
            <p:cNvGrpSpPr/>
            <p:nvPr/>
          </p:nvGrpSpPr>
          <p:grpSpPr>
            <a:xfrm>
              <a:off x="372488" y="1345581"/>
              <a:ext cx="862880" cy="255389"/>
              <a:chOff x="2295930" y="1330210"/>
              <a:chExt cx="862880" cy="255389"/>
            </a:xfrm>
          </p:grpSpPr>
          <p:sp>
            <p:nvSpPr>
              <p:cNvPr id="61" name="矩形: 圓角 60">
                <a:extLst>
                  <a:ext uri="{FF2B5EF4-FFF2-40B4-BE49-F238E27FC236}">
                    <a16:creationId xmlns:a16="http://schemas.microsoft.com/office/drawing/2014/main" id="{52634048-90A3-4ADF-9B5B-837015BEA769}"/>
                  </a:ext>
                </a:extLst>
              </p:cNvPr>
              <p:cNvSpPr/>
              <p:nvPr/>
            </p:nvSpPr>
            <p:spPr>
              <a:xfrm>
                <a:off x="2346532" y="1356338"/>
                <a:ext cx="753719"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a:extLst>
                  <a:ext uri="{FF2B5EF4-FFF2-40B4-BE49-F238E27FC236}">
                    <a16:creationId xmlns:a16="http://schemas.microsoft.com/office/drawing/2014/main" id="{68A844E5-CD43-4495-B328-6D985FF8CFBE}"/>
                  </a:ext>
                </a:extLst>
              </p:cNvPr>
              <p:cNvSpPr txBox="1"/>
              <p:nvPr/>
            </p:nvSpPr>
            <p:spPr>
              <a:xfrm>
                <a:off x="2295930" y="1330210"/>
                <a:ext cx="862880" cy="255389"/>
              </a:xfrm>
              <a:prstGeom prst="roundRect">
                <a:avLst/>
              </a:prstGeom>
              <a:noFill/>
            </p:spPr>
            <p:txBody>
              <a:bodyPr wrap="square" rtlCol="0">
                <a:spAutoFit/>
              </a:bodyPr>
              <a:lstStyle/>
              <a:p>
                <a:pPr marL="92075" indent="-92075" algn="ct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A.</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修課紀錄</a:t>
                </a:r>
                <a:endPar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60" name="文字方塊 59">
              <a:extLst>
                <a:ext uri="{FF2B5EF4-FFF2-40B4-BE49-F238E27FC236}">
                  <a16:creationId xmlns:a16="http://schemas.microsoft.com/office/drawing/2014/main" id="{EFA813B3-1FF0-4FE6-93B0-322716D361D5}"/>
                </a:ext>
              </a:extLst>
            </p:cNvPr>
            <p:cNvSpPr txBox="1"/>
            <p:nvPr/>
          </p:nvSpPr>
          <p:spPr>
            <a:xfrm>
              <a:off x="317811" y="1606499"/>
              <a:ext cx="5114436" cy="654025"/>
            </a:xfrm>
            <a:prstGeom prst="rect">
              <a:avLst/>
            </a:prstGeom>
            <a:noFill/>
            <a:ln>
              <a:noFill/>
            </a:ln>
          </p:spPr>
          <p:txBody>
            <a:bodyPr wrap="square" rtlCol="0">
              <a:spAutoFit/>
            </a:bodyPr>
            <a:lstStyle/>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本系參考學生各課程</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屬性</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之修課紀錄進行綜合評量，不會以修課紀錄的課程與學分數為唯一評量指標。</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本系參考科目之審查重點為</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自然領域、數學領域、語文領域</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63" name="矩形 62">
            <a:extLst>
              <a:ext uri="{FF2B5EF4-FFF2-40B4-BE49-F238E27FC236}">
                <a16:creationId xmlns:a16="http://schemas.microsoft.com/office/drawing/2014/main" id="{4CE8E1E2-C09D-4E26-AD4D-AE53F90D667E}"/>
              </a:ext>
            </a:extLst>
          </p:cNvPr>
          <p:cNvSpPr/>
          <p:nvPr/>
        </p:nvSpPr>
        <p:spPr>
          <a:xfrm>
            <a:off x="254014" y="2137272"/>
            <a:ext cx="5728548" cy="1384868"/>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文字方塊 63">
            <a:extLst>
              <a:ext uri="{FF2B5EF4-FFF2-40B4-BE49-F238E27FC236}">
                <a16:creationId xmlns:a16="http://schemas.microsoft.com/office/drawing/2014/main" id="{74206C3D-DB6C-414C-92C5-402686E92333}"/>
              </a:ext>
            </a:extLst>
          </p:cNvPr>
          <p:cNvSpPr txBox="1"/>
          <p:nvPr/>
        </p:nvSpPr>
        <p:spPr>
          <a:xfrm>
            <a:off x="254014" y="2147862"/>
            <a:ext cx="1513824" cy="339837"/>
          </a:xfrm>
          <a:prstGeom prst="rect">
            <a:avLst/>
          </a:prstGeom>
          <a:noFill/>
          <a:ln>
            <a:noFill/>
          </a:ln>
        </p:spPr>
        <p:txBody>
          <a:bodyPr wrap="square" rtlCol="0">
            <a:spAutoFit/>
          </a:bodyPr>
          <a:lstStyle/>
          <a:p>
            <a:pPr algn="just">
              <a:lnSpc>
                <a:spcPts val="2200"/>
              </a:lnSpc>
            </a:pPr>
            <a:r>
              <a:rPr lang="zh-TW" altLang="en-US" sz="1200" kern="100" spc="75" dirty="0">
                <a:effectLst/>
                <a:latin typeface="Times New Roman" panose="02020603050405020304" pitchFamily="18" charset="0"/>
                <a:ea typeface="微軟正黑體" panose="020B0604030504040204" pitchFamily="34" charset="-120"/>
                <a:cs typeface="Poppins" panose="00000500000000000000" pitchFamily="2" charset="0"/>
              </a:rPr>
              <a:t>課程學習成果</a:t>
            </a:r>
            <a:endParaRPr lang="en-US" altLang="zh-TW" sz="1200" kern="100" spc="75" dirty="0">
              <a:latin typeface="Times New Roman" panose="02020603050405020304" pitchFamily="18" charset="0"/>
              <a:ea typeface="微軟正黑體" panose="020B0604030504040204" pitchFamily="34" charset="-120"/>
              <a:cs typeface="Poppins" panose="00000500000000000000" pitchFamily="2" charset="0"/>
            </a:endParaRPr>
          </a:p>
        </p:txBody>
      </p:sp>
      <p:grpSp>
        <p:nvGrpSpPr>
          <p:cNvPr id="65" name="群組 64">
            <a:extLst>
              <a:ext uri="{FF2B5EF4-FFF2-40B4-BE49-F238E27FC236}">
                <a16:creationId xmlns:a16="http://schemas.microsoft.com/office/drawing/2014/main" id="{F23F821F-D2A1-4C13-B981-298345B01812}"/>
              </a:ext>
            </a:extLst>
          </p:cNvPr>
          <p:cNvGrpSpPr/>
          <p:nvPr/>
        </p:nvGrpSpPr>
        <p:grpSpPr>
          <a:xfrm>
            <a:off x="324964" y="2507379"/>
            <a:ext cx="2749160" cy="255389"/>
            <a:chOff x="2291951" y="1339300"/>
            <a:chExt cx="2749160" cy="255389"/>
          </a:xfrm>
        </p:grpSpPr>
        <p:sp>
          <p:nvSpPr>
            <p:cNvPr id="66" name="矩形: 圓角 65">
              <a:extLst>
                <a:ext uri="{FF2B5EF4-FFF2-40B4-BE49-F238E27FC236}">
                  <a16:creationId xmlns:a16="http://schemas.microsoft.com/office/drawing/2014/main" id="{BD769EC6-F5C3-4D62-9EA8-996E8E09EEFF}"/>
                </a:ext>
              </a:extLst>
            </p:cNvPr>
            <p:cNvSpPr/>
            <p:nvPr/>
          </p:nvSpPr>
          <p:spPr>
            <a:xfrm>
              <a:off x="2346531" y="1356338"/>
              <a:ext cx="2664000"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文字方塊 66">
              <a:extLst>
                <a:ext uri="{FF2B5EF4-FFF2-40B4-BE49-F238E27FC236}">
                  <a16:creationId xmlns:a16="http://schemas.microsoft.com/office/drawing/2014/main" id="{93B9DC29-ED82-4A08-A695-115B7AA771F1}"/>
                </a:ext>
              </a:extLst>
            </p:cNvPr>
            <p:cNvSpPr txBox="1"/>
            <p:nvPr/>
          </p:nvSpPr>
          <p:spPr>
            <a:xfrm>
              <a:off x="2291951" y="1339300"/>
              <a:ext cx="2749160" cy="255389"/>
            </a:xfrm>
            <a:prstGeom prst="roundRect">
              <a:avLst/>
            </a:prstGeom>
            <a:noFill/>
          </p:spPr>
          <p:txBody>
            <a:bodyPr wrap="square" rtlCol="0">
              <a:spAutoFit/>
            </a:bodyPr>
            <a:lstStyle/>
            <a:p>
              <a:pPr marL="92075" indent="-92075"/>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B-1.</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專題實作、實習科目學習成果</a:t>
              </a: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含技能領域</a:t>
              </a: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a:t>
              </a:r>
            </a:p>
          </p:txBody>
        </p:sp>
      </p:grpSp>
      <p:sp>
        <p:nvSpPr>
          <p:cNvPr id="69" name="文字方塊 68">
            <a:extLst>
              <a:ext uri="{FF2B5EF4-FFF2-40B4-BE49-F238E27FC236}">
                <a16:creationId xmlns:a16="http://schemas.microsoft.com/office/drawing/2014/main" id="{E71D710F-C050-4B7F-B34D-0BEDB2C9C213}"/>
              </a:ext>
            </a:extLst>
          </p:cNvPr>
          <p:cNvSpPr txBox="1"/>
          <p:nvPr/>
        </p:nvSpPr>
        <p:spPr>
          <a:xfrm>
            <a:off x="365352" y="3012791"/>
            <a:ext cx="5391787" cy="492443"/>
          </a:xfrm>
          <a:prstGeom prst="rect">
            <a:avLst/>
          </a:prstGeom>
          <a:noFill/>
          <a:ln>
            <a:noFill/>
          </a:ln>
        </p:spPr>
        <p:txBody>
          <a:bodyPr wrap="square" rtlCol="0">
            <a:spAutoFit/>
          </a:bodyPr>
          <a:lstStyle/>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繳交作品應為個人於高中階段中，最具有代表性及最高貢獻度之報告、作品或成果。</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應避免只作步驟及結果之敘述，需進行討論及與主題相關之衍生性學習及反思。</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sp>
        <p:nvSpPr>
          <p:cNvPr id="70" name="文字方塊 69">
            <a:extLst>
              <a:ext uri="{FF2B5EF4-FFF2-40B4-BE49-F238E27FC236}">
                <a16:creationId xmlns:a16="http://schemas.microsoft.com/office/drawing/2014/main" id="{08FB84E0-A2CB-4704-A0DB-0602EDC2CB8B}"/>
              </a:ext>
            </a:extLst>
          </p:cNvPr>
          <p:cNvSpPr txBox="1"/>
          <p:nvPr/>
        </p:nvSpPr>
        <p:spPr>
          <a:xfrm>
            <a:off x="3043545" y="2520561"/>
            <a:ext cx="1622652" cy="230832"/>
          </a:xfrm>
          <a:prstGeom prst="rect">
            <a:avLst/>
          </a:prstGeom>
          <a:noFill/>
          <a:ln>
            <a:noFill/>
          </a:ln>
        </p:spPr>
        <p:txBody>
          <a:bodyPr wrap="square" rtlCol="0">
            <a:spAutoFit/>
          </a:bodyPr>
          <a:lstStyle/>
          <a:p>
            <a:pPr marL="92075" indent="-92075" algn="just"/>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（至多擇優</a:t>
            </a:r>
            <a:r>
              <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1</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件呈現即可）</a:t>
            </a:r>
            <a:endPar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nvGrpSpPr>
          <p:cNvPr id="71" name="群組 70">
            <a:extLst>
              <a:ext uri="{FF2B5EF4-FFF2-40B4-BE49-F238E27FC236}">
                <a16:creationId xmlns:a16="http://schemas.microsoft.com/office/drawing/2014/main" id="{2DF1AD77-E1CF-49E4-B72C-27DF69ED7D2F}"/>
              </a:ext>
            </a:extLst>
          </p:cNvPr>
          <p:cNvGrpSpPr/>
          <p:nvPr/>
        </p:nvGrpSpPr>
        <p:grpSpPr>
          <a:xfrm>
            <a:off x="324964" y="2760136"/>
            <a:ext cx="1799925" cy="255389"/>
            <a:chOff x="2291951" y="1339300"/>
            <a:chExt cx="1799925" cy="255389"/>
          </a:xfrm>
        </p:grpSpPr>
        <p:sp>
          <p:nvSpPr>
            <p:cNvPr id="72" name="矩形: 圓角 71">
              <a:extLst>
                <a:ext uri="{FF2B5EF4-FFF2-40B4-BE49-F238E27FC236}">
                  <a16:creationId xmlns:a16="http://schemas.microsoft.com/office/drawing/2014/main" id="{B700BCCA-70AF-4AB0-AE2F-F318A5FABAE6}"/>
                </a:ext>
              </a:extLst>
            </p:cNvPr>
            <p:cNvSpPr/>
            <p:nvPr/>
          </p:nvSpPr>
          <p:spPr>
            <a:xfrm>
              <a:off x="2346532" y="1356338"/>
              <a:ext cx="1692000"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文字方塊 72">
              <a:extLst>
                <a:ext uri="{FF2B5EF4-FFF2-40B4-BE49-F238E27FC236}">
                  <a16:creationId xmlns:a16="http://schemas.microsoft.com/office/drawing/2014/main" id="{B4C9006D-6C66-482A-9FC3-936F755A1950}"/>
                </a:ext>
              </a:extLst>
            </p:cNvPr>
            <p:cNvSpPr txBox="1"/>
            <p:nvPr/>
          </p:nvSpPr>
          <p:spPr>
            <a:xfrm>
              <a:off x="2291951" y="1339300"/>
              <a:ext cx="1799925" cy="255389"/>
            </a:xfrm>
            <a:prstGeom prst="roundRect">
              <a:avLst/>
            </a:prstGeom>
            <a:noFill/>
          </p:spPr>
          <p:txBody>
            <a:bodyPr wrap="square" rtlCol="0">
              <a:spAutoFit/>
            </a:bodyPr>
            <a:lstStyle/>
            <a:p>
              <a:pPr marL="92075" indent="-92075"/>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B-2.</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其他課程學習</a:t>
              </a: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作品</a:t>
              </a: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成果</a:t>
              </a:r>
              <a:endPar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74" name="文字方塊 73">
            <a:extLst>
              <a:ext uri="{FF2B5EF4-FFF2-40B4-BE49-F238E27FC236}">
                <a16:creationId xmlns:a16="http://schemas.microsoft.com/office/drawing/2014/main" id="{B292D992-D98D-4A3B-B1ED-ABC88443CA79}"/>
              </a:ext>
            </a:extLst>
          </p:cNvPr>
          <p:cNvSpPr txBox="1"/>
          <p:nvPr/>
        </p:nvSpPr>
        <p:spPr>
          <a:xfrm>
            <a:off x="2085596" y="2773318"/>
            <a:ext cx="1622652" cy="230832"/>
          </a:xfrm>
          <a:prstGeom prst="rect">
            <a:avLst/>
          </a:prstGeom>
          <a:noFill/>
          <a:ln>
            <a:noFill/>
          </a:ln>
        </p:spPr>
        <p:txBody>
          <a:bodyPr wrap="square" rtlCol="0">
            <a:spAutoFit/>
          </a:bodyPr>
          <a:lstStyle/>
          <a:p>
            <a:pPr marL="92075" indent="-92075" algn="just"/>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（至多擇優</a:t>
            </a:r>
            <a:r>
              <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1</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件呈現即可）</a:t>
            </a:r>
            <a:endPar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nvGrpSpPr>
          <p:cNvPr id="75" name="群組 74">
            <a:extLst>
              <a:ext uri="{FF2B5EF4-FFF2-40B4-BE49-F238E27FC236}">
                <a16:creationId xmlns:a16="http://schemas.microsoft.com/office/drawing/2014/main" id="{93B04A52-521E-4BC4-B203-73C66D2B87C5}"/>
              </a:ext>
            </a:extLst>
          </p:cNvPr>
          <p:cNvGrpSpPr/>
          <p:nvPr/>
        </p:nvGrpSpPr>
        <p:grpSpPr>
          <a:xfrm>
            <a:off x="254014" y="3637028"/>
            <a:ext cx="5728548" cy="2862741"/>
            <a:chOff x="254014" y="3868984"/>
            <a:chExt cx="5728548" cy="2862741"/>
          </a:xfrm>
        </p:grpSpPr>
        <p:sp>
          <p:nvSpPr>
            <p:cNvPr id="76" name="矩形 75">
              <a:extLst>
                <a:ext uri="{FF2B5EF4-FFF2-40B4-BE49-F238E27FC236}">
                  <a16:creationId xmlns:a16="http://schemas.microsoft.com/office/drawing/2014/main" id="{4ADBEBF1-1572-461A-B6E8-775E185E1D07}"/>
                </a:ext>
              </a:extLst>
            </p:cNvPr>
            <p:cNvSpPr/>
            <p:nvPr/>
          </p:nvSpPr>
          <p:spPr>
            <a:xfrm>
              <a:off x="254014" y="3868984"/>
              <a:ext cx="5728548" cy="2862741"/>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文字方塊 76">
              <a:extLst>
                <a:ext uri="{FF2B5EF4-FFF2-40B4-BE49-F238E27FC236}">
                  <a16:creationId xmlns:a16="http://schemas.microsoft.com/office/drawing/2014/main" id="{3BDF61C7-61CC-4D50-A619-4AADDAB57C84}"/>
                </a:ext>
              </a:extLst>
            </p:cNvPr>
            <p:cNvSpPr txBox="1"/>
            <p:nvPr/>
          </p:nvSpPr>
          <p:spPr>
            <a:xfrm>
              <a:off x="254014" y="3879575"/>
              <a:ext cx="1513824" cy="339837"/>
            </a:xfrm>
            <a:prstGeom prst="rect">
              <a:avLst/>
            </a:prstGeom>
            <a:noFill/>
            <a:ln>
              <a:noFill/>
            </a:ln>
          </p:spPr>
          <p:txBody>
            <a:bodyPr wrap="square" rtlCol="0">
              <a:spAutoFit/>
            </a:bodyPr>
            <a:lstStyle/>
            <a:p>
              <a:pPr algn="just">
                <a:lnSpc>
                  <a:spcPts val="2200"/>
                </a:lnSpc>
              </a:pPr>
              <a:r>
                <a:rPr lang="zh-TW" altLang="en-US" sz="1200" kern="100" spc="75" dirty="0">
                  <a:effectLst/>
                  <a:latin typeface="Times New Roman" panose="02020603050405020304" pitchFamily="18" charset="0"/>
                  <a:ea typeface="微軟正黑體" panose="020B0604030504040204" pitchFamily="34" charset="-120"/>
                  <a:cs typeface="Poppins" panose="00000500000000000000" pitchFamily="2" charset="0"/>
                </a:rPr>
                <a:t>多元表現</a:t>
              </a:r>
              <a:endParaRPr lang="en-US" altLang="zh-TW" sz="1200" kern="100" spc="75" dirty="0">
                <a:latin typeface="Times New Roman" panose="02020603050405020304" pitchFamily="18" charset="0"/>
                <a:ea typeface="微軟正黑體" panose="020B0604030504040204" pitchFamily="34" charset="-120"/>
                <a:cs typeface="Poppins" panose="00000500000000000000" pitchFamily="2" charset="0"/>
              </a:endParaRPr>
            </a:p>
          </p:txBody>
        </p:sp>
        <p:grpSp>
          <p:nvGrpSpPr>
            <p:cNvPr id="78" name="群組 77">
              <a:extLst>
                <a:ext uri="{FF2B5EF4-FFF2-40B4-BE49-F238E27FC236}">
                  <a16:creationId xmlns:a16="http://schemas.microsoft.com/office/drawing/2014/main" id="{7C8E5F9A-DDCE-43C6-8EA5-AF98B6A0A3B0}"/>
                </a:ext>
              </a:extLst>
            </p:cNvPr>
            <p:cNvGrpSpPr/>
            <p:nvPr/>
          </p:nvGrpSpPr>
          <p:grpSpPr>
            <a:xfrm>
              <a:off x="298837" y="4239092"/>
              <a:ext cx="3968360" cy="255389"/>
              <a:chOff x="2291951" y="1339300"/>
              <a:chExt cx="2267721" cy="255389"/>
            </a:xfrm>
          </p:grpSpPr>
          <p:sp>
            <p:nvSpPr>
              <p:cNvPr id="97" name="矩形: 圓角 96">
                <a:extLst>
                  <a:ext uri="{FF2B5EF4-FFF2-40B4-BE49-F238E27FC236}">
                    <a16:creationId xmlns:a16="http://schemas.microsoft.com/office/drawing/2014/main" id="{F722BD67-BAEE-4526-8FE1-9AD2FAAB67F3}"/>
                  </a:ext>
                </a:extLst>
              </p:cNvPr>
              <p:cNvSpPr/>
              <p:nvPr/>
            </p:nvSpPr>
            <p:spPr>
              <a:xfrm>
                <a:off x="2346531" y="1356338"/>
                <a:ext cx="2213141"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文字方塊 97">
                <a:extLst>
                  <a:ext uri="{FF2B5EF4-FFF2-40B4-BE49-F238E27FC236}">
                    <a16:creationId xmlns:a16="http://schemas.microsoft.com/office/drawing/2014/main" id="{5D53CDFB-FDFB-4028-B5D0-F7C868206AE9}"/>
                  </a:ext>
                </a:extLst>
              </p:cNvPr>
              <p:cNvSpPr txBox="1"/>
              <p:nvPr/>
            </p:nvSpPr>
            <p:spPr>
              <a:xfrm>
                <a:off x="2291951" y="1339300"/>
                <a:ext cx="2267721" cy="255389"/>
              </a:xfrm>
              <a:prstGeom prst="roundRect">
                <a:avLst/>
              </a:prstGeom>
              <a:noFill/>
            </p:spPr>
            <p:txBody>
              <a:bodyPr wrap="square" rtlCol="0">
                <a:spAutoFit/>
              </a:bodyPr>
              <a:lstStyle/>
              <a:p>
                <a:pPr marL="92075" indent="-92075"/>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C-1.</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彈性學習時間學習成果</a:t>
                </a: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包含自主學習或選手培訓或學校特色活動</a:t>
                </a: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a:t>
                </a:r>
              </a:p>
            </p:txBody>
          </p:sp>
        </p:grpSp>
        <p:sp>
          <p:nvSpPr>
            <p:cNvPr id="79" name="文字方塊 78">
              <a:extLst>
                <a:ext uri="{FF2B5EF4-FFF2-40B4-BE49-F238E27FC236}">
                  <a16:creationId xmlns:a16="http://schemas.microsoft.com/office/drawing/2014/main" id="{35EDD80A-2D31-46C6-971B-283040F2117B}"/>
                </a:ext>
              </a:extLst>
            </p:cNvPr>
            <p:cNvSpPr txBox="1"/>
            <p:nvPr/>
          </p:nvSpPr>
          <p:spPr>
            <a:xfrm>
              <a:off x="298837" y="5101734"/>
              <a:ext cx="5614283" cy="654025"/>
            </a:xfrm>
            <a:prstGeom prst="rect">
              <a:avLst/>
            </a:prstGeom>
            <a:noFill/>
            <a:ln>
              <a:noFill/>
            </a:ln>
          </p:spPr>
          <p:txBody>
            <a:bodyPr wrap="square" rtlCol="0">
              <a:spAutoFit/>
            </a:bodyPr>
            <a:lstStyle/>
            <a:p>
              <a:pPr marL="92075" indent="-92075" algn="just"/>
              <a:r>
                <a:rPr lang="zh-TW" altLang="en-US" sz="1050" b="1" kern="100" spc="75" dirty="0">
                  <a:effectLst/>
                  <a:latin typeface="Times New Roman" panose="02020603050405020304" pitchFamily="18" charset="0"/>
                  <a:ea typeface="微軟正黑體" panose="020B0604030504040204" pitchFamily="34" charset="-120"/>
                  <a:cs typeface="Poppins" panose="00000500000000000000" pitchFamily="2" charset="0"/>
                </a:rPr>
                <a:t>競賽表現</a:t>
              </a:r>
              <a:endParaRPr lang="en-US" altLang="zh-TW" sz="900" b="1" kern="100" spc="75" dirty="0">
                <a:effectLst/>
                <a:latin typeface="Times New Roman" panose="02020603050405020304" pitchFamily="18" charset="0"/>
                <a:ea typeface="微軟正黑體" panose="020B0604030504040204" pitchFamily="34" charset="-120"/>
                <a:cs typeface="Poppins" panose="00000500000000000000" pitchFamily="2" charset="0"/>
              </a:endParaRPr>
            </a:p>
            <a:p>
              <a:pPr algn="just">
                <a:spcBef>
                  <a:spcPts val="600"/>
                </a:spcBef>
              </a:pP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提供自然科學、數學或語文領域相關之最具代表性的競賽成果及證明文件，並描述歷程及反思以展現個人特質及能力。</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sp>
          <p:nvSpPr>
            <p:cNvPr id="80" name="文字方塊 79">
              <a:extLst>
                <a:ext uri="{FF2B5EF4-FFF2-40B4-BE49-F238E27FC236}">
                  <a16:creationId xmlns:a16="http://schemas.microsoft.com/office/drawing/2014/main" id="{927A6413-B314-4411-BF8D-2CE6ABC5DF61}"/>
                </a:ext>
              </a:extLst>
            </p:cNvPr>
            <p:cNvSpPr txBox="1"/>
            <p:nvPr/>
          </p:nvSpPr>
          <p:spPr>
            <a:xfrm>
              <a:off x="379544" y="4796699"/>
              <a:ext cx="3008088" cy="230832"/>
            </a:xfrm>
            <a:prstGeom prst="rect">
              <a:avLst/>
            </a:prstGeom>
            <a:noFill/>
            <a:ln>
              <a:noFill/>
            </a:ln>
          </p:spPr>
          <p:txBody>
            <a:bodyPr wrap="square" rtlCol="0">
              <a:spAutoFit/>
            </a:bodyPr>
            <a:lstStyle/>
            <a:p>
              <a:pPr marL="92075" indent="-92075" algn="just"/>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（以上項目</a:t>
              </a:r>
              <a:r>
                <a:rPr lang="zh-TW" altLang="en-US" sz="900" u="sng"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無須全部具備</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，至多擇優</a:t>
              </a:r>
              <a:r>
                <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4</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件呈現即可）</a:t>
              </a:r>
              <a:endPar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nvGrpSpPr>
            <p:cNvPr id="81" name="群組 80">
              <a:extLst>
                <a:ext uri="{FF2B5EF4-FFF2-40B4-BE49-F238E27FC236}">
                  <a16:creationId xmlns:a16="http://schemas.microsoft.com/office/drawing/2014/main" id="{69A60B17-1A0F-436D-AE23-53FB2482876E}"/>
                </a:ext>
              </a:extLst>
            </p:cNvPr>
            <p:cNvGrpSpPr/>
            <p:nvPr/>
          </p:nvGrpSpPr>
          <p:grpSpPr>
            <a:xfrm>
              <a:off x="324965" y="4491849"/>
              <a:ext cx="1212832" cy="255389"/>
              <a:chOff x="2291952" y="1339300"/>
              <a:chExt cx="1212832" cy="255389"/>
            </a:xfrm>
          </p:grpSpPr>
          <p:sp>
            <p:nvSpPr>
              <p:cNvPr id="95" name="矩形: 圓角 94">
                <a:extLst>
                  <a:ext uri="{FF2B5EF4-FFF2-40B4-BE49-F238E27FC236}">
                    <a16:creationId xmlns:a16="http://schemas.microsoft.com/office/drawing/2014/main" id="{A1B7FE9E-61B7-4A95-8637-2ADA25E7434F}"/>
                  </a:ext>
                </a:extLst>
              </p:cNvPr>
              <p:cNvSpPr/>
              <p:nvPr/>
            </p:nvSpPr>
            <p:spPr>
              <a:xfrm>
                <a:off x="2346532" y="1356338"/>
                <a:ext cx="1092201"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文字方塊 95">
                <a:extLst>
                  <a:ext uri="{FF2B5EF4-FFF2-40B4-BE49-F238E27FC236}">
                    <a16:creationId xmlns:a16="http://schemas.microsoft.com/office/drawing/2014/main" id="{6EB79753-0879-4B4A-ADC1-89F196341B91}"/>
                  </a:ext>
                </a:extLst>
              </p:cNvPr>
              <p:cNvSpPr txBox="1"/>
              <p:nvPr/>
            </p:nvSpPr>
            <p:spPr>
              <a:xfrm>
                <a:off x="2291952" y="1339300"/>
                <a:ext cx="1212832" cy="255389"/>
              </a:xfrm>
              <a:prstGeom prst="roundRect">
                <a:avLst/>
              </a:prstGeom>
              <a:noFill/>
            </p:spPr>
            <p:txBody>
              <a:bodyPr wrap="square" rtlCol="0">
                <a:spAutoFit/>
              </a:bodyPr>
              <a:lstStyle/>
              <a:p>
                <a:pPr marL="92075" indent="-92075"/>
                <a:r>
                  <a:rPr lang="en-US" altLang="zh-TW" sz="900" kern="100" spc="75" dirty="0">
                    <a:solidFill>
                      <a:schemeClr val="bg1"/>
                    </a:solidFill>
                    <a:latin typeface="Times New Roman" panose="02020603050405020304" pitchFamily="18" charset="0"/>
                    <a:ea typeface="微軟正黑體" panose="020B0604030504040204" pitchFamily="34" charset="-120"/>
                    <a:cs typeface="Poppins" panose="00000500000000000000" pitchFamily="2" charset="0"/>
                  </a:rPr>
                  <a:t>C</a:t>
                </a: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-3.</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擔任幹部經驗</a:t>
                </a:r>
                <a:endPar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82" name="群組 81">
              <a:extLst>
                <a:ext uri="{FF2B5EF4-FFF2-40B4-BE49-F238E27FC236}">
                  <a16:creationId xmlns:a16="http://schemas.microsoft.com/office/drawing/2014/main" id="{EFCC6C31-E249-43DA-B029-35C9022A4FB6}"/>
                </a:ext>
              </a:extLst>
            </p:cNvPr>
            <p:cNvGrpSpPr/>
            <p:nvPr/>
          </p:nvGrpSpPr>
          <p:grpSpPr>
            <a:xfrm>
              <a:off x="4246798" y="4239092"/>
              <a:ext cx="1212831" cy="255389"/>
              <a:chOff x="2291951" y="1339300"/>
              <a:chExt cx="1212831" cy="255389"/>
            </a:xfrm>
          </p:grpSpPr>
          <p:sp>
            <p:nvSpPr>
              <p:cNvPr id="93" name="矩形: 圓角 92">
                <a:extLst>
                  <a:ext uri="{FF2B5EF4-FFF2-40B4-BE49-F238E27FC236}">
                    <a16:creationId xmlns:a16="http://schemas.microsoft.com/office/drawing/2014/main" id="{944330B4-8492-4EA4-B1D4-41976F645B19}"/>
                  </a:ext>
                </a:extLst>
              </p:cNvPr>
              <p:cNvSpPr/>
              <p:nvPr/>
            </p:nvSpPr>
            <p:spPr>
              <a:xfrm>
                <a:off x="2346532" y="1356338"/>
                <a:ext cx="1089225"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文字方塊 93">
                <a:extLst>
                  <a:ext uri="{FF2B5EF4-FFF2-40B4-BE49-F238E27FC236}">
                    <a16:creationId xmlns:a16="http://schemas.microsoft.com/office/drawing/2014/main" id="{CAA61303-2B5E-4DD6-8586-C8A66E32BDD6}"/>
                  </a:ext>
                </a:extLst>
              </p:cNvPr>
              <p:cNvSpPr txBox="1"/>
              <p:nvPr/>
            </p:nvSpPr>
            <p:spPr>
              <a:xfrm>
                <a:off x="2291951" y="1339300"/>
                <a:ext cx="1212831" cy="255389"/>
              </a:xfrm>
              <a:prstGeom prst="roundRect">
                <a:avLst/>
              </a:prstGeom>
              <a:noFill/>
            </p:spPr>
            <p:txBody>
              <a:bodyPr wrap="square" rtlCol="0">
                <a:spAutoFit/>
              </a:bodyPr>
              <a:lstStyle/>
              <a:p>
                <a:pPr marL="92075" indent="-92075"/>
                <a:r>
                  <a:rPr lang="en-US" altLang="zh-TW" sz="900" kern="100" spc="75" dirty="0">
                    <a:solidFill>
                      <a:schemeClr val="bg1"/>
                    </a:solidFill>
                    <a:latin typeface="Times New Roman" panose="02020603050405020304" pitchFamily="18" charset="0"/>
                    <a:ea typeface="微軟正黑體" panose="020B0604030504040204" pitchFamily="34" charset="-120"/>
                    <a:cs typeface="Poppins" panose="00000500000000000000" pitchFamily="2" charset="0"/>
                  </a:rPr>
                  <a:t>C</a:t>
                </a: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-2.</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社團活動經驗</a:t>
                </a:r>
                <a:endPar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83" name="群組 82">
              <a:extLst>
                <a:ext uri="{FF2B5EF4-FFF2-40B4-BE49-F238E27FC236}">
                  <a16:creationId xmlns:a16="http://schemas.microsoft.com/office/drawing/2014/main" id="{DA4FC72B-D2E5-41CA-A173-0EDBB80CC95B}"/>
                </a:ext>
              </a:extLst>
            </p:cNvPr>
            <p:cNvGrpSpPr/>
            <p:nvPr/>
          </p:nvGrpSpPr>
          <p:grpSpPr>
            <a:xfrm>
              <a:off x="1455544" y="4490383"/>
              <a:ext cx="948020" cy="255389"/>
              <a:chOff x="2291952" y="1339300"/>
              <a:chExt cx="948020" cy="255389"/>
            </a:xfrm>
          </p:grpSpPr>
          <p:sp>
            <p:nvSpPr>
              <p:cNvPr id="91" name="矩形: 圓角 90">
                <a:extLst>
                  <a:ext uri="{FF2B5EF4-FFF2-40B4-BE49-F238E27FC236}">
                    <a16:creationId xmlns:a16="http://schemas.microsoft.com/office/drawing/2014/main" id="{19843E06-0315-4718-8C6B-D6BBE82142CA}"/>
                  </a:ext>
                </a:extLst>
              </p:cNvPr>
              <p:cNvSpPr/>
              <p:nvPr/>
            </p:nvSpPr>
            <p:spPr>
              <a:xfrm>
                <a:off x="2346533" y="1356338"/>
                <a:ext cx="815062"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文字方塊 91">
                <a:extLst>
                  <a:ext uri="{FF2B5EF4-FFF2-40B4-BE49-F238E27FC236}">
                    <a16:creationId xmlns:a16="http://schemas.microsoft.com/office/drawing/2014/main" id="{F89D7986-9B5A-4D33-BA50-A4C9FCB503CB}"/>
                  </a:ext>
                </a:extLst>
              </p:cNvPr>
              <p:cNvSpPr txBox="1"/>
              <p:nvPr/>
            </p:nvSpPr>
            <p:spPr>
              <a:xfrm>
                <a:off x="2291952" y="1339300"/>
                <a:ext cx="948020" cy="255389"/>
              </a:xfrm>
              <a:prstGeom prst="roundRect">
                <a:avLst/>
              </a:prstGeom>
              <a:noFill/>
            </p:spPr>
            <p:txBody>
              <a:bodyPr wrap="square" rtlCol="0">
                <a:spAutoFit/>
              </a:bodyPr>
              <a:lstStyle/>
              <a:p>
                <a:pPr marL="92075" indent="-92075"/>
                <a:r>
                  <a:rPr lang="en-US" altLang="zh-TW" sz="900" kern="100" spc="75" dirty="0">
                    <a:solidFill>
                      <a:schemeClr val="bg1"/>
                    </a:solidFill>
                    <a:latin typeface="Times New Roman" panose="02020603050405020304" pitchFamily="18" charset="0"/>
                    <a:ea typeface="微軟正黑體" panose="020B0604030504040204" pitchFamily="34" charset="-120"/>
                    <a:cs typeface="Poppins" panose="00000500000000000000" pitchFamily="2" charset="0"/>
                  </a:rPr>
                  <a:t>C</a:t>
                </a: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-5.</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競賽表現</a:t>
                </a:r>
                <a:endPar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84" name="群組 83">
              <a:extLst>
                <a:ext uri="{FF2B5EF4-FFF2-40B4-BE49-F238E27FC236}">
                  <a16:creationId xmlns:a16="http://schemas.microsoft.com/office/drawing/2014/main" id="{BFE312DE-70D3-4CEB-89CE-ECB36AC677E9}"/>
                </a:ext>
              </a:extLst>
            </p:cNvPr>
            <p:cNvGrpSpPr/>
            <p:nvPr/>
          </p:nvGrpSpPr>
          <p:grpSpPr>
            <a:xfrm>
              <a:off x="2306297" y="4490714"/>
              <a:ext cx="1008690" cy="255389"/>
              <a:chOff x="2291952" y="1339300"/>
              <a:chExt cx="1008690" cy="255389"/>
            </a:xfrm>
          </p:grpSpPr>
          <p:sp>
            <p:nvSpPr>
              <p:cNvPr id="89" name="矩形: 圓角 88">
                <a:extLst>
                  <a:ext uri="{FF2B5EF4-FFF2-40B4-BE49-F238E27FC236}">
                    <a16:creationId xmlns:a16="http://schemas.microsoft.com/office/drawing/2014/main" id="{3B5C047E-38CA-4455-B794-1102ECB399F5}"/>
                  </a:ext>
                </a:extLst>
              </p:cNvPr>
              <p:cNvSpPr/>
              <p:nvPr/>
            </p:nvSpPr>
            <p:spPr>
              <a:xfrm>
                <a:off x="2346533" y="1356338"/>
                <a:ext cx="815062"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文字方塊 89">
                <a:extLst>
                  <a:ext uri="{FF2B5EF4-FFF2-40B4-BE49-F238E27FC236}">
                    <a16:creationId xmlns:a16="http://schemas.microsoft.com/office/drawing/2014/main" id="{2243421E-CF16-406D-B3A5-33EA1AD143AA}"/>
                  </a:ext>
                </a:extLst>
              </p:cNvPr>
              <p:cNvSpPr txBox="1"/>
              <p:nvPr/>
            </p:nvSpPr>
            <p:spPr>
              <a:xfrm>
                <a:off x="2291952" y="1339300"/>
                <a:ext cx="1008690" cy="255389"/>
              </a:xfrm>
              <a:prstGeom prst="roundRect">
                <a:avLst/>
              </a:prstGeom>
              <a:noFill/>
            </p:spPr>
            <p:txBody>
              <a:bodyPr wrap="square" rtlCol="0">
                <a:spAutoFit/>
              </a:bodyPr>
              <a:lstStyle/>
              <a:p>
                <a:pPr marL="92075" indent="-92075"/>
                <a:r>
                  <a:rPr lang="en-US" altLang="zh-TW" sz="900" kern="100" spc="75" dirty="0">
                    <a:solidFill>
                      <a:schemeClr val="bg1"/>
                    </a:solidFill>
                    <a:latin typeface="Times New Roman" panose="02020603050405020304" pitchFamily="18" charset="0"/>
                    <a:ea typeface="微軟正黑體" panose="020B0604030504040204" pitchFamily="34" charset="-120"/>
                    <a:cs typeface="Poppins" panose="00000500000000000000" pitchFamily="2" charset="0"/>
                  </a:rPr>
                  <a:t>C</a:t>
                </a: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-7.</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檢定證照</a:t>
                </a:r>
                <a:endPar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85" name="群組 84">
              <a:extLst>
                <a:ext uri="{FF2B5EF4-FFF2-40B4-BE49-F238E27FC236}">
                  <a16:creationId xmlns:a16="http://schemas.microsoft.com/office/drawing/2014/main" id="{00F85F4C-2DD5-4E69-BFE7-3C5CD5BA4D09}"/>
                </a:ext>
              </a:extLst>
            </p:cNvPr>
            <p:cNvGrpSpPr/>
            <p:nvPr/>
          </p:nvGrpSpPr>
          <p:grpSpPr>
            <a:xfrm>
              <a:off x="3161209" y="4491195"/>
              <a:ext cx="1504988" cy="255389"/>
              <a:chOff x="2291952" y="1339300"/>
              <a:chExt cx="1504988" cy="255389"/>
            </a:xfrm>
          </p:grpSpPr>
          <p:sp>
            <p:nvSpPr>
              <p:cNvPr id="87" name="矩形: 圓角 86">
                <a:extLst>
                  <a:ext uri="{FF2B5EF4-FFF2-40B4-BE49-F238E27FC236}">
                    <a16:creationId xmlns:a16="http://schemas.microsoft.com/office/drawing/2014/main" id="{7728306C-103A-4AFD-8E8D-CBEDDFD9FCE1}"/>
                  </a:ext>
                </a:extLst>
              </p:cNvPr>
              <p:cNvSpPr/>
              <p:nvPr/>
            </p:nvSpPr>
            <p:spPr>
              <a:xfrm>
                <a:off x="2346533" y="1356338"/>
                <a:ext cx="1312666"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文字方塊 87">
                <a:extLst>
                  <a:ext uri="{FF2B5EF4-FFF2-40B4-BE49-F238E27FC236}">
                    <a16:creationId xmlns:a16="http://schemas.microsoft.com/office/drawing/2014/main" id="{F706C135-F167-41BE-B17B-B2636FF7A477}"/>
                  </a:ext>
                </a:extLst>
              </p:cNvPr>
              <p:cNvSpPr txBox="1"/>
              <p:nvPr/>
            </p:nvSpPr>
            <p:spPr>
              <a:xfrm>
                <a:off x="2291952" y="1339300"/>
                <a:ext cx="1504988" cy="255389"/>
              </a:xfrm>
              <a:prstGeom prst="roundRect">
                <a:avLst/>
              </a:prstGeom>
              <a:noFill/>
            </p:spPr>
            <p:txBody>
              <a:bodyPr wrap="square" rtlCol="0">
                <a:spAutoFit/>
              </a:bodyPr>
              <a:lstStyle/>
              <a:p>
                <a:pPr marL="92075" indent="-92075"/>
                <a:r>
                  <a:rPr lang="en-US" altLang="zh-TW" sz="900" kern="100" spc="75" dirty="0">
                    <a:solidFill>
                      <a:schemeClr val="bg1"/>
                    </a:solidFill>
                    <a:latin typeface="Times New Roman" panose="02020603050405020304" pitchFamily="18" charset="0"/>
                    <a:ea typeface="微軟正黑體" panose="020B0604030504040204" pitchFamily="34" charset="-120"/>
                    <a:cs typeface="Poppins" panose="00000500000000000000" pitchFamily="2" charset="0"/>
                  </a:rPr>
                  <a:t>C</a:t>
                </a:r>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-8.</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特殊優良表現證明</a:t>
                </a:r>
                <a:endPar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86" name="文字方塊 85">
              <a:extLst>
                <a:ext uri="{FF2B5EF4-FFF2-40B4-BE49-F238E27FC236}">
                  <a16:creationId xmlns:a16="http://schemas.microsoft.com/office/drawing/2014/main" id="{B38403D7-84C4-4307-80F9-0FF9C825EF47}"/>
                </a:ext>
              </a:extLst>
            </p:cNvPr>
            <p:cNvSpPr txBox="1"/>
            <p:nvPr/>
          </p:nvSpPr>
          <p:spPr>
            <a:xfrm>
              <a:off x="298837" y="5809172"/>
              <a:ext cx="5614283" cy="892552"/>
            </a:xfrm>
            <a:prstGeom prst="rect">
              <a:avLst/>
            </a:prstGeom>
            <a:noFill/>
            <a:ln>
              <a:noFill/>
            </a:ln>
          </p:spPr>
          <p:txBody>
            <a:bodyPr wrap="square" rtlCol="0">
              <a:spAutoFit/>
            </a:bodyPr>
            <a:lstStyle/>
            <a:p>
              <a:pPr marL="92075" indent="-92075" algn="just"/>
              <a:r>
                <a:rPr lang="zh-TW" altLang="en-US" sz="1050" b="1" kern="100" spc="75" dirty="0">
                  <a:effectLst/>
                  <a:latin typeface="Times New Roman" panose="02020603050405020304" pitchFamily="18" charset="0"/>
                  <a:ea typeface="微軟正黑體" panose="020B0604030504040204" pitchFamily="34" charset="-120"/>
                  <a:cs typeface="Poppins" panose="00000500000000000000" pitchFamily="2" charset="0"/>
                </a:rPr>
                <a:t>檢定證照</a:t>
              </a:r>
              <a:endParaRPr lang="en-US" altLang="zh-TW" sz="900" b="1" kern="100" spc="75" dirty="0">
                <a:effectLst/>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請提供高中階段最具代表性之技術士檢定證照或英文檢定證書，如前述兩項皆表現優良，亦可將其中一項另上傳至特殊優良表現證明項次。</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如有參與英語檢定，無論分數高低皆建議提供。</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99" name="群組 98">
            <a:extLst>
              <a:ext uri="{FF2B5EF4-FFF2-40B4-BE49-F238E27FC236}">
                <a16:creationId xmlns:a16="http://schemas.microsoft.com/office/drawing/2014/main" id="{6D96BEA3-B704-45BB-8891-2A4102582936}"/>
              </a:ext>
            </a:extLst>
          </p:cNvPr>
          <p:cNvGrpSpPr/>
          <p:nvPr/>
        </p:nvGrpSpPr>
        <p:grpSpPr>
          <a:xfrm>
            <a:off x="6198411" y="752574"/>
            <a:ext cx="5885333" cy="1252873"/>
            <a:chOff x="293176" y="984564"/>
            <a:chExt cx="5318888" cy="1252873"/>
          </a:xfrm>
        </p:grpSpPr>
        <p:sp>
          <p:nvSpPr>
            <p:cNvPr id="100" name="矩形 99">
              <a:extLst>
                <a:ext uri="{FF2B5EF4-FFF2-40B4-BE49-F238E27FC236}">
                  <a16:creationId xmlns:a16="http://schemas.microsoft.com/office/drawing/2014/main" id="{5F79FA19-EB3E-4C30-8059-9310E3CAB608}"/>
                </a:ext>
              </a:extLst>
            </p:cNvPr>
            <p:cNvSpPr/>
            <p:nvPr/>
          </p:nvSpPr>
          <p:spPr>
            <a:xfrm>
              <a:off x="297558" y="984564"/>
              <a:ext cx="5205617" cy="1252873"/>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文字方塊 100">
              <a:extLst>
                <a:ext uri="{FF2B5EF4-FFF2-40B4-BE49-F238E27FC236}">
                  <a16:creationId xmlns:a16="http://schemas.microsoft.com/office/drawing/2014/main" id="{3620F123-120C-43B8-B22A-B20E6574B6E5}"/>
                </a:ext>
              </a:extLst>
            </p:cNvPr>
            <p:cNvSpPr txBox="1"/>
            <p:nvPr/>
          </p:nvSpPr>
          <p:spPr>
            <a:xfrm>
              <a:off x="297559" y="995154"/>
              <a:ext cx="1366956" cy="339837"/>
            </a:xfrm>
            <a:prstGeom prst="rect">
              <a:avLst/>
            </a:prstGeom>
            <a:noFill/>
            <a:ln>
              <a:noFill/>
            </a:ln>
          </p:spPr>
          <p:txBody>
            <a:bodyPr wrap="square" rtlCol="0">
              <a:spAutoFit/>
            </a:bodyPr>
            <a:lstStyle/>
            <a:p>
              <a:pPr algn="just">
                <a:lnSpc>
                  <a:spcPts val="2200"/>
                </a:lnSpc>
              </a:pPr>
              <a:r>
                <a:rPr lang="zh-TW" altLang="en-US" sz="1200" kern="100" spc="75" dirty="0">
                  <a:effectLst/>
                  <a:latin typeface="Times New Roman" panose="02020603050405020304" pitchFamily="18" charset="0"/>
                  <a:ea typeface="微軟正黑體" panose="020B0604030504040204" pitchFamily="34" charset="-120"/>
                  <a:cs typeface="Poppins" panose="00000500000000000000" pitchFamily="2" charset="0"/>
                </a:rPr>
                <a:t>多元表現綜整心得</a:t>
              </a:r>
              <a:endParaRPr lang="en-US" altLang="zh-TW" sz="1200" kern="100" spc="75" dirty="0">
                <a:latin typeface="Times New Roman" panose="02020603050405020304" pitchFamily="18" charset="0"/>
                <a:ea typeface="微軟正黑體" panose="020B0604030504040204" pitchFamily="34" charset="-120"/>
                <a:cs typeface="Poppins" panose="00000500000000000000" pitchFamily="2" charset="0"/>
              </a:endParaRPr>
            </a:p>
          </p:txBody>
        </p:sp>
        <p:grpSp>
          <p:nvGrpSpPr>
            <p:cNvPr id="102" name="群組 101">
              <a:extLst>
                <a:ext uri="{FF2B5EF4-FFF2-40B4-BE49-F238E27FC236}">
                  <a16:creationId xmlns:a16="http://schemas.microsoft.com/office/drawing/2014/main" id="{16402142-C4A6-4E0B-BCF4-BEE178BB661C}"/>
                </a:ext>
              </a:extLst>
            </p:cNvPr>
            <p:cNvGrpSpPr/>
            <p:nvPr/>
          </p:nvGrpSpPr>
          <p:grpSpPr>
            <a:xfrm>
              <a:off x="372488" y="1345581"/>
              <a:ext cx="1366956" cy="255389"/>
              <a:chOff x="2295930" y="1330210"/>
              <a:chExt cx="1366956" cy="255389"/>
            </a:xfrm>
          </p:grpSpPr>
          <p:sp>
            <p:nvSpPr>
              <p:cNvPr id="104" name="矩形: 圓角 103">
                <a:extLst>
                  <a:ext uri="{FF2B5EF4-FFF2-40B4-BE49-F238E27FC236}">
                    <a16:creationId xmlns:a16="http://schemas.microsoft.com/office/drawing/2014/main" id="{C27BC0F0-73AE-41CA-B10C-BD369C30E8C1}"/>
                  </a:ext>
                </a:extLst>
              </p:cNvPr>
              <p:cNvSpPr/>
              <p:nvPr/>
            </p:nvSpPr>
            <p:spPr>
              <a:xfrm>
                <a:off x="2346531" y="1356338"/>
                <a:ext cx="1203799"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文字方塊 104">
                <a:extLst>
                  <a:ext uri="{FF2B5EF4-FFF2-40B4-BE49-F238E27FC236}">
                    <a16:creationId xmlns:a16="http://schemas.microsoft.com/office/drawing/2014/main" id="{0FDC2E11-1950-45CC-99F3-D6CDD85508B6}"/>
                  </a:ext>
                </a:extLst>
              </p:cNvPr>
              <p:cNvSpPr txBox="1"/>
              <p:nvPr/>
            </p:nvSpPr>
            <p:spPr>
              <a:xfrm>
                <a:off x="2295930" y="1330210"/>
                <a:ext cx="1366956" cy="255389"/>
              </a:xfrm>
              <a:prstGeom prst="roundRect">
                <a:avLst/>
              </a:prstGeom>
              <a:noFill/>
            </p:spPr>
            <p:txBody>
              <a:bodyPr wrap="square" rtlCol="0">
                <a:spAutoFit/>
              </a:bodyPr>
              <a:lstStyle/>
              <a:p>
                <a:pPr marL="92075" indent="-92075" algn="just"/>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D-1.</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多元表現綜整心得</a:t>
                </a:r>
                <a:endPar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103" name="文字方塊 102">
              <a:extLst>
                <a:ext uri="{FF2B5EF4-FFF2-40B4-BE49-F238E27FC236}">
                  <a16:creationId xmlns:a16="http://schemas.microsoft.com/office/drawing/2014/main" id="{D1480597-56D0-4FDB-AFA9-A084BE69D0C1}"/>
                </a:ext>
              </a:extLst>
            </p:cNvPr>
            <p:cNvSpPr txBox="1"/>
            <p:nvPr/>
          </p:nvSpPr>
          <p:spPr>
            <a:xfrm>
              <a:off x="293176" y="1669599"/>
              <a:ext cx="5318888" cy="477054"/>
            </a:xfrm>
            <a:prstGeom prst="rect">
              <a:avLst/>
            </a:prstGeom>
            <a:noFill/>
            <a:ln>
              <a:noFill/>
            </a:ln>
          </p:spPr>
          <p:txBody>
            <a:bodyPr wrap="square" rtlCol="0">
              <a:spAutoFit/>
            </a:bodyPr>
            <a:lstStyle/>
            <a:p>
              <a:pPr marL="87313" indent="-87313" algn="just">
                <a:spcBef>
                  <a:spcPts val="600"/>
                </a:spcBef>
              </a:pPr>
              <a:r>
                <a:rPr lang="en-US" altLang="zh-TW" sz="100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00" kern="100" dirty="0">
                  <a:latin typeface="Times New Roman" panose="02020603050405020304" pitchFamily="18" charset="0"/>
                  <a:ea typeface="微軟正黑體" panose="020B0604030504040204" pitchFamily="34" charset="-120"/>
                  <a:cs typeface="Poppins" panose="00000500000000000000" pitchFamily="2" charset="0"/>
                </a:rPr>
                <a:t>請以所提供的多元表現項次資料進行描述所學習到的能力或探索發現自身的特質。</a:t>
              </a:r>
              <a:endParaRPr lang="en-US" altLang="zh-TW" sz="100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0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00" kern="100" dirty="0">
                  <a:latin typeface="Times New Roman" panose="02020603050405020304" pitchFamily="18" charset="0"/>
                  <a:ea typeface="微軟正黑體" panose="020B0604030504040204" pitchFamily="34" charset="-120"/>
                  <a:cs typeface="Poppins" panose="00000500000000000000" pitchFamily="2" charset="0"/>
                </a:rPr>
                <a:t>多元表現項次不須每項都提供，應挑選於高中階段中最具有代表性且與本系相關性較高的資料上傳。</a:t>
              </a:r>
              <a:endParaRPr lang="en-US" altLang="zh-TW" sz="1000" kern="100" dirty="0">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106" name="群組 105">
            <a:extLst>
              <a:ext uri="{FF2B5EF4-FFF2-40B4-BE49-F238E27FC236}">
                <a16:creationId xmlns:a16="http://schemas.microsoft.com/office/drawing/2014/main" id="{AAB87E2E-932F-40D0-88D3-891C0E1158EA}"/>
              </a:ext>
            </a:extLst>
          </p:cNvPr>
          <p:cNvGrpSpPr/>
          <p:nvPr/>
        </p:nvGrpSpPr>
        <p:grpSpPr>
          <a:xfrm>
            <a:off x="6198304" y="2137272"/>
            <a:ext cx="5805106" cy="2427471"/>
            <a:chOff x="254014" y="3868985"/>
            <a:chExt cx="5768553" cy="2427471"/>
          </a:xfrm>
        </p:grpSpPr>
        <p:sp>
          <p:nvSpPr>
            <p:cNvPr id="107" name="矩形 106">
              <a:extLst>
                <a:ext uri="{FF2B5EF4-FFF2-40B4-BE49-F238E27FC236}">
                  <a16:creationId xmlns:a16="http://schemas.microsoft.com/office/drawing/2014/main" id="{0306E9C3-548D-4B13-B2DE-64EA06B1A9FB}"/>
                </a:ext>
              </a:extLst>
            </p:cNvPr>
            <p:cNvSpPr/>
            <p:nvPr/>
          </p:nvSpPr>
          <p:spPr>
            <a:xfrm>
              <a:off x="254014" y="3868985"/>
              <a:ext cx="5728548" cy="2427471"/>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文字方塊 107">
              <a:extLst>
                <a:ext uri="{FF2B5EF4-FFF2-40B4-BE49-F238E27FC236}">
                  <a16:creationId xmlns:a16="http://schemas.microsoft.com/office/drawing/2014/main" id="{4221464B-D447-401E-93E9-1BED68700326}"/>
                </a:ext>
              </a:extLst>
            </p:cNvPr>
            <p:cNvSpPr txBox="1"/>
            <p:nvPr/>
          </p:nvSpPr>
          <p:spPr>
            <a:xfrm>
              <a:off x="254014" y="3879575"/>
              <a:ext cx="1513824" cy="339837"/>
            </a:xfrm>
            <a:prstGeom prst="rect">
              <a:avLst/>
            </a:prstGeom>
            <a:noFill/>
            <a:ln>
              <a:noFill/>
            </a:ln>
          </p:spPr>
          <p:txBody>
            <a:bodyPr wrap="square" rtlCol="0">
              <a:spAutoFit/>
            </a:bodyPr>
            <a:lstStyle/>
            <a:p>
              <a:pPr algn="just">
                <a:lnSpc>
                  <a:spcPts val="2200"/>
                </a:lnSpc>
              </a:pPr>
              <a:r>
                <a:rPr lang="zh-TW" altLang="en-US" sz="1200" kern="100" spc="75" dirty="0">
                  <a:effectLst/>
                  <a:latin typeface="Times New Roman" panose="02020603050405020304" pitchFamily="18" charset="0"/>
                  <a:ea typeface="微軟正黑體" panose="020B0604030504040204" pitchFamily="34" charset="-120"/>
                  <a:cs typeface="Poppins" panose="00000500000000000000" pitchFamily="2" charset="0"/>
                </a:rPr>
                <a:t>學習歷程自述</a:t>
              </a:r>
              <a:endParaRPr lang="en-US" altLang="zh-TW" sz="1200" kern="100" spc="75" dirty="0">
                <a:latin typeface="Times New Roman" panose="02020603050405020304" pitchFamily="18" charset="0"/>
                <a:ea typeface="微軟正黑體" panose="020B0604030504040204" pitchFamily="34" charset="-120"/>
                <a:cs typeface="Poppins" panose="00000500000000000000" pitchFamily="2" charset="0"/>
              </a:endParaRPr>
            </a:p>
          </p:txBody>
        </p:sp>
        <p:grpSp>
          <p:nvGrpSpPr>
            <p:cNvPr id="109" name="群組 108">
              <a:extLst>
                <a:ext uri="{FF2B5EF4-FFF2-40B4-BE49-F238E27FC236}">
                  <a16:creationId xmlns:a16="http://schemas.microsoft.com/office/drawing/2014/main" id="{0276A7C6-199C-4C6A-A415-6CEE5F94CC49}"/>
                </a:ext>
              </a:extLst>
            </p:cNvPr>
            <p:cNvGrpSpPr/>
            <p:nvPr/>
          </p:nvGrpSpPr>
          <p:grpSpPr>
            <a:xfrm>
              <a:off x="333449" y="4239092"/>
              <a:ext cx="1211288" cy="233038"/>
              <a:chOff x="2311731" y="1339300"/>
              <a:chExt cx="692191" cy="233038"/>
            </a:xfrm>
          </p:grpSpPr>
          <p:sp>
            <p:nvSpPr>
              <p:cNvPr id="112" name="矩形: 圓角 111">
                <a:extLst>
                  <a:ext uri="{FF2B5EF4-FFF2-40B4-BE49-F238E27FC236}">
                    <a16:creationId xmlns:a16="http://schemas.microsoft.com/office/drawing/2014/main" id="{951E03B6-F4EF-4F3E-82C7-D03E62AF43F3}"/>
                  </a:ext>
                </a:extLst>
              </p:cNvPr>
              <p:cNvSpPr/>
              <p:nvPr/>
            </p:nvSpPr>
            <p:spPr>
              <a:xfrm>
                <a:off x="2346532" y="1356338"/>
                <a:ext cx="606421"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文字方塊 112">
                <a:extLst>
                  <a:ext uri="{FF2B5EF4-FFF2-40B4-BE49-F238E27FC236}">
                    <a16:creationId xmlns:a16="http://schemas.microsoft.com/office/drawing/2014/main" id="{AA666E17-2470-4A96-B8FB-8093F7604A4B}"/>
                  </a:ext>
                </a:extLst>
              </p:cNvPr>
              <p:cNvSpPr txBox="1"/>
              <p:nvPr/>
            </p:nvSpPr>
            <p:spPr>
              <a:xfrm>
                <a:off x="2311731" y="1339300"/>
                <a:ext cx="692191" cy="230832"/>
              </a:xfrm>
              <a:prstGeom prst="rect">
                <a:avLst/>
              </a:prstGeom>
              <a:noFill/>
            </p:spPr>
            <p:txBody>
              <a:bodyPr wrap="square" rtlCol="0">
                <a:spAutoFit/>
              </a:bodyPr>
              <a:lstStyle/>
              <a:p>
                <a:pPr marL="92075" indent="-92075"/>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D-2.</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學習歷程自述</a:t>
                </a:r>
                <a:endPar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110" name="文字方塊 109">
              <a:extLst>
                <a:ext uri="{FF2B5EF4-FFF2-40B4-BE49-F238E27FC236}">
                  <a16:creationId xmlns:a16="http://schemas.microsoft.com/office/drawing/2014/main" id="{5FF1FFA8-7792-4CF8-B1C2-1507AC1D624E}"/>
                </a:ext>
              </a:extLst>
            </p:cNvPr>
            <p:cNvSpPr txBox="1"/>
            <p:nvPr/>
          </p:nvSpPr>
          <p:spPr>
            <a:xfrm>
              <a:off x="298837" y="4535673"/>
              <a:ext cx="5614283" cy="969496"/>
            </a:xfrm>
            <a:prstGeom prst="rect">
              <a:avLst/>
            </a:prstGeom>
            <a:noFill/>
            <a:ln>
              <a:noFill/>
            </a:ln>
          </p:spPr>
          <p:txBody>
            <a:bodyPr wrap="square" rtlCol="0">
              <a:spAutoFit/>
            </a:bodyPr>
            <a:lstStyle/>
            <a:p>
              <a:pPr marL="92075" indent="-92075" algn="just"/>
              <a:r>
                <a:rPr lang="zh-TW" altLang="en-US" sz="1050" b="1" kern="100" spc="75" dirty="0">
                  <a:effectLst/>
                  <a:latin typeface="Times New Roman" panose="02020603050405020304" pitchFamily="18" charset="0"/>
                  <a:ea typeface="微軟正黑體" panose="020B0604030504040204" pitchFamily="34" charset="-120"/>
                  <a:cs typeface="Poppins" panose="00000500000000000000" pitchFamily="2" charset="0"/>
                </a:rPr>
                <a:t>高中階段的學習歷程反思</a:t>
              </a:r>
              <a:endParaRPr lang="en-US" altLang="zh-TW" sz="900" b="1" kern="100" spc="75" dirty="0">
                <a:effectLst/>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以學習歷程中的事件或經歷，反思所學習到的能力或發現自身的特質。</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能展現對自然科學、數學或語文領域的學習熱忱。</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3.</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能展現解決問題、自我精進、溝通協調或團隊合作的能力。</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sp>
          <p:nvSpPr>
            <p:cNvPr id="111" name="文字方塊 110">
              <a:extLst>
                <a:ext uri="{FF2B5EF4-FFF2-40B4-BE49-F238E27FC236}">
                  <a16:creationId xmlns:a16="http://schemas.microsoft.com/office/drawing/2014/main" id="{4AC1A5C8-9977-4F3A-836D-F3A4E34B4D3D}"/>
                </a:ext>
              </a:extLst>
            </p:cNvPr>
            <p:cNvSpPr txBox="1"/>
            <p:nvPr/>
          </p:nvSpPr>
          <p:spPr>
            <a:xfrm>
              <a:off x="298837" y="5469535"/>
              <a:ext cx="5723730" cy="730969"/>
            </a:xfrm>
            <a:prstGeom prst="rect">
              <a:avLst/>
            </a:prstGeom>
            <a:noFill/>
            <a:ln>
              <a:noFill/>
            </a:ln>
          </p:spPr>
          <p:txBody>
            <a:bodyPr wrap="square" rtlCol="0">
              <a:spAutoFit/>
            </a:bodyPr>
            <a:lstStyle/>
            <a:p>
              <a:pPr marL="92075" indent="-92075" algn="just"/>
              <a:r>
                <a:rPr lang="zh-TW" altLang="en-US" sz="1050" b="1" kern="100" spc="75" dirty="0">
                  <a:effectLst/>
                  <a:latin typeface="Times New Roman" panose="02020603050405020304" pitchFamily="18" charset="0"/>
                  <a:ea typeface="微軟正黑體" panose="020B0604030504040204" pitchFamily="34" charset="-120"/>
                  <a:cs typeface="Poppins" panose="00000500000000000000" pitchFamily="2" charset="0"/>
                </a:rPr>
                <a:t>我的就讀動機</a:t>
              </a:r>
              <a:endParaRPr lang="en-US" altLang="zh-TW" sz="900" b="1" kern="100" spc="75" dirty="0">
                <a:effectLst/>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effectLst/>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effectLst/>
                  <a:latin typeface="Times New Roman" panose="02020603050405020304" pitchFamily="18" charset="0"/>
                  <a:ea typeface="微軟正黑體" panose="020B0604030504040204" pitchFamily="34" charset="-120"/>
                  <a:cs typeface="Poppins" panose="00000500000000000000" pitchFamily="2" charset="0"/>
                </a:rPr>
                <a:t>以個人的經歷或事件描述與報考本系動機的連結。</a:t>
              </a:r>
              <a:endParaRPr lang="en-US" altLang="zh-TW" sz="1050" kern="100" dirty="0">
                <a:effectLst/>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展現對本系已有初步的認識及瞭解（如：課程安排、研究領域、各項資源、就業方向等等）。</a:t>
              </a:r>
              <a:endParaRPr lang="en-US" altLang="zh-TW" sz="1050" kern="100" dirty="0">
                <a:effectLst/>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114" name="群組 113">
            <a:extLst>
              <a:ext uri="{FF2B5EF4-FFF2-40B4-BE49-F238E27FC236}">
                <a16:creationId xmlns:a16="http://schemas.microsoft.com/office/drawing/2014/main" id="{C8EC63F7-5225-4CA7-90B7-4B9A08C62E0B}"/>
              </a:ext>
            </a:extLst>
          </p:cNvPr>
          <p:cNvGrpSpPr/>
          <p:nvPr/>
        </p:nvGrpSpPr>
        <p:grpSpPr>
          <a:xfrm>
            <a:off x="6203153" y="4759224"/>
            <a:ext cx="5760000" cy="1669498"/>
            <a:chOff x="297557" y="984564"/>
            <a:chExt cx="5205618" cy="1669498"/>
          </a:xfrm>
        </p:grpSpPr>
        <p:sp>
          <p:nvSpPr>
            <p:cNvPr id="115" name="矩形 114">
              <a:extLst>
                <a:ext uri="{FF2B5EF4-FFF2-40B4-BE49-F238E27FC236}">
                  <a16:creationId xmlns:a16="http://schemas.microsoft.com/office/drawing/2014/main" id="{17D05D01-D285-4EAD-873F-EC9C5460790C}"/>
                </a:ext>
              </a:extLst>
            </p:cNvPr>
            <p:cNvSpPr/>
            <p:nvPr/>
          </p:nvSpPr>
          <p:spPr>
            <a:xfrm>
              <a:off x="297558" y="984564"/>
              <a:ext cx="5205617" cy="1669498"/>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6" name="文字方塊 115">
              <a:extLst>
                <a:ext uri="{FF2B5EF4-FFF2-40B4-BE49-F238E27FC236}">
                  <a16:creationId xmlns:a16="http://schemas.microsoft.com/office/drawing/2014/main" id="{E87C805D-676E-4DED-9412-E82C2D145CDB}"/>
                </a:ext>
              </a:extLst>
            </p:cNvPr>
            <p:cNvSpPr txBox="1"/>
            <p:nvPr/>
          </p:nvSpPr>
          <p:spPr>
            <a:xfrm>
              <a:off x="297559" y="995154"/>
              <a:ext cx="1366956" cy="339837"/>
            </a:xfrm>
            <a:prstGeom prst="rect">
              <a:avLst/>
            </a:prstGeom>
            <a:noFill/>
            <a:ln>
              <a:noFill/>
            </a:ln>
          </p:spPr>
          <p:txBody>
            <a:bodyPr wrap="square" rtlCol="0">
              <a:spAutoFit/>
            </a:bodyPr>
            <a:lstStyle/>
            <a:p>
              <a:pPr algn="just">
                <a:lnSpc>
                  <a:spcPts val="2200"/>
                </a:lnSpc>
              </a:pPr>
              <a:r>
                <a:rPr lang="zh-TW" altLang="en-US" sz="1200" kern="100" spc="75" dirty="0">
                  <a:effectLst/>
                  <a:latin typeface="Times New Roman" panose="02020603050405020304" pitchFamily="18" charset="0"/>
                  <a:ea typeface="微軟正黑體" panose="020B0604030504040204" pitchFamily="34" charset="-120"/>
                  <a:cs typeface="Poppins" panose="00000500000000000000" pitchFamily="2" charset="0"/>
                </a:rPr>
                <a:t>其他</a:t>
              </a:r>
              <a:endParaRPr lang="en-US" altLang="zh-TW" sz="1200" kern="100" spc="75" dirty="0">
                <a:latin typeface="Times New Roman" panose="02020603050405020304" pitchFamily="18" charset="0"/>
                <a:ea typeface="微軟正黑體" panose="020B0604030504040204" pitchFamily="34" charset="-120"/>
                <a:cs typeface="Poppins" panose="00000500000000000000" pitchFamily="2" charset="0"/>
              </a:endParaRPr>
            </a:p>
          </p:txBody>
        </p:sp>
        <p:grpSp>
          <p:nvGrpSpPr>
            <p:cNvPr id="117" name="群組 116">
              <a:extLst>
                <a:ext uri="{FF2B5EF4-FFF2-40B4-BE49-F238E27FC236}">
                  <a16:creationId xmlns:a16="http://schemas.microsoft.com/office/drawing/2014/main" id="{7606B1DA-734B-4ACE-AE35-763C931D8781}"/>
                </a:ext>
              </a:extLst>
            </p:cNvPr>
            <p:cNvGrpSpPr/>
            <p:nvPr/>
          </p:nvGrpSpPr>
          <p:grpSpPr>
            <a:xfrm>
              <a:off x="372488" y="1345581"/>
              <a:ext cx="1366956" cy="255389"/>
              <a:chOff x="2295930" y="1330210"/>
              <a:chExt cx="1366956" cy="255389"/>
            </a:xfrm>
          </p:grpSpPr>
          <p:sp>
            <p:nvSpPr>
              <p:cNvPr id="119" name="矩形: 圓角 118">
                <a:extLst>
                  <a:ext uri="{FF2B5EF4-FFF2-40B4-BE49-F238E27FC236}">
                    <a16:creationId xmlns:a16="http://schemas.microsoft.com/office/drawing/2014/main" id="{086C6390-9655-4C77-BD8D-F4654BD4E6F4}"/>
                  </a:ext>
                </a:extLst>
              </p:cNvPr>
              <p:cNvSpPr/>
              <p:nvPr/>
            </p:nvSpPr>
            <p:spPr>
              <a:xfrm>
                <a:off x="2346531" y="1356338"/>
                <a:ext cx="1203799" cy="21600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0" name="文字方塊 119">
                <a:extLst>
                  <a:ext uri="{FF2B5EF4-FFF2-40B4-BE49-F238E27FC236}">
                    <a16:creationId xmlns:a16="http://schemas.microsoft.com/office/drawing/2014/main" id="{DF1007F2-510B-4A37-AB4B-4FE9B9308FAD}"/>
                  </a:ext>
                </a:extLst>
              </p:cNvPr>
              <p:cNvSpPr txBox="1"/>
              <p:nvPr/>
            </p:nvSpPr>
            <p:spPr>
              <a:xfrm>
                <a:off x="2295930" y="1330210"/>
                <a:ext cx="1366956" cy="255389"/>
              </a:xfrm>
              <a:prstGeom prst="roundRect">
                <a:avLst/>
              </a:prstGeom>
              <a:noFill/>
            </p:spPr>
            <p:txBody>
              <a:bodyPr wrap="square" rtlCol="0">
                <a:spAutoFit/>
              </a:bodyPr>
              <a:lstStyle/>
              <a:p>
                <a:pPr marL="92075" indent="-92075" algn="just"/>
                <a:r>
                  <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D-3.</a:t>
                </a:r>
                <a:r>
                  <a:rPr lang="zh-TW" altLang="en-US"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rPr>
                  <a:t>其他有利審查資料</a:t>
                </a:r>
                <a:endParaRPr lang="en-US" altLang="zh-TW" sz="900" kern="100" spc="75" dirty="0">
                  <a:solidFill>
                    <a:schemeClr val="bg1"/>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118" name="文字方塊 117">
              <a:extLst>
                <a:ext uri="{FF2B5EF4-FFF2-40B4-BE49-F238E27FC236}">
                  <a16:creationId xmlns:a16="http://schemas.microsoft.com/office/drawing/2014/main" id="{FE65DC32-BE68-4864-ACB4-1DA1493A590A}"/>
                </a:ext>
              </a:extLst>
            </p:cNvPr>
            <p:cNvSpPr txBox="1"/>
            <p:nvPr/>
          </p:nvSpPr>
          <p:spPr>
            <a:xfrm>
              <a:off x="297557" y="1599927"/>
              <a:ext cx="5205617" cy="1054135"/>
            </a:xfrm>
            <a:prstGeom prst="rect">
              <a:avLst/>
            </a:prstGeom>
            <a:noFill/>
            <a:ln>
              <a:noFill/>
            </a:ln>
          </p:spPr>
          <p:txBody>
            <a:bodyPr wrap="square" rtlCol="0">
              <a:spAutoFit/>
            </a:bodyPr>
            <a:lstStyle/>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本系需求之補充資料：自我推薦摘要表（表</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）及課程學習成果工作內容與貢獻度（表</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B</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），請至本校網站（首頁／招生資訊／大學部招生／四技甄選）下載。請以電腦繕打並親簽完成轉</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PDF</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檔後，上傳至「</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D-3</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其他有利審查資料」項目。</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可自行提供其他任何有關能讓大學老師更認識你的資料文件或心得反思。</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3.</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來自各類弱勢、偏鄉離島等資源不足的族群，請上傳相關證明文件。</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121" name="矩形 120">
            <a:extLst>
              <a:ext uri="{FF2B5EF4-FFF2-40B4-BE49-F238E27FC236}">
                <a16:creationId xmlns:a16="http://schemas.microsoft.com/office/drawing/2014/main" id="{E4A072E7-A94D-4CB9-B2B4-D1B4AA64944D}"/>
              </a:ext>
            </a:extLst>
          </p:cNvPr>
          <p:cNvSpPr/>
          <p:nvPr/>
        </p:nvSpPr>
        <p:spPr>
          <a:xfrm>
            <a:off x="7798597" y="692696"/>
            <a:ext cx="4285147" cy="307777"/>
          </a:xfrm>
          <a:prstGeom prst="rect">
            <a:avLst/>
          </a:prstGeom>
        </p:spPr>
        <p:txBody>
          <a:bodyPr wrap="none">
            <a:spAutoFit/>
          </a:bodyPr>
          <a:lstStyle/>
          <a:p>
            <a:r>
              <a:rPr lang="en-US" altLang="zh-TW" sz="1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1400" b="1" dirty="0">
                <a:solidFill>
                  <a:srgbClr val="FF0000"/>
                </a:solidFill>
                <a:highlight>
                  <a:srgbClr val="FFFF00"/>
                </a:highlight>
                <a:latin typeface="微軟正黑體" panose="020B0604030504040204" pitchFamily="34" charset="-120"/>
                <a:ea typeface="微軟正黑體" panose="020B0604030504040204" pitchFamily="34" charset="-120"/>
              </a:rPr>
              <a:t>本資料僅供參考，實際招生作業以招生簡章為準。</a:t>
            </a:r>
          </a:p>
        </p:txBody>
      </p:sp>
    </p:spTree>
    <p:extLst>
      <p:ext uri="{BB962C8B-B14F-4D97-AF65-F5344CB8AC3E}">
        <p14:creationId xmlns:p14="http://schemas.microsoft.com/office/powerpoint/2010/main" val="932088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標題 1">
            <a:extLst>
              <a:ext uri="{FF2B5EF4-FFF2-40B4-BE49-F238E27FC236}">
                <a16:creationId xmlns:a16="http://schemas.microsoft.com/office/drawing/2014/main" id="{877051D8-7DF1-411F-B8EF-D5A35D7832C1}"/>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zh-TW" altLang="en-US" sz="2400" dirty="0">
                <a:solidFill>
                  <a:schemeClr val="bg1"/>
                </a:solidFill>
                <a:latin typeface="+mn-ea"/>
                <a:ea typeface="+mn-ea"/>
                <a:cs typeface="Oswald"/>
              </a:rPr>
              <a:t>技高課程學習成果呈現建議</a:t>
            </a:r>
            <a:r>
              <a:rPr kumimoji="0" lang="en-US" altLang="zh-TW" sz="2400" dirty="0">
                <a:solidFill>
                  <a:srgbClr val="FFFF00"/>
                </a:solidFill>
                <a:latin typeface="+mn-ea"/>
                <a:ea typeface="+mn-ea"/>
                <a:cs typeface="Oswald"/>
              </a:rPr>
              <a:t>2023</a:t>
            </a:r>
            <a:r>
              <a:rPr kumimoji="0" lang="zh-TW" altLang="en-US" sz="2400" dirty="0">
                <a:solidFill>
                  <a:srgbClr val="FFFF00"/>
                </a:solidFill>
                <a:latin typeface="+mn-ea"/>
                <a:ea typeface="+mn-ea"/>
                <a:cs typeface="Oswald"/>
              </a:rPr>
              <a:t>手冊 </a:t>
            </a:r>
            <a:r>
              <a:rPr kumimoji="0" lang="en-US" altLang="zh-TW" sz="1400" dirty="0">
                <a:solidFill>
                  <a:schemeClr val="bg1"/>
                </a:solidFill>
                <a:latin typeface="+mn-ea"/>
                <a:ea typeface="+mn-ea"/>
                <a:cs typeface="Oswald"/>
              </a:rPr>
              <a:t>https://issuu.com/convofuture/docs/230807_</a:t>
            </a:r>
            <a:endParaRPr kumimoji="0" lang="en-US" altLang="zh-TW" sz="2400" dirty="0">
              <a:solidFill>
                <a:schemeClr val="bg1"/>
              </a:solidFill>
              <a:latin typeface="+mn-ea"/>
              <a:ea typeface="+mn-ea"/>
              <a:cs typeface="Oswald"/>
            </a:endParaRPr>
          </a:p>
        </p:txBody>
      </p:sp>
      <p:grpSp>
        <p:nvGrpSpPr>
          <p:cNvPr id="122" name="群組 121">
            <a:extLst>
              <a:ext uri="{FF2B5EF4-FFF2-40B4-BE49-F238E27FC236}">
                <a16:creationId xmlns:a16="http://schemas.microsoft.com/office/drawing/2014/main" id="{2A40CF10-4584-49BA-8E90-D8D88732E19D}"/>
              </a:ext>
            </a:extLst>
          </p:cNvPr>
          <p:cNvGrpSpPr/>
          <p:nvPr/>
        </p:nvGrpSpPr>
        <p:grpSpPr>
          <a:xfrm>
            <a:off x="5525129" y="2430757"/>
            <a:ext cx="837626" cy="485693"/>
            <a:chOff x="8228419" y="777526"/>
            <a:chExt cx="820946" cy="476021"/>
          </a:xfrm>
        </p:grpSpPr>
        <p:sp>
          <p:nvSpPr>
            <p:cNvPr id="123" name="Chevron 2">
              <a:extLst>
                <a:ext uri="{FF2B5EF4-FFF2-40B4-BE49-F238E27FC236}">
                  <a16:creationId xmlns:a16="http://schemas.microsoft.com/office/drawing/2014/main" id="{EFC6FDF3-189F-4442-9FEA-A33C510A21FF}"/>
                </a:ext>
              </a:extLst>
            </p:cNvPr>
            <p:cNvSpPr/>
            <p:nvPr/>
          </p:nvSpPr>
          <p:spPr>
            <a:xfrm rot="5400000">
              <a:off x="8662598" y="866780"/>
              <a:ext cx="476021" cy="297513"/>
            </a:xfrm>
            <a:prstGeom prst="triangle">
              <a:avLst/>
            </a:prstGeom>
            <a:solidFill>
              <a:srgbClr val="FFA5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24" name="Chevron 2">
              <a:extLst>
                <a:ext uri="{FF2B5EF4-FFF2-40B4-BE49-F238E27FC236}">
                  <a16:creationId xmlns:a16="http://schemas.microsoft.com/office/drawing/2014/main" id="{887F2F1B-5B56-4BED-BFE5-DDC3878409D2}"/>
                </a:ext>
              </a:extLst>
            </p:cNvPr>
            <p:cNvSpPr/>
            <p:nvPr/>
          </p:nvSpPr>
          <p:spPr>
            <a:xfrm rot="5400000">
              <a:off x="8394860" y="915610"/>
              <a:ext cx="319764" cy="199854"/>
            </a:xfrm>
            <a:prstGeom prst="triangle">
              <a:avLst/>
            </a:prstGeom>
            <a:solidFill>
              <a:srgbClr val="FFC28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25" name="Chevron 2">
              <a:extLst>
                <a:ext uri="{FF2B5EF4-FFF2-40B4-BE49-F238E27FC236}">
                  <a16:creationId xmlns:a16="http://schemas.microsoft.com/office/drawing/2014/main" id="{3671560F-3C70-48C1-A620-2C09504C6FF8}"/>
                </a:ext>
              </a:extLst>
            </p:cNvPr>
            <p:cNvSpPr/>
            <p:nvPr/>
          </p:nvSpPr>
          <p:spPr>
            <a:xfrm rot="5400000">
              <a:off x="8162114" y="949232"/>
              <a:ext cx="265219" cy="132610"/>
            </a:xfrm>
            <a:prstGeom prst="triangle">
              <a:avLst/>
            </a:prstGeom>
            <a:solidFill>
              <a:srgbClr val="FFA54B">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sp>
        <p:nvSpPr>
          <p:cNvPr id="126" name="矩形 125">
            <a:extLst>
              <a:ext uri="{FF2B5EF4-FFF2-40B4-BE49-F238E27FC236}">
                <a16:creationId xmlns:a16="http://schemas.microsoft.com/office/drawing/2014/main" id="{342C6C85-49EE-410E-B185-6A08FE889ADF}"/>
              </a:ext>
            </a:extLst>
          </p:cNvPr>
          <p:cNvSpPr/>
          <p:nvPr/>
        </p:nvSpPr>
        <p:spPr>
          <a:xfrm>
            <a:off x="5242494" y="543232"/>
            <a:ext cx="6120680" cy="358496"/>
          </a:xfrm>
          <a:prstGeom prst="rect">
            <a:avLst/>
          </a:prstGeom>
        </p:spPr>
        <p:txBody>
          <a:bodyPr wrap="square">
            <a:spAutoFit/>
          </a:bodyPr>
          <a:lstStyle/>
          <a:p>
            <a:pPr algn="just">
              <a:lnSpc>
                <a:spcPts val="2400"/>
              </a:lnSpc>
            </a:pPr>
            <a:r>
              <a:rPr lang="zh-TW" altLang="en-US" sz="1200" dirty="0">
                <a:latin typeface="微軟正黑體" panose="020B0604030504040204" pitchFamily="34" charset="-120"/>
                <a:ea typeface="微軟正黑體" panose="020B0604030504040204" pitchFamily="34" charset="-120"/>
              </a:rPr>
              <a:t>資料來源：國立清華大學林祐聖教授執行之教育部技高技專學習歷程審查審議計畫</a:t>
            </a:r>
            <a:endParaRPr lang="en-US" altLang="zh-TW" sz="1200" dirty="0">
              <a:latin typeface="微軟正黑體" panose="020B0604030504040204" pitchFamily="34" charset="-120"/>
              <a:ea typeface="微軟正黑體" panose="020B0604030504040204" pitchFamily="34" charset="-120"/>
            </a:endParaRPr>
          </a:p>
        </p:txBody>
      </p:sp>
      <p:pic>
        <p:nvPicPr>
          <p:cNvPr id="127" name="圖片 126">
            <a:extLst>
              <a:ext uri="{FF2B5EF4-FFF2-40B4-BE49-F238E27FC236}">
                <a16:creationId xmlns:a16="http://schemas.microsoft.com/office/drawing/2014/main" id="{A72F5616-1D9A-46E8-B58B-9BA6AB545B3D}"/>
              </a:ext>
            </a:extLst>
          </p:cNvPr>
          <p:cNvPicPr>
            <a:picLocks noChangeAspect="1"/>
          </p:cNvPicPr>
          <p:nvPr/>
        </p:nvPicPr>
        <p:blipFill>
          <a:blip r:embed="rId2"/>
          <a:stretch>
            <a:fillRect/>
          </a:stretch>
        </p:blipFill>
        <p:spPr>
          <a:xfrm>
            <a:off x="601341" y="1123539"/>
            <a:ext cx="2331210" cy="3312000"/>
          </a:xfrm>
          <a:prstGeom prst="rect">
            <a:avLst/>
          </a:prstGeom>
          <a:ln w="57150">
            <a:solidFill>
              <a:schemeClr val="tx1"/>
            </a:solidFill>
          </a:ln>
        </p:spPr>
      </p:pic>
      <p:pic>
        <p:nvPicPr>
          <p:cNvPr id="128" name="圖片 127">
            <a:extLst>
              <a:ext uri="{FF2B5EF4-FFF2-40B4-BE49-F238E27FC236}">
                <a16:creationId xmlns:a16="http://schemas.microsoft.com/office/drawing/2014/main" id="{B1A5CF2C-7BB4-4FDC-A4B9-FF2F9A0EC848}"/>
              </a:ext>
            </a:extLst>
          </p:cNvPr>
          <p:cNvPicPr>
            <a:picLocks noChangeAspect="1"/>
          </p:cNvPicPr>
          <p:nvPr/>
        </p:nvPicPr>
        <p:blipFill>
          <a:blip r:embed="rId3"/>
          <a:stretch>
            <a:fillRect/>
          </a:stretch>
        </p:blipFill>
        <p:spPr>
          <a:xfrm>
            <a:off x="2974213" y="1123539"/>
            <a:ext cx="2348171" cy="3312000"/>
          </a:xfrm>
          <a:prstGeom prst="rect">
            <a:avLst/>
          </a:prstGeom>
          <a:ln w="57150">
            <a:solidFill>
              <a:schemeClr val="tx1"/>
            </a:solidFill>
          </a:ln>
        </p:spPr>
      </p:pic>
      <p:pic>
        <p:nvPicPr>
          <p:cNvPr id="132" name="圖片 131">
            <a:extLst>
              <a:ext uri="{FF2B5EF4-FFF2-40B4-BE49-F238E27FC236}">
                <a16:creationId xmlns:a16="http://schemas.microsoft.com/office/drawing/2014/main" id="{E52ECBCB-21D5-4879-99CF-EE4582B75001}"/>
              </a:ext>
            </a:extLst>
          </p:cNvPr>
          <p:cNvPicPr>
            <a:picLocks noChangeAspect="1"/>
          </p:cNvPicPr>
          <p:nvPr/>
        </p:nvPicPr>
        <p:blipFill>
          <a:blip r:embed="rId4"/>
          <a:stretch>
            <a:fillRect/>
          </a:stretch>
        </p:blipFill>
        <p:spPr>
          <a:xfrm>
            <a:off x="6645841" y="1100229"/>
            <a:ext cx="4036084" cy="5713147"/>
          </a:xfrm>
          <a:prstGeom prst="rect">
            <a:avLst/>
          </a:prstGeom>
          <a:ln w="57150">
            <a:solidFill>
              <a:schemeClr val="tx1"/>
            </a:solidFill>
          </a:ln>
          <a:effectLst>
            <a:outerShdw blurRad="76200" dir="18900000" sy="23000" kx="-1200000" algn="bl" rotWithShape="0">
              <a:prstClr val="black">
                <a:alpha val="20000"/>
              </a:prstClr>
            </a:outerShdw>
          </a:effectLst>
        </p:spPr>
      </p:pic>
      <p:pic>
        <p:nvPicPr>
          <p:cNvPr id="133" name="圖片 132">
            <a:extLst>
              <a:ext uri="{FF2B5EF4-FFF2-40B4-BE49-F238E27FC236}">
                <a16:creationId xmlns:a16="http://schemas.microsoft.com/office/drawing/2014/main" id="{DF2F3627-A2CB-4E08-B9D9-8494C07C60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0628" y="0"/>
            <a:ext cx="926012" cy="926012"/>
          </a:xfrm>
          <a:prstGeom prst="rect">
            <a:avLst/>
          </a:prstGeom>
        </p:spPr>
      </p:pic>
      <p:pic>
        <p:nvPicPr>
          <p:cNvPr id="5" name="圖片 4">
            <a:extLst>
              <a:ext uri="{FF2B5EF4-FFF2-40B4-BE49-F238E27FC236}">
                <a16:creationId xmlns:a16="http://schemas.microsoft.com/office/drawing/2014/main" id="{8C7DA334-31DE-4CEC-9D7F-8C60C37BE8BB}"/>
              </a:ext>
            </a:extLst>
          </p:cNvPr>
          <p:cNvPicPr>
            <a:picLocks noChangeAspect="1"/>
          </p:cNvPicPr>
          <p:nvPr/>
        </p:nvPicPr>
        <p:blipFill>
          <a:blip r:embed="rId6"/>
          <a:stretch>
            <a:fillRect/>
          </a:stretch>
        </p:blipFill>
        <p:spPr>
          <a:xfrm>
            <a:off x="335360" y="926012"/>
            <a:ext cx="11856640" cy="6135481"/>
          </a:xfrm>
          <a:prstGeom prst="rect">
            <a:avLst/>
          </a:prstGeom>
        </p:spPr>
      </p:pic>
    </p:spTree>
    <p:extLst>
      <p:ext uri="{BB962C8B-B14F-4D97-AF65-F5344CB8AC3E}">
        <p14:creationId xmlns:p14="http://schemas.microsoft.com/office/powerpoint/2010/main" val="246672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標題 1"/>
          <p:cNvSpPr txBox="1">
            <a:spLocks noGrp="1"/>
          </p:cNvSpPr>
          <p:nvPr>
            <p:ph type="title"/>
          </p:nvPr>
        </p:nvSpPr>
        <p:spPr>
          <a:xfrm>
            <a:off x="2544524" y="0"/>
            <a:ext cx="6830634" cy="1069514"/>
          </a:xfrm>
          <a:prstGeom prst="rect">
            <a:avLst/>
          </a:prstGeom>
        </p:spPr>
        <p:txBody>
          <a:bodyPr/>
          <a:lstStyle/>
          <a:p>
            <a:pPr eaLnBrk="1" hangingPunct="1">
              <a:buClr>
                <a:srgbClr val="3796BF"/>
              </a:buClr>
              <a:buFont typeface="Oswald"/>
              <a:buNone/>
            </a:pPr>
            <a:r>
              <a:rPr lang="zh-TW" altLang="en-US" sz="3000" dirty="0">
                <a:solidFill>
                  <a:srgbClr val="3796BF"/>
                </a:solidFill>
                <a:latin typeface="微軟正黑體" panose="020B0604030504040204" pitchFamily="34" charset="-120"/>
                <a:ea typeface="微軟正黑體" panose="020B0604030504040204" pitchFamily="34" charset="-120"/>
                <a:sym typeface="Oswald"/>
              </a:rPr>
              <a:t>四技二專統一入學測驗 考試群類別</a:t>
            </a:r>
            <a:r>
              <a:rPr lang="en-US" altLang="zh-TW" sz="3000" dirty="0">
                <a:solidFill>
                  <a:srgbClr val="3796BF"/>
                </a:solidFill>
                <a:latin typeface="微軟正黑體" panose="020B0604030504040204" pitchFamily="34" charset="-120"/>
                <a:ea typeface="微軟正黑體" panose="020B0604030504040204" pitchFamily="34" charset="-120"/>
                <a:sym typeface="Oswald"/>
              </a:rPr>
              <a:t>-1</a:t>
            </a:r>
            <a:endParaRPr lang="zh-TW" altLang="en-US" sz="3000" dirty="0">
              <a:solidFill>
                <a:srgbClr val="3796BF"/>
              </a:solidFill>
              <a:latin typeface="微軟正黑體" panose="020B0604030504040204" pitchFamily="34" charset="-120"/>
              <a:ea typeface="微軟正黑體" panose="020B0604030504040204" pitchFamily="34" charset="-120"/>
              <a:sym typeface="Oswald"/>
            </a:endParaRPr>
          </a:p>
        </p:txBody>
      </p:sp>
      <p:sp>
        <p:nvSpPr>
          <p:cNvPr id="7" name="文字方塊 6"/>
          <p:cNvSpPr txBox="1"/>
          <p:nvPr/>
        </p:nvSpPr>
        <p:spPr>
          <a:xfrm>
            <a:off x="0" y="14514"/>
            <a:ext cx="2178968" cy="846386"/>
          </a:xfrm>
          <a:custGeom>
            <a:avLst/>
            <a:gdLst>
              <a:gd name="connsiteX0" fmla="*/ 0 w 2483768"/>
              <a:gd name="connsiteY0" fmla="*/ 0 h 1190179"/>
              <a:gd name="connsiteX1" fmla="*/ 1241884 w 2483768"/>
              <a:gd name="connsiteY1" fmla="*/ 0 h 1190179"/>
              <a:gd name="connsiteX2" fmla="*/ 2483768 w 2483768"/>
              <a:gd name="connsiteY2" fmla="*/ 595090 h 1190179"/>
              <a:gd name="connsiteX3" fmla="*/ 1241884 w 2483768"/>
              <a:gd name="connsiteY3" fmla="*/ 1190180 h 1190179"/>
              <a:gd name="connsiteX4" fmla="*/ 0 w 2483768"/>
              <a:gd name="connsiteY4" fmla="*/ 1190179 h 1190179"/>
              <a:gd name="connsiteX5" fmla="*/ 0 w 2483768"/>
              <a:gd name="connsiteY5" fmla="*/ 0 h 1190179"/>
              <a:gd name="connsiteX0" fmla="*/ 0 w 2178968"/>
              <a:gd name="connsiteY0" fmla="*/ 0 h 1190180"/>
              <a:gd name="connsiteX1" fmla="*/ 1241884 w 2178968"/>
              <a:gd name="connsiteY1" fmla="*/ 0 h 1190180"/>
              <a:gd name="connsiteX2" fmla="*/ 2178968 w 2178968"/>
              <a:gd name="connsiteY2" fmla="*/ 595090 h 1190180"/>
              <a:gd name="connsiteX3" fmla="*/ 1241884 w 2178968"/>
              <a:gd name="connsiteY3" fmla="*/ 1190180 h 1190180"/>
              <a:gd name="connsiteX4" fmla="*/ 0 w 2178968"/>
              <a:gd name="connsiteY4" fmla="*/ 1190179 h 1190180"/>
              <a:gd name="connsiteX5" fmla="*/ 0 w 2178968"/>
              <a:gd name="connsiteY5" fmla="*/ 0 h 119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968" h="1190180">
                <a:moveTo>
                  <a:pt x="0" y="0"/>
                </a:moveTo>
                <a:lnTo>
                  <a:pt x="1241884" y="0"/>
                </a:lnTo>
                <a:cubicBezTo>
                  <a:pt x="1927758" y="0"/>
                  <a:pt x="2178968" y="266431"/>
                  <a:pt x="2178968" y="595090"/>
                </a:cubicBezTo>
                <a:cubicBezTo>
                  <a:pt x="2178968" y="923749"/>
                  <a:pt x="1927758" y="1190180"/>
                  <a:pt x="1241884" y="1190180"/>
                </a:cubicBezTo>
                <a:lnTo>
                  <a:pt x="0" y="1190179"/>
                </a:lnTo>
                <a:lnTo>
                  <a:pt x="0" y="0"/>
                </a:lnTo>
                <a:close/>
              </a:path>
            </a:pathLst>
          </a:custGeom>
          <a:solidFill>
            <a:schemeClr val="accent4">
              <a:lumMod val="50000"/>
            </a:schemeClr>
          </a:solidFill>
          <a:ln w="9525"/>
        </p:spPr>
        <p:style>
          <a:lnRef idx="3">
            <a:schemeClr val="lt1"/>
          </a:lnRef>
          <a:fillRef idx="1">
            <a:schemeClr val="dk1"/>
          </a:fillRef>
          <a:effectRef idx="1">
            <a:schemeClr val="dk1"/>
          </a:effectRef>
          <a:fontRef idx="minor">
            <a:schemeClr val="lt1"/>
          </a:fontRef>
        </p:style>
        <p:txBody>
          <a:bodyPr vert="horz" wrap="square" rtlCol="0" anchor="ctr">
            <a:spAutoFit/>
          </a:bodyPr>
          <a:lstStyle/>
          <a:p>
            <a:pPr algn="ctr"/>
            <a:endParaRPr lang="en-US" altLang="zh-TW" sz="900" b="1" dirty="0">
              <a:latin typeface="微軟正黑體" panose="020B0604030504040204" pitchFamily="34" charset="-120"/>
              <a:ea typeface="微軟正黑體" panose="020B0604030504040204" pitchFamily="34" charset="-120"/>
            </a:endParaRPr>
          </a:p>
          <a:p>
            <a:pPr algn="ctr"/>
            <a:r>
              <a:rPr lang="en-US" altLang="zh-TW" sz="4000" b="1" dirty="0">
                <a:latin typeface="微軟正黑體" panose="020B0604030504040204" pitchFamily="34" charset="-120"/>
                <a:ea typeface="微軟正黑體" panose="020B0604030504040204" pitchFamily="34" charset="-120"/>
              </a:rPr>
              <a:t>113</a:t>
            </a:r>
            <a:r>
              <a:rPr lang="zh-TW" altLang="en-US" sz="2400" b="1" dirty="0">
                <a:latin typeface="微軟正黑體" panose="020B0604030504040204" pitchFamily="34" charset="-120"/>
                <a:ea typeface="微軟正黑體" panose="020B0604030504040204" pitchFamily="34" charset="-120"/>
              </a:rPr>
              <a:t>學年度</a:t>
            </a:r>
          </a:p>
        </p:txBody>
      </p:sp>
      <p:sp>
        <p:nvSpPr>
          <p:cNvPr id="11" name="文字方塊 10"/>
          <p:cNvSpPr txBox="1"/>
          <p:nvPr/>
        </p:nvSpPr>
        <p:spPr>
          <a:xfrm>
            <a:off x="9163290" y="626563"/>
            <a:ext cx="2641733" cy="52322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zh-TW" sz="2800" b="1" dirty="0">
                <a:solidFill>
                  <a:srgbClr val="C00000"/>
                </a:solidFill>
                <a:latin typeface="微軟正黑體" panose="020B0604030504040204" pitchFamily="34" charset="-120"/>
                <a:ea typeface="微軟正黑體" panose="020B0604030504040204" pitchFamily="34" charset="-120"/>
              </a:rPr>
              <a:t>【20</a:t>
            </a:r>
            <a:r>
              <a:rPr lang="zh-TW" altLang="en-US" sz="2800" b="1" dirty="0">
                <a:solidFill>
                  <a:srgbClr val="C00000"/>
                </a:solidFill>
                <a:latin typeface="微軟正黑體" panose="020B0604030504040204" pitchFamily="34" charset="-120"/>
                <a:ea typeface="微軟正黑體" panose="020B0604030504040204" pitchFamily="34" charset="-120"/>
              </a:rPr>
              <a:t>群</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類</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別</a:t>
            </a:r>
            <a:r>
              <a:rPr lang="en-US" altLang="zh-TW" sz="2800" b="1" dirty="0">
                <a:solidFill>
                  <a:srgbClr val="C00000"/>
                </a:solidFill>
                <a:latin typeface="微軟正黑體" panose="020B0604030504040204" pitchFamily="34" charset="-120"/>
                <a:ea typeface="微軟正黑體" panose="020B0604030504040204" pitchFamily="34" charset="-120"/>
              </a:rPr>
              <a:t>】</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8" name="內容版面配置區 6"/>
          <p:cNvGraphicFramePr>
            <a:graphicFrameLocks/>
          </p:cNvGraphicFramePr>
          <p:nvPr>
            <p:extLst>
              <p:ext uri="{D42A27DB-BD31-4B8C-83A1-F6EECF244321}">
                <p14:modId xmlns:p14="http://schemas.microsoft.com/office/powerpoint/2010/main" val="1932434626"/>
              </p:ext>
            </p:extLst>
          </p:nvPr>
        </p:nvGraphicFramePr>
        <p:xfrm>
          <a:off x="479375" y="1124745"/>
          <a:ext cx="5480466" cy="4996597"/>
        </p:xfrm>
        <a:graphic>
          <a:graphicData uri="http://schemas.openxmlformats.org/drawingml/2006/table">
            <a:tbl>
              <a:tblPr firstRow="1" bandRow="1">
                <a:tableStyleId>{9DCAF9ED-07DC-4A11-8D7F-57B35C25682E}</a:tableStyleId>
              </a:tblPr>
              <a:tblGrid>
                <a:gridCol w="1511829">
                  <a:extLst>
                    <a:ext uri="{9D8B030D-6E8A-4147-A177-3AD203B41FA5}">
                      <a16:colId xmlns:a16="http://schemas.microsoft.com/office/drawing/2014/main" val="20000"/>
                    </a:ext>
                  </a:extLst>
                </a:gridCol>
                <a:gridCol w="576404">
                  <a:extLst>
                    <a:ext uri="{9D8B030D-6E8A-4147-A177-3AD203B41FA5}">
                      <a16:colId xmlns:a16="http://schemas.microsoft.com/office/drawing/2014/main" val="3182241135"/>
                    </a:ext>
                  </a:extLst>
                </a:gridCol>
                <a:gridCol w="1656184">
                  <a:extLst>
                    <a:ext uri="{9D8B030D-6E8A-4147-A177-3AD203B41FA5}">
                      <a16:colId xmlns:a16="http://schemas.microsoft.com/office/drawing/2014/main" val="20003"/>
                    </a:ext>
                  </a:extLst>
                </a:gridCol>
                <a:gridCol w="1736049">
                  <a:extLst>
                    <a:ext uri="{9D8B030D-6E8A-4147-A177-3AD203B41FA5}">
                      <a16:colId xmlns:a16="http://schemas.microsoft.com/office/drawing/2014/main" val="20004"/>
                    </a:ext>
                  </a:extLst>
                </a:gridCol>
              </a:tblGrid>
              <a:tr h="492339">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endParaRPr lang="en-US" altLang="zh-TW" sz="1400" b="1" dirty="0">
                        <a:solidFill>
                          <a:schemeClr val="bg1"/>
                        </a:solidFill>
                        <a:latin typeface="微軟正黑體" panose="020B0604030504040204" pitchFamily="34" charset="-120"/>
                        <a:ea typeface="微軟正黑體" panose="020B0604030504040204" pitchFamily="34" charset="-120"/>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二</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1"/>
                  </a:ext>
                </a:extLst>
              </a:tr>
              <a:tr h="674126">
                <a:tc>
                  <a:txBody>
                    <a:bodyPr/>
                    <a:lstStyle/>
                    <a:p>
                      <a:pPr algn="l"/>
                      <a:r>
                        <a:rPr lang="en-US" altLang="zh-TW" sz="1400" b="1" dirty="0">
                          <a:latin typeface="微軟正黑體" panose="020B0604030504040204" pitchFamily="34" charset="-120"/>
                          <a:ea typeface="微軟正黑體" panose="020B0604030504040204" pitchFamily="34" charset="-120"/>
                        </a:rPr>
                        <a:t>01</a:t>
                      </a:r>
                      <a:r>
                        <a:rPr lang="zh-TW" altLang="en-US" sz="1400" b="1" dirty="0">
                          <a:latin typeface="微軟正黑體" panose="020B0604030504040204" pitchFamily="34" charset="-120"/>
                          <a:ea typeface="微軟正黑體" panose="020B0604030504040204" pitchFamily="34" charset="-120"/>
                        </a:rPr>
                        <a:t>機械群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C</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機件原理</a:t>
                      </a:r>
                      <a:endParaRPr lang="en-US" altLang="zh-TW" sz="1400" b="0" dirty="0">
                        <a:latin typeface="微軟正黑體" panose="020B0604030504040204" pitchFamily="34" charset="-120"/>
                        <a:ea typeface="微軟正黑體" panose="020B0604030504040204" pitchFamily="34" charset="-120"/>
                      </a:endParaRPr>
                    </a:p>
                    <a:p>
                      <a:pPr algn="l"/>
                      <a:r>
                        <a:rPr lang="zh-TW" altLang="en-US" sz="1400" b="0" dirty="0">
                          <a:latin typeface="微軟正黑體" panose="020B0604030504040204" pitchFamily="34" charset="-120"/>
                          <a:ea typeface="微軟正黑體" panose="020B0604030504040204" pitchFamily="34" charset="-120"/>
                        </a:rPr>
                        <a:t>機械力學</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機械製造</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機械基礎實習</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機械製圖實習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2"/>
                  </a:ext>
                </a:extLst>
              </a:tr>
              <a:tr h="847537">
                <a:tc>
                  <a:txBody>
                    <a:bodyPr/>
                    <a:lstStyle/>
                    <a:p>
                      <a:pPr algn="l"/>
                      <a:r>
                        <a:rPr lang="en-US" altLang="zh-TW" sz="1400" b="1" dirty="0">
                          <a:latin typeface="微軟正黑體" panose="020B0604030504040204" pitchFamily="34" charset="-120"/>
                          <a:ea typeface="微軟正黑體" panose="020B0604030504040204" pitchFamily="34" charset="-120"/>
                        </a:rPr>
                        <a:t>02</a:t>
                      </a:r>
                      <a:r>
                        <a:rPr lang="zh-TW" altLang="en-US" sz="1400" b="1" dirty="0">
                          <a:latin typeface="微軟正黑體" panose="020B0604030504040204" pitchFamily="34" charset="-120"/>
                          <a:ea typeface="微軟正黑體" panose="020B0604030504040204" pitchFamily="34" charset="-120"/>
                        </a:rPr>
                        <a:t>動力機械群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algn="l"/>
                      <a:r>
                        <a:rPr lang="zh-TW" altLang="en-US" sz="1400" b="0" kern="1200" dirty="0">
                          <a:latin typeface="微軟正黑體" panose="020B0604030504040204" pitchFamily="34" charset="-120"/>
                          <a:ea typeface="微軟正黑體" panose="020B0604030504040204" pitchFamily="34" charset="-120"/>
                        </a:rPr>
                        <a:t>應用力學</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引擎原理</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底盤原理</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algn="l">
                        <a:lnSpc>
                          <a:spcPts val="1600"/>
                        </a:lnSpc>
                      </a:pPr>
                      <a:r>
                        <a:rPr lang="zh-TW" altLang="en-US" sz="1400" b="0" kern="1200" dirty="0">
                          <a:latin typeface="微軟正黑體" panose="020B0604030504040204" pitchFamily="34" charset="-120"/>
                          <a:ea typeface="微軟正黑體" panose="020B0604030504040204" pitchFamily="34" charset="-120"/>
                        </a:rPr>
                        <a:t>引擎實習</a:t>
                      </a:r>
                      <a:endParaRPr lang="en-US" altLang="zh-TW" sz="1400" b="0" kern="1200" dirty="0">
                        <a:latin typeface="微軟正黑體" panose="020B0604030504040204" pitchFamily="34" charset="-120"/>
                        <a:ea typeface="微軟正黑體" panose="020B0604030504040204" pitchFamily="34" charset="-120"/>
                      </a:endParaRPr>
                    </a:p>
                    <a:p>
                      <a:pPr algn="l">
                        <a:lnSpc>
                          <a:spcPts val="1600"/>
                        </a:lnSpc>
                      </a:pPr>
                      <a:r>
                        <a:rPr lang="zh-TW" altLang="en-US" sz="1400" b="0" kern="1200" dirty="0">
                          <a:latin typeface="微軟正黑體" panose="020B0604030504040204" pitchFamily="34" charset="-120"/>
                          <a:ea typeface="微軟正黑體" panose="020B0604030504040204" pitchFamily="34" charset="-120"/>
                        </a:rPr>
                        <a:t>底盤實習</a:t>
                      </a:r>
                      <a:endParaRPr lang="en-US" altLang="zh-TW" sz="1400" b="0" kern="1200" dirty="0">
                        <a:latin typeface="微軟正黑體" panose="020B0604030504040204" pitchFamily="34" charset="-120"/>
                        <a:ea typeface="微軟正黑體" panose="020B0604030504040204" pitchFamily="34" charset="-120"/>
                      </a:endParaRPr>
                    </a:p>
                    <a:p>
                      <a:pPr algn="l">
                        <a:lnSpc>
                          <a:spcPts val="1600"/>
                        </a:lnSpc>
                      </a:pPr>
                      <a:r>
                        <a:rPr lang="zh-TW" altLang="en-US" sz="1400" b="0" kern="1200" dirty="0">
                          <a:latin typeface="微軟正黑體" panose="020B0604030504040204" pitchFamily="34" charset="-120"/>
                          <a:ea typeface="微軟正黑體" panose="020B0604030504040204" pitchFamily="34" charset="-120"/>
                        </a:rPr>
                        <a:t>電工電子實習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3"/>
                  </a:ext>
                </a:extLst>
              </a:tr>
              <a:tr h="954893">
                <a:tc>
                  <a:txBody>
                    <a:bodyPr/>
                    <a:lstStyle/>
                    <a:p>
                      <a:pPr algn="l"/>
                      <a:r>
                        <a:rPr lang="en-US" altLang="zh-TW" sz="1400" b="1" dirty="0">
                          <a:latin typeface="微軟正黑體" panose="020B0604030504040204" pitchFamily="34" charset="-120"/>
                          <a:ea typeface="微軟正黑體" panose="020B0604030504040204" pitchFamily="34" charset="-120"/>
                        </a:rPr>
                        <a:t>03</a:t>
                      </a:r>
                      <a:r>
                        <a:rPr lang="zh-TW" altLang="en-US" sz="1400" b="1" dirty="0">
                          <a:latin typeface="微軟正黑體" panose="020B0604030504040204" pitchFamily="34" charset="-120"/>
                          <a:ea typeface="微軟正黑體" panose="020B0604030504040204" pitchFamily="34" charset="-120"/>
                        </a:rPr>
                        <a:t>電機與電子群    </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電機類</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r>
                        <a:rPr lang="zh-TW" altLang="en-US" sz="1400" b="0" kern="1200" dirty="0">
                          <a:latin typeface="微軟正黑體" panose="020B0604030504040204" pitchFamily="34" charset="-120"/>
                          <a:ea typeface="微軟正黑體" panose="020B0604030504040204" pitchFamily="34" charset="-120"/>
                        </a:rPr>
                        <a:t>基本電學</a:t>
                      </a:r>
                      <a:endParaRPr lang="en-US" altLang="zh-TW" sz="1400" b="0" kern="1200" dirty="0">
                        <a:latin typeface="微軟正黑體" panose="020B0604030504040204" pitchFamily="34" charset="-120"/>
                        <a:ea typeface="微軟正黑體" panose="020B0604030504040204" pitchFamily="34" charset="-120"/>
                      </a:endParaRPr>
                    </a:p>
                    <a:p>
                      <a:r>
                        <a:rPr lang="zh-TW" altLang="en-US" sz="1400" b="0" kern="1200" dirty="0">
                          <a:latin typeface="微軟正黑體" panose="020B0604030504040204" pitchFamily="34" charset="-120"/>
                          <a:ea typeface="微軟正黑體" panose="020B0604030504040204" pitchFamily="34" charset="-120"/>
                        </a:rPr>
                        <a:t>基本電學實習</a:t>
                      </a:r>
                      <a:endParaRPr lang="en-US" altLang="zh-TW" sz="1400" b="0" kern="1200" dirty="0">
                        <a:latin typeface="微軟正黑體" panose="020B0604030504040204" pitchFamily="34" charset="-120"/>
                        <a:ea typeface="微軟正黑體" panose="020B0604030504040204" pitchFamily="34" charset="-120"/>
                      </a:endParaRPr>
                    </a:p>
                    <a:p>
                      <a:r>
                        <a:rPr lang="zh-TW" altLang="en-US" sz="1400" b="0" kern="1200" dirty="0">
                          <a:latin typeface="微軟正黑體" panose="020B0604030504040204" pitchFamily="34" charset="-120"/>
                          <a:ea typeface="微軟正黑體" panose="020B0604030504040204" pitchFamily="34" charset="-120"/>
                        </a:rPr>
                        <a:t>電子學</a:t>
                      </a:r>
                      <a:endParaRPr lang="en-US" altLang="zh-TW" sz="1400" b="0" kern="1200" dirty="0">
                        <a:latin typeface="微軟正黑體" panose="020B0604030504040204" pitchFamily="34" charset="-120"/>
                        <a:ea typeface="微軟正黑體" panose="020B0604030504040204" pitchFamily="34" charset="-120"/>
                      </a:endParaRPr>
                    </a:p>
                    <a:p>
                      <a:r>
                        <a:rPr lang="zh-TW" altLang="en-US" sz="1400" b="0" kern="1200" dirty="0">
                          <a:latin typeface="微軟正黑體" panose="020B0604030504040204" pitchFamily="34" charset="-120"/>
                          <a:ea typeface="微軟正黑體" panose="020B0604030504040204" pitchFamily="34" charset="-120"/>
                        </a:rPr>
                        <a:t>電子學實習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a:lnSpc>
                          <a:spcPts val="1600"/>
                        </a:lnSpc>
                      </a:pPr>
                      <a:r>
                        <a:rPr lang="zh-TW" altLang="en-US" sz="1400" b="0" kern="1200" dirty="0">
                          <a:latin typeface="微軟正黑體" panose="020B0604030504040204" pitchFamily="34" charset="-120"/>
                          <a:ea typeface="微軟正黑體" panose="020B0604030504040204" pitchFamily="34" charset="-120"/>
                        </a:rPr>
                        <a:t>電工機械</a:t>
                      </a:r>
                      <a:endParaRPr lang="en-US" altLang="zh-TW" sz="1400" b="0" kern="1200" dirty="0">
                        <a:latin typeface="微軟正黑體" panose="020B0604030504040204" pitchFamily="34" charset="-120"/>
                        <a:ea typeface="微軟正黑體" panose="020B0604030504040204" pitchFamily="34" charset="-120"/>
                      </a:endParaRPr>
                    </a:p>
                    <a:p>
                      <a:pPr>
                        <a:lnSpc>
                          <a:spcPts val="1600"/>
                        </a:lnSpc>
                      </a:pPr>
                      <a:r>
                        <a:rPr lang="zh-TW" altLang="en-US" sz="1400" b="0" kern="1200" dirty="0">
                          <a:latin typeface="微軟正黑體" panose="020B0604030504040204" pitchFamily="34" charset="-120"/>
                          <a:ea typeface="微軟正黑體" panose="020B0604030504040204" pitchFamily="34" charset="-120"/>
                        </a:rPr>
                        <a:t>電工機械實習</a:t>
                      </a:r>
                      <a:endParaRPr lang="en-US" altLang="zh-TW"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4"/>
                  </a:ext>
                </a:extLst>
              </a:tr>
              <a:tr h="954893">
                <a:tc>
                  <a:txBody>
                    <a:bodyPr/>
                    <a:lstStyle/>
                    <a:p>
                      <a:pPr algn="l"/>
                      <a:r>
                        <a:rPr lang="en-US" altLang="zh-TW" sz="1400" b="1" dirty="0">
                          <a:latin typeface="微軟正黑體" panose="020B0604030504040204" pitchFamily="34" charset="-120"/>
                          <a:ea typeface="微軟正黑體" panose="020B0604030504040204" pitchFamily="34" charset="-120"/>
                        </a:rPr>
                        <a:t>04</a:t>
                      </a:r>
                      <a:r>
                        <a:rPr lang="zh-TW" altLang="en-US" sz="1400" b="1" dirty="0">
                          <a:latin typeface="微軟正黑體" panose="020B0604030504040204" pitchFamily="34" charset="-120"/>
                          <a:ea typeface="微軟正黑體" panose="020B0604030504040204" pitchFamily="34" charset="-120"/>
                        </a:rPr>
                        <a:t>電機與電子群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資電類</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algn="l"/>
                      <a:r>
                        <a:rPr lang="zh-TW" altLang="en-US" sz="1400" b="0" kern="1200" dirty="0">
                          <a:latin typeface="微軟正黑體" panose="020B0604030504040204" pitchFamily="34" charset="-120"/>
                          <a:ea typeface="微軟正黑體" panose="020B0604030504040204" pitchFamily="34" charset="-120"/>
                        </a:rPr>
                        <a:t>基本電學</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基本電學實習</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電子學</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電子學實習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a:lnSpc>
                          <a:spcPts val="1600"/>
                        </a:lnSpc>
                      </a:pPr>
                      <a:r>
                        <a:rPr lang="zh-TW" altLang="en-US" sz="1400" b="0" kern="1200" dirty="0">
                          <a:latin typeface="微軟正黑體" panose="020B0604030504040204" pitchFamily="34" charset="-120"/>
                          <a:ea typeface="微軟正黑體" panose="020B0604030504040204" pitchFamily="34" charset="-120"/>
                        </a:rPr>
                        <a:t>微處理機</a:t>
                      </a:r>
                      <a:endParaRPr lang="en-US" altLang="zh-TW" sz="1400" b="0" kern="1200" dirty="0">
                        <a:latin typeface="微軟正黑體" panose="020B0604030504040204" pitchFamily="34" charset="-120"/>
                        <a:ea typeface="微軟正黑體" panose="020B0604030504040204" pitchFamily="34" charset="-120"/>
                      </a:endParaRPr>
                    </a:p>
                    <a:p>
                      <a:pPr>
                        <a:lnSpc>
                          <a:spcPts val="1600"/>
                        </a:lnSpc>
                      </a:pPr>
                      <a:r>
                        <a:rPr lang="zh-TW" altLang="en-US" sz="1400" b="0" kern="1200" dirty="0">
                          <a:latin typeface="微軟正黑體" panose="020B0604030504040204" pitchFamily="34" charset="-120"/>
                          <a:ea typeface="微軟正黑體" panose="020B0604030504040204" pitchFamily="34" charset="-120"/>
                        </a:rPr>
                        <a:t>數位邏輯設計</a:t>
                      </a:r>
                      <a:endParaRPr lang="en-US" altLang="zh-TW" sz="1400" b="0" kern="1200" dirty="0">
                        <a:latin typeface="微軟正黑體" panose="020B0604030504040204" pitchFamily="34" charset="-120"/>
                        <a:ea typeface="微軟正黑體" panose="020B0604030504040204" pitchFamily="34" charset="-120"/>
                      </a:endParaRPr>
                    </a:p>
                    <a:p>
                      <a:pPr>
                        <a:lnSpc>
                          <a:spcPts val="1600"/>
                        </a:lnSpc>
                      </a:pPr>
                      <a:r>
                        <a:rPr lang="zh-TW" altLang="en-US" sz="1400" b="0" kern="1200" dirty="0">
                          <a:latin typeface="微軟正黑體" panose="020B0604030504040204" pitchFamily="34" charset="-120"/>
                          <a:ea typeface="微軟正黑體" panose="020B0604030504040204" pitchFamily="34" charset="-120"/>
                        </a:rPr>
                        <a:t>程式設計實習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5"/>
                  </a:ext>
                </a:extLst>
              </a:tr>
              <a:tr h="1042934">
                <a:tc>
                  <a:txBody>
                    <a:bodyPr/>
                    <a:lstStyle/>
                    <a:p>
                      <a:pPr algn="l"/>
                      <a:r>
                        <a:rPr lang="en-US" altLang="zh-TW" sz="1400" b="1" dirty="0">
                          <a:latin typeface="微軟正黑體" panose="020B0604030504040204" pitchFamily="34" charset="-120"/>
                          <a:ea typeface="微軟正黑體" panose="020B0604030504040204" pitchFamily="34" charset="-120"/>
                        </a:rPr>
                        <a:t>05</a:t>
                      </a:r>
                      <a:r>
                        <a:rPr lang="zh-TW" altLang="en-US" sz="1400" b="1" dirty="0">
                          <a:latin typeface="微軟正黑體" panose="020B0604030504040204" pitchFamily="34" charset="-120"/>
                          <a:ea typeface="微軟正黑體" panose="020B0604030504040204" pitchFamily="34" charset="-120"/>
                        </a:rPr>
                        <a:t>化工群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C</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r>
                        <a:rPr lang="zh-TW" altLang="en-US" sz="1400" b="0" dirty="0">
                          <a:latin typeface="微軟正黑體" panose="020B0604030504040204" pitchFamily="34" charset="-120"/>
                          <a:ea typeface="微軟正黑體" panose="020B0604030504040204" pitchFamily="34" charset="-120"/>
                        </a:rPr>
                        <a:t>基礎化工</a:t>
                      </a:r>
                      <a:endParaRPr lang="en-US" altLang="zh-TW" sz="1400" b="0" dirty="0">
                        <a:latin typeface="微軟正黑體" panose="020B0604030504040204" pitchFamily="34" charset="-120"/>
                        <a:ea typeface="微軟正黑體" panose="020B0604030504040204" pitchFamily="34" charset="-120"/>
                      </a:endParaRPr>
                    </a:p>
                    <a:p>
                      <a:r>
                        <a:rPr lang="zh-TW" altLang="en-US" sz="1400" b="0" dirty="0">
                          <a:latin typeface="微軟正黑體" panose="020B0604030504040204" pitchFamily="34" charset="-120"/>
                          <a:ea typeface="微軟正黑體" panose="020B0604030504040204" pitchFamily="34" charset="-120"/>
                        </a:rPr>
                        <a:t>化工裝置</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nSpc>
                          <a:spcPts val="1600"/>
                        </a:lnSpc>
                      </a:pPr>
                      <a:r>
                        <a:rPr lang="zh-TW" altLang="en-US" sz="1400" b="0" dirty="0">
                          <a:latin typeface="微軟正黑體" panose="020B0604030504040204" pitchFamily="34" charset="-120"/>
                          <a:ea typeface="微軟正黑體" panose="020B0604030504040204" pitchFamily="34" charset="-120"/>
                        </a:rPr>
                        <a:t>普通化學</a:t>
                      </a:r>
                      <a:endParaRPr lang="en-US" altLang="zh-TW" sz="1400" b="0" dirty="0">
                        <a:latin typeface="微軟正黑體" panose="020B0604030504040204" pitchFamily="34" charset="-120"/>
                        <a:ea typeface="微軟正黑體" panose="020B0604030504040204" pitchFamily="34" charset="-120"/>
                      </a:endParaRPr>
                    </a:p>
                    <a:p>
                      <a:pPr>
                        <a:lnSpc>
                          <a:spcPts val="1600"/>
                        </a:lnSpc>
                      </a:pPr>
                      <a:r>
                        <a:rPr lang="zh-TW" altLang="en-US" sz="1400" b="0" dirty="0">
                          <a:latin typeface="微軟正黑體" panose="020B0604030504040204" pitchFamily="34" charset="-120"/>
                          <a:ea typeface="微軟正黑體" panose="020B0604030504040204" pitchFamily="34" charset="-120"/>
                        </a:rPr>
                        <a:t>普通化學實習</a:t>
                      </a:r>
                      <a:endParaRPr lang="en-US" altLang="zh-TW" sz="1400" b="0" dirty="0">
                        <a:latin typeface="微軟正黑體" panose="020B0604030504040204" pitchFamily="34" charset="-120"/>
                        <a:ea typeface="微軟正黑體" panose="020B0604030504040204" pitchFamily="34" charset="-120"/>
                      </a:endParaRPr>
                    </a:p>
                    <a:p>
                      <a:pPr>
                        <a:lnSpc>
                          <a:spcPts val="1600"/>
                        </a:lnSpc>
                      </a:pPr>
                      <a:r>
                        <a:rPr lang="zh-TW" altLang="en-US" sz="1400" b="0" dirty="0">
                          <a:latin typeface="微軟正黑體" panose="020B0604030504040204" pitchFamily="34" charset="-120"/>
                          <a:ea typeface="微軟正黑體" panose="020B0604030504040204" pitchFamily="34" charset="-120"/>
                        </a:rPr>
                        <a:t>分析化學</a:t>
                      </a:r>
                      <a:br>
                        <a:rPr lang="en-US" altLang="zh-TW" sz="1400" b="0" dirty="0">
                          <a:latin typeface="微軟正黑體" panose="020B0604030504040204" pitchFamily="34" charset="-120"/>
                          <a:ea typeface="微軟正黑體" panose="020B0604030504040204" pitchFamily="34" charset="-120"/>
                        </a:rPr>
                      </a:br>
                      <a:r>
                        <a:rPr lang="zh-TW" altLang="en-US" sz="1400" b="0" dirty="0">
                          <a:latin typeface="微軟正黑體" panose="020B0604030504040204" pitchFamily="34" charset="-120"/>
                          <a:ea typeface="微軟正黑體" panose="020B0604030504040204" pitchFamily="34" charset="-120"/>
                        </a:rPr>
                        <a:t>分析化學實習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6"/>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1388836873"/>
              </p:ext>
            </p:extLst>
          </p:nvPr>
        </p:nvGraphicFramePr>
        <p:xfrm>
          <a:off x="6050818" y="1124744"/>
          <a:ext cx="6021846" cy="4948233"/>
        </p:xfrm>
        <a:graphic>
          <a:graphicData uri="http://schemas.openxmlformats.org/drawingml/2006/table">
            <a:tbl>
              <a:tblPr firstRow="1" bandRow="1">
                <a:tableStyleId>{1E171933-4619-4E11-9A3F-F7608DF75F80}</a:tableStyleId>
              </a:tblPr>
              <a:tblGrid>
                <a:gridCol w="1629358">
                  <a:extLst>
                    <a:ext uri="{9D8B030D-6E8A-4147-A177-3AD203B41FA5}">
                      <a16:colId xmlns:a16="http://schemas.microsoft.com/office/drawing/2014/main" val="2055156284"/>
                    </a:ext>
                  </a:extLst>
                </a:gridCol>
                <a:gridCol w="576064">
                  <a:extLst>
                    <a:ext uri="{9D8B030D-6E8A-4147-A177-3AD203B41FA5}">
                      <a16:colId xmlns:a16="http://schemas.microsoft.com/office/drawing/2014/main" val="315670614"/>
                    </a:ext>
                  </a:extLst>
                </a:gridCol>
                <a:gridCol w="1872208">
                  <a:extLst>
                    <a:ext uri="{9D8B030D-6E8A-4147-A177-3AD203B41FA5}">
                      <a16:colId xmlns:a16="http://schemas.microsoft.com/office/drawing/2014/main" val="2580290603"/>
                    </a:ext>
                  </a:extLst>
                </a:gridCol>
                <a:gridCol w="1944216">
                  <a:extLst>
                    <a:ext uri="{9D8B030D-6E8A-4147-A177-3AD203B41FA5}">
                      <a16:colId xmlns:a16="http://schemas.microsoft.com/office/drawing/2014/main" val="3290827444"/>
                    </a:ext>
                  </a:extLst>
                </a:gridCol>
              </a:tblGrid>
              <a:tr h="505211">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endParaRPr lang="en-US" altLang="zh-TW" sz="1400" b="1" dirty="0">
                        <a:solidFill>
                          <a:schemeClr val="bg1"/>
                        </a:solidFill>
                        <a:latin typeface="微軟正黑體" panose="020B0604030504040204" pitchFamily="34" charset="-120"/>
                        <a:ea typeface="微軟正黑體" panose="020B0604030504040204" pitchFamily="34" charset="-120"/>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二</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777254177"/>
                  </a:ext>
                </a:extLst>
              </a:tr>
              <a:tr h="759883">
                <a:tc>
                  <a:txBody>
                    <a:bodyPr/>
                    <a:lstStyle/>
                    <a:p>
                      <a:pPr algn="l"/>
                      <a:r>
                        <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rPr>
                        <a:t>06</a:t>
                      </a: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土木與建築群</a:t>
                      </a:r>
                    </a:p>
                  </a:txBody>
                  <a:tcPr marL="68580" marR="68580" marT="34290" marB="34290" anchor="ctr"/>
                </a:tc>
                <a:tc>
                  <a:txBody>
                    <a:bodyPr/>
                    <a:lstStyle/>
                    <a:p>
                      <a:pPr algn="ctr"/>
                      <a:r>
                        <a:rPr lang="en-US" altLang="zh-TW" sz="1400" b="0" dirty="0">
                          <a:solidFill>
                            <a:schemeClr val="tx1">
                              <a:lumMod val="95000"/>
                              <a:lumOff val="5000"/>
                            </a:schemeClr>
                          </a:solidFill>
                          <a:latin typeface="微軟正黑體" panose="020B0604030504040204" pitchFamily="34" charset="-120"/>
                          <a:ea typeface="微軟正黑體" panose="020B0604030504040204" pitchFamily="34" charset="-120"/>
                        </a:rPr>
                        <a:t>C</a:t>
                      </a:r>
                    </a:p>
                  </a:txBody>
                  <a:tcPr marL="68580" marR="68580" marT="34290" marB="34290" anchor="ctr">
                    <a:solidFill>
                      <a:schemeClr val="accent4">
                        <a:lumMod val="20000"/>
                        <a:lumOff val="80000"/>
                      </a:schemeClr>
                    </a:solidFill>
                  </a:tcPr>
                </a:tc>
                <a:tc>
                  <a:txBody>
                    <a:bodyPr/>
                    <a:lstStyle/>
                    <a:p>
                      <a:pPr marR="0" algn="l" rtl="0" eaLnBrk="1" hangingPunct="1">
                        <a:lnSpc>
                          <a:spcPct val="100000"/>
                        </a:lnSpc>
                        <a:spcBef>
                          <a:spcPts val="0"/>
                        </a:spcBef>
                        <a:spcAft>
                          <a:spcPts val="0"/>
                        </a:spcAft>
                        <a:buNone/>
                      </a:pP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基礎工程力學</a:t>
                      </a:r>
                      <a:endParaRPr lang="en-US" alt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p>
                      <a:pPr algn="l"/>
                      <a:r>
                        <a:rPr lang="zh-TW" altLang="en-US" sz="1400" b="0" dirty="0">
                          <a:solidFill>
                            <a:schemeClr val="tx1">
                              <a:lumMod val="95000"/>
                              <a:lumOff val="5000"/>
                            </a:schemeClr>
                          </a:solidFill>
                          <a:latin typeface="微軟正黑體" panose="020B0604030504040204" pitchFamily="34" charset="-120"/>
                          <a:ea typeface="微軟正黑體" panose="020B0604030504040204" pitchFamily="34" charset="-120"/>
                        </a:rPr>
                        <a:t>材料與試驗</a:t>
                      </a:r>
                      <a:endParaRPr lang="en-US" altLang="zh-TW" sz="1400" b="0" dirty="0">
                        <a:solidFill>
                          <a:schemeClr val="tx1">
                            <a:lumMod val="95000"/>
                            <a:lumOff val="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solidFill>
                            <a:schemeClr val="tx1">
                              <a:lumMod val="95000"/>
                              <a:lumOff val="5000"/>
                            </a:schemeClr>
                          </a:solidFill>
                          <a:latin typeface="微軟正黑體" panose="020B0604030504040204" pitchFamily="34" charset="-120"/>
                          <a:ea typeface="微軟正黑體" panose="020B0604030504040204" pitchFamily="34" charset="-120"/>
                        </a:rPr>
                        <a:t>測量實習</a:t>
                      </a:r>
                      <a:endParaRPr lang="en-US" altLang="zh-TW" sz="1400" b="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lgn="l">
                        <a:lnSpc>
                          <a:spcPts val="1600"/>
                        </a:lnSpc>
                      </a:pPr>
                      <a:r>
                        <a:rPr lang="zh-TW" altLang="en-US" sz="1400" b="0" dirty="0">
                          <a:solidFill>
                            <a:schemeClr val="tx1">
                              <a:lumMod val="95000"/>
                              <a:lumOff val="5000"/>
                            </a:schemeClr>
                          </a:solidFill>
                          <a:latin typeface="微軟正黑體" panose="020B0604030504040204" pitchFamily="34" charset="-120"/>
                          <a:ea typeface="微軟正黑體" panose="020B0604030504040204" pitchFamily="34" charset="-120"/>
                        </a:rPr>
                        <a:t>製圖實習</a:t>
                      </a:r>
                    </a:p>
                  </a:txBody>
                  <a:tcPr marL="68580" marR="68580" marT="34290" marB="34290" anchor="ctr"/>
                </a:tc>
                <a:extLst>
                  <a:ext uri="{0D108BD9-81ED-4DB2-BD59-A6C34878D82A}">
                    <a16:rowId xmlns:a16="http://schemas.microsoft.com/office/drawing/2014/main" val="2925093941"/>
                  </a:ext>
                </a:extLst>
              </a:tr>
              <a:tr h="841308">
                <a:tc>
                  <a:txBody>
                    <a:bodyPr/>
                    <a:lstStyle/>
                    <a:p>
                      <a:pPr algn="l"/>
                      <a:r>
                        <a:rPr lang="en-US" altLang="zh-TW" sz="1400" b="1" dirty="0">
                          <a:latin typeface="微軟正黑體" panose="020B0604030504040204" pitchFamily="34" charset="-120"/>
                          <a:ea typeface="微軟正黑體" panose="020B0604030504040204" pitchFamily="34" charset="-120"/>
                        </a:rPr>
                        <a:t>07</a:t>
                      </a:r>
                      <a:r>
                        <a:rPr lang="zh-TW" altLang="en-US" sz="1400" b="1" dirty="0">
                          <a:latin typeface="微軟正黑體" panose="020B0604030504040204" pitchFamily="34" charset="-120"/>
                          <a:ea typeface="微軟正黑體" panose="020B0604030504040204" pitchFamily="34" charset="-120"/>
                        </a:rPr>
                        <a:t>設計群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4">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色彩原理</a:t>
                      </a:r>
                      <a:endParaRPr lang="en-US" altLang="zh-TW" sz="1400" b="0" dirty="0">
                        <a:latin typeface="微軟正黑體" panose="020B0604030504040204" pitchFamily="34" charset="-120"/>
                        <a:ea typeface="微軟正黑體" panose="020B0604030504040204" pitchFamily="34" charset="-120"/>
                      </a:endParaRPr>
                    </a:p>
                    <a:p>
                      <a:pPr algn="l"/>
                      <a:r>
                        <a:rPr lang="zh-TW" altLang="en-US" sz="1400" b="0" dirty="0">
                          <a:latin typeface="微軟正黑體" panose="020B0604030504040204" pitchFamily="34" charset="-120"/>
                          <a:ea typeface="微軟正黑體" panose="020B0604030504040204" pitchFamily="34" charset="-120"/>
                        </a:rPr>
                        <a:t>造形原理</a:t>
                      </a:r>
                      <a:endParaRPr lang="en-US" altLang="zh-TW" sz="1400" b="0" dirty="0">
                        <a:latin typeface="微軟正黑體" panose="020B0604030504040204" pitchFamily="34" charset="-120"/>
                        <a:ea typeface="微軟正黑體" panose="020B0604030504040204" pitchFamily="34" charset="-120"/>
                      </a:endParaRPr>
                    </a:p>
                    <a:p>
                      <a:pPr algn="l"/>
                      <a:r>
                        <a:rPr lang="zh-TW" altLang="en-US" sz="1400" b="0" dirty="0">
                          <a:latin typeface="微軟正黑體" panose="020B0604030504040204" pitchFamily="34" charset="-120"/>
                          <a:ea typeface="微軟正黑體" panose="020B0604030504040204" pitchFamily="34" charset="-120"/>
                        </a:rPr>
                        <a:t>設計概論</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基本設計實習</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繪畫基礎實習</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基礎圖學實習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55683064"/>
                  </a:ext>
                </a:extLst>
              </a:tr>
              <a:tr h="588010">
                <a:tc>
                  <a:txBody>
                    <a:bodyPr/>
                    <a:lstStyle/>
                    <a:p>
                      <a:pPr algn="l"/>
                      <a:r>
                        <a:rPr lang="en-US" altLang="zh-TW" sz="1400" b="1" dirty="0">
                          <a:latin typeface="微軟正黑體" panose="020B0604030504040204" pitchFamily="34" charset="-120"/>
                          <a:ea typeface="微軟正黑體" panose="020B0604030504040204" pitchFamily="34" charset="-120"/>
                        </a:rPr>
                        <a:t>08</a:t>
                      </a:r>
                      <a:r>
                        <a:rPr lang="zh-TW" altLang="en-US" sz="1400" b="1" dirty="0">
                          <a:latin typeface="微軟正黑體" panose="020B0604030504040204" pitchFamily="34" charset="-120"/>
                          <a:ea typeface="微軟正黑體" panose="020B0604030504040204" pitchFamily="34" charset="-120"/>
                        </a:rPr>
                        <a:t>工程與管理類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C</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4">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物理</a:t>
                      </a:r>
                      <a:r>
                        <a:rPr lang="en-US" altLang="zh-TW" sz="1400" b="0" dirty="0">
                          <a:latin typeface="微軟正黑體" panose="020B0604030504040204" pitchFamily="34" charset="-120"/>
                          <a:ea typeface="微軟正黑體" panose="020B0604030504040204" pitchFamily="34" charset="-120"/>
                        </a:rPr>
                        <a:t>(B)</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資訊科技</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3253241672"/>
                  </a:ext>
                </a:extLst>
              </a:tr>
              <a:tr h="859153">
                <a:tc>
                  <a:txBody>
                    <a:bodyPr/>
                    <a:lstStyle/>
                    <a:p>
                      <a:pPr algn="l"/>
                      <a:r>
                        <a:rPr lang="en-US" altLang="zh-TW" sz="1400" b="1" dirty="0">
                          <a:latin typeface="微軟正黑體" panose="020B0604030504040204" pitchFamily="34" charset="-120"/>
                          <a:ea typeface="微軟正黑體" panose="020B0604030504040204" pitchFamily="34" charset="-120"/>
                        </a:rPr>
                        <a:t>09</a:t>
                      </a:r>
                      <a:r>
                        <a:rPr lang="zh-TW" altLang="en-US" sz="1400" b="1" dirty="0">
                          <a:latin typeface="微軟正黑體" panose="020B0604030504040204" pitchFamily="34" charset="-120"/>
                          <a:ea typeface="微軟正黑體" panose="020B0604030504040204" pitchFamily="34" charset="-120"/>
                        </a:rPr>
                        <a:t>商業與管理群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r>
                        <a:rPr kumimoji="0" lang="en-US" altLang="zh-TW" sz="1400" b="0" i="0" u="none" strike="noStrike" kern="10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B</a:t>
                      </a:r>
                    </a:p>
                  </a:txBody>
                  <a:tcPr marL="68580" marR="68580" marT="34290" marB="34290" anchor="ctr">
                    <a:solidFill>
                      <a:schemeClr val="accent4">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商業概論</a:t>
                      </a:r>
                      <a:endParaRPr lang="en-US" altLang="zh-TW" sz="1400" b="0" dirty="0">
                        <a:latin typeface="微軟正黑體" panose="020B0604030504040204" pitchFamily="34" charset="-120"/>
                        <a:ea typeface="微軟正黑體" panose="020B0604030504040204" pitchFamily="34" charset="-120"/>
                      </a:endParaRPr>
                    </a:p>
                    <a:p>
                      <a:pPr marL="0" algn="l" defTabSz="914400" rtl="0" eaLnBrk="1" latinLnBrk="0" hangingPunct="1"/>
                      <a:r>
                        <a:rPr kumimoji="0" lang="zh-TW" altLang="en-US" sz="14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rPr>
                        <a:t>數位科技概論</a:t>
                      </a:r>
                      <a:endParaRPr kumimoji="0" lang="en-US" altLang="zh-TW" sz="14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endParaRPr>
                    </a:p>
                    <a:p>
                      <a:pPr marL="0" algn="l" defTabSz="914400" rtl="0" eaLnBrk="1" latinLnBrk="0" hangingPunct="1"/>
                      <a:r>
                        <a:rPr kumimoji="0" lang="zh-TW" altLang="en-US" sz="14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rPr>
                        <a:t>數位科技應用</a:t>
                      </a:r>
                      <a:endParaRPr kumimoji="0" lang="en-US" altLang="zh-TW" sz="1400" b="0" i="0" u="none" strike="noStrike" kern="100" cap="none" spc="0" normalizeH="0" baseline="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會計學</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經濟學</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277959171"/>
                  </a:ext>
                </a:extLst>
              </a:tr>
              <a:tr h="540411">
                <a:tc>
                  <a:txBody>
                    <a:bodyPr/>
                    <a:lstStyle/>
                    <a:p>
                      <a:pPr marL="0" algn="l" defTabSz="914400" rtl="0" eaLnBrk="1" latinLnBrk="0" hangingPunct="1"/>
                      <a:r>
                        <a:rPr lang="en-US" altLang="zh-TW" sz="1400" b="1" kern="1200" dirty="0">
                          <a:latin typeface="微軟正黑體" panose="020B0604030504040204" pitchFamily="34" charset="-120"/>
                          <a:ea typeface="微軟正黑體" panose="020B0604030504040204" pitchFamily="34" charset="-120"/>
                        </a:rPr>
                        <a:t>10</a:t>
                      </a:r>
                      <a:r>
                        <a:rPr lang="zh-TW" altLang="en-US" sz="1400" b="1" kern="1200" dirty="0">
                          <a:latin typeface="微軟正黑體" panose="020B0604030504040204" pitchFamily="34" charset="-120"/>
                          <a:ea typeface="微軟正黑體" panose="020B0604030504040204" pitchFamily="34" charset="-120"/>
                        </a:rPr>
                        <a:t>衛生與護理類</a:t>
                      </a:r>
                      <a:endParaRPr lang="zh-TW" altLang="en-US" sz="1400" b="1" kern="1200" dirty="0">
                        <a:solidFill>
                          <a:srgbClr val="FFFF00"/>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A</a:t>
                      </a:r>
                    </a:p>
                  </a:txBody>
                  <a:tcPr marL="68580" marR="68580" marT="34290" marB="34290" anchor="c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200" dirty="0">
                          <a:latin typeface="微軟正黑體" panose="020B0604030504040204" pitchFamily="34" charset="-120"/>
                          <a:ea typeface="微軟正黑體" panose="020B0604030504040204" pitchFamily="34" charset="-120"/>
                        </a:rPr>
                        <a:t>生物</a:t>
                      </a:r>
                      <a:r>
                        <a:rPr lang="en-US" altLang="zh-TW" sz="1400" b="0" kern="1200" dirty="0">
                          <a:latin typeface="微軟正黑體" panose="020B0604030504040204" pitchFamily="34" charset="-120"/>
                          <a:ea typeface="微軟正黑體" panose="020B0604030504040204" pitchFamily="34" charset="-120"/>
                        </a:rPr>
                        <a:t>(</a:t>
                      </a:r>
                      <a:r>
                        <a:rPr lang="en-US" altLang="zh-TW" sz="1400" b="0" kern="1200" baseline="0" dirty="0">
                          <a:latin typeface="微軟正黑體" panose="020B0604030504040204" pitchFamily="34" charset="-120"/>
                          <a:ea typeface="微軟正黑體" panose="020B0604030504040204" pitchFamily="34" charset="-120"/>
                        </a:rPr>
                        <a:t>B)</a:t>
                      </a:r>
                      <a:endParaRPr lang="en-US" altLang="zh-TW" sz="1200" b="0"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健康與護理</a:t>
                      </a:r>
                      <a:endParaRPr lang="en-US" altLang="zh-TW" sz="1400" b="0"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3607987219"/>
                  </a:ext>
                </a:extLst>
              </a:tr>
              <a:tr h="841308">
                <a:tc>
                  <a:txBody>
                    <a:bodyPr/>
                    <a:lstStyle/>
                    <a:p>
                      <a:pPr algn="l"/>
                      <a:r>
                        <a:rPr lang="en-US" altLang="zh-TW" sz="1400" b="1" dirty="0">
                          <a:latin typeface="微軟正黑體" panose="020B0604030504040204" pitchFamily="34" charset="-120"/>
                          <a:ea typeface="微軟正黑體" panose="020B0604030504040204" pitchFamily="34" charset="-120"/>
                        </a:rPr>
                        <a:t>11</a:t>
                      </a:r>
                      <a:r>
                        <a:rPr lang="zh-TW" altLang="en-US" sz="1400" b="1" dirty="0">
                          <a:latin typeface="微軟正黑體" panose="020B0604030504040204" pitchFamily="34" charset="-120"/>
                          <a:ea typeface="微軟正黑體" panose="020B0604030504040204" pitchFamily="34" charset="-120"/>
                        </a:rPr>
                        <a:t>食品群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4">
                        <a:lumMod val="20000"/>
                        <a:lumOff val="80000"/>
                      </a:schemeClr>
                    </a:solidFill>
                  </a:tcPr>
                </a:tc>
                <a:tc>
                  <a:txBody>
                    <a:bodyPr/>
                    <a:lstStyle/>
                    <a:p>
                      <a:r>
                        <a:rPr lang="zh-TW" altLang="en-US" sz="1400" b="0" dirty="0">
                          <a:latin typeface="微軟正黑體" panose="020B0604030504040204" pitchFamily="34" charset="-120"/>
                          <a:ea typeface="微軟正黑體" panose="020B0604030504040204" pitchFamily="34" charset="-120"/>
                        </a:rPr>
                        <a:t>食品加工</a:t>
                      </a:r>
                      <a:endParaRPr lang="en-US" altLang="zh-TW" sz="1400" b="0" dirty="0">
                        <a:latin typeface="微軟正黑體" panose="020B0604030504040204" pitchFamily="34" charset="-120"/>
                        <a:ea typeface="微軟正黑體" panose="020B0604030504040204" pitchFamily="34" charset="-120"/>
                      </a:endParaRPr>
                    </a:p>
                    <a:p>
                      <a:r>
                        <a:rPr lang="zh-TW" altLang="en-US" sz="1400" b="0" dirty="0">
                          <a:latin typeface="微軟正黑體" panose="020B0604030504040204" pitchFamily="34" charset="-120"/>
                          <a:ea typeface="微軟正黑體" panose="020B0604030504040204" pitchFamily="34" charset="-120"/>
                        </a:rPr>
                        <a:t>食品加工實習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nSpc>
                          <a:spcPts val="1600"/>
                        </a:lnSpc>
                      </a:pPr>
                      <a:r>
                        <a:rPr lang="zh-TW" altLang="en-US" sz="1400" b="0" dirty="0">
                          <a:latin typeface="微軟正黑體" panose="020B0604030504040204" pitchFamily="34" charset="-120"/>
                          <a:ea typeface="微軟正黑體" panose="020B0604030504040204" pitchFamily="34" charset="-120"/>
                        </a:rPr>
                        <a:t>食品化學與分析</a:t>
                      </a:r>
                      <a:endParaRPr lang="en-US" altLang="zh-TW" sz="1400" b="0" dirty="0">
                        <a:latin typeface="微軟正黑體" panose="020B0604030504040204" pitchFamily="34" charset="-120"/>
                        <a:ea typeface="微軟正黑體" panose="020B0604030504040204" pitchFamily="34" charset="-120"/>
                      </a:endParaRPr>
                    </a:p>
                    <a:p>
                      <a:pPr>
                        <a:lnSpc>
                          <a:spcPts val="1600"/>
                        </a:lnSpc>
                      </a:pPr>
                      <a:r>
                        <a:rPr lang="zh-TW" altLang="en-US" sz="1400" b="0" dirty="0">
                          <a:latin typeface="微軟正黑體" panose="020B0604030504040204" pitchFamily="34" charset="-120"/>
                          <a:ea typeface="微軟正黑體" panose="020B0604030504040204" pitchFamily="34" charset="-120"/>
                        </a:rPr>
                        <a:t>食品化學與分析實習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2830816995"/>
                  </a:ext>
                </a:extLst>
              </a:tr>
            </a:tbl>
          </a:graphicData>
        </a:graphic>
      </p:graphicFrame>
      <p:sp>
        <p:nvSpPr>
          <p:cNvPr id="2" name="矩形 1"/>
          <p:cNvSpPr/>
          <p:nvPr/>
        </p:nvSpPr>
        <p:spPr>
          <a:xfrm>
            <a:off x="1891852" y="6245951"/>
            <a:ext cx="7480575" cy="338554"/>
          </a:xfrm>
          <a:prstGeom prst="rect">
            <a:avLst/>
          </a:prstGeom>
          <a:solidFill>
            <a:schemeClr val="accent6">
              <a:lumMod val="20000"/>
              <a:lumOff val="80000"/>
            </a:schemeClr>
          </a:solidFill>
        </p:spPr>
        <p:txBody>
          <a:bodyPr wrap="square">
            <a:spAutoFit/>
          </a:bodyPr>
          <a:lstStyle/>
          <a:p>
            <a:pPr marL="266700" lvl="1" indent="-266700">
              <a:buFont typeface="Arial" panose="020B0604020202020204" pitchFamily="34" charset="0"/>
              <a:buChar char="•"/>
            </a:pPr>
            <a:r>
              <a:rPr lang="zh-TW" altLang="en-US" sz="1600" b="1" dirty="0">
                <a:latin typeface="微軟正黑體" panose="020B0604030504040204" pitchFamily="34" charset="-120"/>
                <a:ea typeface="微軟正黑體" panose="020B0604030504040204" pitchFamily="34" charset="-120"/>
              </a:rPr>
              <a:t>國文、英文不分版本</a:t>
            </a:r>
            <a:r>
              <a:rPr lang="zh-TW" altLang="en-US" sz="1600" dirty="0">
                <a:latin typeface="微軟正黑體" panose="020B0604030504040204" pitchFamily="34" charset="-120"/>
                <a:ea typeface="微軟正黑體" panose="020B0604030504040204" pitchFamily="34" charset="-120"/>
              </a:rPr>
              <a:t>、新課綱依群科課程屬性將</a:t>
            </a:r>
            <a:r>
              <a:rPr lang="zh-TW" altLang="en-US" sz="1600" b="1" dirty="0">
                <a:latin typeface="微軟正黑體" panose="020B0604030504040204" pitchFamily="34" charset="-120"/>
                <a:ea typeface="微軟正黑體" panose="020B0604030504040204" pitchFamily="34" charset="-120"/>
              </a:rPr>
              <a:t>數學</a:t>
            </a:r>
            <a:r>
              <a:rPr lang="zh-TW" altLang="en-US" sz="1600" dirty="0">
                <a:latin typeface="微軟正黑體" panose="020B0604030504040204" pitchFamily="34" charset="-120"/>
                <a:ea typeface="微軟正黑體" panose="020B0604030504040204" pitchFamily="34" charset="-120"/>
              </a:rPr>
              <a:t>分為</a:t>
            </a:r>
            <a:r>
              <a:rPr lang="en-US" altLang="zh-TW" sz="1600" dirty="0">
                <a:latin typeface="微軟正黑體" panose="020B0604030504040204" pitchFamily="34" charset="-120"/>
                <a:ea typeface="微軟正黑體" panose="020B0604030504040204" pitchFamily="34" charset="-120"/>
              </a:rPr>
              <a:t>ABC</a:t>
            </a:r>
            <a:r>
              <a:rPr lang="zh-TW" altLang="en-US" sz="1600" dirty="0">
                <a:latin typeface="微軟正黑體" panose="020B0604030504040204" pitchFamily="34" charset="-120"/>
                <a:ea typeface="微軟正黑體" panose="020B0604030504040204" pitchFamily="34" charset="-120"/>
              </a:rPr>
              <a:t>版本。</a:t>
            </a:r>
            <a:endParaRPr lang="zh-TW" altLang="en-US" dirty="0"/>
          </a:p>
        </p:txBody>
      </p:sp>
    </p:spTree>
    <p:extLst>
      <p:ext uri="{BB962C8B-B14F-4D97-AF65-F5344CB8AC3E}">
        <p14:creationId xmlns:p14="http://schemas.microsoft.com/office/powerpoint/2010/main" val="3326863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2639617" y="1806735"/>
            <a:ext cx="7380709" cy="3323670"/>
          </a:xfrm>
          <a:prstGeom prst="rect">
            <a:avLst/>
          </a:prstGeom>
        </p:spPr>
        <p:txBody>
          <a:bodyPr/>
          <a:lstStyle/>
          <a:p>
            <a:pPr algn="ctr">
              <a:defRPr/>
            </a:pPr>
            <a:r>
              <a:rPr lang="zh-TW" altLang="en-US" sz="3200" dirty="0">
                <a:solidFill>
                  <a:srgbClr val="C00000"/>
                </a:solidFill>
                <a:latin typeface="+mn-ea"/>
                <a:ea typeface="+mn-ea"/>
                <a:cs typeface="Arial Unicode MS" pitchFamily="34" charset="-120"/>
              </a:rPr>
              <a:t>以上各項招生日程、招生方式如有異動，以簡章及各招生委員會公告為準</a:t>
            </a:r>
            <a:br>
              <a:rPr lang="en-US" altLang="zh-TW" sz="3200" dirty="0">
                <a:solidFill>
                  <a:srgbClr val="C00000"/>
                </a:solidFill>
                <a:latin typeface="+mn-ea"/>
                <a:ea typeface="+mn-ea"/>
                <a:cs typeface="Arial Unicode MS" pitchFamily="34" charset="-120"/>
              </a:rPr>
            </a:br>
            <a:br>
              <a:rPr lang="en-US" altLang="zh-TW" sz="3200" dirty="0">
                <a:solidFill>
                  <a:srgbClr val="C00000"/>
                </a:solidFill>
                <a:latin typeface="+mn-ea"/>
                <a:ea typeface="+mn-ea"/>
                <a:cs typeface="Arial Unicode MS" pitchFamily="34" charset="-120"/>
              </a:rPr>
            </a:br>
            <a:br>
              <a:rPr lang="en-US" altLang="zh-TW" sz="4800" dirty="0">
                <a:solidFill>
                  <a:schemeClr val="bg2">
                    <a:lumMod val="10000"/>
                  </a:schemeClr>
                </a:solidFill>
                <a:latin typeface="+mn-ea"/>
                <a:ea typeface="+mn-ea"/>
                <a:cs typeface="Arial Unicode MS" pitchFamily="34" charset="-120"/>
                <a:sym typeface="Oswald"/>
              </a:rPr>
            </a:br>
            <a:r>
              <a:rPr lang="zh-TW" altLang="en-US" sz="4800" dirty="0">
                <a:solidFill>
                  <a:schemeClr val="bg2">
                    <a:lumMod val="10000"/>
                  </a:schemeClr>
                </a:solidFill>
                <a:latin typeface="+mn-ea"/>
                <a:ea typeface="+mn-ea"/>
                <a:cs typeface="Arial Unicode MS" pitchFamily="34" charset="-120"/>
                <a:sym typeface="Oswald"/>
              </a:rPr>
              <a:t>                    感謝您的聆聽</a:t>
            </a:r>
          </a:p>
        </p:txBody>
      </p:sp>
      <p:sp>
        <p:nvSpPr>
          <p:cNvPr id="5" name="副標題 2"/>
          <p:cNvSpPr txBox="1">
            <a:spLocks/>
          </p:cNvSpPr>
          <p:nvPr/>
        </p:nvSpPr>
        <p:spPr>
          <a:xfrm>
            <a:off x="6725084" y="5130406"/>
            <a:ext cx="3276364" cy="5016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60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buFont typeface="Arial" charset="0"/>
              <a:buNone/>
              <a:defRPr/>
            </a:pPr>
            <a:r>
              <a:rPr kumimoji="0" lang="zh-TW" altLang="en-US" b="1" kern="0" dirty="0">
                <a:solidFill>
                  <a:sysClr val="windowText" lastClr="000000"/>
                </a:solidFill>
                <a:latin typeface="+mn-ea"/>
                <a:ea typeface="+mn-ea"/>
                <a:cs typeface="Arial Unicode MS" pitchFamily="34" charset="-120"/>
              </a:rPr>
              <a:t>技專校院招生策略委員會</a:t>
            </a:r>
            <a:endParaRPr kumimoji="0" lang="en-US" altLang="zh-TW" b="1" kern="0" dirty="0">
              <a:solidFill>
                <a:sysClr val="windowText" lastClr="000000"/>
              </a:solidFill>
              <a:latin typeface="+mn-ea"/>
              <a:ea typeface="+mn-ea"/>
              <a:cs typeface="Arial Unicode MS" pitchFamily="34" charset="-12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5044" y="5056985"/>
            <a:ext cx="480752" cy="483484"/>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448" y="4222184"/>
            <a:ext cx="1409897" cy="14098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extLst>
              <p:ext uri="{D42A27DB-BD31-4B8C-83A1-F6EECF244321}">
                <p14:modId xmlns:p14="http://schemas.microsoft.com/office/powerpoint/2010/main" val="957341569"/>
              </p:ext>
            </p:extLst>
          </p:nvPr>
        </p:nvGraphicFramePr>
        <p:xfrm>
          <a:off x="479376" y="1146253"/>
          <a:ext cx="5832649" cy="4878776"/>
        </p:xfrm>
        <a:graphic>
          <a:graphicData uri="http://schemas.openxmlformats.org/drawingml/2006/table">
            <a:tbl>
              <a:tblPr firstRow="1" bandRow="1">
                <a:tableStyleId>{FABFCF23-3B69-468F-B69F-88F6DE6A72F2}</a:tableStyleId>
              </a:tblPr>
              <a:tblGrid>
                <a:gridCol w="1458163">
                  <a:extLst>
                    <a:ext uri="{9D8B030D-6E8A-4147-A177-3AD203B41FA5}">
                      <a16:colId xmlns:a16="http://schemas.microsoft.com/office/drawing/2014/main" val="507824416"/>
                    </a:ext>
                  </a:extLst>
                </a:gridCol>
                <a:gridCol w="558061">
                  <a:extLst>
                    <a:ext uri="{9D8B030D-6E8A-4147-A177-3AD203B41FA5}">
                      <a16:colId xmlns:a16="http://schemas.microsoft.com/office/drawing/2014/main" val="3063926893"/>
                    </a:ext>
                  </a:extLst>
                </a:gridCol>
                <a:gridCol w="1512168">
                  <a:extLst>
                    <a:ext uri="{9D8B030D-6E8A-4147-A177-3AD203B41FA5}">
                      <a16:colId xmlns:a16="http://schemas.microsoft.com/office/drawing/2014/main" val="2263670616"/>
                    </a:ext>
                  </a:extLst>
                </a:gridCol>
                <a:gridCol w="2304257">
                  <a:extLst>
                    <a:ext uri="{9D8B030D-6E8A-4147-A177-3AD203B41FA5}">
                      <a16:colId xmlns:a16="http://schemas.microsoft.com/office/drawing/2014/main" val="3785619068"/>
                    </a:ext>
                  </a:extLst>
                </a:gridCol>
              </a:tblGrid>
              <a:tr h="476863">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br>
                        <a:rPr lang="en-US" altLang="zh-TW" sz="1400" b="1" dirty="0">
                          <a:solidFill>
                            <a:schemeClr val="bg1"/>
                          </a:solidFill>
                          <a:latin typeface="微軟正黑體" panose="020B0604030504040204" pitchFamily="34" charset="-120"/>
                          <a:ea typeface="微軟正黑體" panose="020B0604030504040204" pitchFamily="34" charset="-120"/>
                        </a:rPr>
                      </a:b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專業科目</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二</a:t>
                      </a:r>
                      <a:r>
                        <a:rPr lang="en-US" altLang="zh-TW" sz="1400" b="1" dirty="0">
                          <a:latin typeface="微軟正黑體" panose="020B0604030504040204" pitchFamily="34" charset="-120"/>
                          <a:ea typeface="微軟正黑體" panose="020B0604030504040204" pitchFamily="34" charset="-120"/>
                        </a:rPr>
                        <a:t>)</a:t>
                      </a:r>
                      <a:endParaRPr lang="zh-TW" altLang="en-US" sz="14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3596926395"/>
                  </a:ext>
                </a:extLst>
              </a:tr>
              <a:tr h="760964">
                <a:tc>
                  <a:txBody>
                    <a:bodyPr/>
                    <a:lstStyle/>
                    <a:p>
                      <a:pPr algn="l"/>
                      <a:r>
                        <a:rPr lang="en-US" altLang="zh-TW" sz="1400" b="1" dirty="0">
                          <a:latin typeface="微軟正黑體" panose="020B0604030504040204" pitchFamily="34" charset="-120"/>
                          <a:ea typeface="微軟正黑體" panose="020B0604030504040204" pitchFamily="34" charset="-120"/>
                        </a:rPr>
                        <a:t>12</a:t>
                      </a:r>
                      <a:r>
                        <a:rPr lang="zh-TW" altLang="en-US" sz="1400" b="1" dirty="0">
                          <a:latin typeface="微軟正黑體" panose="020B0604030504040204" pitchFamily="34" charset="-120"/>
                          <a:ea typeface="微軟正黑體" panose="020B0604030504040204" pitchFamily="34" charset="-120"/>
                        </a:rPr>
                        <a:t>家政群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幼保類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ct val="100000"/>
                        </a:lnSpc>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A</a:t>
                      </a:r>
                    </a:p>
                  </a:txBody>
                  <a:tcPr marL="68580" marR="68580" marT="34290" marB="34290" anchor="ctr">
                    <a:solidFill>
                      <a:schemeClr val="accent5">
                        <a:lumMod val="20000"/>
                        <a:lumOff val="80000"/>
                      </a:schemeClr>
                    </a:solidFill>
                  </a:tcPr>
                </a:tc>
                <a:tc>
                  <a:txBody>
                    <a:bodyPr/>
                    <a:lstStyle/>
                    <a:p>
                      <a:pPr marL="0" algn="l" defTabSz="914400" rtl="0" eaLnBrk="1" latinLnBrk="0" hangingPunct="1">
                        <a:lnSpc>
                          <a:spcPct val="100000"/>
                        </a:lnSpc>
                      </a:pPr>
                      <a:r>
                        <a:rPr lang="zh-TW" altLang="en-US" sz="1400" b="0" kern="1200" dirty="0">
                          <a:latin typeface="微軟正黑體" panose="020B0604030504040204" pitchFamily="34" charset="-120"/>
                          <a:ea typeface="微軟正黑體" panose="020B0604030504040204" pitchFamily="34" charset="-120"/>
                        </a:rPr>
                        <a:t>家政概論</a:t>
                      </a:r>
                      <a:endParaRPr lang="en-US" altLang="zh-TW" sz="1400" b="0" kern="1200" dirty="0">
                        <a:latin typeface="微軟正黑體" panose="020B0604030504040204" pitchFamily="34" charset="-120"/>
                        <a:ea typeface="微軟正黑體" panose="020B0604030504040204" pitchFamily="34" charset="-120"/>
                      </a:endParaRPr>
                    </a:p>
                    <a:p>
                      <a:pPr marL="0" algn="l" defTabSz="914400" rtl="0" eaLnBrk="1" latinLnBrk="0" hangingPunct="1">
                        <a:lnSpc>
                          <a:spcPct val="100000"/>
                        </a:lnSpc>
                      </a:pPr>
                      <a:r>
                        <a:rPr lang="zh-TW" altLang="en-US" sz="1400" b="0" kern="1200" dirty="0">
                          <a:solidFill>
                            <a:schemeClr val="tx1"/>
                          </a:solidFill>
                          <a:latin typeface="微軟正黑體" panose="020B0604030504040204" pitchFamily="34" charset="-120"/>
                          <a:ea typeface="微軟正黑體" panose="020B0604030504040204" pitchFamily="34" charset="-120"/>
                          <a:cs typeface="+mn-cs"/>
                        </a:rPr>
                        <a:t>家庭教育</a:t>
                      </a:r>
                      <a:endParaRPr lang="en-US"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嬰幼兒發展照護實務</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2655654053"/>
                  </a:ext>
                </a:extLst>
              </a:tr>
              <a:tr h="801788">
                <a:tc>
                  <a:txBody>
                    <a:bodyPr/>
                    <a:lstStyle/>
                    <a:p>
                      <a:pPr algn="l"/>
                      <a:r>
                        <a:rPr lang="en-US" altLang="zh-TW" sz="1400" b="1" dirty="0">
                          <a:latin typeface="微軟正黑體" panose="020B0604030504040204" pitchFamily="34" charset="-120"/>
                          <a:ea typeface="微軟正黑體" panose="020B0604030504040204" pitchFamily="34" charset="-120"/>
                        </a:rPr>
                        <a:t>13</a:t>
                      </a:r>
                      <a:r>
                        <a:rPr lang="zh-TW" altLang="en-US" sz="1400" b="1" dirty="0">
                          <a:latin typeface="微軟正黑體" panose="020B0604030504040204" pitchFamily="34" charset="-120"/>
                          <a:ea typeface="微軟正黑體" panose="020B0604030504040204" pitchFamily="34" charset="-120"/>
                        </a:rPr>
                        <a:t>家政群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生活應用類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A</a:t>
                      </a:r>
                    </a:p>
                  </a:txBody>
                  <a:tcPr marL="68580" marR="68580" marT="34290" marB="34290"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200" dirty="0">
                          <a:latin typeface="微軟正黑體" panose="020B0604030504040204" pitchFamily="34" charset="-120"/>
                          <a:ea typeface="微軟正黑體" panose="020B0604030504040204" pitchFamily="34" charset="-120"/>
                        </a:rPr>
                        <a:t>家政概論</a:t>
                      </a:r>
                      <a:endParaRPr lang="en-US" altLang="zh-TW" sz="1400" b="0" kern="1200"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200" dirty="0">
                          <a:latin typeface="微軟正黑體" panose="020B0604030504040204" pitchFamily="34" charset="-120"/>
                          <a:ea typeface="微軟正黑體" panose="020B0604030504040204" pitchFamily="34" charset="-120"/>
                        </a:rPr>
                        <a:t>家</a:t>
                      </a:r>
                      <a:r>
                        <a:rPr lang="zh-TW" altLang="en-US" sz="1400" b="0" kern="1200" dirty="0">
                          <a:solidFill>
                            <a:schemeClr val="tx1"/>
                          </a:solidFill>
                          <a:latin typeface="微軟正黑體" panose="020B0604030504040204" pitchFamily="34" charset="-120"/>
                          <a:ea typeface="微軟正黑體" panose="020B0604030504040204" pitchFamily="34" charset="-120"/>
                          <a:cs typeface="+mn-cs"/>
                        </a:rPr>
                        <a:t>庭教育</a:t>
                      </a:r>
                      <a:endParaRPr lang="en-US"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ct val="100000"/>
                        </a:lnSpc>
                        <a:spcAft>
                          <a:spcPts val="0"/>
                        </a:spcAft>
                      </a:pPr>
                      <a:r>
                        <a:rPr lang="zh-TW" altLang="en-US" sz="1400" b="0" kern="1200" dirty="0">
                          <a:latin typeface="微軟正黑體" panose="020B0604030504040204" pitchFamily="34" charset="-120"/>
                          <a:ea typeface="微軟正黑體" panose="020B0604030504040204" pitchFamily="34" charset="-120"/>
                        </a:rPr>
                        <a:t>多媒材創作實務</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4117419729"/>
                  </a:ext>
                </a:extLst>
              </a:tr>
              <a:tr h="478277">
                <a:tc>
                  <a:txBody>
                    <a:bodyPr/>
                    <a:lstStyle/>
                    <a:p>
                      <a:pPr marL="0" algn="l" defTabSz="914400" rtl="0" eaLnBrk="1" latinLnBrk="0" hangingPunct="1"/>
                      <a:r>
                        <a:rPr lang="en-US" altLang="zh-TW" sz="1400" b="1" kern="1200" dirty="0">
                          <a:latin typeface="微軟正黑體" panose="020B0604030504040204" pitchFamily="34" charset="-120"/>
                          <a:ea typeface="微軟正黑體" panose="020B0604030504040204" pitchFamily="34" charset="-120"/>
                        </a:rPr>
                        <a:t>14</a:t>
                      </a:r>
                      <a:r>
                        <a:rPr lang="zh-TW" altLang="en-US" sz="1400" b="1" kern="1200" dirty="0">
                          <a:latin typeface="微軟正黑體" panose="020B0604030504040204" pitchFamily="34" charset="-120"/>
                          <a:ea typeface="微軟正黑體" panose="020B0604030504040204" pitchFamily="34" charset="-120"/>
                        </a:rPr>
                        <a:t>農業群</a:t>
                      </a:r>
                      <a:endParaRPr lang="zh-TW" altLang="en-US" sz="1400" b="1" kern="1200" dirty="0">
                        <a:solidFill>
                          <a:srgbClr val="FFFF00"/>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B</a:t>
                      </a:r>
                      <a:endParaRPr lang="zh-TW"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200" dirty="0">
                          <a:solidFill>
                            <a:schemeClr val="dk1"/>
                          </a:solidFill>
                          <a:latin typeface="微軟正黑體" panose="020B0604030504040204" pitchFamily="34" charset="-120"/>
                          <a:ea typeface="微軟正黑體" panose="020B0604030504040204" pitchFamily="34" charset="-120"/>
                          <a:cs typeface="+mn-cs"/>
                        </a:rPr>
                        <a:t>生物</a:t>
                      </a:r>
                      <a:r>
                        <a:rPr lang="en-US" altLang="zh-TW" sz="1400" b="0" kern="1200" dirty="0">
                          <a:solidFill>
                            <a:schemeClr val="dk1"/>
                          </a:solidFill>
                          <a:latin typeface="微軟正黑體" panose="020B0604030504040204" pitchFamily="34" charset="-120"/>
                          <a:ea typeface="微軟正黑體" panose="020B0604030504040204" pitchFamily="34" charset="-120"/>
                          <a:cs typeface="+mn-cs"/>
                        </a:rPr>
                        <a:t>(B)</a:t>
                      </a:r>
                      <a:endParaRPr lang="zh-TW"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200" dirty="0">
                          <a:solidFill>
                            <a:schemeClr val="dk1"/>
                          </a:solidFill>
                          <a:latin typeface="微軟正黑體" panose="020B0604030504040204" pitchFamily="34" charset="-120"/>
                          <a:ea typeface="微軟正黑體" panose="020B0604030504040204" pitchFamily="34" charset="-120"/>
                          <a:cs typeface="+mn-cs"/>
                        </a:rPr>
                        <a:t>農業概論</a:t>
                      </a:r>
                      <a:endParaRPr lang="zh-TW"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3468296251"/>
                  </a:ext>
                </a:extLst>
              </a:tr>
              <a:tr h="1255216">
                <a:tc>
                  <a:txBody>
                    <a:bodyPr/>
                    <a:lstStyle/>
                    <a:p>
                      <a:pPr algn="l"/>
                      <a:r>
                        <a:rPr lang="en-US" altLang="zh-TW" sz="1400" b="1" dirty="0">
                          <a:latin typeface="微軟正黑體" panose="020B0604030504040204" pitchFamily="34" charset="-120"/>
                          <a:ea typeface="微軟正黑體" panose="020B0604030504040204" pitchFamily="34" charset="-120"/>
                        </a:rPr>
                        <a:t>15</a:t>
                      </a:r>
                      <a:r>
                        <a:rPr lang="zh-TW" altLang="en-US" sz="1400" b="1" dirty="0">
                          <a:latin typeface="微軟正黑體" panose="020B0604030504040204" pitchFamily="34" charset="-120"/>
                          <a:ea typeface="微軟正黑體" panose="020B0604030504040204" pitchFamily="34" charset="-120"/>
                        </a:rPr>
                        <a:t>外語群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英語類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ct val="100000"/>
                        </a:lnSpc>
                        <a:spcAft>
                          <a:spcPts val="0"/>
                        </a:spcAft>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B</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5">
                        <a:lumMod val="20000"/>
                        <a:lumOff val="80000"/>
                      </a:schemeClr>
                    </a:solidFill>
                  </a:tcPr>
                </a:tc>
                <a:tc>
                  <a:txBody>
                    <a:bodyPr/>
                    <a:lstStyle/>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商業概論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數位科技應用</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l" defTabSz="914400" rtl="0" eaLnBrk="1" latinLnBrk="0" hangingPunct="1">
                        <a:lnSpc>
                          <a:spcPct val="100000"/>
                        </a:lnSpc>
                        <a:spcAft>
                          <a:spcPts val="0"/>
                        </a:spcAft>
                      </a:pPr>
                      <a:r>
                        <a:rPr lang="zh-TW" altLang="en-US" sz="1400" b="0" kern="1200" dirty="0">
                          <a:latin typeface="微軟正黑體" panose="020B0604030504040204" pitchFamily="34" charset="-120"/>
                          <a:ea typeface="微軟正黑體" panose="020B0604030504040204" pitchFamily="34" charset="-120"/>
                        </a:rPr>
                        <a:t>英文閱讀與寫作</a:t>
                      </a:r>
                    </a:p>
                    <a:p>
                      <a:pPr marL="0" algn="l" defTabSz="914400" rtl="0" eaLnBrk="1" latinLnBrk="0" hangingPunct="1">
                        <a:lnSpc>
                          <a:spcPct val="100000"/>
                        </a:lnSpc>
                        <a:spcAft>
                          <a:spcPts val="0"/>
                        </a:spcAft>
                      </a:pPr>
                      <a:r>
                        <a:rPr lang="en-US" altLang="zh-TW" sz="1400" b="0" kern="1200" dirty="0">
                          <a:latin typeface="微軟正黑體" panose="020B0604030504040204" pitchFamily="34" charset="-120"/>
                          <a:ea typeface="微軟正黑體" panose="020B0604030504040204" pitchFamily="34" charset="-120"/>
                        </a:rPr>
                        <a:t>(</a:t>
                      </a:r>
                      <a:r>
                        <a:rPr lang="zh-TW" altLang="en-US" sz="1200" b="0" kern="1200" dirty="0">
                          <a:latin typeface="微軟正黑體" panose="020B0604030504040204" pitchFamily="34" charset="-120"/>
                          <a:ea typeface="微軟正黑體" panose="020B0604030504040204" pitchFamily="34" charset="-120"/>
                        </a:rPr>
                        <a:t>初階英文閱讀與寫作練習、</a:t>
                      </a:r>
                      <a:br>
                        <a:rPr lang="en-US" altLang="zh-TW" sz="1200" b="0" kern="1200" dirty="0">
                          <a:latin typeface="微軟正黑體" panose="020B0604030504040204" pitchFamily="34" charset="-120"/>
                          <a:ea typeface="微軟正黑體" panose="020B0604030504040204" pitchFamily="34" charset="-120"/>
                        </a:rPr>
                      </a:br>
                      <a:r>
                        <a:rPr lang="zh-TW" altLang="en-US" sz="1200" b="0" kern="1200" dirty="0">
                          <a:latin typeface="微軟正黑體" panose="020B0604030504040204" pitchFamily="34" charset="-120"/>
                          <a:ea typeface="微軟正黑體" panose="020B0604030504040204" pitchFamily="34" charset="-120"/>
                        </a:rPr>
                        <a:t>中階英文閱讀與寫作練習、</a:t>
                      </a:r>
                      <a:br>
                        <a:rPr lang="en-US" altLang="zh-TW" sz="1200" b="0" kern="1200" dirty="0">
                          <a:latin typeface="微軟正黑體" panose="020B0604030504040204" pitchFamily="34" charset="-120"/>
                          <a:ea typeface="微軟正黑體" panose="020B0604030504040204" pitchFamily="34" charset="-120"/>
                        </a:rPr>
                      </a:br>
                      <a:r>
                        <a:rPr lang="zh-TW" altLang="en-US" sz="1200" b="0" kern="1200" dirty="0">
                          <a:latin typeface="微軟正黑體" panose="020B0604030504040204" pitchFamily="34" charset="-120"/>
                          <a:ea typeface="微軟正黑體" panose="020B0604030504040204" pitchFamily="34" charset="-120"/>
                        </a:rPr>
                        <a:t>高階英文閱讀與寫作練習</a:t>
                      </a:r>
                      <a:r>
                        <a:rPr lang="en-US" altLang="zh-TW" sz="1200" b="0" kern="1200" dirty="0">
                          <a:latin typeface="微軟正黑體" panose="020B0604030504040204" pitchFamily="34" charset="-120"/>
                          <a:ea typeface="微軟正黑體" panose="020B0604030504040204" pitchFamily="34" charset="-120"/>
                        </a:rPr>
                        <a:t>)</a:t>
                      </a:r>
                    </a:p>
                  </a:txBody>
                  <a:tcPr marL="68580" marR="68580" marT="0" marB="0" anchor="ctr"/>
                </a:tc>
                <a:extLst>
                  <a:ext uri="{0D108BD9-81ED-4DB2-BD59-A6C34878D82A}">
                    <a16:rowId xmlns:a16="http://schemas.microsoft.com/office/drawing/2014/main" val="3330838358"/>
                  </a:ext>
                </a:extLst>
              </a:tr>
              <a:tr h="1064371">
                <a:tc>
                  <a:txBody>
                    <a:bodyPr/>
                    <a:lstStyle/>
                    <a:p>
                      <a:pPr algn="l"/>
                      <a:r>
                        <a:rPr lang="en-US" altLang="zh-TW" sz="1400" b="1" dirty="0">
                          <a:latin typeface="微軟正黑體" panose="020B0604030504040204" pitchFamily="34" charset="-120"/>
                          <a:ea typeface="微軟正黑體" panose="020B0604030504040204" pitchFamily="34" charset="-120"/>
                        </a:rPr>
                        <a:t>16</a:t>
                      </a:r>
                      <a:r>
                        <a:rPr lang="zh-TW" altLang="en-US" sz="1400" b="1" dirty="0">
                          <a:latin typeface="微軟正黑體" panose="020B0604030504040204" pitchFamily="34" charset="-120"/>
                          <a:ea typeface="微軟正黑體" panose="020B0604030504040204" pitchFamily="34" charset="-120"/>
                        </a:rPr>
                        <a:t>外語群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日語類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ct val="100000"/>
                        </a:lnSpc>
                        <a:spcAft>
                          <a:spcPts val="0"/>
                        </a:spcAft>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B</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5">
                        <a:lumMod val="20000"/>
                        <a:lumOff val="80000"/>
                      </a:schemeClr>
                    </a:solidFill>
                  </a:tcPr>
                </a:tc>
                <a:tc>
                  <a:txBody>
                    <a:bodyPr/>
                    <a:lstStyle/>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商業概論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數位科技應用</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l" defTabSz="914400" rtl="0" eaLnBrk="1" latinLnBrk="0" hangingPunct="1">
                        <a:lnSpc>
                          <a:spcPct val="100000"/>
                        </a:lnSpc>
                        <a:spcAft>
                          <a:spcPts val="0"/>
                        </a:spcAft>
                      </a:pPr>
                      <a:r>
                        <a:rPr lang="zh-TW" altLang="en-US" sz="1400" b="0" kern="1200" dirty="0">
                          <a:latin typeface="微軟正黑體" panose="020B0604030504040204" pitchFamily="34" charset="-120"/>
                          <a:ea typeface="微軟正黑體" panose="020B0604030504040204" pitchFamily="34" charset="-120"/>
                        </a:rPr>
                        <a:t>日文閱讀與翻譯</a:t>
                      </a:r>
                    </a:p>
                    <a:p>
                      <a:pPr marL="0" algn="l" defTabSz="914400" rtl="0" eaLnBrk="1" latinLnBrk="0" hangingPunct="1">
                        <a:lnSpc>
                          <a:spcPct val="100000"/>
                        </a:lnSpc>
                        <a:spcAft>
                          <a:spcPts val="0"/>
                        </a:spcAft>
                      </a:pPr>
                      <a:r>
                        <a:rPr lang="en-US" altLang="zh-TW" sz="1200" b="0" kern="1200" dirty="0">
                          <a:latin typeface="微軟正黑體" panose="020B0604030504040204" pitchFamily="34" charset="-120"/>
                          <a:ea typeface="微軟正黑體" panose="020B0604030504040204" pitchFamily="34" charset="-120"/>
                        </a:rPr>
                        <a:t>(</a:t>
                      </a:r>
                      <a:r>
                        <a:rPr lang="zh-TW" altLang="en-US" sz="1200" b="0" kern="1200" dirty="0">
                          <a:latin typeface="微軟正黑體" panose="020B0604030504040204" pitchFamily="34" charset="-120"/>
                          <a:ea typeface="微軟正黑體" panose="020B0604030504040204" pitchFamily="34" charset="-120"/>
                        </a:rPr>
                        <a:t>日語文型練習、日語翻譯練習、日語讀解初階練習</a:t>
                      </a:r>
                      <a:r>
                        <a:rPr lang="en-US" altLang="zh-TW" sz="1200" b="0" kern="1200" dirty="0">
                          <a:latin typeface="微軟正黑體" panose="020B0604030504040204" pitchFamily="34" charset="-120"/>
                          <a:ea typeface="微軟正黑體" panose="020B0604030504040204" pitchFamily="34" charset="-120"/>
                        </a:rPr>
                        <a:t>)</a:t>
                      </a:r>
                    </a:p>
                  </a:txBody>
                  <a:tcPr marL="68580" marR="68580" marT="0" marB="0" anchor="ctr"/>
                </a:tc>
                <a:extLst>
                  <a:ext uri="{0D108BD9-81ED-4DB2-BD59-A6C34878D82A}">
                    <a16:rowId xmlns:a16="http://schemas.microsoft.com/office/drawing/2014/main" val="34392127"/>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2090866909"/>
              </p:ext>
            </p:extLst>
          </p:nvPr>
        </p:nvGraphicFramePr>
        <p:xfrm>
          <a:off x="6406751" y="1145213"/>
          <a:ext cx="5305873" cy="3596916"/>
        </p:xfrm>
        <a:graphic>
          <a:graphicData uri="http://schemas.openxmlformats.org/drawingml/2006/table">
            <a:tbl>
              <a:tblPr firstRow="1" bandRow="1">
                <a:tableStyleId>{10A1B5D5-9B99-4C35-A422-299274C87663}</a:tableStyleId>
              </a:tblPr>
              <a:tblGrid>
                <a:gridCol w="1267720">
                  <a:extLst>
                    <a:ext uri="{9D8B030D-6E8A-4147-A177-3AD203B41FA5}">
                      <a16:colId xmlns:a16="http://schemas.microsoft.com/office/drawing/2014/main" val="507824416"/>
                    </a:ext>
                  </a:extLst>
                </a:gridCol>
                <a:gridCol w="581769">
                  <a:extLst>
                    <a:ext uri="{9D8B030D-6E8A-4147-A177-3AD203B41FA5}">
                      <a16:colId xmlns:a16="http://schemas.microsoft.com/office/drawing/2014/main" val="4153659678"/>
                    </a:ext>
                  </a:extLst>
                </a:gridCol>
                <a:gridCol w="1584176">
                  <a:extLst>
                    <a:ext uri="{9D8B030D-6E8A-4147-A177-3AD203B41FA5}">
                      <a16:colId xmlns:a16="http://schemas.microsoft.com/office/drawing/2014/main" val="2263670616"/>
                    </a:ext>
                  </a:extLst>
                </a:gridCol>
                <a:gridCol w="1872208">
                  <a:extLst>
                    <a:ext uri="{9D8B030D-6E8A-4147-A177-3AD203B41FA5}">
                      <a16:colId xmlns:a16="http://schemas.microsoft.com/office/drawing/2014/main" val="3785619068"/>
                    </a:ext>
                  </a:extLst>
                </a:gridCol>
              </a:tblGrid>
              <a:tr h="371857">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br>
                        <a:rPr lang="en-US" altLang="zh-TW" sz="1400" b="1" dirty="0">
                          <a:solidFill>
                            <a:schemeClr val="bg1"/>
                          </a:solidFill>
                          <a:latin typeface="微軟正黑體" panose="020B0604030504040204" pitchFamily="34" charset="-120"/>
                          <a:ea typeface="微軟正黑體" panose="020B0604030504040204" pitchFamily="34" charset="-120"/>
                        </a:rPr>
                      </a:b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chemeClr val="bg1"/>
                          </a:solidFill>
                          <a:latin typeface="微軟正黑體" panose="020B0604030504040204" pitchFamily="34" charset="-120"/>
                          <a:ea typeface="微軟正黑體" panose="020B0604030504040204" pitchFamily="34" charset="-120"/>
                        </a:rPr>
                        <a:t>專業科目</a:t>
                      </a:r>
                      <a:r>
                        <a:rPr lang="en-US" altLang="zh-TW" sz="1400" b="1" kern="1200" dirty="0">
                          <a:solidFill>
                            <a:schemeClr val="bg1"/>
                          </a:solidFill>
                          <a:latin typeface="微軟正黑體" panose="020B0604030504040204" pitchFamily="34" charset="-120"/>
                          <a:ea typeface="微軟正黑體" panose="020B0604030504040204" pitchFamily="34" charset="-120"/>
                        </a:rPr>
                        <a:t>(</a:t>
                      </a:r>
                      <a:r>
                        <a:rPr lang="zh-TW" altLang="en-US" sz="1400" b="1" kern="1200" dirty="0">
                          <a:solidFill>
                            <a:schemeClr val="bg1"/>
                          </a:solidFill>
                          <a:latin typeface="微軟正黑體" panose="020B0604030504040204" pitchFamily="34" charset="-120"/>
                          <a:ea typeface="微軟正黑體" panose="020B0604030504040204" pitchFamily="34" charset="-120"/>
                        </a:rPr>
                        <a:t>一</a:t>
                      </a:r>
                      <a:r>
                        <a:rPr lang="en-US" altLang="zh-TW" sz="1400" b="1" kern="1200" dirty="0">
                          <a:solidFill>
                            <a:schemeClr val="bg1"/>
                          </a:solidFill>
                          <a:latin typeface="微軟正黑體" panose="020B0604030504040204" pitchFamily="34" charset="-120"/>
                          <a:ea typeface="微軟正黑體" panose="020B0604030504040204" pitchFamily="34" charset="-120"/>
                        </a:rPr>
                        <a:t>)</a:t>
                      </a:r>
                      <a:endParaRPr lang="zh-TW" altLang="en-US" sz="1400" b="1" kern="1200" dirty="0">
                        <a:solidFill>
                          <a:schemeClr val="bg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kern="1200" dirty="0">
                          <a:latin typeface="微軟正黑體" panose="020B0604030504040204" pitchFamily="34" charset="-120"/>
                          <a:ea typeface="微軟正黑體" panose="020B0604030504040204" pitchFamily="34" charset="-120"/>
                        </a:rPr>
                        <a:t>專業科目</a:t>
                      </a:r>
                      <a:r>
                        <a:rPr lang="en-US" altLang="zh-TW" sz="1400" b="1" kern="1200" dirty="0">
                          <a:latin typeface="微軟正黑體" panose="020B0604030504040204" pitchFamily="34" charset="-120"/>
                          <a:ea typeface="微軟正黑體" panose="020B0604030504040204" pitchFamily="34" charset="-120"/>
                        </a:rPr>
                        <a:t>(</a:t>
                      </a:r>
                      <a:r>
                        <a:rPr lang="zh-TW" altLang="en-US" sz="1400" b="1" kern="1200" dirty="0">
                          <a:latin typeface="微軟正黑體" panose="020B0604030504040204" pitchFamily="34" charset="-120"/>
                          <a:ea typeface="微軟正黑體" panose="020B0604030504040204" pitchFamily="34" charset="-120"/>
                        </a:rPr>
                        <a:t>二</a:t>
                      </a:r>
                      <a:r>
                        <a:rPr lang="en-US" altLang="zh-TW" sz="1400" b="1" kern="1200" dirty="0">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3596926395"/>
                  </a:ext>
                </a:extLst>
              </a:tr>
              <a:tr h="801231">
                <a:tc>
                  <a:txBody>
                    <a:bodyPr/>
                    <a:lstStyle/>
                    <a:p>
                      <a:pPr marL="0" algn="l" defTabSz="914400" rtl="0" eaLnBrk="1" latinLnBrk="0" hangingPunct="1">
                        <a:lnSpc>
                          <a:spcPct val="100000"/>
                        </a:lnSpc>
                        <a:spcAft>
                          <a:spcPts val="0"/>
                        </a:spcAft>
                      </a:pPr>
                      <a:r>
                        <a:rPr lang="en-US"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17</a:t>
                      </a:r>
                      <a:r>
                        <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餐旅群</a:t>
                      </a:r>
                      <a:endPar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9144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B</a:t>
                      </a:r>
                      <a:endParaRPr 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6">
                        <a:lumMod val="40000"/>
                        <a:lumOff val="60000"/>
                      </a:schemeClr>
                    </a:solidFill>
                  </a:tcP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觀光餐旅業導論</a:t>
                      </a:r>
                      <a:endPar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餐飲服務技術</a:t>
                      </a:r>
                    </a:p>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飲料實務</a:t>
                      </a:r>
                      <a:endPar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2655654053"/>
                  </a:ext>
                </a:extLst>
              </a:tr>
              <a:tr h="844214">
                <a:tc>
                  <a:txBody>
                    <a:bodyPr/>
                    <a:lstStyle/>
                    <a:p>
                      <a:pPr marL="0" algn="l" defTabSz="914400" rtl="0" eaLnBrk="1" latinLnBrk="0" hangingPunct="1">
                        <a:lnSpc>
                          <a:spcPct val="100000"/>
                        </a:lnSpc>
                        <a:spcAft>
                          <a:spcPts val="0"/>
                        </a:spcAft>
                      </a:pPr>
                      <a:r>
                        <a:rPr lang="en-US"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18</a:t>
                      </a:r>
                      <a:r>
                        <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海事群</a:t>
                      </a:r>
                      <a:endPar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9144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rPr>
                        <a:t>B</a:t>
                      </a:r>
                      <a:endParaRPr 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endParaRPr>
                    </a:p>
                  </a:txBody>
                  <a:tcPr marL="68580" marR="68580" marT="0" marB="0" anchor="ctr">
                    <a:solidFill>
                      <a:schemeClr val="accent6">
                        <a:lumMod val="40000"/>
                        <a:lumOff val="60000"/>
                      </a:schemeClr>
                    </a:solidFill>
                  </a:tcP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船藝</a:t>
                      </a:r>
                    </a:p>
                  </a:txBody>
                  <a:tcPr marL="68580" marR="68580" marT="0" marB="0" anchor="ct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輪機</a:t>
                      </a:r>
                    </a:p>
                  </a:txBody>
                  <a:tcPr marL="68580" marR="68580" marT="0" marB="0" anchor="ctr"/>
                </a:tc>
                <a:extLst>
                  <a:ext uri="{0D108BD9-81ED-4DB2-BD59-A6C34878D82A}">
                    <a16:rowId xmlns:a16="http://schemas.microsoft.com/office/drawing/2014/main" val="4117419729"/>
                  </a:ext>
                </a:extLst>
              </a:tr>
              <a:tr h="589097">
                <a:tc>
                  <a:txBody>
                    <a:bodyPr/>
                    <a:lstStyle/>
                    <a:p>
                      <a:pPr marL="0" algn="l" defTabSz="914400" rtl="0" eaLnBrk="1" latinLnBrk="0" hangingPunct="1">
                        <a:lnSpc>
                          <a:spcPct val="100000"/>
                        </a:lnSpc>
                        <a:spcAft>
                          <a:spcPts val="0"/>
                        </a:spcAft>
                      </a:pPr>
                      <a:r>
                        <a:rPr lang="en-US"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19</a:t>
                      </a:r>
                      <a:r>
                        <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水產群</a:t>
                      </a:r>
                      <a:endPar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6858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B</a:t>
                      </a:r>
                      <a:endParaRPr 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6">
                        <a:lumMod val="40000"/>
                        <a:lumOff val="60000"/>
                      </a:schemeClr>
                    </a:solidFill>
                  </a:tcPr>
                </a:tc>
                <a:tc>
                  <a:txBody>
                    <a:bodyPr/>
                    <a:lstStyle/>
                    <a:p>
                      <a:pPr marL="0" marR="0" algn="l" defTabSz="685800" rtl="0" eaLnBrk="1" latinLnBrk="0" hangingPunct="1">
                        <a:lnSpc>
                          <a:spcPct val="100000"/>
                        </a:lnSpc>
                        <a:spcBef>
                          <a:spcPts val="0"/>
                        </a:spcBef>
                        <a:spcAft>
                          <a:spcPts val="0"/>
                        </a:spcAft>
                        <a:buNone/>
                      </a:pPr>
                      <a:r>
                        <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水產概要</a:t>
                      </a:r>
                    </a:p>
                  </a:txBody>
                  <a:tcPr marL="68580" marR="68580" marT="0" marB="0" anchor="ctr"/>
                </a:tc>
                <a:tc>
                  <a:txBody>
                    <a:bodyPr/>
                    <a:lstStyle/>
                    <a:p>
                      <a:pPr marL="0" marR="0" algn="l" defTabSz="685800" rtl="0" eaLnBrk="1" latinLnBrk="0" hangingPunct="1">
                        <a:lnSpc>
                          <a:spcPct val="100000"/>
                        </a:lnSpc>
                        <a:spcBef>
                          <a:spcPts val="0"/>
                        </a:spcBef>
                        <a:spcAft>
                          <a:spcPts val="0"/>
                        </a:spcAft>
                        <a:buNone/>
                      </a:pPr>
                      <a:r>
                        <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水產</a:t>
                      </a: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生物實務</a:t>
                      </a:r>
                      <a:endPar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3468296251"/>
                  </a:ext>
                </a:extLst>
              </a:tr>
              <a:tr h="844214">
                <a:tc>
                  <a:txBody>
                    <a:bodyPr/>
                    <a:lstStyle/>
                    <a:p>
                      <a:pPr marL="0" algn="l" defTabSz="914400" rtl="0" eaLnBrk="1" latinLnBrk="0" hangingPunct="1">
                        <a:lnSpc>
                          <a:spcPct val="100000"/>
                        </a:lnSpc>
                        <a:spcAft>
                          <a:spcPts val="0"/>
                        </a:spcAft>
                      </a:pPr>
                      <a:r>
                        <a:rPr lang="en-US"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20</a:t>
                      </a:r>
                      <a:r>
                        <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藝術群</a:t>
                      </a:r>
                    </a:p>
                    <a:p>
                      <a:pPr marL="0" algn="l" defTabSz="914400" rtl="0" eaLnBrk="1" latinLnBrk="0" hangingPunct="1">
                        <a:lnSpc>
                          <a:spcPct val="100000"/>
                        </a:lnSpc>
                        <a:spcAft>
                          <a:spcPts val="0"/>
                        </a:spcAft>
                      </a:pPr>
                      <a:r>
                        <a:rPr lang="en-US" alt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影視類</a:t>
                      </a:r>
                      <a:endPar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6858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A</a:t>
                      </a:r>
                    </a:p>
                  </a:txBody>
                  <a:tcPr marL="68580" marR="68580" marT="0" marB="0" anchor="ctr">
                    <a:solidFill>
                      <a:schemeClr val="accent6">
                        <a:lumMod val="40000"/>
                        <a:lumOff val="60000"/>
                      </a:schemeClr>
                    </a:solidFill>
                  </a:tcPr>
                </a:tc>
                <a:tc>
                  <a:txBody>
                    <a:bodyPr/>
                    <a:lstStyle/>
                    <a:p>
                      <a:pPr marL="0" marR="0" algn="l" defTabSz="685800" rtl="0" eaLnBrk="1" latinLnBrk="0" hangingPunct="1">
                        <a:lnSpc>
                          <a:spcPct val="100000"/>
                        </a:lnSpc>
                        <a:spcBef>
                          <a:spcPts val="0"/>
                        </a:spcBef>
                        <a:spcAft>
                          <a:spcPts val="0"/>
                        </a:spcAft>
                        <a:buNone/>
                      </a:pPr>
                      <a:r>
                        <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藝術概論</a:t>
                      </a:r>
                    </a:p>
                  </a:txBody>
                  <a:tcPr marL="68580" marR="68580" marT="0" marB="0" anchor="ctr"/>
                </a:tc>
                <a:tc>
                  <a:txBody>
                    <a:bodyPr/>
                    <a:lstStyle/>
                    <a:p>
                      <a:pPr marL="0" marR="0" algn="l" defTabSz="914400" rtl="0" eaLnBrk="1" latinLnBrk="0" hangingPunct="1">
                        <a:lnSpc>
                          <a:spcPct val="100000"/>
                        </a:lnSpc>
                        <a:spcBef>
                          <a:spcPts val="0"/>
                        </a:spcBef>
                        <a:spcAft>
                          <a:spcPts val="0"/>
                        </a:spcAft>
                        <a:buNone/>
                      </a:pP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展演實務</a:t>
                      </a:r>
                      <a:endParaRPr lang="en-US" alt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p>
                      <a:pPr marL="0" marR="0" algn="l" defTabSz="914400" rtl="0" eaLnBrk="1" latinLnBrk="0" hangingPunct="1">
                        <a:lnSpc>
                          <a:spcPct val="100000"/>
                        </a:lnSpc>
                        <a:spcBef>
                          <a:spcPts val="0"/>
                        </a:spcBef>
                        <a:spcAft>
                          <a:spcPts val="0"/>
                        </a:spcAft>
                        <a:buNone/>
                      </a:pP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音像藝術展演實務</a:t>
                      </a:r>
                    </a:p>
                  </a:txBody>
                  <a:tcPr marL="68580" marR="68580" marT="0" marB="0" anchor="ctr"/>
                </a:tc>
                <a:extLst>
                  <a:ext uri="{0D108BD9-81ED-4DB2-BD59-A6C34878D82A}">
                    <a16:rowId xmlns:a16="http://schemas.microsoft.com/office/drawing/2014/main" val="3330838358"/>
                  </a:ext>
                </a:extLst>
              </a:tr>
            </a:tbl>
          </a:graphicData>
        </a:graphic>
      </p:graphicFrame>
      <p:sp>
        <p:nvSpPr>
          <p:cNvPr id="15" name="標題 1"/>
          <p:cNvSpPr txBox="1">
            <a:spLocks noGrp="1"/>
          </p:cNvSpPr>
          <p:nvPr>
            <p:ph type="title"/>
          </p:nvPr>
        </p:nvSpPr>
        <p:spPr>
          <a:xfrm>
            <a:off x="2544524" y="0"/>
            <a:ext cx="6830634" cy="1069514"/>
          </a:xfrm>
          <a:prstGeom prst="rect">
            <a:avLst/>
          </a:prstGeom>
        </p:spPr>
        <p:txBody>
          <a:bodyPr/>
          <a:lstStyle/>
          <a:p>
            <a:pPr eaLnBrk="1" hangingPunct="1">
              <a:buClr>
                <a:srgbClr val="3796BF"/>
              </a:buClr>
              <a:buFont typeface="Oswald"/>
              <a:buNone/>
            </a:pPr>
            <a:r>
              <a:rPr lang="zh-TW" altLang="en-US" sz="3000" dirty="0">
                <a:solidFill>
                  <a:srgbClr val="3796BF"/>
                </a:solidFill>
                <a:latin typeface="微軟正黑體" panose="020B0604030504040204" pitchFamily="34" charset="-120"/>
                <a:ea typeface="微軟正黑體" panose="020B0604030504040204" pitchFamily="34" charset="-120"/>
                <a:sym typeface="Oswald"/>
              </a:rPr>
              <a:t>四技二專統一入學測驗 考試群類別</a:t>
            </a:r>
            <a:r>
              <a:rPr lang="en-US" altLang="zh-TW" sz="3000" dirty="0">
                <a:solidFill>
                  <a:srgbClr val="3796BF"/>
                </a:solidFill>
                <a:latin typeface="微軟正黑體" panose="020B0604030504040204" pitchFamily="34" charset="-120"/>
                <a:ea typeface="微軟正黑體" panose="020B0604030504040204" pitchFamily="34" charset="-120"/>
                <a:sym typeface="Oswald"/>
              </a:rPr>
              <a:t>-2</a:t>
            </a:r>
            <a:endParaRPr lang="zh-TW" altLang="en-US" sz="3000" dirty="0">
              <a:solidFill>
                <a:srgbClr val="3796BF"/>
              </a:solidFill>
              <a:latin typeface="微軟正黑體" panose="020B0604030504040204" pitchFamily="34" charset="-120"/>
              <a:ea typeface="微軟正黑體" panose="020B0604030504040204" pitchFamily="34" charset="-120"/>
              <a:sym typeface="Oswald"/>
            </a:endParaRPr>
          </a:p>
        </p:txBody>
      </p:sp>
      <p:sp>
        <p:nvSpPr>
          <p:cNvPr id="16" name="文字方塊 15"/>
          <p:cNvSpPr txBox="1"/>
          <p:nvPr/>
        </p:nvSpPr>
        <p:spPr>
          <a:xfrm>
            <a:off x="0" y="14514"/>
            <a:ext cx="2178968" cy="846386"/>
          </a:xfrm>
          <a:custGeom>
            <a:avLst/>
            <a:gdLst>
              <a:gd name="connsiteX0" fmla="*/ 0 w 2483768"/>
              <a:gd name="connsiteY0" fmla="*/ 0 h 1190179"/>
              <a:gd name="connsiteX1" fmla="*/ 1241884 w 2483768"/>
              <a:gd name="connsiteY1" fmla="*/ 0 h 1190179"/>
              <a:gd name="connsiteX2" fmla="*/ 2483768 w 2483768"/>
              <a:gd name="connsiteY2" fmla="*/ 595090 h 1190179"/>
              <a:gd name="connsiteX3" fmla="*/ 1241884 w 2483768"/>
              <a:gd name="connsiteY3" fmla="*/ 1190180 h 1190179"/>
              <a:gd name="connsiteX4" fmla="*/ 0 w 2483768"/>
              <a:gd name="connsiteY4" fmla="*/ 1190179 h 1190179"/>
              <a:gd name="connsiteX5" fmla="*/ 0 w 2483768"/>
              <a:gd name="connsiteY5" fmla="*/ 0 h 1190179"/>
              <a:gd name="connsiteX0" fmla="*/ 0 w 2178968"/>
              <a:gd name="connsiteY0" fmla="*/ 0 h 1190180"/>
              <a:gd name="connsiteX1" fmla="*/ 1241884 w 2178968"/>
              <a:gd name="connsiteY1" fmla="*/ 0 h 1190180"/>
              <a:gd name="connsiteX2" fmla="*/ 2178968 w 2178968"/>
              <a:gd name="connsiteY2" fmla="*/ 595090 h 1190180"/>
              <a:gd name="connsiteX3" fmla="*/ 1241884 w 2178968"/>
              <a:gd name="connsiteY3" fmla="*/ 1190180 h 1190180"/>
              <a:gd name="connsiteX4" fmla="*/ 0 w 2178968"/>
              <a:gd name="connsiteY4" fmla="*/ 1190179 h 1190180"/>
              <a:gd name="connsiteX5" fmla="*/ 0 w 2178968"/>
              <a:gd name="connsiteY5" fmla="*/ 0 h 119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968" h="1190180">
                <a:moveTo>
                  <a:pt x="0" y="0"/>
                </a:moveTo>
                <a:lnTo>
                  <a:pt x="1241884" y="0"/>
                </a:lnTo>
                <a:cubicBezTo>
                  <a:pt x="1927758" y="0"/>
                  <a:pt x="2178968" y="266431"/>
                  <a:pt x="2178968" y="595090"/>
                </a:cubicBezTo>
                <a:cubicBezTo>
                  <a:pt x="2178968" y="923749"/>
                  <a:pt x="1927758" y="1190180"/>
                  <a:pt x="1241884" y="1190180"/>
                </a:cubicBezTo>
                <a:lnTo>
                  <a:pt x="0" y="1190179"/>
                </a:lnTo>
                <a:lnTo>
                  <a:pt x="0" y="0"/>
                </a:lnTo>
                <a:close/>
              </a:path>
            </a:pathLst>
          </a:custGeom>
          <a:solidFill>
            <a:schemeClr val="accent4">
              <a:lumMod val="50000"/>
            </a:schemeClr>
          </a:solidFill>
          <a:ln w="9525"/>
        </p:spPr>
        <p:style>
          <a:lnRef idx="3">
            <a:schemeClr val="lt1"/>
          </a:lnRef>
          <a:fillRef idx="1">
            <a:schemeClr val="dk1"/>
          </a:fillRef>
          <a:effectRef idx="1">
            <a:schemeClr val="dk1"/>
          </a:effectRef>
          <a:fontRef idx="minor">
            <a:schemeClr val="lt1"/>
          </a:fontRef>
        </p:style>
        <p:txBody>
          <a:bodyPr vert="horz" wrap="square" rtlCol="0" anchor="ctr">
            <a:spAutoFit/>
          </a:bodyPr>
          <a:lstStyle/>
          <a:p>
            <a:pPr algn="ctr"/>
            <a:endParaRPr lang="en-US" altLang="zh-TW" sz="900" b="1" dirty="0">
              <a:latin typeface="微軟正黑體" panose="020B0604030504040204" pitchFamily="34" charset="-120"/>
              <a:ea typeface="微軟正黑體" panose="020B0604030504040204" pitchFamily="34" charset="-120"/>
            </a:endParaRPr>
          </a:p>
          <a:p>
            <a:pPr algn="ctr"/>
            <a:r>
              <a:rPr lang="en-US" altLang="zh-TW" sz="4000" b="1" dirty="0">
                <a:latin typeface="微軟正黑體" panose="020B0604030504040204" pitchFamily="34" charset="-120"/>
                <a:ea typeface="微軟正黑體" panose="020B0604030504040204" pitchFamily="34" charset="-120"/>
              </a:rPr>
              <a:t>113</a:t>
            </a:r>
            <a:r>
              <a:rPr lang="zh-TW" altLang="en-US" sz="2400" b="1" dirty="0">
                <a:latin typeface="微軟正黑體" panose="020B0604030504040204" pitchFamily="34" charset="-120"/>
                <a:ea typeface="微軟正黑體" panose="020B0604030504040204" pitchFamily="34" charset="-120"/>
              </a:rPr>
              <a:t>學年度</a:t>
            </a:r>
          </a:p>
        </p:txBody>
      </p:sp>
      <p:sp>
        <p:nvSpPr>
          <p:cNvPr id="17" name="文字方塊 16"/>
          <p:cNvSpPr txBox="1"/>
          <p:nvPr/>
        </p:nvSpPr>
        <p:spPr>
          <a:xfrm>
            <a:off x="9163290" y="626563"/>
            <a:ext cx="2641733" cy="52322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zh-TW" sz="2800" b="1" dirty="0">
                <a:solidFill>
                  <a:srgbClr val="C00000"/>
                </a:solidFill>
                <a:latin typeface="微軟正黑體" panose="020B0604030504040204" pitchFamily="34" charset="-120"/>
                <a:ea typeface="微軟正黑體" panose="020B0604030504040204" pitchFamily="34" charset="-120"/>
              </a:rPr>
              <a:t>【20</a:t>
            </a:r>
            <a:r>
              <a:rPr lang="zh-TW" altLang="en-US" sz="2800" b="1" dirty="0">
                <a:solidFill>
                  <a:srgbClr val="C00000"/>
                </a:solidFill>
                <a:latin typeface="微軟正黑體" panose="020B0604030504040204" pitchFamily="34" charset="-120"/>
                <a:ea typeface="微軟正黑體" panose="020B0604030504040204" pitchFamily="34" charset="-120"/>
              </a:rPr>
              <a:t>群</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類</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別</a:t>
            </a:r>
            <a:r>
              <a:rPr lang="en-US" altLang="zh-TW" sz="2800" b="1" dirty="0">
                <a:solidFill>
                  <a:srgbClr val="C00000"/>
                </a:solidFill>
                <a:latin typeface="微軟正黑體" panose="020B0604030504040204" pitchFamily="34" charset="-120"/>
                <a:ea typeface="微軟正黑體" panose="020B0604030504040204" pitchFamily="34" charset="-120"/>
              </a:rPr>
              <a:t>】</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5DB2F162-A601-4200-992D-7F86DA80A62A}"/>
              </a:ext>
            </a:extLst>
          </p:cNvPr>
          <p:cNvSpPr/>
          <p:nvPr/>
        </p:nvSpPr>
        <p:spPr>
          <a:xfrm>
            <a:off x="6406750" y="4817828"/>
            <a:ext cx="4369769" cy="584775"/>
          </a:xfrm>
          <a:prstGeom prst="rect">
            <a:avLst/>
          </a:prstGeom>
          <a:noFill/>
        </p:spPr>
        <p:txBody>
          <a:bodyPr wrap="square">
            <a:spAutoFit/>
          </a:bodyPr>
          <a:lstStyle/>
          <a:p>
            <a:pPr marL="285750" indent="-285750">
              <a:buFont typeface="Wingdings" panose="05000000000000000000" pitchFamily="2" charset="2"/>
              <a:buChar char="l"/>
            </a:pPr>
            <a:r>
              <a:rPr lang="zh-TW" altLang="en-US" sz="1600" b="1" dirty="0">
                <a:solidFill>
                  <a:schemeClr val="tx1">
                    <a:lumMod val="95000"/>
                    <a:lumOff val="5000"/>
                  </a:schemeClr>
                </a:solidFill>
                <a:latin typeface="微軟正黑體" panose="020B0604030504040204" pitchFamily="34" charset="-120"/>
                <a:ea typeface="微軟正黑體" panose="020B0604030504040204" pitchFamily="34" charset="-120"/>
              </a:rPr>
              <a:t>詳細</a:t>
            </a:r>
            <a:r>
              <a:rPr lang="en-US" altLang="zh-TW" sz="1600" b="1" dirty="0">
                <a:solidFill>
                  <a:schemeClr val="tx1">
                    <a:lumMod val="95000"/>
                    <a:lumOff val="5000"/>
                  </a:schemeClr>
                </a:solidFill>
                <a:latin typeface="微軟正黑體" panose="020B0604030504040204" pitchFamily="34" charset="-120"/>
                <a:ea typeface="微軟正黑體" panose="020B0604030504040204" pitchFamily="34" charset="-120"/>
              </a:rPr>
              <a:t>20</a:t>
            </a:r>
            <a:r>
              <a:rPr lang="zh-TW" altLang="en-US" sz="1600" b="1" dirty="0">
                <a:solidFill>
                  <a:schemeClr val="tx1">
                    <a:lumMod val="95000"/>
                    <a:lumOff val="5000"/>
                  </a:schemeClr>
                </a:solidFill>
                <a:latin typeface="微軟正黑體" panose="020B0604030504040204" pitchFamily="34" charset="-120"/>
                <a:ea typeface="微軟正黑體" panose="020B0604030504040204" pitchFamily="34" charset="-120"/>
              </a:rPr>
              <a:t>群類考試大綱：</a:t>
            </a:r>
            <a:r>
              <a:rPr lang="en-US" altLang="zh-TW" sz="1600" dirty="0"/>
              <a:t>https://www.tcte.edu.tw/doc/113Range_4y/</a:t>
            </a:r>
            <a:endParaRPr lang="zh-TW" altLang="en-US" sz="1600" dirty="0"/>
          </a:p>
        </p:txBody>
      </p:sp>
      <p:pic>
        <p:nvPicPr>
          <p:cNvPr id="1026" name="Picture 2">
            <a:extLst>
              <a:ext uri="{FF2B5EF4-FFF2-40B4-BE49-F238E27FC236}">
                <a16:creationId xmlns:a16="http://schemas.microsoft.com/office/drawing/2014/main" id="{8F9B8B31-E672-4AF9-88C0-01190ACD5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6359" y="4956961"/>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a:extLst>
              <a:ext uri="{FF2B5EF4-FFF2-40B4-BE49-F238E27FC236}">
                <a16:creationId xmlns:a16="http://schemas.microsoft.com/office/drawing/2014/main" id="{07B9DA75-2296-40C5-ADB0-5E7238220D85}"/>
              </a:ext>
            </a:extLst>
          </p:cNvPr>
          <p:cNvGraphicFramePr>
            <a:graphicFrameLocks/>
          </p:cNvGraphicFramePr>
          <p:nvPr>
            <p:extLst>
              <p:ext uri="{D42A27DB-BD31-4B8C-83A1-F6EECF244321}">
                <p14:modId xmlns:p14="http://schemas.microsoft.com/office/powerpoint/2010/main" val="758432079"/>
              </p:ext>
            </p:extLst>
          </p:nvPr>
        </p:nvGraphicFramePr>
        <p:xfrm>
          <a:off x="767408" y="1340768"/>
          <a:ext cx="10179514" cy="5215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a:extLst>
              <a:ext uri="{FF2B5EF4-FFF2-40B4-BE49-F238E27FC236}">
                <a16:creationId xmlns:a16="http://schemas.microsoft.com/office/drawing/2014/main" id="{260742B9-5359-4F59-B77B-D595ADAE67DE}"/>
              </a:ext>
            </a:extLst>
          </p:cNvPr>
          <p:cNvSpPr/>
          <p:nvPr/>
        </p:nvSpPr>
        <p:spPr>
          <a:xfrm>
            <a:off x="3108176" y="1584987"/>
            <a:ext cx="5075762" cy="923330"/>
          </a:xfrm>
          <a:prstGeom prst="rect">
            <a:avLst/>
          </a:prstGeom>
        </p:spPr>
        <p:txBody>
          <a:bodyPr wrap="square">
            <a:spAutoFit/>
          </a:bodyPr>
          <a:lstStyle/>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cs typeface="Roboto Condensed"/>
                <a:sym typeface="Roboto Condensed"/>
              </a:rPr>
              <a:t>報名時慎選考試群（類）別</a:t>
            </a:r>
            <a:r>
              <a:rPr lang="en-US" altLang="zh-TW" b="1" dirty="0">
                <a:solidFill>
                  <a:srgbClr val="C00000"/>
                </a:solidFill>
                <a:latin typeface="微軟正黑體" panose="020B0604030504040204" pitchFamily="34" charset="-120"/>
                <a:ea typeface="微軟正黑體" panose="020B0604030504040204" pitchFamily="34" charset="-120"/>
                <a:cs typeface="Roboto Condensed"/>
                <a:sym typeface="Wingdings" panose="05000000000000000000" pitchFamily="2" charset="2"/>
              </a:rPr>
              <a:t></a:t>
            </a:r>
            <a:r>
              <a:rPr lang="zh-TW" altLang="en-US"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招生入學</a:t>
            </a:r>
            <a:r>
              <a:rPr lang="zh-TW" altLang="en-US" b="1" dirty="0">
                <a:solidFill>
                  <a:srgbClr val="C00000"/>
                </a:solidFill>
                <a:latin typeface="微軟正黑體" panose="020B0604030504040204" pitchFamily="34" charset="-120"/>
                <a:ea typeface="微軟正黑體" panose="020B0604030504040204" pitchFamily="34" charset="-120"/>
              </a:rPr>
              <a:t>只能選填同群（類）別之系組</a:t>
            </a: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報名期限截止後，不得更改群</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類</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別或考區。</a:t>
            </a:r>
          </a:p>
        </p:txBody>
      </p:sp>
      <p:sp>
        <p:nvSpPr>
          <p:cNvPr id="7" name="矩形 6">
            <a:extLst>
              <a:ext uri="{FF2B5EF4-FFF2-40B4-BE49-F238E27FC236}">
                <a16:creationId xmlns:a16="http://schemas.microsoft.com/office/drawing/2014/main" id="{DF64EEFD-F647-4CE2-9158-E6B33EC4E5A4}"/>
              </a:ext>
            </a:extLst>
          </p:cNvPr>
          <p:cNvSpPr/>
          <p:nvPr/>
        </p:nvSpPr>
        <p:spPr>
          <a:xfrm>
            <a:off x="3828256" y="3196472"/>
            <a:ext cx="5760640" cy="1477328"/>
          </a:xfrm>
          <a:prstGeom prst="rect">
            <a:avLst/>
          </a:prstGeom>
        </p:spPr>
        <p:txBody>
          <a:bodyPr wrap="square">
            <a:spAutoFit/>
          </a:bodyPr>
          <a:lstStyle/>
          <a:p>
            <a:pPr marL="285750" lvl="0" indent="-285750">
              <a:buFont typeface="Wingdings" panose="05000000000000000000" pitchFamily="2" charset="2"/>
              <a:buChar char="p"/>
            </a:pPr>
            <a:r>
              <a:rPr lang="zh-TW" altLang="en-US" b="1" dirty="0">
                <a:solidFill>
                  <a:srgbClr val="C00000"/>
                </a:solidFill>
                <a:latin typeface="微軟正黑體" panose="020B0604030504040204" pitchFamily="34" charset="-120"/>
                <a:ea typeface="微軟正黑體" panose="020B0604030504040204" pitchFamily="34" charset="-120"/>
              </a:rPr>
              <a:t>不可攜帶手機、智慧手錶、智慧手環等，手機請關機（震動也會扣分）。</a:t>
            </a: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准考證上請勿劃記、抄錄題目或答案。</a:t>
            </a:r>
          </a:p>
          <a:p>
            <a:pPr marL="285750" lvl="0" indent="-285750">
              <a:buFont typeface="Wingdings" panose="05000000000000000000" pitchFamily="2" charset="2"/>
              <a:buChar char="p"/>
            </a:pPr>
            <a:r>
              <a:rPr lang="zh-TW" altLang="en-US" b="1" dirty="0">
                <a:solidFill>
                  <a:srgbClr val="C00000"/>
                </a:solidFill>
                <a:latin typeface="微軟正黑體" panose="020B0604030504040204" pitchFamily="34" charset="-120"/>
                <a:ea typeface="微軟正黑體" panose="020B0604030504040204" pitchFamily="34" charset="-120"/>
              </a:rPr>
              <a:t>檢查答案卡（卷）、座位貼條及准考證之號碼是否正確</a:t>
            </a:r>
            <a:r>
              <a:rPr lang="zh-TW" altLang="en-US" b="1" dirty="0">
                <a:latin typeface="微軟正黑體" panose="020B0604030504040204" pitchFamily="34" charset="-120"/>
                <a:ea typeface="微軟正黑體" panose="020B0604030504040204" pitchFamily="34" charset="-120"/>
              </a:rPr>
              <a:t>，如有不符，應立即舉手請監試人員查明處理。</a:t>
            </a:r>
          </a:p>
        </p:txBody>
      </p:sp>
      <p:sp>
        <p:nvSpPr>
          <p:cNvPr id="8" name="矩形 7">
            <a:extLst>
              <a:ext uri="{FF2B5EF4-FFF2-40B4-BE49-F238E27FC236}">
                <a16:creationId xmlns:a16="http://schemas.microsoft.com/office/drawing/2014/main" id="{422D00AE-E81D-4D98-A7D7-518BD72C2833}"/>
              </a:ext>
            </a:extLst>
          </p:cNvPr>
          <p:cNvSpPr/>
          <p:nvPr/>
        </p:nvSpPr>
        <p:spPr>
          <a:xfrm>
            <a:off x="4579870" y="5242506"/>
            <a:ext cx="6367052" cy="1200329"/>
          </a:xfrm>
          <a:prstGeom prst="rect">
            <a:avLst/>
          </a:prstGeom>
        </p:spPr>
        <p:txBody>
          <a:bodyPr wrap="square">
            <a:spAutoFit/>
          </a:bodyPr>
          <a:lstStyle/>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請注意成績單寄發與查詢時間，</a:t>
            </a:r>
            <a:r>
              <a:rPr lang="zh-TW" altLang="en-US" b="1" dirty="0">
                <a:solidFill>
                  <a:srgbClr val="C00000"/>
                </a:solidFill>
                <a:latin typeface="微軟正黑體" panose="020B0604030504040204" pitchFamily="34" charset="-120"/>
                <a:ea typeface="微軟正黑體" panose="020B0604030504040204" pitchFamily="34" charset="-120"/>
              </a:rPr>
              <a:t>集體報名者由學校轉發</a:t>
            </a:r>
            <a:r>
              <a:rPr lang="zh-TW" altLang="en-US" b="1" dirty="0">
                <a:latin typeface="微軟正黑體" panose="020B0604030504040204" pitchFamily="34" charset="-120"/>
                <a:ea typeface="微軟正黑體" panose="020B0604030504040204" pitchFamily="34" charset="-120"/>
              </a:rPr>
              <a:t>，個別網路報名者，寄至報名所填之通訊地址。</a:t>
            </a:r>
            <a:endParaRPr lang="en-US" altLang="zh-TW" b="1" dirty="0">
              <a:latin typeface="微軟正黑體" panose="020B0604030504040204" pitchFamily="34" charset="-120"/>
              <a:ea typeface="微軟正黑體" panose="020B0604030504040204" pitchFamily="34" charset="-120"/>
            </a:endParaRP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若需</a:t>
            </a:r>
            <a:r>
              <a:rPr lang="zh-TW" altLang="en-US" b="1" dirty="0">
                <a:solidFill>
                  <a:srgbClr val="C00000"/>
                </a:solidFill>
                <a:latin typeface="微軟正黑體" panose="020B0604030504040204" pitchFamily="34" charset="-120"/>
                <a:ea typeface="微軟正黑體" panose="020B0604030504040204" pitchFamily="34" charset="-120"/>
              </a:rPr>
              <a:t>多份統測成績單</a:t>
            </a:r>
            <a:r>
              <a:rPr lang="zh-TW" altLang="en-US" b="1" dirty="0">
                <a:latin typeface="微軟正黑體" panose="020B0604030504040204" pitchFamily="34" charset="-120"/>
                <a:ea typeface="微軟正黑體" panose="020B0604030504040204" pitchFamily="34" charset="-120"/>
              </a:rPr>
              <a:t>，請至主辦單位申請（每份</a:t>
            </a:r>
            <a:r>
              <a:rPr lang="en-US" altLang="zh-TW" b="1" dirty="0">
                <a:latin typeface="微軟正黑體" panose="020B0604030504040204" pitchFamily="34" charset="-120"/>
                <a:ea typeface="微軟正黑體" panose="020B0604030504040204" pitchFamily="34" charset="-120"/>
              </a:rPr>
              <a:t>100</a:t>
            </a:r>
            <a:r>
              <a:rPr lang="zh-TW" altLang="en-US" b="1" dirty="0">
                <a:latin typeface="微軟正黑體" panose="020B0604030504040204" pitchFamily="34" charset="-120"/>
                <a:ea typeface="微軟正黑體" panose="020B0604030504040204" pitchFamily="34" charset="-120"/>
              </a:rPr>
              <a:t>元）。</a:t>
            </a:r>
            <a:endParaRPr lang="en-US" altLang="zh-TW" b="1" dirty="0">
              <a:latin typeface="微軟正黑體" panose="020B0604030504040204" pitchFamily="34" charset="-120"/>
              <a:ea typeface="微軟正黑體" panose="020B0604030504040204" pitchFamily="34" charset="-120"/>
            </a:endParaRP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報名各招生管道（如甄選入學、聯合登記分發）。</a:t>
            </a:r>
          </a:p>
        </p:txBody>
      </p:sp>
      <p:sp>
        <p:nvSpPr>
          <p:cNvPr id="9" name="標題 1">
            <a:extLst>
              <a:ext uri="{FF2B5EF4-FFF2-40B4-BE49-F238E27FC236}">
                <a16:creationId xmlns:a16="http://schemas.microsoft.com/office/drawing/2014/main" id="{72ED7CE2-415F-4D15-847E-D865A4AE0E8C}"/>
              </a:ext>
            </a:extLst>
          </p:cNvPr>
          <p:cNvSpPr txBox="1">
            <a:spLocks/>
          </p:cNvSpPr>
          <p:nvPr/>
        </p:nvSpPr>
        <p:spPr>
          <a:xfrm>
            <a:off x="623392" y="-36608"/>
            <a:ext cx="8424936" cy="1069514"/>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buClr>
                <a:srgbClr val="3796BF"/>
              </a:buClr>
              <a:buFont typeface="Oswald"/>
              <a:buNone/>
            </a:pPr>
            <a:r>
              <a:rPr kumimoji="0" lang="zh-TW" altLang="en-US" dirty="0">
                <a:solidFill>
                  <a:schemeClr val="accent1">
                    <a:lumMod val="50000"/>
                  </a:schemeClr>
                </a:solidFill>
                <a:latin typeface="Arial Unicode MS" pitchFamily="34" charset="-120"/>
                <a:ea typeface="Arial Unicode MS" pitchFamily="34" charset="-120"/>
                <a:cs typeface="Oswald"/>
                <a:sym typeface="Oswald"/>
              </a:rPr>
              <a:t>四技二專統一入學測驗 注意事項</a:t>
            </a:r>
          </a:p>
        </p:txBody>
      </p:sp>
      <p:sp>
        <p:nvSpPr>
          <p:cNvPr id="11" name="矩形 10">
            <a:extLst>
              <a:ext uri="{FF2B5EF4-FFF2-40B4-BE49-F238E27FC236}">
                <a16:creationId xmlns:a16="http://schemas.microsoft.com/office/drawing/2014/main" id="{09207C01-EA16-4BDA-99B0-F1D7729D81EB}"/>
              </a:ext>
            </a:extLst>
          </p:cNvPr>
          <p:cNvSpPr/>
          <p:nvPr/>
        </p:nvSpPr>
        <p:spPr>
          <a:xfrm>
            <a:off x="10128448" y="2883956"/>
            <a:ext cx="2087301" cy="646331"/>
          </a:xfrm>
          <a:prstGeom prst="rect">
            <a:avLst/>
          </a:prstGeom>
        </p:spPr>
        <p:txBody>
          <a:bodyPr wrap="square">
            <a:spAutoFit/>
          </a:bodyPr>
          <a:lstStyle/>
          <a:p>
            <a:pPr fontAlgn="auto">
              <a:spcAft>
                <a:spcPts val="0"/>
              </a:spcAft>
              <a:buClr>
                <a:srgbClr val="3796BF"/>
              </a:buClr>
            </a:pPr>
            <a:r>
              <a:rPr lang="en-US" altLang="zh-TW" sz="1200" dirty="0">
                <a:latin typeface="微軟正黑體" panose="020B0604030504040204" pitchFamily="34" charset="-120"/>
                <a:ea typeface="微軟正黑體" panose="020B0604030504040204" pitchFamily="34" charset="-120"/>
              </a:rPr>
              <a:t>111</a:t>
            </a:r>
            <a:r>
              <a:rPr lang="zh-TW" altLang="en-US" sz="1200" dirty="0">
                <a:latin typeface="微軟正黑體" panose="020B0604030504040204" pitchFamily="34" charset="-120"/>
                <a:ea typeface="微軟正黑體" panose="020B0604030504040204" pitchFamily="34" charset="-120"/>
              </a:rPr>
              <a:t>年統測違規事件：</a:t>
            </a:r>
            <a:endParaRPr lang="en-US" altLang="zh-TW" sz="1200" dirty="0">
              <a:latin typeface="微軟正黑體" panose="020B0604030504040204" pitchFamily="34" charset="-120"/>
              <a:ea typeface="微軟正黑體" panose="020B0604030504040204" pitchFamily="34" charset="-120"/>
            </a:endParaRP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「攜帶手機入場 」</a:t>
            </a:r>
            <a:r>
              <a:rPr lang="en-US" altLang="zh-TW" sz="1200" dirty="0">
                <a:latin typeface="微軟正黑體" panose="020B0604030504040204" pitchFamily="34" charset="-120"/>
                <a:ea typeface="微軟正黑體" panose="020B0604030504040204" pitchFamily="34" charset="-120"/>
              </a:rPr>
              <a:t>217 </a:t>
            </a:r>
            <a:r>
              <a:rPr lang="zh-TW" altLang="en-US" sz="1200" dirty="0">
                <a:latin typeface="微軟正黑體" panose="020B0604030504040204" pitchFamily="34" charset="-120"/>
                <a:ea typeface="微軟正黑體" panose="020B0604030504040204" pitchFamily="34" charset="-120"/>
              </a:rPr>
              <a:t>件</a:t>
            </a:r>
            <a:endParaRPr lang="en-US" altLang="zh-TW" sz="1200" dirty="0">
              <a:latin typeface="微軟正黑體" panose="020B0604030504040204" pitchFamily="34" charset="-120"/>
              <a:ea typeface="微軟正黑體" panose="020B0604030504040204" pitchFamily="34" charset="-120"/>
            </a:endParaRP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「攜帶其他物品入場」</a:t>
            </a:r>
            <a:r>
              <a:rPr lang="en-US" altLang="zh-TW" sz="1200" dirty="0">
                <a:latin typeface="微軟正黑體" panose="020B0604030504040204" pitchFamily="34" charset="-120"/>
                <a:ea typeface="微軟正黑體" panose="020B0604030504040204" pitchFamily="34" charset="-120"/>
              </a:rPr>
              <a:t>35 </a:t>
            </a:r>
            <a:r>
              <a:rPr lang="zh-TW" altLang="en-US" sz="1200" dirty="0">
                <a:latin typeface="微軟正黑體" panose="020B0604030504040204" pitchFamily="34" charset="-120"/>
                <a:ea typeface="微軟正黑體" panose="020B0604030504040204" pitchFamily="34" charset="-120"/>
              </a:rPr>
              <a:t>件</a:t>
            </a:r>
            <a:endPar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
        <p:nvSpPr>
          <p:cNvPr id="12" name="矩形 11">
            <a:extLst>
              <a:ext uri="{FF2B5EF4-FFF2-40B4-BE49-F238E27FC236}">
                <a16:creationId xmlns:a16="http://schemas.microsoft.com/office/drawing/2014/main" id="{C71DC3CC-58C7-4401-BD33-5D5A39CCEC4F}"/>
              </a:ext>
            </a:extLst>
          </p:cNvPr>
          <p:cNvSpPr/>
          <p:nvPr/>
        </p:nvSpPr>
        <p:spPr>
          <a:xfrm>
            <a:off x="10128448" y="3726829"/>
            <a:ext cx="2087301" cy="646331"/>
          </a:xfrm>
          <a:prstGeom prst="rect">
            <a:avLst/>
          </a:prstGeom>
        </p:spPr>
        <p:txBody>
          <a:bodyPr wrap="square">
            <a:spAutoFit/>
          </a:bodyPr>
          <a:lstStyle/>
          <a:p>
            <a:pPr fontAlgn="auto">
              <a:spcAft>
                <a:spcPts val="0"/>
              </a:spcAft>
              <a:buClr>
                <a:srgbClr val="3796BF"/>
              </a:buClr>
            </a:pPr>
            <a:r>
              <a:rPr lang="en-US" altLang="zh-TW" sz="1200" dirty="0">
                <a:latin typeface="微軟正黑體" panose="020B0604030504040204" pitchFamily="34" charset="-120"/>
                <a:ea typeface="微軟正黑體" panose="020B0604030504040204" pitchFamily="34" charset="-120"/>
              </a:rPr>
              <a:t>112</a:t>
            </a:r>
            <a:r>
              <a:rPr lang="zh-TW" altLang="en-US" sz="1200" dirty="0">
                <a:latin typeface="微軟正黑體" panose="020B0604030504040204" pitchFamily="34" charset="-120"/>
                <a:ea typeface="微軟正黑體" panose="020B0604030504040204" pitchFamily="34" charset="-120"/>
              </a:rPr>
              <a:t>年統測違規事件：</a:t>
            </a: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「攜帶手機入場 」</a:t>
            </a:r>
            <a:r>
              <a:rPr lang="en-US" altLang="zh-TW" sz="1200" dirty="0">
                <a:latin typeface="微軟正黑體" panose="020B0604030504040204" pitchFamily="34" charset="-120"/>
                <a:ea typeface="微軟正黑體" panose="020B0604030504040204" pitchFamily="34" charset="-120"/>
              </a:rPr>
              <a:t>194</a:t>
            </a:r>
            <a:r>
              <a:rPr lang="zh-TW" altLang="en-US" sz="1200" dirty="0">
                <a:latin typeface="微軟正黑體" panose="020B0604030504040204" pitchFamily="34" charset="-120"/>
                <a:ea typeface="微軟正黑體" panose="020B0604030504040204" pitchFamily="34" charset="-120"/>
              </a:rPr>
              <a:t>件</a:t>
            </a: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「攜帶其他物品入場」</a:t>
            </a:r>
            <a:r>
              <a:rPr lang="en-US" altLang="zh-TW" sz="1200" dirty="0">
                <a:latin typeface="微軟正黑體" panose="020B0604030504040204" pitchFamily="34" charset="-120"/>
                <a:ea typeface="微軟正黑體" panose="020B0604030504040204" pitchFamily="34" charset="-120"/>
              </a:rPr>
              <a:t>19</a:t>
            </a:r>
            <a:r>
              <a:rPr lang="zh-TW" altLang="en-US" sz="1200" dirty="0">
                <a:latin typeface="微軟正黑體" panose="020B0604030504040204" pitchFamily="34" charset="-120"/>
                <a:ea typeface="微軟正黑體" panose="020B0604030504040204" pitchFamily="34" charset="-120"/>
              </a:rPr>
              <a:t>件</a:t>
            </a:r>
            <a:endPar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Tree>
    <p:extLst>
      <p:ext uri="{BB962C8B-B14F-4D97-AF65-F5344CB8AC3E}">
        <p14:creationId xmlns:p14="http://schemas.microsoft.com/office/powerpoint/2010/main" val="18272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7EFEEFC-5189-40A4-88E6-0492EDB4BAC8}"/>
              </a:ext>
            </a:extLst>
          </p:cNvPr>
          <p:cNvPicPr>
            <a:picLocks noChangeAspect="1"/>
          </p:cNvPicPr>
          <p:nvPr/>
        </p:nvPicPr>
        <p:blipFill rotWithShape="1">
          <a:blip r:embed="rId2"/>
          <a:srcRect b="5978"/>
          <a:stretch/>
        </p:blipFill>
        <p:spPr>
          <a:xfrm>
            <a:off x="670755" y="75732"/>
            <a:ext cx="10850489" cy="6305596"/>
          </a:xfrm>
          <a:prstGeom prst="rect">
            <a:avLst/>
          </a:prstGeom>
        </p:spPr>
      </p:pic>
      <p:sp>
        <p:nvSpPr>
          <p:cNvPr id="8" name="矩形 7">
            <a:extLst>
              <a:ext uri="{FF2B5EF4-FFF2-40B4-BE49-F238E27FC236}">
                <a16:creationId xmlns:a16="http://schemas.microsoft.com/office/drawing/2014/main" id="{79155C7A-DA77-4DB3-B315-3181EF363BAB}"/>
              </a:ext>
            </a:extLst>
          </p:cNvPr>
          <p:cNvSpPr/>
          <p:nvPr/>
        </p:nvSpPr>
        <p:spPr>
          <a:xfrm>
            <a:off x="8070772" y="5301208"/>
            <a:ext cx="3306456" cy="792088"/>
          </a:xfrm>
          <a:prstGeom prst="rect">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8559952C-8446-430D-B612-E5C3735FD5D6}"/>
              </a:ext>
            </a:extLst>
          </p:cNvPr>
          <p:cNvSpPr/>
          <p:nvPr/>
        </p:nvSpPr>
        <p:spPr>
          <a:xfrm>
            <a:off x="4367808" y="908720"/>
            <a:ext cx="1365197" cy="576064"/>
          </a:xfrm>
          <a:prstGeom prst="rect">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E187FBDE-5774-48D4-B158-E47ABD538D2E}"/>
              </a:ext>
            </a:extLst>
          </p:cNvPr>
          <p:cNvPicPr>
            <a:picLocks noChangeAspect="1"/>
          </p:cNvPicPr>
          <p:nvPr/>
        </p:nvPicPr>
        <p:blipFill>
          <a:blip r:embed="rId3"/>
          <a:stretch>
            <a:fillRect/>
          </a:stretch>
        </p:blipFill>
        <p:spPr>
          <a:xfrm>
            <a:off x="661418" y="1961547"/>
            <a:ext cx="10775421" cy="4419781"/>
          </a:xfrm>
          <a:prstGeom prst="rect">
            <a:avLst/>
          </a:prstGeom>
        </p:spPr>
      </p:pic>
      <p:grpSp>
        <p:nvGrpSpPr>
          <p:cNvPr id="25" name="群組 24">
            <a:extLst>
              <a:ext uri="{FF2B5EF4-FFF2-40B4-BE49-F238E27FC236}">
                <a16:creationId xmlns:a16="http://schemas.microsoft.com/office/drawing/2014/main" id="{8FCE3881-7296-403D-94ED-5B02FEDDD667}"/>
              </a:ext>
            </a:extLst>
          </p:cNvPr>
          <p:cNvGrpSpPr/>
          <p:nvPr/>
        </p:nvGrpSpPr>
        <p:grpSpPr>
          <a:xfrm>
            <a:off x="601434" y="1547528"/>
            <a:ext cx="10835405" cy="4836141"/>
            <a:chOff x="655789" y="1617194"/>
            <a:chExt cx="10835405" cy="4836141"/>
          </a:xfrm>
        </p:grpSpPr>
        <p:pic>
          <p:nvPicPr>
            <p:cNvPr id="19" name="圖片 18">
              <a:extLst>
                <a:ext uri="{FF2B5EF4-FFF2-40B4-BE49-F238E27FC236}">
                  <a16:creationId xmlns:a16="http://schemas.microsoft.com/office/drawing/2014/main" id="{EAD27C55-79D8-4A8A-B8D5-5B0C874DA1F7}"/>
                </a:ext>
              </a:extLst>
            </p:cNvPr>
            <p:cNvPicPr>
              <a:picLocks noChangeAspect="1"/>
            </p:cNvPicPr>
            <p:nvPr/>
          </p:nvPicPr>
          <p:blipFill>
            <a:blip r:embed="rId4"/>
            <a:stretch>
              <a:fillRect/>
            </a:stretch>
          </p:blipFill>
          <p:spPr>
            <a:xfrm>
              <a:off x="655789" y="1617194"/>
              <a:ext cx="10835405" cy="4836141"/>
            </a:xfrm>
            <a:prstGeom prst="rect">
              <a:avLst/>
            </a:prstGeom>
          </p:spPr>
        </p:pic>
        <p:sp>
          <p:nvSpPr>
            <p:cNvPr id="23" name="矩形 22">
              <a:extLst>
                <a:ext uri="{FF2B5EF4-FFF2-40B4-BE49-F238E27FC236}">
                  <a16:creationId xmlns:a16="http://schemas.microsoft.com/office/drawing/2014/main" id="{1FBF5B6E-AE53-4706-9C19-27D359A30E21}"/>
                </a:ext>
              </a:extLst>
            </p:cNvPr>
            <p:cNvSpPr/>
            <p:nvPr/>
          </p:nvSpPr>
          <p:spPr>
            <a:xfrm>
              <a:off x="700806" y="2852936"/>
              <a:ext cx="1365197" cy="576064"/>
            </a:xfrm>
            <a:prstGeom prst="rect">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spTree>
    <p:extLst>
      <p:ext uri="{BB962C8B-B14F-4D97-AF65-F5344CB8AC3E}">
        <p14:creationId xmlns:p14="http://schemas.microsoft.com/office/powerpoint/2010/main" val="260072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8d9c0f4788a30b86eccc9af779e1251e0a0fa71"/>
</p:tagLst>
</file>

<file path=ppt/theme/theme1.xml><?xml version="1.0" encoding="utf-8"?>
<a:theme xmlns:a="http://schemas.openxmlformats.org/drawingml/2006/main" name="Abstract-colorful-background-PowerPoint-Templates-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2">
      <a:majorFont>
        <a:latin typeface="微軟正黑體"/>
        <a:ea typeface="微軟正黑體"/>
        <a:cs typeface=""/>
      </a:majorFont>
      <a:minorFont>
        <a:latin typeface="微軟正黑體"/>
        <a:ea typeface="微軟正黑體"/>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Abstract-colorful-background-PowerPoint-Templates-Standard</Template>
  <TotalTime>129199</TotalTime>
  <Words>10841</Words>
  <Application>Microsoft Office PowerPoint</Application>
  <PresentationFormat>寬螢幕</PresentationFormat>
  <Paragraphs>1373</Paragraphs>
  <Slides>60</Slides>
  <Notes>19</Notes>
  <HiddenSlides>0</HiddenSlides>
  <MMClips>0</MMClips>
  <ScaleCrop>false</ScaleCrop>
  <HeadingPairs>
    <vt:vector size="6" baseType="variant">
      <vt:variant>
        <vt:lpstr>使用字型</vt:lpstr>
      </vt:variant>
      <vt:variant>
        <vt:i4>11</vt:i4>
      </vt:variant>
      <vt:variant>
        <vt:lpstr>佈景主題</vt:lpstr>
      </vt:variant>
      <vt:variant>
        <vt:i4>2</vt:i4>
      </vt:variant>
      <vt:variant>
        <vt:lpstr>投影片標題</vt:lpstr>
      </vt:variant>
      <vt:variant>
        <vt:i4>60</vt:i4>
      </vt:variant>
    </vt:vector>
  </HeadingPairs>
  <TitlesOfParts>
    <vt:vector size="73" baseType="lpstr">
      <vt:lpstr>Arial Unicode MS</vt:lpstr>
      <vt:lpstr>華康中黑體</vt:lpstr>
      <vt:lpstr>微軟正黑體</vt:lpstr>
      <vt:lpstr>新細明體</vt:lpstr>
      <vt:lpstr>Arial</vt:lpstr>
      <vt:lpstr>Book Antiqua</vt:lpstr>
      <vt:lpstr>Calibri</vt:lpstr>
      <vt:lpstr>Oswald</vt:lpstr>
      <vt:lpstr>Roboto Condensed</vt:lpstr>
      <vt:lpstr>Times New Roman</vt:lpstr>
      <vt:lpstr>Wingdings</vt:lpstr>
      <vt:lpstr>Abstract-colorful-background-PowerPoint-Templates-Standard</vt:lpstr>
      <vt:lpstr>Custom Design</vt:lpstr>
      <vt:lpstr>PowerPoint 簡報</vt:lpstr>
      <vt:lpstr>PowerPoint 簡報</vt:lpstr>
      <vt:lpstr>PowerPoint 簡報</vt:lpstr>
      <vt:lpstr>PowerPoint 簡報</vt:lpstr>
      <vt:lpstr>PowerPoint 簡報</vt:lpstr>
      <vt:lpstr>四技二專統一入學測驗 考試群類別-1</vt:lpstr>
      <vt:lpstr>四技二專統一入學測驗 考試群類別-2</vt:lpstr>
      <vt:lpstr>PowerPoint 簡報</vt:lpstr>
      <vt:lpstr>PowerPoint 簡報</vt:lpstr>
      <vt:lpstr>PowerPoint 簡報</vt:lpstr>
      <vt:lpstr>PowerPoint 簡報</vt:lpstr>
      <vt:lpstr>PowerPoint 簡報</vt:lpstr>
      <vt:lpstr>PowerPoint 簡報</vt:lpstr>
      <vt:lpstr>四技二專甄選入學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四技二專 日間部聯合登記分發</vt:lpstr>
      <vt:lpstr>PowerPoint 簡報</vt:lpstr>
      <vt:lpstr>PowerPoint 簡報</vt:lpstr>
      <vt:lpstr>科技校院 繁星計畫聯合推薦甄選</vt:lpstr>
      <vt:lpstr>PowerPoint 簡報</vt:lpstr>
      <vt:lpstr>PowerPoint 簡報</vt:lpstr>
      <vt:lpstr>四技二專 技優保送入學 技優甄審入學</vt:lpstr>
      <vt:lpstr>PowerPoint 簡報</vt:lpstr>
      <vt:lpstr>PowerPoint 簡報</vt:lpstr>
      <vt:lpstr>按一下以編輯母片標題樣式</vt:lpstr>
      <vt:lpstr>PowerPoint 簡報</vt:lpstr>
      <vt:lpstr>PowerPoint 簡報</vt:lpstr>
      <vt:lpstr>四技二專特殊選才 聯合招生</vt:lpstr>
      <vt:lpstr>PowerPoint 簡報</vt:lpstr>
      <vt:lpstr>PowerPoint 簡報</vt:lpstr>
      <vt:lpstr>PowerPoint 簡報</vt:lpstr>
      <vt:lpstr>PowerPoint 簡報</vt:lpstr>
      <vt:lpstr>PowerPoint 簡報</vt:lpstr>
      <vt:lpstr>四技日間部申請入學 聯合招生 (招收高中生)</vt:lpstr>
      <vt:lpstr>PowerPoint 簡報</vt:lpstr>
      <vt:lpstr>PowerPoint 簡報</vt:lpstr>
      <vt:lpstr>PowerPoint 簡報</vt:lpstr>
      <vt:lpstr>PowerPoint 簡報</vt:lpstr>
      <vt:lpstr>PowerPoint 簡報</vt:lpstr>
      <vt:lpstr>查詢考試與招生資訊</vt:lpstr>
      <vt:lpstr>PowerPoint 簡報</vt:lpstr>
      <vt:lpstr>PowerPoint 簡報</vt:lpstr>
      <vt:lpstr>PowerPoint 簡報</vt:lpstr>
      <vt:lpstr>PowerPoint 簡報</vt:lpstr>
      <vt:lpstr>PowerPoint 簡報</vt:lpstr>
      <vt:lpstr>PowerPoint 簡報</vt:lpstr>
      <vt:lpstr>PowerPoint 簡報</vt:lpstr>
      <vt:lpstr>以上各項招生日程、招生方式如有異動，以簡章及各招生委員會公告為準                       感謝您的聆聽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Yukan</dc:creator>
  <cp:lastModifiedBy>User-1154</cp:lastModifiedBy>
  <cp:revision>1147</cp:revision>
  <cp:lastPrinted>2020-12-31T01:44:26Z</cp:lastPrinted>
  <dcterms:created xsi:type="dcterms:W3CDTF">2012-11-12T01:20:18Z</dcterms:created>
  <dcterms:modified xsi:type="dcterms:W3CDTF">2024-01-29T03:55:31Z</dcterms:modified>
</cp:coreProperties>
</file>