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1"/>
  </p:notesMasterIdLst>
  <p:sldIdLst>
    <p:sldId id="390" r:id="rId2"/>
    <p:sldId id="396" r:id="rId3"/>
    <p:sldId id="486" r:id="rId4"/>
    <p:sldId id="397" r:id="rId5"/>
    <p:sldId id="333" r:id="rId6"/>
    <p:sldId id="314" r:id="rId7"/>
    <p:sldId id="334" r:id="rId8"/>
    <p:sldId id="336" r:id="rId9"/>
    <p:sldId id="400" r:id="rId10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898989"/>
    <a:srgbClr val="A9D14F"/>
    <a:srgbClr val="A35BB9"/>
    <a:srgbClr val="AC9F54"/>
    <a:srgbClr val="BBDB75"/>
    <a:srgbClr val="B12557"/>
    <a:srgbClr val="777777"/>
    <a:srgbClr val="449DB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8" autoAdjust="0"/>
    <p:restoredTop sz="91986" autoAdjust="0"/>
  </p:normalViewPr>
  <p:slideViewPr>
    <p:cSldViewPr snapToGrid="0">
      <p:cViewPr varScale="1">
        <p:scale>
          <a:sx n="137" d="100"/>
          <a:sy n="137" d="100"/>
        </p:scale>
        <p:origin x="117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0A66E-F3ED-4055-8CC6-82A277D2BED8}" type="datetimeFigureOut">
              <a:rPr lang="zh-CN" altLang="en-US" smtClean="0"/>
              <a:pPr/>
              <a:t>2024/5/9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C510C-A274-4F09-B4F8-A9F6025676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57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EF96078-142D-46F7-9EB3-DF6FC2D430F0}" type="slidenum">
              <a:rPr kumimoji="0" lang="en-US" altLang="zh-TW" smtClean="0"/>
              <a:pPr/>
              <a:t>1</a:t>
            </a:fld>
            <a:endParaRPr kumimoji="0" lang="en-US" altLang="zh-TW"/>
          </a:p>
        </p:txBody>
      </p:sp>
    </p:spTree>
    <p:extLst>
      <p:ext uri="{BB962C8B-B14F-4D97-AF65-F5344CB8AC3E}">
        <p14:creationId xmlns:p14="http://schemas.microsoft.com/office/powerpoint/2010/main" val="1861592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>
            <a:extLst>
              <a:ext uri="{FF2B5EF4-FFF2-40B4-BE49-F238E27FC236}">
                <a16:creationId xmlns:a16="http://schemas.microsoft.com/office/drawing/2014/main" id="{2A768A75-9FF7-4C0D-AC56-79947FFE2D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>
            <a:extLst>
              <a:ext uri="{FF2B5EF4-FFF2-40B4-BE49-F238E27FC236}">
                <a16:creationId xmlns:a16="http://schemas.microsoft.com/office/drawing/2014/main" id="{FC0EF976-3802-403D-93CA-683DD7A6E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76" name="灯片编号占位符 3">
            <a:extLst>
              <a:ext uri="{FF2B5EF4-FFF2-40B4-BE49-F238E27FC236}">
                <a16:creationId xmlns:a16="http://schemas.microsoft.com/office/drawing/2014/main" id="{ECF7D532-E45F-4374-8CEB-64A3CAC95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073D8ED-F6CD-49D8-A7C2-2091071B27E1}" type="slidenum">
              <a:rPr kumimoji="0" lang="zh-CN" altLang="en-US" smtClean="0"/>
              <a:pPr/>
              <a:t>3</a:t>
            </a:fld>
            <a:endParaRPr kumimoji="0"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3C79319-FFAB-41F7-B1E4-B5E5D9EDE7E1}" type="slidenum">
              <a:rPr kumimoji="0" lang="zh-CN" altLang="en-US" smtClean="0"/>
              <a:pPr/>
              <a:t>4</a:t>
            </a:fld>
            <a:endParaRPr kumimoji="0" lang="zh-CN" altLang="en-US"/>
          </a:p>
        </p:txBody>
      </p:sp>
    </p:spTree>
    <p:extLst>
      <p:ext uri="{BB962C8B-B14F-4D97-AF65-F5344CB8AC3E}">
        <p14:creationId xmlns:p14="http://schemas.microsoft.com/office/powerpoint/2010/main" val="269660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66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94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39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05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31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幾何圖形母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35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083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860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5879977" y="4075998"/>
            <a:ext cx="1247522" cy="218809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6" name="Picture Placeholder 13"/>
          <p:cNvSpPr>
            <a:spLocks noGrp="1"/>
          </p:cNvSpPr>
          <p:nvPr>
            <p:ph type="pic" sz="quarter" idx="58"/>
          </p:nvPr>
        </p:nvSpPr>
        <p:spPr>
          <a:xfrm>
            <a:off x="2047379" y="4075998"/>
            <a:ext cx="1247522" cy="218809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7" name="Picture Placeholder 13"/>
          <p:cNvSpPr>
            <a:spLocks noGrp="1"/>
          </p:cNvSpPr>
          <p:nvPr>
            <p:ph type="pic" sz="quarter" idx="59"/>
          </p:nvPr>
        </p:nvSpPr>
        <p:spPr>
          <a:xfrm>
            <a:off x="3888369" y="3165616"/>
            <a:ext cx="1396543" cy="244220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39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矩形 5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DF9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51" name="任意多边形 50"/>
          <p:cNvSpPr>
            <a:spLocks noChangeArrowheads="1"/>
          </p:cNvSpPr>
          <p:nvPr/>
        </p:nvSpPr>
        <p:spPr bwMode="auto">
          <a:xfrm>
            <a:off x="0" y="0"/>
            <a:ext cx="4819650" cy="4395791"/>
          </a:xfrm>
          <a:custGeom>
            <a:avLst/>
            <a:gdLst>
              <a:gd name="connsiteX0" fmla="*/ 0 w 6426200"/>
              <a:gd name="connsiteY0" fmla="*/ 0 h 5861054"/>
              <a:gd name="connsiteX1" fmla="*/ 6202018 w 6426200"/>
              <a:gd name="connsiteY1" fmla="*/ 0 h 5861054"/>
              <a:gd name="connsiteX2" fmla="*/ 6225541 w 6426200"/>
              <a:gd name="connsiteY2" fmla="*/ 69532 h 5861054"/>
              <a:gd name="connsiteX3" fmla="*/ 6426200 w 6426200"/>
              <a:gd name="connsiteY3" fmla="*/ 1397004 h 5861054"/>
              <a:gd name="connsiteX4" fmla="*/ 1962943 w 6426200"/>
              <a:gd name="connsiteY4" fmla="*/ 5861054 h 5861054"/>
              <a:gd name="connsiteX5" fmla="*/ 27937 w 6426200"/>
              <a:gd name="connsiteY5" fmla="*/ 5420851 h 5861054"/>
              <a:gd name="connsiteX6" fmla="*/ 0 w 6426200"/>
              <a:gd name="connsiteY6" fmla="*/ 5406540 h 586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26200" h="5861054">
                <a:moveTo>
                  <a:pt x="0" y="0"/>
                </a:moveTo>
                <a:lnTo>
                  <a:pt x="6202018" y="0"/>
                </a:lnTo>
                <a:lnTo>
                  <a:pt x="6225541" y="69532"/>
                </a:lnTo>
                <a:cubicBezTo>
                  <a:pt x="6355948" y="488880"/>
                  <a:pt x="6426200" y="934737"/>
                  <a:pt x="6426200" y="1397004"/>
                </a:cubicBezTo>
                <a:cubicBezTo>
                  <a:pt x="6426200" y="3862431"/>
                  <a:pt x="4427932" y="5861054"/>
                  <a:pt x="1962943" y="5861054"/>
                </a:cubicBezTo>
                <a:cubicBezTo>
                  <a:pt x="1269665" y="5861054"/>
                  <a:pt x="613305" y="5702960"/>
                  <a:pt x="27937" y="5420851"/>
                </a:cubicBezTo>
                <a:lnTo>
                  <a:pt x="0" y="5406540"/>
                </a:lnTo>
                <a:close/>
              </a:path>
            </a:pathLst>
          </a:custGeom>
          <a:solidFill>
            <a:srgbClr val="E5B8B7">
              <a:alpha val="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3" name="任意多边形 52"/>
          <p:cNvSpPr>
            <a:spLocks noChangeArrowheads="1"/>
          </p:cNvSpPr>
          <p:nvPr/>
        </p:nvSpPr>
        <p:spPr bwMode="auto">
          <a:xfrm>
            <a:off x="1" y="0"/>
            <a:ext cx="3496588" cy="3072493"/>
          </a:xfrm>
          <a:custGeom>
            <a:avLst/>
            <a:gdLst>
              <a:gd name="connsiteX0" fmla="*/ 0 w 4662117"/>
              <a:gd name="connsiteY0" fmla="*/ 0 h 4096657"/>
              <a:gd name="connsiteX1" fmla="*/ 4269417 w 4662117"/>
              <a:gd name="connsiteY1" fmla="*/ 0 h 4096657"/>
              <a:gd name="connsiteX2" fmla="*/ 4336341 w 4662117"/>
              <a:gd name="connsiteY2" fmla="*/ 110179 h 4096657"/>
              <a:gd name="connsiteX3" fmla="*/ 4662117 w 4662117"/>
              <a:gd name="connsiteY3" fmla="*/ 1396997 h 4096657"/>
              <a:gd name="connsiteX4" fmla="*/ 1962937 w 4662117"/>
              <a:gd name="connsiteY4" fmla="*/ 4096657 h 4096657"/>
              <a:gd name="connsiteX5" fmla="*/ 54329 w 4662117"/>
              <a:gd name="connsiteY5" fmla="*/ 3305945 h 4096657"/>
              <a:gd name="connsiteX6" fmla="*/ 0 w 4662117"/>
              <a:gd name="connsiteY6" fmla="*/ 3246158 h 409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2117" h="4096657">
                <a:moveTo>
                  <a:pt x="0" y="0"/>
                </a:moveTo>
                <a:lnTo>
                  <a:pt x="4269417" y="0"/>
                </a:lnTo>
                <a:lnTo>
                  <a:pt x="4336341" y="110179"/>
                </a:lnTo>
                <a:cubicBezTo>
                  <a:pt x="4544103" y="492703"/>
                  <a:pt x="4662117" y="931066"/>
                  <a:pt x="4662117" y="1396997"/>
                </a:cubicBezTo>
                <a:cubicBezTo>
                  <a:pt x="4662117" y="2887978"/>
                  <a:pt x="3453653" y="4096657"/>
                  <a:pt x="1962937" y="4096657"/>
                </a:cubicBezTo>
                <a:cubicBezTo>
                  <a:pt x="1217579" y="4096657"/>
                  <a:pt x="542784" y="3794487"/>
                  <a:pt x="54329" y="3305945"/>
                </a:cubicBezTo>
                <a:lnTo>
                  <a:pt x="0" y="3246158"/>
                </a:lnTo>
                <a:close/>
              </a:path>
            </a:pathLst>
          </a:custGeom>
          <a:solidFill>
            <a:srgbClr val="D78F8D">
              <a:alpha val="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4" name="椭圆 4"/>
          <p:cNvSpPr>
            <a:spLocks noChangeArrowheads="1"/>
          </p:cNvSpPr>
          <p:nvPr/>
        </p:nvSpPr>
        <p:spPr bwMode="auto">
          <a:xfrm>
            <a:off x="7453313" y="1625207"/>
            <a:ext cx="469106" cy="469106"/>
          </a:xfrm>
          <a:prstGeom prst="ellipse">
            <a:avLst/>
          </a:prstGeom>
          <a:solidFill>
            <a:srgbClr val="ECCBC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5" name="椭圆 5"/>
          <p:cNvSpPr>
            <a:spLocks noChangeArrowheads="1"/>
          </p:cNvSpPr>
          <p:nvPr/>
        </p:nvSpPr>
        <p:spPr bwMode="auto">
          <a:xfrm>
            <a:off x="7546018" y="1717912"/>
            <a:ext cx="283695" cy="283695"/>
          </a:xfrm>
          <a:prstGeom prst="ellipse">
            <a:avLst/>
          </a:prstGeom>
          <a:solidFill>
            <a:srgbClr val="D78F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6" name="椭圆 8"/>
          <p:cNvSpPr>
            <a:spLocks noChangeArrowheads="1"/>
          </p:cNvSpPr>
          <p:nvPr/>
        </p:nvSpPr>
        <p:spPr bwMode="auto">
          <a:xfrm>
            <a:off x="5304235" y="3087295"/>
            <a:ext cx="469106" cy="469106"/>
          </a:xfrm>
          <a:prstGeom prst="ellipse">
            <a:avLst/>
          </a:prstGeom>
          <a:solidFill>
            <a:srgbClr val="ECCBC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7" name="椭圆 7"/>
          <p:cNvSpPr>
            <a:spLocks noChangeArrowheads="1"/>
          </p:cNvSpPr>
          <p:nvPr/>
        </p:nvSpPr>
        <p:spPr bwMode="auto">
          <a:xfrm>
            <a:off x="5506642" y="1465663"/>
            <a:ext cx="2145506" cy="2145506"/>
          </a:xfrm>
          <a:prstGeom prst="ellipse">
            <a:avLst/>
          </a:prstGeom>
          <a:solidFill>
            <a:srgbClr val="D78F8E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8" name="椭圆 9"/>
          <p:cNvSpPr>
            <a:spLocks noChangeArrowheads="1"/>
          </p:cNvSpPr>
          <p:nvPr/>
        </p:nvSpPr>
        <p:spPr bwMode="auto">
          <a:xfrm>
            <a:off x="5656660" y="3556401"/>
            <a:ext cx="234553" cy="234553"/>
          </a:xfrm>
          <a:prstGeom prst="ellipse">
            <a:avLst/>
          </a:prstGeom>
          <a:solidFill>
            <a:srgbClr val="ECCBC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0" name="椭圆 29"/>
          <p:cNvSpPr>
            <a:spLocks noChangeArrowheads="1"/>
          </p:cNvSpPr>
          <p:nvPr/>
        </p:nvSpPr>
        <p:spPr bwMode="auto">
          <a:xfrm>
            <a:off x="7840266" y="4044557"/>
            <a:ext cx="255984" cy="255984"/>
          </a:xfrm>
          <a:prstGeom prst="ellipse">
            <a:avLst/>
          </a:prstGeom>
          <a:solidFill>
            <a:srgbClr val="E5B8B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" name="椭圆 30"/>
          <p:cNvSpPr>
            <a:spLocks noChangeArrowheads="1"/>
          </p:cNvSpPr>
          <p:nvPr/>
        </p:nvSpPr>
        <p:spPr bwMode="auto">
          <a:xfrm>
            <a:off x="7890854" y="4095145"/>
            <a:ext cx="154808" cy="154808"/>
          </a:xfrm>
          <a:prstGeom prst="ellipse">
            <a:avLst/>
          </a:prstGeom>
          <a:solidFill>
            <a:srgbClr val="D78F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3" name="椭圆 32"/>
          <p:cNvSpPr>
            <a:spLocks noChangeArrowheads="1"/>
          </p:cNvSpPr>
          <p:nvPr/>
        </p:nvSpPr>
        <p:spPr bwMode="auto">
          <a:xfrm>
            <a:off x="7015163" y="3986215"/>
            <a:ext cx="127397" cy="128588"/>
          </a:xfrm>
          <a:prstGeom prst="ellipse">
            <a:avLst/>
          </a:prstGeom>
          <a:solidFill>
            <a:srgbClr val="E5B8B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4" name="椭圆 33"/>
          <p:cNvSpPr>
            <a:spLocks noChangeArrowheads="1"/>
          </p:cNvSpPr>
          <p:nvPr/>
        </p:nvSpPr>
        <p:spPr bwMode="auto">
          <a:xfrm>
            <a:off x="7040339" y="4011627"/>
            <a:ext cx="77045" cy="77764"/>
          </a:xfrm>
          <a:prstGeom prst="ellipse">
            <a:avLst/>
          </a:prstGeom>
          <a:solidFill>
            <a:srgbClr val="D78F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6" name="椭圆 39"/>
          <p:cNvSpPr>
            <a:spLocks noChangeArrowheads="1"/>
          </p:cNvSpPr>
          <p:nvPr/>
        </p:nvSpPr>
        <p:spPr bwMode="auto">
          <a:xfrm>
            <a:off x="3602831" y="3567115"/>
            <a:ext cx="223838" cy="223838"/>
          </a:xfrm>
          <a:prstGeom prst="ellipse">
            <a:avLst/>
          </a:prstGeom>
          <a:solidFill>
            <a:srgbClr val="E5B8B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7" name="椭圆 40"/>
          <p:cNvSpPr>
            <a:spLocks noChangeArrowheads="1"/>
          </p:cNvSpPr>
          <p:nvPr/>
        </p:nvSpPr>
        <p:spPr bwMode="auto">
          <a:xfrm>
            <a:off x="3647067" y="3611351"/>
            <a:ext cx="135367" cy="135367"/>
          </a:xfrm>
          <a:prstGeom prst="ellipse">
            <a:avLst/>
          </a:prstGeom>
          <a:solidFill>
            <a:srgbClr val="D78F8D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1013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54609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25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pos="49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76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3028346" y="1602072"/>
            <a:ext cx="4032215" cy="279708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58"/>
          </p:nvPr>
        </p:nvSpPr>
        <p:spPr>
          <a:xfrm>
            <a:off x="947901" y="966452"/>
            <a:ext cx="3494230" cy="250436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06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elcome mess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60"/>
          </p:nvPr>
        </p:nvSpPr>
        <p:spPr>
          <a:xfrm>
            <a:off x="-3381" y="0"/>
            <a:ext cx="2805854" cy="51435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5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430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94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/>
          <p:nvPr/>
        </p:nvSpPr>
        <p:spPr>
          <a:xfrm>
            <a:off x="3663987" y="1392180"/>
            <a:ext cx="1612498" cy="784830"/>
          </a:xfrm>
          <a:prstGeom prst="rect">
            <a:avLst/>
          </a:prstGeom>
          <a:effectLst/>
        </p:spPr>
        <p:txBody>
          <a:bodyPr wrap="square">
            <a:spAutoFit/>
          </a:bodyPr>
          <a:lstStyle>
            <a:defPPr>
              <a:defRPr lang="zh-CN"/>
            </a:defPPr>
            <a:lvl1pPr algn="just" fontAlgn="auto"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tx2">
                    <a:alpha val="91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方正豪体简体" panose="03000509000000000000" pitchFamily="65" charset="-122"/>
              </a:defRPr>
            </a:lvl1pPr>
          </a:lstStyle>
          <a:p>
            <a:r>
              <a:rPr lang="en-US" altLang="zh-CN" sz="2700" dirty="0">
                <a:solidFill>
                  <a:schemeClr val="tx1">
                    <a:lumMod val="65000"/>
                    <a:lumOff val="35000"/>
                    <a:alpha val="40000"/>
                  </a:schemeClr>
                </a:solidFill>
              </a:rPr>
              <a:t>CONTENTS</a:t>
            </a:r>
          </a:p>
          <a:p>
            <a:endParaRPr lang="en-US" altLang="zh-CN" sz="1800" dirty="0">
              <a:solidFill>
                <a:schemeClr val="tx1">
                  <a:lumMod val="65000"/>
                  <a:lumOff val="35000"/>
                  <a:alpha val="4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47911" y="1165863"/>
            <a:ext cx="2343539" cy="71558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50" b="1" dirty="0">
                <a:solidFill>
                  <a:schemeClr val="tx1">
                    <a:lumMod val="65000"/>
                    <a:lumOff val="35000"/>
                    <a:alpha val="91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操作說明</a:t>
            </a:r>
            <a:endParaRPr lang="en-US" altLang="zh-CN" sz="4050" b="1" dirty="0">
              <a:solidFill>
                <a:schemeClr val="tx1">
                  <a:lumMod val="65000"/>
                  <a:lumOff val="35000"/>
                  <a:alpha val="91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9" name="直接连接符 5"/>
          <p:cNvCxnSpPr/>
          <p:nvPr/>
        </p:nvCxnSpPr>
        <p:spPr>
          <a:xfrm flipH="1">
            <a:off x="1600200" y="1828687"/>
            <a:ext cx="577254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 rot="18035669">
            <a:off x="7483741" y="613867"/>
            <a:ext cx="371339" cy="320120"/>
          </a:xfrm>
          <a:prstGeom prst="triangle">
            <a:avLst/>
          </a:prstGeom>
          <a:solidFill>
            <a:srgbClr val="A3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12" name="等腰三角形 11"/>
          <p:cNvSpPr/>
          <p:nvPr/>
        </p:nvSpPr>
        <p:spPr>
          <a:xfrm rot="21283757">
            <a:off x="7874731" y="1045588"/>
            <a:ext cx="197969" cy="170663"/>
          </a:xfrm>
          <a:prstGeom prst="triangle">
            <a:avLst/>
          </a:prstGeom>
          <a:solidFill>
            <a:srgbClr val="4EC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13" name="等腰三角形 12"/>
          <p:cNvSpPr/>
          <p:nvPr/>
        </p:nvSpPr>
        <p:spPr>
          <a:xfrm rot="15968008">
            <a:off x="8216000" y="1110436"/>
            <a:ext cx="313901" cy="234488"/>
          </a:xfrm>
          <a:prstGeom prst="triangle">
            <a:avLst/>
          </a:prstGeom>
          <a:solidFill>
            <a:srgbClr val="E632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TW" altLang="en-US"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en-US" altLang="zh-TW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2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3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29" dur="1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2" presetClass="entr" presetSubtype="3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35" dur="1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/>
          <p:nvPr/>
        </p:nvSpPr>
        <p:spPr>
          <a:xfrm rot="18035669">
            <a:off x="1919708" y="1292689"/>
            <a:ext cx="444275" cy="382995"/>
          </a:xfrm>
          <a:prstGeom prst="triangle">
            <a:avLst/>
          </a:prstGeom>
          <a:solidFill>
            <a:srgbClr val="E667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6" name="等腰三角形 5"/>
          <p:cNvSpPr/>
          <p:nvPr/>
        </p:nvSpPr>
        <p:spPr>
          <a:xfrm rot="21283757">
            <a:off x="1760421" y="1558864"/>
            <a:ext cx="236852" cy="204183"/>
          </a:xfrm>
          <a:prstGeom prst="triangle">
            <a:avLst/>
          </a:prstGeom>
          <a:solidFill>
            <a:srgbClr val="E4B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sp>
        <p:nvSpPr>
          <p:cNvPr id="7" name="等腰三角形 6"/>
          <p:cNvSpPr/>
          <p:nvPr/>
        </p:nvSpPr>
        <p:spPr>
          <a:xfrm rot="15968008">
            <a:off x="1367007" y="1936513"/>
            <a:ext cx="375554" cy="280543"/>
          </a:xfrm>
          <a:prstGeom prst="triangle">
            <a:avLst/>
          </a:prstGeom>
          <a:solidFill>
            <a:srgbClr val="4EC0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/>
          </a:p>
        </p:txBody>
      </p:sp>
      <p:cxnSp>
        <p:nvCxnSpPr>
          <p:cNvPr id="12" name="直接连接符 10"/>
          <p:cNvCxnSpPr/>
          <p:nvPr/>
        </p:nvCxnSpPr>
        <p:spPr>
          <a:xfrm>
            <a:off x="4204200" y="2826390"/>
            <a:ext cx="308360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TW" altLang="en-US"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362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6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21600000">
                                      <p:cBhvr>
                                        <p:cTn id="22" dur="1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1228725"/>
            <a:ext cx="7886700" cy="33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TW" altLang="en-US"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623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1228725"/>
            <a:ext cx="7886700" cy="33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TW" altLang="en-US"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88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3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5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4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564450" y="4869657"/>
            <a:ext cx="579549" cy="2738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F323905D-5223-4A5C-874E-DAFCC43A4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16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18997" y="4868864"/>
            <a:ext cx="42500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TW" altLang="en-US" sz="1400" kern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7FE602F6-2A3A-468B-9D96-CB2E1F33B865}" type="slidenum">
              <a:rPr lang="en-US" altLang="zh-TW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4" r:id="rId13"/>
    <p:sldLayoutId id="2147483661" r:id="rId14"/>
    <p:sldLayoutId id="2147483662" r:id="rId15"/>
    <p:sldLayoutId id="2147483664" r:id="rId16"/>
    <p:sldLayoutId id="2147483667" r:id="rId17"/>
    <p:sldLayoutId id="2147483668" r:id="rId18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/>
        </p:nvSpPr>
        <p:spPr>
          <a:xfrm>
            <a:off x="1979613" y="1671638"/>
            <a:ext cx="2376487" cy="2025650"/>
          </a:xfrm>
          <a:prstGeom prst="triangle">
            <a:avLst/>
          </a:prstGeom>
          <a:solidFill>
            <a:schemeClr val="tx1">
              <a:lumMod val="65000"/>
              <a:lumOff val="35000"/>
              <a:alpha val="14000"/>
            </a:schemeClr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268538" y="1928813"/>
            <a:ext cx="17827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CN" sz="12000">
                <a:solidFill>
                  <a:schemeClr val="accent2"/>
                </a:solidFill>
                <a:latin typeface="Impact" panose="020B0806030902050204" pitchFamily="34" charset="0"/>
              </a:rPr>
              <a:t>02</a:t>
            </a:r>
            <a:endParaRPr lang="zh-CN" altLang="en-US" sz="12000">
              <a:solidFill>
                <a:schemeClr val="accent2"/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4211959" y="1912771"/>
            <a:ext cx="302928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dist">
              <a:defRPr/>
            </a:pPr>
            <a:r>
              <a:rPr lang="zh-TW" altLang="en-US" sz="5400" b="1" dirty="0">
                <a:solidFill>
                  <a:schemeClr val="tx1">
                    <a:lumMod val="65000"/>
                    <a:lumOff val="35000"/>
                    <a:alpha val="91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技優甄審</a:t>
            </a:r>
            <a:endParaRPr lang="en-US" altLang="zh-TW" sz="5400" b="1" dirty="0">
              <a:solidFill>
                <a:schemeClr val="tx1">
                  <a:lumMod val="65000"/>
                  <a:lumOff val="35000"/>
                  <a:alpha val="91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豪体简体" panose="03000509000000000000" pitchFamily="65" charset="-122"/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4211960" y="2773216"/>
            <a:ext cx="30292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dist">
              <a:defRPr/>
            </a:pPr>
            <a:r>
              <a:rPr lang="zh-TW" altLang="en-US" sz="5400" b="1" dirty="0">
                <a:solidFill>
                  <a:schemeClr val="tx1">
                    <a:lumMod val="65000"/>
                    <a:lumOff val="35000"/>
                    <a:alpha val="91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操作說明</a:t>
            </a:r>
            <a:endParaRPr lang="en-US" altLang="zh-TW" sz="5400" b="1" dirty="0">
              <a:solidFill>
                <a:schemeClr val="tx1">
                  <a:lumMod val="65000"/>
                  <a:lumOff val="35000"/>
                  <a:alpha val="91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豪体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334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10" dur="1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8"/>
          <p:cNvSpPr txBox="1"/>
          <p:nvPr/>
        </p:nvSpPr>
        <p:spPr>
          <a:xfrm>
            <a:off x="2987824" y="2139702"/>
            <a:ext cx="345446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dist">
              <a:defRPr/>
            </a:pPr>
            <a:r>
              <a:rPr lang="zh-TW" altLang="en-US" sz="5400" b="1" dirty="0">
                <a:solidFill>
                  <a:schemeClr val="tx1">
                    <a:lumMod val="65000"/>
                    <a:lumOff val="35000"/>
                    <a:alpha val="91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豪体简体" panose="03000509000000000000" pitchFamily="65" charset="-122"/>
              </a:rPr>
              <a:t>學生端</a:t>
            </a:r>
            <a:endParaRPr lang="en-US" altLang="zh-TW" sz="5400" b="1" dirty="0">
              <a:solidFill>
                <a:schemeClr val="tx1">
                  <a:lumMod val="65000"/>
                  <a:lumOff val="35000"/>
                  <a:alpha val="91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豪体简体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163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>
            <a:extLst>
              <a:ext uri="{FF2B5EF4-FFF2-40B4-BE49-F238E27FC236}">
                <a16:creationId xmlns:a16="http://schemas.microsoft.com/office/drawing/2014/main" id="{7D2B3BF8-0ABD-416D-871B-49CE42BEBEBC}"/>
              </a:ext>
            </a:extLst>
          </p:cNvPr>
          <p:cNvSpPr txBox="1"/>
          <p:nvPr/>
        </p:nvSpPr>
        <p:spPr>
          <a:xfrm>
            <a:off x="1773238" y="1535113"/>
            <a:ext cx="5562600" cy="825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defRPr/>
            </a:pP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學生端登入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帳號、密碼與免試相同</a:t>
            </a:r>
          </a:p>
          <a:p>
            <a:pPr marL="342900" indent="-342900" algn="just">
              <a:lnSpc>
                <a:spcPct val="125000"/>
              </a:lnSpc>
              <a:buFont typeface="Wingdings" panose="05000000000000000000" pitchFamily="2" charset="2"/>
              <a:buAutoNum type="circleNumWdWhitePlain"/>
              <a:defRPr/>
            </a:pP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4B24372E-F21B-4137-B665-C8EAF4D769C8}"/>
              </a:ext>
            </a:extLst>
          </p:cNvPr>
          <p:cNvSpPr txBox="1"/>
          <p:nvPr/>
        </p:nvSpPr>
        <p:spPr>
          <a:xfrm>
            <a:off x="1763713" y="2189163"/>
            <a:ext cx="5278437" cy="439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defRPr/>
            </a:pP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技優志願選填方式與免試類似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08C078A3-06C6-4639-B380-51EA041DABDA}"/>
              </a:ext>
            </a:extLst>
          </p:cNvPr>
          <p:cNvSpPr txBox="1"/>
          <p:nvPr/>
        </p:nvSpPr>
        <p:spPr>
          <a:xfrm>
            <a:off x="1763713" y="2782888"/>
            <a:ext cx="2930207" cy="439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defRPr/>
            </a:pP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單一校科，志願多校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A1C066C6-95F2-4315-A3AC-4D2B3614E69D}"/>
              </a:ext>
            </a:extLst>
          </p:cNvPr>
          <p:cNvSpPr txBox="1"/>
          <p:nvPr/>
        </p:nvSpPr>
        <p:spPr>
          <a:xfrm>
            <a:off x="1763713" y="3378200"/>
            <a:ext cx="5978207" cy="1209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defRPr/>
            </a:pP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自行填寫參加比賽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展覽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r>
              <a:rPr lang="en-US" altLang="zh-TW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algn="just">
              <a:lnSpc>
                <a:spcPct val="125000"/>
              </a:lnSpc>
              <a:defRPr/>
            </a:pPr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國中技藝教育學程成績優良項目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5000"/>
              </a:lnSpc>
              <a:defRPr/>
            </a:pP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5AE3FDDA-3898-407A-A968-D1E973D91468}"/>
              </a:ext>
            </a:extLst>
          </p:cNvPr>
          <p:cNvSpPr/>
          <p:nvPr/>
        </p:nvSpPr>
        <p:spPr>
          <a:xfrm>
            <a:off x="0" y="292100"/>
            <a:ext cx="755650" cy="407988"/>
          </a:xfrm>
          <a:prstGeom prst="rect">
            <a:avLst/>
          </a:prstGeom>
          <a:solidFill>
            <a:srgbClr val="92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78" name="TextBox 107">
            <a:extLst>
              <a:ext uri="{FF2B5EF4-FFF2-40B4-BE49-F238E27FC236}">
                <a16:creationId xmlns:a16="http://schemas.microsoft.com/office/drawing/2014/main" id="{D7811095-5CCF-4FDD-9E6A-58F0EA99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92100"/>
            <a:ext cx="3024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92546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貼心提醒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A28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7" name="TextBox 107"/>
          <p:cNvSpPr txBox="1">
            <a:spLocks noChangeArrowheads="1"/>
          </p:cNvSpPr>
          <p:nvPr/>
        </p:nvSpPr>
        <p:spPr bwMode="auto">
          <a:xfrm>
            <a:off x="759163" y="433388"/>
            <a:ext cx="3024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A288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</a:t>
            </a:r>
            <a:r>
              <a:rPr lang="en-US" altLang="zh-TW" sz="2000" b="1" dirty="0">
                <a:solidFill>
                  <a:srgbClr val="A288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b="1" dirty="0">
                <a:solidFill>
                  <a:srgbClr val="A288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技優</a:t>
            </a:r>
            <a:r>
              <a:rPr lang="en-US" altLang="zh-TW" sz="2000" b="1" dirty="0">
                <a:solidFill>
                  <a:srgbClr val="A288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b="1" dirty="0">
                <a:solidFill>
                  <a:srgbClr val="A288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平台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4407964" y="2423415"/>
            <a:ext cx="3047746" cy="323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學號</a:t>
            </a:r>
            <a:r>
              <a:rPr lang="zh-TW" altLang="zh-TW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輸入學號</a:t>
            </a:r>
            <a:endParaRPr lang="en-US" altLang="zh-TW" sz="15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407964" y="2974805"/>
            <a:ext cx="3047746" cy="323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eaLnBrk="1" hangingPunct="1">
              <a:defRPr sz="1200" b="1">
                <a:solidFill>
                  <a:srgbClr val="333333"/>
                </a:solidFill>
                <a:latin typeface="華康粗圓體" pitchFamily="49" charset="-120"/>
                <a:ea typeface="華康粗圓體" pitchFamily="49" charset="-120"/>
              </a:defRPr>
            </a:lvl1pPr>
          </a:lstStyle>
          <a:p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密碼</a:t>
            </a:r>
            <a:r>
              <a:rPr lang="zh-TW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與免試平台密碼相同</a:t>
            </a:r>
            <a:endParaRPr lang="en-US" altLang="zh-TW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407964" y="3526194"/>
            <a:ext cx="1920503" cy="323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eaLnBrk="1" hangingPunct="1">
              <a:defRPr sz="1200" b="1">
                <a:solidFill>
                  <a:srgbClr val="333333"/>
                </a:solidFill>
                <a:latin typeface="華康粗圓體" pitchFamily="49" charset="-120"/>
                <a:ea typeface="華康粗圓體" pitchFamily="49" charset="-120"/>
              </a:defRPr>
            </a:lvl1pPr>
          </a:lstStyle>
          <a:p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驗證碼</a:t>
            </a:r>
            <a:r>
              <a:rPr lang="zh-TW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依圖示輸入</a:t>
            </a:r>
            <a:endParaRPr lang="en-US" altLang="zh-TW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407964" y="1872025"/>
            <a:ext cx="3047746" cy="323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zh-TW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5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可直接輸入學校名稱</a:t>
            </a:r>
            <a:endParaRPr lang="en-US" altLang="zh-TW" sz="15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50" y="1220509"/>
            <a:ext cx="3464437" cy="349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568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84213" y="1486591"/>
            <a:ext cx="7570030" cy="279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首先閱讀注意事項。</a:t>
            </a:r>
            <a:endParaRPr lang="en-US" altLang="zh-TW" sz="195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en-US" sz="195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填寫參加比賽（展覽）項目或國中技藝教育學程成績優良項目</a:t>
            </a:r>
            <a:endParaRPr lang="en-US" altLang="zh-TW" sz="195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</a:t>
            </a:r>
            <a:r>
              <a:rPr lang="zh-TW" altLang="en-US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技優</a:t>
            </a: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欲加入科組：</a:t>
            </a:r>
            <a:r>
              <a:rPr lang="zh-TW" altLang="zh-TW" sz="1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下拉選單選擇</a:t>
            </a:r>
            <a:r>
              <a:rPr lang="zh-TW" altLang="zh-TW" sz="18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zh-TW" sz="1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18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科組</a:t>
            </a:r>
            <a:r>
              <a:rPr lang="zh-TW" altLang="zh-TW" sz="1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18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學校序</a:t>
            </a:r>
            <a:r>
              <a:rPr lang="zh-TW" altLang="zh-TW" sz="1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18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點選【</a:t>
            </a:r>
            <a:r>
              <a:rPr lang="zh-TW" altLang="zh-TW" sz="195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加入</a:t>
            </a: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】按鈕。</a:t>
            </a:r>
            <a:endParaRPr lang="zh-TW" altLang="zh-TW" sz="195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調整排序。</a:t>
            </a:r>
            <a:endParaRPr lang="zh-TW" altLang="zh-TW" sz="195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點選【</a:t>
            </a:r>
            <a:r>
              <a:rPr lang="zh-TW" altLang="zh-TW" sz="195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儲存志願</a:t>
            </a:r>
            <a:r>
              <a:rPr lang="zh-TW" altLang="zh-TW" sz="195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】按鈕。</a:t>
            </a:r>
            <a:endParaRPr lang="zh-TW" altLang="zh-TW" sz="195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形圖說文字 8"/>
          <p:cNvSpPr>
            <a:spLocks noChangeArrowheads="1"/>
          </p:cNvSpPr>
          <p:nvPr/>
        </p:nvSpPr>
        <p:spPr bwMode="auto">
          <a:xfrm>
            <a:off x="4117814" y="2956560"/>
            <a:ext cx="4601184" cy="988146"/>
          </a:xfrm>
          <a:prstGeom prst="wedgeEllipseCallout">
            <a:avLst>
              <a:gd name="adj1" fmla="val -63480"/>
              <a:gd name="adj2" fmla="val -4226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0" tIns="27000" rIns="0" bIns="2700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180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加入</a:t>
            </a:r>
            <a:r>
              <a:rPr lang="en-US" altLang="zh-TW" sz="180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80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：只是</a:t>
            </a:r>
            <a:r>
              <a:rPr lang="zh-TW" altLang="en-US" sz="18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暫存</a:t>
            </a:r>
            <a:r>
              <a:rPr lang="zh-TW" altLang="en-US" sz="180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志願，</a:t>
            </a:r>
            <a:endParaRPr lang="en-US" altLang="zh-TW" sz="1800" b="1" dirty="0">
              <a:solidFill>
                <a:srgbClr val="08080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180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並不會儲存到系統哦！</a:t>
            </a:r>
          </a:p>
        </p:txBody>
      </p:sp>
      <p:sp>
        <p:nvSpPr>
          <p:cNvPr id="12" name="橢圓形圖說文字 11"/>
          <p:cNvSpPr>
            <a:spLocks noChangeArrowheads="1"/>
          </p:cNvSpPr>
          <p:nvPr/>
        </p:nvSpPr>
        <p:spPr bwMode="auto">
          <a:xfrm>
            <a:off x="4169889" y="4279663"/>
            <a:ext cx="1376363" cy="626269"/>
          </a:xfrm>
          <a:prstGeom prst="wedgeEllipseCallout">
            <a:avLst>
              <a:gd name="adj1" fmla="val -104620"/>
              <a:gd name="adj2" fmla="val -56773"/>
            </a:avLst>
          </a:prstGeom>
          <a:solidFill>
            <a:srgbClr val="EDD1CF"/>
          </a:solidFill>
          <a:ln>
            <a:noFill/>
          </a:ln>
        </p:spPr>
        <p:txBody>
          <a:bodyPr lIns="0" tIns="27000" rIns="0" bIns="2700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zh-TW" altLang="en-US" sz="2250" b="1" dirty="0">
                <a:solidFill>
                  <a:srgbClr val="08080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很重要！</a:t>
            </a:r>
            <a:endParaRPr lang="en-US" altLang="zh-TW" sz="2250" b="1" dirty="0">
              <a:solidFill>
                <a:srgbClr val="08080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7FAE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4" name="TextBox 107"/>
          <p:cNvSpPr txBox="1">
            <a:spLocks noChangeArrowheads="1"/>
          </p:cNvSpPr>
          <p:nvPr/>
        </p:nvSpPr>
        <p:spPr bwMode="auto">
          <a:xfrm>
            <a:off x="759163" y="433388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7FAE7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二、技優志願選填</a:t>
            </a:r>
          </a:p>
        </p:txBody>
      </p:sp>
      <p:sp>
        <p:nvSpPr>
          <p:cNvPr id="15" name="矩形 4"/>
          <p:cNvSpPr>
            <a:spLocks noChangeArrowheads="1"/>
          </p:cNvSpPr>
          <p:nvPr/>
        </p:nvSpPr>
        <p:spPr bwMode="auto">
          <a:xfrm>
            <a:off x="723900" y="890588"/>
            <a:ext cx="3659976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ts val="2138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志願選填相關作業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791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672" y="1532628"/>
            <a:ext cx="5549345" cy="349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7FAE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4" name="TextBox 107"/>
          <p:cNvSpPr txBox="1">
            <a:spLocks noChangeArrowheads="1"/>
          </p:cNvSpPr>
          <p:nvPr/>
        </p:nvSpPr>
        <p:spPr bwMode="auto">
          <a:xfrm>
            <a:off x="759163" y="433388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7FAE7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二、技優志願選填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755650" y="1033907"/>
            <a:ext cx="676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參加比賽</a:t>
            </a:r>
            <a:r>
              <a:rPr lang="en-US" altLang="zh-TW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展覽</a:t>
            </a:r>
            <a:r>
              <a:rPr lang="en-US" altLang="zh-TW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r>
              <a:rPr lang="zh-TW" altLang="en-US" sz="14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4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國中技藝教育學程成績優良項目</a:t>
            </a:r>
            <a:r>
              <a:rPr lang="zh-TW" altLang="en-US" sz="14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4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至少要填寫一項</a:t>
            </a:r>
            <a:r>
              <a:rPr lang="zh-TW" altLang="en-US" sz="14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才可儲存。</a:t>
            </a:r>
          </a:p>
        </p:txBody>
      </p:sp>
      <p:sp>
        <p:nvSpPr>
          <p:cNvPr id="5" name="向左箭號圖說文字 4"/>
          <p:cNvSpPr/>
          <p:nvPr/>
        </p:nvSpPr>
        <p:spPr>
          <a:xfrm>
            <a:off x="6923314" y="1778681"/>
            <a:ext cx="1395663" cy="866274"/>
          </a:xfrm>
          <a:prstGeom prst="leftArrow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必填欄位</a:t>
            </a:r>
          </a:p>
        </p:txBody>
      </p:sp>
    </p:spTree>
    <p:extLst>
      <p:ext uri="{BB962C8B-B14F-4D97-AF65-F5344CB8AC3E}">
        <p14:creationId xmlns:p14="http://schemas.microsoft.com/office/powerpoint/2010/main" val="37198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02552" y="982793"/>
            <a:ext cx="5947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於志願選填的條件或欲加科系篩選出對應學校及科組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點選</a:t>
            </a:r>
            <a:r>
              <a:rPr lang="zh-TW" altLang="en-US" sz="14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加入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要選擇的學校及科組。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調整所加入的志願排序。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按下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儲存志願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按鈕。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0322" y="2369952"/>
            <a:ext cx="3964781" cy="115014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1189" y="3560520"/>
            <a:ext cx="5057711" cy="154774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7FAE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4" name="TextBox 107"/>
          <p:cNvSpPr txBox="1">
            <a:spLocks noChangeArrowheads="1"/>
          </p:cNvSpPr>
          <p:nvPr/>
        </p:nvSpPr>
        <p:spPr bwMode="auto">
          <a:xfrm>
            <a:off x="759600" y="433388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7FAE7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二、技優志願選填</a:t>
            </a:r>
          </a:p>
        </p:txBody>
      </p:sp>
      <p:sp>
        <p:nvSpPr>
          <p:cNvPr id="4" name="矩形 3"/>
          <p:cNvSpPr/>
          <p:nvPr/>
        </p:nvSpPr>
        <p:spPr>
          <a:xfrm>
            <a:off x="2250322" y="2765682"/>
            <a:ext cx="2957962" cy="7948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64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50"/>
          <a:stretch/>
        </p:blipFill>
        <p:spPr bwMode="auto">
          <a:xfrm>
            <a:off x="868159" y="1574052"/>
            <a:ext cx="3312905" cy="14991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矩形 16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E1C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8" name="TextBox 107"/>
          <p:cNvSpPr txBox="1">
            <a:spLocks noChangeArrowheads="1"/>
          </p:cNvSpPr>
          <p:nvPr/>
        </p:nvSpPr>
        <p:spPr bwMode="auto">
          <a:xfrm>
            <a:off x="759600" y="433388"/>
            <a:ext cx="259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E1C51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三、查詢志願</a:t>
            </a:r>
          </a:p>
        </p:txBody>
      </p:sp>
      <p:sp>
        <p:nvSpPr>
          <p:cNvPr id="19" name="文字方塊 5"/>
          <p:cNvSpPr txBox="1">
            <a:spLocks noChangeArrowheads="1"/>
          </p:cNvSpPr>
          <p:nvPr/>
        </p:nvSpPr>
        <p:spPr bwMode="auto">
          <a:xfrm>
            <a:off x="749300" y="850900"/>
            <a:ext cx="3974165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ts val="2138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志願選填相關作業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查詢我的志願資料</a:t>
            </a:r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4330787" y="2438731"/>
            <a:ext cx="605017" cy="419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6618" y="833438"/>
            <a:ext cx="3338801" cy="397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9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434975"/>
            <a:ext cx="755650" cy="407988"/>
          </a:xfrm>
          <a:prstGeom prst="rect">
            <a:avLst/>
          </a:prstGeom>
          <a:solidFill>
            <a:srgbClr val="449D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00B050"/>
              </a:solidFill>
            </a:endParaRPr>
          </a:p>
        </p:txBody>
      </p:sp>
      <p:sp>
        <p:nvSpPr>
          <p:cNvPr id="13" name="TextBox 107"/>
          <p:cNvSpPr txBox="1">
            <a:spLocks noChangeArrowheads="1"/>
          </p:cNvSpPr>
          <p:nvPr/>
        </p:nvSpPr>
        <p:spPr bwMode="auto">
          <a:xfrm>
            <a:off x="759600" y="433388"/>
            <a:ext cx="2592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 b="1" dirty="0">
                <a:solidFill>
                  <a:srgbClr val="449DB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四、列印報名表</a:t>
            </a:r>
            <a:r>
              <a:rPr lang="en-US" altLang="zh-TW" sz="2000" b="1" dirty="0">
                <a:solidFill>
                  <a:srgbClr val="449DB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449DB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草稿</a:t>
            </a:r>
            <a:r>
              <a:rPr lang="en-US" altLang="zh-TW" sz="2000" b="1" dirty="0">
                <a:solidFill>
                  <a:srgbClr val="449DB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b="1" dirty="0">
              <a:solidFill>
                <a:srgbClr val="449DB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5"/>
          <p:cNvSpPr txBox="1">
            <a:spLocks noChangeArrowheads="1"/>
          </p:cNvSpPr>
          <p:nvPr/>
        </p:nvSpPr>
        <p:spPr bwMode="auto">
          <a:xfrm>
            <a:off x="749300" y="850900"/>
            <a:ext cx="3890809" cy="36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ts val="2138"/>
              </a:lnSpc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志願選填相關作業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列印報名表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草稿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098" name="圖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2"/>
          <a:stretch>
            <a:fillRect/>
          </a:stretch>
        </p:blipFill>
        <p:spPr bwMode="auto">
          <a:xfrm>
            <a:off x="3751741" y="3421730"/>
            <a:ext cx="40671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4"/>
          <p:cNvPicPr/>
          <p:nvPr/>
        </p:nvPicPr>
        <p:blipFill>
          <a:blip r:embed="rId4"/>
          <a:stretch>
            <a:fillRect/>
          </a:stretch>
        </p:blipFill>
        <p:spPr>
          <a:xfrm>
            <a:off x="568384" y="1392075"/>
            <a:ext cx="4071725" cy="1850117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2055682" y="2516319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solidFill>
                  <a:srgbClr val="77777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查詢我的志願資料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062557" y="2803579"/>
            <a:ext cx="6976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列印報名表</a:t>
            </a:r>
          </a:p>
        </p:txBody>
      </p:sp>
    </p:spTree>
    <p:extLst>
      <p:ext uri="{BB962C8B-B14F-4D97-AF65-F5344CB8AC3E}">
        <p14:creationId xmlns:p14="http://schemas.microsoft.com/office/powerpoint/2010/main" val="194591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4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幾何母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簡報2" id="{8434BAEC-3026-40AF-8F48-0E1C76B1B129}" vid="{9128F3C5-5DD5-4720-8744-43437BF91D49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幾何母片</Template>
  <TotalTime>19231</TotalTime>
  <Words>321</Words>
  <Application>Microsoft Office PowerPoint</Application>
  <PresentationFormat>如螢幕大小 (16:9)</PresentationFormat>
  <Paragraphs>48</Paragraphs>
  <Slides>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微软雅黑</vt:lpstr>
      <vt:lpstr>宋体</vt:lpstr>
      <vt:lpstr>微軟正黑體</vt:lpstr>
      <vt:lpstr>Arial</vt:lpstr>
      <vt:lpstr>Calibri</vt:lpstr>
      <vt:lpstr>Impact</vt:lpstr>
      <vt:lpstr>Wingdings</vt:lpstr>
      <vt:lpstr>幾何母片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註冊組長</cp:lastModifiedBy>
  <cp:revision>372</cp:revision>
  <dcterms:created xsi:type="dcterms:W3CDTF">2015-06-24T12:12:45Z</dcterms:created>
  <dcterms:modified xsi:type="dcterms:W3CDTF">2024-05-09T03:17:21Z</dcterms:modified>
</cp:coreProperties>
</file>