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3" r:id="rId3"/>
    <p:sldId id="351" r:id="rId4"/>
    <p:sldId id="354" r:id="rId5"/>
    <p:sldId id="356" r:id="rId6"/>
    <p:sldId id="350" r:id="rId7"/>
    <p:sldId id="353" r:id="rId8"/>
    <p:sldId id="281" r:id="rId9"/>
    <p:sldId id="357" r:id="rId10"/>
    <p:sldId id="361" r:id="rId11"/>
    <p:sldId id="360" r:id="rId12"/>
    <p:sldId id="359" r:id="rId13"/>
    <p:sldId id="363" r:id="rId14"/>
    <p:sldId id="364" r:id="rId15"/>
    <p:sldId id="362" r:id="rId16"/>
    <p:sldId id="355" r:id="rId17"/>
    <p:sldId id="365" r:id="rId18"/>
    <p:sldId id="366" r:id="rId19"/>
    <p:sldId id="337" r:id="rId20"/>
    <p:sldId id="339" r:id="rId21"/>
    <p:sldId id="340" r:id="rId22"/>
    <p:sldId id="304" r:id="rId23"/>
    <p:sldId id="341" r:id="rId24"/>
    <p:sldId id="301" r:id="rId25"/>
    <p:sldId id="343" r:id="rId26"/>
    <p:sldId id="332" r:id="rId27"/>
    <p:sldId id="344" r:id="rId28"/>
    <p:sldId id="342" r:id="rId29"/>
    <p:sldId id="347" r:id="rId30"/>
    <p:sldId id="345" r:id="rId31"/>
    <p:sldId id="348" r:id="rId32"/>
    <p:sldId id="346" r:id="rId33"/>
    <p:sldId id="303" r:id="rId34"/>
    <p:sldId id="349" r:id="rId35"/>
    <p:sldId id="367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068"/>
    <a:srgbClr val="FCFCFC"/>
    <a:srgbClr val="555464"/>
    <a:srgbClr val="4B4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15B64-E4DE-4EAC-A2FC-B55A9121DB9A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DF3B-2DEB-45B8-A956-E811AB736C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5" y="1604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4" y="150878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Test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.appledaily.com/headline/20180407/RKA2FZIX4RSVCLWLRZPPG2MSO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many.net/read/article/1444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media.mg/news_info.php?SerialNo=61677" TargetMode="External"/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many.net/read/article/1444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3.fsvs.ks.edu.tw/files/11-1001-565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te.ntut.edu.tw/p/412-1028-10752.php?Lang=zh-t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feature/gendereducation20/13378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8712;&#20940;&#32773;&#30340;&#21578;&#30333;%20&#25918;&#28779;&#65306;&#12300;&#23565;&#19981;&#36215;&#65292;&#30070;&#26178;&#30340;&#25105;&#32570;&#20047;&#21191;&#27683;&#12301;.mp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paper.pchome.com.tw/miss33lin/post/137202056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geea.org.tw/gender/lgbt/4358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42" y="4090021"/>
            <a:ext cx="4158330" cy="707886"/>
          </a:xfr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性 </a:t>
            </a:r>
            <a:r>
              <a:rPr lang="en-US" altLang="zh-TW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別鬧了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759" y="4834356"/>
            <a:ext cx="4590378" cy="307777"/>
          </a:xfrm>
        </p:spPr>
        <p:txBody>
          <a:bodyPr>
            <a:sp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勵馨基金會倡議專員</a:t>
            </a:r>
            <a:endParaRPr 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1776" y="5240138"/>
            <a:ext cx="4490344" cy="55420"/>
            <a:chOff x="2055030" y="1463669"/>
            <a:chExt cx="2304256" cy="544908"/>
          </a:xfrm>
        </p:grpSpPr>
        <p:sp>
          <p:nvSpPr>
            <p:cNvPr id="5" name="Rectangle 4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97" y="2444169"/>
            <a:ext cx="3811348" cy="2544075"/>
          </a:xfrm>
          <a:prstGeom prst="rect">
            <a:avLst/>
          </a:prstGeom>
        </p:spPr>
      </p:pic>
      <p:sp>
        <p:nvSpPr>
          <p:cNvPr id="10" name="文本框 51">
            <a:extLst>
              <a:ext uri="{FF2B5EF4-FFF2-40B4-BE49-F238E27FC236}">
                <a16:creationId xmlns:a16="http://schemas.microsoft.com/office/drawing/2014/main" xmlns="" xmlns:lc="http://schemas.openxmlformats.org/drawingml/2006/lockedCanvas" id="{D5783824-1293-4FCE-94BC-95AADE5B5C34}"/>
              </a:ext>
            </a:extLst>
          </p:cNvPr>
          <p:cNvSpPr txBox="1"/>
          <p:nvPr/>
        </p:nvSpPr>
        <p:spPr>
          <a:xfrm>
            <a:off x="-161815" y="5476032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臺南市政府教育局學生輔導諮商中心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8" y="2636912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數字統計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096000" cy="5514975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 rot="3382360">
            <a:off x="2376080" y="4473162"/>
            <a:ext cx="394956" cy="47187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3382360">
            <a:off x="5692226" y="2610288"/>
            <a:ext cx="394956" cy="48094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6516216" y="2924943"/>
            <a:ext cx="415694" cy="40565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24035" y="6579457"/>
            <a:ext cx="62002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/>
                </a:solidFill>
              </a:rPr>
              <a:t>取自蘋果即時</a:t>
            </a:r>
            <a:r>
              <a:rPr lang="en-US" altLang="zh-TW" sz="1200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altLang="zh-TW" sz="1200" dirty="0">
                <a:solidFill>
                  <a:schemeClr val="tx2"/>
                </a:solidFill>
                <a:hlinkClick r:id="rId3"/>
              </a:rPr>
              <a:t>://tw.appledaily.com/headline/20180407/RKA2FZIX4RSVCLWLRZPPG2MSOI</a:t>
            </a:r>
            <a:r>
              <a:rPr lang="en-US" altLang="zh-TW" sz="1200" dirty="0" smtClean="0">
                <a:solidFill>
                  <a:schemeClr val="tx2"/>
                </a:solidFill>
                <a:hlinkClick r:id="rId3"/>
              </a:rPr>
              <a:t>/</a:t>
            </a:r>
            <a:endParaRPr lang="zh-TW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6872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8" y="1412776"/>
            <a:ext cx="8064896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4957" y="6272504"/>
            <a:ext cx="5290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取自性別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力網頁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-</a:t>
            </a:r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中山女中性騷擾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事件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3"/>
              </a:rPr>
              <a:t>womany.net/read/article/14444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73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144000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的校園性騷擾類型 </a:t>
            </a:r>
            <a:r>
              <a:rPr lang="en-US" altLang="zh-TW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摘自邱意婷諮商心理師</a:t>
            </a:r>
            <a:endParaRPr lang="en-US" sz="15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" y="2132856"/>
            <a:ext cx="9144000" cy="38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8" y="2276872"/>
            <a:ext cx="9115602" cy="33123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測驗題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270892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【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性騷擾是非題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】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做做看，檢查你的性騷擾觀念是否正確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(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因為女生行為不檢、衣著暴露，才會引來性騷擾。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因為女生沒有當場拒絕或反抗，所以不能算是性騷擾。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男性沒有可能被性騷擾。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申訴人都是為了報復或其他動機才出面申訴的。</a:t>
            </a:r>
          </a:p>
          <a:p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性騷擾的加害人都是少數病態的男人。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023320" y="5882788"/>
            <a:ext cx="6120680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取自台北科技大學軍訓處網頁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mte.ntut.edu.tw/p/412-1028-10752.php?Lang=zh-tw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7489"/>
            <a:ext cx="9144000" cy="53285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2840" y="264762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1337267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鳳與系上的某位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學長才見過一兩次面。某次在與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學長談及課業問題的時候，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學長話峰一轉，就談及和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性、身體有關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的話題，不但猜測起小鳳的三圍，還詢問小鳳有沒有性經驗。小鳳覺得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錯愕又不舒服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，只想趕快逃開。 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佳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佳班上的一位男同學常會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開低級的玩笑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。佳佳說：「像上次我們在喝芭樂汁，他就說，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ㄟ，你們喝的那個很像精液喔～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還有一次我們辦活動，椅子不夠坐，他就對一個女生說，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要不要坐我大腿上啊？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真的讓人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覺得很討厭、很噁心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阿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明常在球場打球。一次打完球在場邊休息時，一個一直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盯著他身體看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的女生對他說：「唉攸，你這看起來應該很好用喔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」阿明嚇了一跳，完全不知道該怎麼反應，但是身邊的男同學露出一副「你賺到了」的詭異笑容及哨聲，讓阿明把自己的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硬生生的吞了下去。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年，人本教育基金會接獲家長投訴，某教練在體操訓練時，脱學生褲子、用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手戳學生屁股、體罰學生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。經調查小組訪談家長及該教練時，教練坦承行為，卻否認性騷擾，僅表示跟學生鬧著玩，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023320" y="6388359"/>
            <a:ext cx="6120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取自台北科技大學軍訓處網頁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mte.ntut.edu.tw/p/412-1028-10752.php?Lang=zh-tw</a:t>
            </a:r>
            <a:endParaRPr lang="en-US" altLang="zh-TW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         上報網頁 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www.upmedia.mg/news_info.php?SerialNo=61677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2973"/>
            <a:ext cx="9144000" cy="4752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7524" y="332656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迷思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5860" y="1612410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關於受害者 </a:t>
            </a:r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07NikumaruFont" panose="02000900000000000000" pitchFamily="50" charset="-128"/>
              </a:rPr>
              <a:t>ㄋㄧ ˇ</a:t>
            </a:r>
            <a:r>
              <a:rPr lang="zh-TW" altLang="en-US" b="1" dirty="0" smtClean="0">
                <a:solidFill>
                  <a:srgbClr val="C00000"/>
                </a:solidFill>
                <a:latin typeface="Arial Black" panose="020B0A04020102020204" pitchFamily="34" charset="0"/>
                <a:ea typeface="07NikumaruFont" panose="02000900000000000000" pitchFamily="50" charset="-128"/>
              </a:rPr>
              <a:t> 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懂得保護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假定了女性是必然的受害者，男性是必然的加害者，總是對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溫情喊話，行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訓斥之實，諸如「妳要懂得保護自己」、「妳要注意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自身安全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妳該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懂得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拿捏距離」、「妳不該讓人摸妳」。看不見深受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所苦，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出口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男孩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；看不見性騷擾事件後，反覆指責與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的受害者們；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看不見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切身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疼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與校園的黑暗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性別壓迫、性別權力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關於加害者的迷思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者只是一時衝動或是臨時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失控、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者是因被對方引誘與挑逗，才有此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為、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加害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者需要生理發洩，很可憐，無法控制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自己。</a:t>
            </a:r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事實是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1600" u="sng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反性別暴力資源網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的整理，半數以上的性騷擾案，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預謀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策劃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地挑選下手對象，並經謹慎試探；加害者並非一時慾望失控或生理需求，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而是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看透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身份優勢，行權力不對等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之暴力，並知道自己能夠輕易脫罪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知道，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騷擾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定義不明，立案困難，受害者難有證據指控與申訴，不是被視為反應過度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刻意設局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，只要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否認到底，或是反向指責，終將輕微懲處，甚至不了了之。</a:t>
            </a:r>
            <a:endParaRPr lang="en-US" altLang="zh-TW" sz="1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3962" y="6381557"/>
            <a:ext cx="5290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取自性別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力網頁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-</a:t>
            </a:r>
            <a:r>
              <a:rPr lang="zh-TW" altLang="en-US" sz="1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中山女中性騷擾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事件 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https</a:t>
            </a:r>
            <a:r>
              <a:rPr lang="en-US" altLang="zh-TW" sz="1200" dirty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://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  <a:hlinkClick r:id="rId2"/>
              </a:rPr>
              <a:t>womany.net/read/article/14444</a:t>
            </a:r>
            <a:endParaRPr lang="zh-TW" alt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3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8840"/>
            <a:ext cx="9144000" cy="14528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性騷擾，不是反應過度，也不該無傷大雅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4149080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雖然性騷擾對身體沒有實質的傷害，但是對正在學習信任、身體自主、兩性相處、是非判斷的學生，卻可能造成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永久的心理傷痕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性騷擾者甚至可能會有所謂「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被騷擾症候群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」，感覺沮喪、自卑、焦慮、孤立無援，沒有安全感，導致學習情緒低落，上課注意力無法集中，無故曠課或中途輟學，不再信任任何師長，甚至出現失眠、頭痛、暈厥等身體轉化症狀。</a:t>
            </a:r>
            <a:endParaRPr lang="en-US" altLang="zh-TW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solidFill>
                <a:schemeClr val="tx2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07904" y="6453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取自鳳山高職網頁  </a:t>
            </a:r>
            <a:r>
              <a:rPr lang="en-US" altLang="zh-TW" sz="1200" dirty="0" smtClean="0">
                <a:hlinkClick r:id="rId2"/>
              </a:rPr>
              <a:t>http</a:t>
            </a:r>
            <a:r>
              <a:rPr lang="en-US" altLang="zh-TW" sz="1200" dirty="0">
                <a:hlinkClick r:id="rId2"/>
              </a:rPr>
              <a:t>://w3.fsvs.ks.edu.tw/files/11-1001-565.php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41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18" y="2132856"/>
            <a:ext cx="9115602" cy="37444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5598" y="764704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當事人求助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80727" y="2564904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自己的感覺，不論對方是善意、無意還是惡意的騷擾，只要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妳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你讓對方知道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妳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你覺得不舒服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，對方就應該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尊重妳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你的感受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。當然，妳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你可以判斷狀況，視情況選擇是要勇敢大聲地説「不」，或是婉轉告知對方；是要直接做出反抗，或是請求旁人協助。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  <a:p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騷擾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的言語或行為還是繼續在發生，你可以選擇這樣做：</a:t>
            </a:r>
          </a:p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告訴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自己信任的人，尋求心理上的支持與其他支援。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盡可能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詳細地記錄事情發生的經過，以助於未來提出申訴証據之用。</a:t>
            </a:r>
          </a:p>
          <a:p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學校提出申訴，學校會透過「性別平等教育委員會」，負責處理校園性騷擾問題，並提供給受害人必要的協助。</a:t>
            </a:r>
          </a:p>
        </p:txBody>
      </p:sp>
      <p:sp>
        <p:nvSpPr>
          <p:cNvPr id="4" name="矩形 3"/>
          <p:cNvSpPr/>
          <p:nvPr/>
        </p:nvSpPr>
        <p:spPr>
          <a:xfrm>
            <a:off x="2936505" y="6187740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</a:rPr>
              <a:t>取自台北科技大學軍訓處網頁 </a:t>
            </a:r>
            <a:r>
              <a:rPr lang="en-US" altLang="zh-TW" sz="1200" dirty="0">
                <a:solidFill>
                  <a:srgbClr val="3F3F3F">
                    <a:lumMod val="50000"/>
                  </a:srgbClr>
                </a:solidFill>
                <a:hlinkClick r:id="rId2"/>
              </a:rPr>
              <a:t>https://mte.ntut.edu.tw/p/412-1028-10752.php?Lang=zh-tw</a:t>
            </a:r>
            <a:endParaRPr lang="en-US" altLang="zh-TW" sz="1200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18" y="1484784"/>
            <a:ext cx="9092682" cy="45365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旁觀者的行動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1844" y="1628800"/>
            <a:ext cx="80316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成為情境中的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共犯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當有人針對在場者的身體特徵開黃腔，因而讓當事 人不舒服時，我們不應該為了怕「破壞氣氛」而跟著起閧，甚至可以出面制止騷擾者的言語及行為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lvl="1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重要的是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責怪受害者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」的迷思中，質疑受害者的特 質與行為，或是懐疑受害者的認定標準，畢竟每個人都有不同的身體界線與感覺，我們應該給予信任與支持。　</a:t>
            </a:r>
          </a:p>
          <a:p>
            <a:r>
              <a:rPr lang="zh-TW" altLang="en-US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聆聽者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，給予他／她支持與瞭解，必要時幫忙他／她一起制止騷擾者的行為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提供他／她求助的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資源與管道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，例如學校的教官室、健康及諮商中心、信任的師長或社區的諮商中心等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檢舉人的身份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向學校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提出申訴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，讓學校的「性別平等教育委員會」處理，提供受害人必要的協助。</a:t>
            </a:r>
          </a:p>
          <a:p>
            <a:pPr marL="285750" indent="-285750">
              <a:buFontTx/>
              <a:buChar char="-"/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1312" y="625423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</a:rPr>
              <a:t>取自台北科技大學軍訓處網頁 </a:t>
            </a:r>
            <a:r>
              <a:rPr lang="en-US" altLang="zh-TW" sz="1200" dirty="0">
                <a:solidFill>
                  <a:srgbClr val="3F3F3F">
                    <a:lumMod val="50000"/>
                  </a:srgbClr>
                </a:solidFill>
                <a:hlinkClick r:id="rId2"/>
              </a:rPr>
              <a:t>https://mte.ntut.edu.tw/p/412-1028-10752.php?Lang=zh-tw</a:t>
            </a:r>
            <a:endParaRPr lang="en-US" altLang="zh-TW" sz="1200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陽剛</a:t>
            </a:r>
            <a:r>
              <a:rPr lang="en-US" altLang="zh-TW" sz="2500" b="1" dirty="0" err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陰柔</a:t>
            </a:r>
            <a:r>
              <a:rPr lang="zh-TW" altLang="en-US" sz="25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男強</a:t>
            </a:r>
            <a:r>
              <a:rPr lang="en-US" altLang="zh-TW" sz="2500" b="1" dirty="0" err="1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v.s</a:t>
            </a:r>
            <a:r>
              <a:rPr lang="zh-TW" altLang="en-US" sz="25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女弱</a:t>
            </a:r>
            <a:endParaRPr lang="en-US" altLang="zh-TW" sz="25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父權社會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陽剛特質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男孩要像個男人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積極維護男子氣概</a:t>
            </a:r>
            <a:r>
              <a:rPr lang="zh-TW" altLang="en-US" sz="20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大欺小、強欺弱</a:t>
            </a:r>
            <a:endParaRPr lang="en-US" altLang="zh-TW" sz="25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爭風吃醋、爭奇鬥艷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女性證明魅力、性吸引力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積極符應女性特質 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關係霸凌 </a:t>
            </a:r>
            <a:r>
              <a:rPr lang="en-US" altLang="zh-TW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2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性別化的敵意展現</a:t>
            </a:r>
            <a:endParaRPr lang="en-US" sz="2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15616" y="4941168"/>
            <a:ext cx="5250220" cy="1159736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霸凌案件跟性別氣質的養成密切相關，稱之為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</a:rPr>
              <a:t>「性霸凌」（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</a:rPr>
              <a:t>sexual bullying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</a:rPr>
              <a:t>）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r>
              <a:rPr lang="en-US" altLang="zh-TW" sz="1500" dirty="0" smtClean="0">
                <a:solidFill>
                  <a:schemeClr val="tx2">
                    <a:lumMod val="50000"/>
                  </a:schemeClr>
                </a:solidFill>
              </a:rPr>
              <a:t>2011</a:t>
            </a:r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年，教育部修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法將「性霸凌</a:t>
            </a:r>
            <a:r>
              <a:rPr lang="zh-TW" altLang="en-US" sz="1500" dirty="0" smtClean="0">
                <a:solidFill>
                  <a:schemeClr val="tx2">
                    <a:lumMod val="50000"/>
                  </a:schemeClr>
                </a:solidFill>
              </a:rPr>
              <a:t>」納入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《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性別平等教育法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》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第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條，並於同年</a:t>
            </a:r>
            <a:r>
              <a:rPr lang="en-US" altLang="zh-TW" sz="1500" dirty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zh-TW" altLang="en-US" sz="1500" dirty="0">
                <a:solidFill>
                  <a:schemeClr val="tx2">
                    <a:lumMod val="50000"/>
                  </a:schemeClr>
                </a:solidFill>
              </a:rPr>
              <a:t>月實施。自此，性霸凌與性侵害、性騷擾並列校園防治的三大事件。</a:t>
            </a:r>
            <a:endParaRPr lang="en-US" sz="1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6804248" y="4893465"/>
            <a:ext cx="2232248" cy="792088"/>
          </a:xfrm>
          <a:prstGeom prst="wedgeRoundRectCallout">
            <a:avLst>
              <a:gd name="adj1" fmla="val -67165"/>
              <a:gd name="adj2" fmla="val -974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多元性別遭受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機率更高</a:t>
            </a:r>
            <a:endParaRPr lang="zh-TW" altLang="en-US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4608004" y="6532952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參考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411760" y="1897860"/>
            <a:ext cx="4823471" cy="78068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專講大綱</a:t>
            </a:r>
            <a:endParaRPr 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3140968"/>
            <a:ext cx="4176463" cy="2667841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生活中的陽剛與陰柔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性別特質與校園性平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認識校園性騷擾與性霸凌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別與性騷擾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多元性別與性霸凌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r>
              <a:rPr lang="zh-TW" altLang="en-US" sz="24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</a:t>
            </a:r>
            <a:endParaRPr lang="en-US" altLang="zh-TW" sz="24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Tx/>
              <a:buChar char="-"/>
            </a:pPr>
            <a:endParaRPr lang="en-US" sz="2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7252" y="2288203"/>
            <a:ext cx="2094778" cy="55420"/>
            <a:chOff x="2055030" y="1463669"/>
            <a:chExt cx="2304256" cy="544908"/>
          </a:xfrm>
        </p:grpSpPr>
        <p:sp>
          <p:nvSpPr>
            <p:cNvPr id="7" name="Rectangle 6"/>
            <p:cNvSpPr/>
            <p:nvPr/>
          </p:nvSpPr>
          <p:spPr>
            <a:xfrm>
              <a:off x="2055030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1094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7158" y="1463669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3222" y="1463670"/>
              <a:ext cx="576064" cy="544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241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權力傾斜</a:t>
            </a:r>
            <a:endParaRPr lang="en-US" altLang="zh-TW" sz="2500" b="1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是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造成性霸凌的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養分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個人的體型、力氣、能力、 外表、種族、族群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階級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、性或性別差異等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霸凌是因為個人之性或性別，在肢體或非肢體上所遭致的霸凌行為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b="1" u="sng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b="1" u="sng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或性別被用來作為一種武器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。它可能當面發生，也可能在背後或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科技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的方式進行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5656" y="4544522"/>
            <a:ext cx="3168352" cy="137518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曝露在</a:t>
            </a:r>
            <a:r>
              <a:rPr lang="zh-TW" altLang="en-US" sz="2000" b="1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長期、重複性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的負面行為中，霸凌者可能是一個人，也可能是一群人。型式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肢體上、言語上、非直接 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散佈、孤立、網路</a:t>
            </a:r>
            <a:r>
              <a:rPr lang="en-US" altLang="zh-TW" sz="16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直線圖說文字 2 2"/>
          <p:cNvSpPr/>
          <p:nvPr/>
        </p:nvSpPr>
        <p:spPr>
          <a:xfrm>
            <a:off x="5848468" y="4293096"/>
            <a:ext cx="2808312" cy="14401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129"/>
              <a:gd name="adj6" fmla="val -38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霸凌的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重複性</a:t>
            </a:r>
            <a:r>
              <a:rPr lang="zh-TW" altLang="en-US" dirty="0" smtClean="0"/>
              <a:t>來自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「系統權力的濫用」，因此被霸凌者很難抵抗。</a:t>
            </a:r>
            <a:endParaRPr lang="zh-TW" altLang="en-US" dirty="0"/>
          </a:p>
        </p:txBody>
      </p:sp>
      <p:sp>
        <p:nvSpPr>
          <p:cNvPr id="6" name="Rectangle 17"/>
          <p:cNvSpPr/>
          <p:nvPr/>
        </p:nvSpPr>
        <p:spPr>
          <a:xfrm>
            <a:off x="4355976" y="6381328"/>
            <a:ext cx="468052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參考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「校園霸凌、性霸凌與性騷擾之概念釐清與討論」李淑菁老師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40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60160"/>
            <a:ext cx="9144000" cy="3036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性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霸凌具體行為包括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一些字眼來影射某人的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性傾向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，以達到羞辱的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/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例如用「</a:t>
            </a: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gay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」來形容某人或某事物，意味這是不好的）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用具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性意涵的話來汙辱某人（例如用公車形容跟許多男人上床的女人）；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使用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威脅的言語或笑話，造成對方的恐懼（例如開玩笑說要強暴某人）；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閒聊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中散布有關某人性生活或性傾向的謠言（包括塗鴉）；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讓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別人感覺不舒服的碰觸；</a:t>
            </a:r>
          </a:p>
          <a:p>
            <a:pPr lvl="1" fontAlgn="base">
              <a:buFont typeface="+mj-lt"/>
              <a:buAutoNum type="arabicPeriod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碰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觸別人不喜被碰觸的身體部分。</a:t>
            </a:r>
            <a:endParaRPr lang="zh-TW" altLang="en-US" b="0" i="0" dirty="0">
              <a:solidFill>
                <a:schemeClr val="bg2">
                  <a:lumMod val="1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63688" y="5301208"/>
            <a:ext cx="5688632" cy="1236680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校園性罷凌防治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手冊中並列舉實際案例，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像是</a:t>
            </a:r>
            <a:r>
              <a:rPr lang="en-US" altLang="zh-TW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女同學胸部平坦像「飛機場」（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性別特徵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批評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穿著中性的女同學「像男人、會交不到男朋友」（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得知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男同學喜歡男生後罵「死</a:t>
            </a:r>
            <a:r>
              <a:rPr lang="en-US" altLang="zh-TW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gay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」、「肛交男」（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性傾向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對著</a:t>
            </a:r>
            <a:r>
              <a:rPr lang="zh-TW" altLang="en-US" sz="1500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喜歡穿女裝的男同學罵「變態、不男不女」（</a:t>
            </a:r>
            <a:r>
              <a:rPr lang="zh-TW" altLang="en-US" sz="15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性別認同</a:t>
            </a:r>
            <a:r>
              <a:rPr lang="zh-TW" altLang="en-US" sz="1500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sz="1500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4463480" y="4528673"/>
            <a:ext cx="468052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</a:t>
            </a:r>
            <a:r>
              <a:rPr lang="zh-TW" altLang="en-US" sz="1200" dirty="0">
                <a:solidFill>
                  <a:srgbClr val="3F3F3F">
                    <a:lumMod val="50000"/>
                  </a:srgbClr>
                </a:solidFill>
                <a:latin typeface="+mn-ea"/>
              </a:rPr>
              <a:t>自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「校園霸凌、性霸凌與性騷擾之概念釐清與討論」李淑菁老師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6803740" y="6581001"/>
            <a:ext cx="2206691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摘自「校園性霸凌防治手冊」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5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1066486"/>
            <a:ext cx="9144000" cy="5280447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1764221" y="133947"/>
            <a:ext cx="5635064" cy="709713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從統計認識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4327" y="335457"/>
            <a:ext cx="316281" cy="316835"/>
            <a:chOff x="2609260" y="2989019"/>
            <a:chExt cx="475253" cy="475253"/>
          </a:xfrm>
        </p:grpSpPr>
        <p:sp>
          <p:nvSpPr>
            <p:cNvPr id="25" name="Oval 24"/>
            <p:cNvSpPr/>
            <p:nvPr/>
          </p:nvSpPr>
          <p:spPr>
            <a:xfrm>
              <a:off x="2609260" y="2989019"/>
              <a:ext cx="475253" cy="4752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2030" y="3120652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059611"/>
            <a:ext cx="5287322" cy="52873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8165" y="1813883"/>
            <a:ext cx="2725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洪菊吟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數字變多，比較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貼切的說法是</a:t>
            </a: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r>
              <a: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被看見</a:t>
            </a:r>
            <a:r>
              <a:rPr lang="en-US" altLang="zh-TW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以前以為是學生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或小孩之間的打打鬧鬧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，現在大家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會意識到有些行為其實是（性）霸凌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下課後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網路遊戲衍伸的網路關係霸凌</a:t>
            </a: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97560" y="6525344"/>
            <a:ext cx="5791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74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-33655" y="1066486"/>
            <a:ext cx="9144000" cy="5280447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1764221" y="133947"/>
            <a:ext cx="5635064" cy="709713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從統計認識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34327" y="335457"/>
            <a:ext cx="316281" cy="316835"/>
            <a:chOff x="2609260" y="2989019"/>
            <a:chExt cx="475253" cy="475253"/>
          </a:xfrm>
        </p:grpSpPr>
        <p:sp>
          <p:nvSpPr>
            <p:cNvPr id="25" name="Oval 24"/>
            <p:cNvSpPr/>
            <p:nvPr/>
          </p:nvSpPr>
          <p:spPr>
            <a:xfrm>
              <a:off x="2609260" y="2989019"/>
              <a:ext cx="475253" cy="4752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52030" y="3120652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5C5C5C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58165" y="2708920"/>
            <a:ext cx="2725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侵害或性騷擾案件以生理女性較多，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霸凌受害者多數是</a:t>
            </a:r>
            <a:r>
              <a:rPr lang="zh-TW" altLang="en-US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</a:t>
            </a:r>
            <a:r>
              <a:rPr lang="zh-TW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00729"/>
            <a:ext cx="5256584" cy="52565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97560" y="6525344"/>
            <a:ext cx="5791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50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184" y="1817337"/>
            <a:ext cx="2915816" cy="4580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444208" y="3645024"/>
            <a:ext cx="2240240" cy="70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那些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「娘娘腔」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的男孩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6016" y="6516406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7337"/>
            <a:ext cx="6228184" cy="4580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6660" y="2214982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在我高中的時候，有一位男同學因為他比較有女性的特質，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也就是一般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人稱的「娘娘腔」，常常因此被欺負或嘲笑。班上另外一個男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，常常故意在大家面前學他的說話口氣和動作，當然他學的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非常誇張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。大家就會大聲的笑，也沒有人會去注意他是不是會因此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受到傷害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。因為大家抱著看好戲的態度去笑他，助長了那個欺負他的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人更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肆無忌憚的欺負他。⋯⋯大部分的人就會在旁邊一直笑。我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記得有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一次，那個常欺負他的男同學，就在黑板上寫類似他是娘娘腔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的，然後又寫「如果把那句話擦掉的人，會生孩子沒屁眼」，我當</a:t>
            </a:r>
          </a:p>
          <a:p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場就去把那句話擦掉了。他其實是一個很認真的人，上課認真，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做事情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也很小心，如果是他該做的事，就會很盡心的去做好。這樣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個人，難道只是因為他有女性特質，就要被欺負嗎？我後來跟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不錯，他告訴我，他後來根本不想來上學，甚至他想要轉學。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而且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他對事情的看法都非常悲觀。不過他後來考上○○大學的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音樂系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，現在也過的還不錯。</a:t>
            </a:r>
          </a:p>
        </p:txBody>
      </p:sp>
    </p:spTree>
    <p:extLst>
      <p:ext uri="{BB962C8B-B14F-4D97-AF65-F5344CB8AC3E}">
        <p14:creationId xmlns:p14="http://schemas.microsoft.com/office/powerpoint/2010/main" val="14520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184" y="1817337"/>
            <a:ext cx="2915816" cy="4580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444208" y="3645024"/>
            <a:ext cx="2240240" cy="70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那些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「娘娘腔」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的男孩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51512" y="6524958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7337"/>
            <a:ext cx="6228184" cy="4580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3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案例討論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363" y="1968761"/>
            <a:ext cx="56166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國中階段可說是最混亂了，班上的素質參差不齊。我的班級裡就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有傳說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是混幫派的同學，一群都是人高馬大，壯碩的不得了。在班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上真的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是老大，⋯⋯他們就是這樣的一群人，我常常聽到他們說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今天又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打打誰、看誰不爽之類的，所以都是敬而遠之。也是不知道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開始，班上一位瘦小的男生被盯上了，他的家裡似乎經濟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不錯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，本身又很乖，不過常跟我們女生在一起，他的講話聲音又柔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又弱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，常被人叫他是「娘娘腔」。有一次，回家路上看他被攔住，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一陣扭打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，我跟一群班上女生根本就不敢上前阻止，告知老師又怕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日後如果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被他們查到，反而向我們報復，所以只是眼睜睜的看他鼻青臉</a:t>
            </a:r>
          </a:p>
          <a:p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腫。第二天，他就沒有來學校了。再次來似乎是一個禮拜後了，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這件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事好像也鬧上了訓導處，這些大哥級似乎也只是被記了大過，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好像也無關痛養。之後是越來越嚴重，大家也都不敢跟他講話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，當然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沒有人願意挺出來幫助他。我看他都是一直在忍耐，但導師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的處理方式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只是打那些同學。他們被打以後還是不斷的欺負他，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甚至越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來嚴重。最後，他就轉學了，畢業後聽聞他已經離開臺灣到</a:t>
            </a:r>
            <a:r>
              <a:rPr lang="zh-TW" altLang="en-US" sz="16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外國去</a:t>
            </a:r>
            <a:r>
              <a:rPr lang="zh-TW" altLang="en-US" sz="16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求學了⋯⋯</a:t>
            </a:r>
          </a:p>
        </p:txBody>
      </p:sp>
    </p:spTree>
    <p:extLst>
      <p:ext uri="{BB962C8B-B14F-4D97-AF65-F5344CB8AC3E}">
        <p14:creationId xmlns:p14="http://schemas.microsoft.com/office/powerpoint/2010/main" val="33675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55576" y="2132856"/>
            <a:ext cx="2592288" cy="2952328"/>
            <a:chOff x="575409" y="1481438"/>
            <a:chExt cx="1375625" cy="1455574"/>
          </a:xfrm>
        </p:grpSpPr>
        <p:sp>
          <p:nvSpPr>
            <p:cNvPr id="2" name="Rectangle 1"/>
            <p:cNvSpPr/>
            <p:nvPr/>
          </p:nvSpPr>
          <p:spPr>
            <a:xfrm>
              <a:off x="575409" y="1481438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性霸凌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「恐懼同性戀」</a:t>
              </a:r>
              <a:endPara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sz="2500" b="1" dirty="0" smtClean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homophobia</a:t>
              </a:r>
              <a:endParaRPr lang="en-US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3851920" y="2062059"/>
            <a:ext cx="4176464" cy="373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chemeClr val="tx2">
                    <a:lumMod val="50000"/>
                  </a:schemeClr>
                </a:solidFill>
              </a:rPr>
              <a:t>游美惠老師：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US" altLang="zh-TW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2000" dirty="0" smtClean="0">
                <a:solidFill>
                  <a:schemeClr val="tx2">
                    <a:lumMod val="50000"/>
                  </a:schemeClr>
                </a:solidFill>
              </a:rPr>
              <a:t>將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陰柔男生與同性戀身份連結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</a:rPr>
              <a:t>異性戀中心視同性戀為不正常而加以排擠、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歧視。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陰</a:t>
            </a: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</a:rPr>
              <a:t>柔男性受此偏見所苦，遭受</a:t>
            </a: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霸凌。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zh-TW" altLang="en-US" sz="1800" dirty="0" smtClean="0">
                <a:solidFill>
                  <a:schemeClr val="tx2">
                    <a:lumMod val="50000"/>
                  </a:schemeClr>
                </a:solidFill>
              </a:rPr>
              <a:t>當「同性戀」的性身份認同成為羞辱他人的攻擊用詞，便會助長校園霸凌發生。</a:t>
            </a: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TW" sz="1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 </a:t>
            </a:r>
            <a:endParaRPr lang="en-US" sz="4000" b="1" dirty="0">
              <a:solidFill>
                <a:srgbClr val="84CBC5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4211960" y="6409028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6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27584" y="2060848"/>
            <a:ext cx="2736304" cy="3960440"/>
            <a:chOff x="575409" y="1481438"/>
            <a:chExt cx="1375625" cy="1455574"/>
          </a:xfrm>
        </p:grpSpPr>
        <p:sp>
          <p:nvSpPr>
            <p:cNvPr id="2" name="Rectangle 1"/>
            <p:cNvSpPr/>
            <p:nvPr/>
          </p:nvSpPr>
          <p:spPr>
            <a:xfrm>
              <a:off x="575409" y="1481438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認識同志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是教育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善待每一個</a:t>
              </a:r>
              <a:endParaRPr lang="en-US" altLang="zh-TW" sz="25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500" b="1" dirty="0" smtClean="0">
                  <a:solidFill>
                    <a:srgbClr val="3F3F3F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性別主體</a:t>
              </a:r>
              <a:endParaRPr lang="en-US" sz="2500" b="1" dirty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8" name="Content Placeholder 2"/>
          <p:cNvSpPr>
            <a:spLocks noGrp="1"/>
          </p:cNvSpPr>
          <p:nvPr>
            <p:ph idx="1"/>
          </p:nvPr>
        </p:nvSpPr>
        <p:spPr>
          <a:xfrm>
            <a:off x="3779912" y="2144625"/>
            <a:ext cx="4670540" cy="3555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台灣性別平等教育協會：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霸凌事件中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，不少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案例都是因為性傾向或性別氣質而成為同儕嘲諷與欺凌的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焦點。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教育就是反霸凌、反歧視、反壓迫同志的教育，與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平等教育是不可分的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教育的落實，不僅提供學生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培力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性別敏感度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的公民素養，更透過教育實踐來看見校園裡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同志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師生的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生命價值與基本人權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Char char="-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一個被看見與充分理解的學生，校園就少一個因恐同而衍生的性別霸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凌！ 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</a:t>
            </a:r>
            <a:endParaRPr lang="en-US" sz="4000" b="1" dirty="0">
              <a:solidFill>
                <a:srgbClr val="84CBC5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6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5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</a:t>
            </a:r>
            <a:r>
              <a:rPr lang="en-US" altLang="zh-TW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r>
              <a:rPr lang="zh-TW" altLang="en-US" sz="3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14784" y="6548033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0917" y="2177229"/>
            <a:ext cx="56166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「鍾姑娘！鍾姑娘！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原來是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隔壁班的鍾姓同學又被幾個在學校裡帶頭的老大欺負著，鍾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同學雖然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是位男性同學但是舉手投足跟女同學簡直沒兩樣，講話腔調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帶點女性特有撒嬌腔調，三不五時會翹起蓮花指，而且比較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喜歡從事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一些文靜的活動，⋯⋯久而久之，他便因為他女性化的動作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而成為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許多同學們眼中的笑柄。⋯⋯種種的怪異舉動使得他的人際關係一落千丈，他們班的女學生會冷眼看他，在他靠近的時候對他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做出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厭惡的表情，每次什麼不好的事都會牽扯到他，而像班聚、同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都會故意不跟他講，讓他沒辦法參加這些排擠他的舉動，男生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就更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不用說了，動不動就藏他的東西，要不然就是拳腳相向，還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喜歡在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他上廁所的時候圍在他旁邊看，想知道他到底有沒有小雞雞的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惡劣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行徑，造成他之後都只會上大號用廁所，因為怕同學又會圍著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看他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74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5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III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88024" y="6497452"/>
            <a:ext cx="4248472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883" y="2238784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記得有一次，在下課的時候我往廁所的方向走去，看到一群人 圍在廁所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外面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便探頭看廁所裡面究竟發 生了什麼事情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？一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看之下原來是那幾個平時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愛欺負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鍾同學的同學，竟在他上廁所的時候強行打開他廁所的門，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並手套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塑膠袋揚言是要查驗他到底是男生還女生？而旁邊的圍觀的人 也都在大笑，更增加了那群同學們欺負他的興致，看著鍾同學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大聲的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呼救和無助的眼神，我內心實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感不妥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，但又看在場所有同學竟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一個通知老師的樣子，我只好迅速默默的走離現場。事後我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雖然一直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猶豫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到底該不該跟老師講，但是連我們的同學講起這件事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好像都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講的很開心的樣子更加讓我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不敢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跟老師講，就是怕會得罪那些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帶頭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的學生。那件事情過了之後我便很少在看到鍾同學再來學校上課 了，根據同學輾轉得知好像已經轉學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7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4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369"/>
            <a:ext cx="1794185" cy="2577273"/>
            <a:chOff x="0" y="-9277"/>
            <a:chExt cx="1829060" cy="2981039"/>
          </a:xfrm>
        </p:grpSpPr>
        <p:sp>
          <p:nvSpPr>
            <p:cNvPr id="2" name="Rectangle 1"/>
            <p:cNvSpPr/>
            <p:nvPr/>
          </p:nvSpPr>
          <p:spPr>
            <a:xfrm>
              <a:off x="0" y="-9277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4026" y="-607"/>
            <a:ext cx="1933226" cy="2565511"/>
            <a:chOff x="3656820" y="-456"/>
            <a:chExt cx="1830362" cy="2972217"/>
          </a:xfrm>
        </p:grpSpPr>
        <p:sp>
          <p:nvSpPr>
            <p:cNvPr id="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58122" y="1485652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2798" y="1"/>
            <a:ext cx="1860012" cy="2564904"/>
            <a:chOff x="5485879" y="-456"/>
            <a:chExt cx="1829061" cy="2972218"/>
          </a:xfrm>
        </p:grpSpPr>
        <p:sp>
          <p:nvSpPr>
            <p:cNvPr id="9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26211" y="-11016"/>
            <a:ext cx="1922103" cy="2565511"/>
            <a:chOff x="7314939" y="-456"/>
            <a:chExt cx="1829061" cy="2972218"/>
          </a:xfrm>
        </p:grpSpPr>
        <p:sp>
          <p:nvSpPr>
            <p:cNvPr id="29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26262" y="-12369"/>
            <a:ext cx="1968736" cy="2577274"/>
            <a:chOff x="5485879" y="-456"/>
            <a:chExt cx="1829061" cy="2972220"/>
          </a:xfrm>
        </p:grpSpPr>
        <p:sp>
          <p:nvSpPr>
            <p:cNvPr id="42" name="Rectangle 41"/>
            <p:cNvSpPr/>
            <p:nvPr/>
          </p:nvSpPr>
          <p:spPr>
            <a:xfrm>
              <a:off x="5485880" y="-456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85879" y="1485654"/>
              <a:ext cx="1829060" cy="1486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1" y="4186579"/>
            <a:ext cx="1873172" cy="2661936"/>
            <a:chOff x="-20670" y="44089"/>
            <a:chExt cx="1862072" cy="2927675"/>
          </a:xfrm>
        </p:grpSpPr>
        <p:sp>
          <p:nvSpPr>
            <p:cNvPr id="47" name="Rectangle 1"/>
            <p:cNvSpPr/>
            <p:nvPr/>
          </p:nvSpPr>
          <p:spPr>
            <a:xfrm>
              <a:off x="-20670" y="44089"/>
              <a:ext cx="1862072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24"/>
            <p:cNvSpPr/>
            <p:nvPr/>
          </p:nvSpPr>
          <p:spPr>
            <a:xfrm>
              <a:off x="-20670" y="1485712"/>
              <a:ext cx="1825574" cy="14860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oup 40"/>
          <p:cNvGrpSpPr/>
          <p:nvPr/>
        </p:nvGrpSpPr>
        <p:grpSpPr>
          <a:xfrm>
            <a:off x="1803066" y="4188084"/>
            <a:ext cx="1782140" cy="2669916"/>
            <a:chOff x="5485879" y="-456"/>
            <a:chExt cx="1829061" cy="2972218"/>
          </a:xfrm>
        </p:grpSpPr>
        <p:sp>
          <p:nvSpPr>
            <p:cNvPr id="52" name="Rectangle 41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42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Group 10"/>
          <p:cNvGrpSpPr/>
          <p:nvPr/>
        </p:nvGrpSpPr>
        <p:grpSpPr>
          <a:xfrm>
            <a:off x="3584026" y="4187477"/>
            <a:ext cx="1935768" cy="2670525"/>
            <a:chOff x="3656820" y="-456"/>
            <a:chExt cx="1830362" cy="2972220"/>
          </a:xfrm>
        </p:grpSpPr>
        <p:sp>
          <p:nvSpPr>
            <p:cNvPr id="57" name="Rectangle 6"/>
            <p:cNvSpPr/>
            <p:nvPr/>
          </p:nvSpPr>
          <p:spPr>
            <a:xfrm>
              <a:off x="365682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26"/>
            <p:cNvSpPr/>
            <p:nvPr/>
          </p:nvSpPr>
          <p:spPr>
            <a:xfrm>
              <a:off x="3658122" y="1485654"/>
              <a:ext cx="1829060" cy="14861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11"/>
          <p:cNvGrpSpPr/>
          <p:nvPr/>
        </p:nvGrpSpPr>
        <p:grpSpPr>
          <a:xfrm>
            <a:off x="5515878" y="4196066"/>
            <a:ext cx="1855010" cy="2663310"/>
            <a:chOff x="5485879" y="-456"/>
            <a:chExt cx="1829061" cy="2972218"/>
          </a:xfrm>
        </p:grpSpPr>
        <p:sp>
          <p:nvSpPr>
            <p:cNvPr id="62" name="Rectangle 8"/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27"/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12"/>
          <p:cNvGrpSpPr/>
          <p:nvPr/>
        </p:nvGrpSpPr>
        <p:grpSpPr>
          <a:xfrm>
            <a:off x="7352810" y="4186578"/>
            <a:ext cx="1786788" cy="2682286"/>
            <a:chOff x="7314939" y="-456"/>
            <a:chExt cx="1829061" cy="2972218"/>
          </a:xfrm>
        </p:grpSpPr>
        <p:sp>
          <p:nvSpPr>
            <p:cNvPr id="67" name="Rectangle 28"/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29"/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1" name="Title 19"/>
          <p:cNvSpPr>
            <a:spLocks noGrp="1"/>
          </p:cNvSpPr>
          <p:nvPr>
            <p:ph type="title"/>
          </p:nvPr>
        </p:nvSpPr>
        <p:spPr>
          <a:xfrm>
            <a:off x="465612" y="2882421"/>
            <a:ext cx="8229600" cy="11430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男子氣概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女性特質</a:t>
            </a: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289365" y="1761175"/>
            <a:ext cx="132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強勢支配的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8638" y="520991"/>
            <a:ext cx="13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愛小孩的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2239028" y="51401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進取的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2203039" y="1749934"/>
            <a:ext cx="110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溫柔體貼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3894379" y="1735920"/>
            <a:ext cx="151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有同情心的</a:t>
            </a:r>
          </a:p>
        </p:txBody>
      </p:sp>
      <p:sp>
        <p:nvSpPr>
          <p:cNvPr id="77" name="文字方塊 76"/>
          <p:cNvSpPr txBox="1"/>
          <p:nvPr/>
        </p:nvSpPr>
        <p:spPr>
          <a:xfrm>
            <a:off x="4171567" y="532085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溫和的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5541831" y="520991"/>
            <a:ext cx="165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果斷不猶疑的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5716633" y="1749934"/>
            <a:ext cx="13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立場堅定的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7433591" y="1718449"/>
            <a:ext cx="15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情感豐富的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7214488" y="532085"/>
            <a:ext cx="18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個性鮮明強烈的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7874563" y="4725144"/>
            <a:ext cx="896665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5693143" y="4759505"/>
            <a:ext cx="156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有領導能力的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5604061" y="5894624"/>
            <a:ext cx="169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能平撫</a:t>
            </a:r>
            <a:r>
              <a:rPr lang="zh-TW" altLang="en-US" dirty="0" smtClean="0"/>
              <a:t>他人</a:t>
            </a:r>
            <a:endParaRPr lang="en-US" altLang="zh-TW" dirty="0" smtClean="0"/>
          </a:p>
          <a:p>
            <a:r>
              <a:rPr lang="zh-TW" altLang="en-US" dirty="0" smtClean="0"/>
              <a:t>情緒</a:t>
            </a:r>
            <a:r>
              <a:rPr lang="zh-TW" altLang="en-US" dirty="0"/>
              <a:t>的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7819375" y="6077518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獨立的</a:t>
            </a:r>
          </a:p>
        </p:txBody>
      </p:sp>
      <p:sp>
        <p:nvSpPr>
          <p:cNvPr id="88" name="文字方塊 87"/>
          <p:cNvSpPr txBox="1"/>
          <p:nvPr/>
        </p:nvSpPr>
        <p:spPr>
          <a:xfrm>
            <a:off x="2263419" y="4698677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溫暖的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3613190" y="4603217"/>
            <a:ext cx="191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對他人的需求</a:t>
            </a:r>
            <a:endParaRPr lang="en-US" altLang="zh-TW" dirty="0"/>
          </a:p>
          <a:p>
            <a:r>
              <a:rPr lang="zh-TW" altLang="en-US" dirty="0"/>
              <a:t>很敏感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1816472" y="6052980"/>
            <a:ext cx="17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捍衛自己信念的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3810387" y="6057178"/>
            <a:ext cx="147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願意冒險的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358899" y="4698677"/>
            <a:ext cx="118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強有力的</a:t>
            </a:r>
          </a:p>
        </p:txBody>
      </p:sp>
      <p:sp>
        <p:nvSpPr>
          <p:cNvPr id="93" name="文字方塊 92"/>
          <p:cNvSpPr txBox="1"/>
          <p:nvPr/>
        </p:nvSpPr>
        <p:spPr>
          <a:xfrm>
            <a:off x="471472" y="6048474"/>
            <a:ext cx="89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體貼的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73" y="4502045"/>
            <a:ext cx="879939" cy="8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00014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00014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IV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727375" y="6485113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1548" y="1915619"/>
            <a:ext cx="5328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踏入音樂班開始，班上的男生就會分成兩區，一邊很娘，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 </a:t>
            </a: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，通常 </a:t>
            </a: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的那邊很愛欺負娘的那邊，像是上課就會用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言語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嘲諷他們，笑他們很娘，沒有男子氣概，那時候也不覺得那些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被欺負，大家只是習以為常地跟著笑，現在想起來都覺得那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時候的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我們很過分，沒幫忙就算了，還助紂為虐，⋯⋯那些自以為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的男生，居然在班上很多人的時候，大聲嚷嚷說要幫那些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 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的男生驗明正身，就這樣開始玩起脫褲子遊戲，一開始我們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會見義勇為，上前去阻止，可是久了就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被洗腦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成功，認為那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就是男生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之間的遊戲，⋯⋯，到了二年級，情況越來越嚴重，那些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男生居然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學起學長玩「阿魯巴」，因為畫面實在很有礙觀瞻，所以原本我們這些會見義勇為的女生，也變得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不敢看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，最後大家都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裝做沒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看見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，被欺負的男生就一直被欺負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幾個就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會逃不出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魔掌，只能「乖乖」地被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欺負</a:t>
            </a: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那時候都只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，我們這幾個瘦弱的女生幫得上什麼忙嗎？一定沒辦法，所以</a:t>
            </a:r>
            <a:r>
              <a:rPr lang="zh-TW" altLang="en-US" sz="16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眼睜睜</a:t>
            </a:r>
            <a:r>
              <a:rPr lang="zh-TW" altLang="en-US" sz="16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看著他們被欺負。</a:t>
            </a:r>
          </a:p>
          <a:p>
            <a:endParaRPr lang="zh-TW" altLang="en-US" sz="16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907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812521"/>
            <a:ext cx="3059832" cy="450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3"/>
          <p:cNvSpPr txBox="1">
            <a:spLocks/>
          </p:cNvSpPr>
          <p:nvPr/>
        </p:nvSpPr>
        <p:spPr>
          <a:xfrm>
            <a:off x="6300192" y="3356992"/>
            <a:ext cx="2579808" cy="128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2521"/>
            <a:ext cx="6084168" cy="4509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itle 19"/>
          <p:cNvSpPr txBox="1">
            <a:spLocks/>
          </p:cNvSpPr>
          <p:nvPr/>
        </p:nvSpPr>
        <p:spPr>
          <a:xfrm>
            <a:off x="395320" y="692696"/>
            <a:ext cx="8229600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5C5C5C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多元性別與</a:t>
            </a:r>
            <a:r>
              <a:rPr lang="zh-TW" altLang="en-US" sz="4000" b="1" dirty="0" smtClean="0">
                <a:solidFill>
                  <a:srgbClr val="84CBC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性霸凌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案例討論 </a:t>
            </a:r>
            <a:r>
              <a:rPr lang="en-US" altLang="zh-TW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</a:t>
            </a:r>
            <a:r>
              <a:rPr lang="zh-TW" altLang="en-US" sz="3000" b="1" dirty="0" smtClean="0">
                <a:solidFill>
                  <a:srgbClr val="3F3F3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sz="3000" b="1" dirty="0">
              <a:solidFill>
                <a:srgbClr val="3F3F3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4860032" y="6497452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1576" y="2060848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事件一開始只是些玩笑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嘲笑阿凱（受害者）的肥胖體型，而且阿凱個性完全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攻擊性，有點媽媽性格，喜歡嘮叨，口才是他的強項，而班上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同學會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把這項特質（喜歡嘮叨），視為不夠男子氣概、不具有陽剛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特質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，阿凱面對這些玩笑話也是一笑置之，有時也會跟著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自嘲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某一天阿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純把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他壓在地上，開始脫他的制服，阿純的膝蓋壓在阿凱的手腕，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在地上展開，而腹部被阿純坐著，一顆顆鈕扣開始被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解開</a:t>
            </a:r>
            <a:r>
              <a:rPr lang="en-US" altLang="zh-TW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後來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阿凱的褲子被完全脫下來了，因為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阿純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開始有了些特定的助手，一起行動，阿凱四角褲外露躺在教室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後方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的空地被阿純強壓著，走廊上也會有其他班級的同學看熱鬧，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有老師經過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，就會有人大喊通知：「老師來了！」大家</a:t>
            </a:r>
            <a:r>
              <a:rPr lang="zh-TW" altLang="en-US" sz="17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一哄而散</a:t>
            </a:r>
            <a:r>
              <a:rPr lang="zh-TW" altLang="en-US" sz="17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，留下阿凱急忙的穿衣服和褲子，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老師不知道是沒看見或者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裝作沒看見</a:t>
            </a:r>
            <a:r>
              <a:rPr lang="en-US" altLang="zh-TW" sz="17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en-US" sz="17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97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4665" y="1368374"/>
            <a:ext cx="9144000" cy="2736304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4731" y="391064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</a:t>
            </a:r>
            <a:endParaRPr 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51" y="1866210"/>
            <a:ext cx="317019" cy="31701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56994" y="16849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同儕旁觀者，不管內心是膽怯、猶豫、掙扎或氣憤，均未積極採取行動，而老師則是「</a:t>
            </a:r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不知道是沒有看見或是裝作沒看見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1" y="2621575"/>
            <a:ext cx="317019" cy="317019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856994" y="2475996"/>
            <a:ext cx="778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教育現場可能以「學生人緣不好」、「學生打鬧」、「開玩笑」為理由，而非以性霸凌來積極處理。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81" y="3436430"/>
            <a:ext cx="317019" cy="317019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882101" y="3351430"/>
            <a:ext cx="7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這類行為非「成長過程的必要之惡」，也非「惡作劇」，更非成長過程「必經之路」，這類的性霸凌常讓學生身心受創，需要被正視且善加處理。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4593" y="4697007"/>
            <a:ext cx="6588732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某陽剛女老師：「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你們這麼柔弱文靜，出去（即離開學校之意）會被女生欺負」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陽剛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sz="14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老師：「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我是沒想到這些話會傷到別人，被別人形容為男人婆，我也沒有覺得受傷。但是啊，我不認同你的講法。我只是讓他們知道社會的現實，他以後出去一定會有更多人嘲笑他們。」</a:t>
            </a: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珊珊老師：「所以男生就一定要很</a:t>
            </a:r>
            <a:r>
              <a:rPr lang="en-US" altLang="zh-TW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</a:t>
            </a:r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才能生存嗎？」</a:t>
            </a:r>
          </a:p>
          <a:p>
            <a:endParaRPr lang="zh-TW" altLang="en-US" sz="1400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某陽剛女老師：「是啊，不然呢？」</a:t>
            </a:r>
          </a:p>
        </p:txBody>
      </p:sp>
      <p:sp>
        <p:nvSpPr>
          <p:cNvPr id="12" name="Rectangle 17"/>
          <p:cNvSpPr/>
          <p:nvPr/>
        </p:nvSpPr>
        <p:spPr>
          <a:xfrm>
            <a:off x="4493243" y="4158984"/>
            <a:ext cx="432048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958203" y="593242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tx2">
                    <a:lumMod val="50000"/>
                  </a:schemeClr>
                </a:solidFill>
              </a:rPr>
              <a:t>取自關鍵評論網頁  </a:t>
            </a:r>
            <a:r>
              <a:rPr lang="en-US" altLang="zh-TW" sz="1200" dirty="0" smtClean="0">
                <a:hlinkClick r:id="rId3"/>
              </a:rPr>
              <a:t>https</a:t>
            </a:r>
            <a:r>
              <a:rPr lang="en-US" altLang="zh-TW" sz="1200" dirty="0">
                <a:hlinkClick r:id="rId3"/>
              </a:rPr>
              <a:t>://www.thenewslens.com/feature/gendereducation20/133784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420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2019396"/>
            <a:ext cx="9144000" cy="2669936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霸凌受害者的自白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5" y="2420888"/>
            <a:ext cx="302565" cy="31701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77235" y="2338701"/>
            <a:ext cx="8009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我</a:t>
            </a:r>
            <a:r>
              <a:rPr lang="zh-TW" altLang="en-US" b="1" dirty="0">
                <a:solidFill>
                  <a:schemeClr val="bg1"/>
                </a:solidFill>
              </a:rPr>
              <a:t>也是曾經是受到被排擠，被取笑的對象，我可以深深</a:t>
            </a:r>
            <a:r>
              <a:rPr lang="zh-TW" altLang="en-US" b="1" dirty="0" smtClean="0">
                <a:solidFill>
                  <a:schemeClr val="bg1"/>
                </a:solidFill>
              </a:rPr>
              <a:t>感受到</a:t>
            </a:r>
            <a:r>
              <a:rPr lang="zh-TW" altLang="en-US" b="1" dirty="0">
                <a:solidFill>
                  <a:schemeClr val="bg1"/>
                </a:solidFill>
              </a:rPr>
              <a:t>，那時候我的無助與無力，似乎沒有人願意對我伸出援手。</a:t>
            </a:r>
            <a:r>
              <a:rPr lang="zh-TW" altLang="en-US" b="1" dirty="0" smtClean="0">
                <a:solidFill>
                  <a:schemeClr val="bg1"/>
                </a:solidFill>
              </a:rPr>
              <a:t>終於</a:t>
            </a:r>
            <a:r>
              <a:rPr lang="zh-TW" altLang="en-US" b="1" dirty="0">
                <a:solidFill>
                  <a:schemeClr val="bg1"/>
                </a:solidFill>
              </a:rPr>
              <a:t>，在國中，我平復了這個遺憾，我對那個女同學伸出了援手。</a:t>
            </a:r>
            <a:r>
              <a:rPr lang="zh-TW" altLang="en-US" b="1" dirty="0" smtClean="0">
                <a:solidFill>
                  <a:schemeClr val="bg1"/>
                </a:solidFill>
              </a:rPr>
              <a:t>雖然</a:t>
            </a:r>
            <a:r>
              <a:rPr lang="zh-TW" altLang="en-US" b="1" dirty="0">
                <a:solidFill>
                  <a:schemeClr val="bg1"/>
                </a:solidFill>
              </a:rPr>
              <a:t>也許來的有點慢，但至少我做了。而且，重點是，我也影響了</a:t>
            </a:r>
            <a:r>
              <a:rPr lang="zh-TW" altLang="en-US" b="1" dirty="0" smtClean="0">
                <a:solidFill>
                  <a:schemeClr val="bg1"/>
                </a:solidFill>
              </a:rPr>
              <a:t>別人</a:t>
            </a:r>
            <a:r>
              <a:rPr lang="zh-TW" altLang="en-US" b="1" dirty="0">
                <a:solidFill>
                  <a:schemeClr val="bg1"/>
                </a:solidFill>
              </a:rPr>
              <a:t>，讓他們也有勇氣說出自己的看法，為那個女生打抱不平。而</a:t>
            </a:r>
            <a:r>
              <a:rPr lang="zh-TW" altLang="en-US" b="1" dirty="0" smtClean="0">
                <a:solidFill>
                  <a:schemeClr val="bg1"/>
                </a:solidFill>
              </a:rPr>
              <a:t>打抱不平</a:t>
            </a:r>
            <a:r>
              <a:rPr lang="zh-TW" altLang="en-US" b="1" dirty="0">
                <a:solidFill>
                  <a:schemeClr val="bg1"/>
                </a:solidFill>
              </a:rPr>
              <a:t>，似乎需要勇氣、也需要智慧。在這個社會裡，人人都</a:t>
            </a:r>
            <a:r>
              <a:rPr lang="zh-TW" altLang="en-US" b="1" dirty="0" smtClean="0">
                <a:solidFill>
                  <a:schemeClr val="bg1"/>
                </a:solidFill>
              </a:rPr>
              <a:t>自顧不暇</a:t>
            </a:r>
            <a:r>
              <a:rPr lang="zh-TW" altLang="en-US" b="1" dirty="0">
                <a:solidFill>
                  <a:schemeClr val="bg1"/>
                </a:solidFill>
              </a:rPr>
              <a:t>。我想大多的人，在做一切事情或決定時候，都還是以自身</a:t>
            </a:r>
            <a:r>
              <a:rPr lang="zh-TW" altLang="en-US" b="1" dirty="0" smtClean="0">
                <a:solidFill>
                  <a:schemeClr val="bg1"/>
                </a:solidFill>
              </a:rPr>
              <a:t>為出發點</a:t>
            </a:r>
            <a:r>
              <a:rPr lang="zh-TW" altLang="en-US" b="1" dirty="0">
                <a:solidFill>
                  <a:schemeClr val="bg1"/>
                </a:solidFill>
              </a:rPr>
              <a:t>。雖然聽來有點諷刺但卻是事實。</a:t>
            </a:r>
          </a:p>
        </p:txBody>
      </p:sp>
      <p:sp>
        <p:nvSpPr>
          <p:cNvPr id="23" name="Rectangle 17"/>
          <p:cNvSpPr/>
          <p:nvPr/>
        </p:nvSpPr>
        <p:spPr>
          <a:xfrm>
            <a:off x="4682017" y="5026266"/>
            <a:ext cx="4392488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/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摘自「多元性別特質與校園中的性</a:t>
            </a:r>
            <a:r>
              <a:rPr lang="en-US" altLang="zh-TW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/</a:t>
            </a:r>
            <a:r>
              <a:rPr lang="zh-TW" altLang="en-US" sz="1200" dirty="0" smtClean="0">
                <a:solidFill>
                  <a:srgbClr val="3F3F3F">
                    <a:lumMod val="50000"/>
                  </a:srgbClr>
                </a:solidFill>
                <a:latin typeface="+mn-ea"/>
              </a:rPr>
              <a:t>別霸凌事件」游美惠老師</a:t>
            </a:r>
            <a:endParaRPr lang="en-US" sz="1200" dirty="0">
              <a:solidFill>
                <a:srgbClr val="3F3F3F">
                  <a:lumMod val="50000"/>
                </a:srgb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89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0" y="2060848"/>
            <a:ext cx="9144000" cy="2669936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影片 </a:t>
            </a:r>
            <a:r>
              <a:rPr lang="en-US" altLang="zh-TW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: </a:t>
            </a:r>
            <a:r>
              <a:rPr lang="zh-TW" altLang="en-US" sz="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2" action="ppaction://hlinkfile"/>
              </a:rPr>
              <a:t>對不起，當時的我缺乏勇氣</a:t>
            </a:r>
            <a:endParaRPr lang="en-US" sz="2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95750"/>
            <a:ext cx="8229600" cy="709713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旁觀者的行動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培養道德勇氣</a:t>
            </a:r>
            <a:endParaRPr lang="en-US" sz="3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37306"/>
            <a:ext cx="30256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70369" y="28134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終止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性暴力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創造性別公義的社會</a:t>
            </a:r>
            <a:b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需要你我一同來努力！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70" y="5445224"/>
            <a:ext cx="9022779" cy="1670492"/>
            <a:chOff x="333766" y="866520"/>
            <a:chExt cx="7670864" cy="1561214"/>
          </a:xfrm>
        </p:grpSpPr>
        <p:sp>
          <p:nvSpPr>
            <p:cNvPr id="7" name="Oval 6"/>
            <p:cNvSpPr/>
            <p:nvPr/>
          </p:nvSpPr>
          <p:spPr>
            <a:xfrm>
              <a:off x="4091797" y="1455626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44008" y="1707654"/>
              <a:ext cx="720080" cy="7200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64088" y="1045536"/>
              <a:ext cx="936104" cy="9361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538130" y="1261560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04530" y="866520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51920" y="1383618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351255">
              <a:off x="1265321" y="1497087"/>
              <a:ext cx="504056" cy="50405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351255">
              <a:off x="1848888" y="1409861"/>
              <a:ext cx="900100" cy="90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351255">
              <a:off x="2870635" y="1230296"/>
              <a:ext cx="455011" cy="455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351255">
              <a:off x="3437209" y="140866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33766" y="1573764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351255">
              <a:off x="823699" y="1818304"/>
              <a:ext cx="412094" cy="4120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351255">
              <a:off x="523227" y="1752675"/>
              <a:ext cx="227505" cy="227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tle 13"/>
          <p:cNvSpPr txBox="1">
            <a:spLocks/>
          </p:cNvSpPr>
          <p:nvPr/>
        </p:nvSpPr>
        <p:spPr>
          <a:xfrm>
            <a:off x="734534" y="3429000"/>
            <a:ext cx="75870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5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1289036"/>
            <a:ext cx="9144000" cy="3909053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4" y="764704"/>
            <a:ext cx="2548705" cy="560936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22773"/>
            <a:ext cx="5400600" cy="30415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12353" y="2231162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Siri ….</a:t>
            </a:r>
          </a:p>
          <a:p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請問一下，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性別光譜</a:t>
            </a:r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是甚麼</a:t>
            </a: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36096" y="4869293"/>
            <a:ext cx="129614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圖片取自網路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 flipH="1">
            <a:off x="0" y="764704"/>
            <a:ext cx="9144000" cy="3909053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在社會上，當我們談到性別，各種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組合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可能，也都存在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4" y="3662238"/>
            <a:ext cx="5305772" cy="30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093429" y="6465629"/>
            <a:ext cx="49571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圖片取自網路</a:t>
            </a:r>
            <a:r>
              <a:rPr lang="en-US" altLang="zh-TW" sz="1200" dirty="0" smtClean="0">
                <a:hlinkClick r:id="rId3"/>
              </a:rPr>
              <a:t>http</a:t>
            </a:r>
            <a:r>
              <a:rPr lang="en-US" altLang="zh-TW" sz="1200" dirty="0">
                <a:hlinkClick r:id="rId3"/>
              </a:rPr>
              <a:t>://</a:t>
            </a:r>
            <a:r>
              <a:rPr lang="en-US" altLang="zh-TW" sz="1200" dirty="0" smtClean="0">
                <a:hlinkClick r:id="rId3"/>
              </a:rPr>
              <a:t>mypaper.pchome.com.tw/miss33lin/post/1372020563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1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27684"/>
            <a:ext cx="9144000" cy="2415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>
              <a:solidFill>
                <a:srgbClr val="FCFCFC">
                  <a:lumMod val="1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說說關於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性別特質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的日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</a:p>
        </p:txBody>
      </p:sp>
      <p:sp>
        <p:nvSpPr>
          <p:cNvPr id="5" name="直線圖說文字 1 4"/>
          <p:cNvSpPr/>
          <p:nvPr/>
        </p:nvSpPr>
        <p:spPr>
          <a:xfrm>
            <a:off x="1043608" y="2636912"/>
            <a:ext cx="2808312" cy="2088232"/>
          </a:xfrm>
          <a:prstGeom prst="borderCallout1">
            <a:avLst>
              <a:gd name="adj1" fmla="val 18750"/>
              <a:gd name="adj2" fmla="val -8333"/>
              <a:gd name="adj3" fmla="val -24392"/>
              <a:gd name="adj4" fmla="val -476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生活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最常聽見別人怎麼說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就應該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algn="ctr"/>
            <a:endParaRPr lang="en-US" altLang="zh-TW" dirty="0"/>
          </a:p>
        </p:txBody>
      </p:sp>
      <p:sp>
        <p:nvSpPr>
          <p:cNvPr id="6" name="直線圖說文字 3 5"/>
          <p:cNvSpPr/>
          <p:nvPr/>
        </p:nvSpPr>
        <p:spPr>
          <a:xfrm>
            <a:off x="4967536" y="1470264"/>
            <a:ext cx="3420888" cy="203074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31644"/>
              <a:gd name="adj6" fmla="val -42895"/>
              <a:gd name="adj7" fmla="val 44441"/>
              <a:gd name="adj8" fmla="val -2624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你聽見這些說法的時候，你的想法是甚麼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當下的感受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直線圖說文字 3 7"/>
          <p:cNvSpPr/>
          <p:nvPr/>
        </p:nvSpPr>
        <p:spPr>
          <a:xfrm>
            <a:off x="4499992" y="4367208"/>
            <a:ext cx="3312368" cy="2059185"/>
          </a:xfrm>
          <a:prstGeom prst="borderCallout3">
            <a:avLst>
              <a:gd name="adj1" fmla="val -27363"/>
              <a:gd name="adj2" fmla="val 4417"/>
              <a:gd name="adj3" fmla="val 23633"/>
              <a:gd name="adj4" fmla="val -8652"/>
              <a:gd name="adj5" fmla="val 43580"/>
              <a:gd name="adj6" fmla="val -14845"/>
              <a:gd name="adj7" fmla="val -15234"/>
              <a:gd name="adj8" fmla="val 144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當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你聽見這些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說法，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否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影響你怎麼看待自己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或影響你怎麼看待別人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>
            <a:off x="0" y="1"/>
            <a:ext cx="9144000" cy="6858000"/>
          </a:xfrm>
          <a:prstGeom prst="rect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7969" y="980728"/>
            <a:ext cx="3165474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一個故事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22" y="2607365"/>
            <a:ext cx="3172716" cy="1901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16632"/>
            <a:ext cx="4774802" cy="660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615956" y="6021288"/>
            <a:ext cx="30672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</a:rPr>
              <a:t>取自性別平等教育協會網站 </a:t>
            </a:r>
            <a:r>
              <a:rPr lang="en-US" altLang="zh-TW" sz="1200" dirty="0">
                <a:solidFill>
                  <a:schemeClr val="bg1"/>
                </a:solidFill>
                <a:hlinkClick r:id="rId4"/>
              </a:rPr>
              <a:t>https://www.tgeea.org.tw/gender/lgbt/4358</a:t>
            </a:r>
            <a:r>
              <a:rPr lang="en-US" altLang="zh-TW" sz="1200" dirty="0" smtClean="0">
                <a:solidFill>
                  <a:schemeClr val="bg1"/>
                </a:solidFill>
                <a:hlinkClick r:id="rId4"/>
              </a:rPr>
              <a:t>/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448971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22479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588224" y="1962213"/>
            <a:ext cx="0" cy="38350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80225" y="2228526"/>
            <a:ext cx="3076867" cy="4468168"/>
            <a:chOff x="575409" y="1482031"/>
            <a:chExt cx="1375625" cy="1651031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1762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20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性騷</a:t>
              </a:r>
              <a:r>
                <a:rPr lang="zh-TW" altLang="en-US" sz="20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擾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838544" y="2228526"/>
            <a:ext cx="2986915" cy="4843511"/>
            <a:chOff x="575409" y="1482031"/>
            <a:chExt cx="1375625" cy="1795748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579425" y="2956827"/>
              <a:ext cx="1368815" cy="3209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zh-TW" altLang="en-US" sz="20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性霸凌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58274" y="1212339"/>
            <a:ext cx="6550962" cy="8364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zh-TW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性平教育法</a:t>
            </a: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5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霸凌與性騷擾</a:t>
            </a:r>
            <a:r>
              <a:rPr lang="zh-TW" altLang="en-US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5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該法第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款及第</a:t>
            </a:r>
            <a:r>
              <a:rPr lang="en-US" altLang="zh-TW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1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款：</a:t>
            </a:r>
          </a:p>
        </p:txBody>
      </p:sp>
      <p:sp>
        <p:nvSpPr>
          <p:cNvPr id="4" name="矩形 3"/>
          <p:cNvSpPr/>
          <p:nvPr/>
        </p:nvSpPr>
        <p:spPr>
          <a:xfrm>
            <a:off x="1495639" y="2328095"/>
            <a:ext cx="2646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符合下列情形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，且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未達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性侵害之程度者</a:t>
            </a:r>
            <a:r>
              <a:rPr lang="en-US" altLang="zh-TW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明示或暗示之方式，從事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不受歡迎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且具有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性意味或性別歧視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言詞或行為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，致影響他人之人格尊嚴、學習、或工作之機會或表現者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endParaRPr lang="zh-TW" altLang="en-US" sz="1600" b="1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性或性別有關</a:t>
            </a:r>
            <a:r>
              <a:rPr lang="zh-TW" altLang="en-US" sz="1600" b="1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之行為，作為自己或他人獲得、喪失或減損其學習或工作有關權益之條件者</a:t>
            </a:r>
            <a:r>
              <a:rPr lang="zh-TW" altLang="en-US" sz="1600" b="1" dirty="0" smtClean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b="1" dirty="0" smtClean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Tx/>
              <a:buChar char="-"/>
            </a:pPr>
            <a:endParaRPr lang="zh-TW" altLang="en-US" sz="1600" dirty="0">
              <a:solidFill>
                <a:schemeClr val="tx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7120" y="3114566"/>
            <a:ext cx="2373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透過語言、肢體或其他暴力，對於他人之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性別特徵、性別特質、性傾向或性別認同</a:t>
            </a:r>
            <a:r>
              <a:rPr lang="zh-TW" altLang="en-US" sz="16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進行貶抑、攻擊或威脅之行為且非屬性騷擾者。</a:t>
            </a:r>
          </a:p>
        </p:txBody>
      </p:sp>
      <p:sp>
        <p:nvSpPr>
          <p:cNvPr id="25" name="Title 19"/>
          <p:cNvSpPr txBox="1">
            <a:spLocks/>
          </p:cNvSpPr>
          <p:nvPr/>
        </p:nvSpPr>
        <p:spPr>
          <a:xfrm>
            <a:off x="1125175" y="196151"/>
            <a:ext cx="6694217" cy="78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校園性平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18458" y="2646741"/>
            <a:ext cx="1610678" cy="1453859"/>
          </a:xfrm>
          <a:prstGeom prst="wedgeEllipseCallout">
            <a:avLst>
              <a:gd name="adj1" fmla="val 40613"/>
              <a:gd name="adj2" fmla="val 46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00" dirty="0" smtClean="0"/>
              <a:t>1.</a:t>
            </a:r>
            <a:r>
              <a:rPr lang="zh-TW" altLang="en-US" sz="1500" dirty="0" smtClean="0"/>
              <a:t> 認定</a:t>
            </a:r>
            <a:r>
              <a:rPr lang="zh-TW" altLang="en-US" sz="1500" dirty="0"/>
              <a:t>標準是以「接受者的主觀感受」來</a:t>
            </a:r>
            <a:r>
              <a:rPr lang="zh-TW" altLang="en-US" sz="1500" dirty="0" smtClean="0"/>
              <a:t>定義</a:t>
            </a:r>
            <a:endParaRPr lang="en-US" altLang="zh-TW" sz="1500" dirty="0" smtClean="0"/>
          </a:p>
          <a:p>
            <a:pPr algn="ctr"/>
            <a:r>
              <a:rPr lang="en-US" altLang="zh-TW" sz="1500" dirty="0" smtClean="0"/>
              <a:t>2.</a:t>
            </a:r>
            <a:r>
              <a:rPr lang="zh-TW" altLang="en-US" sz="1500" dirty="0" smtClean="0"/>
              <a:t> 綜合評估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5388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856"/>
            <a:ext cx="9144000" cy="2748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性侵害或性騷擾事件係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侵害或性騷擾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事件之一方為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學校校長、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教練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職員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工友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替代役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他方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學生者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亦即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事件之雙方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endParaRPr lang="en-US" altLang="zh-TW" sz="20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為校園所管轄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之教職員工及學生（不論是否同出一校）。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5320" y="620688"/>
            <a:ext cx="8229600" cy="78068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 </a:t>
            </a:r>
            <a:r>
              <a:rPr lang="en-US" altLang="zh-TW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別與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3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4307</Words>
  <Application>Microsoft Office PowerPoint</Application>
  <PresentationFormat>如螢幕大小 (4:3)</PresentationFormat>
  <Paragraphs>286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6" baseType="lpstr">
      <vt:lpstr>07NikumaruFont</vt:lpstr>
      <vt:lpstr>微软雅黑</vt:lpstr>
      <vt:lpstr>華康中圓體</vt:lpstr>
      <vt:lpstr>微軟正黑體</vt:lpstr>
      <vt:lpstr>新細明體</vt:lpstr>
      <vt:lpstr>標楷體</vt:lpstr>
      <vt:lpstr>Arial</vt:lpstr>
      <vt:lpstr>Arial Black</vt:lpstr>
      <vt:lpstr>Calibri</vt:lpstr>
      <vt:lpstr>Source Sans Pro Light</vt:lpstr>
      <vt:lpstr>Office Theme</vt:lpstr>
      <vt:lpstr>性 / 別鬧了</vt:lpstr>
      <vt:lpstr>專講大綱</vt:lpstr>
      <vt:lpstr>誰的男子氣概? 誰的女性特質?</vt:lpstr>
      <vt:lpstr>PowerPoint 簡報</vt:lpstr>
      <vt:lpstr>PowerPoint 簡報</vt:lpstr>
      <vt:lpstr>說說關於性別特質的日常</vt:lpstr>
      <vt:lpstr>一個故事</vt:lpstr>
      <vt:lpstr>《性平教育法》性霸凌與性騷擾？     根據該法第2條第4款及第5款：</vt:lpstr>
      <vt:lpstr>性 / 別與性騷擾</vt:lpstr>
      <vt:lpstr>性 / 別與性騷擾 – 數字統計</vt:lpstr>
      <vt:lpstr>性 / 別與性騷擾</vt:lpstr>
      <vt:lpstr>性 / 別與性騷擾</vt:lpstr>
      <vt:lpstr>性 / 別與性騷擾-測驗題</vt:lpstr>
      <vt:lpstr>性 / 別與性騷擾 – 案例</vt:lpstr>
      <vt:lpstr>性 / 別與性騷擾 – 迷思</vt:lpstr>
      <vt:lpstr>性 / 別與性騷擾</vt:lpstr>
      <vt:lpstr>性 / 別與性騷擾 – 當事人求助</vt:lpstr>
      <vt:lpstr>性 / 別與性騷擾 – 旁觀者的行動</vt:lpstr>
      <vt:lpstr>性 / 別與性霸凌</vt:lpstr>
      <vt:lpstr>校園性霸凌</vt:lpstr>
      <vt:lpstr>校園性霸凌</vt:lpstr>
      <vt:lpstr>從統計認識性霸凌</vt:lpstr>
      <vt:lpstr>從統計認識性霸凌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旁觀者的行動</vt:lpstr>
      <vt:lpstr>旁觀者的行動 - 霸凌受害者的自白</vt:lpstr>
      <vt:lpstr>旁觀者的行動 – 培養道德勇氣</vt:lpstr>
      <vt:lpstr>終止性暴力  創造性別公義的社會 需要你我一同來努力！  謝謝聆聽 !!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Windows 使用者</cp:lastModifiedBy>
  <cp:revision>354</cp:revision>
  <cp:lastPrinted>2020-08-05T03:13:58Z</cp:lastPrinted>
  <dcterms:created xsi:type="dcterms:W3CDTF">2014-02-03T20:55:49Z</dcterms:created>
  <dcterms:modified xsi:type="dcterms:W3CDTF">2020-08-25T08:58:24Z</dcterms:modified>
</cp:coreProperties>
</file>