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5" r:id="rId10"/>
    <p:sldId id="264" r:id="rId11"/>
    <p:sldId id="266" r:id="rId12"/>
    <p:sldId id="268" r:id="rId13"/>
  </p:sldIdLst>
  <p:sldSz cx="12192000" cy="6858000"/>
  <p:notesSz cx="6858000" cy="9144000"/>
  <p:embeddedFontLst>
    <p:embeddedFont>
      <p:font typeface="Berlin Sans FB" panose="020E0602020502020306" pitchFamily="34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orbel" panose="020B0503020204020204" pitchFamily="34" charset="0"/>
      <p:regular r:id="rId21"/>
      <p:bold r:id="rId22"/>
      <p:italic r:id="rId23"/>
      <p:boldItalic r:id="rId24"/>
    </p:embeddedFont>
    <p:embeddedFont>
      <p:font typeface="微軟正黑體" panose="020B0604030504040204" pitchFamily="34" charset="-120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7" roundtripDataSignature="AMtx7mgNVGPJ1c32u8iyPB+W43nQ469e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38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" name="Google Shape;153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內容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3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13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19" name="Google Shape;19;p13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3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3"/>
          <p:cNvSpPr txBox="1">
            <a:spLocks noGrp="1"/>
          </p:cNvSpPr>
          <p:nvPr>
            <p:ph type="title"/>
          </p:nvPr>
        </p:nvSpPr>
        <p:spPr>
          <a:xfrm rot="5400000">
            <a:off x="7181850" y="2305050"/>
            <a:ext cx="54102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3"/>
          <p:cNvSpPr txBox="1">
            <a:spLocks noGrp="1"/>
          </p:cNvSpPr>
          <p:nvPr>
            <p:ph type="body" idx="1"/>
          </p:nvPr>
        </p:nvSpPr>
        <p:spPr>
          <a:xfrm rot="5400000">
            <a:off x="2152650" y="-247650"/>
            <a:ext cx="5410200" cy="742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23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23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15"/>
          <p:cNvSpPr txBox="1"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7200"/>
              <a:buFont typeface="Corbel"/>
              <a:buNone/>
              <a:defRPr sz="7200" b="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5"/>
          <p:cNvSpPr txBox="1"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  <a:defRPr sz="2200">
                <a:solidFill>
                  <a:schemeClr val="accen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12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15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5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5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cxnSp>
        <p:nvCxnSpPr>
          <p:cNvPr id="36" name="Google Shape;36;p15"/>
          <p:cNvCxnSpPr/>
          <p:nvPr/>
        </p:nvCxnSpPr>
        <p:spPr>
          <a:xfrm>
            <a:off x="1981200" y="4020408"/>
            <a:ext cx="8229601" cy="0"/>
          </a:xfrm>
          <a:prstGeom prst="straightConnector1">
            <a:avLst/>
          </a:prstGeom>
          <a:noFill/>
          <a:ln w="100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個內容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16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6"/>
          <p:cNvSpPr txBox="1">
            <a:spLocks noGrp="1"/>
          </p:cNvSpPr>
          <p:nvPr>
            <p:ph type="body" idx="1"/>
          </p:nvPr>
        </p:nvSpPr>
        <p:spPr>
          <a:xfrm>
            <a:off x="1143000" y="2057399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40" name="Google Shape;40;p16"/>
          <p:cNvSpPr txBox="1">
            <a:spLocks noGrp="1"/>
          </p:cNvSpPr>
          <p:nvPr>
            <p:ph type="body" idx="2"/>
          </p:nvPr>
        </p:nvSpPr>
        <p:spPr>
          <a:xfrm>
            <a:off x="6267612" y="20574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41" name="Google Shape;41;p16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較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7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7"/>
          <p:cNvSpPr txBox="1"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17"/>
          <p:cNvSpPr txBox="1">
            <a:spLocks noGrp="1"/>
          </p:cNvSpPr>
          <p:nvPr>
            <p:ph type="body" idx="2"/>
          </p:nvPr>
        </p:nvSpPr>
        <p:spPr>
          <a:xfrm>
            <a:off x="1143000" y="2721483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3"/>
          </p:nvPr>
        </p:nvSpPr>
        <p:spPr>
          <a:xfrm>
            <a:off x="6269173" y="1999032"/>
            <a:ext cx="4754880" cy="777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body" idx="4"/>
          </p:nvPr>
        </p:nvSpPr>
        <p:spPr>
          <a:xfrm>
            <a:off x="6269173" y="2719322"/>
            <a:ext cx="4754880" cy="3383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03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Char char="•"/>
              <a:defRPr sz="2200"/>
            </a:lvl1pPr>
            <a:lvl2pPr marL="914400" lvl="1" indent="-3302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600"/>
              <a:buChar char="•"/>
              <a:defRPr sz="2000"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 sz="1800"/>
            </a:lvl3pPr>
            <a:lvl4pPr marL="1828800" lvl="3" indent="-30988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4pPr>
            <a:lvl5pPr marL="2286000" lvl="4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5pPr>
            <a:lvl6pPr marL="2743200" lvl="5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6pPr>
            <a:lvl7pPr marL="3200400" lvl="6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7pPr>
            <a:lvl8pPr marL="3657600" lvl="7" indent="-30987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80"/>
              <a:buChar char="•"/>
              <a:defRPr sz="1600"/>
            </a:lvl8pPr>
            <a:lvl9pPr marL="4114800" lvl="8" indent="-309879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28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8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內容" type="objTx">
  <p:cSld name="OBJECT_WITH_CAPTION_TEX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0"/>
          <p:cNvSpPr txBox="1"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bel"/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0"/>
          <p:cNvSpPr txBox="1">
            <a:spLocks noGrp="1"/>
          </p:cNvSpPr>
          <p:nvPr>
            <p:ph type="body" idx="1"/>
          </p:nvPr>
        </p:nvSpPr>
        <p:spPr>
          <a:xfrm>
            <a:off x="5852159" y="1097280"/>
            <a:ext cx="5212080" cy="4663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9116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560"/>
              <a:buChar char="•"/>
              <a:defRPr sz="3200"/>
            </a:lvl1pPr>
            <a:lvl2pPr marL="914400" lvl="1" indent="-3708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240"/>
              <a:buChar char="•"/>
              <a:defRPr sz="2800"/>
            </a:lvl2pPr>
            <a:lvl3pPr marL="1371600" lvl="2" indent="-35051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920"/>
              <a:buChar char="•"/>
              <a:defRPr sz="24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•"/>
              <a:defRPr sz="20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•"/>
              <a:defRPr sz="2000"/>
            </a:lvl9pPr>
          </a:lstStyle>
          <a:p>
            <a:endParaRPr/>
          </a:p>
        </p:txBody>
      </p:sp>
      <p:sp>
        <p:nvSpPr>
          <p:cNvPr id="65" name="Google Shape;65;p20"/>
          <p:cNvSpPr txBox="1">
            <a:spLocks noGrp="1"/>
          </p:cNvSpPr>
          <p:nvPr>
            <p:ph type="body" idx="2"/>
          </p:nvPr>
        </p:nvSpPr>
        <p:spPr>
          <a:xfrm>
            <a:off x="1143000" y="2834640"/>
            <a:ext cx="3931920" cy="3017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66" name="Google Shape;66;p20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輔助字幕的圖片" type="picTx">
  <p:cSld name="PICTURE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21"/>
          <p:cNvSpPr txBox="1"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Font typeface="Corbel"/>
              <a:buNone/>
              <a:defRPr sz="4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1"/>
          <p:cNvSpPr>
            <a:spLocks noGrp="1"/>
          </p:cNvSpPr>
          <p:nvPr>
            <p:ph type="pic" idx="2"/>
          </p:nvPr>
        </p:nvSpPr>
        <p:spPr>
          <a:xfrm>
            <a:off x="5413248" y="1069847"/>
            <a:ext cx="6099048" cy="4800600"/>
          </a:xfrm>
          <a:prstGeom prst="rect">
            <a:avLst/>
          </a:prstGeom>
          <a:noFill/>
          <a:ln>
            <a:noFill/>
          </a:ln>
        </p:spPr>
      </p:sp>
      <p:sp>
        <p:nvSpPr>
          <p:cNvPr id="72" name="Google Shape;72;p21"/>
          <p:cNvSpPr txBox="1">
            <a:spLocks noGrp="1"/>
          </p:cNvSpPr>
          <p:nvPr>
            <p:ph type="body" idx="1"/>
          </p:nvPr>
        </p:nvSpPr>
        <p:spPr>
          <a:xfrm>
            <a:off x="1143000" y="2834640"/>
            <a:ext cx="3931920" cy="2880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ts val="1360"/>
              <a:buNone/>
              <a:defRPr sz="17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96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8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72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720"/>
              <a:buNone/>
              <a:defRPr sz="900"/>
            </a:lvl9pPr>
          </a:lstStyle>
          <a:p>
            <a:endParaRPr/>
          </a:p>
        </p:txBody>
      </p:sp>
      <p:sp>
        <p:nvSpPr>
          <p:cNvPr id="73" name="Google Shape;73;p21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1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2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2"/>
          <p:cNvSpPr txBox="1">
            <a:spLocks noGrp="1"/>
          </p:cNvSpPr>
          <p:nvPr>
            <p:ph type="body" idx="1"/>
          </p:nvPr>
        </p:nvSpPr>
        <p:spPr>
          <a:xfrm rot="5400000">
            <a:off x="4060136" y="-859736"/>
            <a:ext cx="4038600" cy="98728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20040" algn="l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Char char="•"/>
              <a:defRPr/>
            </a:lvl1pPr>
            <a:lvl2pPr marL="914400" lvl="1" indent="-32004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40"/>
              <a:buChar char="•"/>
              <a:defRPr/>
            </a:lvl2pPr>
            <a:lvl3pPr marL="1371600" lvl="2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3pPr>
            <a:lvl4pPr marL="1828800" lvl="3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4pPr>
            <a:lvl5pPr marL="2286000" lvl="4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5pPr>
            <a:lvl6pPr marL="2743200" lvl="5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6pPr>
            <a:lvl7pPr marL="3200400" lvl="6" indent="-320039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7pPr>
            <a:lvl8pPr marL="3657600" lvl="7" indent="-32004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40"/>
              <a:buChar char="•"/>
              <a:defRPr/>
            </a:lvl8pPr>
            <a:lvl9pPr marL="4114800" lvl="8" indent="-32004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40"/>
              <a:buChar char="•"/>
              <a:defRPr/>
            </a:lvl9pPr>
          </a:lstStyle>
          <a:p>
            <a:endParaRPr/>
          </a:p>
        </p:txBody>
      </p:sp>
      <p:sp>
        <p:nvSpPr>
          <p:cNvPr id="79" name="Google Shape;79;p22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2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2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2"/>
          <p:cNvSpPr/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2"/>
          <p:cNvSpPr txBox="1"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orbel"/>
              <a:buNone/>
              <a:defRPr sz="44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12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03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1760"/>
              <a:buFont typeface="Corbel"/>
              <a:buChar char="•"/>
              <a:defRPr sz="2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Corbel"/>
              <a:buChar char="•"/>
              <a:defRPr sz="20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71600" marR="0" lvl="2" indent="-32003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40"/>
              <a:buFont typeface="Corbel"/>
              <a:buChar char="•"/>
              <a:defRPr sz="18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828800" marR="0" lvl="3" indent="-30988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2286000" marR="0" lvl="4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2743200" marR="0" lvl="5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3200400" marR="0" lvl="6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3657600" marR="0" lvl="7" indent="-309879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4114800" marR="0" lvl="8" indent="-309879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280"/>
              <a:buFont typeface="Corbel"/>
              <a:buChar char="•"/>
              <a:defRPr sz="16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3" name="Google Shape;13;p12"/>
          <p:cNvSpPr txBox="1">
            <a:spLocks noGrp="1"/>
          </p:cNvSpPr>
          <p:nvPr>
            <p:ph type="dt" idx="10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ftr" idx="11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endParaRPr/>
          </a:p>
        </p:txBody>
      </p:sp>
      <p:sp>
        <p:nvSpPr>
          <p:cNvPr id="15" name="Google Shape;15;p12"/>
          <p:cNvSpPr txBox="1">
            <a:spLocks noGrp="1"/>
          </p:cNvSpPr>
          <p:nvPr>
            <p:ph type="sldNum" idx="12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chemeClr val="accent1"/>
                </a:solidFill>
                <a:latin typeface="Corbel"/>
                <a:ea typeface="Corbel"/>
                <a:cs typeface="Corbel"/>
                <a:sym typeface="Corbe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Relationship Id="rId1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7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6.png"/><Relationship Id="rId5" Type="http://schemas.openxmlformats.org/officeDocument/2006/relationships/image" Target="../media/image14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0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3.jpe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"/>
          <p:cNvSpPr txBox="1">
            <a:spLocks noGrp="1"/>
          </p:cNvSpPr>
          <p:nvPr>
            <p:ph type="title"/>
          </p:nvPr>
        </p:nvSpPr>
        <p:spPr>
          <a:xfrm>
            <a:off x="2841813" y="1084730"/>
            <a:ext cx="6891616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000"/>
              <a:buFont typeface="Corbel"/>
              <a:buNone/>
            </a:pPr>
            <a:r>
              <a:rPr lang="zh-TW" sz="5000" u="sng" dirty="0"/>
              <a:t>短褲女孩的青春週記</a:t>
            </a:r>
            <a:endParaRPr dirty="0"/>
          </a:p>
        </p:txBody>
      </p:sp>
      <p:sp>
        <p:nvSpPr>
          <p:cNvPr id="93" name="Google Shape;93;p1"/>
          <p:cNvSpPr txBox="1">
            <a:spLocks noGrp="1"/>
          </p:cNvSpPr>
          <p:nvPr>
            <p:ph type="body" idx="1"/>
          </p:nvPr>
        </p:nvSpPr>
        <p:spPr>
          <a:xfrm>
            <a:off x="4161864" y="2797062"/>
            <a:ext cx="3312459" cy="1739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zh-TW" sz="3000"/>
              <a:t>★作者介紹</a:t>
            </a:r>
            <a:endParaRPr sz="3000"/>
          </a:p>
          <a:p>
            <a:pPr marL="4572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zh-TW" sz="3000"/>
              <a:t>★故事大意</a:t>
            </a:r>
            <a:endParaRPr sz="3000"/>
          </a:p>
          <a:p>
            <a:pPr marL="4572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400"/>
              <a:buNone/>
            </a:pPr>
            <a:r>
              <a:rPr lang="zh-TW" sz="3000"/>
              <a:t>★精彩內容</a:t>
            </a:r>
            <a:endParaRPr/>
          </a:p>
          <a:p>
            <a:pPr marL="228600" lvl="0" indent="-7112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760"/>
              <a:buNone/>
            </a:pPr>
            <a:endParaRPr/>
          </a:p>
        </p:txBody>
      </p:sp>
      <p:pic>
        <p:nvPicPr>
          <p:cNvPr id="94" name="Google Shape;94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41976" y="2279858"/>
            <a:ext cx="3242053" cy="4274106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7971" y="2945495"/>
            <a:ext cx="1592546" cy="352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573FF337-90CA-4055-99A2-9129BE5A7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419"/>
    </mc:Choice>
    <mc:Fallback xmlns="">
      <p:transition spd="slow" advTm="24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9"/>
          <p:cNvSpPr txBox="1">
            <a:spLocks noGrp="1"/>
          </p:cNvSpPr>
          <p:nvPr>
            <p:ph type="title"/>
          </p:nvPr>
        </p:nvSpPr>
        <p:spPr>
          <a:xfrm>
            <a:off x="3759793" y="530038"/>
            <a:ext cx="4672414" cy="8622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orbel"/>
              <a:buNone/>
            </a:pPr>
            <a:r>
              <a:rPr lang="zh-TW" sz="4000" b="1" dirty="0">
                <a:solidFill>
                  <a:schemeClr val="accent3">
                    <a:lumMod val="50000"/>
                  </a:schemeClr>
                </a:solidFill>
              </a:rPr>
              <a:t>精彩內容</a:t>
            </a:r>
            <a:r>
              <a:rPr lang="zh-TW" altLang="en-US" sz="4000" b="1" dirty="0">
                <a:solidFill>
                  <a:schemeClr val="accent3">
                    <a:lumMod val="50000"/>
                  </a:schemeClr>
                </a:solidFill>
              </a:rPr>
              <a:t>搶先看</a:t>
            </a:r>
            <a:r>
              <a:rPr lang="zh-TW" sz="4000" b="1" dirty="0">
                <a:solidFill>
                  <a:schemeClr val="accent3">
                    <a:lumMod val="50000"/>
                  </a:schemeClr>
                </a:solidFill>
              </a:rPr>
              <a:t>：</a:t>
            </a:r>
            <a:endParaRPr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63" name="Google Shape;163;p9"/>
          <p:cNvSpPr txBox="1">
            <a:spLocks noGrp="1"/>
          </p:cNvSpPr>
          <p:nvPr>
            <p:ph type="body" idx="1"/>
          </p:nvPr>
        </p:nvSpPr>
        <p:spPr>
          <a:xfrm>
            <a:off x="488146" y="1283074"/>
            <a:ext cx="11215708" cy="54606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7500" lnSpcReduction="20000"/>
          </a:bodyPr>
          <a:lstStyle/>
          <a:p>
            <a:pPr marL="157480" lvl="0" indent="0" algn="l" rtl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SzPts val="1760"/>
              <a:buNone/>
            </a:pPr>
            <a:r>
              <a:rPr lang="en-US" altLang="zh-TW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班長吞了口水，咬著牙說，「妳搶她喜歡的男生？」   「啥？」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lvl="0" indent="-71120" algn="l" rtl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SzPts val="1760"/>
              <a:buNone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到生物實驗室前，我和班長都沒有再多說什麼，我沒有任何澄清和辯解，因為我根本不知道陳梓玲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lvl="0" indent="-71120" algn="l" rtl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SzPts val="1760"/>
              <a:buNone/>
            </a:pPr>
            <a:r>
              <a:rPr lang="zh-TW" altLang="en-US" b="1" dirty="0">
                <a:solidFill>
                  <a:schemeClr val="accent4">
                    <a:lumMod val="50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喜歡的男生是誰？林承恩？不會吧！我和林承恩是打籃球的哥兒們耶！</a:t>
            </a:r>
            <a:endParaRPr lang="en-US" altLang="zh-TW" b="1" dirty="0">
              <a:solidFill>
                <a:schemeClr val="accent4">
                  <a:lumMod val="50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SzPts val="1760"/>
              <a:buNone/>
            </a:pP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2.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六比五，我贏了！我撿起球時，林承恩拿著外套跑了過來，將整件外套綁在我腰際。</a:t>
            </a:r>
            <a:endParaRPr lang="en-US" altLang="zh-TW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SzPts val="1760"/>
              <a:buNone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「幹嘛？」我嚇一跳，林承恩這個舉動是什麼意思，該不會是我褲子破了？</a:t>
            </a:r>
            <a:endParaRPr lang="en-US" altLang="zh-TW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SzPts val="1760"/>
              <a:buNone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「妳的褲子好像沾到</a:t>
            </a:r>
            <a:r>
              <a:rPr lang="en-US" altLang="zh-TW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」林承恩越說越小聲，最後兩個字根本是氣音，但對我而言卻像原子彈一樣轟炸過來。</a:t>
            </a:r>
            <a:endParaRPr lang="en-US" altLang="zh-TW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SzPts val="1760"/>
              <a:buNone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月經。我像被貼符的殭屍，一動也不動，今天是幾號，那個來了。</a:t>
            </a:r>
            <a:endParaRPr lang="en-US" altLang="zh-TW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SzPts val="1760"/>
              <a:buNone/>
            </a:pPr>
            <a:r>
              <a:rPr lang="zh-TW" altLang="en-US" b="1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「沒關係，這樣遮起來就看不到了，如果妳還擔心，我走在妳後面。」林承恩接過球對我說，「先回家吧！」</a:t>
            </a:r>
            <a:endParaRPr lang="en-US" altLang="zh-TW" b="1" dirty="0">
              <a:solidFill>
                <a:schemeClr val="accent2">
                  <a:lumMod val="7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  <a:buSzPts val="1760"/>
              <a:buFont typeface="Corbel"/>
              <a:buNone/>
            </a:pPr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</a:t>
            </a:r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「我是吳曉倩，何宇璇的學姊，何宇璇是我喜歡的男朋友。」吳曉倩拉著我的右手，緊貼著我。</a:t>
            </a:r>
            <a:endParaRPr lang="en-US" altLang="zh-TW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lnSpc>
                <a:spcPct val="170000"/>
              </a:lnSpc>
              <a:spcBef>
                <a:spcPts val="0"/>
              </a:spcBef>
              <a:spcAft>
                <a:spcPts val="600"/>
              </a:spcAft>
              <a:buSzPts val="1760"/>
              <a:buFont typeface="Corbel"/>
              <a:buNone/>
            </a:pP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</a:t>
            </a:r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「學姊，這</a:t>
            </a:r>
            <a:r>
              <a:rPr lang="en-US" altLang="zh-TW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……</a:t>
            </a:r>
            <a:r>
              <a:rPr lang="zh-TW" altLang="en-US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」我快暈了，吳曉倩在幹嘛啦。 </a:t>
            </a:r>
            <a:endParaRPr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64" name="Google Shape;164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1386" y="233082"/>
            <a:ext cx="1476797" cy="196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D39E0B66-511B-496C-8C10-9104B70598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34"/>
    </mc:Choice>
    <mc:Fallback>
      <p:transition spd="slow" advTm="1109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1"/>
          <p:cNvSpPr txBox="1">
            <a:spLocks noGrp="1"/>
          </p:cNvSpPr>
          <p:nvPr>
            <p:ph type="title"/>
          </p:nvPr>
        </p:nvSpPr>
        <p:spPr>
          <a:xfrm>
            <a:off x="1154239" y="698407"/>
            <a:ext cx="9875520" cy="18428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orbel"/>
              <a:buNone/>
            </a:pPr>
            <a:r>
              <a:rPr lang="zh-TW" altLang="en-US" sz="3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別忘了看完以後，還可以上</a:t>
            </a:r>
            <a:r>
              <a:rPr lang="zh-TW" altLang="en-US" sz="3000" b="1" u="sng" dirty="0">
                <a:solidFill>
                  <a:schemeClr val="accent2">
                    <a:lumMod val="7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布可星球</a:t>
            </a:r>
            <a:r>
              <a:rPr lang="zh-TW" altLang="en-US" sz="3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挑戰這本書，</a:t>
            </a:r>
            <a:br>
              <a:rPr lang="en-US" altLang="zh-TW" sz="3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br>
              <a:rPr lang="en-US" altLang="zh-TW" sz="3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3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能量可以獲得</a:t>
            </a:r>
            <a:r>
              <a:rPr lang="en-US" altLang="zh-TW" sz="3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80</a:t>
            </a:r>
            <a:r>
              <a:rPr lang="zh-TW" altLang="en-US" sz="3000" b="1" dirty="0">
                <a:solidFill>
                  <a:srgbClr val="7030A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喔！</a:t>
            </a:r>
            <a:endParaRPr sz="3000" b="1" dirty="0">
              <a:solidFill>
                <a:srgbClr val="7030A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8" name="Google Shape;178;p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1386" y="233082"/>
            <a:ext cx="1476797" cy="196327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7B7B4516-0DD8-4A53-8A76-65273A3B31D6}"/>
              </a:ext>
            </a:extLst>
          </p:cNvPr>
          <p:cNvSpPr txBox="1"/>
          <p:nvPr/>
        </p:nvSpPr>
        <p:spPr>
          <a:xfrm>
            <a:off x="868298" y="2661679"/>
            <a:ext cx="10361486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400" dirty="0">
                <a:solidFill>
                  <a:schemeClr val="tx1"/>
                </a:solidFill>
              </a:rPr>
              <a:t>段考第二天的下午，這本書的作者 邱靖巧醫師  即將蒞臨本校演講</a:t>
            </a:r>
            <a:endParaRPr lang="en-US" altLang="zh-TW" sz="2400" dirty="0">
              <a:solidFill>
                <a:schemeClr val="tx1"/>
              </a:solidFill>
            </a:endParaRPr>
          </a:p>
          <a:p>
            <a:endParaRPr lang="en-US" altLang="zh-TW" sz="2400" dirty="0">
              <a:solidFill>
                <a:schemeClr val="tx1"/>
              </a:solidFill>
            </a:endParaRPr>
          </a:p>
          <a:p>
            <a:r>
              <a:rPr lang="zh-TW" altLang="en-US" sz="2400" dirty="0">
                <a:solidFill>
                  <a:schemeClr val="tx1"/>
                </a:solidFill>
              </a:rPr>
              <a:t>到時候會與所有一年級同學一起來聊聊這本書！</a:t>
            </a:r>
            <a:endParaRPr lang="en-US" altLang="zh-TW" sz="2400" dirty="0">
              <a:solidFill>
                <a:schemeClr val="tx1"/>
              </a:solidFill>
            </a:endParaRPr>
          </a:p>
          <a:p>
            <a:endParaRPr lang="en-US" altLang="zh-TW" sz="2000" dirty="0"/>
          </a:p>
          <a:p>
            <a:endParaRPr lang="en-US" altLang="zh-TW" sz="2000" dirty="0"/>
          </a:p>
          <a:p>
            <a:endParaRPr lang="en-US" altLang="zh-TW" sz="2000" dirty="0"/>
          </a:p>
          <a:p>
            <a:r>
              <a:rPr lang="zh-TW" altLang="en-US" sz="2400" dirty="0"/>
              <a:t>另外，聽完講座，完成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</a:rPr>
              <a:t>「短褲男</a:t>
            </a:r>
            <a:r>
              <a:rPr lang="en-US" altLang="zh-TW" sz="2400" b="1" dirty="0">
                <a:solidFill>
                  <a:schemeClr val="accent2">
                    <a:lumMod val="75000"/>
                  </a:schemeClr>
                </a:solidFill>
              </a:rPr>
              <a:t>/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</a:rPr>
              <a:t>女孩</a:t>
            </a:r>
            <a:r>
              <a:rPr lang="en-US" altLang="zh-TW" sz="2400" b="1" dirty="0">
                <a:solidFill>
                  <a:schemeClr val="accent2">
                    <a:lumMod val="75000"/>
                  </a:schemeClr>
                </a:solidFill>
              </a:rPr>
              <a:t>–</a:t>
            </a:r>
            <a:r>
              <a:rPr lang="zh-TW" altLang="en-US" sz="2400" b="1" dirty="0">
                <a:solidFill>
                  <a:schemeClr val="accent2">
                    <a:lumMod val="75000"/>
                  </a:schemeClr>
                </a:solidFill>
              </a:rPr>
              <a:t>我的青春週記」</a:t>
            </a:r>
            <a:r>
              <a:rPr lang="zh-TW" altLang="en-US" sz="2400" dirty="0"/>
              <a:t>的同學，</a:t>
            </a:r>
            <a:endParaRPr lang="en-US" altLang="zh-TW" sz="2400" dirty="0"/>
          </a:p>
          <a:p>
            <a:endParaRPr lang="en-US" altLang="zh-TW" sz="2400" dirty="0"/>
          </a:p>
          <a:p>
            <a:r>
              <a:rPr lang="zh-TW" altLang="en-US" sz="2400" dirty="0"/>
              <a:t>琬琦老師將會挑出優秀作品，送你</a:t>
            </a:r>
            <a:r>
              <a:rPr lang="en-US" altLang="zh-TW" sz="2400" dirty="0"/>
              <a:t>/</a:t>
            </a:r>
            <a:r>
              <a:rPr lang="zh-TW" altLang="en-US" sz="2400" dirty="0"/>
              <a:t>妳一本可以陪你度過青春狂飆期的新書</a:t>
            </a:r>
            <a:r>
              <a:rPr lang="zh-TW" altLang="en-US" sz="2000" dirty="0"/>
              <a:t>！</a:t>
            </a:r>
          </a:p>
          <a:p>
            <a:endParaRPr lang="en-US" altLang="zh-TW" dirty="0"/>
          </a:p>
        </p:txBody>
      </p:sp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0B153529-A02D-41C8-B226-D7B2DC7A86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14"/>
    </mc:Choice>
    <mc:Fallback xmlns="">
      <p:transition spd="slow" advTm="45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178;p11">
            <a:extLst>
              <a:ext uri="{FF2B5EF4-FFF2-40B4-BE49-F238E27FC236}">
                <a16:creationId xmlns:a16="http://schemas.microsoft.com/office/drawing/2014/main" id="{7CA976E1-B7CE-4994-B879-9B15CFA5EAD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1386" y="233082"/>
            <a:ext cx="1476797" cy="196327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92;p1">
            <a:extLst>
              <a:ext uri="{FF2B5EF4-FFF2-40B4-BE49-F238E27FC236}">
                <a16:creationId xmlns:a16="http://schemas.microsoft.com/office/drawing/2014/main" id="{67E0CB32-B96B-4D85-BB7C-4577DB1D729F}"/>
              </a:ext>
            </a:extLst>
          </p:cNvPr>
          <p:cNvSpPr txBox="1">
            <a:spLocks/>
          </p:cNvSpPr>
          <p:nvPr/>
        </p:nvSpPr>
        <p:spPr>
          <a:xfrm>
            <a:off x="2832288" y="1332380"/>
            <a:ext cx="6891616" cy="26490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lnSpc>
                <a:spcPct val="90000"/>
              </a:lnSpc>
              <a:buClr>
                <a:schemeClr val="accent1"/>
              </a:buClr>
              <a:buSzPts val="5000"/>
              <a:buFont typeface="Corbel"/>
              <a:buNone/>
            </a:pPr>
            <a:r>
              <a:rPr lang="zh-TW" altLang="en-US" sz="5000" u="sng" dirty="0">
                <a:solidFill>
                  <a:schemeClr val="accent1">
                    <a:lumMod val="75000"/>
                  </a:schemeClr>
                </a:solidFill>
              </a:rPr>
              <a:t>短褲女孩的青春週記</a:t>
            </a:r>
            <a:endParaRPr lang="en-US" altLang="zh-TW" sz="5000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ts val="5000"/>
              <a:buFont typeface="Corbel"/>
              <a:buNone/>
            </a:pPr>
            <a:endParaRPr lang="en-US" altLang="zh-TW" sz="5000" u="sng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lnSpc>
                <a:spcPct val="90000"/>
              </a:lnSpc>
              <a:buClr>
                <a:schemeClr val="accent1"/>
              </a:buClr>
              <a:buSzPts val="5000"/>
              <a:buFont typeface="Corbel"/>
              <a:buNone/>
            </a:pPr>
            <a:r>
              <a:rPr lang="zh-TW" altLang="en-US" sz="2600" dirty="0">
                <a:solidFill>
                  <a:schemeClr val="accent1">
                    <a:lumMod val="75000"/>
                  </a:schemeClr>
                </a:solidFill>
              </a:rPr>
              <a:t>                       介紹到這裡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659320F-0DC6-4ACB-8161-D8275AC8D82C}"/>
              </a:ext>
            </a:extLst>
          </p:cNvPr>
          <p:cNvSpPr txBox="1"/>
          <p:nvPr/>
        </p:nvSpPr>
        <p:spPr>
          <a:xfrm>
            <a:off x="2832288" y="4267200"/>
            <a:ext cx="7924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0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Berlin Sans FB" panose="020E0602020502020306" pitchFamily="34" charset="0"/>
              </a:rPr>
              <a:t>Thank you</a:t>
            </a:r>
          </a:p>
        </p:txBody>
      </p:sp>
      <p:pic>
        <p:nvPicPr>
          <p:cNvPr id="5" name="音訊 4">
            <a:hlinkClick r:id="" action="ppaction://media"/>
            <a:extLst>
              <a:ext uri="{FF2B5EF4-FFF2-40B4-BE49-F238E27FC236}">
                <a16:creationId xmlns:a16="http://schemas.microsoft.com/office/drawing/2014/main" id="{669C58A9-5EDD-4690-AB68-D52B8A9178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5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96"/>
    </mc:Choice>
    <mc:Fallback xmlns="">
      <p:transition spd="slow" advTm="15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"/>
          <p:cNvSpPr txBox="1">
            <a:spLocks noGrp="1"/>
          </p:cNvSpPr>
          <p:nvPr>
            <p:ph type="title"/>
          </p:nvPr>
        </p:nvSpPr>
        <p:spPr>
          <a:xfrm>
            <a:off x="686527" y="767088"/>
            <a:ext cx="5593975" cy="868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Corbel"/>
              <a:buNone/>
            </a:pPr>
            <a:r>
              <a:rPr lang="zh-TW"/>
              <a:t>作者介紹  ： 邱靖巧醫師</a:t>
            </a:r>
            <a:endParaRPr/>
          </a:p>
        </p:txBody>
      </p:sp>
      <p:pic>
        <p:nvPicPr>
          <p:cNvPr id="101" name="Google Shape;101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t="44498"/>
          <a:stretch/>
        </p:blipFill>
        <p:spPr>
          <a:xfrm>
            <a:off x="5028312" y="2033118"/>
            <a:ext cx="6672431" cy="3482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2"/>
          <p:cNvPicPr preferRelativeResize="0"/>
          <p:nvPr/>
        </p:nvPicPr>
        <p:blipFill rotWithShape="1">
          <a:blip r:embed="rId6">
            <a:alphaModFix/>
          </a:blip>
          <a:srcRect t="12792" b="1"/>
          <a:stretch/>
        </p:blipFill>
        <p:spPr>
          <a:xfrm>
            <a:off x="5182746" y="5429799"/>
            <a:ext cx="6405717" cy="609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91953" y="1800724"/>
            <a:ext cx="1681608" cy="2390858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104" name="Google Shape;104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880595" y="4529544"/>
            <a:ext cx="1514686" cy="19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553389" y="4529544"/>
            <a:ext cx="1413995" cy="197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073245" y="995969"/>
            <a:ext cx="1238423" cy="1676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389891" y="499400"/>
            <a:ext cx="1276528" cy="1752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7716736" y="499400"/>
            <a:ext cx="1295581" cy="1686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13916" y="4440433"/>
            <a:ext cx="1392221" cy="1978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音訊 3">
            <a:hlinkClick r:id="" action="ppaction://media"/>
            <a:extLst>
              <a:ext uri="{FF2B5EF4-FFF2-40B4-BE49-F238E27FC236}">
                <a16:creationId xmlns:a16="http://schemas.microsoft.com/office/drawing/2014/main" id="{1862AF1A-7EDB-4B93-BF2A-7423951C03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83"/>
    </mc:Choice>
    <mc:Fallback xmlns="">
      <p:transition spd="slow" advTm="319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3"/>
          <p:cNvSpPr txBox="1">
            <a:spLocks noGrp="1"/>
          </p:cNvSpPr>
          <p:nvPr>
            <p:ph type="title"/>
          </p:nvPr>
        </p:nvSpPr>
        <p:spPr>
          <a:xfrm>
            <a:off x="3800475" y="600186"/>
            <a:ext cx="5781675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orbel"/>
              <a:buNone/>
            </a:pPr>
            <a:r>
              <a:rPr lang="zh-TW"/>
              <a:t>故事大意：</a:t>
            </a:r>
            <a:endParaRPr/>
          </a:p>
        </p:txBody>
      </p:sp>
      <p:pic>
        <p:nvPicPr>
          <p:cNvPr id="115" name="Google Shape;115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816011" y="2219214"/>
            <a:ext cx="3779579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1386" y="233082"/>
            <a:ext cx="1476797" cy="1963272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"/>
          <p:cNvSpPr txBox="1"/>
          <p:nvPr/>
        </p:nvSpPr>
        <p:spPr>
          <a:xfrm>
            <a:off x="4905184" y="3429000"/>
            <a:ext cx="6324600" cy="22929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故事開始在13歲的何宇璇</a:t>
            </a:r>
            <a:endParaRPr sz="26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b="0" i="0" u="none" strike="noStrike" cap="none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 b="0" i="0" u="none" strike="noStrike" cap="none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踏入女校國中就讀的第一天……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B2BFF652-392F-4D47-B168-FD74990FFA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39"/>
    </mc:Choice>
    <mc:Fallback xmlns="">
      <p:transition spd="slow" advTm="348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oogle Shape;122;p4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 b="1274"/>
          <a:stretch/>
        </p:blipFill>
        <p:spPr>
          <a:xfrm>
            <a:off x="445428" y="1857017"/>
            <a:ext cx="5650572" cy="3987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1386" y="233082"/>
            <a:ext cx="1476797" cy="1963272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4"/>
          <p:cNvSpPr txBox="1"/>
          <p:nvPr/>
        </p:nvSpPr>
        <p:spPr>
          <a:xfrm>
            <a:off x="6452595" y="2557426"/>
            <a:ext cx="5072655" cy="2429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喜歡打籃球的何宇璇</a:t>
            </a:r>
            <a:endParaRPr sz="2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在進入女校就讀後</a:t>
            </a:r>
            <a:endParaRPr sz="2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眼前展開的新環境、新人際關係</a:t>
            </a:r>
            <a:endParaRPr sz="2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60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都出現了考驗</a:t>
            </a:r>
            <a:endParaRPr sz="260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E78D8D64-92DB-46FD-8349-A38A732ACE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80"/>
    </mc:Choice>
    <mc:Fallback xmlns="">
      <p:transition spd="slow" advTm="189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1386" y="233082"/>
            <a:ext cx="1476797" cy="1963272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Google Shape;131;p5"/>
          <p:cNvSpPr txBox="1">
            <a:spLocks noGrp="1"/>
          </p:cNvSpPr>
          <p:nvPr>
            <p:ph type="body" idx="1"/>
          </p:nvPr>
        </p:nvSpPr>
        <p:spPr>
          <a:xfrm>
            <a:off x="3585164" y="756547"/>
            <a:ext cx="6435136" cy="49490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20"/>
              <a:buNone/>
            </a:pPr>
            <a:r>
              <a:rPr lang="zh-TW" sz="2400">
                <a:solidFill>
                  <a:schemeClr val="dk1"/>
                </a:solidFill>
              </a:rPr>
              <a:t>包括：</a:t>
            </a:r>
            <a:endParaRPr sz="2400">
              <a:solidFill>
                <a:schemeClr val="dk1"/>
              </a:solidFill>
            </a:endParaRPr>
          </a:p>
          <a:p>
            <a:pPr marL="4572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920"/>
              <a:buNone/>
            </a:pPr>
            <a:r>
              <a:rPr lang="zh-TW" sz="2400">
                <a:solidFill>
                  <a:schemeClr val="dk1"/>
                </a:solidFill>
              </a:rPr>
              <a:t>不小心介入籃球社學姊間的同性傳聞、</a:t>
            </a:r>
            <a:endParaRPr sz="2400">
              <a:solidFill>
                <a:schemeClr val="dk1"/>
              </a:solidFill>
            </a:endParaRPr>
          </a:p>
          <a:p>
            <a:pPr marL="4572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920"/>
              <a:buNone/>
            </a:pPr>
            <a:r>
              <a:rPr lang="zh-TW" sz="2400">
                <a:solidFill>
                  <a:schemeClr val="dk1"/>
                </a:solidFill>
              </a:rPr>
              <a:t>與國小男同學間若有似無的三角戀情、</a:t>
            </a:r>
            <a:endParaRPr sz="2400">
              <a:solidFill>
                <a:schemeClr val="dk1"/>
              </a:solidFill>
            </a:endParaRPr>
          </a:p>
          <a:p>
            <a:pPr marL="4572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920"/>
              <a:buNone/>
            </a:pPr>
            <a:r>
              <a:rPr lang="zh-TW" sz="2400">
                <a:solidFill>
                  <a:schemeClr val="dk1"/>
                </a:solidFill>
              </a:rPr>
              <a:t>被同班同學誤會、嫉妒與排擠……</a:t>
            </a:r>
            <a:endParaRPr/>
          </a:p>
          <a:p>
            <a:pPr marL="4572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920"/>
              <a:buNone/>
            </a:pPr>
            <a:r>
              <a:rPr lang="zh-TW" sz="2400">
                <a:solidFill>
                  <a:schemeClr val="dk1"/>
                </a:solidFill>
              </a:rPr>
              <a:t>          另外，</a:t>
            </a:r>
            <a:endParaRPr sz="2400">
              <a:solidFill>
                <a:schemeClr val="dk1"/>
              </a:solidFill>
            </a:endParaRPr>
          </a:p>
          <a:p>
            <a:pPr marL="4572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920"/>
              <a:buNone/>
            </a:pPr>
            <a:r>
              <a:rPr lang="zh-TW" sz="2400">
                <a:solidFill>
                  <a:schemeClr val="dk1"/>
                </a:solidFill>
              </a:rPr>
              <a:t>          寄住在家中的小阿姨竟然未婚懷孕！？</a:t>
            </a:r>
            <a:endParaRPr sz="2400">
              <a:solidFill>
                <a:schemeClr val="dk1"/>
              </a:solidFill>
            </a:endParaRPr>
          </a:p>
          <a:p>
            <a:pPr marL="4572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920"/>
              <a:buNone/>
            </a:pPr>
            <a:r>
              <a:rPr lang="zh-TW" sz="2400">
                <a:solidFill>
                  <a:schemeClr val="dk1"/>
                </a:solidFill>
              </a:rPr>
              <a:t>             </a:t>
            </a:r>
            <a:endParaRPr sz="2400">
              <a:solidFill>
                <a:schemeClr val="dk1"/>
              </a:solidFill>
            </a:endParaRPr>
          </a:p>
          <a:p>
            <a:pPr marL="4572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920"/>
              <a:buNone/>
            </a:pPr>
            <a:r>
              <a:rPr lang="zh-TW" sz="2400">
                <a:solidFill>
                  <a:schemeClr val="dk1"/>
                </a:solidFill>
              </a:rPr>
              <a:t>                還有不斷被逼迫相親的大姑姑</a:t>
            </a:r>
            <a:endParaRPr sz="2400">
              <a:solidFill>
                <a:schemeClr val="dk1"/>
              </a:solidFill>
            </a:endParaRPr>
          </a:p>
          <a:p>
            <a:pPr marL="4572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920"/>
              <a:buNone/>
            </a:pPr>
            <a:r>
              <a:rPr lang="zh-TW" sz="2400">
                <a:solidFill>
                  <a:schemeClr val="dk1"/>
                </a:solidFill>
              </a:rPr>
              <a:t>                也來家裡寄住，加入這場混亂……</a:t>
            </a:r>
            <a:endParaRPr/>
          </a:p>
          <a:p>
            <a:pPr marL="228600" lvl="0" indent="-9144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1440"/>
              <a:buNone/>
            </a:pPr>
            <a:endParaRPr sz="1800"/>
          </a:p>
        </p:txBody>
      </p:sp>
      <p:pic>
        <p:nvPicPr>
          <p:cNvPr id="132" name="Google Shape;132;p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3817" y="340097"/>
            <a:ext cx="2971913" cy="18175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375072" y="3792515"/>
            <a:ext cx="1963522" cy="285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0479" y="2157691"/>
            <a:ext cx="2014382" cy="2855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05925" y="2849074"/>
            <a:ext cx="2662258" cy="37987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音訊 2">
            <a:hlinkClick r:id="" action="ppaction://media"/>
            <a:extLst>
              <a:ext uri="{FF2B5EF4-FFF2-40B4-BE49-F238E27FC236}">
                <a16:creationId xmlns:a16="http://schemas.microsoft.com/office/drawing/2014/main" id="{D7D0DF11-87B4-4A5F-943F-2FD15D82DD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92"/>
    </mc:Choice>
    <mc:Fallback>
      <p:transition spd="slow" advTm="787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6"/>
          <p:cNvSpPr txBox="1">
            <a:spLocks noGrp="1"/>
          </p:cNvSpPr>
          <p:nvPr>
            <p:ph type="title"/>
          </p:nvPr>
        </p:nvSpPr>
        <p:spPr>
          <a:xfrm>
            <a:off x="3244215" y="1518174"/>
            <a:ext cx="4623435" cy="303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orbel"/>
              <a:buNone/>
            </a:pPr>
            <a:r>
              <a:rPr lang="zh-TW" sz="2600">
                <a:solidFill>
                  <a:schemeClr val="dk1"/>
                </a:solidFill>
              </a:rPr>
              <a:t>原來，</a:t>
            </a:r>
            <a:br>
              <a:rPr lang="zh-TW" sz="2600">
                <a:solidFill>
                  <a:schemeClr val="dk1"/>
                </a:solidFill>
              </a:rPr>
            </a:br>
            <a:r>
              <a:rPr lang="zh-TW" sz="2600">
                <a:solidFill>
                  <a:schemeClr val="dk1"/>
                </a:solidFill>
              </a:rPr>
              <a:t>青春男女有青春男女的煩惱</a:t>
            </a:r>
            <a:br>
              <a:rPr lang="zh-TW" sz="2600">
                <a:solidFill>
                  <a:schemeClr val="dk1"/>
                </a:solidFill>
              </a:rPr>
            </a:br>
            <a:r>
              <a:rPr lang="zh-TW" sz="2600">
                <a:solidFill>
                  <a:schemeClr val="dk1"/>
                </a:solidFill>
              </a:rPr>
              <a:t>成年人也有成年人的難題</a:t>
            </a:r>
            <a:endParaRPr/>
          </a:p>
        </p:txBody>
      </p:sp>
      <p:pic>
        <p:nvPicPr>
          <p:cNvPr id="141" name="Google Shape;141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1386" y="233082"/>
            <a:ext cx="1476797" cy="196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9752" y="1043828"/>
            <a:ext cx="2817116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58388" y="2520203"/>
            <a:ext cx="2835847" cy="403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D5704D4E-3FF9-496F-9BB9-536F74B9FF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78"/>
    </mc:Choice>
    <mc:Fallback xmlns="">
      <p:transition spd="slow" advTm="14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3817" y="1380565"/>
            <a:ext cx="2975278" cy="42044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491386" y="233082"/>
            <a:ext cx="1476797" cy="1963272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8"/>
          <p:cNvSpPr txBox="1">
            <a:spLocks noGrp="1"/>
          </p:cNvSpPr>
          <p:nvPr>
            <p:ph type="body" idx="1"/>
          </p:nvPr>
        </p:nvSpPr>
        <p:spPr>
          <a:xfrm>
            <a:off x="3383056" y="1214718"/>
            <a:ext cx="8115300" cy="55429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ct val="80000"/>
              <a:buNone/>
            </a:pPr>
            <a:r>
              <a:rPr lang="zh-TW" sz="2400" dirty="0">
                <a:solidFill>
                  <a:schemeClr val="dk1"/>
                </a:solidFill>
              </a:rPr>
              <a:t>所以，主角跟聯合班上一起排擠她的陳梓玲，</a:t>
            </a:r>
            <a:endParaRPr sz="2400" dirty="0">
              <a:solidFill>
                <a:schemeClr val="dk1"/>
              </a:solidFill>
            </a:endParaRPr>
          </a:p>
          <a:p>
            <a:pPr marL="45720" lvl="0" indent="0" algn="l" rtl="0">
              <a:lnSpc>
                <a:spcPct val="200000"/>
              </a:lnSpc>
              <a:spcBef>
                <a:spcPts val="1400"/>
              </a:spcBef>
              <a:spcAft>
                <a:spcPts val="0"/>
              </a:spcAft>
              <a:buSzPct val="80000"/>
              <a:buNone/>
            </a:pPr>
            <a:r>
              <a:rPr lang="zh-TW" sz="2400" dirty="0">
                <a:solidFill>
                  <a:schemeClr val="dk1"/>
                </a:solidFill>
              </a:rPr>
              <a:t>最後怎麼樣呢？</a:t>
            </a:r>
            <a:endParaRPr sz="2400" dirty="0">
              <a:solidFill>
                <a:schemeClr val="dk1"/>
              </a:solidFill>
            </a:endParaRPr>
          </a:p>
          <a:p>
            <a:pPr marL="45720" lvl="0" indent="0" algn="l" rtl="0">
              <a:lnSpc>
                <a:spcPct val="200000"/>
              </a:lnSpc>
              <a:spcBef>
                <a:spcPts val="1400"/>
              </a:spcBef>
              <a:spcAft>
                <a:spcPts val="0"/>
              </a:spcAft>
              <a:buSzPct val="80000"/>
              <a:buNone/>
            </a:pPr>
            <a:r>
              <a:rPr lang="zh-TW" sz="2400" dirty="0">
                <a:solidFill>
                  <a:schemeClr val="dk1"/>
                </a:solidFill>
              </a:rPr>
              <a:t>她又如何面對一直對她有好感的學姊吳曉倩呢？</a:t>
            </a:r>
            <a:endParaRPr sz="2400" dirty="0">
              <a:solidFill>
                <a:schemeClr val="dk1"/>
              </a:solidFill>
            </a:endParaRPr>
          </a:p>
          <a:p>
            <a:pPr marL="45720" lvl="0" indent="0" algn="l" rtl="0">
              <a:lnSpc>
                <a:spcPct val="200000"/>
              </a:lnSpc>
              <a:spcBef>
                <a:spcPts val="1400"/>
              </a:spcBef>
              <a:spcAft>
                <a:spcPts val="0"/>
              </a:spcAft>
              <a:buSzPct val="80000"/>
              <a:buNone/>
            </a:pPr>
            <a:r>
              <a:rPr lang="zh-TW" sz="2400" dirty="0">
                <a:solidFill>
                  <a:schemeClr val="dk1"/>
                </a:solidFill>
              </a:rPr>
              <a:t>偷偷喜歡主角的林承恩，最後有表白嗎？</a:t>
            </a:r>
            <a:endParaRPr sz="2400" dirty="0">
              <a:solidFill>
                <a:schemeClr val="dk1"/>
              </a:solidFill>
            </a:endParaRPr>
          </a:p>
          <a:p>
            <a:pPr marL="45720" lvl="0" indent="0" algn="l" rtl="0">
              <a:lnSpc>
                <a:spcPct val="200000"/>
              </a:lnSpc>
              <a:spcBef>
                <a:spcPts val="1400"/>
              </a:spcBef>
              <a:spcAft>
                <a:spcPts val="0"/>
              </a:spcAft>
              <a:buSzPct val="80000"/>
              <a:buNone/>
            </a:pPr>
            <a:r>
              <a:rPr lang="zh-TW" sz="2400" dirty="0">
                <a:solidFill>
                  <a:schemeClr val="dk1"/>
                </a:solidFill>
              </a:rPr>
              <a:t>未婚懷孕的小阿姨，要怎麼解決這個棘手的問題呢？</a:t>
            </a:r>
            <a:endParaRPr sz="2400" dirty="0">
              <a:solidFill>
                <a:schemeClr val="dk1"/>
              </a:solidFill>
            </a:endParaRPr>
          </a:p>
          <a:p>
            <a:pPr marL="4572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80000"/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4BBB8040-FE4E-4908-B3CB-ABCA0FF89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30"/>
    </mc:Choice>
    <mc:Fallback xmlns="">
      <p:transition spd="slow" advTm="43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1386" y="233082"/>
            <a:ext cx="1476797" cy="1963272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7"/>
          <p:cNvSpPr txBox="1"/>
          <p:nvPr/>
        </p:nvSpPr>
        <p:spPr>
          <a:xfrm>
            <a:off x="1104244" y="800619"/>
            <a:ext cx="10492068" cy="5493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故事裡提到許多國中生會遇到的問題，譬如：</a:t>
            </a:r>
            <a:endParaRPr sz="30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rgbClr val="0070C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Corbel"/>
                <a:ea typeface="Corbel"/>
                <a:cs typeface="Corbel"/>
                <a:sym typeface="Corbel"/>
              </a:rPr>
              <a:t>      </a:t>
            </a:r>
            <a:r>
              <a:rPr lang="zh-TW" sz="2400" b="1" dirty="0">
                <a:solidFill>
                  <a:srgbClr val="0070C0"/>
                </a:solidFill>
                <a:latin typeface="Corbel"/>
                <a:ea typeface="Corbel"/>
                <a:cs typeface="Corbel"/>
                <a:sym typeface="Corbel"/>
              </a:rPr>
              <a:t>1.女生穿制服裙子實在很沒安全感</a:t>
            </a:r>
            <a:r>
              <a:rPr lang="zh-TW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(幸好永中的女生制服是褲裙)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TW" sz="2400" b="1" dirty="0">
                <a:solidFill>
                  <a:schemeClr val="accent3">
                    <a:lumMod val="7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        </a:t>
            </a:r>
            <a:r>
              <a:rPr lang="zh-TW" sz="2400" b="1" dirty="0">
                <a:solidFill>
                  <a:schemeClr val="accent3">
                    <a:lumMod val="7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2.女生就一定要打扮的漂漂亮亮的嗎？</a:t>
            </a:r>
            <a:r>
              <a:rPr lang="zh-TW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(剪短髮中性一點不可以嗎？)</a:t>
            </a:r>
            <a:r>
              <a:rPr lang="zh-TW" altLang="en-US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zh-TW" altLang="en-US" sz="2400" b="1" dirty="0">
                <a:solidFill>
                  <a:srgbClr val="0070C0"/>
                </a:solidFill>
                <a:latin typeface="Corbel"/>
                <a:ea typeface="Corbel"/>
                <a:cs typeface="Corbel"/>
                <a:sym typeface="Corbel"/>
              </a:rPr>
              <a:t>            </a:t>
            </a:r>
            <a:r>
              <a:rPr lang="zh-TW" sz="2400" b="1" dirty="0">
                <a:solidFill>
                  <a:srgbClr val="0070C0"/>
                </a:solidFill>
                <a:latin typeface="Corbel"/>
                <a:ea typeface="Corbel"/>
                <a:cs typeface="Corbel"/>
                <a:sym typeface="Corbel"/>
              </a:rPr>
              <a:t>3.爸爸說：女生頭髮不要剪那麼短！</a:t>
            </a:r>
            <a:r>
              <a:rPr lang="zh-TW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(女孩們，你們有被這樣說過嗎？)</a:t>
            </a:r>
            <a:endParaRPr dirty="0"/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2400" b="1" dirty="0">
                <a:solidFill>
                  <a:schemeClr val="accent3">
                    <a:lumMod val="7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               </a:t>
            </a:r>
            <a:r>
              <a:rPr lang="zh-TW" sz="2400" b="1" dirty="0">
                <a:solidFill>
                  <a:schemeClr val="accent3">
                    <a:lumMod val="7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4.陳梓玲走過我的位子，手有意無意揮動，</a:t>
            </a:r>
            <a:r>
              <a:rPr lang="zh-TW" altLang="en-US" sz="2400" b="1" dirty="0">
                <a:solidFill>
                  <a:schemeClr val="accent3">
                    <a:lumMod val="7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我的</a:t>
            </a:r>
            <a:r>
              <a:rPr lang="zh-TW" sz="2400" b="1" dirty="0">
                <a:solidFill>
                  <a:schemeClr val="accent3">
                    <a:lumMod val="7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原子筆瞬間掉落……</a:t>
            </a:r>
            <a:endParaRPr dirty="0">
              <a:solidFill>
                <a:schemeClr val="accent3">
                  <a:lumMod val="75000"/>
                </a:schemeClr>
              </a:solidFill>
            </a:endParaRPr>
          </a:p>
          <a:p>
            <a:pPr marL="0" marR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zh-TW" altLang="en-US" sz="2400" b="1" dirty="0">
                <a:solidFill>
                  <a:schemeClr val="accent3">
                    <a:lumMod val="7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                 </a:t>
            </a:r>
            <a:r>
              <a:rPr lang="zh-TW" sz="2400" b="1" dirty="0">
                <a:solidFill>
                  <a:schemeClr val="accent3">
                    <a:lumMod val="7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   </a:t>
            </a:r>
            <a:r>
              <a:rPr lang="en-US" altLang="zh-TW" sz="2400" b="1" dirty="0">
                <a:solidFill>
                  <a:schemeClr val="accent3">
                    <a:lumMod val="7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zh-TW" sz="2400" b="1" dirty="0">
                <a:solidFill>
                  <a:schemeClr val="accent3">
                    <a:lumMod val="75000"/>
                  </a:schemeClr>
                </a:solidFill>
                <a:latin typeface="Corbel"/>
                <a:ea typeface="Corbel"/>
                <a:cs typeface="Corbel"/>
                <a:sym typeface="Corbel"/>
              </a:rPr>
              <a:t>她是故意的嗎？</a:t>
            </a:r>
            <a:r>
              <a:rPr lang="zh-TW" sz="2400" b="1" dirty="0">
                <a:solidFill>
                  <a:srgbClr val="0070C0"/>
                </a:solidFill>
                <a:latin typeface="Corbel"/>
                <a:ea typeface="Corbel"/>
                <a:cs typeface="Corbel"/>
                <a:sym typeface="Corbel"/>
              </a:rPr>
              <a:t>       </a:t>
            </a:r>
            <a:r>
              <a:rPr lang="zh-TW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(總覺得班上某某某好像對我有敵意？)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altLang="zh-TW" sz="2400" b="1" dirty="0">
                <a:solidFill>
                  <a:srgbClr val="0070C0"/>
                </a:solidFill>
                <a:latin typeface="Corbel"/>
                <a:ea typeface="Corbel"/>
                <a:cs typeface="Corbel"/>
                <a:sym typeface="Corbel"/>
              </a:rPr>
              <a:t>                          </a:t>
            </a:r>
            <a:r>
              <a:rPr lang="zh-TW" sz="2400" b="1" dirty="0">
                <a:solidFill>
                  <a:srgbClr val="0070C0"/>
                </a:solidFill>
                <a:latin typeface="Corbel"/>
                <a:ea typeface="Corbel"/>
                <a:cs typeface="Corbel"/>
                <a:sym typeface="Corbel"/>
              </a:rPr>
              <a:t>5.今天幾號？可惡，我那個來了，沾到褲子了！</a:t>
            </a:r>
            <a:endParaRPr sz="2400" b="1" dirty="0">
              <a:solidFill>
                <a:srgbClr val="0070C0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                                </a:t>
            </a:r>
            <a:r>
              <a:rPr lang="zh-TW" sz="22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(如果你是男生，你看到同班女生月經不小心沾到褲子的反應是？)</a:t>
            </a:r>
            <a:endParaRPr dirty="0"/>
          </a:p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50" name="Google Shape;150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07971" y="2842865"/>
            <a:ext cx="1592546" cy="35270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ED2B8808-B335-4476-8DE1-A6066A433D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655"/>
    </mc:Choice>
    <mc:Fallback xmlns="">
      <p:transition spd="slow" advTm="936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0"/>
          <p:cNvSpPr txBox="1">
            <a:spLocks noGrp="1"/>
          </p:cNvSpPr>
          <p:nvPr>
            <p:ph type="title"/>
          </p:nvPr>
        </p:nvSpPr>
        <p:spPr>
          <a:xfrm>
            <a:off x="1143000" y="701040"/>
            <a:ext cx="8820150" cy="1356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Corbel"/>
              <a:buNone/>
            </a:pPr>
            <a:r>
              <a:rPr lang="zh-TW" altLang="en-US" sz="4000" b="1" dirty="0">
                <a:solidFill>
                  <a:schemeClr val="accent3">
                    <a:lumMod val="50000"/>
                  </a:schemeClr>
                </a:solidFill>
              </a:rPr>
              <a:t>好想知道書裡的主角</a:t>
            </a:r>
            <a:br>
              <a:rPr lang="en-US" altLang="zh-TW" sz="4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zh-TW" altLang="en-US" sz="4000" b="1" dirty="0">
                <a:solidFill>
                  <a:schemeClr val="accent3">
                    <a:lumMod val="50000"/>
                  </a:schemeClr>
                </a:solidFill>
              </a:rPr>
              <a:t>                           怎麼解決這些問題喔</a:t>
            </a:r>
            <a:endParaRPr sz="40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70" name="Google Shape;170;p10"/>
          <p:cNvSpPr txBox="1"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" lvl="0" indent="0">
              <a:lnSpc>
                <a:spcPct val="200000"/>
              </a:lnSpc>
              <a:buSzPct val="80000"/>
              <a:buNone/>
            </a:pPr>
            <a:r>
              <a:rPr lang="en-US" altLang="zh-TW" sz="2000" dirty="0">
                <a:solidFill>
                  <a:schemeClr val="dk1"/>
                </a:solidFill>
              </a:rPr>
              <a:t>1.</a:t>
            </a:r>
            <a:r>
              <a:rPr lang="zh-TW" altLang="en-US" sz="2000" dirty="0">
                <a:solidFill>
                  <a:schemeClr val="dk1"/>
                </a:solidFill>
              </a:rPr>
              <a:t> 一年級各班的班級書箱裡就有這本書！</a:t>
            </a:r>
          </a:p>
          <a:p>
            <a:pPr marL="45720" lvl="0" indent="0" algn="l" rtl="0">
              <a:lnSpc>
                <a:spcPct val="200000"/>
              </a:lnSpc>
              <a:spcBef>
                <a:spcPts val="1400"/>
              </a:spcBef>
              <a:spcAft>
                <a:spcPts val="0"/>
              </a:spcAft>
              <a:buSzPct val="80000"/>
              <a:buNone/>
            </a:pPr>
            <a:r>
              <a:rPr lang="en-US" altLang="zh-TW" sz="2000" dirty="0">
                <a:solidFill>
                  <a:schemeClr val="dk1"/>
                </a:solidFill>
              </a:rPr>
              <a:t>2.</a:t>
            </a:r>
            <a:r>
              <a:rPr lang="zh-TW" altLang="en-US" sz="2000" dirty="0">
                <a:solidFill>
                  <a:schemeClr val="dk1"/>
                </a:solidFill>
              </a:rPr>
              <a:t>也可以到書香園的新書專區，借回家慢慢看！</a:t>
            </a:r>
            <a:r>
              <a:rPr lang="en-US" altLang="zh-TW" sz="2000" dirty="0">
                <a:solidFill>
                  <a:schemeClr val="dk1"/>
                </a:solidFill>
              </a:rPr>
              <a:t>(</a:t>
            </a:r>
            <a:r>
              <a:rPr lang="zh-TW" altLang="en-US" sz="2000" dirty="0">
                <a:solidFill>
                  <a:schemeClr val="dk1"/>
                </a:solidFill>
              </a:rPr>
              <a:t>但要注意下周要段考囉！</a:t>
            </a:r>
            <a:r>
              <a:rPr lang="en-US" altLang="zh-TW" sz="2000" dirty="0">
                <a:solidFill>
                  <a:schemeClr val="dk1"/>
                </a:solidFill>
              </a:rPr>
              <a:t>)</a:t>
            </a:r>
          </a:p>
          <a:p>
            <a:pPr marL="45720" lvl="0" indent="0" algn="l" rtl="0">
              <a:lnSpc>
                <a:spcPct val="200000"/>
              </a:lnSpc>
              <a:spcBef>
                <a:spcPts val="1400"/>
              </a:spcBef>
              <a:spcAft>
                <a:spcPts val="0"/>
              </a:spcAft>
              <a:buSzPct val="80000"/>
              <a:buNone/>
            </a:pPr>
            <a:r>
              <a:rPr lang="en-US" altLang="zh-TW" sz="2000" dirty="0">
                <a:solidFill>
                  <a:schemeClr val="dk1"/>
                </a:solidFill>
              </a:rPr>
              <a:t>3.</a:t>
            </a:r>
            <a:r>
              <a:rPr lang="zh-TW" altLang="en-US" sz="2000" dirty="0">
                <a:solidFill>
                  <a:schemeClr val="dk1"/>
                </a:solidFill>
              </a:rPr>
              <a:t>不然，上網點選 </a:t>
            </a: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教育雲電子書整合服務平台，只要登入你的</a:t>
            </a:r>
            <a:r>
              <a:rPr lang="en-US" altLang="zh-TW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OPEN ID</a:t>
            </a:r>
          </a:p>
          <a:p>
            <a:pPr marL="45720" lvl="0" indent="0" algn="l" rtl="0">
              <a:lnSpc>
                <a:spcPct val="200000"/>
              </a:lnSpc>
              <a:spcBef>
                <a:spcPts val="1400"/>
              </a:spcBef>
              <a:spcAft>
                <a:spcPts val="0"/>
              </a:spcAft>
              <a:buSzPct val="80000"/>
              <a:buNone/>
            </a:pPr>
            <a:r>
              <a:rPr lang="zh-TW" altLang="en-US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用手機或電腦，就可以免費看完整本書喔！</a:t>
            </a:r>
            <a:endParaRPr lang="en-US" altLang="zh-TW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28600" lvl="0" indent="-711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endParaRPr lang="en-US" dirty="0"/>
          </a:p>
          <a:p>
            <a:pPr marL="228600" lvl="0" indent="-7112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760"/>
              <a:buNone/>
            </a:pPr>
            <a:r>
              <a:rPr lang="zh-TW" altLang="en-US" dirty="0"/>
              <a:t>      </a:t>
            </a:r>
            <a:r>
              <a:rPr lang="en-US" dirty="0"/>
              <a:t>https://oidcebook.nlpi.edu.tw/</a:t>
            </a:r>
            <a:endParaRPr dirty="0"/>
          </a:p>
        </p:txBody>
      </p:sp>
      <p:pic>
        <p:nvPicPr>
          <p:cNvPr id="171" name="Google Shape;171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491386" y="210894"/>
            <a:ext cx="1476797" cy="196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6F0C56F4-9211-4DAD-8E1F-5F29AB6744D1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412" y="4462631"/>
            <a:ext cx="1873064" cy="1785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音訊 1">
            <a:hlinkClick r:id="" action="ppaction://media"/>
            <a:extLst>
              <a:ext uri="{FF2B5EF4-FFF2-40B4-BE49-F238E27FC236}">
                <a16:creationId xmlns:a16="http://schemas.microsoft.com/office/drawing/2014/main" id="{CABFADE6-4EDE-4A95-B352-7ECEC1434E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660"/>
    </mc:Choice>
    <mc:Fallback xmlns="">
      <p:transition spd="slow" advTm="7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基礎">
  <a:themeElements>
    <a:clrScheme name="基礎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901</Words>
  <Application>Microsoft Office PowerPoint</Application>
  <PresentationFormat>寬螢幕</PresentationFormat>
  <Paragraphs>70</Paragraphs>
  <Slides>12</Slides>
  <Notes>11</Notes>
  <HiddenSlides>0</HiddenSlides>
  <MMClips>12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12</vt:i4>
      </vt:variant>
    </vt:vector>
  </HeadingPairs>
  <TitlesOfParts>
    <vt:vector size="18" baseType="lpstr">
      <vt:lpstr>Arial</vt:lpstr>
      <vt:lpstr>微軟正黑體</vt:lpstr>
      <vt:lpstr>Calibri</vt:lpstr>
      <vt:lpstr>Corbel</vt:lpstr>
      <vt:lpstr>Berlin Sans FB</vt:lpstr>
      <vt:lpstr>基礎</vt:lpstr>
      <vt:lpstr>短褲女孩的青春週記</vt:lpstr>
      <vt:lpstr>作者介紹  ： 邱靖巧醫師</vt:lpstr>
      <vt:lpstr>故事大意：</vt:lpstr>
      <vt:lpstr>PowerPoint 簡報</vt:lpstr>
      <vt:lpstr>PowerPoint 簡報</vt:lpstr>
      <vt:lpstr>原來， 青春男女有青春男女的煩惱 成年人也有成年人的難題</vt:lpstr>
      <vt:lpstr>PowerPoint 簡報</vt:lpstr>
      <vt:lpstr>PowerPoint 簡報</vt:lpstr>
      <vt:lpstr>好想知道書裡的主角                            怎麼解決這些問題喔</vt:lpstr>
      <vt:lpstr>精彩內容搶先看：</vt:lpstr>
      <vt:lpstr>別忘了看完以後，還可以上布可星球挑戰這本書，  能量可以獲得80喔！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短褲女孩的青春週記</dc:title>
  <dc:creator>圖推教師</dc:creator>
  <cp:lastModifiedBy>圖推教師</cp:lastModifiedBy>
  <cp:revision>20</cp:revision>
  <dcterms:created xsi:type="dcterms:W3CDTF">2024-09-27T08:23:50Z</dcterms:created>
  <dcterms:modified xsi:type="dcterms:W3CDTF">2024-10-06T04:19:45Z</dcterms:modified>
</cp:coreProperties>
</file>