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  <p:sldMasterId id="2147483852" r:id="rId3"/>
    <p:sldMasterId id="2147483876" r:id="rId4"/>
    <p:sldMasterId id="2147483888" r:id="rId5"/>
  </p:sldMasterIdLst>
  <p:notesMasterIdLst>
    <p:notesMasterId r:id="rId4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7" r:id="rId29"/>
    <p:sldId id="279" r:id="rId30"/>
    <p:sldId id="280" r:id="rId31"/>
    <p:sldId id="281" r:id="rId32"/>
    <p:sldId id="288" r:id="rId33"/>
    <p:sldId id="293" r:id="rId34"/>
    <p:sldId id="282" r:id="rId35"/>
    <p:sldId id="283" r:id="rId36"/>
    <p:sldId id="290" r:id="rId37"/>
    <p:sldId id="291" r:id="rId38"/>
    <p:sldId id="292" r:id="rId39"/>
    <p:sldId id="294" r:id="rId40"/>
    <p:sldId id="295" r:id="rId41"/>
    <p:sldId id="284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41745-D479-4F2A-88BA-A5A54FAAF0DA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44002-A07C-4761-96C8-6F72A659BE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18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44002-A07C-4761-96C8-6F72A659BE7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78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02C79A-6E79-4C42-857E-08D0A75BBF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7486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900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944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9392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2215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211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089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360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57656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569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857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780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1905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869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1544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2196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529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38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02C79A-6E79-4C42-857E-08D0A75BBF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9493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34844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762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313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6607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8295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67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1009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2451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80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645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0688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3057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33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8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4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1F2A5A-9B5F-446C-97D6-E8CFE8D520F7}" type="slidenum">
              <a:rPr lang="en-US" altLang="zh-TW">
                <a:solidFill>
                  <a:srgbClr val="1C1C1C"/>
                </a:solidFill>
              </a:rPr>
              <a:pPr/>
              <a:t>‹#›</a:t>
            </a:fld>
            <a:endParaRPr lang="en-US" altLang="zh-TW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6986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54AB6-DE04-4934-B690-FE884F1F918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2967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69C18-D775-413E-AB2A-603E40B1A02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9560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9CB13-D8A6-4250-974B-7A089BDF297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4433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43771-C7D3-4024-B2EC-DC548AD428B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218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E6FF0-974B-46CE-B5E0-61A1CD807D4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0991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ED538-E6C1-4EE4-98C2-93E435DEA1A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2774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5485E-BB91-413D-8AC0-96EEE7532E0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0857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90FD9-3296-46E0-99ED-48814EB7FB3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6767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31848-B55B-4936-ABC9-F355C08C4B3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053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6106A-F0B4-4FEC-B978-2F8C499A408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694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B5FB5-9211-4BEB-B1CA-36A7F7A978C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094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C79A-6E79-4C42-857E-08D0A75BBF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5AB-EC58-4F3A-A4CE-789DFC7C2AC6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02C79A-6E79-4C42-857E-08D0A75BBF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F835AB-EC58-4F3A-A4CE-789DFC7C2AC6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02C79A-6E79-4C42-857E-08D0A75BBF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4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74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F835AB-EC58-4F3A-A4CE-789DFC7C2AC6}" type="datetimeFigureOut">
              <a:rPr lang="zh-TW" altLang="en-US" smtClean="0">
                <a:solidFill>
                  <a:srgbClr val="696464"/>
                </a:solidFill>
              </a:rPr>
              <a:pPr/>
              <a:t>2015/9/30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02C79A-6E79-4C42-857E-08D0A75BBF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4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5C9835-4411-4F80-8787-025B4245D2DB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27704;&#24247;&#22283;&#20013;104&#23416;&#24180;&#24230;&#19968;&#24180;&#32026;&#23416;&#29983;&#25277;&#34880;&#27298;&#26597;&#26178;&#38291;&#34920;104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&#27704;&#24247;&#22283;&#20013;&#19968;&#24180;&#32026;&#23416;&#29983;&#20581;&#24247;&#27298;&#26597;&#26178;&#38291;&#34920;104.doc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20581;&#24247;&#27298;&#26597;&#26371;&#22580;&#20296;&#32622;&#22294;.docx104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104&#20581;&#27298;&#37291;&#38498;&#30456;&#38364;&#36039;&#26009;/&#35079;&#26412;%20104E11136986.xls" TargetMode="External"/><Relationship Id="rId2" Type="http://schemas.openxmlformats.org/officeDocument/2006/relationships/hyperlink" Target="104&#20581;&#27298;&#37291;&#38498;&#30456;&#38364;&#36039;&#26009;/104E11136987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104E1923934.ppt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752600"/>
          </a:xfrm>
        </p:spPr>
        <p:txBody>
          <a:bodyPr/>
          <a:lstStyle/>
          <a:p>
            <a:pPr algn="ctr"/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學年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一年級健康檢查說明會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臺南市永康國中</a:t>
            </a:r>
          </a:p>
        </p:txBody>
      </p:sp>
    </p:spTree>
    <p:extLst>
      <p:ext uri="{BB962C8B-B14F-4D97-AF65-F5344CB8AC3E}">
        <p14:creationId xmlns:p14="http://schemas.microsoft.com/office/powerpoint/2010/main" val="24476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抽血注意事項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需填妥抽血同意書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抽血前一天晚上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點後不吃任何東西包含開水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抽完血後才可進食，當天醫院於抽血後，會替學生準備餅乾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包及飲品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瓶。 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假如口渴請以水漱口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6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抽血注意事項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85444" y="1556792"/>
            <a:ext cx="8064896" cy="4572000"/>
          </a:xfrm>
        </p:spPr>
        <p:txBody>
          <a:bodyPr>
            <a:noAutofit/>
          </a:bodyPr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受檢者在檢驗過程中可能發生的副作用</a:t>
            </a:r>
          </a:p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抽血過程中常見的不適感包含疼痛和暈眩，一般而言抽血結束後會消失。</a:t>
            </a:r>
          </a:p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抽血後的副作用包含滲血、瘀青或腫脹。</a:t>
            </a:r>
          </a:p>
          <a:p>
            <a:r>
              <a:rPr lang="zh-TW" altLang="en-US" sz="35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滲血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：依照指示</a:t>
            </a:r>
            <a:r>
              <a:rPr lang="zh-TW" altLang="en-US" sz="3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加壓止血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之後停止。</a:t>
            </a:r>
          </a:p>
          <a:p>
            <a:r>
              <a:rPr lang="zh-TW" altLang="en-US" sz="35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瘀青或腫脹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：通常</a:t>
            </a:r>
            <a:r>
              <a:rPr lang="zh-TW" altLang="en-US" sz="35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一週之內緩解</a:t>
            </a:r>
          </a:p>
        </p:txBody>
      </p:sp>
    </p:spTree>
    <p:extLst>
      <p:ext uri="{BB962C8B-B14F-4D97-AF65-F5344CB8AC3E}">
        <p14:creationId xmlns:p14="http://schemas.microsoft.com/office/powerpoint/2010/main" val="35387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1012974"/>
          </a:xfrm>
        </p:spPr>
        <p:txBody>
          <a:bodyPr/>
          <a:lstStyle/>
          <a:p>
            <a:r>
              <a:rPr lang="zh-TW" altLang="en-US" dirty="0"/>
              <a:t>健康檢查抽血意願回條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352928" cy="4248472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班級：    年   班   座號：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學生姓名：             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□同意抽血檢查                     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□不同意抽血檢查          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抽血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原因：            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簽章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請簽全名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如未交回條者視為不同意抽血檢查 。</a:t>
            </a:r>
          </a:p>
          <a:p>
            <a:endParaRPr lang="zh-TW" altLang="en-US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923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1560" y="116632"/>
            <a:ext cx="77724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學生健康檢查回條暨受檢同意書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892480" cy="4572000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/>
              <a:t>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　年 　　　　班 座號 　　　　 姓名：　　          　　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（茲僅以勾選方式請二者勾選其一）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□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本人（家長）及學生已詳閱並知悉本通知各項說明，並同意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學生個人資料且配合校內健康檢查各項內容實施檢查。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□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本人（家長）及學生已詳閱並知悉本通知各項說明，配合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學生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個人資料進行健康檢查，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不願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在校內接受下列項目之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r>
              <a:rPr lang="en-US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查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（請勾選）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□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胸部□腹部□男性泌尿生殖器檢查，會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自行帶至醫療院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所檢查， 並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    月   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日前繳交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正式檢查報告至健康中心彙整</a:t>
            </a:r>
            <a:r>
              <a:rPr lang="en-US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費用自理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  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請以原子筆簽全名：　　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      月      日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7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胸腔及外觀檢查回條暨受檢同意書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84976" cy="522156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　　年 　　　　班  座號 ：　　　　 姓名：　　          　　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一、請您依據下列調查事項勾選學生疾病史狀況          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心臟病家族史   □ 無   □有  病名：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_____________  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稱謂：□父親  □母親  □祖父  □祖母  □其他親屬            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過去曾經醫師診斷有心臟病史   □無    □有   病名：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_______________ 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3.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孩童是否曾經感到有胸悶現象  □無    □有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孩童是否曾經疑似心跳不規則的情形 □無    □有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 □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孩子都沒有上述之情況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二、上述台端勾選貴子女之相關疾病史，倘在學校健康檢查經醫師專業評估需執行心電圖檢查時，是否同意在校內接受心電圖檢查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請二者勾選其一）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同意。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不同意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家長請以原子筆簽全名：　　　　　                年      月      日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93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132" y="2564904"/>
            <a:ext cx="8496944" cy="1143000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抽血、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健康檢查同意書、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胸腔及外觀檢查回條暨受檢同意書及統計總表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24136" y="4005064"/>
            <a:ext cx="8268344" cy="1405136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請於 </a:t>
            </a:r>
            <a:r>
              <a:rPr lang="en-US" altLang="zh-TW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10/7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日前送回</a:t>
            </a:r>
            <a:r>
              <a:rPr lang="zh-TW" altLang="en-US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健康中心</a:t>
            </a:r>
          </a:p>
        </p:txBody>
      </p:sp>
    </p:spTree>
    <p:extLst>
      <p:ext uri="{BB962C8B-B14F-4D97-AF65-F5344CB8AC3E}">
        <p14:creationId xmlns:p14="http://schemas.microsoft.com/office/powerpoint/2010/main" val="42316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健康檢查及抽血時間表</a:t>
            </a:r>
          </a:p>
        </p:txBody>
      </p:sp>
      <p:pic>
        <p:nvPicPr>
          <p:cNvPr id="4" name="內容版面配置區 3">
            <a:hlinkClick r:id="rId2" action="ppaction://hlinkfile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2936"/>
            <a:ext cx="3251448" cy="2269232"/>
          </a:xfrm>
        </p:spPr>
      </p:pic>
      <p:pic>
        <p:nvPicPr>
          <p:cNvPr id="7" name="圖片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44824"/>
            <a:ext cx="3009528" cy="22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健康檢查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醫療團隊－胸腔病院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健康檢查地點：本校活動中心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健康檢查日期：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104/11/5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00-16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）：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104/11/6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00-12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）：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特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教班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健康檢查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時手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</a:t>
            </a:r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藍色公文夾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內放入健康檢查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紀錄卡及檢查結果通知單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複寫紙請勿搓揉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健康檢查當天請穿著運動服</a:t>
            </a:r>
          </a:p>
          <a:p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健康檢查場地動線圖</a:t>
            </a:r>
          </a:p>
        </p:txBody>
      </p:sp>
      <p:pic>
        <p:nvPicPr>
          <p:cNvPr id="39" name="內容版面配置區 38">
            <a:hlinkClick r:id="rId2" action="ppaction://hlinkfile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16" y="1844824"/>
            <a:ext cx="2952328" cy="2214246"/>
          </a:xfrm>
        </p:spPr>
      </p:pic>
      <p:sp>
        <p:nvSpPr>
          <p:cNvPr id="40" name="文字方塊 39"/>
          <p:cNvSpPr txBox="1"/>
          <p:nvPr/>
        </p:nvSpPr>
        <p:spPr>
          <a:xfrm>
            <a:off x="1157988" y="479715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請保持安靜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排隊等候 </a:t>
            </a:r>
            <a:endParaRPr lang="zh-TW" altLang="en-US" sz="4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92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健康檢查項目及內容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全身性理學檢查 ：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眼睛疾病檢查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頭頸部檢查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耳鼻喉科檢查 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胸部檢查 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腹部檢查 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脊柱四肢檢查 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(7)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泌尿、生殖器官檢查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皮膚檢查 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(9)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口腔檢查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23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健康檢查目的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572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早期發現體格缺點，發現疾病，及早進行矯治。</a:t>
            </a:r>
          </a:p>
          <a:p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藉由檢查結果來建立自我健康知識、態度及行為進而能自主管理、自我照護。</a:t>
            </a: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69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4890" y="1095271"/>
            <a:ext cx="7772400" cy="1143000"/>
          </a:xfrm>
        </p:spPr>
        <p:txBody>
          <a:bodyPr>
            <a:noAutofit/>
          </a:bodyPr>
          <a:lstStyle/>
          <a:p>
            <a:r>
              <a:rPr lang="zh-TW" altLang="en-US" sz="4400" dirty="0"/>
              <a:t>眼科檢查</a:t>
            </a:r>
            <a:br>
              <a:rPr lang="zh-TW" altLang="en-US" sz="4400" dirty="0"/>
            </a:b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94890" y="2238271"/>
            <a:ext cx="7772400" cy="3350300"/>
          </a:xfrm>
        </p:spPr>
        <p:txBody>
          <a:bodyPr/>
          <a:lstStyle/>
          <a:p>
            <a:r>
              <a:rPr lang="zh-TW" altLang="en-US" sz="3600" dirty="0"/>
              <a:t>包括：色覺檢查、斜視</a:t>
            </a:r>
            <a:r>
              <a:rPr lang="en-US" altLang="zh-TW" sz="3600" dirty="0"/>
              <a:t>(</a:t>
            </a:r>
            <a:r>
              <a:rPr lang="zh-TW" altLang="en-US" sz="3600" dirty="0"/>
              <a:t>眼位</a:t>
            </a:r>
            <a:r>
              <a:rPr lang="en-US" altLang="zh-TW" sz="3600" dirty="0"/>
              <a:t>)</a:t>
            </a:r>
            <a:r>
              <a:rPr lang="zh-TW" altLang="en-US" sz="3600" dirty="0"/>
              <a:t>檢查 </a:t>
            </a:r>
          </a:p>
          <a:p>
            <a:r>
              <a:rPr lang="zh-TW" altLang="en-US" sz="3600" dirty="0"/>
              <a:t>           其他眼部異常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864102"/>
            <a:ext cx="2609314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06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3772" y="274638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耳鼻喉檢查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885857"/>
            <a:ext cx="8136904" cy="4572000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包括：聽力篩檢、構音異常、耳道畸形、耳膜破損、盯聹栓塞、 中耳炎、耳前瘻管、扁桃腺腫大、唇顎裂、慢性鼻炎、 過敏性鼻炎 </a:t>
            </a: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檢查前在家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請自行清除耳垢</a:t>
            </a:r>
          </a:p>
          <a:p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74638"/>
            <a:ext cx="5212532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77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9809" y="404664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頭頸部檢查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59809" y="2132856"/>
            <a:ext cx="7772400" cy="2557264"/>
          </a:xfrm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檢查項目：斜頸 、甲狀腺腫大 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淋巴腺腫大及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檢查姿勢：坐姿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07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418" y="269776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胸部檢查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772400" cy="4572000"/>
          </a:xfrm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檢查項目：胸廓異常、心雜音、心律不整、呼吸聲異常及其他。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檢查用具：聽診器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姿勢：坐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姿          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068960"/>
            <a:ext cx="1987468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胸部檢查～胸廓異常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87624" y="2060848"/>
            <a:ext cx="3023878" cy="30970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88840"/>
            <a:ext cx="2816596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31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聽診心音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異常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1560" y="2204864"/>
            <a:ext cx="3237257" cy="237764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048881"/>
            <a:ext cx="3383573" cy="254834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57" y="5340654"/>
            <a:ext cx="739508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75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腹部檢查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87104" y="1844824"/>
            <a:ext cx="7772400" cy="4572000"/>
          </a:xfrm>
        </p:spPr>
        <p:txBody>
          <a:bodyPr/>
          <a:lstStyle/>
          <a:p>
            <a:r>
              <a:rPr lang="zh-TW" altLang="en-US" sz="3600" dirty="0"/>
              <a:t>檢查項目：肝脾腫大及其他異常。</a:t>
            </a:r>
          </a:p>
          <a:p>
            <a:endParaRPr lang="zh-TW" altLang="en-US" sz="3600" dirty="0"/>
          </a:p>
          <a:p>
            <a:r>
              <a:rPr lang="zh-TW" altLang="en-US" sz="3600" dirty="0"/>
              <a:t>檢查方式：觸診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636912"/>
            <a:ext cx="424847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68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脊柱四肢檢查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640960" cy="212521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檢查項目：脊柱側彎、多併指、青蛙肢、        </a:t>
            </a: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關節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變形、水腫及其他異常。</a:t>
            </a: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8316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8768" y="658644"/>
            <a:ext cx="3359187" cy="45114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955" y="628161"/>
            <a:ext cx="4895512" cy="26702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22" y="3356992"/>
            <a:ext cx="4706520" cy="32067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95067" y="554375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6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Adam</a:t>
            </a:r>
            <a:r>
              <a:rPr kumimoji="1" lang="zh-TW" altLang="en-US" sz="36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前彎測驗</a:t>
            </a:r>
          </a:p>
        </p:txBody>
      </p:sp>
    </p:spTree>
    <p:extLst>
      <p:ext uri="{BB962C8B-B14F-4D97-AF65-F5344CB8AC3E}">
        <p14:creationId xmlns:p14="http://schemas.microsoft.com/office/powerpoint/2010/main" val="1933189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71493" y="1304329"/>
            <a:ext cx="346960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kern="0" dirty="0" smtClean="0">
                <a:solidFill>
                  <a:srgbClr val="333399"/>
                </a:solidFill>
                <a:latin typeface="Tahoma"/>
                <a:ea typeface="新細明體"/>
              </a:rPr>
              <a:t>青蛙肢檢查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0" y="350515"/>
            <a:ext cx="244633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940152" y="416194"/>
            <a:ext cx="2663825" cy="3095625"/>
            <a:chOff x="2200" y="890"/>
            <a:chExt cx="1532" cy="1996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890"/>
              <a:ext cx="1532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472" y="2478"/>
              <a:ext cx="1224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TW" sz="2400" b="1" kern="0" smtClean="0">
                  <a:solidFill>
                    <a:srgbClr val="003366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       </a:t>
              </a:r>
              <a:r>
                <a:rPr lang="zh-TW" altLang="en-US" sz="2400" b="1" kern="0" smtClean="0">
                  <a:solidFill>
                    <a:srgbClr val="003366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異常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290" y="981"/>
              <a:ext cx="499" cy="2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zh-TW" altLang="zh-TW" b="1" kern="0" smtClean="0">
                <a:solidFill>
                  <a:srgbClr val="003366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3" y="3520232"/>
            <a:ext cx="80645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72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健康檢查項目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772400" cy="4572000"/>
          </a:xfrm>
        </p:spPr>
        <p:txBody>
          <a:bodyPr/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尿液檢查</a:t>
            </a:r>
          </a:p>
          <a:p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抽血檢查</a:t>
            </a:r>
          </a:p>
          <a:p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全身健康檢查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92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74683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泌尿生殖器檢查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64990" y="1772816"/>
            <a:ext cx="8299497" cy="424847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檢查項目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：隱睪、陰囊腫大、尿道出口異常、包皮異常及其他。僅適用男生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檢查用具：無特殊器材，可佐以手電筒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檢查方法：請學生面向檢查者站著，以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視診或觸診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戴手套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於每位受檢者觸診後，須更換手套，以防交互感染。</a:t>
            </a:r>
          </a:p>
          <a:p>
            <a:pPr marL="0" indent="0">
              <a:buNone/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15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皮膚檢查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檢查項目：癬、疣、紫斑、疥瘡、濕疹、異位性皮膚炎或其他異常。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檢查用具：無特殊器材，可佐以放大鏡、手電筒。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檢查方法：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請學生面向檢查者坐著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，簡單的病史詢問後，以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視診或觸診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黑色棘皮症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6543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0259" y="699287"/>
            <a:ext cx="8840787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¡"/>
            </a:pPr>
            <a:r>
              <a:rPr lang="zh-TW" altLang="en-US" sz="24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口腔衛生不良→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以目測檢查牙齒表面及其牙縫之間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4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¡"/>
            </a:pPr>
            <a:endParaRPr lang="zh-TW" altLang="en-US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¡"/>
            </a:pPr>
            <a:endParaRPr lang="en-US" altLang="zh-TW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¡"/>
            </a:pPr>
            <a:r>
              <a:rPr lang="zh-TW" altLang="en-US" sz="24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牙結石→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以目測即可發現牙結石現象。</a:t>
            </a:r>
            <a:endParaRPr lang="en-US" altLang="zh-TW" sz="24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Tx/>
              <a:buNone/>
            </a:pP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4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¡"/>
            </a:pPr>
            <a:endParaRPr lang="zh-TW" altLang="en-US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¡"/>
            </a:pPr>
            <a:r>
              <a:rPr lang="zh-TW" altLang="en-US" sz="24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牙周疾病→</a:t>
            </a:r>
            <a:r>
              <a:rPr lang="zh-TW" alt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以目測及詢問方式檢查牙齦是否變紅、腫起、流血</a:t>
            </a: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               及有酸痛症狀。 </a:t>
            </a:r>
            <a:r>
              <a:rPr lang="en-US" altLang="zh-TW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( </a:t>
            </a:r>
            <a:r>
              <a:rPr lang="zh-TW" altLang="en-US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如牙齦炎、牙周炎</a:t>
            </a:r>
            <a:r>
              <a:rPr lang="en-US" altLang="zh-TW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)</a:t>
            </a:r>
            <a:endParaRPr lang="en-US" altLang="zh-TW" sz="24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¡"/>
            </a:pPr>
            <a:endParaRPr lang="en-US" altLang="zh-TW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¡"/>
            </a:pPr>
            <a:endParaRPr lang="en-US" altLang="zh-TW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¡"/>
            </a:pPr>
            <a:r>
              <a:rPr lang="zh-TW" altLang="en-US" sz="24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齒列咬合不正→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以目測檢查齒列排列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4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None/>
            </a:pPr>
            <a:endParaRPr lang="zh-TW" altLang="en-US" sz="24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¡"/>
            </a:pPr>
            <a:endParaRPr lang="en-US" altLang="zh-TW" sz="2900" b="1" dirty="0" smtClean="0">
              <a:solidFill>
                <a:srgbClr val="00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3" y="1268760"/>
            <a:ext cx="1585097" cy="7315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007" y="2483484"/>
            <a:ext cx="1658256" cy="944962"/>
          </a:xfrm>
          <a:prstGeom prst="rect">
            <a:avLst/>
          </a:prstGeom>
        </p:spPr>
      </p:pic>
      <p:pic>
        <p:nvPicPr>
          <p:cNvPr id="7" name="Picture 7" descr="95f145023ac2180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176371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3" y="4365104"/>
            <a:ext cx="1585097" cy="96325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5801512"/>
            <a:ext cx="2347163" cy="91447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5919397"/>
            <a:ext cx="2127688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5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adult_1_1_4_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25538"/>
            <a:ext cx="597693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Line 6"/>
          <p:cNvSpPr>
            <a:spLocks noChangeShapeType="1"/>
          </p:cNvSpPr>
          <p:nvPr/>
        </p:nvSpPr>
        <p:spPr bwMode="auto">
          <a:xfrm>
            <a:off x="4787900" y="981075"/>
            <a:ext cx="0" cy="38877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37892" name="Line 7"/>
          <p:cNvSpPr>
            <a:spLocks noChangeShapeType="1"/>
          </p:cNvSpPr>
          <p:nvPr/>
        </p:nvSpPr>
        <p:spPr bwMode="auto">
          <a:xfrm>
            <a:off x="1763713" y="2852738"/>
            <a:ext cx="57610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-1987550" y="4437063"/>
            <a:ext cx="111315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19558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上顎</a:t>
            </a:r>
            <a:r>
              <a:rPr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(maxillary)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18 17 16 15 14 13 12 11</a:t>
            </a:r>
            <a:r>
              <a:rPr lang="en-US" altLang="zh-TW" sz="24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│</a:t>
            </a:r>
            <a:r>
              <a:rPr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21 22 23 24 25 26 27 28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右</a:t>
            </a:r>
            <a:r>
              <a:rPr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(R) ────────────────────────</a:t>
            </a:r>
            <a:r>
              <a:rPr lang="zh-TW" altLang="en-US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</a:t>
            </a:r>
            <a:r>
              <a:rPr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(L)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48 47 46 45 44 43 42 41</a:t>
            </a:r>
            <a:r>
              <a:rPr lang="en-US" altLang="zh-TW" sz="24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│</a:t>
            </a:r>
            <a:r>
              <a:rPr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31 32 33 34 35 36 37 38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下顎</a:t>
            </a:r>
            <a:r>
              <a:rPr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(mandibular)</a:t>
            </a:r>
          </a:p>
        </p:txBody>
      </p:sp>
      <p:sp>
        <p:nvSpPr>
          <p:cNvPr id="37894" name="Rectangle 10"/>
          <p:cNvSpPr>
            <a:spLocks noChangeArrowheads="1"/>
          </p:cNvSpPr>
          <p:nvPr/>
        </p:nvSpPr>
        <p:spPr bwMode="auto">
          <a:xfrm>
            <a:off x="0" y="1412875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sz="2400" b="1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牙齒位置圖與編號</a:t>
            </a:r>
          </a:p>
        </p:txBody>
      </p:sp>
      <p:sp>
        <p:nvSpPr>
          <p:cNvPr id="37895" name="Rectangle 11"/>
          <p:cNvSpPr>
            <a:spLocks noChangeArrowheads="1"/>
          </p:cNvSpPr>
          <p:nvPr/>
        </p:nvSpPr>
        <p:spPr bwMode="auto">
          <a:xfrm>
            <a:off x="179388" y="2276475"/>
            <a:ext cx="160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800" b="1" smtClean="0">
                <a:solidFill>
                  <a:srgbClr val="990033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【</a:t>
            </a:r>
            <a:r>
              <a:rPr lang="zh-TW" altLang="en-US" sz="2800" b="1" smtClean="0">
                <a:solidFill>
                  <a:srgbClr val="990033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恆牙</a:t>
            </a:r>
            <a:r>
              <a:rPr lang="en-US" altLang="zh-TW" sz="2800" b="1" smtClean="0">
                <a:solidFill>
                  <a:srgbClr val="990033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5176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dult_1_1_4_im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341438"/>
            <a:ext cx="43211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395288" y="4940300"/>
            <a:ext cx="81089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180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</a:t>
            </a:r>
            <a:r>
              <a:rPr lang="zh-TW" altLang="en-US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上顎</a:t>
            </a:r>
            <a:r>
              <a:rPr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(maxillary)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55 54 53 52 51 │ 61 62 63 64 65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右</a:t>
            </a:r>
            <a:r>
              <a:rPr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(R)  ─────────────────  </a:t>
            </a:r>
            <a:r>
              <a:rPr lang="zh-TW" altLang="en-US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</a:t>
            </a:r>
            <a:r>
              <a:rPr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(L)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85 84 83 82 81 │ 71 72 73 74 75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zh-TW" altLang="en-US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下顎</a:t>
            </a:r>
            <a:r>
              <a:rPr lang="en-US" altLang="zh-TW" sz="24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(mandibular)</a:t>
            </a:r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>
            <a:off x="5292725" y="1196975"/>
            <a:ext cx="0" cy="3860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>
            <a:off x="2771775" y="2924175"/>
            <a:ext cx="61563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0" y="1125538"/>
            <a:ext cx="3435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en-US" b="1" smtClean="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牙齒位置圖與編號</a:t>
            </a:r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684213" y="2060575"/>
            <a:ext cx="1871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sz="2800" b="1" smtClean="0">
                <a:solidFill>
                  <a:srgbClr val="990033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【</a:t>
            </a:r>
            <a:r>
              <a:rPr lang="zh-TW" altLang="en-US" sz="2800" b="1" smtClean="0">
                <a:solidFill>
                  <a:srgbClr val="990033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乳牙</a:t>
            </a:r>
            <a:r>
              <a:rPr lang="en-US" altLang="zh-TW" sz="2800" b="1" smtClean="0">
                <a:solidFill>
                  <a:srgbClr val="990033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0" y="3141663"/>
            <a:ext cx="28194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¡"/>
            </a:pPr>
            <a:r>
              <a:rPr lang="zh-TW" altLang="en-US" sz="1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齲蝕</a:t>
            </a:r>
            <a:r>
              <a:rPr lang="en-US" altLang="zh-TW" sz="1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(decay)</a:t>
            </a:r>
            <a:r>
              <a:rPr lang="zh-TW" altLang="en-US" sz="1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：代號</a:t>
            </a:r>
            <a:r>
              <a:rPr lang="en-US" altLang="zh-TW" sz="18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¡"/>
            </a:pPr>
            <a:r>
              <a:rPr lang="zh-TW" altLang="en-US" sz="1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缺牙</a:t>
            </a:r>
            <a:r>
              <a:rPr lang="en-US" altLang="zh-TW" sz="1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(missing)</a:t>
            </a:r>
            <a:r>
              <a:rPr lang="zh-TW" altLang="en-US" sz="1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：代號</a:t>
            </a:r>
            <a:r>
              <a:rPr lang="en-US" altLang="zh-TW" sz="18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¡"/>
            </a:pPr>
            <a:r>
              <a:rPr lang="zh-TW" altLang="en-US" sz="1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填補</a:t>
            </a:r>
            <a:r>
              <a:rPr lang="en-US" altLang="zh-TW" sz="1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(filled)</a:t>
            </a:r>
            <a:r>
              <a:rPr lang="zh-TW" altLang="en-US" sz="1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：代號</a:t>
            </a:r>
            <a:r>
              <a:rPr lang="zh-TW" altLang="en-US" sz="18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△</a:t>
            </a: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¡"/>
            </a:pPr>
            <a:r>
              <a:rPr lang="zh-TW" altLang="en-US" sz="1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待拔牙：代號</a:t>
            </a:r>
            <a:r>
              <a:rPr lang="zh-TW" altLang="en-US" sz="18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／</a:t>
            </a: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¡"/>
            </a:pPr>
            <a:r>
              <a:rPr lang="zh-TW" altLang="en-US" sz="1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阻生牙：代號</a:t>
            </a:r>
            <a:r>
              <a:rPr lang="en-US" altLang="zh-TW" sz="18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ψ</a:t>
            </a:r>
            <a:r>
              <a:rPr lang="en-US" altLang="zh-TW" sz="18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¡"/>
            </a:pPr>
            <a:r>
              <a:rPr lang="zh-TW" altLang="en-US" sz="18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贅生牙：代號</a:t>
            </a:r>
            <a:r>
              <a:rPr lang="en-US" altLang="zh-TW" sz="18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Sp</a:t>
            </a: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None/>
            </a:pPr>
            <a:endParaRPr lang="en-US" altLang="zh-TW" sz="1800" b="1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None/>
            </a:pPr>
            <a:endParaRPr lang="en-US" altLang="zh-TW" sz="1800" b="1" smtClean="0">
              <a:solidFill>
                <a:srgbClr val="00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3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79695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檢矯治優惠方案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978998"/>
            <a:ext cx="8352928" cy="5618353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一般生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本市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學年度學生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健康檢查結果通知單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參與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/>
            </a:r>
            <a:b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</a:b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 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方案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之醫療院所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即享有一次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免掛號費複檢優惠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胸腔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病院複檢者，胸腔病院提供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免掛號費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複檢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方案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清寒或無力就醫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9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無健保學生、公所證明為中低收入或低收入戶及學校開立證明</a:t>
            </a:r>
            <a:r>
              <a:rPr lang="zh-TW" altLang="en-US" sz="19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en-US" altLang="zh-TW" sz="1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持本市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學年度學生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健康檢查結果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通知單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至胸腔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病院、公立醫院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、衛生所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群體醫療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pres?slideindex=1&amp;slidetitle="/>
              </a:rPr>
              <a:t>大新豐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pres?slideindex=1&amp;slidetitle=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pres?slideindex=1&amp;slidetitle="/>
              </a:rPr>
            </a:b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pres?slideindex=1&amp;slidetitle="/>
              </a:rPr>
              <a:t>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pres?slideindex=1&amp;slidetitle="/>
              </a:rPr>
              <a:t>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各健保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診所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複檢者，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提供免費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複檢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方案。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非於胸腔病院複檢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請先繳交費用後再將就醫收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據繳交健康中心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協助請領補助款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976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胸腔病院複檢優惠項目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988840"/>
            <a:ext cx="7772400" cy="230425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檢查出現呼吸音異常，回胸腔病院複檢者，加做肺</a:t>
            </a:r>
            <a:r>
              <a:rPr lang="zh-TW" altLang="en-US" sz="3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檢查。</a:t>
            </a:r>
            <a:b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7933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04800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孩子們：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424936" cy="4572000"/>
          </a:xfrm>
        </p:spPr>
        <p:txBody>
          <a:bodyPr/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以正向、健康的心態來看待每一件事情，我們的人生會更快樂。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327053"/>
            <a:ext cx="1414395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6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實驗室檢查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7772400" cy="4572000"/>
          </a:xfrm>
        </p:spPr>
        <p:txBody>
          <a:bodyPr/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尿液檢查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（初檢）</a:t>
            </a: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日期：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日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對象：七年級全體學生</a:t>
            </a: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檢查項目：含尿液酸鹼度（</a:t>
            </a:r>
            <a:r>
              <a:rPr lang="en-US" altLang="zh-TW" sz="3200" dirty="0" err="1">
                <a:latin typeface="標楷體" pitchFamily="65" charset="-120"/>
                <a:ea typeface="標楷體" pitchFamily="65" charset="-120"/>
              </a:rPr>
              <a:t>ph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值）、尿糖、尿蛋白、潛血四項。</a:t>
            </a:r>
          </a:p>
          <a:p>
            <a:r>
              <a:rPr lang="zh-TW" altLang="en-US" sz="3200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生理期女生暫緩檢驗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：因生理期之因素會造成偽陽性，因此等複檢日期再送</a:t>
            </a:r>
            <a:r>
              <a:rPr lang="zh-TW" altLang="en-US" sz="3200" dirty="0"/>
              <a:t>。</a:t>
            </a:r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5222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7772400" cy="1143000"/>
          </a:xfrm>
        </p:spPr>
        <p:txBody>
          <a:bodyPr/>
          <a:lstStyle/>
          <a:p>
            <a:r>
              <a:rPr lang="zh-TW" altLang="en-US" dirty="0"/>
              <a:t>實驗室</a:t>
            </a:r>
            <a:r>
              <a:rPr lang="zh-TW" altLang="en-US" dirty="0" smtClean="0"/>
              <a:t>檢查</a:t>
            </a:r>
            <a:r>
              <a:rPr lang="en-US" altLang="zh-TW" dirty="0" smtClean="0"/>
              <a:t>(</a:t>
            </a:r>
            <a:r>
              <a:rPr lang="zh-TW" altLang="en-US" dirty="0" smtClean="0"/>
              <a:t>尿液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640960" cy="54006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一、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為避免影響結果，檢查的前一天晚上，禁止服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用含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有維他命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的藥品、果汁及可樂等清涼飲料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二、檢查前一天晚上就寢前，請先將尿液排乾淨。</a:t>
            </a: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月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早上起床的第一次尿液先排掉前面一部分，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然後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用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醫院提供的紙尿杯先裝好，再用集尿瓶收集（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八分滿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四、請蓋好蓋子並旋緊後，攜帶至學校（儘量不要傾倒）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並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於當日早上到校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貼上標籤，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立即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交給衛生股長。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 smtClean="0">
              <a:latin typeface="新細明體" pitchFamily="18" charset="-120"/>
              <a:ea typeface="新細明體" pitchFamily="18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新細明體" pitchFamily="18" charset="-120"/>
                <a:ea typeface="新細明體" pitchFamily="18" charset="-120"/>
              </a:rPr>
              <a:t>＊</a:t>
            </a:r>
            <a:r>
              <a:rPr lang="zh-TW" altLang="en-US" dirty="0">
                <a:solidFill>
                  <a:srgbClr val="C00000"/>
                </a:solidFill>
                <a:latin typeface="+mj-ea"/>
                <a:ea typeface="+mj-ea"/>
              </a:rPr>
              <a:t>到</a:t>
            </a:r>
            <a:r>
              <a:rPr lang="zh-TW" altLang="en-US" dirty="0" smtClean="0">
                <a:solidFill>
                  <a:srgbClr val="C00000"/>
                </a:solidFill>
                <a:latin typeface="+mj-ea"/>
                <a:ea typeface="+mj-ea"/>
              </a:rPr>
              <a:t>學校交回衛生股長收集前，請向衛生股長拿標籤紙貼上</a:t>
            </a:r>
            <a:r>
              <a:rPr lang="en-US" altLang="zh-TW" dirty="0" smtClean="0">
                <a:solidFill>
                  <a:srgbClr val="C00000"/>
                </a:solidFill>
                <a:latin typeface="+mj-ea"/>
                <a:ea typeface="+mj-ea"/>
              </a:rPr>
              <a:t>,</a:t>
            </a:r>
            <a:r>
              <a:rPr lang="zh-TW" altLang="en-US" dirty="0" smtClean="0">
                <a:solidFill>
                  <a:srgbClr val="C00000"/>
                </a:solidFill>
                <a:latin typeface="+mj-ea"/>
                <a:ea typeface="+mj-ea"/>
              </a:rPr>
              <a:t>並注意標籤上有沒有寫上自己的校名、班級、姓名、性別、座號。</a:t>
            </a:r>
          </a:p>
          <a:p>
            <a:endParaRPr lang="zh-TW" altLang="en-US" dirty="0"/>
          </a:p>
          <a:p>
            <a:r>
              <a:rPr lang="zh-TW" altLang="en-US" sz="3000" dirty="0">
                <a:solidFill>
                  <a:srgbClr val="0070C0"/>
                </a:solidFill>
              </a:rPr>
              <a:t> </a:t>
            </a:r>
            <a:r>
              <a:rPr lang="en-US" altLang="zh-TW" sz="3000" b="1" dirty="0" smtClean="0">
                <a:solidFill>
                  <a:srgbClr val="0070C0"/>
                </a:solidFill>
              </a:rPr>
              <a:t>10/07</a:t>
            </a:r>
            <a:r>
              <a:rPr lang="zh-TW" altLang="en-US" sz="3000" b="1" dirty="0" smtClean="0">
                <a:solidFill>
                  <a:srgbClr val="0070C0"/>
                </a:solidFill>
              </a:rPr>
              <a:t>日</a:t>
            </a:r>
            <a:r>
              <a:rPr lang="zh-TW" altLang="en-US" sz="3000" b="1" dirty="0">
                <a:solidFill>
                  <a:srgbClr val="0070C0"/>
                </a:solidFill>
              </a:rPr>
              <a:t>發給學生每人一份尿液檢查器材</a:t>
            </a:r>
          </a:p>
          <a:p>
            <a:pPr marL="0" indent="0">
              <a:buNone/>
            </a:pPr>
            <a:endParaRPr lang="zh-TW" altLang="en-US" sz="3000" dirty="0">
              <a:solidFill>
                <a:srgbClr val="0070C0"/>
              </a:solidFill>
            </a:endParaRPr>
          </a:p>
          <a:p>
            <a:r>
              <a:rPr lang="en-US" altLang="zh-TW" sz="3000" b="1" dirty="0" smtClean="0">
                <a:solidFill>
                  <a:srgbClr val="0070C0"/>
                </a:solidFill>
              </a:rPr>
              <a:t>10/8</a:t>
            </a:r>
            <a:r>
              <a:rPr lang="zh-TW" altLang="en-US" sz="3000" b="1" dirty="0" smtClean="0">
                <a:solidFill>
                  <a:srgbClr val="0070C0"/>
                </a:solidFill>
              </a:rPr>
              <a:t>日</a:t>
            </a:r>
            <a:r>
              <a:rPr lang="zh-TW" altLang="en-US" sz="3000" b="1" dirty="0">
                <a:solidFill>
                  <a:srgbClr val="0070C0"/>
                </a:solidFill>
              </a:rPr>
              <a:t>請於早上</a:t>
            </a:r>
            <a:r>
              <a:rPr lang="en-US" altLang="zh-TW" sz="3000" b="1" dirty="0">
                <a:solidFill>
                  <a:srgbClr val="0070C0"/>
                </a:solidFill>
              </a:rPr>
              <a:t>7</a:t>
            </a:r>
            <a:r>
              <a:rPr lang="zh-TW" altLang="en-US" sz="3000" b="1" dirty="0">
                <a:solidFill>
                  <a:srgbClr val="0070C0"/>
                </a:solidFill>
              </a:rPr>
              <a:t>：</a:t>
            </a:r>
            <a:r>
              <a:rPr lang="en-US" altLang="zh-TW" sz="3000" b="1" dirty="0">
                <a:solidFill>
                  <a:srgbClr val="0070C0"/>
                </a:solidFill>
              </a:rPr>
              <a:t>30</a:t>
            </a:r>
            <a:r>
              <a:rPr lang="zh-TW" altLang="en-US" sz="3000" b="1" dirty="0">
                <a:solidFill>
                  <a:srgbClr val="0070C0"/>
                </a:solidFill>
              </a:rPr>
              <a:t>～</a:t>
            </a:r>
            <a:r>
              <a:rPr lang="en-US" altLang="zh-TW" sz="3000" b="1" dirty="0" smtClean="0">
                <a:solidFill>
                  <a:srgbClr val="0070C0"/>
                </a:solidFill>
              </a:rPr>
              <a:t>8</a:t>
            </a:r>
            <a:r>
              <a:rPr lang="zh-TW" altLang="en-US" sz="3000" b="1" dirty="0">
                <a:solidFill>
                  <a:srgbClr val="0070C0"/>
                </a:solidFill>
              </a:rPr>
              <a:t>點前</a:t>
            </a:r>
            <a:r>
              <a:rPr lang="zh-TW" altLang="en-US" sz="3000" b="1" dirty="0" smtClean="0">
                <a:solidFill>
                  <a:srgbClr val="0070C0"/>
                </a:solidFill>
              </a:rPr>
              <a:t>送至健康促進</a:t>
            </a:r>
            <a:r>
              <a:rPr lang="zh-TW" altLang="en-US" sz="3000" b="1" dirty="0">
                <a:solidFill>
                  <a:srgbClr val="0070C0"/>
                </a:solidFill>
              </a:rPr>
              <a:t>室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4653136"/>
            <a:ext cx="1266544" cy="9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3025643" cy="2269232"/>
          </a:xfrm>
        </p:spPr>
      </p:pic>
      <p:sp>
        <p:nvSpPr>
          <p:cNvPr id="5" name="圓角矩形圖說文字 4"/>
          <p:cNvSpPr/>
          <p:nvPr/>
        </p:nvSpPr>
        <p:spPr>
          <a:xfrm>
            <a:off x="2447925" y="44450"/>
            <a:ext cx="2339975" cy="863600"/>
          </a:xfrm>
          <a:prstGeom prst="wedgeRoundRectCallout">
            <a:avLst>
              <a:gd name="adj1" fmla="val -36694"/>
              <a:gd name="adj2" fmla="val 86598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E4A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依座號排列整齊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2924944"/>
            <a:ext cx="4283968" cy="321297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8" name="圓角矩形圖說文字 7"/>
          <p:cNvSpPr/>
          <p:nvPr/>
        </p:nvSpPr>
        <p:spPr>
          <a:xfrm>
            <a:off x="2843808" y="2274639"/>
            <a:ext cx="2376264" cy="1192899"/>
          </a:xfrm>
          <a:prstGeom prst="wedgeRoundRectCallout">
            <a:avLst>
              <a:gd name="adj1" fmla="val -36694"/>
              <a:gd name="adj2" fmla="val 86598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E4A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依班級擺放排列整齊</a:t>
            </a:r>
            <a:endParaRPr kumimoji="0" lang="en-US" altLang="zh-TW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lvl="0" algn="ctr">
              <a:defRPr/>
            </a:pPr>
            <a:r>
              <a:rPr lang="zh-TW" altLang="en-US" b="1" kern="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尿液、尿盤</a:t>
            </a:r>
            <a:r>
              <a:rPr lang="zh-TW" altLang="en-US" b="1" kern="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kern="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尿液初檢名冊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93" y="3806012"/>
            <a:ext cx="1998711" cy="292494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40"/>
            <a:ext cx="3528392" cy="6381750"/>
          </a:xfrm>
          <a:prstGeom prst="rect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</p:pic>
      <p:sp>
        <p:nvSpPr>
          <p:cNvPr id="23" name="圓角矩形圖說文字 22"/>
          <p:cNvSpPr/>
          <p:nvPr/>
        </p:nvSpPr>
        <p:spPr>
          <a:xfrm>
            <a:off x="7775848" y="1268760"/>
            <a:ext cx="1260648" cy="1152128"/>
          </a:xfrm>
          <a:prstGeom prst="wedgeRoundRectCallout">
            <a:avLst>
              <a:gd name="adj1" fmla="val -36694"/>
              <a:gd name="adj2" fmla="val 86598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E4A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zh-TW" altLang="en-US" b="1" kern="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缺交請在名冊上打</a:t>
            </a: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勾註明原因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7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實驗室檢查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5720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尿液複檢</a:t>
            </a: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對象：</a:t>
            </a:r>
          </a:p>
          <a:p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＊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初檢報告異常</a:t>
            </a:r>
          </a:p>
          <a:p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＊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第一次沒有檢查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10/22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請於早上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點前送至健康促進室</a:t>
            </a:r>
          </a:p>
          <a:p>
            <a:endParaRPr lang="en-US" altLang="zh-TW" sz="36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46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實驗室檢查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572000"/>
          </a:xfrm>
        </p:spPr>
        <p:txBody>
          <a:bodyPr/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抽血檢查</a:t>
            </a:r>
          </a:p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日期：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10/29   10/30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10/30 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補抽血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10797"/>
            <a:ext cx="2795803" cy="20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3928" y="233695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血液檢查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檢查項目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52985" y="1628800"/>
            <a:ext cx="7813343" cy="4627728"/>
          </a:xfrm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血清精密檢查項目：包含如下列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血液常規：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Hb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WBC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RBC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、血小板等。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肝 功 能：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SGPT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血 脂 肪：總膽固醇（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T-CHOL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）及三酸甘油脂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腎 功 能：肌肝酸、尿酸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飯前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血糖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08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 b="1" dirty="0" smtClean="0">
            <a:solidFill>
              <a:srgbClr val="002060"/>
            </a:solidFill>
            <a:latin typeface="標楷體" pitchFamily="65" charset="-120"/>
            <a:ea typeface="標楷體" pitchFamily="65" charset="-12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691</TotalTime>
  <Words>1261</Words>
  <Application>Microsoft Office PowerPoint</Application>
  <PresentationFormat>如螢幕大小 (4:3)</PresentationFormat>
  <Paragraphs>208</Paragraphs>
  <Slides>37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37</vt:i4>
      </vt:variant>
    </vt:vector>
  </HeadingPairs>
  <TitlesOfParts>
    <vt:vector size="53" baseType="lpstr">
      <vt:lpstr>微軟正黑體</vt:lpstr>
      <vt:lpstr>新細明體</vt:lpstr>
      <vt:lpstr>標楷體</vt:lpstr>
      <vt:lpstr>Arial</vt:lpstr>
      <vt:lpstr>Calibri</vt:lpstr>
      <vt:lpstr>Franklin Gothic Book</vt:lpstr>
      <vt:lpstr>Perpetua</vt:lpstr>
      <vt:lpstr>Tahoma</vt:lpstr>
      <vt:lpstr>Verdana</vt:lpstr>
      <vt:lpstr>Wingdings</vt:lpstr>
      <vt:lpstr>Wingdings 2</vt:lpstr>
      <vt:lpstr>公正</vt:lpstr>
      <vt:lpstr>1_公正</vt:lpstr>
      <vt:lpstr>2_公正</vt:lpstr>
      <vt:lpstr>4_公正</vt:lpstr>
      <vt:lpstr>Blends</vt:lpstr>
      <vt:lpstr>臺南市永康國中</vt:lpstr>
      <vt:lpstr>健康檢查目的</vt:lpstr>
      <vt:lpstr>健康檢查項目</vt:lpstr>
      <vt:lpstr>實驗室檢查</vt:lpstr>
      <vt:lpstr>實驗室檢查(尿液)</vt:lpstr>
      <vt:lpstr>PowerPoint 簡報</vt:lpstr>
      <vt:lpstr>實驗室檢查</vt:lpstr>
      <vt:lpstr>實驗室檢查</vt:lpstr>
      <vt:lpstr>血液檢查-檢查項目</vt:lpstr>
      <vt:lpstr>抽血注意事項</vt:lpstr>
      <vt:lpstr>抽血注意事項</vt:lpstr>
      <vt:lpstr>健康檢查抽血意願回條</vt:lpstr>
      <vt:lpstr>學生健康檢查回條暨受檢同意書</vt:lpstr>
      <vt:lpstr>胸腔及外觀檢查回條暨受檢同意書</vt:lpstr>
      <vt:lpstr>抽血、健康檢查同意書、胸腔及外觀檢查回條暨受檢同意書及統計總表 </vt:lpstr>
      <vt:lpstr>健康檢查及抽血時間表</vt:lpstr>
      <vt:lpstr>健康檢查</vt:lpstr>
      <vt:lpstr>健康檢查場地動線圖</vt:lpstr>
      <vt:lpstr>健康檢查項目及內容 </vt:lpstr>
      <vt:lpstr>眼科檢查 </vt:lpstr>
      <vt:lpstr>耳鼻喉檢查</vt:lpstr>
      <vt:lpstr>頭頸部檢查</vt:lpstr>
      <vt:lpstr>胸部檢查</vt:lpstr>
      <vt:lpstr>胸部檢查～胸廓異常</vt:lpstr>
      <vt:lpstr>聽診心音異常</vt:lpstr>
      <vt:lpstr>腹部檢查</vt:lpstr>
      <vt:lpstr>脊柱四肢檢查</vt:lpstr>
      <vt:lpstr>PowerPoint 簡報</vt:lpstr>
      <vt:lpstr>PowerPoint 簡報</vt:lpstr>
      <vt:lpstr>泌尿生殖器檢查</vt:lpstr>
      <vt:lpstr>皮膚檢查</vt:lpstr>
      <vt:lpstr>PowerPoint 簡報</vt:lpstr>
      <vt:lpstr>PowerPoint 簡報</vt:lpstr>
      <vt:lpstr>PowerPoint 簡報</vt:lpstr>
      <vt:lpstr>複檢矯治優惠方案</vt:lpstr>
      <vt:lpstr>胸腔病院複檢優惠項目</vt:lpstr>
      <vt:lpstr>孩子們：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health8703</dc:creator>
  <cp:lastModifiedBy>張莉婷</cp:lastModifiedBy>
  <cp:revision>46</cp:revision>
  <dcterms:created xsi:type="dcterms:W3CDTF">2015-09-25T03:49:02Z</dcterms:created>
  <dcterms:modified xsi:type="dcterms:W3CDTF">2015-09-30T14:48:59Z</dcterms:modified>
</cp:coreProperties>
</file>