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12192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Montserrat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466ECA-B8AF-4611-8DC5-4ED242C77A76}">
  <a:tblStyle styleId="{F9466ECA-B8AF-4611-8DC5-4ED242C77A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fill>
          <a:solidFill>
            <a:srgbClr val="F8D6CC"/>
          </a:solidFill>
        </a:fill>
      </a:tcStyle>
    </a:band1H>
    <a:band2H>
      <a:tcTxStyle/>
    </a:band2H>
    <a:band1V>
      <a:tcTxStyle/>
      <a:tcStyle>
        <a:fill>
          <a:solidFill>
            <a:srgbClr val="F8D6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AD4C6BE8-7733-4A30-9A0E-3DF830140FF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6A41323A-FAF9-4D40-A508-84B78DD06F94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italic.fntdata"/><Relationship Id="rId50" Type="http://schemas.openxmlformats.org/officeDocument/2006/relationships/font" Target="fonts/MontserratLight-bold.fntdata"/><Relationship Id="rId52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7:notes"/>
          <p:cNvSpPr/>
          <p:nvPr>
            <p:ph idx="2" type="sldImg"/>
          </p:nvPr>
        </p:nvSpPr>
        <p:spPr>
          <a:xfrm>
            <a:off x="92075" y="746125"/>
            <a:ext cx="66230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9:notes"/>
          <p:cNvSpPr/>
          <p:nvPr>
            <p:ph idx="2" type="sldImg"/>
          </p:nvPr>
        </p:nvSpPr>
        <p:spPr>
          <a:xfrm>
            <a:off x="92075" y="746125"/>
            <a:ext cx="66230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8:notes"/>
          <p:cNvSpPr txBox="1"/>
          <p:nvPr>
            <p:ph idx="1" type="body"/>
          </p:nvPr>
        </p:nvSpPr>
        <p:spPr>
          <a:xfrm>
            <a:off x="679454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2" name="Google Shape;942;p3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8" name="Google Shape;178;p4:notes"/>
          <p:cNvSpPr txBox="1"/>
          <p:nvPr/>
        </p:nvSpPr>
        <p:spPr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Footer &amp; Header">
  <p:cSld name="Blank with Footer &amp;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11683189" y="150969"/>
            <a:ext cx="356411" cy="287010"/>
          </a:xfrm>
          <a:prstGeom prst="round2DiagRect">
            <a:avLst>
              <a:gd fmla="val 32340" name="adj1"/>
              <a:gd fmla="val 0" name="adj2"/>
            </a:avLst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11665321" y="128915"/>
            <a:ext cx="356411" cy="287010"/>
          </a:xfrm>
          <a:prstGeom prst="round2DiagRect">
            <a:avLst>
              <a:gd fmla="val 3234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11631257" y="173194"/>
            <a:ext cx="431791" cy="191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60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60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" name="Google Shape;36;p6"/>
          <p:cNvGrpSpPr/>
          <p:nvPr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7" name="Google Shape;37;p6">
              <a:hlinkClick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fmla="val 6633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6">
              <a:hlinkClick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fmla="val 64003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" name="Google Shape;39;p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544263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b="0" i="0" sz="6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b="0" i="0" sz="6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b="0" i="0" sz="6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b="0" i="0" sz="6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b="0" i="0" sz="6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 - Templateswise.com">
  <p:cSld name="Title and Content 4 - Templateswise.c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09600" y="55380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09600" y="187937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://203.71.156.201/School_Query/Apps/School_Query.aspx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career.cloud.ncnu.edu.tw/question.aspx?RadUrid=36ba09d2-014b-4382-85e2-5d7625ea1807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圖片12.jpg" id="102" name="Google Shape;102;p16"/>
          <p:cNvPicPr preferRelativeResize="0"/>
          <p:nvPr/>
        </p:nvPicPr>
        <p:blipFill rotWithShape="1">
          <a:blip r:embed="rId3">
            <a:alphaModFix/>
          </a:blip>
          <a:srcRect b="8251" l="0" r="2" t="0"/>
          <a:stretch/>
        </p:blipFill>
        <p:spPr>
          <a:xfrm>
            <a:off x="631840" y="598720"/>
            <a:ext cx="5178249" cy="5178249"/>
          </a:xfrm>
          <a:custGeom>
            <a:rect b="b" l="l" r="r" t="t"/>
            <a:pathLst>
              <a:path extrusionOk="0"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>
            <p:ph type="ctrTitle"/>
          </p:nvPr>
        </p:nvSpPr>
        <p:spPr>
          <a:xfrm>
            <a:off x="6194716" y="739978"/>
            <a:ext cx="5334930" cy="30041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imes New Roman"/>
              <a:buNone/>
            </a:pPr>
            <a:r>
              <a:rPr b="1" lang="zh-TW" sz="5100">
                <a:latin typeface="Times New Roman"/>
                <a:ea typeface="Times New Roman"/>
                <a:cs typeface="Times New Roman"/>
                <a:sym typeface="Times New Roman"/>
              </a:rPr>
              <a:t>臺南市109學年度</a:t>
            </a:r>
            <a:br>
              <a:rPr b="1" lang="zh-TW" sz="51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zh-TW" sz="5100">
                <a:latin typeface="Times New Roman"/>
                <a:ea typeface="Times New Roman"/>
                <a:cs typeface="Times New Roman"/>
                <a:sym typeface="Times New Roman"/>
              </a:rPr>
              <a:t>國中生志願選填試探與輔導知能研習</a:t>
            </a:r>
            <a:endParaRPr sz="5100"/>
          </a:p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6194715" y="3836197"/>
            <a:ext cx="5334931" cy="2189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b="1" lang="zh-TW" sz="2800" u="sng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教育局適性輔導政策及規劃宣導</a:t>
            </a:r>
            <a:endParaRPr b="1" sz="2800" u="sng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/>
              <a:t>109.11.19</a:t>
            </a:r>
            <a:endParaRPr sz="2800"/>
          </a:p>
        </p:txBody>
      </p:sp>
      <p:sp>
        <p:nvSpPr>
          <p:cNvPr id="106" name="Google Shape;106;p16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/>
          <p:nvPr/>
        </p:nvSpPr>
        <p:spPr>
          <a:xfrm>
            <a:off x="1736039" y="1323326"/>
            <a:ext cx="8752455" cy="5112873"/>
          </a:xfrm>
          <a:prstGeom prst="roundRect">
            <a:avLst>
              <a:gd fmla="val 6980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25"/>
          <p:cNvCxnSpPr/>
          <p:nvPr/>
        </p:nvCxnSpPr>
        <p:spPr>
          <a:xfrm>
            <a:off x="1489187" y="67515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5"/>
          <p:cNvCxnSpPr/>
          <p:nvPr/>
        </p:nvCxnSpPr>
        <p:spPr>
          <a:xfrm>
            <a:off x="1500073" y="89117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25"/>
          <p:cNvSpPr/>
          <p:nvPr/>
        </p:nvSpPr>
        <p:spPr>
          <a:xfrm>
            <a:off x="1736040" y="542828"/>
            <a:ext cx="8752455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志願選填試探與輔導作業定位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49" name="Google Shape;249;p25"/>
          <p:cNvGrpSpPr/>
          <p:nvPr/>
        </p:nvGrpSpPr>
        <p:grpSpPr>
          <a:xfrm>
            <a:off x="2281083" y="1334915"/>
            <a:ext cx="9168019" cy="4475077"/>
            <a:chOff x="1466189" y="2038869"/>
            <a:chExt cx="7848880" cy="4823672"/>
          </a:xfrm>
        </p:grpSpPr>
        <p:grpSp>
          <p:nvGrpSpPr>
            <p:cNvPr id="250" name="Google Shape;250;p25"/>
            <p:cNvGrpSpPr/>
            <p:nvPr/>
          </p:nvGrpSpPr>
          <p:grpSpPr>
            <a:xfrm>
              <a:off x="1466189" y="2038869"/>
              <a:ext cx="7848880" cy="4823672"/>
              <a:chOff x="1080115" y="0"/>
              <a:chExt cx="7848880" cy="4823672"/>
            </a:xfrm>
          </p:grpSpPr>
          <p:sp>
            <p:nvSpPr>
              <p:cNvPr id="251" name="Google Shape;251;p25"/>
              <p:cNvSpPr/>
              <p:nvPr/>
            </p:nvSpPr>
            <p:spPr>
              <a:xfrm>
                <a:off x="1080115" y="0"/>
                <a:ext cx="2030657" cy="1015328"/>
              </a:xfrm>
              <a:prstGeom prst="roundRect">
                <a:avLst>
                  <a:gd fmla="val 10000" name="adj"/>
                </a:avLst>
              </a:prstGeom>
              <a:solidFill>
                <a:srgbClr val="0070C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5"/>
              <p:cNvSpPr txBox="1"/>
              <p:nvPr/>
            </p:nvSpPr>
            <p:spPr>
              <a:xfrm>
                <a:off x="1109853" y="29738"/>
                <a:ext cx="1971181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550" lIns="53325" spcFirstLastPara="1" rIns="53325" wrap="square" tIns="35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適性輔導</a:t>
                </a:r>
                <a:endParaRPr/>
              </a:p>
            </p:txBody>
          </p:sp>
          <p:sp>
            <p:nvSpPr>
              <p:cNvPr id="253" name="Google Shape;253;p25"/>
              <p:cNvSpPr/>
              <p:nvPr/>
            </p:nvSpPr>
            <p:spPr>
              <a:xfrm>
                <a:off x="1283181" y="1015328"/>
                <a:ext cx="203065" cy="762358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54" name="Google Shape;254;p25"/>
              <p:cNvSpPr/>
              <p:nvPr/>
            </p:nvSpPr>
            <p:spPr>
              <a:xfrm>
                <a:off x="1486247" y="1270022"/>
                <a:ext cx="2006224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5"/>
              <p:cNvSpPr txBox="1"/>
              <p:nvPr/>
            </p:nvSpPr>
            <p:spPr>
              <a:xfrm>
                <a:off x="1515985" y="1299760"/>
                <a:ext cx="1946748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國中生涯發展教育</a:t>
                </a:r>
                <a:endParaRPr/>
              </a:p>
            </p:txBody>
          </p:sp>
          <p:sp>
            <p:nvSpPr>
              <p:cNvPr id="256" name="Google Shape;256;p25"/>
              <p:cNvSpPr/>
              <p:nvPr/>
            </p:nvSpPr>
            <p:spPr>
              <a:xfrm>
                <a:off x="1283181" y="1015328"/>
                <a:ext cx="203065" cy="203151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57" name="Google Shape;257;p25"/>
              <p:cNvSpPr/>
              <p:nvPr/>
            </p:nvSpPr>
            <p:spPr>
              <a:xfrm>
                <a:off x="1486247" y="2539183"/>
                <a:ext cx="2006224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5"/>
              <p:cNvSpPr txBox="1"/>
              <p:nvPr/>
            </p:nvSpPr>
            <p:spPr>
              <a:xfrm>
                <a:off x="1515985" y="2568921"/>
                <a:ext cx="1946748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技職教育宣導</a:t>
                </a:r>
                <a:endParaRPr/>
              </a:p>
            </p:txBody>
          </p:sp>
          <p:sp>
            <p:nvSpPr>
              <p:cNvPr id="259" name="Google Shape;259;p25"/>
              <p:cNvSpPr/>
              <p:nvPr/>
            </p:nvSpPr>
            <p:spPr>
              <a:xfrm>
                <a:off x="1283181" y="1015328"/>
                <a:ext cx="203065" cy="330068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60" name="Google Shape;260;p25"/>
              <p:cNvSpPr/>
              <p:nvPr/>
            </p:nvSpPr>
            <p:spPr>
              <a:xfrm>
                <a:off x="1486247" y="3808344"/>
                <a:ext cx="2006224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5"/>
              <p:cNvSpPr txBox="1"/>
              <p:nvPr/>
            </p:nvSpPr>
            <p:spPr>
              <a:xfrm>
                <a:off x="1515985" y="3838082"/>
                <a:ext cx="1946748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推展生涯輔導</a:t>
                </a:r>
                <a:endParaRPr/>
              </a:p>
            </p:txBody>
          </p:sp>
          <p:sp>
            <p:nvSpPr>
              <p:cNvPr id="262" name="Google Shape;262;p25"/>
              <p:cNvSpPr/>
              <p:nvPr/>
            </p:nvSpPr>
            <p:spPr>
              <a:xfrm>
                <a:off x="3618437" y="862"/>
                <a:ext cx="2030657" cy="1015328"/>
              </a:xfrm>
              <a:prstGeom prst="roundRect">
                <a:avLst>
                  <a:gd fmla="val 10000" name="adj"/>
                </a:avLst>
              </a:prstGeom>
              <a:solidFill>
                <a:srgbClr val="0070C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5"/>
              <p:cNvSpPr txBox="1"/>
              <p:nvPr/>
            </p:nvSpPr>
            <p:spPr>
              <a:xfrm>
                <a:off x="3648175" y="30600"/>
                <a:ext cx="1971181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志願選填</a:t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試探與輔導</a:t>
                </a:r>
                <a:endParaRPr/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3821503" y="1016190"/>
                <a:ext cx="203065" cy="761496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65" name="Google Shape;265;p25"/>
              <p:cNvSpPr/>
              <p:nvPr/>
            </p:nvSpPr>
            <p:spPr>
              <a:xfrm>
                <a:off x="4024568" y="1270022"/>
                <a:ext cx="2200582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5"/>
              <p:cNvSpPr txBox="1"/>
              <p:nvPr/>
            </p:nvSpPr>
            <p:spPr>
              <a:xfrm>
                <a:off x="4054306" y="1299760"/>
                <a:ext cx="2141106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適性入學</a:t>
                </a:r>
                <a:b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協助措施</a:t>
                </a:r>
                <a:endParaRPr/>
              </a:p>
            </p:txBody>
          </p:sp>
          <p:sp>
            <p:nvSpPr>
              <p:cNvPr id="267" name="Google Shape;267;p25"/>
              <p:cNvSpPr/>
              <p:nvPr/>
            </p:nvSpPr>
            <p:spPr>
              <a:xfrm>
                <a:off x="3821503" y="1016190"/>
                <a:ext cx="203065" cy="203065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68" name="Google Shape;268;p25"/>
              <p:cNvSpPr/>
              <p:nvPr/>
            </p:nvSpPr>
            <p:spPr>
              <a:xfrm>
                <a:off x="4024568" y="2539183"/>
                <a:ext cx="2200582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5"/>
              <p:cNvSpPr txBox="1"/>
              <p:nvPr/>
            </p:nvSpPr>
            <p:spPr>
              <a:xfrm>
                <a:off x="4054306" y="2568921"/>
                <a:ext cx="2141106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志願體驗</a:t>
                </a:r>
                <a:br>
                  <a:rPr lang="zh-TW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zh-TW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探索省思</a:t>
                </a:r>
                <a:endParaRPr/>
              </a:p>
            </p:txBody>
          </p:sp>
          <p:sp>
            <p:nvSpPr>
              <p:cNvPr id="270" name="Google Shape;270;p25"/>
              <p:cNvSpPr/>
              <p:nvPr/>
            </p:nvSpPr>
            <p:spPr>
              <a:xfrm>
                <a:off x="3821503" y="1016190"/>
                <a:ext cx="203065" cy="3299818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71" name="Google Shape;271;p25"/>
              <p:cNvSpPr/>
              <p:nvPr/>
            </p:nvSpPr>
            <p:spPr>
              <a:xfrm>
                <a:off x="4024568" y="3808344"/>
                <a:ext cx="2200582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5"/>
              <p:cNvSpPr txBox="1"/>
              <p:nvPr/>
            </p:nvSpPr>
            <p:spPr>
              <a:xfrm>
                <a:off x="4054306" y="3838082"/>
                <a:ext cx="2141106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檢測</a:t>
                </a:r>
                <a:br>
                  <a:rPr lang="zh-TW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zh-TW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免試作業系統</a:t>
                </a:r>
                <a:endParaRPr/>
              </a:p>
            </p:txBody>
          </p:sp>
          <p:sp>
            <p:nvSpPr>
              <p:cNvPr id="273" name="Google Shape;273;p25"/>
              <p:cNvSpPr/>
              <p:nvPr/>
            </p:nvSpPr>
            <p:spPr>
              <a:xfrm>
                <a:off x="6326684" y="862"/>
                <a:ext cx="2030657" cy="1015328"/>
              </a:xfrm>
              <a:prstGeom prst="roundRect">
                <a:avLst>
                  <a:gd fmla="val 10000" name="adj"/>
                </a:avLst>
              </a:prstGeom>
              <a:solidFill>
                <a:srgbClr val="0070C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5"/>
              <p:cNvSpPr txBox="1"/>
              <p:nvPr/>
            </p:nvSpPr>
            <p:spPr>
              <a:xfrm>
                <a:off x="6356422" y="30600"/>
                <a:ext cx="1971181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550" lIns="53325" spcFirstLastPara="1" rIns="53325" wrap="square" tIns="35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適性入學</a:t>
                </a: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6529750" y="1016190"/>
                <a:ext cx="203065" cy="761496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76" name="Google Shape;276;p25"/>
              <p:cNvSpPr/>
              <p:nvPr/>
            </p:nvSpPr>
            <p:spPr>
              <a:xfrm>
                <a:off x="6732815" y="1270022"/>
                <a:ext cx="2196180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5"/>
              <p:cNvSpPr txBox="1"/>
              <p:nvPr/>
            </p:nvSpPr>
            <p:spPr>
              <a:xfrm>
                <a:off x="6762553" y="1299760"/>
                <a:ext cx="2136704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適性入學宣導</a:t>
                </a: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6529750" y="1016190"/>
                <a:ext cx="203065" cy="203065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79" name="Google Shape;279;p25"/>
              <p:cNvSpPr/>
              <p:nvPr/>
            </p:nvSpPr>
            <p:spPr>
              <a:xfrm>
                <a:off x="6732815" y="2539183"/>
                <a:ext cx="2196180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5"/>
              <p:cNvSpPr txBox="1"/>
              <p:nvPr/>
            </p:nvSpPr>
            <p:spPr>
              <a:xfrm>
                <a:off x="6762553" y="2568921"/>
                <a:ext cx="2136704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免試入學作業</a:t>
                </a: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6529750" y="1016190"/>
                <a:ext cx="203065" cy="3299818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487A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82" name="Google Shape;282;p25"/>
              <p:cNvSpPr/>
              <p:nvPr/>
            </p:nvSpPr>
            <p:spPr>
              <a:xfrm>
                <a:off x="6732815" y="3808344"/>
                <a:ext cx="2196180" cy="1015328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5"/>
              <p:cNvSpPr txBox="1"/>
              <p:nvPr/>
            </p:nvSpPr>
            <p:spPr>
              <a:xfrm>
                <a:off x="6762553" y="3838082"/>
                <a:ext cx="2136704" cy="95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45700" spcFirstLastPara="1" rIns="45700" wrap="square" tIns="304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特色招生作業</a:t>
                </a:r>
                <a:endParaRPr/>
              </a:p>
            </p:txBody>
          </p:sp>
        </p:grpSp>
        <p:sp>
          <p:nvSpPr>
            <p:cNvPr id="284" name="Google Shape;284;p25"/>
            <p:cNvSpPr/>
            <p:nvPr/>
          </p:nvSpPr>
          <p:spPr>
            <a:xfrm>
              <a:off x="3049062" y="2185280"/>
              <a:ext cx="450192" cy="72008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5244938" y="2185280"/>
              <a:ext cx="555566" cy="72008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5"/>
          <p:cNvSpPr txBox="1"/>
          <p:nvPr/>
        </p:nvSpPr>
        <p:spPr>
          <a:xfrm>
            <a:off x="14362" y="-51164"/>
            <a:ext cx="6097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&lt;3&gt;國中九年級學生志願選填試探後輔導</a:t>
            </a:r>
            <a:endParaRPr/>
          </a:p>
        </p:txBody>
      </p:sp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/>
          <p:nvPr/>
        </p:nvSpPr>
        <p:spPr>
          <a:xfrm>
            <a:off x="1746615" y="1473197"/>
            <a:ext cx="8752455" cy="5112873"/>
          </a:xfrm>
          <a:prstGeom prst="roundRect">
            <a:avLst>
              <a:gd fmla="val 8222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26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26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95" name="Google Shape;295;p26"/>
          <p:cNvSpPr/>
          <p:nvPr/>
        </p:nvSpPr>
        <p:spPr>
          <a:xfrm>
            <a:off x="1746615" y="692698"/>
            <a:ext cx="8752456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志願選填試探與輔導作業功能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96" name="Google Shape;296;p26"/>
          <p:cNvCxnSpPr/>
          <p:nvPr/>
        </p:nvCxnSpPr>
        <p:spPr>
          <a:xfrm>
            <a:off x="1847529" y="1991476"/>
            <a:ext cx="8727025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97" name="Google Shape;297;p26"/>
          <p:cNvSpPr/>
          <p:nvPr/>
        </p:nvSpPr>
        <p:spPr>
          <a:xfrm>
            <a:off x="4100691" y="4080232"/>
            <a:ext cx="6211981" cy="1011936"/>
          </a:xfrm>
          <a:custGeom>
            <a:rect b="b" l="l" r="r" t="t"/>
            <a:pathLst>
              <a:path extrusionOk="0" h="941056" w="5335488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89803"/>
            </a:srgbClr>
          </a:solidFill>
          <a:ln cap="flat" cmpd="sng" w="12700">
            <a:solidFill>
              <a:srgbClr val="F7E1DB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2850" lIns="15225" spcFirstLastPara="1" rIns="368125" wrap="square" tIns="13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提前分段上傳與檢校學生基本資料及超額比序資料與積分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98" name="Google Shape;298;p26"/>
          <p:cNvGrpSpPr/>
          <p:nvPr/>
        </p:nvGrpSpPr>
        <p:grpSpPr>
          <a:xfrm>
            <a:off x="4073669" y="1775145"/>
            <a:ext cx="6211981" cy="2124555"/>
            <a:chOff x="3808511" y="1585914"/>
            <a:chExt cx="5335488" cy="1976484"/>
          </a:xfrm>
        </p:grpSpPr>
        <p:sp>
          <p:nvSpPr>
            <p:cNvPr id="299" name="Google Shape;299;p26"/>
            <p:cNvSpPr/>
            <p:nvPr/>
          </p:nvSpPr>
          <p:spPr>
            <a:xfrm>
              <a:off x="3808511" y="1585914"/>
              <a:ext cx="5335488" cy="941410"/>
            </a:xfrm>
            <a:custGeom>
              <a:rect b="b" l="l" r="r" t="t"/>
              <a:pathLst>
                <a:path extrusionOk="0" h="941056" w="5335488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/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2850" lIns="15225" spcFirstLastPara="1" rIns="368125" wrap="square" tIns="13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C0C0C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透過二階段志願選填試探作業，引導學生學習志願抉擇</a:t>
              </a:r>
              <a:endParaRPr b="1" sz="2400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808511" y="2620988"/>
              <a:ext cx="5335488" cy="941410"/>
            </a:xfrm>
            <a:custGeom>
              <a:rect b="b" l="l" r="r" t="t"/>
              <a:pathLst>
                <a:path extrusionOk="0" h="941056" w="5335488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>
                <a:alpha val="89803"/>
              </a:srgbClr>
            </a:solidFill>
            <a:ln cap="flat" cmpd="sng" w="12700">
              <a:solidFill>
                <a:srgbClr val="F7E1D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2850" lIns="15225" spcFirstLastPara="1" rIns="368125" wrap="square" tIns="13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檢視現階段超額比序積分及熟悉志願序變化對計分的影響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2085750" y="1878093"/>
            <a:ext cx="1881896" cy="4349791"/>
            <a:chOff x="251518" y="1585914"/>
            <a:chExt cx="3556994" cy="4046632"/>
          </a:xfrm>
        </p:grpSpPr>
        <p:sp>
          <p:nvSpPr>
            <p:cNvPr id="302" name="Google Shape;302;p26"/>
            <p:cNvSpPr/>
            <p:nvPr/>
          </p:nvSpPr>
          <p:spPr>
            <a:xfrm>
              <a:off x="251520" y="1585914"/>
              <a:ext cx="3556992" cy="941410"/>
            </a:xfrm>
            <a:custGeom>
              <a:rect b="b" l="l" r="r" t="t"/>
              <a:pathLst>
                <a:path extrusionOk="0" h="941056" w="3556992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106875" lIns="167850" spcFirstLastPara="1" rIns="167850" wrap="square" tIns="10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目的</a:t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51518" y="2620988"/>
              <a:ext cx="3556992" cy="941410"/>
            </a:xfrm>
            <a:custGeom>
              <a:rect b="b" l="l" r="r" t="t"/>
              <a:pathLst>
                <a:path extrusionOk="0" h="941056" w="3556992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106875" lIns="167850" spcFirstLastPara="1" rIns="167850" wrap="square" tIns="10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</a:t>
              </a: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51520" y="3656062"/>
              <a:ext cx="3556992" cy="941410"/>
            </a:xfrm>
            <a:custGeom>
              <a:rect b="b" l="l" r="r" t="t"/>
              <a:pathLst>
                <a:path extrusionOk="0" h="941056" w="3556992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106875" lIns="167850" spcFirstLastPara="1" rIns="167850" wrap="square" tIns="10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教務</a:t>
              </a: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51520" y="4691136"/>
              <a:ext cx="3556992" cy="941410"/>
            </a:xfrm>
            <a:custGeom>
              <a:rect b="b" l="l" r="r" t="t"/>
              <a:pathLst>
                <a:path extrusionOk="0" h="941056" w="3556992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106875" lIns="167850" spcFirstLastPara="1" rIns="167850" wrap="square" tIns="106875">
              <a:noAutofit/>
            </a:bodyPr>
            <a:lstStyle/>
            <a:p>
              <a:pPr indent="0" lvl="0" marL="0" marR="0" rtl="0" algn="ctr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導師及</a:t>
              </a:r>
              <a:endParaRPr b="1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7142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輔導人員</a:t>
              </a:r>
              <a:endParaRPr/>
            </a:p>
          </p:txBody>
        </p:sp>
      </p:grpSp>
      <p:sp>
        <p:nvSpPr>
          <p:cNvPr id="306" name="Google Shape;306;p26"/>
          <p:cNvSpPr/>
          <p:nvPr/>
        </p:nvSpPr>
        <p:spPr>
          <a:xfrm>
            <a:off x="4115349" y="5225376"/>
            <a:ext cx="6211981" cy="1011937"/>
          </a:xfrm>
          <a:custGeom>
            <a:rect b="b" l="l" r="r" t="t"/>
            <a:pathLst>
              <a:path extrusionOk="0" h="941056" w="5335488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89803"/>
            </a:srgbClr>
          </a:solidFill>
          <a:ln cap="flat" cmpd="sng" w="12700">
            <a:solidFill>
              <a:srgbClr val="F7E1DB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2850" lIns="15225" spcFirstLastPara="1" rIns="368125" wrap="square" tIns="13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搭配輸出資訊逐次協助學生志願序選填進行相關輔導措施</a:t>
            </a:r>
            <a:endParaRPr sz="24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38494" y="123071"/>
            <a:ext cx="6097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308" name="Google Shape;30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27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27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15" name="Google Shape;315;p27"/>
          <p:cNvSpPr/>
          <p:nvPr/>
        </p:nvSpPr>
        <p:spPr>
          <a:xfrm>
            <a:off x="1740750" y="476673"/>
            <a:ext cx="8712968" cy="864196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適性入學資料管理平臺    </a:t>
            </a:r>
            <a:r>
              <a:rPr b="1" lang="zh-TW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http://12basic.rcpet.edu.tw/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27"/>
          <p:cNvCxnSpPr/>
          <p:nvPr/>
        </p:nvCxnSpPr>
        <p:spPr>
          <a:xfrm>
            <a:off x="1940982" y="1806629"/>
            <a:ext cx="8727025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317" name="Google Shape;317;p27"/>
          <p:cNvGrpSpPr/>
          <p:nvPr/>
        </p:nvGrpSpPr>
        <p:grpSpPr>
          <a:xfrm>
            <a:off x="1740750" y="1295223"/>
            <a:ext cx="8712968" cy="5277052"/>
            <a:chOff x="216750" y="1295223"/>
            <a:chExt cx="8712968" cy="5277052"/>
          </a:xfrm>
        </p:grpSpPr>
        <p:pic>
          <p:nvPicPr>
            <p:cNvPr id="318" name="Google Shape;31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6750" y="1295223"/>
              <a:ext cx="8712968" cy="52770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7">
              <a:hlinkClick r:id="rId4"/>
            </p:cNvPr>
            <p:cNvSpPr/>
            <p:nvPr/>
          </p:nvSpPr>
          <p:spPr>
            <a:xfrm>
              <a:off x="6876256" y="5085184"/>
              <a:ext cx="1512168" cy="936104"/>
            </a:xfrm>
            <a:prstGeom prst="roundRect">
              <a:avLst>
                <a:gd fmla="val 16667" name="adj"/>
              </a:avLst>
            </a:prstGeom>
            <a:solidFill>
              <a:srgbClr val="1574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高中職及五專資訊定位查詢系統</a:t>
              </a:r>
              <a:endParaRPr/>
            </a:p>
          </p:txBody>
        </p:sp>
      </p:grpSp>
      <p:sp>
        <p:nvSpPr>
          <p:cNvPr id="320" name="Google Shape;320;p27"/>
          <p:cNvSpPr txBox="1"/>
          <p:nvPr/>
        </p:nvSpPr>
        <p:spPr>
          <a:xfrm>
            <a:off x="-24754" y="-8333"/>
            <a:ext cx="6097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321" name="Google Shape;32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/>
          <p:nvPr/>
        </p:nvSpPr>
        <p:spPr>
          <a:xfrm>
            <a:off x="1708809" y="1469026"/>
            <a:ext cx="8827210" cy="5272343"/>
          </a:xfrm>
          <a:prstGeom prst="roundRect">
            <a:avLst>
              <a:gd fmla="val 7032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28" name="Google Shape;328;p28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28"/>
          <p:cNvCxnSpPr/>
          <p:nvPr/>
        </p:nvCxnSpPr>
        <p:spPr>
          <a:xfrm>
            <a:off x="1500073" y="1113057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p28"/>
          <p:cNvSpPr/>
          <p:nvPr/>
        </p:nvSpPr>
        <p:spPr>
          <a:xfrm>
            <a:off x="1708809" y="692698"/>
            <a:ext cx="8744228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志願選填試探與輔導作業整體推動架構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31" name="Google Shape;331;p28"/>
          <p:cNvGrpSpPr/>
          <p:nvPr/>
        </p:nvGrpSpPr>
        <p:grpSpPr>
          <a:xfrm>
            <a:off x="2348034" y="1409727"/>
            <a:ext cx="7819985" cy="4876630"/>
            <a:chOff x="395536" y="1089462"/>
            <a:chExt cx="8526674" cy="5768538"/>
          </a:xfrm>
        </p:grpSpPr>
        <p:sp>
          <p:nvSpPr>
            <p:cNvPr id="332" name="Google Shape;332;p28"/>
            <p:cNvSpPr/>
            <p:nvPr/>
          </p:nvSpPr>
          <p:spPr>
            <a:xfrm>
              <a:off x="1891199" y="1873493"/>
              <a:ext cx="6866212" cy="2481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95536" y="1124744"/>
              <a:ext cx="1381768" cy="1821823"/>
            </a:xfrm>
            <a:prstGeom prst="upDownArrow">
              <a:avLst>
                <a:gd fmla="val 52085" name="adj1"/>
                <a:gd fmla="val 28418" name="adj2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 txBox="1"/>
            <p:nvPr/>
          </p:nvSpPr>
          <p:spPr>
            <a:xfrm rot="5400000">
              <a:off x="380020" y="1675790"/>
              <a:ext cx="1412778" cy="719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考核</a:t>
              </a:r>
              <a:endParaRPr sz="1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督導</a:t>
              </a:r>
              <a:endParaRPr sz="1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規劃</a:t>
              </a: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95536" y="2946567"/>
              <a:ext cx="1381768" cy="3907164"/>
            </a:xfrm>
            <a:prstGeom prst="upDownArrow">
              <a:avLst>
                <a:gd fmla="val 56324" name="adj1"/>
                <a:gd fmla="val 28418" name="adj2"/>
              </a:avLst>
            </a:prstGeom>
            <a:solidFill>
              <a:srgbClr val="D8E2F3"/>
            </a:solidFill>
            <a:ln cap="flat" cmpd="sng" w="9525">
              <a:solidFill>
                <a:srgbClr val="66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8"/>
            <p:cNvSpPr txBox="1"/>
            <p:nvPr/>
          </p:nvSpPr>
          <p:spPr>
            <a:xfrm rot="5400000">
              <a:off x="-646005" y="4510999"/>
              <a:ext cx="3464828" cy="778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執            行</a:t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197158" y="1159605"/>
              <a:ext cx="2078990" cy="493040"/>
            </a:xfrm>
            <a:prstGeom prst="flowChartProcess">
              <a:avLst/>
            </a:prstGeom>
            <a:solidFill>
              <a:srgbClr val="FFC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65100" lvl="0" marL="1651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教育部</a:t>
              </a: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4197158" y="2019734"/>
              <a:ext cx="2078990" cy="493040"/>
            </a:xfrm>
            <a:prstGeom prst="flowChartProcess">
              <a:avLst/>
            </a:prstGeom>
            <a:solidFill>
              <a:srgbClr val="FF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65100" lvl="0" marL="1651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教育局（處）</a:t>
              </a: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224171" y="2879863"/>
              <a:ext cx="2078990" cy="1134654"/>
            </a:xfrm>
            <a:prstGeom prst="flowChartProcess">
              <a:avLst/>
            </a:prstGeom>
            <a:solidFill>
              <a:srgbClr val="CCFF99"/>
            </a:solidFill>
            <a:ln cap="flat" cmpd="sng" w="254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入學及輔導作業相關科室</a:t>
              </a: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6432495" y="3019863"/>
              <a:ext cx="2042368" cy="105580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輔導工作</a:t>
              </a:r>
              <a:endParaRPr b="1" sz="2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輔導團</a:t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1926723" y="2946567"/>
              <a:ext cx="2136622" cy="1130505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</p:spPr>
          <p:txBody>
            <a:bodyPr anchorCtr="0" anchor="ctr" bIns="45700" lIns="54000" spcFirstLastPara="1" rIns="540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學生輔導</a:t>
              </a:r>
              <a:endParaRPr b="1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諮商中心</a:t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3147445" y="4847995"/>
              <a:ext cx="4396858" cy="584343"/>
            </a:xfrm>
            <a:prstGeom prst="flowChartProcess">
              <a:avLst/>
            </a:prstGeom>
            <a:solidFill>
              <a:srgbClr val="CC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65100" lvl="0" marL="1651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轄管各國中（含私立國中）</a:t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1978825" y="6160773"/>
              <a:ext cx="3201589" cy="697227"/>
            </a:xfrm>
            <a:prstGeom prst="flowChartProcess">
              <a:avLst/>
            </a:prstGeom>
            <a:solidFill>
              <a:srgbClr val="FF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65100" lvl="0" marL="1651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學校「生涯發展教育工作</a:t>
              </a:r>
              <a:br>
                <a:rPr b="1" lang="zh-TW" sz="1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lang="zh-TW" sz="1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執行委員會」落實推動</a:t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058572" y="4077072"/>
              <a:ext cx="542284" cy="740907"/>
            </a:xfrm>
            <a:prstGeom prst="downArrow">
              <a:avLst>
                <a:gd fmla="val 50000" name="adj1"/>
                <a:gd fmla="val 50125" name="adj2"/>
              </a:avLst>
            </a:prstGeom>
            <a:solidFill>
              <a:srgbClr val="FF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45" name="Google Shape;345;p28"/>
            <p:cNvCxnSpPr>
              <a:stCxn id="338" idx="2"/>
              <a:endCxn id="338" idx="2"/>
            </p:cNvCxnSpPr>
            <p:nvPr/>
          </p:nvCxnSpPr>
          <p:spPr>
            <a:xfrm>
              <a:off x="5236653" y="2512774"/>
              <a:ext cx="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28"/>
            <p:cNvCxnSpPr>
              <a:stCxn id="337" idx="2"/>
              <a:endCxn id="338" idx="0"/>
            </p:cNvCxnSpPr>
            <p:nvPr/>
          </p:nvCxnSpPr>
          <p:spPr>
            <a:xfrm>
              <a:off x="5236653" y="1652645"/>
              <a:ext cx="0" cy="3672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7" name="Google Shape;347;p28"/>
            <p:cNvSpPr/>
            <p:nvPr/>
          </p:nvSpPr>
          <p:spPr>
            <a:xfrm>
              <a:off x="5673603" y="6156503"/>
              <a:ext cx="3201589" cy="697227"/>
            </a:xfrm>
            <a:prstGeom prst="flowChartProcess">
              <a:avLst/>
            </a:prstGeom>
            <a:solidFill>
              <a:srgbClr val="FF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65100" lvl="0" marL="1651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教師、</a:t>
              </a:r>
              <a:r>
                <a:rPr b="1"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家長</a:t>
              </a:r>
              <a:r>
                <a:rPr b="1" lang="zh-TW" sz="20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、學生</a:t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6876256" y="5432338"/>
              <a:ext cx="542284" cy="708844"/>
            </a:xfrm>
            <a:prstGeom prst="downArrow">
              <a:avLst>
                <a:gd fmla="val 50000" name="adj1"/>
                <a:gd fmla="val 50125" name="adj2"/>
              </a:avLst>
            </a:prstGeom>
            <a:solidFill>
              <a:srgbClr val="FF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308477" y="5451929"/>
              <a:ext cx="542284" cy="708844"/>
            </a:xfrm>
            <a:prstGeom prst="downArrow">
              <a:avLst>
                <a:gd fmla="val 50000" name="adj1"/>
                <a:gd fmla="val 50125" name="adj2"/>
              </a:avLst>
            </a:prstGeom>
            <a:solidFill>
              <a:srgbClr val="FF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50" name="Google Shape;350;p28"/>
            <p:cNvCxnSpPr/>
            <p:nvPr/>
          </p:nvCxnSpPr>
          <p:spPr>
            <a:xfrm rot="10800000">
              <a:off x="4098427" y="3511819"/>
              <a:ext cx="98732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28"/>
            <p:cNvCxnSpPr/>
            <p:nvPr/>
          </p:nvCxnSpPr>
          <p:spPr>
            <a:xfrm>
              <a:off x="6303161" y="3547763"/>
              <a:ext cx="12933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28"/>
            <p:cNvCxnSpPr/>
            <p:nvPr/>
          </p:nvCxnSpPr>
          <p:spPr>
            <a:xfrm>
              <a:off x="5236653" y="2512774"/>
              <a:ext cx="0" cy="36708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3" name="Google Shape;353;p28"/>
            <p:cNvSpPr/>
            <p:nvPr/>
          </p:nvSpPr>
          <p:spPr>
            <a:xfrm>
              <a:off x="7304254" y="1089462"/>
              <a:ext cx="1617956" cy="766601"/>
            </a:xfrm>
            <a:prstGeom prst="wedgeEllipseCallout">
              <a:avLst>
                <a:gd fmla="val -124036" name="adj1"/>
                <a:gd fmla="val 102662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整合</a:t>
              </a:r>
              <a:endParaRPr/>
            </a:p>
          </p:txBody>
        </p:sp>
      </p:grpSp>
      <p:sp>
        <p:nvSpPr>
          <p:cNvPr id="354" name="Google Shape;354;p28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355" name="Google Shape;35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>
            <a:off x="1703512" y="1473197"/>
            <a:ext cx="8827210" cy="5141130"/>
          </a:xfrm>
          <a:prstGeom prst="roundRect">
            <a:avLst>
              <a:gd fmla="val 7338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2" name="Google Shape;362;p29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29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64" name="Google Shape;364;p29"/>
          <p:cNvSpPr/>
          <p:nvPr/>
        </p:nvSpPr>
        <p:spPr>
          <a:xfrm>
            <a:off x="1703512" y="692698"/>
            <a:ext cx="8769743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國中學校運作架構-生涯發展教育工作執行委員會</a:t>
            </a:r>
            <a:endParaRPr/>
          </a:p>
        </p:txBody>
      </p:sp>
      <p:grpSp>
        <p:nvGrpSpPr>
          <p:cNvPr id="365" name="Google Shape;365;p29"/>
          <p:cNvGrpSpPr/>
          <p:nvPr/>
        </p:nvGrpSpPr>
        <p:grpSpPr>
          <a:xfrm>
            <a:off x="1725036" y="1288952"/>
            <a:ext cx="8764543" cy="5189001"/>
            <a:chOff x="154878" y="1273873"/>
            <a:chExt cx="8764543" cy="5188998"/>
          </a:xfrm>
        </p:grpSpPr>
        <p:sp>
          <p:nvSpPr>
            <p:cNvPr id="366" name="Google Shape;366;p29"/>
            <p:cNvSpPr/>
            <p:nvPr/>
          </p:nvSpPr>
          <p:spPr>
            <a:xfrm>
              <a:off x="705380" y="2119809"/>
              <a:ext cx="2473759" cy="919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1397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志願選填試探與輔導作業</a:t>
              </a:r>
              <a:endParaRPr b="1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67" name="Google Shape;367;p29"/>
            <p:cNvCxnSpPr/>
            <p:nvPr/>
          </p:nvCxnSpPr>
          <p:spPr>
            <a:xfrm>
              <a:off x="2629337" y="3039210"/>
              <a:ext cx="316353" cy="578568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stealth"/>
            </a:ln>
          </p:spPr>
        </p:cxnSp>
        <p:cxnSp>
          <p:nvCxnSpPr>
            <p:cNvPr id="368" name="Google Shape;368;p29"/>
            <p:cNvCxnSpPr/>
            <p:nvPr/>
          </p:nvCxnSpPr>
          <p:spPr>
            <a:xfrm flipH="1">
              <a:off x="1043965" y="3058452"/>
              <a:ext cx="381496" cy="559326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stealth"/>
            </a:ln>
          </p:spPr>
        </p:cxnSp>
        <p:cxnSp>
          <p:nvCxnSpPr>
            <p:cNvPr id="369" name="Google Shape;369;p29"/>
            <p:cNvCxnSpPr>
              <a:endCxn id="366" idx="0"/>
            </p:cNvCxnSpPr>
            <p:nvPr/>
          </p:nvCxnSpPr>
          <p:spPr>
            <a:xfrm flipH="1">
              <a:off x="1942259" y="1721409"/>
              <a:ext cx="1867500" cy="398400"/>
            </a:xfrm>
            <a:prstGeom prst="bentConnector2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370" name="Google Shape;370;p29"/>
            <p:cNvSpPr/>
            <p:nvPr/>
          </p:nvSpPr>
          <p:spPr>
            <a:xfrm>
              <a:off x="7461414" y="4856957"/>
              <a:ext cx="1365199" cy="160591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各校得依實際需求及運作狀況增刪組別</a:t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 rot="-5400000">
              <a:off x="6972692" y="5357076"/>
              <a:ext cx="575931" cy="401514"/>
            </a:xfrm>
            <a:prstGeom prst="downArrow">
              <a:avLst>
                <a:gd fmla="val 44898" name="adj1"/>
                <a:gd fmla="val 53993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2" name="Google Shape;372;p29"/>
            <p:cNvSpPr txBox="1"/>
            <p:nvPr/>
          </p:nvSpPr>
          <p:spPr>
            <a:xfrm>
              <a:off x="3809666" y="2579509"/>
              <a:ext cx="1741448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副召集人</a:t>
              </a:r>
              <a:endParaRPr sz="2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73" name="Google Shape;373;p29"/>
            <p:cNvCxnSpPr/>
            <p:nvPr/>
          </p:nvCxnSpPr>
          <p:spPr>
            <a:xfrm>
              <a:off x="4595098" y="2053157"/>
              <a:ext cx="0" cy="4506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4" name="Google Shape;374;p29"/>
            <p:cNvSpPr txBox="1"/>
            <p:nvPr/>
          </p:nvSpPr>
          <p:spPr>
            <a:xfrm>
              <a:off x="3788469" y="3748429"/>
              <a:ext cx="1741448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執行秘書</a:t>
              </a:r>
              <a:endParaRPr sz="2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75" name="Google Shape;375;p29"/>
            <p:cNvCxnSpPr/>
            <p:nvPr/>
          </p:nvCxnSpPr>
          <p:spPr>
            <a:xfrm>
              <a:off x="4603682" y="3297818"/>
              <a:ext cx="0" cy="4506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29"/>
            <p:cNvCxnSpPr/>
            <p:nvPr/>
          </p:nvCxnSpPr>
          <p:spPr>
            <a:xfrm>
              <a:off x="4595098" y="4424345"/>
              <a:ext cx="0" cy="43261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29"/>
            <p:cNvCxnSpPr/>
            <p:nvPr/>
          </p:nvCxnSpPr>
          <p:spPr>
            <a:xfrm>
              <a:off x="2710062" y="4844440"/>
              <a:ext cx="0" cy="4506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29"/>
            <p:cNvCxnSpPr/>
            <p:nvPr/>
          </p:nvCxnSpPr>
          <p:spPr>
            <a:xfrm>
              <a:off x="2710062" y="4844440"/>
              <a:ext cx="2513381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29"/>
            <p:cNvCxnSpPr/>
            <p:nvPr/>
          </p:nvCxnSpPr>
          <p:spPr>
            <a:xfrm>
              <a:off x="5223443" y="4844440"/>
              <a:ext cx="2042122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29"/>
            <p:cNvCxnSpPr/>
            <p:nvPr/>
          </p:nvCxnSpPr>
          <p:spPr>
            <a:xfrm>
              <a:off x="3966753" y="4844440"/>
              <a:ext cx="0" cy="4506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29"/>
            <p:cNvCxnSpPr/>
            <p:nvPr/>
          </p:nvCxnSpPr>
          <p:spPr>
            <a:xfrm>
              <a:off x="5223443" y="4844440"/>
              <a:ext cx="0" cy="4506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29"/>
            <p:cNvCxnSpPr/>
            <p:nvPr/>
          </p:nvCxnSpPr>
          <p:spPr>
            <a:xfrm>
              <a:off x="6323047" y="4844440"/>
              <a:ext cx="0" cy="4506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383" name="Google Shape;383;p29"/>
            <p:cNvSpPr/>
            <p:nvPr/>
          </p:nvSpPr>
          <p:spPr>
            <a:xfrm>
              <a:off x="2079536" y="5169881"/>
              <a:ext cx="1099604" cy="6508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27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700000" dist="107763">
                <a:srgbClr val="80808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4" name="Google Shape;384;p29"/>
            <p:cNvSpPr txBox="1"/>
            <p:nvPr/>
          </p:nvSpPr>
          <p:spPr>
            <a:xfrm>
              <a:off x="2081717" y="5169881"/>
              <a:ext cx="1099604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行政組</a:t>
              </a:r>
              <a:endParaRPr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338407" y="5169881"/>
              <a:ext cx="1099604" cy="6508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27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700000" dist="107763">
                <a:srgbClr val="80808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6" name="Google Shape;386;p29"/>
            <p:cNvSpPr txBox="1"/>
            <p:nvPr/>
          </p:nvSpPr>
          <p:spPr>
            <a:xfrm>
              <a:off x="3338407" y="5169881"/>
              <a:ext cx="1099604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教學組</a:t>
              </a:r>
              <a:endParaRPr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4595098" y="5169881"/>
              <a:ext cx="1099604" cy="6508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27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700000" dist="107763">
                <a:srgbClr val="80808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8" name="Google Shape;388;p29"/>
            <p:cNvSpPr txBox="1"/>
            <p:nvPr/>
          </p:nvSpPr>
          <p:spPr>
            <a:xfrm>
              <a:off x="4595098" y="5169881"/>
              <a:ext cx="1099604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活動組</a:t>
              </a:r>
              <a:endParaRPr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5851788" y="5169881"/>
              <a:ext cx="1099604" cy="6508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27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700000" dist="107763">
                <a:srgbClr val="80808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90" name="Google Shape;390;p29"/>
            <p:cNvSpPr txBox="1"/>
            <p:nvPr/>
          </p:nvSpPr>
          <p:spPr>
            <a:xfrm>
              <a:off x="5851788" y="5169881"/>
              <a:ext cx="1099604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輔導組</a:t>
              </a:r>
              <a:endParaRPr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91" name="Google Shape;391;p29"/>
            <p:cNvCxnSpPr/>
            <p:nvPr/>
          </p:nvCxnSpPr>
          <p:spPr>
            <a:xfrm rot="10800000">
              <a:off x="5408245" y="1793463"/>
              <a:ext cx="663486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stealth"/>
            </a:ln>
          </p:spPr>
        </p:cxnSp>
        <p:cxnSp>
          <p:nvCxnSpPr>
            <p:cNvPr id="392" name="Google Shape;392;p29"/>
            <p:cNvCxnSpPr/>
            <p:nvPr/>
          </p:nvCxnSpPr>
          <p:spPr>
            <a:xfrm rot="10800000">
              <a:off x="5408244" y="2917467"/>
              <a:ext cx="742997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stealth"/>
            </a:ln>
          </p:spPr>
        </p:cxnSp>
        <p:grpSp>
          <p:nvGrpSpPr>
            <p:cNvPr id="393" name="Google Shape;393;p29"/>
            <p:cNvGrpSpPr/>
            <p:nvPr/>
          </p:nvGrpSpPr>
          <p:grpSpPr>
            <a:xfrm>
              <a:off x="5901215" y="2347042"/>
              <a:ext cx="3018206" cy="1095544"/>
              <a:chOff x="0" y="68581"/>
              <a:chExt cx="3018206" cy="1095544"/>
            </a:xfrm>
          </p:grpSpPr>
          <p:sp>
            <p:nvSpPr>
              <p:cNvPr id="394" name="Google Shape;394;p29"/>
              <p:cNvSpPr/>
              <p:nvPr/>
            </p:nvSpPr>
            <p:spPr>
              <a:xfrm>
                <a:off x="0" y="68581"/>
                <a:ext cx="3018206" cy="109554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FCAE9"/>
                  </a:gs>
                  <a:gs pos="50000">
                    <a:srgbClr val="A0C1E4"/>
                  </a:gs>
                  <a:gs pos="100000">
                    <a:srgbClr val="8FB8E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9"/>
              <p:cNvSpPr txBox="1"/>
              <p:nvPr/>
            </p:nvSpPr>
            <p:spPr>
              <a:xfrm>
                <a:off x="53480" y="122061"/>
                <a:ext cx="2911246" cy="988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80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教務主任</a:t>
                </a:r>
                <a:r>
                  <a:rPr b="1" lang="zh-TW" sz="1800">
                    <a:solidFill>
                      <a:srgbClr val="171616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擔任副召集人，推動入學制度宣導與協助督導生涯教育課程規劃</a:t>
                </a:r>
                <a:endParaRPr b="1" sz="18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cxnSp>
          <p:nvCxnSpPr>
            <p:cNvPr id="396" name="Google Shape;396;p29"/>
            <p:cNvCxnSpPr/>
            <p:nvPr/>
          </p:nvCxnSpPr>
          <p:spPr>
            <a:xfrm rot="10800000">
              <a:off x="5408245" y="4049588"/>
              <a:ext cx="82218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stealth"/>
            </a:ln>
          </p:spPr>
        </p:cxnSp>
        <p:grpSp>
          <p:nvGrpSpPr>
            <p:cNvPr id="397" name="Google Shape;397;p29"/>
            <p:cNvGrpSpPr/>
            <p:nvPr/>
          </p:nvGrpSpPr>
          <p:grpSpPr>
            <a:xfrm>
              <a:off x="5868138" y="3617778"/>
              <a:ext cx="3039193" cy="1035402"/>
              <a:chOff x="-261808" y="0"/>
              <a:chExt cx="3362027" cy="741520"/>
            </a:xfrm>
          </p:grpSpPr>
          <p:sp>
            <p:nvSpPr>
              <p:cNvPr id="398" name="Google Shape;398;p29"/>
              <p:cNvSpPr/>
              <p:nvPr/>
            </p:nvSpPr>
            <p:spPr>
              <a:xfrm>
                <a:off x="-261808" y="0"/>
                <a:ext cx="3362027" cy="74152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FCAE9"/>
                  </a:gs>
                  <a:gs pos="50000">
                    <a:srgbClr val="A0C1E4"/>
                  </a:gs>
                  <a:gs pos="100000">
                    <a:srgbClr val="8FB8E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-183944" y="71909"/>
                <a:ext cx="3279479" cy="669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80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輔導主任</a:t>
                </a:r>
                <a:r>
                  <a:rPr b="1" lang="zh-TW" sz="1800">
                    <a:solidFill>
                      <a:srgbClr val="1D1B1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為執行秘書，協助與督導整體活動企畫與推動執行</a:t>
                </a:r>
                <a:endParaRPr b="1" sz="1800">
                  <a:solidFill>
                    <a:srgbClr val="1D1B1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grpSp>
          <p:nvGrpSpPr>
            <p:cNvPr id="400" name="Google Shape;400;p29"/>
            <p:cNvGrpSpPr/>
            <p:nvPr/>
          </p:nvGrpSpPr>
          <p:grpSpPr>
            <a:xfrm>
              <a:off x="5868138" y="1273873"/>
              <a:ext cx="3039193" cy="927047"/>
              <a:chOff x="-225218" y="422"/>
              <a:chExt cx="3362027" cy="844867"/>
            </a:xfrm>
          </p:grpSpPr>
          <p:sp>
            <p:nvSpPr>
              <p:cNvPr id="401" name="Google Shape;401;p29"/>
              <p:cNvSpPr/>
              <p:nvPr/>
            </p:nvSpPr>
            <p:spPr>
              <a:xfrm>
                <a:off x="-225218" y="422"/>
                <a:ext cx="3362027" cy="844867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FCAE9"/>
                  </a:gs>
                  <a:gs pos="50000">
                    <a:srgbClr val="A0C1E4"/>
                  </a:gs>
                  <a:gs pos="100000">
                    <a:srgbClr val="8FB8E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-96268" y="47646"/>
                <a:ext cx="3006274" cy="762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80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校長</a:t>
                </a:r>
                <a:r>
                  <a:rPr b="1" lang="zh-TW" sz="1800">
                    <a:solidFill>
                      <a:srgbClr val="1D1B1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擔任召集人，督導生涯發展教育之推行</a:t>
                </a:r>
                <a:endParaRPr/>
              </a:p>
            </p:txBody>
          </p:sp>
        </p:grpSp>
        <p:grpSp>
          <p:nvGrpSpPr>
            <p:cNvPr id="403" name="Google Shape;403;p29"/>
            <p:cNvGrpSpPr/>
            <p:nvPr/>
          </p:nvGrpSpPr>
          <p:grpSpPr>
            <a:xfrm>
              <a:off x="154878" y="3616162"/>
              <a:ext cx="1778175" cy="805744"/>
              <a:chOff x="0" y="422"/>
              <a:chExt cx="3362027" cy="871477"/>
            </a:xfrm>
          </p:grpSpPr>
          <p:sp>
            <p:nvSpPr>
              <p:cNvPr id="404" name="Google Shape;404;p29"/>
              <p:cNvSpPr/>
              <p:nvPr/>
            </p:nvSpPr>
            <p:spPr>
              <a:xfrm>
                <a:off x="0" y="422"/>
                <a:ext cx="3362027" cy="844867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FCAE9"/>
                  </a:gs>
                  <a:gs pos="50000">
                    <a:srgbClr val="A0C1E4"/>
                  </a:gs>
                  <a:gs pos="100000">
                    <a:srgbClr val="8FB8E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46565" y="109518"/>
                <a:ext cx="3279541" cy="762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60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輔導措施</a:t>
                </a:r>
                <a:endParaRPr/>
              </a:p>
            </p:txBody>
          </p:sp>
        </p:grpSp>
        <p:grpSp>
          <p:nvGrpSpPr>
            <p:cNvPr id="406" name="Google Shape;406;p29"/>
            <p:cNvGrpSpPr/>
            <p:nvPr/>
          </p:nvGrpSpPr>
          <p:grpSpPr>
            <a:xfrm>
              <a:off x="2081717" y="3610112"/>
              <a:ext cx="1727949" cy="826997"/>
              <a:chOff x="0" y="422"/>
              <a:chExt cx="3362027" cy="887590"/>
            </a:xfrm>
          </p:grpSpPr>
          <p:sp>
            <p:nvSpPr>
              <p:cNvPr id="407" name="Google Shape;407;p29"/>
              <p:cNvSpPr/>
              <p:nvPr/>
            </p:nvSpPr>
            <p:spPr>
              <a:xfrm>
                <a:off x="0" y="422"/>
                <a:ext cx="3362027" cy="844867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FCAE9"/>
                  </a:gs>
                  <a:gs pos="50000">
                    <a:srgbClr val="A0C1E4"/>
                  </a:gs>
                  <a:gs pos="100000">
                    <a:srgbClr val="8FB8E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41242" y="125631"/>
                <a:ext cx="3279540" cy="762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60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行政業務</a:t>
                </a:r>
                <a:endParaRPr/>
              </a:p>
            </p:txBody>
          </p:sp>
        </p:grpSp>
        <p:sp>
          <p:nvSpPr>
            <p:cNvPr id="409" name="Google Shape;409;p29"/>
            <p:cNvSpPr/>
            <p:nvPr/>
          </p:nvSpPr>
          <p:spPr>
            <a:xfrm>
              <a:off x="3457016" y="1484782"/>
              <a:ext cx="2277172" cy="510778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>
              <a:noFill/>
            </a:ln>
            <a:effectLst>
              <a:outerShdw blurRad="50800" rotWithShape="0" algn="tl" dir="2700000" dist="1397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10" name="Google Shape;410;p29"/>
            <p:cNvSpPr txBox="1"/>
            <p:nvPr/>
          </p:nvSpPr>
          <p:spPr>
            <a:xfrm>
              <a:off x="3980921" y="1488185"/>
              <a:ext cx="1256690" cy="67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召集人</a:t>
              </a:r>
              <a:endParaRPr sz="2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11" name="Google Shape;411;p29"/>
          <p:cNvSpPr txBox="1"/>
          <p:nvPr/>
        </p:nvSpPr>
        <p:spPr>
          <a:xfrm>
            <a:off x="73541" y="100762"/>
            <a:ext cx="67342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&lt;3&gt;國中九年級學生志願選填試探後輔導作為</a:t>
            </a:r>
            <a:endParaRPr/>
          </a:p>
        </p:txBody>
      </p:sp>
      <p:sp>
        <p:nvSpPr>
          <p:cNvPr id="412" name="Google Shape;41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/>
          <p:nvPr/>
        </p:nvSpPr>
        <p:spPr>
          <a:xfrm>
            <a:off x="1661278" y="1700809"/>
            <a:ext cx="8827210" cy="4900715"/>
          </a:xfrm>
          <a:prstGeom prst="roundRect">
            <a:avLst>
              <a:gd fmla="val 8374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30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0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20" name="Google Shape;420;p30"/>
          <p:cNvSpPr/>
          <p:nvPr/>
        </p:nvSpPr>
        <p:spPr>
          <a:xfrm>
            <a:off x="1661278" y="692698"/>
            <a:ext cx="8827210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國中學校系統合作與分工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D:\學輔科資料\簡報圖案\志願選填分工圖-103-2.png" id="421" name="Google Shape;4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230" y="1588828"/>
            <a:ext cx="8526780" cy="464446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0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423" name="Google Shape;42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Google Shape;428;p31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31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30" name="Google Shape;430;p31"/>
          <p:cNvSpPr/>
          <p:nvPr/>
        </p:nvSpPr>
        <p:spPr>
          <a:xfrm>
            <a:off x="1886552" y="692698"/>
            <a:ext cx="8313904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國中學校應提供的資源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31" name="Google Shape;431;p31"/>
          <p:cNvGrpSpPr/>
          <p:nvPr/>
        </p:nvGrpSpPr>
        <p:grpSpPr>
          <a:xfrm>
            <a:off x="1991544" y="1714925"/>
            <a:ext cx="8208912" cy="4695126"/>
            <a:chOff x="0" y="86025"/>
            <a:chExt cx="8208912" cy="4695126"/>
          </a:xfrm>
        </p:grpSpPr>
        <p:sp>
          <p:nvSpPr>
            <p:cNvPr id="432" name="Google Shape;432;p31"/>
            <p:cNvSpPr/>
            <p:nvPr/>
          </p:nvSpPr>
          <p:spPr>
            <a:xfrm>
              <a:off x="0" y="86025"/>
              <a:ext cx="8208912" cy="1507636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1"/>
            <p:cNvSpPr txBox="1"/>
            <p:nvPr/>
          </p:nvSpPr>
          <p:spPr>
            <a:xfrm>
              <a:off x="1792546" y="86025"/>
              <a:ext cx="6416365" cy="1507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提供學科成績或模擬測驗資訊</a:t>
              </a: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150763" y="199128"/>
              <a:ext cx="1641782" cy="1206109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0" y="1658399"/>
              <a:ext cx="8208912" cy="1507636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 txBox="1"/>
            <p:nvPr/>
          </p:nvSpPr>
          <p:spPr>
            <a:xfrm>
              <a:off x="1792546" y="1658399"/>
              <a:ext cx="6416365" cy="1507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提供多元學習表現資訊，供學生及家長檢視</a:t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50763" y="1809163"/>
              <a:ext cx="1641782" cy="1206109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0" y="3273515"/>
              <a:ext cx="8208912" cy="1507636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1"/>
            <p:cNvSpPr txBox="1"/>
            <p:nvPr/>
          </p:nvSpPr>
          <p:spPr>
            <a:xfrm>
              <a:off x="1792546" y="3273515"/>
              <a:ext cx="6416365" cy="1507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由專兼輔導教師、導師及孩子信任之老師，與家長、孩子進行志願選填試探相關輔導措施</a:t>
              </a: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50763" y="3442235"/>
              <a:ext cx="1641782" cy="1206109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31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442" name="Google Shape;44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/>
          <p:nvPr/>
        </p:nvSpPr>
        <p:spPr>
          <a:xfrm>
            <a:off x="1708809" y="1977256"/>
            <a:ext cx="8827210" cy="4692105"/>
          </a:xfrm>
          <a:prstGeom prst="roundRect">
            <a:avLst>
              <a:gd fmla="val 5570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9" name="Google Shape;449;p32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p32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51" name="Google Shape;451;p32"/>
          <p:cNvSpPr/>
          <p:nvPr/>
        </p:nvSpPr>
        <p:spPr>
          <a:xfrm>
            <a:off x="1792755" y="692698"/>
            <a:ext cx="8640963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110學年度志願選填試探與輔導作業日程(暫定)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52" name="Google Shape;452;p32"/>
          <p:cNvGraphicFramePr/>
          <p:nvPr/>
        </p:nvGraphicFramePr>
        <p:xfrm>
          <a:off x="1792756" y="14732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{AD4C6BE8-7733-4A30-9A0E-3DF830140FFF}</a:tableStyleId>
              </a:tblPr>
              <a:tblGrid>
                <a:gridCol w="2103775"/>
                <a:gridCol w="463375"/>
                <a:gridCol w="463375"/>
                <a:gridCol w="463375"/>
                <a:gridCol w="463375"/>
                <a:gridCol w="463375"/>
                <a:gridCol w="463375"/>
                <a:gridCol w="463375"/>
                <a:gridCol w="463375"/>
                <a:gridCol w="463375"/>
                <a:gridCol w="463375"/>
                <a:gridCol w="463375"/>
                <a:gridCol w="1440150"/>
              </a:tblGrid>
              <a:tr h="6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   度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rgbClr val="A9C21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</a:t>
                      </a:r>
                      <a:endParaRPr sz="2400" u="none" cap="none" strike="noStrike">
                        <a:solidFill>
                          <a:srgbClr val="A9C21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rgbClr val="A9C21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110</a:t>
                      </a:r>
                      <a:endParaRPr sz="2400" u="none" cap="none" strike="noStrike">
                        <a:solidFill>
                          <a:srgbClr val="A9C21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 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65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   份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</a:t>
                      </a:r>
                      <a:endParaRPr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48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宣導研習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7030A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7030A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7030A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</a:tr>
              <a:tr h="44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線上選填作業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CCFF99"/>
                    </a:solidFill>
                  </a:tcPr>
                </a:tc>
              </a:tr>
              <a:tr h="44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後續輔導作業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44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國中教育會考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44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免試入學作業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pSp>
        <p:nvGrpSpPr>
          <p:cNvPr id="453" name="Google Shape;453;p32"/>
          <p:cNvGrpSpPr/>
          <p:nvPr/>
        </p:nvGrpSpPr>
        <p:grpSpPr>
          <a:xfrm>
            <a:off x="2534866" y="4869160"/>
            <a:ext cx="7521573" cy="1800200"/>
            <a:chOff x="0" y="0"/>
            <a:chExt cx="7521573" cy="1800200"/>
          </a:xfrm>
        </p:grpSpPr>
        <p:sp>
          <p:nvSpPr>
            <p:cNvPr id="454" name="Google Shape;454;p32"/>
            <p:cNvSpPr/>
            <p:nvPr/>
          </p:nvSpPr>
          <p:spPr>
            <a:xfrm>
              <a:off x="60354" y="0"/>
              <a:ext cx="7461217" cy="1800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0" y="540059"/>
              <a:ext cx="2256472" cy="72008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2"/>
            <p:cNvSpPr txBox="1"/>
            <p:nvPr/>
          </p:nvSpPr>
          <p:spPr>
            <a:xfrm>
              <a:off x="35151" y="575210"/>
              <a:ext cx="2186170" cy="649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宣導培訓</a:t>
              </a:r>
              <a:endPara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2632550" y="540059"/>
              <a:ext cx="2256472" cy="720080"/>
            </a:xfrm>
            <a:prstGeom prst="roundRect">
              <a:avLst>
                <a:gd fmla="val 16667" name="adj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2"/>
            <p:cNvSpPr txBox="1"/>
            <p:nvPr/>
          </p:nvSpPr>
          <p:spPr>
            <a:xfrm>
              <a:off x="2667701" y="575210"/>
              <a:ext cx="2186170" cy="649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探索體驗</a:t>
              </a:r>
              <a:endPara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265101" y="540059"/>
              <a:ext cx="2256472" cy="720080"/>
            </a:xfrm>
            <a:prstGeom prst="roundRect">
              <a:avLst>
                <a:gd fmla="val 16667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 txBox="1"/>
            <p:nvPr/>
          </p:nvSpPr>
          <p:spPr>
            <a:xfrm>
              <a:off x="5300252" y="575210"/>
              <a:ext cx="2186170" cy="649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統整省思</a:t>
              </a:r>
              <a:endPara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461" name="Google Shape;461;p32"/>
          <p:cNvCxnSpPr/>
          <p:nvPr/>
        </p:nvCxnSpPr>
        <p:spPr>
          <a:xfrm flipH="1">
            <a:off x="6147206" y="3573016"/>
            <a:ext cx="524858" cy="1800200"/>
          </a:xfrm>
          <a:prstGeom prst="straightConnector1">
            <a:avLst/>
          </a:prstGeom>
          <a:solidFill>
            <a:schemeClr val="accent1"/>
          </a:solidFill>
          <a:ln cap="flat" cmpd="sng" w="63500">
            <a:solidFill>
              <a:srgbClr val="FFFF00">
                <a:alpha val="9098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2" name="Google Shape;462;p32"/>
          <p:cNvCxnSpPr/>
          <p:nvPr/>
        </p:nvCxnSpPr>
        <p:spPr>
          <a:xfrm>
            <a:off x="7392144" y="3573016"/>
            <a:ext cx="1152128" cy="1800200"/>
          </a:xfrm>
          <a:prstGeom prst="straightConnector1">
            <a:avLst/>
          </a:prstGeom>
          <a:solidFill>
            <a:schemeClr val="accent1"/>
          </a:solidFill>
          <a:ln cap="flat" cmpd="sng" w="63500">
            <a:solidFill>
              <a:srgbClr val="FFFF00">
                <a:alpha val="9098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3" name="Google Shape;463;p32"/>
          <p:cNvCxnSpPr/>
          <p:nvPr/>
        </p:nvCxnSpPr>
        <p:spPr>
          <a:xfrm flipH="1">
            <a:off x="3791744" y="3501009"/>
            <a:ext cx="1224136" cy="1875655"/>
          </a:xfrm>
          <a:prstGeom prst="straightConnector1">
            <a:avLst/>
          </a:prstGeom>
          <a:solidFill>
            <a:schemeClr val="accent1"/>
          </a:solidFill>
          <a:ln cap="flat" cmpd="sng" w="63500">
            <a:solidFill>
              <a:srgbClr val="FFFF00">
                <a:alpha val="9098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4" name="Google Shape;464;p32"/>
          <p:cNvSpPr/>
          <p:nvPr/>
        </p:nvSpPr>
        <p:spPr>
          <a:xfrm>
            <a:off x="8820184" y="2420888"/>
            <a:ext cx="1565996" cy="1224136"/>
          </a:xfrm>
          <a:prstGeom prst="wedgeRoundRectCallout">
            <a:avLst>
              <a:gd fmla="val -100567" name="adj1"/>
              <a:gd fmla="val 62307" name="adj2"/>
              <a:gd fmla="val 16667" name="adj3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協助完成生涯發展規劃書</a:t>
            </a: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4379976" y="4077073"/>
            <a:ext cx="4325112" cy="1019911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志願試選填日期暫定</a:t>
            </a:r>
            <a:endParaRPr b="1"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第1次 110.01.07~10</a:t>
            </a:r>
            <a:endParaRPr b="1"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第2次 110.04.08~11</a:t>
            </a:r>
            <a:endParaRPr b="1"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6" name="Google Shape;466;p32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pic>
        <p:nvPicPr>
          <p:cNvPr id="467" name="Google Shape;4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5801" y="3716930"/>
            <a:ext cx="3076650" cy="162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3"/>
          <p:cNvGrpSpPr/>
          <p:nvPr/>
        </p:nvGrpSpPr>
        <p:grpSpPr>
          <a:xfrm>
            <a:off x="1706898" y="1668923"/>
            <a:ext cx="4297097" cy="4966289"/>
            <a:chOff x="202895" y="1703071"/>
            <a:chExt cx="3655791" cy="4297679"/>
          </a:xfrm>
        </p:grpSpPr>
        <p:sp>
          <p:nvSpPr>
            <p:cNvPr id="474" name="Google Shape;474;p33"/>
            <p:cNvSpPr/>
            <p:nvPr/>
          </p:nvSpPr>
          <p:spPr>
            <a:xfrm>
              <a:off x="2318191" y="5018262"/>
              <a:ext cx="494534" cy="867313"/>
            </a:xfrm>
            <a:custGeom>
              <a:rect b="b" l="l" r="r" t="t"/>
              <a:pathLst>
                <a:path extrusionOk="0" h="21600" w="21600">
                  <a:moveTo>
                    <a:pt x="8941" y="21600"/>
                  </a:moveTo>
                  <a:cubicBezTo>
                    <a:pt x="7362" y="11887"/>
                    <a:pt x="15477" y="2609"/>
                    <a:pt x="21600" y="0"/>
                  </a:cubicBezTo>
                  <a:lnTo>
                    <a:pt x="15936" y="0"/>
                  </a:lnTo>
                  <a:cubicBezTo>
                    <a:pt x="6600" y="4929"/>
                    <a:pt x="0" y="18121"/>
                    <a:pt x="0" y="18121"/>
                  </a:cubicBezTo>
                  <a:cubicBezTo>
                    <a:pt x="0" y="18121"/>
                    <a:pt x="8941" y="21600"/>
                    <a:pt x="8941" y="21600"/>
                  </a:cubicBezTo>
                  <a:close/>
                </a:path>
              </a:pathLst>
            </a:custGeom>
            <a:solidFill>
              <a:srgbClr val="7B7B7B">
                <a:alpha val="74901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2099399" y="3353532"/>
              <a:ext cx="308507" cy="1699700"/>
            </a:xfrm>
            <a:custGeom>
              <a:rect b="b" l="l" r="r" t="t"/>
              <a:pathLst>
                <a:path extrusionOk="0" h="21600" w="21600">
                  <a:moveTo>
                    <a:pt x="7743" y="21600"/>
                  </a:moveTo>
                  <a:cubicBezTo>
                    <a:pt x="3552" y="12734"/>
                    <a:pt x="10596" y="4734"/>
                    <a:pt x="21600" y="1184"/>
                  </a:cubicBezTo>
                  <a:lnTo>
                    <a:pt x="18288" y="0"/>
                  </a:lnTo>
                  <a:cubicBezTo>
                    <a:pt x="13119" y="2196"/>
                    <a:pt x="0" y="8433"/>
                    <a:pt x="0" y="14277"/>
                  </a:cubicBezTo>
                </a:path>
              </a:pathLst>
            </a:custGeom>
            <a:solidFill>
              <a:srgbClr val="7B7B7B">
                <a:alpha val="74901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1833041" y="3462927"/>
              <a:ext cx="199038" cy="546616"/>
            </a:xfrm>
            <a:custGeom>
              <a:rect b="b" l="l" r="r" t="t"/>
              <a:pathLst>
                <a:path extrusionOk="0" h="21600" w="21600">
                  <a:moveTo>
                    <a:pt x="18790" y="21600"/>
                  </a:moveTo>
                  <a:cubicBezTo>
                    <a:pt x="10562" y="9179"/>
                    <a:pt x="0" y="1588"/>
                    <a:pt x="0" y="1588"/>
                  </a:cubicBezTo>
                  <a:lnTo>
                    <a:pt x="3192" y="0"/>
                  </a:lnTo>
                  <a:cubicBezTo>
                    <a:pt x="3192" y="0"/>
                    <a:pt x="16845" y="8029"/>
                    <a:pt x="21600" y="13779"/>
                  </a:cubicBezTo>
                  <a:cubicBezTo>
                    <a:pt x="21600" y="13779"/>
                    <a:pt x="18790" y="21600"/>
                    <a:pt x="18790" y="21600"/>
                  </a:cubicBezTo>
                  <a:close/>
                </a:path>
              </a:pathLst>
            </a:custGeom>
            <a:solidFill>
              <a:srgbClr val="7B7B7B">
                <a:alpha val="74901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1704620" y="4637751"/>
              <a:ext cx="328726" cy="541343"/>
            </a:xfrm>
            <a:custGeom>
              <a:rect b="b" l="l" r="r" t="t"/>
              <a:pathLst>
                <a:path extrusionOk="0" h="21600" w="21600">
                  <a:moveTo>
                    <a:pt x="21295" y="21600"/>
                  </a:moveTo>
                  <a:cubicBezTo>
                    <a:pt x="17056" y="11337"/>
                    <a:pt x="0" y="2555"/>
                    <a:pt x="0" y="2555"/>
                  </a:cubicBezTo>
                  <a:lnTo>
                    <a:pt x="0" y="0"/>
                  </a:lnTo>
                  <a:cubicBezTo>
                    <a:pt x="12239" y="4413"/>
                    <a:pt x="21600" y="9290"/>
                    <a:pt x="21600" y="9290"/>
                  </a:cubicBezTo>
                  <a:cubicBezTo>
                    <a:pt x="21600" y="9290"/>
                    <a:pt x="21295" y="21600"/>
                    <a:pt x="21295" y="21600"/>
                  </a:cubicBezTo>
                  <a:close/>
                </a:path>
              </a:pathLst>
            </a:custGeom>
            <a:solidFill>
              <a:srgbClr val="7B7B7B">
                <a:alpha val="74901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1947194" y="2587756"/>
              <a:ext cx="745421" cy="3412994"/>
            </a:xfrm>
            <a:custGeom>
              <a:rect b="b" l="l" r="r" t="t"/>
              <a:pathLst>
                <a:path extrusionOk="0" h="21600" w="16264">
                  <a:moveTo>
                    <a:pt x="6235" y="14"/>
                  </a:moveTo>
                  <a:cubicBezTo>
                    <a:pt x="4443" y="4138"/>
                    <a:pt x="-619" y="16185"/>
                    <a:pt x="16264" y="21600"/>
                  </a:cubicBezTo>
                  <a:lnTo>
                    <a:pt x="5586" y="21600"/>
                  </a:lnTo>
                  <a:cubicBezTo>
                    <a:pt x="-5336" y="14637"/>
                    <a:pt x="2800" y="2284"/>
                    <a:pt x="4653" y="0"/>
                  </a:cubicBezTo>
                  <a:cubicBezTo>
                    <a:pt x="4653" y="0"/>
                    <a:pt x="6235" y="14"/>
                    <a:pt x="6235" y="14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202895" y="3667451"/>
              <a:ext cx="1629285" cy="1289752"/>
            </a:xfrm>
            <a:custGeom>
              <a:rect b="b" l="l" r="r" t="t"/>
              <a:pathLst>
                <a:path extrusionOk="0" h="14832" w="21600">
                  <a:moveTo>
                    <a:pt x="0" y="2088"/>
                  </a:moveTo>
                  <a:cubicBezTo>
                    <a:pt x="8617" y="-2323"/>
                    <a:pt x="21594" y="-88"/>
                    <a:pt x="21600" y="12104"/>
                  </a:cubicBezTo>
                  <a:cubicBezTo>
                    <a:pt x="10780" y="19277"/>
                    <a:pt x="1158" y="11032"/>
                    <a:pt x="0" y="2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2303923" y="2385159"/>
              <a:ext cx="1499919" cy="1193529"/>
            </a:xfrm>
            <a:custGeom>
              <a:rect b="b" l="l" r="r" t="t"/>
              <a:pathLst>
                <a:path extrusionOk="0" h="16193" w="18191">
                  <a:moveTo>
                    <a:pt x="18083" y="639"/>
                  </a:moveTo>
                  <a:cubicBezTo>
                    <a:pt x="19149" y="9638"/>
                    <a:pt x="12204" y="19728"/>
                    <a:pt x="460" y="14976"/>
                  </a:cubicBezTo>
                  <a:cubicBezTo>
                    <a:pt x="-2451" y="3038"/>
                    <a:pt x="9042" y="-1872"/>
                    <a:pt x="18083" y="6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1186175" y="2654345"/>
              <a:ext cx="784998" cy="930609"/>
            </a:xfrm>
            <a:custGeom>
              <a:rect b="b" l="l" r="r" t="t"/>
              <a:pathLst>
                <a:path extrusionOk="0" h="19901" w="15429">
                  <a:moveTo>
                    <a:pt x="1160" y="2"/>
                  </a:moveTo>
                  <a:cubicBezTo>
                    <a:pt x="10136" y="-134"/>
                    <a:pt x="19427" y="8120"/>
                    <a:pt x="13628" y="19739"/>
                  </a:cubicBezTo>
                  <a:cubicBezTo>
                    <a:pt x="1579" y="21466"/>
                    <a:pt x="-2173" y="9070"/>
                    <a:pt x="116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2023296" y="1703071"/>
              <a:ext cx="665879" cy="954746"/>
            </a:xfrm>
            <a:custGeom>
              <a:rect b="b" l="l" r="r" t="t"/>
              <a:pathLst>
                <a:path extrusionOk="0" h="21600" w="14664">
                  <a:moveTo>
                    <a:pt x="11559" y="0"/>
                  </a:moveTo>
                  <a:cubicBezTo>
                    <a:pt x="16908" y="7635"/>
                    <a:pt x="15994" y="20171"/>
                    <a:pt x="3675" y="21600"/>
                  </a:cubicBezTo>
                  <a:cubicBezTo>
                    <a:pt x="-4692" y="12203"/>
                    <a:pt x="2642" y="2140"/>
                    <a:pt x="11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1794991" y="2012235"/>
              <a:ext cx="479704" cy="640646"/>
            </a:xfrm>
            <a:custGeom>
              <a:rect b="b" l="l" r="r" t="t"/>
              <a:pathLst>
                <a:path extrusionOk="0" h="21600" w="14810">
                  <a:moveTo>
                    <a:pt x="2154" y="0"/>
                  </a:moveTo>
                  <a:cubicBezTo>
                    <a:pt x="11096" y="1233"/>
                    <a:pt x="19276" y="10887"/>
                    <a:pt x="12018" y="21600"/>
                  </a:cubicBezTo>
                  <a:cubicBezTo>
                    <a:pt x="-183" y="21486"/>
                    <a:pt x="-2324" y="8542"/>
                    <a:pt x="2154" y="0"/>
                  </a:cubicBezTo>
                  <a:close/>
                </a:path>
              </a:pathLst>
            </a:custGeom>
            <a:solidFill>
              <a:schemeClr val="accent4">
                <a:alpha val="84705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2527472" y="3667451"/>
              <a:ext cx="1331214" cy="1463427"/>
            </a:xfrm>
            <a:custGeom>
              <a:rect b="b" l="l" r="r" t="t"/>
              <a:pathLst>
                <a:path extrusionOk="0" h="18464" w="16036">
                  <a:moveTo>
                    <a:pt x="15314" y="77"/>
                  </a:moveTo>
                  <a:cubicBezTo>
                    <a:pt x="17973" y="9123"/>
                    <a:pt x="13271" y="20772"/>
                    <a:pt x="1313" y="18066"/>
                  </a:cubicBezTo>
                  <a:cubicBezTo>
                    <a:pt x="-3627" y="6344"/>
                    <a:pt x="6319" y="-828"/>
                    <a:pt x="15314" y="77"/>
                  </a:cubicBez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2000">
                  <a:srgbClr val="2F5496"/>
                </a:gs>
                <a:gs pos="100000">
                  <a:srgbClr val="2F54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 rot="-4660699">
              <a:off x="1242132" y="3902791"/>
              <a:ext cx="715252" cy="661469"/>
            </a:xfrm>
            <a:custGeom>
              <a:rect b="b" l="l" r="r" t="t"/>
              <a:pathLst>
                <a:path extrusionOk="0" h="16193" w="18191">
                  <a:moveTo>
                    <a:pt x="18083" y="639"/>
                  </a:moveTo>
                  <a:cubicBezTo>
                    <a:pt x="19149" y="9638"/>
                    <a:pt x="12204" y="19728"/>
                    <a:pt x="460" y="14976"/>
                  </a:cubicBezTo>
                  <a:cubicBezTo>
                    <a:pt x="-2451" y="3038"/>
                    <a:pt x="9042" y="-1872"/>
                    <a:pt x="18083" y="639"/>
                  </a:cubicBezTo>
                  <a:close/>
                </a:path>
              </a:pathLst>
            </a:cu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 rot="1111362">
              <a:off x="2735103" y="4674670"/>
              <a:ext cx="849070" cy="714689"/>
            </a:xfrm>
            <a:custGeom>
              <a:rect b="b" l="l" r="r" t="t"/>
              <a:pathLst>
                <a:path extrusionOk="0" h="15415" w="19947">
                  <a:moveTo>
                    <a:pt x="19946" y="1174"/>
                  </a:moveTo>
                  <a:cubicBezTo>
                    <a:pt x="20059" y="10149"/>
                    <a:pt x="11773" y="19422"/>
                    <a:pt x="157" y="13598"/>
                  </a:cubicBezTo>
                  <a:cubicBezTo>
                    <a:pt x="-1541" y="1547"/>
                    <a:pt x="10877" y="-2178"/>
                    <a:pt x="19946" y="1174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7" name="Google Shape;487;p33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33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89" name="Google Shape;489;p33"/>
          <p:cNvSpPr/>
          <p:nvPr/>
        </p:nvSpPr>
        <p:spPr>
          <a:xfrm>
            <a:off x="1554866" y="590461"/>
            <a:ext cx="7488847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1718247" y="617421"/>
            <a:ext cx="62889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志願選填試探作業後輔導措施辦理主軸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91" name="Google Shape;491;p33"/>
          <p:cNvGrpSpPr/>
          <p:nvPr/>
        </p:nvGrpSpPr>
        <p:grpSpPr>
          <a:xfrm>
            <a:off x="5713480" y="1307315"/>
            <a:ext cx="4287045" cy="2978800"/>
            <a:chOff x="4189479" y="1307315"/>
            <a:chExt cx="4287045" cy="2978800"/>
          </a:xfrm>
        </p:grpSpPr>
        <p:sp>
          <p:nvSpPr>
            <p:cNvPr id="492" name="Google Shape;492;p33"/>
            <p:cNvSpPr/>
            <p:nvPr/>
          </p:nvSpPr>
          <p:spPr>
            <a:xfrm>
              <a:off x="5481262" y="1307315"/>
              <a:ext cx="2995262" cy="2978800"/>
            </a:xfrm>
            <a:prstGeom prst="ellipse">
              <a:avLst/>
            </a:prstGeom>
            <a:solidFill>
              <a:srgbClr val="8064A2">
                <a:alpha val="8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173916" y="2267446"/>
              <a:ext cx="1816720" cy="1019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重視弱勢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主動關懷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4" name="Google Shape;494;p33"/>
            <p:cNvCxnSpPr/>
            <p:nvPr/>
          </p:nvCxnSpPr>
          <p:spPr>
            <a:xfrm>
              <a:off x="4189479" y="2703533"/>
              <a:ext cx="1109370" cy="0"/>
            </a:xfrm>
            <a:prstGeom prst="straightConnector1">
              <a:avLst/>
            </a:prstGeom>
            <a:noFill/>
            <a:ln cap="flat" cmpd="sng" w="571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495" name="Google Shape;495;p33"/>
          <p:cNvGrpSpPr/>
          <p:nvPr/>
        </p:nvGrpSpPr>
        <p:grpSpPr>
          <a:xfrm>
            <a:off x="2664446" y="2817562"/>
            <a:ext cx="5646402" cy="2669010"/>
            <a:chOff x="1140446" y="2817562"/>
            <a:chExt cx="5646402" cy="2669010"/>
          </a:xfrm>
        </p:grpSpPr>
        <p:sp>
          <p:nvSpPr>
            <p:cNvPr id="496" name="Google Shape;496;p33"/>
            <p:cNvSpPr/>
            <p:nvPr/>
          </p:nvSpPr>
          <p:spPr>
            <a:xfrm>
              <a:off x="4103088" y="2817562"/>
              <a:ext cx="2683760" cy="2669010"/>
            </a:xfrm>
            <a:prstGeom prst="ellipse">
              <a:avLst/>
            </a:prstGeom>
            <a:solidFill>
              <a:srgbClr val="1F497D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4607103" y="3633835"/>
              <a:ext cx="1869479" cy="1019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強化宣導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生涯進路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8" name="Google Shape;498;p33"/>
            <p:cNvCxnSpPr>
              <a:stCxn id="479" idx="0"/>
            </p:cNvCxnSpPr>
            <p:nvPr/>
          </p:nvCxnSpPr>
          <p:spPr>
            <a:xfrm flipH="1" rot="10800000">
              <a:off x="1140446" y="4018413"/>
              <a:ext cx="3400200" cy="665700"/>
            </a:xfrm>
            <a:prstGeom prst="bentConnector3">
              <a:avLst>
                <a:gd fmla="val 50000" name="adj1"/>
              </a:avLst>
            </a:prstGeom>
            <a:noFill/>
            <a:ln cap="flat" cmpd="sng" w="571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4979132" y="3787420"/>
            <a:ext cx="5312443" cy="3015430"/>
            <a:chOff x="3455131" y="3787420"/>
            <a:chExt cx="5312443" cy="3015430"/>
          </a:xfrm>
        </p:grpSpPr>
        <p:sp>
          <p:nvSpPr>
            <p:cNvPr id="500" name="Google Shape;500;p33"/>
            <p:cNvSpPr/>
            <p:nvPr/>
          </p:nvSpPr>
          <p:spPr>
            <a:xfrm>
              <a:off x="5735480" y="3787420"/>
              <a:ext cx="3032094" cy="3015430"/>
            </a:xfrm>
            <a:prstGeom prst="ellipse">
              <a:avLst/>
            </a:prstGeom>
            <a:solidFill>
              <a:srgbClr val="4191A7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6502685" y="4835274"/>
              <a:ext cx="2034054" cy="1019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適性選擇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就近入學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2" name="Google Shape;502;p33"/>
            <p:cNvCxnSpPr/>
            <p:nvPr/>
          </p:nvCxnSpPr>
          <p:spPr>
            <a:xfrm>
              <a:off x="3455131" y="4835274"/>
              <a:ext cx="2922237" cy="919723"/>
            </a:xfrm>
            <a:prstGeom prst="bentConnector3">
              <a:avLst>
                <a:gd fmla="val -21274" name="adj1"/>
              </a:avLst>
            </a:prstGeom>
            <a:noFill/>
            <a:ln cap="flat" cmpd="sng" w="571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03" name="Google Shape;503;p33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88" y="764704"/>
            <a:ext cx="3528392" cy="6192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34"/>
          <p:cNvGrpSpPr/>
          <p:nvPr/>
        </p:nvGrpSpPr>
        <p:grpSpPr>
          <a:xfrm>
            <a:off x="1906601" y="2270480"/>
            <a:ext cx="8729958" cy="3390767"/>
            <a:chOff x="382601" y="2270480"/>
            <a:chExt cx="8729958" cy="3390767"/>
          </a:xfrm>
        </p:grpSpPr>
        <p:sp>
          <p:nvSpPr>
            <p:cNvPr id="511" name="Google Shape;511;p34"/>
            <p:cNvSpPr/>
            <p:nvPr/>
          </p:nvSpPr>
          <p:spPr>
            <a:xfrm rot="5400000">
              <a:off x="6134925" y="2867271"/>
              <a:ext cx="3143398" cy="2444555"/>
            </a:xfrm>
            <a:custGeom>
              <a:rect b="b" l="l" r="r" t="t"/>
              <a:pathLst>
                <a:path extrusionOk="0" h="2193858" w="1258024">
                  <a:moveTo>
                    <a:pt x="0" y="1735396"/>
                  </a:moveTo>
                  <a:lnTo>
                    <a:pt x="0" y="1406774"/>
                  </a:lnTo>
                  <a:lnTo>
                    <a:pt x="1" y="1406773"/>
                  </a:lnTo>
                  <a:lnTo>
                    <a:pt x="1" y="1183768"/>
                  </a:lnTo>
                  <a:lnTo>
                    <a:pt x="1" y="969855"/>
                  </a:lnTo>
                  <a:lnTo>
                    <a:pt x="0" y="969855"/>
                  </a:lnTo>
                  <a:lnTo>
                    <a:pt x="0" y="725307"/>
                  </a:lnTo>
                  <a:lnTo>
                    <a:pt x="0" y="641232"/>
                  </a:lnTo>
                  <a:lnTo>
                    <a:pt x="0" y="396684"/>
                  </a:lnTo>
                  <a:lnTo>
                    <a:pt x="629012" y="0"/>
                  </a:lnTo>
                  <a:lnTo>
                    <a:pt x="1258024" y="396683"/>
                  </a:lnTo>
                  <a:lnTo>
                    <a:pt x="1258024" y="641231"/>
                  </a:lnTo>
                  <a:lnTo>
                    <a:pt x="1258024" y="725307"/>
                  </a:lnTo>
                  <a:lnTo>
                    <a:pt x="1258024" y="969855"/>
                  </a:lnTo>
                  <a:lnTo>
                    <a:pt x="1258024" y="1183768"/>
                  </a:lnTo>
                  <a:lnTo>
                    <a:pt x="1258024" y="1406773"/>
                  </a:lnTo>
                  <a:lnTo>
                    <a:pt x="1258024" y="1428316"/>
                  </a:lnTo>
                  <a:lnTo>
                    <a:pt x="1258024" y="1735397"/>
                  </a:lnTo>
                  <a:lnTo>
                    <a:pt x="1258024" y="2193858"/>
                  </a:lnTo>
                  <a:lnTo>
                    <a:pt x="894539" y="1964627"/>
                  </a:lnTo>
                  <a:lnTo>
                    <a:pt x="629012" y="1797175"/>
                  </a:lnTo>
                  <a:lnTo>
                    <a:pt x="363486" y="1964627"/>
                  </a:lnTo>
                  <a:lnTo>
                    <a:pt x="363487" y="1964627"/>
                  </a:lnTo>
                  <a:lnTo>
                    <a:pt x="1" y="2193858"/>
                  </a:lnTo>
                  <a:lnTo>
                    <a:pt x="1" y="17353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 rot="5400000">
              <a:off x="8501" y="2891948"/>
              <a:ext cx="3143398" cy="2395198"/>
            </a:xfrm>
            <a:custGeom>
              <a:rect b="b" l="l" r="r" t="t"/>
              <a:pathLst>
                <a:path extrusionOk="0" h="2193858" w="1258024">
                  <a:moveTo>
                    <a:pt x="0" y="1735396"/>
                  </a:moveTo>
                  <a:lnTo>
                    <a:pt x="0" y="1406774"/>
                  </a:lnTo>
                  <a:lnTo>
                    <a:pt x="1" y="1406773"/>
                  </a:lnTo>
                  <a:lnTo>
                    <a:pt x="1" y="1183768"/>
                  </a:lnTo>
                  <a:lnTo>
                    <a:pt x="1" y="969855"/>
                  </a:lnTo>
                  <a:lnTo>
                    <a:pt x="0" y="969855"/>
                  </a:lnTo>
                  <a:lnTo>
                    <a:pt x="0" y="725307"/>
                  </a:lnTo>
                  <a:lnTo>
                    <a:pt x="0" y="641232"/>
                  </a:lnTo>
                  <a:lnTo>
                    <a:pt x="0" y="396684"/>
                  </a:lnTo>
                  <a:lnTo>
                    <a:pt x="629012" y="0"/>
                  </a:lnTo>
                  <a:lnTo>
                    <a:pt x="1258024" y="396683"/>
                  </a:lnTo>
                  <a:lnTo>
                    <a:pt x="1258024" y="641231"/>
                  </a:lnTo>
                  <a:lnTo>
                    <a:pt x="1258024" y="725307"/>
                  </a:lnTo>
                  <a:lnTo>
                    <a:pt x="1258024" y="969855"/>
                  </a:lnTo>
                  <a:lnTo>
                    <a:pt x="1258024" y="1183768"/>
                  </a:lnTo>
                  <a:lnTo>
                    <a:pt x="1258024" y="1406773"/>
                  </a:lnTo>
                  <a:lnTo>
                    <a:pt x="1258024" y="1428316"/>
                  </a:lnTo>
                  <a:lnTo>
                    <a:pt x="1258024" y="1735397"/>
                  </a:lnTo>
                  <a:lnTo>
                    <a:pt x="1258024" y="2193858"/>
                  </a:lnTo>
                  <a:lnTo>
                    <a:pt x="894539" y="1964627"/>
                  </a:lnTo>
                  <a:lnTo>
                    <a:pt x="629012" y="1797175"/>
                  </a:lnTo>
                  <a:lnTo>
                    <a:pt x="363486" y="1964627"/>
                  </a:lnTo>
                  <a:lnTo>
                    <a:pt x="363487" y="1964627"/>
                  </a:lnTo>
                  <a:lnTo>
                    <a:pt x="1" y="2193858"/>
                  </a:lnTo>
                  <a:lnTo>
                    <a:pt x="1" y="17353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4"/>
            <p:cNvSpPr/>
            <p:nvPr/>
          </p:nvSpPr>
          <p:spPr>
            <a:xfrm rot="5400000">
              <a:off x="2026038" y="2891948"/>
              <a:ext cx="3143398" cy="2395198"/>
            </a:xfrm>
            <a:custGeom>
              <a:rect b="b" l="l" r="r" t="t"/>
              <a:pathLst>
                <a:path extrusionOk="0" h="2193858" w="1258024">
                  <a:moveTo>
                    <a:pt x="0" y="1735396"/>
                  </a:moveTo>
                  <a:lnTo>
                    <a:pt x="0" y="1406774"/>
                  </a:lnTo>
                  <a:lnTo>
                    <a:pt x="1" y="1406773"/>
                  </a:lnTo>
                  <a:lnTo>
                    <a:pt x="1" y="1183768"/>
                  </a:lnTo>
                  <a:lnTo>
                    <a:pt x="1" y="969855"/>
                  </a:lnTo>
                  <a:lnTo>
                    <a:pt x="0" y="969855"/>
                  </a:lnTo>
                  <a:lnTo>
                    <a:pt x="0" y="725307"/>
                  </a:lnTo>
                  <a:lnTo>
                    <a:pt x="0" y="641232"/>
                  </a:lnTo>
                  <a:lnTo>
                    <a:pt x="0" y="396684"/>
                  </a:lnTo>
                  <a:lnTo>
                    <a:pt x="629012" y="0"/>
                  </a:lnTo>
                  <a:lnTo>
                    <a:pt x="1258024" y="396683"/>
                  </a:lnTo>
                  <a:lnTo>
                    <a:pt x="1258024" y="641231"/>
                  </a:lnTo>
                  <a:lnTo>
                    <a:pt x="1258024" y="725307"/>
                  </a:lnTo>
                  <a:lnTo>
                    <a:pt x="1258024" y="969855"/>
                  </a:lnTo>
                  <a:lnTo>
                    <a:pt x="1258024" y="1183768"/>
                  </a:lnTo>
                  <a:lnTo>
                    <a:pt x="1258024" y="1406773"/>
                  </a:lnTo>
                  <a:lnTo>
                    <a:pt x="1258024" y="1428316"/>
                  </a:lnTo>
                  <a:lnTo>
                    <a:pt x="1258024" y="1735397"/>
                  </a:lnTo>
                  <a:lnTo>
                    <a:pt x="1258024" y="2193858"/>
                  </a:lnTo>
                  <a:lnTo>
                    <a:pt x="894539" y="1964627"/>
                  </a:lnTo>
                  <a:lnTo>
                    <a:pt x="629012" y="1797175"/>
                  </a:lnTo>
                  <a:lnTo>
                    <a:pt x="363486" y="1964627"/>
                  </a:lnTo>
                  <a:lnTo>
                    <a:pt x="363487" y="1964627"/>
                  </a:lnTo>
                  <a:lnTo>
                    <a:pt x="1" y="2193858"/>
                  </a:lnTo>
                  <a:lnTo>
                    <a:pt x="1" y="1735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4"/>
            <p:cNvSpPr/>
            <p:nvPr/>
          </p:nvSpPr>
          <p:spPr>
            <a:xfrm rot="5400000">
              <a:off x="4055740" y="2891948"/>
              <a:ext cx="3143398" cy="2395198"/>
            </a:xfrm>
            <a:custGeom>
              <a:rect b="b" l="l" r="r" t="t"/>
              <a:pathLst>
                <a:path extrusionOk="0" h="2193858" w="1258024">
                  <a:moveTo>
                    <a:pt x="0" y="1735396"/>
                  </a:moveTo>
                  <a:lnTo>
                    <a:pt x="0" y="1406774"/>
                  </a:lnTo>
                  <a:lnTo>
                    <a:pt x="1" y="1406773"/>
                  </a:lnTo>
                  <a:lnTo>
                    <a:pt x="1" y="1183768"/>
                  </a:lnTo>
                  <a:lnTo>
                    <a:pt x="1" y="969855"/>
                  </a:lnTo>
                  <a:lnTo>
                    <a:pt x="0" y="969855"/>
                  </a:lnTo>
                  <a:lnTo>
                    <a:pt x="0" y="725307"/>
                  </a:lnTo>
                  <a:lnTo>
                    <a:pt x="0" y="641232"/>
                  </a:lnTo>
                  <a:lnTo>
                    <a:pt x="0" y="396684"/>
                  </a:lnTo>
                  <a:lnTo>
                    <a:pt x="629012" y="0"/>
                  </a:lnTo>
                  <a:lnTo>
                    <a:pt x="1258024" y="396683"/>
                  </a:lnTo>
                  <a:lnTo>
                    <a:pt x="1258024" y="641231"/>
                  </a:lnTo>
                  <a:lnTo>
                    <a:pt x="1258024" y="725307"/>
                  </a:lnTo>
                  <a:lnTo>
                    <a:pt x="1258024" y="969855"/>
                  </a:lnTo>
                  <a:lnTo>
                    <a:pt x="1258024" y="1183768"/>
                  </a:lnTo>
                  <a:lnTo>
                    <a:pt x="1258024" y="1406773"/>
                  </a:lnTo>
                  <a:lnTo>
                    <a:pt x="1258024" y="1428316"/>
                  </a:lnTo>
                  <a:lnTo>
                    <a:pt x="1258024" y="1735397"/>
                  </a:lnTo>
                  <a:lnTo>
                    <a:pt x="1258024" y="2193858"/>
                  </a:lnTo>
                  <a:lnTo>
                    <a:pt x="894539" y="1964627"/>
                  </a:lnTo>
                  <a:lnTo>
                    <a:pt x="629012" y="1797175"/>
                  </a:lnTo>
                  <a:lnTo>
                    <a:pt x="363486" y="1964627"/>
                  </a:lnTo>
                  <a:lnTo>
                    <a:pt x="363487" y="1964627"/>
                  </a:lnTo>
                  <a:lnTo>
                    <a:pt x="1" y="2193858"/>
                  </a:lnTo>
                  <a:lnTo>
                    <a:pt x="1" y="1735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91954" y="2270480"/>
              <a:ext cx="85632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8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endParaRPr sz="8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2489663" y="2270480"/>
              <a:ext cx="85632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8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endParaRPr sz="8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4610166" y="2270480"/>
              <a:ext cx="85632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8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endParaRPr sz="8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6668003" y="2270480"/>
              <a:ext cx="85632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8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4</a:t>
              </a:r>
              <a:endParaRPr sz="8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99591" y="3652836"/>
              <a:ext cx="18412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學生熟悉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本年度免試作業系統操作方式</a:t>
              </a: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2952890" y="3463838"/>
              <a:ext cx="133882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提升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國中導師及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輔導人員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升學進路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輔導能力</a:t>
              </a: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4912551" y="3532627"/>
              <a:ext cx="19637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親師生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共同檢視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現階段超額比序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積分計算方式</a:t>
              </a: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6912768" y="3604635"/>
              <a:ext cx="219979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增進親師生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對未來學習內容</a:t>
              </a:r>
              <a:endParaRPr b="1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及進路發展之了解</a:t>
              </a:r>
              <a:endParaRPr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523" name="Google Shape;523;p34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34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25" name="Google Shape;525;p34"/>
          <p:cNvSpPr/>
          <p:nvPr/>
        </p:nvSpPr>
        <p:spPr>
          <a:xfrm>
            <a:off x="1500074" y="590999"/>
            <a:ext cx="8721956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26" name="Google Shape;526;p34"/>
          <p:cNvSpPr/>
          <p:nvPr/>
        </p:nvSpPr>
        <p:spPr>
          <a:xfrm>
            <a:off x="1718247" y="617421"/>
            <a:ext cx="44935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</a:t>
            </a: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選填輔導預定目標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527" name="Google Shape;527;p34"/>
          <p:cNvGrpSpPr/>
          <p:nvPr/>
        </p:nvGrpSpPr>
        <p:grpSpPr>
          <a:xfrm rot="-9330416">
            <a:off x="9116553" y="4579164"/>
            <a:ext cx="1098411" cy="2177643"/>
            <a:chOff x="2573939" y="4310398"/>
            <a:chExt cx="482134" cy="955851"/>
          </a:xfrm>
        </p:grpSpPr>
        <p:sp>
          <p:nvSpPr>
            <p:cNvPr id="528" name="Google Shape;528;p34"/>
            <p:cNvSpPr/>
            <p:nvPr/>
          </p:nvSpPr>
          <p:spPr>
            <a:xfrm>
              <a:off x="2573939" y="4310398"/>
              <a:ext cx="449263" cy="948826"/>
            </a:xfrm>
            <a:custGeom>
              <a:rect b="b" l="l" r="r" t="t"/>
              <a:pathLst>
                <a:path extrusionOk="0" h="901374" w="426795">
                  <a:moveTo>
                    <a:pt x="426005" y="0"/>
                  </a:moveTo>
                  <a:lnTo>
                    <a:pt x="426005" y="6"/>
                  </a:lnTo>
                  <a:lnTo>
                    <a:pt x="426011" y="0"/>
                  </a:lnTo>
                  <a:lnTo>
                    <a:pt x="426005" y="15"/>
                  </a:lnTo>
                  <a:lnTo>
                    <a:pt x="426795" y="119349"/>
                  </a:lnTo>
                  <a:lnTo>
                    <a:pt x="88362" y="901374"/>
                  </a:lnTo>
                  <a:lnTo>
                    <a:pt x="44180" y="882261"/>
                  </a:lnTo>
                  <a:lnTo>
                    <a:pt x="42503" y="886136"/>
                  </a:lnTo>
                  <a:cubicBezTo>
                    <a:pt x="27375" y="879654"/>
                    <a:pt x="13254" y="871942"/>
                    <a:pt x="0" y="863162"/>
                  </a:cubicBezTo>
                  <a:lnTo>
                    <a:pt x="5" y="863151"/>
                  </a:lnTo>
                  <a:lnTo>
                    <a:pt x="0" y="863149"/>
                  </a:lnTo>
                  <a:cubicBezTo>
                    <a:pt x="0" y="863149"/>
                    <a:pt x="338452" y="81124"/>
                    <a:pt x="338452" y="81124"/>
                  </a:cubicBezTo>
                  <a:lnTo>
                    <a:pt x="338455" y="81121"/>
                  </a:lnTo>
                  <a:lnTo>
                    <a:pt x="338462" y="81106"/>
                  </a:lnTo>
                  <a:lnTo>
                    <a:pt x="390847" y="32577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9" name="Google Shape;529;p34"/>
            <p:cNvGrpSpPr/>
            <p:nvPr/>
          </p:nvGrpSpPr>
          <p:grpSpPr>
            <a:xfrm>
              <a:off x="2610883" y="4313565"/>
              <a:ext cx="445190" cy="952684"/>
              <a:chOff x="2617315" y="4626760"/>
              <a:chExt cx="445190" cy="952684"/>
            </a:xfrm>
          </p:grpSpPr>
          <p:sp>
            <p:nvSpPr>
              <p:cNvPr id="530" name="Google Shape;530;p34"/>
              <p:cNvSpPr/>
              <p:nvPr/>
            </p:nvSpPr>
            <p:spPr>
              <a:xfrm>
                <a:off x="2617315" y="4626760"/>
                <a:ext cx="444292" cy="952684"/>
              </a:xfrm>
              <a:custGeom>
                <a:rect b="b" l="l" r="r" t="t"/>
                <a:pathLst>
                  <a:path extrusionOk="0" h="21519" w="21427">
                    <a:moveTo>
                      <a:pt x="17167" y="1832"/>
                    </a:moveTo>
                    <a:lnTo>
                      <a:pt x="21389" y="0"/>
                    </a:lnTo>
                    <a:lnTo>
                      <a:pt x="21427" y="2696"/>
                    </a:lnTo>
                    <a:lnTo>
                      <a:pt x="4364" y="21161"/>
                    </a:lnTo>
                    <a:cubicBezTo>
                      <a:pt x="4087" y="21461"/>
                      <a:pt x="3338" y="21600"/>
                      <a:pt x="2699" y="21471"/>
                    </a:cubicBezTo>
                    <a:lnTo>
                      <a:pt x="763" y="21078"/>
                    </a:lnTo>
                    <a:cubicBezTo>
                      <a:pt x="123" y="20948"/>
                      <a:pt x="-173" y="20597"/>
                      <a:pt x="103" y="20298"/>
                    </a:cubicBezTo>
                    <a:cubicBezTo>
                      <a:pt x="103" y="20298"/>
                      <a:pt x="17167" y="1832"/>
                      <a:pt x="17167" y="1832"/>
                    </a:cubicBezTo>
                    <a:close/>
                  </a:path>
                </a:pathLst>
              </a:custGeom>
              <a:solidFill>
                <a:srgbClr val="75707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4"/>
              <p:cNvSpPr/>
              <p:nvPr/>
            </p:nvSpPr>
            <p:spPr>
              <a:xfrm>
                <a:off x="2617315" y="4626760"/>
                <a:ext cx="443513" cy="941849"/>
              </a:xfrm>
              <a:custGeom>
                <a:rect b="b" l="l" r="r" t="t"/>
                <a:pathLst>
                  <a:path extrusionOk="0" h="21600" w="21427">
                    <a:moveTo>
                      <a:pt x="17197" y="1860"/>
                    </a:moveTo>
                    <a:lnTo>
                      <a:pt x="21427" y="0"/>
                    </a:lnTo>
                    <a:lnTo>
                      <a:pt x="19248" y="2390"/>
                    </a:lnTo>
                    <a:lnTo>
                      <a:pt x="1735" y="21600"/>
                    </a:lnTo>
                    <a:lnTo>
                      <a:pt x="765" y="21400"/>
                    </a:lnTo>
                    <a:cubicBezTo>
                      <a:pt x="124" y="21269"/>
                      <a:pt x="-173" y="20912"/>
                      <a:pt x="104" y="20609"/>
                    </a:cubicBezTo>
                    <a:cubicBezTo>
                      <a:pt x="104" y="20609"/>
                      <a:pt x="17197" y="1860"/>
                      <a:pt x="17197" y="186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4"/>
              <p:cNvSpPr/>
              <p:nvPr/>
            </p:nvSpPr>
            <p:spPr>
              <a:xfrm>
                <a:off x="2647907" y="4626760"/>
                <a:ext cx="414598" cy="873190"/>
              </a:xfrm>
              <a:custGeom>
                <a:rect b="b" l="l" r="r" t="t"/>
                <a:pathLst>
                  <a:path extrusionOk="0" h="21600" w="21600">
                    <a:moveTo>
                      <a:pt x="16998" y="2006"/>
                    </a:moveTo>
                    <a:lnTo>
                      <a:pt x="21559" y="0"/>
                    </a:lnTo>
                    <a:lnTo>
                      <a:pt x="21600" y="2953"/>
                    </a:lnTo>
                    <a:lnTo>
                      <a:pt x="4603" y="21600"/>
                    </a:lnTo>
                    <a:cubicBezTo>
                      <a:pt x="2846" y="21405"/>
                      <a:pt x="1329" y="21086"/>
                      <a:pt x="0" y="20654"/>
                    </a:cubicBezTo>
                    <a:cubicBezTo>
                      <a:pt x="0" y="20654"/>
                      <a:pt x="16998" y="2006"/>
                      <a:pt x="16998" y="200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>
                <a:off x="2647907" y="4626760"/>
                <a:ext cx="413815" cy="858239"/>
              </a:xfrm>
              <a:custGeom>
                <a:rect b="b" l="l" r="r" t="t"/>
                <a:pathLst>
                  <a:path extrusionOk="0" h="21600" w="21600">
                    <a:moveTo>
                      <a:pt x="17030" y="2041"/>
                    </a:moveTo>
                    <a:lnTo>
                      <a:pt x="21600" y="0"/>
                    </a:lnTo>
                    <a:lnTo>
                      <a:pt x="19245" y="2623"/>
                    </a:lnTo>
                    <a:lnTo>
                      <a:pt x="2212" y="21600"/>
                    </a:lnTo>
                    <a:cubicBezTo>
                      <a:pt x="1419" y="21436"/>
                      <a:pt x="685" y="21240"/>
                      <a:pt x="0" y="21014"/>
                    </a:cubicBezTo>
                    <a:cubicBezTo>
                      <a:pt x="0" y="21014"/>
                      <a:pt x="17030" y="2041"/>
                      <a:pt x="17030" y="2041"/>
                    </a:cubicBezTo>
                    <a:close/>
                  </a:path>
                </a:pathLst>
              </a:cu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2972654" y="4626760"/>
                <a:ext cx="88346" cy="119346"/>
              </a:xfrm>
              <a:custGeom>
                <a:rect b="b" l="l" r="r" t="t"/>
                <a:pathLst>
                  <a:path extrusionOk="0" h="21600" w="21600">
                    <a:moveTo>
                      <a:pt x="0" y="14680"/>
                    </a:moveTo>
                    <a:lnTo>
                      <a:pt x="21407" y="0"/>
                    </a:lnTo>
                    <a:lnTo>
                      <a:pt x="21600" y="21600"/>
                    </a:lnTo>
                    <a:cubicBezTo>
                      <a:pt x="17892" y="20973"/>
                      <a:pt x="14124" y="20065"/>
                      <a:pt x="10377" y="18865"/>
                    </a:cubicBezTo>
                    <a:cubicBezTo>
                      <a:pt x="6630" y="17665"/>
                      <a:pt x="3155" y="16252"/>
                      <a:pt x="0" y="1468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4"/>
              <p:cNvSpPr/>
              <p:nvPr/>
            </p:nvSpPr>
            <p:spPr>
              <a:xfrm>
                <a:off x="3031485" y="4626760"/>
                <a:ext cx="29203" cy="39432"/>
              </a:xfrm>
              <a:custGeom>
                <a:rect b="b" l="l" r="r" t="t"/>
                <a:pathLst>
                  <a:path extrusionOk="0" h="21600" w="21600">
                    <a:moveTo>
                      <a:pt x="0" y="14681"/>
                    </a:moveTo>
                    <a:lnTo>
                      <a:pt x="21403" y="0"/>
                    </a:lnTo>
                    <a:lnTo>
                      <a:pt x="21600" y="21600"/>
                    </a:lnTo>
                    <a:cubicBezTo>
                      <a:pt x="17892" y="20973"/>
                      <a:pt x="14117" y="20061"/>
                      <a:pt x="10378" y="18867"/>
                    </a:cubicBezTo>
                    <a:cubicBezTo>
                      <a:pt x="6635" y="17665"/>
                      <a:pt x="3156" y="16250"/>
                      <a:pt x="0" y="14681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6" name="Google Shape;536;p34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17"/>
          <p:cNvGrpSpPr/>
          <p:nvPr/>
        </p:nvGrpSpPr>
        <p:grpSpPr>
          <a:xfrm>
            <a:off x="838200" y="1855333"/>
            <a:ext cx="10515600" cy="4291921"/>
            <a:chOff x="0" y="29708"/>
            <a:chExt cx="10515600" cy="4291921"/>
          </a:xfrm>
        </p:grpSpPr>
        <p:sp>
          <p:nvSpPr>
            <p:cNvPr id="124" name="Google Shape;124;p17"/>
            <p:cNvSpPr/>
            <p:nvPr/>
          </p:nvSpPr>
          <p:spPr>
            <a:xfrm>
              <a:off x="0" y="29708"/>
              <a:ext cx="10515600" cy="10038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49004" y="78712"/>
              <a:ext cx="10417592" cy="905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&lt;1&gt; 教育部    十二年國教適性輔導理念及作法</a:t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0" y="1125728"/>
              <a:ext cx="10515600" cy="10038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49004" y="1174732"/>
              <a:ext cx="10417592" cy="905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&lt;2&gt; 臺南市    教育局適性輔導工作規劃及期程</a:t>
              </a:r>
              <a:endPara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0" y="2221749"/>
              <a:ext cx="10515600" cy="10038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49004" y="2270753"/>
              <a:ext cx="10417592" cy="905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&lt;3&gt; 國中九年級學生志願選填試探後輔導作為</a:t>
              </a:r>
              <a:endPara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0" y="3317769"/>
              <a:ext cx="10515600" cy="10038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49004" y="3366773"/>
              <a:ext cx="10417592" cy="905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&lt;4&gt; 臺南市教育局學生輔導諮商中心適性輔導</a:t>
              </a:r>
              <a:endParaRPr/>
            </a:p>
          </p:txBody>
        </p:sp>
      </p:grpSp>
      <p:sp>
        <p:nvSpPr>
          <p:cNvPr id="132" name="Google Shape;132;p17"/>
          <p:cNvSpPr txBox="1"/>
          <p:nvPr>
            <p:ph type="title"/>
          </p:nvPr>
        </p:nvSpPr>
        <p:spPr>
          <a:xfrm>
            <a:off x="774090" y="1006796"/>
            <a:ext cx="10317480" cy="114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Microsoft JhengHei"/>
              <a:buNone/>
            </a:pPr>
            <a:br>
              <a:rPr b="1" lang="zh-TW" sz="378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3780">
                <a:latin typeface="Microsoft JhengHei"/>
                <a:ea typeface="Microsoft JhengHei"/>
                <a:cs typeface="Microsoft JhengHei"/>
                <a:sym typeface="Microsoft JhengHei"/>
              </a:rPr>
              <a:t>教育局適性輔導政策及規劃宣導 大綱</a:t>
            </a:r>
            <a:br>
              <a:rPr b="1" lang="zh-TW" sz="378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sz="378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1" name="Google Shape;541;p35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35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3" name="Google Shape;543;p35"/>
          <p:cNvSpPr/>
          <p:nvPr/>
        </p:nvSpPr>
        <p:spPr>
          <a:xfrm>
            <a:off x="2059806" y="590999"/>
            <a:ext cx="7969718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44" name="Google Shape;544;p35"/>
          <p:cNvSpPr/>
          <p:nvPr/>
        </p:nvSpPr>
        <p:spPr>
          <a:xfrm>
            <a:off x="1973178" y="617421"/>
            <a:ext cx="66221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第一階段</a:t>
            </a: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選填輔導作業預定重點工作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063512" y="1396284"/>
            <a:ext cx="7992966" cy="4983698"/>
            <a:chOff x="432008" y="505400"/>
            <a:chExt cx="7992966" cy="4983698"/>
          </a:xfrm>
        </p:grpSpPr>
        <p:sp>
          <p:nvSpPr>
            <p:cNvPr id="546" name="Google Shape;546;p35"/>
            <p:cNvSpPr/>
            <p:nvPr/>
          </p:nvSpPr>
          <p:spPr>
            <a:xfrm>
              <a:off x="432008" y="505400"/>
              <a:ext cx="7963501" cy="72395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5"/>
            <p:cNvSpPr txBox="1"/>
            <p:nvPr/>
          </p:nvSpPr>
          <p:spPr>
            <a:xfrm>
              <a:off x="432008" y="505400"/>
              <a:ext cx="7963501" cy="72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提供相關輔導資源，協助輔導工作推動</a:t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32008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555747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EA7A34"/>
            </a:solidFill>
            <a:ln cap="flat" cmpd="sng" w="12700">
              <a:solidFill>
                <a:srgbClr val="EA7A3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2679485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E77A38"/>
            </a:solidFill>
            <a:ln cap="flat" cmpd="sng" w="12700">
              <a:solidFill>
                <a:srgbClr val="E77A3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803224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E47A3C"/>
            </a:solidFill>
            <a:ln cap="flat" cmpd="sng" w="12700">
              <a:solidFill>
                <a:srgbClr val="E47A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926962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E17A40"/>
            </a:solidFill>
            <a:ln cap="flat" cmpd="sng" w="12700">
              <a:solidFill>
                <a:srgbClr val="E17A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6050701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F7843"/>
            </a:solidFill>
            <a:ln cap="flat" cmpd="sng" w="12700">
              <a:solidFill>
                <a:srgbClr val="DF784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7174439" y="1229355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D7847"/>
            </a:solidFill>
            <a:ln cap="flat" cmpd="sng" w="12700">
              <a:solidFill>
                <a:srgbClr val="DD78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32008" y="1526095"/>
              <a:ext cx="7963501" cy="72395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5"/>
            <p:cNvSpPr txBox="1"/>
            <p:nvPr/>
          </p:nvSpPr>
          <p:spPr>
            <a:xfrm>
              <a:off x="432008" y="1526095"/>
              <a:ext cx="7963501" cy="72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辦理相關輔導研習，增進人員知能</a:t>
              </a:r>
              <a:endParaRPr b="1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32008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A784B"/>
            </a:solidFill>
            <a:ln cap="flat" cmpd="sng" w="12700">
              <a:solidFill>
                <a:srgbClr val="DA78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555747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7794F"/>
            </a:solidFill>
            <a:ln cap="flat" cmpd="sng" w="12700">
              <a:solidFill>
                <a:srgbClr val="D7794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679485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67952"/>
            </a:solidFill>
            <a:ln cap="flat" cmpd="sng" w="12700">
              <a:solidFill>
                <a:srgbClr val="D679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3803224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37A56"/>
            </a:solidFill>
            <a:ln cap="flat" cmpd="sng" w="12700">
              <a:solidFill>
                <a:srgbClr val="D37A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926962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D1795A"/>
            </a:solidFill>
            <a:ln cap="flat" cmpd="sng" w="12700">
              <a:solidFill>
                <a:srgbClr val="D179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6050701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E7A5D"/>
            </a:solidFill>
            <a:ln cap="flat" cmpd="sng" w="12700">
              <a:solidFill>
                <a:srgbClr val="CE7A5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7174439" y="2250049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D7B60"/>
            </a:solidFill>
            <a:ln cap="flat" cmpd="sng" w="12700">
              <a:solidFill>
                <a:srgbClr val="CD7B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432008" y="2546789"/>
              <a:ext cx="7963501" cy="72395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 txBox="1"/>
            <p:nvPr/>
          </p:nvSpPr>
          <p:spPr>
            <a:xfrm>
              <a:off x="432008" y="2546789"/>
              <a:ext cx="7963501" cy="72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成立輔導策略諮詢團隊，提供必要協助</a:t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432008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A7C64"/>
            </a:solidFill>
            <a:ln cap="flat" cmpd="sng" w="12700">
              <a:solidFill>
                <a:srgbClr val="CA7C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1555747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87D68"/>
            </a:solidFill>
            <a:ln cap="flat" cmpd="sng" w="12700">
              <a:solidFill>
                <a:srgbClr val="C87D6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2679485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57E6B"/>
            </a:solidFill>
            <a:ln cap="flat" cmpd="sng" w="12700">
              <a:solidFill>
                <a:srgbClr val="C57E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803224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47F6E"/>
            </a:solidFill>
            <a:ln cap="flat" cmpd="sng" w="12700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4926962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C28172"/>
            </a:solidFill>
            <a:ln cap="flat" cmpd="sng" w="12700">
              <a:solidFill>
                <a:srgbClr val="C2817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6050701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F8375"/>
            </a:solidFill>
            <a:ln cap="flat" cmpd="sng" w="12700">
              <a:solidFill>
                <a:srgbClr val="BF83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174439" y="3270743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D8479"/>
            </a:solidFill>
            <a:ln cap="flat" cmpd="sng" w="12700">
              <a:solidFill>
                <a:srgbClr val="BD84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432008" y="3567483"/>
              <a:ext cx="7992966" cy="72395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5"/>
            <p:cNvSpPr txBox="1"/>
            <p:nvPr/>
          </p:nvSpPr>
          <p:spPr>
            <a:xfrm>
              <a:off x="432008" y="3567483"/>
              <a:ext cx="7992966" cy="72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召開相關輔導策略工作會議，以達經驗互通</a:t>
              </a:r>
              <a:endParaRPr b="1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432008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B867C"/>
            </a:solidFill>
            <a:ln cap="flat" cmpd="sng" w="12700">
              <a:solidFill>
                <a:srgbClr val="BB86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1555747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9877F"/>
            </a:solidFill>
            <a:ln cap="flat" cmpd="sng" w="12700">
              <a:solidFill>
                <a:srgbClr val="B987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2679485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78982"/>
            </a:solidFill>
            <a:ln cap="flat" cmpd="sng" w="12700">
              <a:solidFill>
                <a:srgbClr val="B789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803224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58B86"/>
            </a:solidFill>
            <a:ln cap="flat" cmpd="sng" w="12700">
              <a:solidFill>
                <a:srgbClr val="B58B8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926962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38D89"/>
            </a:solidFill>
            <a:ln cap="flat" cmpd="sng" w="12700">
              <a:solidFill>
                <a:srgbClr val="B38D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6050701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28F8C"/>
            </a:solidFill>
            <a:ln cap="flat" cmpd="sng" w="12700">
              <a:solidFill>
                <a:srgbClr val="B28F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7174439" y="4291438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B0928F"/>
            </a:solidFill>
            <a:ln cap="flat" cmpd="sng" w="12700">
              <a:solidFill>
                <a:srgbClr val="B092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432008" y="4588177"/>
              <a:ext cx="7992966" cy="72395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5"/>
            <p:cNvSpPr txBox="1"/>
            <p:nvPr/>
          </p:nvSpPr>
          <p:spPr>
            <a:xfrm>
              <a:off x="432008" y="4588177"/>
              <a:ext cx="7992966" cy="72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檢核督導相關輔導作業執行情形，提升成效</a:t>
              </a: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32008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E9492"/>
            </a:solidFill>
            <a:ln cap="flat" cmpd="sng" w="12700">
              <a:solidFill>
                <a:srgbClr val="AE94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555747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C9696"/>
            </a:solidFill>
            <a:ln cap="flat" cmpd="sng" w="12700">
              <a:solidFill>
                <a:srgbClr val="AC96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2679485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B9998"/>
            </a:solidFill>
            <a:ln cap="flat" cmpd="sng" w="12700">
              <a:solidFill>
                <a:srgbClr val="AB999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3803224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99C9B"/>
            </a:solidFill>
            <a:ln cap="flat" cmpd="sng" w="12700">
              <a:solidFill>
                <a:srgbClr val="A99C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926962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79E9E"/>
            </a:solidFill>
            <a:ln cap="flat" cmpd="sng" w="12700">
              <a:solidFill>
                <a:srgbClr val="A79E9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6050701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5A1A1"/>
            </a:solidFill>
            <a:ln cap="flat" cmpd="sng" w="12700">
              <a:solidFill>
                <a:srgbClr val="A5A1A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7174439" y="5312132"/>
              <a:ext cx="1061800" cy="176966"/>
            </a:xfrm>
            <a:prstGeom prst="parallelogram">
              <a:avLst>
                <a:gd fmla="val 140840" name="adj"/>
              </a:avLst>
            </a:prstGeom>
            <a:solidFill>
              <a:srgbClr val="A4A4A4"/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35"/>
          <p:cNvSpPr txBox="1"/>
          <p:nvPr/>
        </p:nvSpPr>
        <p:spPr>
          <a:xfrm>
            <a:off x="-22850" y="113229"/>
            <a:ext cx="66835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36"/>
          <p:cNvGrpSpPr/>
          <p:nvPr/>
        </p:nvGrpSpPr>
        <p:grpSpPr>
          <a:xfrm>
            <a:off x="7541657" y="1699169"/>
            <a:ext cx="2881447" cy="4065923"/>
            <a:chOff x="6017656" y="1699168"/>
            <a:chExt cx="2881447" cy="4065923"/>
          </a:xfrm>
        </p:grpSpPr>
        <p:sp>
          <p:nvSpPr>
            <p:cNvPr id="599" name="Google Shape;599;p36"/>
            <p:cNvSpPr/>
            <p:nvPr/>
          </p:nvSpPr>
          <p:spPr>
            <a:xfrm>
              <a:off x="6292972" y="1699168"/>
              <a:ext cx="1862051" cy="2484905"/>
            </a:xfrm>
            <a:custGeom>
              <a:rect b="b" l="l" r="r" t="t"/>
              <a:pathLst>
                <a:path extrusionOk="0" h="2484905" w="1511069">
                  <a:moveTo>
                    <a:pt x="0" y="134969"/>
                  </a:moveTo>
                  <a:cubicBezTo>
                    <a:pt x="0" y="60428"/>
                    <a:pt x="60428" y="0"/>
                    <a:pt x="134969" y="0"/>
                  </a:cubicBezTo>
                  <a:lnTo>
                    <a:pt x="1376100" y="0"/>
                  </a:lnTo>
                  <a:cubicBezTo>
                    <a:pt x="1450641" y="0"/>
                    <a:pt x="1511069" y="60428"/>
                    <a:pt x="1511069" y="134969"/>
                  </a:cubicBezTo>
                  <a:lnTo>
                    <a:pt x="1511069" y="1809247"/>
                  </a:lnTo>
                  <a:cubicBezTo>
                    <a:pt x="1511069" y="1883788"/>
                    <a:pt x="1450641" y="1944216"/>
                    <a:pt x="1376100" y="1944216"/>
                  </a:cubicBezTo>
                  <a:lnTo>
                    <a:pt x="946332" y="1958431"/>
                  </a:lnTo>
                  <a:lnTo>
                    <a:pt x="743131" y="2484905"/>
                  </a:lnTo>
                  <a:lnTo>
                    <a:pt x="521459" y="1949196"/>
                  </a:lnTo>
                  <a:lnTo>
                    <a:pt x="134969" y="1944216"/>
                  </a:lnTo>
                  <a:cubicBezTo>
                    <a:pt x="60428" y="1944216"/>
                    <a:pt x="0" y="1883788"/>
                    <a:pt x="0" y="1809247"/>
                  </a:cubicBezTo>
                  <a:lnTo>
                    <a:pt x="0" y="134969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7980540" y="3975457"/>
              <a:ext cx="918563" cy="178963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6017656" y="4154866"/>
              <a:ext cx="1967457" cy="143782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8102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6768842" y="4560677"/>
              <a:ext cx="1107996" cy="646331"/>
            </a:xfrm>
            <a:prstGeom prst="rect">
              <a:avLst/>
            </a:prstGeom>
            <a:noFill/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決定</a:t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6372200" y="1700808"/>
              <a:ext cx="1707157" cy="1754326"/>
            </a:xfrm>
            <a:prstGeom prst="rect">
              <a:avLst/>
            </a:prstGeom>
            <a:noFill/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深化學生了解升學進路內涵</a:t>
              </a:r>
              <a:endParaRPr b="1" sz="180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培養學生生涯抉擇能力</a:t>
              </a:r>
              <a:endParaRPr/>
            </a:p>
          </p:txBody>
        </p:sp>
      </p:grpSp>
      <p:grpSp>
        <p:nvGrpSpPr>
          <p:cNvPr id="604" name="Google Shape;604;p36"/>
          <p:cNvGrpSpPr/>
          <p:nvPr/>
        </p:nvGrpSpPr>
        <p:grpSpPr>
          <a:xfrm>
            <a:off x="5404290" y="1699169"/>
            <a:ext cx="2881451" cy="4065923"/>
            <a:chOff x="3880289" y="1699168"/>
            <a:chExt cx="2881451" cy="4065923"/>
          </a:xfrm>
        </p:grpSpPr>
        <p:sp>
          <p:nvSpPr>
            <p:cNvPr id="605" name="Google Shape;605;p36"/>
            <p:cNvSpPr/>
            <p:nvPr/>
          </p:nvSpPr>
          <p:spPr>
            <a:xfrm>
              <a:off x="4067950" y="1699168"/>
              <a:ext cx="1699561" cy="2484905"/>
            </a:xfrm>
            <a:custGeom>
              <a:rect b="b" l="l" r="r" t="t"/>
              <a:pathLst>
                <a:path extrusionOk="0" h="2484905" w="1511069">
                  <a:moveTo>
                    <a:pt x="0" y="134969"/>
                  </a:moveTo>
                  <a:cubicBezTo>
                    <a:pt x="0" y="60428"/>
                    <a:pt x="60428" y="0"/>
                    <a:pt x="134969" y="0"/>
                  </a:cubicBezTo>
                  <a:lnTo>
                    <a:pt x="1376100" y="0"/>
                  </a:lnTo>
                  <a:cubicBezTo>
                    <a:pt x="1450641" y="0"/>
                    <a:pt x="1511069" y="60428"/>
                    <a:pt x="1511069" y="134969"/>
                  </a:cubicBezTo>
                  <a:lnTo>
                    <a:pt x="1511069" y="1809247"/>
                  </a:lnTo>
                  <a:cubicBezTo>
                    <a:pt x="1511069" y="1883788"/>
                    <a:pt x="1450641" y="1944216"/>
                    <a:pt x="1376100" y="1944216"/>
                  </a:cubicBezTo>
                  <a:lnTo>
                    <a:pt x="946332" y="1958431"/>
                  </a:lnTo>
                  <a:lnTo>
                    <a:pt x="743131" y="2484905"/>
                  </a:lnTo>
                  <a:lnTo>
                    <a:pt x="521459" y="1949196"/>
                  </a:lnTo>
                  <a:lnTo>
                    <a:pt x="134969" y="1944216"/>
                  </a:lnTo>
                  <a:cubicBezTo>
                    <a:pt x="60428" y="1944216"/>
                    <a:pt x="0" y="1883788"/>
                    <a:pt x="0" y="1809247"/>
                  </a:cubicBezTo>
                  <a:lnTo>
                    <a:pt x="0" y="134969"/>
                  </a:lnTo>
                  <a:close/>
                </a:path>
              </a:pathLst>
            </a:custGeom>
            <a:solidFill>
              <a:srgbClr val="13B5B1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5843177" y="3975457"/>
              <a:ext cx="918563" cy="178963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880289" y="4154866"/>
              <a:ext cx="1967457" cy="143782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8102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4621786" y="4560677"/>
              <a:ext cx="1107996" cy="646331"/>
            </a:xfrm>
            <a:prstGeom prst="rect">
              <a:avLst/>
            </a:prstGeom>
            <a:noFill/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統整</a:t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4154777" y="1700808"/>
              <a:ext cx="1688400" cy="1615827"/>
            </a:xfrm>
            <a:prstGeom prst="rect">
              <a:avLst/>
            </a:prstGeom>
            <a:noFill/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協助學生完成國中學生生涯輔導紀錄手冊</a:t>
              </a:r>
              <a:r>
                <a:rPr b="1" lang="zh-TW" sz="1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(生涯發展規劃書)</a:t>
              </a:r>
              <a:endParaRPr b="1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610" name="Google Shape;610;p36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36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12" name="Google Shape;612;p36"/>
          <p:cNvSpPr/>
          <p:nvPr/>
        </p:nvSpPr>
        <p:spPr>
          <a:xfrm>
            <a:off x="1501149" y="590999"/>
            <a:ext cx="9166851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1718254" y="617421"/>
            <a:ext cx="5929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</a:t>
            </a: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選填輔導作業預定重點工作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614" name="Google Shape;614;p36"/>
          <p:cNvGrpSpPr/>
          <p:nvPr/>
        </p:nvGrpSpPr>
        <p:grpSpPr>
          <a:xfrm>
            <a:off x="1205968" y="1699168"/>
            <a:ext cx="5027537" cy="4970192"/>
            <a:chOff x="-318033" y="1699168"/>
            <a:chExt cx="5027537" cy="4970192"/>
          </a:xfrm>
        </p:grpSpPr>
        <p:grpSp>
          <p:nvGrpSpPr>
            <p:cNvPr id="615" name="Google Shape;615;p36"/>
            <p:cNvGrpSpPr/>
            <p:nvPr/>
          </p:nvGrpSpPr>
          <p:grpSpPr>
            <a:xfrm>
              <a:off x="-318033" y="3068960"/>
              <a:ext cx="5027537" cy="3600400"/>
              <a:chOff x="-665932" y="2295821"/>
              <a:chExt cx="4506883" cy="2981875"/>
            </a:xfrm>
          </p:grpSpPr>
          <p:sp>
            <p:nvSpPr>
              <p:cNvPr id="616" name="Google Shape;616;p36"/>
              <p:cNvSpPr/>
              <p:nvPr/>
            </p:nvSpPr>
            <p:spPr>
              <a:xfrm>
                <a:off x="-665932" y="4157095"/>
                <a:ext cx="2318291" cy="1120601"/>
              </a:xfrm>
              <a:custGeom>
                <a:rect b="b" l="l" r="r" t="t"/>
                <a:pathLst>
                  <a:path extrusionOk="0" h="21600" w="21600">
                    <a:moveTo>
                      <a:pt x="13934" y="0"/>
                    </a:moveTo>
                    <a:cubicBezTo>
                      <a:pt x="11490" y="4778"/>
                      <a:pt x="9564" y="10123"/>
                      <a:pt x="6781" y="10123"/>
                    </a:cubicBezTo>
                    <a:lnTo>
                      <a:pt x="0" y="10123"/>
                    </a:lnTo>
                    <a:lnTo>
                      <a:pt x="0" y="21600"/>
                    </a:lnTo>
                    <a:lnTo>
                      <a:pt x="6781" y="21600"/>
                    </a:lnTo>
                    <a:cubicBezTo>
                      <a:pt x="14736" y="21600"/>
                      <a:pt x="15403" y="4123"/>
                      <a:pt x="21600" y="4123"/>
                    </a:cubicBezTo>
                    <a:cubicBezTo>
                      <a:pt x="18723" y="3671"/>
                      <a:pt x="16546" y="3724"/>
                      <a:pt x="13934" y="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36"/>
              <p:cNvSpPr/>
              <p:nvPr/>
            </p:nvSpPr>
            <p:spPr>
              <a:xfrm>
                <a:off x="-665932" y="2295821"/>
                <a:ext cx="2318291" cy="1120601"/>
              </a:xfrm>
              <a:custGeom>
                <a:rect b="b" l="l" r="r" t="t"/>
                <a:pathLst>
                  <a:path extrusionOk="0" h="21600" w="21600">
                    <a:moveTo>
                      <a:pt x="13934" y="21600"/>
                    </a:moveTo>
                    <a:cubicBezTo>
                      <a:pt x="11490" y="16822"/>
                      <a:pt x="9564" y="11477"/>
                      <a:pt x="6781" y="11477"/>
                    </a:cubicBezTo>
                    <a:lnTo>
                      <a:pt x="0" y="11477"/>
                    </a:lnTo>
                    <a:lnTo>
                      <a:pt x="0" y="0"/>
                    </a:lnTo>
                    <a:lnTo>
                      <a:pt x="6781" y="0"/>
                    </a:lnTo>
                    <a:cubicBezTo>
                      <a:pt x="14736" y="0"/>
                      <a:pt x="15403" y="17477"/>
                      <a:pt x="21600" y="17477"/>
                    </a:cubicBezTo>
                    <a:cubicBezTo>
                      <a:pt x="18723" y="17929"/>
                      <a:pt x="16546" y="17876"/>
                      <a:pt x="13934" y="21600"/>
                    </a:cubicBezTo>
                    <a:close/>
                  </a:path>
                </a:pathLst>
              </a:custGeom>
              <a:solidFill>
                <a:schemeClr val="dk1">
                  <a:alpha val="74901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1367393" y="3195176"/>
                <a:ext cx="1652982" cy="1190816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3017515" y="3046588"/>
                <a:ext cx="823436" cy="1482186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cubicBezTo>
                      <a:pt x="21600" y="108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-665932" y="3109151"/>
                <a:ext cx="2036651" cy="1276334"/>
              </a:xfrm>
              <a:custGeom>
                <a:rect b="b" l="l" r="r" t="t"/>
                <a:pathLst>
                  <a:path extrusionOk="0" h="21600" w="21600">
                    <a:moveTo>
                      <a:pt x="21600" y="11524"/>
                    </a:moveTo>
                    <a:cubicBezTo>
                      <a:pt x="12999" y="11524"/>
                      <a:pt x="14359" y="0"/>
                      <a:pt x="6046" y="0"/>
                    </a:cubicBezTo>
                    <a:lnTo>
                      <a:pt x="0" y="0"/>
                    </a:lnTo>
                    <a:lnTo>
                      <a:pt x="0" y="10076"/>
                    </a:lnTo>
                    <a:lnTo>
                      <a:pt x="6046" y="10076"/>
                    </a:lnTo>
                    <a:cubicBezTo>
                      <a:pt x="14359" y="10076"/>
                      <a:pt x="12999" y="21600"/>
                      <a:pt x="21600" y="21600"/>
                    </a:cubicBezTo>
                    <a:cubicBezTo>
                      <a:pt x="21600" y="21600"/>
                      <a:pt x="21600" y="11524"/>
                      <a:pt x="21600" y="115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F386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>
                <a:off x="209962" y="3437611"/>
                <a:ext cx="1024867" cy="675625"/>
              </a:xfrm>
              <a:custGeom>
                <a:rect b="b" l="l" r="r" t="t"/>
                <a:pathLst>
                  <a:path extrusionOk="0" h="21600" w="21600">
                    <a:moveTo>
                      <a:pt x="8488" y="0"/>
                    </a:moveTo>
                    <a:cubicBezTo>
                      <a:pt x="8149" y="512"/>
                      <a:pt x="7815" y="1024"/>
                      <a:pt x="7488" y="1529"/>
                    </a:cubicBezTo>
                    <a:cubicBezTo>
                      <a:pt x="5243" y="4995"/>
                      <a:pt x="3187" y="8149"/>
                      <a:pt x="0" y="9958"/>
                    </a:cubicBezTo>
                    <a:cubicBezTo>
                      <a:pt x="5004" y="12482"/>
                      <a:pt x="6914" y="17009"/>
                      <a:pt x="10175" y="21600"/>
                    </a:cubicBezTo>
                    <a:cubicBezTo>
                      <a:pt x="11922" y="18777"/>
                      <a:pt x="15911" y="12634"/>
                      <a:pt x="21600" y="11021"/>
                    </a:cubicBezTo>
                    <a:cubicBezTo>
                      <a:pt x="14849" y="9938"/>
                      <a:pt x="11679" y="4924"/>
                      <a:pt x="8488" y="0"/>
                    </a:cubicBezTo>
                    <a:close/>
                  </a:path>
                </a:pathLst>
              </a:cu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36"/>
              <p:cNvSpPr/>
              <p:nvPr/>
            </p:nvSpPr>
            <p:spPr>
              <a:xfrm>
                <a:off x="-665932" y="3195176"/>
                <a:ext cx="2036651" cy="1276334"/>
              </a:xfrm>
              <a:custGeom>
                <a:rect b="b" l="l" r="r" t="t"/>
                <a:pathLst>
                  <a:path extrusionOk="0" h="21600" w="21600">
                    <a:moveTo>
                      <a:pt x="21600" y="10076"/>
                    </a:moveTo>
                    <a:cubicBezTo>
                      <a:pt x="12999" y="10076"/>
                      <a:pt x="14359" y="21600"/>
                      <a:pt x="6046" y="21600"/>
                    </a:cubicBezTo>
                    <a:lnTo>
                      <a:pt x="0" y="21600"/>
                    </a:lnTo>
                    <a:lnTo>
                      <a:pt x="0" y="11524"/>
                    </a:lnTo>
                    <a:lnTo>
                      <a:pt x="6046" y="11524"/>
                    </a:lnTo>
                    <a:cubicBezTo>
                      <a:pt x="14359" y="11524"/>
                      <a:pt x="12999" y="0"/>
                      <a:pt x="21600" y="0"/>
                    </a:cubicBezTo>
                    <a:cubicBezTo>
                      <a:pt x="21600" y="0"/>
                      <a:pt x="21600" y="10076"/>
                      <a:pt x="21600" y="100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3" name="Google Shape;623;p36"/>
            <p:cNvSpPr/>
            <p:nvPr/>
          </p:nvSpPr>
          <p:spPr>
            <a:xfrm>
              <a:off x="2403373" y="4592382"/>
              <a:ext cx="1107996" cy="646331"/>
            </a:xfrm>
            <a:prstGeom prst="rect">
              <a:avLst/>
            </a:prstGeom>
            <a:noFill/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省思</a:t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907704" y="1699168"/>
              <a:ext cx="1709847" cy="2484905"/>
            </a:xfrm>
            <a:custGeom>
              <a:rect b="b" l="l" r="r" t="t"/>
              <a:pathLst>
                <a:path extrusionOk="0" h="2484905" w="1511069">
                  <a:moveTo>
                    <a:pt x="0" y="134969"/>
                  </a:moveTo>
                  <a:cubicBezTo>
                    <a:pt x="0" y="60428"/>
                    <a:pt x="60428" y="0"/>
                    <a:pt x="134969" y="0"/>
                  </a:cubicBezTo>
                  <a:lnTo>
                    <a:pt x="1376100" y="0"/>
                  </a:lnTo>
                  <a:cubicBezTo>
                    <a:pt x="1450641" y="0"/>
                    <a:pt x="1511069" y="60428"/>
                    <a:pt x="1511069" y="134969"/>
                  </a:cubicBezTo>
                  <a:lnTo>
                    <a:pt x="1511069" y="1809247"/>
                  </a:lnTo>
                  <a:cubicBezTo>
                    <a:pt x="1511069" y="1883788"/>
                    <a:pt x="1450641" y="1944216"/>
                    <a:pt x="1376100" y="1944216"/>
                  </a:cubicBezTo>
                  <a:lnTo>
                    <a:pt x="946332" y="1958431"/>
                  </a:lnTo>
                  <a:lnTo>
                    <a:pt x="743131" y="2484905"/>
                  </a:lnTo>
                  <a:lnTo>
                    <a:pt x="521459" y="1949196"/>
                  </a:lnTo>
                  <a:lnTo>
                    <a:pt x="134969" y="1944216"/>
                  </a:lnTo>
                  <a:cubicBezTo>
                    <a:pt x="60428" y="1944216"/>
                    <a:pt x="0" y="1883788"/>
                    <a:pt x="0" y="1809247"/>
                  </a:cubicBezTo>
                  <a:lnTo>
                    <a:pt x="0" y="134969"/>
                  </a:lnTo>
                  <a:close/>
                </a:path>
              </a:pathLst>
            </a:custGeom>
            <a:solidFill>
              <a:srgbClr val="B3D465"/>
            </a:solidFill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1979712" y="1772816"/>
              <a:ext cx="1584176" cy="1338828"/>
            </a:xfrm>
            <a:prstGeom prst="rect">
              <a:avLst/>
            </a:prstGeom>
            <a:noFill/>
            <a:ln>
              <a:noFill/>
            </a:ln>
            <a:effectLst>
              <a:outerShdw blurRad="1270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協助學生了解所選志願與其志趣相符程度</a:t>
              </a:r>
              <a:endParaRPr sz="180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626" name="Google Shape;626;p36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3.國中九年級學生志願選填試探後輔導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7"/>
          <p:cNvSpPr/>
          <p:nvPr/>
        </p:nvSpPr>
        <p:spPr>
          <a:xfrm>
            <a:off x="-316638" y="-131083"/>
            <a:ext cx="3681274" cy="7725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9600">
                <a:solidFill>
                  <a:srgbClr val="BFBFB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49600">
              <a:solidFill>
                <a:srgbClr val="BFBFB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32" name="Google Shape;632;p37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37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34" name="Google Shape;634;p37"/>
          <p:cNvSpPr/>
          <p:nvPr/>
        </p:nvSpPr>
        <p:spPr>
          <a:xfrm>
            <a:off x="1523999" y="588650"/>
            <a:ext cx="9014451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35" name="Google Shape;635;p37"/>
          <p:cNvSpPr/>
          <p:nvPr/>
        </p:nvSpPr>
        <p:spPr>
          <a:xfrm>
            <a:off x="1718248" y="617421"/>
            <a:ext cx="5929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</a:t>
            </a: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選填輔導作業預定重點工作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636" name="Google Shape;636;p37"/>
          <p:cNvGrpSpPr/>
          <p:nvPr/>
        </p:nvGrpSpPr>
        <p:grpSpPr>
          <a:xfrm>
            <a:off x="-4744554" y="229053"/>
            <a:ext cx="15298496" cy="7461964"/>
            <a:chOff x="-6268804" y="-958971"/>
            <a:chExt cx="15298496" cy="7461964"/>
          </a:xfrm>
        </p:grpSpPr>
        <p:sp>
          <p:nvSpPr>
            <p:cNvPr id="637" name="Google Shape;637;p37"/>
            <p:cNvSpPr/>
            <p:nvPr/>
          </p:nvSpPr>
          <p:spPr>
            <a:xfrm>
              <a:off x="-6268804" y="-958971"/>
              <a:ext cx="7461964" cy="7461964"/>
            </a:xfrm>
            <a:prstGeom prst="blockArc">
              <a:avLst>
                <a:gd fmla="val 18900000" name="adj1"/>
                <a:gd fmla="val 2700000" name="adj2"/>
                <a:gd fmla="val 289" name="adj3"/>
              </a:avLst>
            </a:prstGeom>
            <a:noFill/>
            <a:ln cap="flat" cmpd="sng" w="12700">
              <a:solidFill>
                <a:srgbClr val="5689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444239" y="296763"/>
              <a:ext cx="8585453" cy="58367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7"/>
            <p:cNvSpPr txBox="1"/>
            <p:nvPr/>
          </p:nvSpPr>
          <p:spPr>
            <a:xfrm>
              <a:off x="444239" y="296763"/>
              <a:ext cx="8585453" cy="5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63275" spcFirstLastPara="1" rIns="50800" wrap="square" tIns="1080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結合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適性入學宣導</a:t>
              </a: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與國中生涯發展教育活動提升國中端親師生對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升學進路科系</a:t>
              </a: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之認識</a:t>
              </a: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79442" y="218988"/>
              <a:ext cx="729593" cy="72959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924351" y="1160858"/>
              <a:ext cx="8105341" cy="58367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 txBox="1"/>
            <p:nvPr/>
          </p:nvSpPr>
          <p:spPr>
            <a:xfrm>
              <a:off x="924351" y="1160858"/>
              <a:ext cx="8105341" cy="5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63275" spcFirstLastPara="1" rIns="50800" wrap="square" tIns="1080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召開輔導諮詢會議，蒐集各項實務問題進行經驗交流，持續研發輔導精進策略</a:t>
              </a: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559554" y="1094389"/>
              <a:ext cx="729593" cy="72959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1143894" y="2042749"/>
              <a:ext cx="7885798" cy="58367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7"/>
            <p:cNvSpPr txBox="1"/>
            <p:nvPr/>
          </p:nvSpPr>
          <p:spPr>
            <a:xfrm>
              <a:off x="1143894" y="2042749"/>
              <a:ext cx="7885798" cy="5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63275" spcFirstLastPara="1" rIns="50800" wrap="square" tIns="1080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建置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中央─地方</a:t>
              </a: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縱向與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輔諮─學校</a:t>
              </a: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橫向輔導聯繫機制，提供必要之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三級輔導支援機制</a:t>
              </a: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779098" y="1969790"/>
              <a:ext cx="729593" cy="72959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1143894" y="2917596"/>
              <a:ext cx="7885798" cy="58367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7"/>
            <p:cNvSpPr txBox="1"/>
            <p:nvPr/>
          </p:nvSpPr>
          <p:spPr>
            <a:xfrm>
              <a:off x="1143894" y="2917596"/>
              <a:ext cx="7885798" cy="5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6327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擬定生涯進路抉擇有所困擾之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特殊個案三級輔導措施</a:t>
              </a: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779098" y="2844637"/>
              <a:ext cx="729593" cy="72959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924351" y="3792997"/>
              <a:ext cx="8105341" cy="58367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7"/>
            <p:cNvSpPr txBox="1"/>
            <p:nvPr/>
          </p:nvSpPr>
          <p:spPr>
            <a:xfrm>
              <a:off x="924351" y="3792997"/>
              <a:ext cx="8105341" cy="5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6327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協助學生完成</a:t>
              </a:r>
              <a:r>
                <a:rPr b="1" lang="zh-TW" sz="20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「生涯發展規劃書」</a:t>
              </a: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，達成適性輔導政策目標</a:t>
              </a: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539549" y="3743633"/>
              <a:ext cx="729593" cy="72959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444239" y="4668398"/>
              <a:ext cx="8585453" cy="583674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7"/>
            <p:cNvSpPr txBox="1"/>
            <p:nvPr/>
          </p:nvSpPr>
          <p:spPr>
            <a:xfrm>
              <a:off x="444239" y="4668398"/>
              <a:ext cx="8585453" cy="583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6327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賡續督導與檢核各項相關輔導作為</a:t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79442" y="4595439"/>
              <a:ext cx="729593" cy="72959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37"/>
          <p:cNvSpPr txBox="1"/>
          <p:nvPr/>
        </p:nvSpPr>
        <p:spPr>
          <a:xfrm>
            <a:off x="1760165" y="1412776"/>
            <a:ext cx="481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4000">
              <a:solidFill>
                <a:srgbClr val="833C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7" name="Google Shape;657;p37"/>
          <p:cNvSpPr txBox="1"/>
          <p:nvPr/>
        </p:nvSpPr>
        <p:spPr>
          <a:xfrm>
            <a:off x="2246761" y="2276872"/>
            <a:ext cx="481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4000">
              <a:solidFill>
                <a:srgbClr val="833C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8" name="Google Shape;658;p37"/>
          <p:cNvSpPr txBox="1"/>
          <p:nvPr/>
        </p:nvSpPr>
        <p:spPr>
          <a:xfrm>
            <a:off x="2446426" y="3225170"/>
            <a:ext cx="481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4000">
              <a:solidFill>
                <a:srgbClr val="833C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9" name="Google Shape;659;p37"/>
          <p:cNvSpPr txBox="1"/>
          <p:nvPr/>
        </p:nvSpPr>
        <p:spPr>
          <a:xfrm>
            <a:off x="2423592" y="4089266"/>
            <a:ext cx="481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4000">
              <a:solidFill>
                <a:srgbClr val="833C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0" name="Google Shape;660;p37"/>
          <p:cNvSpPr txBox="1"/>
          <p:nvPr/>
        </p:nvSpPr>
        <p:spPr>
          <a:xfrm>
            <a:off x="2208183" y="4960952"/>
            <a:ext cx="481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4000">
              <a:solidFill>
                <a:srgbClr val="833C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1" name="Google Shape;661;p37"/>
          <p:cNvSpPr txBox="1"/>
          <p:nvPr/>
        </p:nvSpPr>
        <p:spPr>
          <a:xfrm>
            <a:off x="1736973" y="5825048"/>
            <a:ext cx="481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4000">
              <a:solidFill>
                <a:srgbClr val="833C0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2" name="Google Shape;662;p37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/>
          <p:nvPr/>
        </p:nvSpPr>
        <p:spPr>
          <a:xfrm>
            <a:off x="1703512" y="1624630"/>
            <a:ext cx="8827210" cy="4900715"/>
          </a:xfrm>
          <a:prstGeom prst="roundRect">
            <a:avLst>
              <a:gd fmla="val 3969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Google Shape;669;p38"/>
          <p:cNvCxnSpPr/>
          <p:nvPr/>
        </p:nvCxnSpPr>
        <p:spPr>
          <a:xfrm>
            <a:off x="1489186" y="825025"/>
            <a:ext cx="9264044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38"/>
          <p:cNvCxnSpPr/>
          <p:nvPr/>
        </p:nvCxnSpPr>
        <p:spPr>
          <a:xfrm>
            <a:off x="1500074" y="1041049"/>
            <a:ext cx="9251293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71" name="Google Shape;671;p38"/>
          <p:cNvSpPr/>
          <p:nvPr/>
        </p:nvSpPr>
        <p:spPr>
          <a:xfrm>
            <a:off x="1640997" y="619351"/>
            <a:ext cx="8827210" cy="539123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72" name="Google Shape;672;p38"/>
          <p:cNvSpPr/>
          <p:nvPr/>
        </p:nvSpPr>
        <p:spPr>
          <a:xfrm>
            <a:off x="1718253" y="617421"/>
            <a:ext cx="821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試探作業後輸出報表格式-個人超額比序積分</a:t>
            </a:r>
            <a:r>
              <a:rPr b="1" lang="zh-TW" sz="28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(參考)</a:t>
            </a:r>
            <a:endParaRPr b="1" sz="280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673" name="Google Shape;673;p38"/>
          <p:cNvGraphicFramePr/>
          <p:nvPr/>
        </p:nvGraphicFramePr>
        <p:xfrm>
          <a:off x="1991544" y="1374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{AD4C6BE8-7733-4A30-9A0E-3DF830140FFF}</a:tableStyleId>
              </a:tblPr>
              <a:tblGrid>
                <a:gridCol w="1897175"/>
                <a:gridCol w="1154525"/>
                <a:gridCol w="1143825"/>
                <a:gridCol w="1322950"/>
                <a:gridCol w="2607650"/>
              </a:tblGrid>
              <a:tr h="5295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超額比序項目積分(不含志願序及國中教育會考)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2E75B5"/>
                    </a:solidFill>
                  </a:tcPr>
                </a:tc>
                <a:tc hMerge="1"/>
                <a:tc hMerge="1"/>
                <a:tc hMerge="1"/>
                <a:tc hMerge="1"/>
              </a:tr>
              <a:tr h="2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項目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分項目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分項目積分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項目原始積分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項目實際積分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9CC2E5"/>
                    </a:solidFill>
                  </a:tcPr>
                </a:tc>
              </a:tr>
              <a:tr h="6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志願序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(不含志願分)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生涯發展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</a:tr>
              <a:tr h="298000"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多元學習表現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競賽表現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</a:tr>
              <a:tr h="298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獎勵紀錄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vMerge="1"/>
                <a:tc vMerge="1"/>
              </a:tr>
              <a:tr h="298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幹部任期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vMerge="1"/>
                <a:tc vMerge="1"/>
              </a:tr>
              <a:tr h="298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社團參與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vMerge="1"/>
                <a:tc vMerge="1"/>
              </a:tr>
              <a:tr h="298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服務學習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vMerge="1"/>
                <a:tc vMerge="1"/>
              </a:tr>
              <a:tr h="298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體適能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vMerge="1"/>
                <a:tc vMerge="1"/>
              </a:tr>
              <a:tr h="298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技職證照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 vMerge="1"/>
                <a:tc vMerge="1"/>
              </a:tr>
              <a:tr h="2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均衡學習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就近入學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國中教育會考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25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DEDED"/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累積積分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68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674" name="Google Shape;674;p38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675" name="Google Shape;67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9"/>
          <p:cNvSpPr/>
          <p:nvPr/>
        </p:nvSpPr>
        <p:spPr>
          <a:xfrm>
            <a:off x="1718247" y="1700809"/>
            <a:ext cx="8827210" cy="4900715"/>
          </a:xfrm>
          <a:prstGeom prst="roundRect">
            <a:avLst>
              <a:gd fmla="val 5783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1" name="Google Shape;681;p39"/>
          <p:cNvCxnSpPr/>
          <p:nvPr/>
        </p:nvCxnSpPr>
        <p:spPr>
          <a:xfrm>
            <a:off x="1487489" y="1833137"/>
            <a:ext cx="9264043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39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39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39"/>
          <p:cNvCxnSpPr/>
          <p:nvPr/>
        </p:nvCxnSpPr>
        <p:spPr>
          <a:xfrm>
            <a:off x="1487488" y="1833137"/>
            <a:ext cx="916792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85" name="Google Shape;685;p39"/>
          <p:cNvSpPr/>
          <p:nvPr/>
        </p:nvSpPr>
        <p:spPr>
          <a:xfrm>
            <a:off x="1523343" y="722402"/>
            <a:ext cx="9144000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86" name="Google Shape;686;p39"/>
          <p:cNvSpPr/>
          <p:nvPr/>
        </p:nvSpPr>
        <p:spPr>
          <a:xfrm>
            <a:off x="1523343" y="71527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試探作業後輸出報表格式-就學區志願選填人次分布</a:t>
            </a:r>
            <a:r>
              <a:rPr b="1" lang="zh-TW" sz="28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(參考)</a:t>
            </a:r>
            <a:endParaRPr b="1" sz="280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687" name="Google Shape;687;p39"/>
          <p:cNvGraphicFramePr/>
          <p:nvPr/>
        </p:nvGraphicFramePr>
        <p:xfrm>
          <a:off x="2008498" y="18760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{6A41323A-FAF9-4D40-A508-84B78DD06F94}</a:tableStyleId>
              </a:tblPr>
              <a:tblGrid>
                <a:gridCol w="211325"/>
                <a:gridCol w="433550"/>
                <a:gridCol w="2152200"/>
                <a:gridCol w="602925"/>
                <a:gridCol w="627800"/>
                <a:gridCol w="862425"/>
                <a:gridCol w="671300"/>
                <a:gridCol w="671300"/>
                <a:gridCol w="671300"/>
                <a:gridCol w="671300"/>
                <a:gridCol w="671300"/>
              </a:tblGrid>
              <a:tr h="0">
                <a:tc gridSpan="11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5F9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44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流水號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志願序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志願學校科別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招生名額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志願序積分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超額比序項目累積積分(不含會考)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第1志願人次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第2志願人次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第3志願人次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第4志願人次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第5志願人次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1"/>
                    </a:solidFill>
                  </a:tcPr>
                </a:tc>
              </a:tr>
              <a:tr h="57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○○學校○○科(○○群科)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7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68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351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290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74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198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51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</a:tr>
              <a:tr h="57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○○學校○○科(○○群科)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7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68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211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310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97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105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○○學校○○科(○○群科)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3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65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235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323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455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214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59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</a:tr>
              <a:tr h="57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○○學校○○科(○○群科)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3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　65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76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284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119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204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243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AEB"/>
                    </a:solidFill>
                  </a:tcPr>
                </a:tc>
              </a:tr>
              <a:tr h="33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900"/>
                        <a:buFont typeface="Microsoft JhengHei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200"/>
                        <a:buFont typeface="Microsoft JhengHei"/>
                        <a:buNone/>
                      </a:pPr>
                      <a:r>
                        <a:rPr b="1" i="0" lang="zh-TW" sz="1200" u="none" cap="none" strike="noStrike">
                          <a:solidFill>
                            <a:srgbClr val="33333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7775" marL="17775" anchor="ctr">
                    <a:lnL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88" name="Google Shape;688;p39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689" name="Google Shape;68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4" name="Google Shape;694;p40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0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40"/>
          <p:cNvCxnSpPr/>
          <p:nvPr/>
        </p:nvCxnSpPr>
        <p:spPr>
          <a:xfrm>
            <a:off x="1487488" y="1833137"/>
            <a:ext cx="916792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97" name="Google Shape;697;p40"/>
          <p:cNvSpPr/>
          <p:nvPr/>
        </p:nvSpPr>
        <p:spPr>
          <a:xfrm>
            <a:off x="1501150" y="590999"/>
            <a:ext cx="8663238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98" name="Google Shape;698;p40"/>
          <p:cNvSpPr/>
          <p:nvPr/>
        </p:nvSpPr>
        <p:spPr>
          <a:xfrm>
            <a:off x="1718254" y="617421"/>
            <a:ext cx="8937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志願選填輔導考量因素Ⅰ─</a:t>
            </a:r>
            <a:r>
              <a:rPr b="1" lang="zh-TW" sz="28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學生個別差異</a:t>
            </a:r>
            <a:endParaRPr b="1" sz="28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99" name="Google Shape;699;p40"/>
          <p:cNvCxnSpPr/>
          <p:nvPr/>
        </p:nvCxnSpPr>
        <p:spPr>
          <a:xfrm flipH="1" rot="10800000">
            <a:off x="1487488" y="1772821"/>
            <a:ext cx="9072878" cy="60321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700" name="Google Shape;700;p40"/>
          <p:cNvGrpSpPr/>
          <p:nvPr/>
        </p:nvGrpSpPr>
        <p:grpSpPr>
          <a:xfrm>
            <a:off x="1883467" y="1441566"/>
            <a:ext cx="8280919" cy="4593122"/>
            <a:chOff x="0" y="0"/>
            <a:chExt cx="8280919" cy="4593122"/>
          </a:xfrm>
        </p:grpSpPr>
        <p:sp>
          <p:nvSpPr>
            <p:cNvPr id="701" name="Google Shape;701;p40"/>
            <p:cNvSpPr/>
            <p:nvPr/>
          </p:nvSpPr>
          <p:spPr>
            <a:xfrm>
              <a:off x="0" y="0"/>
              <a:ext cx="4593122" cy="459312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2296561" y="0"/>
              <a:ext cx="5984358" cy="4593122"/>
            </a:xfrm>
            <a:prstGeom prst="rect">
              <a:avLst/>
            </a:prstGeom>
            <a:solidFill>
              <a:srgbClr val="DDEAF6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0"/>
            <p:cNvSpPr txBox="1"/>
            <p:nvPr/>
          </p:nvSpPr>
          <p:spPr>
            <a:xfrm>
              <a:off x="2296561" y="0"/>
              <a:ext cx="5984358" cy="7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學生個人特質、能力、興趣</a:t>
              </a: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482277" y="734899"/>
              <a:ext cx="3628567" cy="3628567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D77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2296561" y="734899"/>
              <a:ext cx="5984358" cy="3628567"/>
            </a:xfrm>
            <a:prstGeom prst="rect">
              <a:avLst/>
            </a:prstGeom>
            <a:solidFill>
              <a:srgbClr val="FEE599"/>
            </a:solidFill>
            <a:ln cap="flat" cmpd="sng" w="9525">
              <a:solidFill>
                <a:srgbClr val="D778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0"/>
            <p:cNvSpPr txBox="1"/>
            <p:nvPr/>
          </p:nvSpPr>
          <p:spPr>
            <a:xfrm>
              <a:off x="2296561" y="734899"/>
              <a:ext cx="5984358" cy="7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自我覺察及生涯探索歷程</a:t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964555" y="1469799"/>
              <a:ext cx="2664011" cy="2664011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C47F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2296561" y="1469799"/>
              <a:ext cx="5984358" cy="2664011"/>
            </a:xfrm>
            <a:prstGeom prst="rect">
              <a:avLst/>
            </a:prstGeom>
            <a:solidFill>
              <a:srgbClr val="BBD6EE"/>
            </a:solidFill>
            <a:ln cap="flat" cmpd="sng" w="9525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0"/>
            <p:cNvSpPr txBox="1"/>
            <p:nvPr/>
          </p:nvSpPr>
          <p:spPr>
            <a:xfrm>
              <a:off x="2296561" y="1469799"/>
              <a:ext cx="5984358" cy="7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國中學生生涯輔導紀錄手冊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1446833" y="2204699"/>
              <a:ext cx="1699455" cy="1699455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B38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2296561" y="2204699"/>
              <a:ext cx="5984358" cy="1699455"/>
            </a:xfrm>
            <a:prstGeom prst="rect">
              <a:avLst/>
            </a:prstGeom>
            <a:solidFill>
              <a:srgbClr val="FEE599"/>
            </a:solidFill>
            <a:ln cap="flat" cmpd="sng" w="9525">
              <a:solidFill>
                <a:srgbClr val="B38E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0"/>
            <p:cNvSpPr txBox="1"/>
            <p:nvPr/>
          </p:nvSpPr>
          <p:spPr>
            <a:xfrm>
              <a:off x="2296561" y="2204699"/>
              <a:ext cx="5984358" cy="7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生涯檔案</a:t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1929111" y="2939598"/>
              <a:ext cx="734899" cy="734899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2296561" y="2939598"/>
              <a:ext cx="5984358" cy="734899"/>
            </a:xfrm>
            <a:prstGeom prst="rect">
              <a:avLst/>
            </a:prstGeom>
            <a:solidFill>
              <a:srgbClr val="BBD6EE"/>
            </a:solidFill>
            <a:ln cap="flat" cmpd="sng" w="9525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0"/>
            <p:cNvSpPr txBox="1"/>
            <p:nvPr/>
          </p:nvSpPr>
          <p:spPr>
            <a:xfrm>
              <a:off x="2296561" y="2939598"/>
              <a:ext cx="5984358" cy="734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成長背景與家長期待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40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717" name="Google Shape;71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2" name="Google Shape;722;p41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41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41"/>
          <p:cNvCxnSpPr/>
          <p:nvPr/>
        </p:nvCxnSpPr>
        <p:spPr>
          <a:xfrm>
            <a:off x="1487488" y="1833137"/>
            <a:ext cx="916792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25" name="Google Shape;725;p41"/>
          <p:cNvSpPr/>
          <p:nvPr/>
        </p:nvSpPr>
        <p:spPr>
          <a:xfrm>
            <a:off x="1511166" y="590999"/>
            <a:ext cx="9049200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26" name="Google Shape;726;p41"/>
          <p:cNvSpPr/>
          <p:nvPr/>
        </p:nvSpPr>
        <p:spPr>
          <a:xfrm>
            <a:off x="1718254" y="617421"/>
            <a:ext cx="8937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志願選填輔導考量因素Ⅱ ─</a:t>
            </a:r>
            <a:r>
              <a:rPr b="1" lang="zh-TW" sz="28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弱勢扶助</a:t>
            </a:r>
            <a:endParaRPr b="1" sz="28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27" name="Google Shape;727;p41"/>
          <p:cNvGrpSpPr/>
          <p:nvPr/>
        </p:nvGrpSpPr>
        <p:grpSpPr>
          <a:xfrm>
            <a:off x="1487618" y="1249762"/>
            <a:ext cx="9072748" cy="4929121"/>
            <a:chOff x="0" y="46463"/>
            <a:chExt cx="9072748" cy="4929121"/>
          </a:xfrm>
        </p:grpSpPr>
        <p:sp>
          <p:nvSpPr>
            <p:cNvPr id="728" name="Google Shape;728;p41"/>
            <p:cNvSpPr/>
            <p:nvPr/>
          </p:nvSpPr>
          <p:spPr>
            <a:xfrm>
              <a:off x="0" y="459743"/>
              <a:ext cx="9072748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431930" y="46463"/>
              <a:ext cx="8638594" cy="8265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1"/>
            <p:cNvSpPr txBox="1"/>
            <p:nvPr/>
          </p:nvSpPr>
          <p:spPr>
            <a:xfrm>
              <a:off x="472279" y="86812"/>
              <a:ext cx="8557896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0050" spcFirstLastPara="1" rIns="240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家庭年收入148萬免學費(經濟考量、高中)</a:t>
              </a:r>
              <a:endPara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0" y="1729823"/>
              <a:ext cx="9072748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431930" y="1316543"/>
              <a:ext cx="8638594" cy="8265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 txBox="1"/>
            <p:nvPr/>
          </p:nvSpPr>
          <p:spPr>
            <a:xfrm>
              <a:off x="472279" y="1356892"/>
              <a:ext cx="8557896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0050" spcFirstLastPara="1" rIns="240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66"/>
                  </a:solidFill>
                  <a:latin typeface="DFKai-SB"/>
                  <a:ea typeface="DFKai-SB"/>
                  <a:cs typeface="DFKai-SB"/>
                  <a:sym typeface="DFKai-SB"/>
                </a:rPr>
                <a:t>社區高中職就近入學獎學金(經濟考量)</a:t>
              </a: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0" y="2999903"/>
              <a:ext cx="9072748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431930" y="2586624"/>
              <a:ext cx="8638594" cy="8265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 txBox="1"/>
            <p:nvPr/>
          </p:nvSpPr>
          <p:spPr>
            <a:xfrm>
              <a:off x="472279" y="2626973"/>
              <a:ext cx="8557896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0050" spcFirstLastPara="1" rIns="240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高中職學習扶助(學習弱勢協助)</a:t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0" y="4269984"/>
              <a:ext cx="9072748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431930" y="3856704"/>
              <a:ext cx="8638594" cy="8265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1"/>
            <p:cNvSpPr txBox="1"/>
            <p:nvPr/>
          </p:nvSpPr>
          <p:spPr>
            <a:xfrm>
              <a:off x="472279" y="3897053"/>
              <a:ext cx="8557896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0050" spcFirstLastPara="1" rIns="240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66"/>
                  </a:solidFill>
                  <a:latin typeface="DFKai-SB"/>
                  <a:ea typeface="DFKai-SB"/>
                  <a:cs typeface="DFKai-SB"/>
                  <a:sym typeface="DFKai-SB"/>
                </a:rPr>
                <a:t>身心障礙學生適性輔導安置(弱勢學生)</a:t>
              </a:r>
              <a:endParaRPr/>
            </a:p>
          </p:txBody>
        </p:sp>
      </p:grpSp>
      <p:sp>
        <p:nvSpPr>
          <p:cNvPr id="740" name="Google Shape;740;p41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741" name="Google Shape;74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" name="Google Shape;747;p42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42"/>
          <p:cNvCxnSpPr/>
          <p:nvPr/>
        </p:nvCxnSpPr>
        <p:spPr>
          <a:xfrm>
            <a:off x="1500073" y="104104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42"/>
          <p:cNvCxnSpPr/>
          <p:nvPr/>
        </p:nvCxnSpPr>
        <p:spPr>
          <a:xfrm>
            <a:off x="1487488" y="1833137"/>
            <a:ext cx="916792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50" name="Google Shape;750;p42"/>
          <p:cNvSpPr/>
          <p:nvPr/>
        </p:nvSpPr>
        <p:spPr>
          <a:xfrm>
            <a:off x="1501149" y="590999"/>
            <a:ext cx="9144000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51" name="Google Shape;751;p42"/>
          <p:cNvSpPr/>
          <p:nvPr/>
        </p:nvSpPr>
        <p:spPr>
          <a:xfrm>
            <a:off x="1718254" y="617421"/>
            <a:ext cx="8937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志願選填輔導考量因素Ⅲ─</a:t>
            </a:r>
            <a:r>
              <a:rPr b="1" lang="zh-TW" sz="28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高中職校</a:t>
            </a:r>
            <a:endParaRPr b="1" sz="28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52" name="Google Shape;752;p42"/>
          <p:cNvGrpSpPr/>
          <p:nvPr/>
        </p:nvGrpSpPr>
        <p:grpSpPr>
          <a:xfrm>
            <a:off x="1611231" y="1680734"/>
            <a:ext cx="8920438" cy="3992011"/>
            <a:chOff x="4211" y="340980"/>
            <a:chExt cx="8920438" cy="3992011"/>
          </a:xfrm>
        </p:grpSpPr>
        <p:sp>
          <p:nvSpPr>
            <p:cNvPr id="753" name="Google Shape;753;p42"/>
            <p:cNvSpPr/>
            <p:nvPr/>
          </p:nvSpPr>
          <p:spPr>
            <a:xfrm rot="5400000">
              <a:off x="558236" y="1305813"/>
              <a:ext cx="1668805" cy="2776854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279671" y="2135495"/>
              <a:ext cx="2506960" cy="2197497"/>
            </a:xfrm>
            <a:prstGeom prst="rect">
              <a:avLst/>
            </a:prstGeom>
            <a:noFill/>
            <a:ln cap="flat" cmpd="sng" w="9525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2"/>
            <p:cNvSpPr txBox="1"/>
            <p:nvPr/>
          </p:nvSpPr>
          <p:spPr>
            <a:xfrm>
              <a:off x="279671" y="2135495"/>
              <a:ext cx="2506960" cy="219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7B7B7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校本特色</a:t>
              </a:r>
              <a:r>
                <a:rPr b="1" lang="zh-TW" sz="2800">
                  <a:solidFill>
                    <a:srgbClr val="F4B08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(課程特色、師資優良、數位學習等)</a:t>
              </a:r>
              <a:endParaRPr b="1" sz="2800">
                <a:solidFill>
                  <a:srgbClr val="F4B08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2313620" y="1101378"/>
              <a:ext cx="473011" cy="473011"/>
            </a:xfrm>
            <a:prstGeom prst="triangle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 rot="5400000">
              <a:off x="3627245" y="546384"/>
              <a:ext cx="1668805" cy="2776854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348680" y="1376066"/>
              <a:ext cx="2506960" cy="2197497"/>
            </a:xfrm>
            <a:prstGeom prst="rect">
              <a:avLst/>
            </a:prstGeom>
            <a:noFill/>
            <a:ln cap="flat" cmpd="sng" w="9525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2"/>
            <p:cNvSpPr txBox="1"/>
            <p:nvPr/>
          </p:nvSpPr>
          <p:spPr>
            <a:xfrm>
              <a:off x="3348680" y="1376066"/>
              <a:ext cx="2506960" cy="219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環境因素</a:t>
              </a:r>
              <a:r>
                <a:rPr b="1" lang="zh-TW" sz="2800">
                  <a:solidFill>
                    <a:srgbClr val="ACB8CA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(交通便利、親生肯定、口碑聲望等)</a:t>
              </a: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5382629" y="341949"/>
              <a:ext cx="473011" cy="473011"/>
            </a:xfrm>
            <a:prstGeom prst="triangle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rot="5400000">
              <a:off x="6696254" y="-213044"/>
              <a:ext cx="1668805" cy="2776854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6417689" y="616636"/>
              <a:ext cx="2506960" cy="2197497"/>
            </a:xfrm>
            <a:prstGeom prst="rect">
              <a:avLst/>
            </a:prstGeom>
            <a:noFill/>
            <a:ln cap="flat" cmpd="sng" w="9525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2"/>
            <p:cNvSpPr txBox="1"/>
            <p:nvPr/>
          </p:nvSpPr>
          <p:spPr>
            <a:xfrm>
              <a:off x="6417689" y="616636"/>
              <a:ext cx="2506960" cy="219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38562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績效表現</a:t>
              </a:r>
              <a:br>
                <a:rPr b="1" lang="zh-TW" sz="3600">
                  <a:solidFill>
                    <a:srgbClr val="38562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lang="zh-TW" sz="2800">
                  <a:solidFill>
                    <a:srgbClr val="5481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(多元成效、證照能力、競賽表現等)</a:t>
              </a:r>
              <a:endParaRPr/>
            </a:p>
          </p:txBody>
        </p:sp>
      </p:grpSp>
      <p:sp>
        <p:nvSpPr>
          <p:cNvPr id="764" name="Google Shape;764;p42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765" name="Google Shape;76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0" name="Google Shape;770;p43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43"/>
          <p:cNvCxnSpPr/>
          <p:nvPr/>
        </p:nvCxnSpPr>
        <p:spPr>
          <a:xfrm>
            <a:off x="1465115" y="1414819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43"/>
          <p:cNvCxnSpPr/>
          <p:nvPr/>
        </p:nvCxnSpPr>
        <p:spPr>
          <a:xfrm>
            <a:off x="1452530" y="2206907"/>
            <a:ext cx="916792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73" name="Google Shape;773;p43"/>
          <p:cNvSpPr/>
          <p:nvPr/>
        </p:nvSpPr>
        <p:spPr>
          <a:xfrm>
            <a:off x="1668553" y="590999"/>
            <a:ext cx="8928863" cy="576064"/>
          </a:xfrm>
          <a:prstGeom prst="rect">
            <a:avLst/>
          </a:prstGeom>
          <a:solidFill>
            <a:srgbClr val="000066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b="1"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74" name="Google Shape;774;p43"/>
          <p:cNvSpPr/>
          <p:nvPr/>
        </p:nvSpPr>
        <p:spPr>
          <a:xfrm>
            <a:off x="1718254" y="617421"/>
            <a:ext cx="8937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志願選填輔導考量因素Ⅳ─</a:t>
            </a:r>
            <a:r>
              <a:rPr b="1" lang="zh-TW" sz="28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生涯進路</a:t>
            </a:r>
            <a:endParaRPr b="1" sz="28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75" name="Google Shape;775;p43"/>
          <p:cNvGrpSpPr/>
          <p:nvPr/>
        </p:nvGrpSpPr>
        <p:grpSpPr>
          <a:xfrm>
            <a:off x="1668554" y="1541939"/>
            <a:ext cx="8928862" cy="4672319"/>
            <a:chOff x="0" y="826"/>
            <a:chExt cx="8928862" cy="4672319"/>
          </a:xfrm>
        </p:grpSpPr>
        <p:sp>
          <p:nvSpPr>
            <p:cNvPr id="776" name="Google Shape;776;p43"/>
            <p:cNvSpPr/>
            <p:nvPr/>
          </p:nvSpPr>
          <p:spPr>
            <a:xfrm>
              <a:off x="0" y="3518346"/>
              <a:ext cx="8928862" cy="1154799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3"/>
            <p:cNvSpPr txBox="1"/>
            <p:nvPr/>
          </p:nvSpPr>
          <p:spPr>
            <a:xfrm>
              <a:off x="0" y="3518346"/>
              <a:ext cx="8928862" cy="1154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6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大專院校申請(甄選)入學(優良表現)</a:t>
              </a: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 rot="10800000">
              <a:off x="0" y="1759586"/>
              <a:ext cx="8928862" cy="1776082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4DE560"/>
                </a:gs>
                <a:gs pos="50000">
                  <a:srgbClr val="16EA3F"/>
                </a:gs>
                <a:gs pos="100000">
                  <a:srgbClr val="08D93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3"/>
            <p:cNvSpPr txBox="1"/>
            <p:nvPr/>
          </p:nvSpPr>
          <p:spPr>
            <a:xfrm>
              <a:off x="0" y="1759586"/>
              <a:ext cx="8928862" cy="1154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普通、技術、綜合與單科型(生涯進路)</a:t>
              </a: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 rot="10800000">
              <a:off x="0" y="826"/>
              <a:ext cx="8928862" cy="1776082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5E80C9"/>
                </a:gs>
                <a:gs pos="50000">
                  <a:srgbClr val="3B6FC9"/>
                </a:gs>
                <a:gs pos="100000">
                  <a:srgbClr val="2E5F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3"/>
            <p:cNvSpPr txBox="1"/>
            <p:nvPr/>
          </p:nvSpPr>
          <p:spPr>
            <a:xfrm>
              <a:off x="0" y="826"/>
              <a:ext cx="8928862" cy="1154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繁星推薦(社區高中職優勢，生涯進路)</a:t>
              </a:r>
              <a:endParaRPr b="1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782" name="Google Shape;782;p43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783" name="Google Shape;78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44"/>
          <p:cNvGrpSpPr/>
          <p:nvPr/>
        </p:nvGrpSpPr>
        <p:grpSpPr>
          <a:xfrm>
            <a:off x="2063552" y="1030888"/>
            <a:ext cx="8315828" cy="5134417"/>
            <a:chOff x="330534" y="-224367"/>
            <a:chExt cx="10281024" cy="5134154"/>
          </a:xfrm>
        </p:grpSpPr>
        <p:sp>
          <p:nvSpPr>
            <p:cNvPr id="790" name="Google Shape;790;p44"/>
            <p:cNvSpPr/>
            <p:nvPr/>
          </p:nvSpPr>
          <p:spPr>
            <a:xfrm>
              <a:off x="330534" y="3673446"/>
              <a:ext cx="2581723" cy="1224136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>
              <a:noFill/>
            </a:ln>
            <a:effectLst>
              <a:outerShdw blurRad="40000" rotWithShape="0" dir="5400000" dist="23000">
                <a:srgbClr val="008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多元學習</a:t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特殊表現</a:t>
              </a: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343916" y="51586"/>
              <a:ext cx="2595331" cy="3248258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特殊選才的孩子應具備哪些特質？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約1% </a:t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2706625" y="-50598"/>
              <a:ext cx="2520280" cy="3016416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哪一種小孩適合繁星管道？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約</a:t>
              </a: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17%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2530625" y="3453942"/>
              <a:ext cx="2520280" cy="1224136"/>
            </a:xfrm>
            <a:prstGeom prst="roundRect">
              <a:avLst>
                <a:gd fmla="val 16667" name="adj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按部就班</a:t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目標明確</a:t>
              </a: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019628" y="-224367"/>
              <a:ext cx="2880320" cy="3280195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0000FF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適合申請(甄選)入學的是哪種類型的孩子？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約</a:t>
              </a: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55%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4870805" y="3685651"/>
              <a:ext cx="2520280" cy="1224136"/>
            </a:xfrm>
            <a:prstGeom prst="roundRect">
              <a:avLst>
                <a:gd fmla="val 16667" name="adj"/>
              </a:avLst>
            </a:prstGeom>
            <a:solidFill>
              <a:srgbClr val="0505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體驗嘗試</a:t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資料完備</a:t>
              </a: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7767749" y="123478"/>
              <a:ext cx="2843809" cy="3024336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800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分發入學的孩子應具備哪些特質？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約</a:t>
              </a:r>
              <a:r>
                <a:rPr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27%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7551725" y="3453942"/>
              <a:ext cx="2520280" cy="1224136"/>
            </a:xfrm>
            <a:prstGeom prst="roundRect">
              <a:avLst>
                <a:gd fmla="val 16667" name="adj"/>
              </a:avLst>
            </a:prstGeom>
            <a:solidFill>
              <a:srgbClr val="8000FF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堅持到底</a:t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保持彈性</a:t>
              </a:r>
              <a:endParaRPr/>
            </a:p>
          </p:txBody>
        </p:sp>
      </p:grpSp>
      <p:sp>
        <p:nvSpPr>
          <p:cNvPr id="798" name="Google Shape;798;p44"/>
          <p:cNvSpPr txBox="1"/>
          <p:nvPr/>
        </p:nvSpPr>
        <p:spPr>
          <a:xfrm>
            <a:off x="-22850" y="11322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1775526" y="1268759"/>
            <a:ext cx="8746025" cy="5328593"/>
          </a:xfrm>
          <a:prstGeom prst="roundRect">
            <a:avLst>
              <a:gd fmla="val 7610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39" name="Google Shape;139;p18"/>
          <p:cNvCxnSpPr/>
          <p:nvPr/>
        </p:nvCxnSpPr>
        <p:spPr>
          <a:xfrm>
            <a:off x="1489187" y="681008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8"/>
          <p:cNvCxnSpPr/>
          <p:nvPr/>
        </p:nvCxnSpPr>
        <p:spPr>
          <a:xfrm>
            <a:off x="1500073" y="897032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141" name="Google Shape;141;p18"/>
          <p:cNvGrpSpPr/>
          <p:nvPr/>
        </p:nvGrpSpPr>
        <p:grpSpPr>
          <a:xfrm>
            <a:off x="1842931" y="554844"/>
            <a:ext cx="8538527" cy="5754477"/>
            <a:chOff x="2496559" y="528925"/>
            <a:chExt cx="8792938" cy="5739282"/>
          </a:xfrm>
        </p:grpSpPr>
        <p:sp>
          <p:nvSpPr>
            <p:cNvPr id="142" name="Google Shape;142;p18"/>
            <p:cNvSpPr/>
            <p:nvPr/>
          </p:nvSpPr>
          <p:spPr>
            <a:xfrm>
              <a:off x="7240331" y="1613495"/>
              <a:ext cx="3968750" cy="3749675"/>
            </a:xfrm>
            <a:prstGeom prst="roundRect">
              <a:avLst>
                <a:gd fmla="val 4338" name="adj"/>
              </a:avLst>
            </a:prstGeom>
            <a:gradFill>
              <a:gsLst>
                <a:gs pos="0">
                  <a:srgbClr val="C4E0B2"/>
                </a:gs>
                <a:gs pos="88000">
                  <a:srgbClr val="E1EFD8"/>
                </a:gs>
                <a:gs pos="100000">
                  <a:srgbClr val="E1EFD8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601781" y="3515320"/>
              <a:ext cx="2855913" cy="8112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B7B7B"/>
                </a:gs>
                <a:gs pos="88000">
                  <a:srgbClr val="C9C9C9"/>
                </a:gs>
                <a:gs pos="100000">
                  <a:srgbClr val="4B852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601781" y="2531070"/>
              <a:ext cx="2855913" cy="8112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B7B7B"/>
                </a:gs>
                <a:gs pos="88000">
                  <a:srgbClr val="C9C9C9"/>
                </a:gs>
                <a:gs pos="100000">
                  <a:srgbClr val="4B852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601781" y="1572220"/>
              <a:ext cx="2855913" cy="8112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B7B7B"/>
                </a:gs>
                <a:gs pos="88000">
                  <a:srgbClr val="C9C9C9"/>
                </a:gs>
                <a:gs pos="100000">
                  <a:srgbClr val="4B852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3601781" y="4512270"/>
              <a:ext cx="2855913" cy="8112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B7B7B"/>
                </a:gs>
                <a:gs pos="88000">
                  <a:srgbClr val="C9C9C9"/>
                </a:gs>
                <a:gs pos="100000">
                  <a:srgbClr val="4B852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3825619" y="4686895"/>
              <a:ext cx="1181100" cy="58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奠基</a:t>
              </a:r>
              <a:endParaRPr/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3825619" y="3689945"/>
              <a:ext cx="1181100" cy="58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銜接</a:t>
              </a:r>
              <a:endParaRPr/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3865306" y="1778595"/>
              <a:ext cx="1438275" cy="58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實踐</a:t>
              </a:r>
              <a:endParaRPr/>
            </a:p>
          </p:txBody>
        </p:sp>
        <p:grpSp>
          <p:nvGrpSpPr>
            <p:cNvPr id="150" name="Google Shape;150;p18"/>
            <p:cNvGrpSpPr/>
            <p:nvPr/>
          </p:nvGrpSpPr>
          <p:grpSpPr>
            <a:xfrm>
              <a:off x="5016244" y="528925"/>
              <a:ext cx="3900487" cy="5508933"/>
              <a:chOff x="1475656" y="1232218"/>
              <a:chExt cx="3901469" cy="5509149"/>
            </a:xfrm>
          </p:grpSpPr>
          <p:sp>
            <p:nvSpPr>
              <p:cNvPr id="151" name="Google Shape;151;p18"/>
              <p:cNvSpPr/>
              <p:nvPr/>
            </p:nvSpPr>
            <p:spPr>
              <a:xfrm>
                <a:off x="1780511" y="4509120"/>
                <a:ext cx="3260928" cy="1223041"/>
              </a:xfrm>
              <a:custGeom>
                <a:rect b="b" l="l" r="r" t="t"/>
                <a:pathLst>
                  <a:path extrusionOk="0" h="10078" w="10194">
                    <a:moveTo>
                      <a:pt x="0" y="5809"/>
                    </a:moveTo>
                    <a:lnTo>
                      <a:pt x="3578" y="0"/>
                    </a:lnTo>
                    <a:lnTo>
                      <a:pt x="10194" y="3577"/>
                    </a:lnTo>
                    <a:lnTo>
                      <a:pt x="6428" y="10078"/>
                    </a:lnTo>
                    <a:lnTo>
                      <a:pt x="0" y="5809"/>
                    </a:lnTo>
                    <a:close/>
                  </a:path>
                </a:pathLst>
              </a:custGeom>
              <a:gradFill>
                <a:gsLst>
                  <a:gs pos="0">
                    <a:srgbClr val="359BC8"/>
                  </a:gs>
                  <a:gs pos="100000">
                    <a:srgbClr val="6AB5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1475656" y="5215034"/>
                <a:ext cx="2490743" cy="1516535"/>
              </a:xfrm>
              <a:custGeom>
                <a:rect b="b" l="l" r="r" t="t"/>
                <a:pathLst>
                  <a:path extrusionOk="0" h="10236" w="10000">
                    <a:moveTo>
                      <a:pt x="1236" y="0"/>
                    </a:moveTo>
                    <a:lnTo>
                      <a:pt x="9480" y="3451"/>
                    </a:lnTo>
                    <a:cubicBezTo>
                      <a:pt x="9641" y="5713"/>
                      <a:pt x="9839" y="7974"/>
                      <a:pt x="10000" y="10236"/>
                    </a:cubicBezTo>
                    <a:lnTo>
                      <a:pt x="0" y="542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>
                <a:gsLst>
                  <a:gs pos="0">
                    <a:srgbClr val="CCEBFF"/>
                  </a:gs>
                  <a:gs pos="100000">
                    <a:srgbClr val="D2ED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3841266" y="4938998"/>
                <a:ext cx="1535859" cy="1802369"/>
              </a:xfrm>
              <a:custGeom>
                <a:rect b="b" l="l" r="r" t="t"/>
                <a:pathLst>
                  <a:path extrusionOk="0" h="10253" w="10000">
                    <a:moveTo>
                      <a:pt x="0" y="4513"/>
                    </a:moveTo>
                    <a:lnTo>
                      <a:pt x="7755" y="0"/>
                    </a:lnTo>
                    <a:lnTo>
                      <a:pt x="10000" y="4102"/>
                    </a:lnTo>
                    <a:lnTo>
                      <a:pt x="771" y="10253"/>
                    </a:lnTo>
                    <a:lnTo>
                      <a:pt x="0" y="4513"/>
                    </a:lnTo>
                    <a:close/>
                  </a:path>
                </a:pathLst>
              </a:custGeom>
              <a:gradFill>
                <a:gsLst>
                  <a:gs pos="0">
                    <a:srgbClr val="88CDE6"/>
                  </a:gs>
                  <a:gs pos="100000">
                    <a:srgbClr val="74C5E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2157512" y="3749279"/>
                <a:ext cx="2461007" cy="791998"/>
              </a:xfrm>
              <a:custGeom>
                <a:rect b="b" l="l" r="r" t="t"/>
                <a:pathLst>
                  <a:path extrusionOk="0" h="9881" w="10977">
                    <a:moveTo>
                      <a:pt x="0" y="5859"/>
                    </a:moveTo>
                    <a:lnTo>
                      <a:pt x="5134" y="0"/>
                    </a:lnTo>
                    <a:lnTo>
                      <a:pt x="10977" y="3948"/>
                    </a:lnTo>
                    <a:lnTo>
                      <a:pt x="6827" y="9881"/>
                    </a:lnTo>
                    <a:lnTo>
                      <a:pt x="0" y="5859"/>
                    </a:lnTo>
                    <a:close/>
                  </a:path>
                </a:pathLst>
              </a:custGeom>
              <a:gradFill>
                <a:gsLst>
                  <a:gs pos="0">
                    <a:srgbClr val="359BC8"/>
                  </a:gs>
                  <a:gs pos="100000">
                    <a:srgbClr val="6AB5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1843964" y="4218791"/>
                <a:ext cx="1965243" cy="1290601"/>
              </a:xfrm>
              <a:custGeom>
                <a:rect b="b" l="l" r="r" t="t"/>
                <a:pathLst>
                  <a:path extrusionOk="0" h="10226" w="10148">
                    <a:moveTo>
                      <a:pt x="1612" y="0"/>
                    </a:moveTo>
                    <a:lnTo>
                      <a:pt x="9527" y="2457"/>
                    </a:lnTo>
                    <a:cubicBezTo>
                      <a:pt x="9709" y="5047"/>
                      <a:pt x="9966" y="7636"/>
                      <a:pt x="10148" y="10226"/>
                    </a:cubicBezTo>
                    <a:lnTo>
                      <a:pt x="0" y="6611"/>
                    </a:lnTo>
                    <a:lnTo>
                      <a:pt x="16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CCEBFF"/>
                  </a:gs>
                  <a:gs pos="100000">
                    <a:srgbClr val="D2ED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3683768" y="4065857"/>
                <a:ext cx="1276803" cy="1451375"/>
              </a:xfrm>
              <a:custGeom>
                <a:rect b="b" l="l" r="r" t="t"/>
                <a:pathLst>
                  <a:path extrusionOk="0" h="10201" w="10427">
                    <a:moveTo>
                      <a:pt x="0" y="3227"/>
                    </a:moveTo>
                    <a:lnTo>
                      <a:pt x="7552" y="0"/>
                    </a:lnTo>
                    <a:lnTo>
                      <a:pt x="10427" y="5068"/>
                    </a:lnTo>
                    <a:lnTo>
                      <a:pt x="1019" y="10201"/>
                    </a:lnTo>
                    <a:lnTo>
                      <a:pt x="0" y="3227"/>
                    </a:lnTo>
                    <a:close/>
                  </a:path>
                </a:pathLst>
              </a:custGeom>
              <a:gradFill>
                <a:gsLst>
                  <a:gs pos="0">
                    <a:srgbClr val="88CDE6"/>
                  </a:gs>
                  <a:gs pos="100000">
                    <a:srgbClr val="74C5E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7" name="Google Shape;157;p18"/>
              <p:cNvSpPr txBox="1"/>
              <p:nvPr/>
            </p:nvSpPr>
            <p:spPr>
              <a:xfrm rot="714241">
                <a:off x="2183446" y="4473551"/>
                <a:ext cx="2026160" cy="781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400">
                    <a:solidFill>
                      <a:srgbClr val="222A35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適性入學</a:t>
                </a:r>
                <a:endParaRPr b="1" sz="2400">
                  <a:solidFill>
                    <a:srgbClr val="222A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8" name="Google Shape;158;p18"/>
              <p:cNvSpPr txBox="1"/>
              <p:nvPr/>
            </p:nvSpPr>
            <p:spPr>
              <a:xfrm rot="828627">
                <a:off x="2067430" y="5601836"/>
                <a:ext cx="2026160" cy="777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400">
                    <a:solidFill>
                      <a:srgbClr val="222A35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適性輔導</a:t>
                </a:r>
                <a:endParaRPr b="1" sz="2400">
                  <a:solidFill>
                    <a:srgbClr val="222A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 rot="-215974">
                <a:off x="2507262" y="2971771"/>
                <a:ext cx="1696757" cy="514998"/>
              </a:xfrm>
              <a:custGeom>
                <a:rect b="b" l="l" r="r" t="t"/>
                <a:pathLst>
                  <a:path extrusionOk="0" h="7990" w="10633">
                    <a:moveTo>
                      <a:pt x="0" y="3614"/>
                    </a:moveTo>
                    <a:lnTo>
                      <a:pt x="4939" y="0"/>
                    </a:lnTo>
                    <a:lnTo>
                      <a:pt x="10633" y="4339"/>
                    </a:lnTo>
                    <a:lnTo>
                      <a:pt x="6478" y="7990"/>
                    </a:lnTo>
                    <a:lnTo>
                      <a:pt x="0" y="3614"/>
                    </a:lnTo>
                    <a:close/>
                  </a:path>
                </a:pathLst>
              </a:custGeom>
              <a:gradFill>
                <a:gsLst>
                  <a:gs pos="0">
                    <a:srgbClr val="359BC8"/>
                  </a:gs>
                  <a:gs pos="100000">
                    <a:srgbClr val="6AB5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 rot="-158149">
                <a:off x="2199255" y="3236193"/>
                <a:ext cx="1437486" cy="1172700"/>
              </a:xfrm>
              <a:custGeom>
                <a:rect b="b" l="l" r="r" t="t"/>
                <a:pathLst>
                  <a:path extrusionOk="0" h="10787" w="11012">
                    <a:moveTo>
                      <a:pt x="2637" y="0"/>
                    </a:moveTo>
                    <a:lnTo>
                      <a:pt x="10562" y="2441"/>
                    </a:lnTo>
                    <a:cubicBezTo>
                      <a:pt x="10669" y="5045"/>
                      <a:pt x="10904" y="8183"/>
                      <a:pt x="11012" y="10787"/>
                    </a:cubicBezTo>
                    <a:lnTo>
                      <a:pt x="0" y="7507"/>
                    </a:lnTo>
                    <a:lnTo>
                      <a:pt x="26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CCEBFF"/>
                  </a:gs>
                  <a:gs pos="100000">
                    <a:srgbClr val="D2ED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3545988" y="3195799"/>
                <a:ext cx="1004064" cy="1176838"/>
              </a:xfrm>
              <a:custGeom>
                <a:rect b="b" l="l" r="r" t="t"/>
                <a:pathLst>
                  <a:path extrusionOk="0" h="9959" w="11855">
                    <a:moveTo>
                      <a:pt x="0" y="2385"/>
                    </a:moveTo>
                    <a:lnTo>
                      <a:pt x="7704" y="0"/>
                    </a:lnTo>
                    <a:lnTo>
                      <a:pt x="11855" y="6301"/>
                    </a:lnTo>
                    <a:lnTo>
                      <a:pt x="1330" y="9959"/>
                    </a:lnTo>
                    <a:cubicBezTo>
                      <a:pt x="1065" y="7568"/>
                      <a:pt x="265" y="4776"/>
                      <a:pt x="0" y="23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CDE6"/>
                  </a:gs>
                  <a:gs pos="100000">
                    <a:srgbClr val="74C5E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2570477" y="1257927"/>
                <a:ext cx="965921" cy="2046122"/>
              </a:xfrm>
              <a:custGeom>
                <a:rect b="b" l="l" r="r" t="t"/>
                <a:pathLst>
                  <a:path extrusionOk="0" h="9207" w="10000">
                    <a:moveTo>
                      <a:pt x="7298" y="0"/>
                    </a:moveTo>
                    <a:lnTo>
                      <a:pt x="0" y="8351"/>
                    </a:lnTo>
                    <a:lnTo>
                      <a:pt x="10000" y="9207"/>
                    </a:lnTo>
                    <a:lnTo>
                      <a:pt x="7298" y="0"/>
                    </a:lnTo>
                    <a:close/>
                  </a:path>
                </a:pathLst>
              </a:custGeom>
              <a:gradFill>
                <a:gsLst>
                  <a:gs pos="0">
                    <a:srgbClr val="CCEBFF"/>
                  </a:gs>
                  <a:gs pos="100000">
                    <a:srgbClr val="D2ED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3264924" y="1232218"/>
                <a:ext cx="844759" cy="2034835"/>
              </a:xfrm>
              <a:custGeom>
                <a:rect b="b" l="l" r="r" t="t"/>
                <a:pathLst>
                  <a:path extrusionOk="0" h="10103" w="10083">
                    <a:moveTo>
                      <a:pt x="0" y="0"/>
                    </a:moveTo>
                    <a:cubicBezTo>
                      <a:pt x="64" y="14"/>
                      <a:pt x="-40" y="-3"/>
                      <a:pt x="24" y="11"/>
                    </a:cubicBezTo>
                    <a:lnTo>
                      <a:pt x="10083" y="8792"/>
                    </a:lnTo>
                    <a:lnTo>
                      <a:pt x="2981" y="101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8CDE6"/>
                  </a:gs>
                  <a:gs pos="100000">
                    <a:srgbClr val="74C5E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64" name="Google Shape;164;p18"/>
              <p:cNvSpPr txBox="1"/>
              <p:nvPr/>
            </p:nvSpPr>
            <p:spPr>
              <a:xfrm rot="721930">
                <a:off x="2341765" y="3514331"/>
                <a:ext cx="2027748" cy="781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400">
                    <a:solidFill>
                      <a:srgbClr val="222A35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適性學習</a:t>
                </a:r>
                <a:endParaRPr b="1" sz="2400">
                  <a:solidFill>
                    <a:srgbClr val="222A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65" name="Google Shape;165;p18"/>
              <p:cNvSpPr txBox="1"/>
              <p:nvPr/>
            </p:nvSpPr>
            <p:spPr>
              <a:xfrm rot="719859">
                <a:off x="2624519" y="2312066"/>
                <a:ext cx="1471983" cy="738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400">
                    <a:solidFill>
                      <a:srgbClr val="222A35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適性揚才</a:t>
                </a:r>
                <a:endParaRPr b="1" sz="2400">
                  <a:solidFill>
                    <a:srgbClr val="222A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166" name="Google Shape;166;p18"/>
            <p:cNvSpPr txBox="1"/>
            <p:nvPr/>
          </p:nvSpPr>
          <p:spPr>
            <a:xfrm>
              <a:off x="3865306" y="2715221"/>
              <a:ext cx="1438275" cy="58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精進</a:t>
              </a: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2496559" y="1562720"/>
              <a:ext cx="1116837" cy="3745027"/>
            </a:xfrm>
            <a:prstGeom prst="upArrow">
              <a:avLst>
                <a:gd fmla="val 56105" name="adj1"/>
                <a:gd fmla="val 85613" name="adj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歷</a:t>
              </a:r>
              <a:endParaRPr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程</a:t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725899" y="5791957"/>
              <a:ext cx="3910012" cy="476250"/>
            </a:xfrm>
            <a:prstGeom prst="bracketPair">
              <a:avLst/>
            </a:prstGeom>
            <a:solidFill>
              <a:srgbClr val="F2DCDB">
                <a:alpha val="64705"/>
              </a:srgbClr>
            </a:solidFill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rgbClr val="38562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b="1" lang="zh-TW" sz="3200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作為</a:t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9004044" y="5791957"/>
              <a:ext cx="1873250" cy="476250"/>
            </a:xfrm>
            <a:prstGeom prst="bracketPair">
              <a:avLst/>
            </a:prstGeom>
            <a:solidFill>
              <a:srgbClr val="F2DCDB">
                <a:alpha val="64705"/>
              </a:srgbClr>
            </a:solidFill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理念</a:t>
              </a:r>
              <a:endParaRPr/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8246806" y="1634134"/>
              <a:ext cx="3042691" cy="644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6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成就每個孩子</a:t>
              </a:r>
              <a:endParaRPr/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8914774" y="3274020"/>
              <a:ext cx="1669255" cy="52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1717A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愛其所選</a:t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8878497" y="4728170"/>
              <a:ext cx="1669255" cy="52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1717A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擇其所適</a:t>
              </a: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9507281" y="2340570"/>
              <a:ext cx="433388" cy="873125"/>
            </a:xfrm>
            <a:prstGeom prst="up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9507281" y="3794720"/>
              <a:ext cx="433388" cy="873125"/>
            </a:xfrm>
            <a:prstGeom prst="up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75" name="Google Shape;175;p18"/>
          <p:cNvSpPr txBox="1"/>
          <p:nvPr/>
        </p:nvSpPr>
        <p:spPr>
          <a:xfrm>
            <a:off x="51291" y="225569"/>
            <a:ext cx="62483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&lt;1-1&gt; 教育部十二年國教適性輔導理念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5"/>
          <p:cNvSpPr txBox="1"/>
          <p:nvPr/>
        </p:nvSpPr>
        <p:spPr>
          <a:xfrm>
            <a:off x="1519660" y="526007"/>
            <a:ext cx="8175596" cy="8522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4800"/>
              <a:buFont typeface="Times New Roman"/>
              <a:buNone/>
            </a:pPr>
            <a:r>
              <a:rPr b="1" lang="zh-TW" sz="4400">
                <a:solidFill>
                  <a:srgbClr val="66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問答集(Q&amp;A)簡介</a:t>
            </a:r>
            <a:endParaRPr b="1" sz="4400">
              <a:solidFill>
                <a:srgbClr val="66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45"/>
          <p:cNvSpPr txBox="1"/>
          <p:nvPr/>
        </p:nvSpPr>
        <p:spPr>
          <a:xfrm>
            <a:off x="960584" y="1955111"/>
            <a:ext cx="6648193" cy="237551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教育部為協助各直轄市、縣（市）政府推動國中九年級學生志願選填試探後的輔導作為，彙編「108學年度國中九年級學生志願選填試探後輔導作為常見問答集」及研習課程簡報。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5" name="Google Shape;805;p45"/>
          <p:cNvGrpSpPr/>
          <p:nvPr/>
        </p:nvGrpSpPr>
        <p:grpSpPr>
          <a:xfrm>
            <a:off x="8144564" y="2042812"/>
            <a:ext cx="2502730" cy="3763801"/>
            <a:chOff x="0" y="99251"/>
            <a:chExt cx="2502730" cy="3763801"/>
          </a:xfrm>
        </p:grpSpPr>
        <p:sp>
          <p:nvSpPr>
            <p:cNvPr id="806" name="Google Shape;806;p45"/>
            <p:cNvSpPr/>
            <p:nvPr/>
          </p:nvSpPr>
          <p:spPr>
            <a:xfrm>
              <a:off x="0" y="350171"/>
              <a:ext cx="250273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125136" y="99251"/>
              <a:ext cx="1751911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5"/>
            <p:cNvSpPr txBox="1"/>
            <p:nvPr/>
          </p:nvSpPr>
          <p:spPr>
            <a:xfrm>
              <a:off x="149634" y="123749"/>
              <a:ext cx="1702915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6200" spcFirstLastPara="1" rIns="66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校長篇</a:t>
              </a:r>
              <a:endParaRPr/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0" y="1121291"/>
              <a:ext cx="250273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125136" y="870371"/>
              <a:ext cx="1751911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5"/>
            <p:cNvSpPr txBox="1"/>
            <p:nvPr/>
          </p:nvSpPr>
          <p:spPr>
            <a:xfrm>
              <a:off x="149634" y="894869"/>
              <a:ext cx="1702915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6200" spcFirstLastPara="1" rIns="66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教師篇</a:t>
              </a: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0" y="1892411"/>
              <a:ext cx="250273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125136" y="1641491"/>
              <a:ext cx="1751911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5"/>
            <p:cNvSpPr txBox="1"/>
            <p:nvPr/>
          </p:nvSpPr>
          <p:spPr>
            <a:xfrm>
              <a:off x="149634" y="1665989"/>
              <a:ext cx="1702915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6200" spcFirstLastPara="1" rIns="66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學生篇</a:t>
              </a: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0" y="2663531"/>
              <a:ext cx="250273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125136" y="2412612"/>
              <a:ext cx="1751911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5"/>
            <p:cNvSpPr txBox="1"/>
            <p:nvPr/>
          </p:nvSpPr>
          <p:spPr>
            <a:xfrm>
              <a:off x="149634" y="2437110"/>
              <a:ext cx="1702915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6200" spcFirstLastPara="1" rIns="66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家長篇</a:t>
              </a:r>
              <a:endParaRPr/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0" y="3434652"/>
              <a:ext cx="250273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25136" y="3183732"/>
              <a:ext cx="1751911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5"/>
            <p:cNvSpPr txBox="1"/>
            <p:nvPr/>
          </p:nvSpPr>
          <p:spPr>
            <a:xfrm>
              <a:off x="149634" y="3208230"/>
              <a:ext cx="1702915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66200" spcFirstLastPara="1" rIns="66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其他</a:t>
              </a:r>
              <a:endParaRPr/>
            </a:p>
          </p:txBody>
        </p:sp>
      </p:grpSp>
      <p:sp>
        <p:nvSpPr>
          <p:cNvPr id="821" name="Google Shape;821;p45"/>
          <p:cNvSpPr txBox="1"/>
          <p:nvPr/>
        </p:nvSpPr>
        <p:spPr>
          <a:xfrm>
            <a:off x="0" y="6434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822" name="Google Shape;82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3" name="Google Shape;823;p45"/>
          <p:cNvSpPr/>
          <p:nvPr/>
        </p:nvSpPr>
        <p:spPr>
          <a:xfrm>
            <a:off x="424799" y="4705536"/>
            <a:ext cx="77197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國教署學生生涯輔導網 生涯問鮮菇Q&amp;A 國中生專區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⮚"/>
            </a:pPr>
            <a:r>
              <a:rPr b="1" lang="zh-TW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https://career.cloud.ncnu.edu.tw/question.aspx?RadUrid=36ba09d2-014b-4382-85e2-5d7625ea1807</a:t>
            </a:r>
            <a:endParaRPr b="1" sz="2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6"/>
          <p:cNvSpPr txBox="1"/>
          <p:nvPr/>
        </p:nvSpPr>
        <p:spPr>
          <a:xfrm>
            <a:off x="621287" y="421583"/>
            <a:ext cx="10917936" cy="8522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667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b="1" sz="4400">
              <a:solidFill>
                <a:srgbClr val="66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Times New Roman"/>
              <a:buNone/>
            </a:pPr>
            <a:r>
              <a:rPr b="1" lang="zh-TW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國教署學生生涯輔導網 生涯問鮮菇介紹</a:t>
            </a:r>
            <a:endParaRPr b="1" sz="3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30" name="Google Shape;83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773" y="2970622"/>
            <a:ext cx="5568571" cy="3324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1" name="Google Shape;831;p46"/>
          <p:cNvGrpSpPr/>
          <p:nvPr/>
        </p:nvGrpSpPr>
        <p:grpSpPr>
          <a:xfrm>
            <a:off x="7897676" y="3153151"/>
            <a:ext cx="2819092" cy="2986200"/>
            <a:chOff x="0" y="20232"/>
            <a:chExt cx="2819092" cy="2986200"/>
          </a:xfrm>
        </p:grpSpPr>
        <p:sp>
          <p:nvSpPr>
            <p:cNvPr id="832" name="Google Shape;832;p46"/>
            <p:cNvSpPr/>
            <p:nvPr/>
          </p:nvSpPr>
          <p:spPr>
            <a:xfrm>
              <a:off x="0" y="536832"/>
              <a:ext cx="2819092" cy="882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140954" y="20232"/>
              <a:ext cx="1973364" cy="1033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6"/>
            <p:cNvSpPr txBox="1"/>
            <p:nvPr/>
          </p:nvSpPr>
          <p:spPr>
            <a:xfrm>
              <a:off x="191391" y="70669"/>
              <a:ext cx="1872490" cy="932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74575" spcFirstLastPara="1" rIns="745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國中生專區</a:t>
              </a:r>
              <a:endParaRPr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0" y="2124432"/>
              <a:ext cx="2819092" cy="882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140954" y="1607832"/>
              <a:ext cx="1973364" cy="1033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 txBox="1"/>
            <p:nvPr/>
          </p:nvSpPr>
          <p:spPr>
            <a:xfrm>
              <a:off x="191391" y="1658269"/>
              <a:ext cx="1872490" cy="932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74575" spcFirstLastPara="1" rIns="745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高中生專區</a:t>
              </a:r>
              <a:endParaRPr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838" name="Google Shape;838;p46"/>
          <p:cNvSpPr/>
          <p:nvPr/>
        </p:nvSpPr>
        <p:spPr>
          <a:xfrm>
            <a:off x="1456944" y="1273838"/>
            <a:ext cx="925982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網站目的：</a:t>
            </a:r>
            <a:endParaRPr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提供生涯規劃質化與量化資源，協助學生自我探索、了解興趣、發展潛能、建構自我發展、勾勒未來生涯圖像， 透過生涯資訊的整合與提供，協助學生適性發展。</a:t>
            </a:r>
            <a:endParaRPr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使用對象：國中及高級中等學校學生及其家長、教師。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7"/>
          <p:cNvSpPr txBox="1"/>
          <p:nvPr/>
        </p:nvSpPr>
        <p:spPr>
          <a:xfrm>
            <a:off x="0" y="31610"/>
            <a:ext cx="6097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graphicFrame>
        <p:nvGraphicFramePr>
          <p:cNvPr id="844" name="Google Shape;844;p47"/>
          <p:cNvGraphicFramePr/>
          <p:nvPr/>
        </p:nvGraphicFramePr>
        <p:xfrm>
          <a:off x="1033272" y="14881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{AD4C6BE8-7733-4A30-9A0E-3DF830140FFF}</a:tableStyleId>
              </a:tblPr>
              <a:tblGrid>
                <a:gridCol w="2282950"/>
                <a:gridCol w="82326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填報單位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填報資料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教育局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DFKai-SB"/>
                        <a:buNone/>
                      </a:pPr>
                      <a:r>
                        <a:rPr b="0" i="0" lang="zh-TW" sz="3200" u="none" cap="none" strike="noStrik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各直轄市、縣(市)政府辦理國中學生志願選填試探作業檢核作業自評表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學校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DFKai-SB"/>
                        <a:buNone/>
                      </a:pPr>
                      <a:r>
                        <a:rPr b="0" i="0" lang="zh-TW" sz="3200" u="none" cap="none" strike="noStrik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線上填報第1、2階段推動志願選填試探作業後輔導作為辦理情形彙整表</a:t>
                      </a:r>
                      <a:endParaRPr b="0" i="0" sz="3200" u="none" cap="none" strike="noStrik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t/>
                      </a:r>
                      <a:endParaRPr sz="3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DFKai-SB"/>
                        <a:buNone/>
                      </a:pPr>
                      <a:r>
                        <a:rPr lang="zh-TW" sz="3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學校及督學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督導學校適性輔導辦理情形彙整表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45" name="Google Shape;845;p47"/>
          <p:cNvSpPr txBox="1"/>
          <p:nvPr/>
        </p:nvSpPr>
        <p:spPr>
          <a:xfrm>
            <a:off x="4011168" y="639829"/>
            <a:ext cx="4364736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督導與檢核資料</a:t>
            </a:r>
            <a:endParaRPr/>
          </a:p>
        </p:txBody>
      </p:sp>
      <p:sp>
        <p:nvSpPr>
          <p:cNvPr id="846" name="Google Shape;8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"/>
          <p:cNvSpPr txBox="1"/>
          <p:nvPr/>
        </p:nvSpPr>
        <p:spPr>
          <a:xfrm>
            <a:off x="20974" y="0"/>
            <a:ext cx="6097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pic>
        <p:nvPicPr>
          <p:cNvPr id="852" name="Google Shape;852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137" y="461665"/>
            <a:ext cx="8351483" cy="6150372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48"/>
          <p:cNvSpPr/>
          <p:nvPr/>
        </p:nvSpPr>
        <p:spPr>
          <a:xfrm>
            <a:off x="1897380" y="2316664"/>
            <a:ext cx="2606040" cy="685800"/>
          </a:xfrm>
          <a:prstGeom prst="rect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8"/>
          <p:cNvSpPr/>
          <p:nvPr/>
        </p:nvSpPr>
        <p:spPr>
          <a:xfrm>
            <a:off x="1897380" y="4003548"/>
            <a:ext cx="2606040" cy="685800"/>
          </a:xfrm>
          <a:prstGeom prst="rect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48"/>
          <p:cNvSpPr/>
          <p:nvPr/>
        </p:nvSpPr>
        <p:spPr>
          <a:xfrm>
            <a:off x="1897380" y="5880962"/>
            <a:ext cx="2606040" cy="685800"/>
          </a:xfrm>
          <a:prstGeom prst="rect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48"/>
          <p:cNvSpPr txBox="1"/>
          <p:nvPr/>
        </p:nvSpPr>
        <p:spPr>
          <a:xfrm>
            <a:off x="6240259" y="5049965"/>
            <a:ext cx="3195346" cy="954107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帳號密碼洽註冊組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注意系統開放時間</a:t>
            </a:r>
            <a:endParaRPr/>
          </a:p>
        </p:txBody>
      </p:sp>
      <p:cxnSp>
        <p:nvCxnSpPr>
          <p:cNvPr id="857" name="Google Shape;857;p48"/>
          <p:cNvCxnSpPr/>
          <p:nvPr/>
        </p:nvCxnSpPr>
        <p:spPr>
          <a:xfrm>
            <a:off x="6118878" y="3429000"/>
            <a:ext cx="3767328" cy="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48"/>
          <p:cNvCxnSpPr/>
          <p:nvPr/>
        </p:nvCxnSpPr>
        <p:spPr>
          <a:xfrm>
            <a:off x="6096000" y="2801112"/>
            <a:ext cx="3767328" cy="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9" name="Google Shape;85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0" name="Google Shape;860;p48"/>
          <p:cNvSpPr txBox="1"/>
          <p:nvPr/>
        </p:nvSpPr>
        <p:spPr>
          <a:xfrm>
            <a:off x="583769" y="2290355"/>
            <a:ext cx="1126156" cy="830997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2~3月</a:t>
            </a:r>
            <a:endParaRPr b="1"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5~6月</a:t>
            </a:r>
            <a:endParaRPr b="1"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1" name="Google Shape;861;p48"/>
          <p:cNvSpPr txBox="1"/>
          <p:nvPr/>
        </p:nvSpPr>
        <p:spPr>
          <a:xfrm>
            <a:off x="583769" y="4115615"/>
            <a:ext cx="1126156" cy="46166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8~9月</a:t>
            </a:r>
            <a:endParaRPr b="1"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2" name="Google Shape;862;p48"/>
          <p:cNvSpPr txBox="1"/>
          <p:nvPr/>
        </p:nvSpPr>
        <p:spPr>
          <a:xfrm>
            <a:off x="583769" y="6004072"/>
            <a:ext cx="1126156" cy="46166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9月</a:t>
            </a:r>
            <a:endParaRPr b="1"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9"/>
          <p:cNvSpPr txBox="1"/>
          <p:nvPr>
            <p:ph type="title"/>
          </p:nvPr>
        </p:nvSpPr>
        <p:spPr>
          <a:xfrm>
            <a:off x="679704" y="274320"/>
            <a:ext cx="10515600" cy="719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DFKai-SB"/>
              <a:buNone/>
            </a:pPr>
            <a:r>
              <a:rPr b="1" lang="zh-TW" sz="36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學生輔導諮商中心 適性輔導組</a:t>
            </a:r>
            <a:endParaRPr/>
          </a:p>
        </p:txBody>
      </p:sp>
      <p:grpSp>
        <p:nvGrpSpPr>
          <p:cNvPr id="868" name="Google Shape;868;p49"/>
          <p:cNvGrpSpPr/>
          <p:nvPr/>
        </p:nvGrpSpPr>
        <p:grpSpPr>
          <a:xfrm>
            <a:off x="1897232" y="995914"/>
            <a:ext cx="8232198" cy="5586134"/>
            <a:chOff x="1794344" y="1631"/>
            <a:chExt cx="8232198" cy="5586134"/>
          </a:xfrm>
        </p:grpSpPr>
        <p:sp>
          <p:nvSpPr>
            <p:cNvPr id="869" name="Google Shape;869;p49"/>
            <p:cNvSpPr/>
            <p:nvPr/>
          </p:nvSpPr>
          <p:spPr>
            <a:xfrm>
              <a:off x="1794344" y="1631"/>
              <a:ext cx="2352056" cy="11760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 txBox="1"/>
            <p:nvPr/>
          </p:nvSpPr>
          <p:spPr>
            <a:xfrm>
              <a:off x="1828789" y="36076"/>
              <a:ext cx="2283166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62850" spcFirstLastPara="1" rIns="6285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3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教師研習</a:t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2029550" y="1177659"/>
              <a:ext cx="235205" cy="8820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72" name="Google Shape;872;p49"/>
            <p:cNvSpPr/>
            <p:nvPr/>
          </p:nvSpPr>
          <p:spPr>
            <a:xfrm>
              <a:off x="2264756" y="1471666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 txBox="1"/>
            <p:nvPr/>
          </p:nvSpPr>
          <p:spPr>
            <a:xfrm>
              <a:off x="2299201" y="1506111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諮詢服務</a:t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2029550" y="1177659"/>
              <a:ext cx="235205" cy="23520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75" name="Google Shape;875;p49"/>
            <p:cNvSpPr/>
            <p:nvPr/>
          </p:nvSpPr>
          <p:spPr>
            <a:xfrm>
              <a:off x="2264756" y="2941702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 txBox="1"/>
            <p:nvPr/>
          </p:nvSpPr>
          <p:spPr>
            <a:xfrm>
              <a:off x="2299201" y="2976147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焦點座談</a:t>
              </a:r>
              <a:endParaRPr b="1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適性輔導研習</a:t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4734415" y="1631"/>
              <a:ext cx="2352056" cy="11760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 txBox="1"/>
            <p:nvPr/>
          </p:nvSpPr>
          <p:spPr>
            <a:xfrm>
              <a:off x="4768860" y="36076"/>
              <a:ext cx="2283166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62850" spcFirstLastPara="1" rIns="6285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3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個案服務</a:t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4969621" y="1177659"/>
              <a:ext cx="235205" cy="8820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80" name="Google Shape;880;p49"/>
            <p:cNvSpPr/>
            <p:nvPr/>
          </p:nvSpPr>
          <p:spPr>
            <a:xfrm>
              <a:off x="5204827" y="1471666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 txBox="1"/>
            <p:nvPr/>
          </p:nvSpPr>
          <p:spPr>
            <a:xfrm>
              <a:off x="5239272" y="1506111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志願選填特殊個案三級輔導</a:t>
              </a:r>
              <a:endParaRPr b="1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4969621" y="1177659"/>
              <a:ext cx="235205" cy="23520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83" name="Google Shape;883;p49"/>
            <p:cNvSpPr/>
            <p:nvPr/>
          </p:nvSpPr>
          <p:spPr>
            <a:xfrm>
              <a:off x="5204827" y="2941702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 txBox="1"/>
            <p:nvPr/>
          </p:nvSpPr>
          <p:spPr>
            <a:xfrm>
              <a:off x="5239272" y="2976147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DFKai-SB"/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社區師傅</a:t>
              </a:r>
              <a:endParaRPr b="1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DFKai-SB"/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職場體驗</a:t>
              </a: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7674486" y="1631"/>
              <a:ext cx="2352056" cy="11760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 txBox="1"/>
            <p:nvPr/>
          </p:nvSpPr>
          <p:spPr>
            <a:xfrm>
              <a:off x="7708931" y="36076"/>
              <a:ext cx="2283166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62850" spcFirstLastPara="1" rIns="6285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3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未升學未就業青少年</a:t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7909692" y="1177659"/>
              <a:ext cx="235205" cy="8820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88" name="Google Shape;888;p49"/>
            <p:cNvSpPr/>
            <p:nvPr/>
          </p:nvSpPr>
          <p:spPr>
            <a:xfrm>
              <a:off x="8144897" y="1471666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 txBox="1"/>
            <p:nvPr/>
          </p:nvSpPr>
          <p:spPr>
            <a:xfrm>
              <a:off x="8179342" y="1506111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動向調查</a:t>
              </a:r>
              <a:endParaRPr b="1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追蹤關懷</a:t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7909692" y="1177659"/>
              <a:ext cx="235205" cy="23520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91" name="Google Shape;891;p49"/>
            <p:cNvSpPr/>
            <p:nvPr/>
          </p:nvSpPr>
          <p:spPr>
            <a:xfrm>
              <a:off x="8144897" y="2941702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 txBox="1"/>
            <p:nvPr/>
          </p:nvSpPr>
          <p:spPr>
            <a:xfrm>
              <a:off x="8179342" y="2976147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預防性措施</a:t>
              </a:r>
              <a:endParaRPr b="1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7909692" y="1177659"/>
              <a:ext cx="235205" cy="38220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894" name="Google Shape;894;p49"/>
            <p:cNvSpPr/>
            <p:nvPr/>
          </p:nvSpPr>
          <p:spPr>
            <a:xfrm>
              <a:off x="8144897" y="4411737"/>
              <a:ext cx="1881645" cy="11760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 txBox="1"/>
            <p:nvPr/>
          </p:nvSpPr>
          <p:spPr>
            <a:xfrm>
              <a:off x="8179342" y="4446182"/>
              <a:ext cx="1812755" cy="110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青少年探索班</a:t>
              </a:r>
              <a:endParaRPr/>
            </a:p>
          </p:txBody>
        </p:sp>
      </p:grpSp>
      <p:sp>
        <p:nvSpPr>
          <p:cNvPr id="896" name="Google Shape;896;p49"/>
          <p:cNvSpPr/>
          <p:nvPr/>
        </p:nvSpPr>
        <p:spPr>
          <a:xfrm>
            <a:off x="102888" y="31374"/>
            <a:ext cx="40545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&lt;4&gt;輔諮中心適性輔導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97" name="Google Shape;89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50"/>
          <p:cNvSpPr txBox="1"/>
          <p:nvPr>
            <p:ph idx="1" type="body"/>
          </p:nvPr>
        </p:nvSpPr>
        <p:spPr>
          <a:xfrm>
            <a:off x="4232763" y="133932"/>
            <a:ext cx="3765296" cy="589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59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b="1" lang="zh-TW" sz="32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108學年度教師研習</a:t>
            </a:r>
            <a:endParaRPr/>
          </a:p>
        </p:txBody>
      </p:sp>
      <p:sp>
        <p:nvSpPr>
          <p:cNvPr id="903" name="Google Shape;90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3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4" name="Google Shape;904;p50"/>
          <p:cNvGraphicFramePr/>
          <p:nvPr/>
        </p:nvGraphicFramePr>
        <p:xfrm>
          <a:off x="838200" y="7238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{F9466ECA-B8AF-4611-8DC5-4ED242C77A76}</a:tableStyleId>
              </a:tblPr>
              <a:tblGrid>
                <a:gridCol w="1555050"/>
                <a:gridCol w="1447225"/>
                <a:gridCol w="4693925"/>
                <a:gridCol w="3072375"/>
              </a:tblGrid>
              <a:tr h="52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時間</a:t>
                      </a:r>
                      <a:endParaRPr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承辦學校</a:t>
                      </a:r>
                      <a:endParaRPr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適性輔導研習主題</a:t>
                      </a:r>
                      <a:endParaRPr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講師</a:t>
                      </a:r>
                      <a:endParaRPr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</a:tr>
              <a:tr h="27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109.1~3月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分區承辦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DFKai-SB"/>
                        <a:buNone/>
                      </a:pPr>
                      <a:r>
                        <a:rPr b="1" i="0" lang="zh-TW" sz="2000" u="none" cap="none" strike="noStrik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專兼輔教師分區專業團體督導辦理志願選填輔導知能研習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自行研討或邀請勞工局</a:t>
                      </a:r>
                      <a:b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b="1" lang="zh-TW" sz="20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(109學年度改為行政督導)</a:t>
                      </a:r>
                      <a:endParaRPr b="1" sz="200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109.3月初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志願選填試探後輔導焦點座談會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因應疫情採線上QA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109.06.17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鹽水國中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勞工局就業協助措施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勞工局周奇玫站長</a:t>
                      </a:r>
                      <a:endParaRPr/>
                    </a:p>
                  </a:txBody>
                  <a:tcPr marT="45825" marB="45825" marR="91675" marL="91675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109.06.23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麻豆國中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從工作未來看中學生涯經營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就業情報臧聲遠顧問</a:t>
                      </a:r>
                      <a:endParaRPr/>
                    </a:p>
                  </a:txBody>
                  <a:tcPr marT="45825" marB="45825" marR="91675" marL="91675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109.07.15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新東國中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一次單元諮商模式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彰化師大王智弘教授</a:t>
                      </a:r>
                      <a:endParaRPr/>
                    </a:p>
                  </a:txBody>
                  <a:tcPr marT="45825" marB="45825" marR="91675" marL="91675" anchor="ctr"/>
                </a:tc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109.07.21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大成國中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斜槓世代的生涯破框思維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陳志恆心理師</a:t>
                      </a:r>
                      <a:endParaRPr/>
                    </a:p>
                  </a:txBody>
                  <a:tcPr marT="45825" marB="45825" marR="91675" marL="91675" anchor="ctr"/>
                </a:tc>
              </a:tr>
              <a:tr h="64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109.09.09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安定國中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認識產業環境參訪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BMW、NISSAN等汽車公司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慈幼工商葉志成老師</a:t>
                      </a:r>
                      <a:endParaRPr/>
                    </a:p>
                  </a:txBody>
                  <a:tcPr marT="45825" marB="45825" marR="91675" marL="91675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109.09.18</a:t>
                      </a:r>
                      <a:endParaRPr b="1" sz="2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金城國中</a:t>
                      </a:r>
                      <a:endParaRPr/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正念教育與壓力調適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嘉南療養院杜家興主任</a:t>
                      </a:r>
                      <a:endParaRPr/>
                    </a:p>
                  </a:txBody>
                  <a:tcPr marT="45825" marB="45825" marR="91675" marL="91675" anchor="ctr"/>
                </a:tc>
              </a:tr>
            </a:tbl>
          </a:graphicData>
        </a:graphic>
      </p:graphicFrame>
      <p:sp>
        <p:nvSpPr>
          <p:cNvPr id="905" name="Google Shape;905;p50"/>
          <p:cNvSpPr/>
          <p:nvPr/>
        </p:nvSpPr>
        <p:spPr>
          <a:xfrm>
            <a:off x="102888" y="31374"/>
            <a:ext cx="40545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&lt;4&gt;輔諮中心適性輔導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1"/>
          <p:cNvSpPr txBox="1"/>
          <p:nvPr>
            <p:ph idx="1" type="body"/>
          </p:nvPr>
        </p:nvSpPr>
        <p:spPr>
          <a:xfrm>
            <a:off x="1832872" y="1048599"/>
            <a:ext cx="8350764" cy="2266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9016" lvl="0" marL="4536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對象：中心開案服務之三級個案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  <a:p>
            <a:pPr indent="-339016" lvl="0" marL="453613" rtl="0" algn="l">
              <a:lnSpc>
                <a:spcPct val="90000"/>
              </a:lnSpc>
              <a:spcBef>
                <a:spcPts val="12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方式：興趣評估🡪媒合店家🡪職場體驗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  <a:p>
            <a:pPr indent="-339016" lvl="0" marL="453613" rtl="0" algn="l">
              <a:lnSpc>
                <a:spcPct val="90000"/>
              </a:lnSpc>
              <a:spcBef>
                <a:spcPts val="12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時數：2節*10週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  <a:p>
            <a:pPr indent="-339016" lvl="0" marL="453613" rtl="0" algn="l">
              <a:lnSpc>
                <a:spcPct val="90000"/>
              </a:lnSpc>
              <a:spcBef>
                <a:spcPts val="12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經費：以輔諮中心市預算支應鐘點費及材料費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1" name="Google Shape;911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3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51"/>
          <p:cNvSpPr txBox="1"/>
          <p:nvPr/>
        </p:nvSpPr>
        <p:spPr>
          <a:xfrm>
            <a:off x="1908874" y="262298"/>
            <a:ext cx="442548" cy="647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9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51"/>
          <p:cNvSpPr/>
          <p:nvPr/>
        </p:nvSpPr>
        <p:spPr>
          <a:xfrm>
            <a:off x="102888" y="31374"/>
            <a:ext cx="40545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&lt;4&gt;輔諮中心適性輔導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14" name="Google Shape;914;p51"/>
          <p:cNvSpPr txBox="1"/>
          <p:nvPr/>
        </p:nvSpPr>
        <p:spPr>
          <a:xfrm>
            <a:off x="1657350" y="5836905"/>
            <a:ext cx="9696450" cy="75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882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藉由職場師傅個別化教育，強調人際溫度，讓個案在職場中探索自我特質，培養生涯發展所需態度及能力</a:t>
            </a:r>
            <a:r>
              <a:rPr b="0" i="0" lang="zh-TW" sz="2406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406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15" name="Google Shape;9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221" y="2987040"/>
            <a:ext cx="2915754" cy="280761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6" name="Google Shape;91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6723" y="2987040"/>
            <a:ext cx="2883714" cy="287918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7" name="Google Shape;917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2437" y="2941206"/>
            <a:ext cx="2883714" cy="28534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8" name="Google Shape;918;p51"/>
          <p:cNvSpPr txBox="1"/>
          <p:nvPr/>
        </p:nvSpPr>
        <p:spPr>
          <a:xfrm>
            <a:off x="1908874" y="442696"/>
            <a:ext cx="8619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社區師傅─職場生活體驗教育暨適性輔導方案</a:t>
            </a:r>
            <a:endParaRPr sz="32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2"/>
          <p:cNvSpPr txBox="1"/>
          <p:nvPr/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25" name="Google Shape;925;p52"/>
          <p:cNvGrpSpPr/>
          <p:nvPr/>
        </p:nvGrpSpPr>
        <p:grpSpPr>
          <a:xfrm>
            <a:off x="1540965" y="1296737"/>
            <a:ext cx="9175907" cy="5197459"/>
            <a:chOff x="0" y="579157"/>
            <a:chExt cx="9175907" cy="5197459"/>
          </a:xfrm>
        </p:grpSpPr>
        <p:sp>
          <p:nvSpPr>
            <p:cNvPr id="926" name="Google Shape;926;p52"/>
            <p:cNvSpPr/>
            <p:nvPr/>
          </p:nvSpPr>
          <p:spPr>
            <a:xfrm>
              <a:off x="0" y="579157"/>
              <a:ext cx="9175907" cy="795828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2"/>
            <p:cNvSpPr txBox="1"/>
            <p:nvPr/>
          </p:nvSpPr>
          <p:spPr>
            <a:xfrm>
              <a:off x="0" y="579157"/>
              <a:ext cx="9175907" cy="795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教育部青年發展署計畫簡介</a:t>
              </a: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2206" y="1396552"/>
              <a:ext cx="2303004" cy="392053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2"/>
            <p:cNvSpPr txBox="1"/>
            <p:nvPr/>
          </p:nvSpPr>
          <p:spPr>
            <a:xfrm>
              <a:off x="2206" y="1396552"/>
              <a:ext cx="2303004" cy="3920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定義</a:t>
              </a:r>
              <a:endParaRPr/>
            </a:p>
            <a:p>
              <a:pPr indent="-228600" lvl="1" marL="22860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雙青：國中畢業後</a:t>
              </a:r>
              <a:r>
                <a:rPr b="0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未繼續升學亦未進入勞動市場就業</a:t>
              </a: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之15-18歲青少年。</a:t>
              </a:r>
              <a:endParaRPr/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2305211" y="1396435"/>
              <a:ext cx="2289496" cy="392053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2"/>
            <p:cNvSpPr txBox="1"/>
            <p:nvPr/>
          </p:nvSpPr>
          <p:spPr>
            <a:xfrm>
              <a:off x="2305211" y="1396435"/>
              <a:ext cx="2289496" cy="3920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目標</a:t>
              </a:r>
              <a:endParaRPr/>
            </a:p>
            <a:p>
              <a:pPr indent="-228600" lvl="1" marL="22860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協助未升學未就業青少年適性轉銜就學、就業或參加職訓，以奠定未來生涯發展基礎。</a:t>
              </a:r>
              <a:endParaRPr/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4594707" y="1396513"/>
              <a:ext cx="2289496" cy="392053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2"/>
            <p:cNvSpPr txBox="1"/>
            <p:nvPr/>
          </p:nvSpPr>
          <p:spPr>
            <a:xfrm>
              <a:off x="4594707" y="1396513"/>
              <a:ext cx="2289496" cy="3920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對象</a:t>
              </a:r>
              <a:endParaRPr sz="24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-228600" lvl="1" marL="22860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國中畢業（修業完成）後，年滿15-18歲，未曾升學、目前未就業，生涯未定向有轉銜扶助需求青少年。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國中九年級學生畢業前需提早介入者。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中離生。</a:t>
              </a:r>
              <a:endParaRPr/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6876511" y="1396552"/>
              <a:ext cx="2289496" cy="392053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2"/>
            <p:cNvSpPr txBox="1"/>
            <p:nvPr/>
          </p:nvSpPr>
          <p:spPr>
            <a:xfrm>
              <a:off x="6876511" y="1396552"/>
              <a:ext cx="2289496" cy="3920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措施</a:t>
              </a:r>
              <a:endParaRPr/>
            </a:p>
            <a:p>
              <a:pPr indent="-228600" lvl="1" marL="22860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共同性輔導</a:t>
              </a:r>
              <a:endParaRPr/>
            </a:p>
            <a:p>
              <a:pPr indent="-228600" lvl="2" marL="4572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適性轉銜</a:t>
              </a:r>
              <a:endParaRPr/>
            </a:p>
            <a:p>
              <a:pPr indent="-228600" lvl="2" marL="4572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追蹤輔導</a:t>
              </a:r>
              <a:endParaRPr/>
            </a:p>
            <a:p>
              <a:pPr indent="-228600" lvl="1" marL="2286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可搭配措施</a:t>
              </a:r>
              <a:endParaRPr/>
            </a:p>
            <a:p>
              <a:pPr indent="-228600" lvl="2" marL="4572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輔導會談</a:t>
              </a:r>
              <a:endParaRPr/>
            </a:p>
            <a:p>
              <a:pPr indent="-228600" lvl="2" marL="4572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生涯探索課程</a:t>
              </a:r>
              <a:endParaRPr/>
            </a:p>
            <a:p>
              <a:pPr indent="-228600" lvl="2" marL="4572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DFKai-SB"/>
                <a:buChar char="•"/>
              </a:pPr>
              <a:r>
                <a:rPr b="0" i="0" lang="zh-TW" sz="20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工作體驗(時薪*120小時)</a:t>
              </a:r>
              <a:endParaRPr b="0" i="0" sz="20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-101600" lvl="2" marL="457200" marR="0" rtl="0" algn="just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0" y="5344279"/>
              <a:ext cx="9175907" cy="432337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7" name="Google Shape;937;p52"/>
          <p:cNvSpPr/>
          <p:nvPr/>
        </p:nvSpPr>
        <p:spPr>
          <a:xfrm>
            <a:off x="1457420" y="272845"/>
            <a:ext cx="185203" cy="37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25" lIns="91650" spcFirstLastPara="1" rIns="91650" wrap="square" tIns="45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52"/>
          <p:cNvSpPr/>
          <p:nvPr/>
        </p:nvSpPr>
        <p:spPr>
          <a:xfrm>
            <a:off x="102888" y="31374"/>
            <a:ext cx="40545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&lt;4&gt;輔諮中心適性輔導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9" name="Google Shape;939;p52"/>
          <p:cNvSpPr txBox="1"/>
          <p:nvPr/>
        </p:nvSpPr>
        <p:spPr>
          <a:xfrm>
            <a:off x="2829332" y="493039"/>
            <a:ext cx="69478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未升學未就業青少年關懷扶助計畫</a:t>
            </a:r>
            <a:endParaRPr sz="32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3"/>
          <p:cNvSpPr/>
          <p:nvPr/>
        </p:nvSpPr>
        <p:spPr>
          <a:xfrm>
            <a:off x="1457420" y="272845"/>
            <a:ext cx="185203" cy="37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25" lIns="91650" spcFirstLastPara="1" rIns="91650" wrap="square" tIns="45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53"/>
          <p:cNvSpPr txBox="1"/>
          <p:nvPr>
            <p:ph idx="12" type="sldNum"/>
          </p:nvPr>
        </p:nvSpPr>
        <p:spPr>
          <a:xfrm>
            <a:off x="8211380" y="6254274"/>
            <a:ext cx="2166116" cy="364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103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103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946" name="Google Shape;946;p53"/>
          <p:cNvGraphicFramePr/>
          <p:nvPr/>
        </p:nvGraphicFramePr>
        <p:xfrm>
          <a:off x="542544" y="10424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{AD4C6BE8-7733-4A30-9A0E-3DF830140FFF}</a:tableStyleId>
              </a:tblPr>
              <a:tblGrid>
                <a:gridCol w="3265125"/>
                <a:gridCol w="1780025"/>
                <a:gridCol w="6061750"/>
              </a:tblGrid>
              <a:tr h="59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工作項目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辦理單位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說明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國中畢業未升學未就業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青少年動向調查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青年署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輔諮中心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國中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 教育部青年發展署函文縣市政府辦理。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 9月由輔諮中心函文各校於規定期限內至</a:t>
                      </a:r>
                      <a:r>
                        <a:rPr b="1" lang="zh-TW" sz="2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適性入學資料管理平台</a:t>
                      </a: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填報應屆未定位畢業生動向。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預防性措施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與生涯抉擇對話、樂活體驗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輔諮中心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國中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AutoNum type="arabicPeriod"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年初核定補助經費。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-4572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AutoNum type="arabicPeriod"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各校運用在地資源辦理生涯講座及探索體驗活動。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青少年探索班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輔諮中心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執行單位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(兒少協會)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 追蹤關懷須介入對象(如:準備找工作、尚未規劃、</a:t>
                      </a:r>
                      <a:endParaRPr b="1" sz="2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失聯…)。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DFKai-SB"/>
                        <a:buNone/>
                      </a:pPr>
                      <a:r>
                        <a:rPr b="1" lang="zh-TW" sz="2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 委外辦理青少年探索班，進行輔導會談、生涯探索課程、工作體驗、適性轉銜、後續輔導。</a:t>
                      </a:r>
                      <a:endParaRPr/>
                    </a:p>
                  </a:txBody>
                  <a:tcPr marT="45825" marB="45825" marR="91675" marL="91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7" name="Google Shape;947;p53"/>
          <p:cNvSpPr/>
          <p:nvPr/>
        </p:nvSpPr>
        <p:spPr>
          <a:xfrm>
            <a:off x="102888" y="31374"/>
            <a:ext cx="40545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&lt;4&gt;輔諮中心適性輔導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8" name="Google Shape;948;p53"/>
          <p:cNvSpPr txBox="1"/>
          <p:nvPr/>
        </p:nvSpPr>
        <p:spPr>
          <a:xfrm>
            <a:off x="2743200" y="351447"/>
            <a:ext cx="73639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未升學未就業青少年關懷扶助計畫</a:t>
            </a:r>
            <a:endParaRPr sz="32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54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54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54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54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54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8" name="Google Shape;958;p54"/>
          <p:cNvPicPr preferRelativeResize="0"/>
          <p:nvPr/>
        </p:nvPicPr>
        <p:blipFill rotWithShape="1">
          <a:blip r:embed="rId3">
            <a:alphaModFix/>
          </a:blip>
          <a:srcRect b="1" l="25119" r="25882" t="0"/>
          <a:stretch/>
        </p:blipFill>
        <p:spPr>
          <a:xfrm>
            <a:off x="6253465" y="244534"/>
            <a:ext cx="5178249" cy="5178249"/>
          </a:xfrm>
          <a:custGeom>
            <a:rect b="b" l="l" r="r" t="t"/>
            <a:pathLst>
              <a:path extrusionOk="0"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59" name="Google Shape;959;p54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0" name="Google Shape;96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5671" y="1366394"/>
            <a:ext cx="3314700" cy="4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54"/>
          <p:cNvSpPr/>
          <p:nvPr/>
        </p:nvSpPr>
        <p:spPr>
          <a:xfrm>
            <a:off x="1108100" y="535397"/>
            <a:ext cx="44935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國民中學學校輔導工作參考手冊</a:t>
            </a:r>
            <a:endParaRPr b="1" sz="24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第八章 適性輔導</a:t>
            </a:r>
            <a:endParaRPr sz="24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2" name="Google Shape;962;p54"/>
          <p:cNvSpPr/>
          <p:nvPr/>
        </p:nvSpPr>
        <p:spPr>
          <a:xfrm>
            <a:off x="6905893" y="5456956"/>
            <a:ext cx="43794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臺南市學生輔導諮商中心網頁</a:t>
            </a:r>
            <a:endParaRPr b="1" sz="24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適性輔導</a:t>
            </a:r>
            <a:endParaRPr b="1" sz="24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8355013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>
            <p:ph type="title"/>
          </p:nvPr>
        </p:nvSpPr>
        <p:spPr>
          <a:xfrm>
            <a:off x="0" y="138113"/>
            <a:ext cx="8488361" cy="962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0"/>
              <a:buFont typeface="Microsoft JhengHei"/>
              <a:buNone/>
            </a:pPr>
            <a:r>
              <a:rPr b="1" i="0" lang="zh-TW" sz="243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&lt;1-2&gt;教育部十二年國教適性輔導執行現況</a:t>
            </a:r>
            <a:br>
              <a:rPr b="1" i="0" lang="zh-TW" sz="216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sz="3959">
              <a:solidFill>
                <a:srgbClr val="000099"/>
              </a:solidFill>
            </a:endParaRPr>
          </a:p>
        </p:txBody>
      </p:sp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1289785" y="828774"/>
            <a:ext cx="8893743" cy="572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8288" lvl="0" marL="268288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DFKai-SB"/>
              <a:buAutoNum type="arabicPeriod"/>
            </a:pPr>
            <a:r>
              <a:rPr b="1"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訂定發布有關適性輔導6項方案</a:t>
            </a: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：</a:t>
            </a:r>
            <a:endParaRPr/>
          </a:p>
          <a:p>
            <a:pPr indent="-277813" lvl="1" marL="725488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1" lang="zh-TW" sz="2800">
                <a:latin typeface="DFKai-SB"/>
                <a:ea typeface="DFKai-SB"/>
                <a:cs typeface="DFKai-SB"/>
                <a:sym typeface="DFKai-SB"/>
              </a:rPr>
              <a:t>國中與高中職學生生涯輔導實施方案</a:t>
            </a:r>
            <a:endParaRPr/>
          </a:p>
          <a:p>
            <a:pPr indent="-277813" lvl="1" marL="725488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1" lang="zh-TW" sz="2800">
                <a:latin typeface="DFKai-SB"/>
                <a:ea typeface="DFKai-SB"/>
                <a:cs typeface="DFKai-SB"/>
                <a:sym typeface="DFKai-SB"/>
              </a:rPr>
              <a:t>落實國中教學正常化、適性輔導及品質提升方案</a:t>
            </a:r>
            <a:endParaRPr/>
          </a:p>
          <a:p>
            <a:pPr indent="-277813" lvl="1" marL="725488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1" lang="zh-TW" sz="2800">
                <a:latin typeface="DFKai-SB"/>
                <a:ea typeface="DFKai-SB"/>
                <a:cs typeface="DFKai-SB"/>
                <a:sym typeface="DFKai-SB"/>
              </a:rPr>
              <a:t>國中小學生輟學預防與復學輔導實施方案</a:t>
            </a:r>
            <a:endParaRPr/>
          </a:p>
          <a:p>
            <a:pPr indent="-277813" lvl="1" marL="725488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1" lang="zh-TW" sz="2800">
                <a:latin typeface="DFKai-SB"/>
                <a:ea typeface="DFKai-SB"/>
                <a:cs typeface="DFKai-SB"/>
                <a:sym typeface="DFKai-SB"/>
              </a:rPr>
              <a:t>國中畢業未升學未就業青少年職能培訓輔導方案</a:t>
            </a:r>
            <a:endParaRPr/>
          </a:p>
          <a:p>
            <a:pPr indent="-277813" lvl="1" marL="725488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1" lang="zh-TW" sz="2800">
                <a:latin typeface="DFKai-SB"/>
                <a:ea typeface="DFKai-SB"/>
                <a:cs typeface="DFKai-SB"/>
                <a:sym typeface="DFKai-SB"/>
              </a:rPr>
              <a:t>技職教育宣導方案(副標題:選技職好好讀有前途)</a:t>
            </a:r>
            <a:endParaRPr/>
          </a:p>
          <a:p>
            <a:pPr indent="-277813" lvl="1" marL="725488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1" lang="zh-TW" sz="2800">
                <a:latin typeface="DFKai-SB"/>
                <a:ea typeface="DFKai-SB"/>
                <a:cs typeface="DFKai-SB"/>
                <a:sym typeface="DFKai-SB"/>
              </a:rPr>
              <a:t>教育部推動產學攜手合作實施方案</a:t>
            </a:r>
            <a:endParaRPr b="1" sz="2800">
              <a:latin typeface="DFKai-SB"/>
              <a:ea typeface="DFKai-SB"/>
              <a:cs typeface="DFKai-SB"/>
              <a:sym typeface="DFKai-SB"/>
            </a:endParaRPr>
          </a:p>
          <a:p>
            <a:pPr indent="-268288" lvl="0" marL="3600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2.成立各直轄市及縣市學生輔導諮商中心，並輔導訂 定適性輔導工作年度計畫；另訂定「直轄市及縣市政府推動國民中學適性輔導工作運作模式」作業規定，以為適性輔導工作之推動依據 。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1744663" y="1292226"/>
            <a:ext cx="245878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20"/>
          <p:cNvSpPr txBox="1"/>
          <p:nvPr>
            <p:ph idx="4294967295" type="title"/>
          </p:nvPr>
        </p:nvSpPr>
        <p:spPr>
          <a:xfrm>
            <a:off x="0" y="0"/>
            <a:ext cx="8271194" cy="85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&lt;1-3&gt;教育部十二年國教適性輔導達標作為</a:t>
            </a:r>
            <a:endParaRPr b="1">
              <a:solidFill>
                <a:srgbClr val="000099"/>
              </a:solidFill>
            </a:endParaRPr>
          </a:p>
        </p:txBody>
      </p:sp>
      <p:grpSp>
        <p:nvGrpSpPr>
          <p:cNvPr id="193" name="Google Shape;193;p20"/>
          <p:cNvGrpSpPr/>
          <p:nvPr/>
        </p:nvGrpSpPr>
        <p:grpSpPr>
          <a:xfrm>
            <a:off x="1452564" y="1425575"/>
            <a:ext cx="1835150" cy="2305050"/>
            <a:chOff x="0" y="1207"/>
            <a:chExt cx="1156" cy="1452"/>
          </a:xfrm>
        </p:grpSpPr>
        <p:pic>
          <p:nvPicPr>
            <p:cNvPr id="194" name="Google Shape;194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07"/>
              <a:ext cx="1156" cy="1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0"/>
            <p:cNvSpPr txBox="1"/>
            <p:nvPr/>
          </p:nvSpPr>
          <p:spPr>
            <a:xfrm>
              <a:off x="113" y="1450"/>
              <a:ext cx="886" cy="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如何落實國中學生適性輔導工作</a:t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9827" y="1065285"/>
            <a:ext cx="6756400" cy="3943207"/>
          </a:xfrm>
          <a:prstGeom prst="roundRect">
            <a:avLst>
              <a:gd fmla="val 16667" name="adj"/>
            </a:avLst>
          </a:prstGeom>
          <a:solidFill>
            <a:srgbClr val="FFFF99"/>
          </a:solidFill>
          <a:ln cap="flat" cmpd="sng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各直轄市、縣(市)學生輔導諮商中心統籌、分配與運用輔導相關資源及推動適性輔導工作，並增置專業輔導人力。</a:t>
            </a:r>
            <a:endParaRPr/>
          </a:p>
          <a:p>
            <a:pPr indent="-266700" lvl="0" marL="2667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各國中</a:t>
            </a:r>
            <a:r>
              <a:rPr b="0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規劃辦理各年級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生涯講座</a:t>
            </a:r>
            <a:r>
              <a:rPr b="0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及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八年級社區高職參訪</a:t>
            </a:r>
            <a:r>
              <a:rPr b="0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等，並於</a:t>
            </a: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4月底前完成各年級之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心理測驗</a:t>
            </a:r>
            <a:r>
              <a:rPr b="0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，另開辦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抽離式及專班之技藝教育課程</a:t>
            </a:r>
            <a:r>
              <a:rPr b="0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，提供多元試探機會。</a:t>
            </a:r>
            <a:endParaRPr/>
          </a:p>
          <a:p>
            <a:pPr indent="-266700" lvl="0" marL="2667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國中學生生涯輔導紀錄手冊，詳實記錄學生學習成果及生涯輔導紀錄。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3895727" y="5059365"/>
            <a:ext cx="6540500" cy="1379537"/>
          </a:xfrm>
          <a:prstGeom prst="roundRect">
            <a:avLst>
              <a:gd fmla="val 16667" name="adj"/>
            </a:avLst>
          </a:prstGeom>
          <a:solidFill>
            <a:srgbClr val="FFFF99"/>
          </a:solidFill>
          <a:ln cap="flat" cmpd="sng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各直轄市、縣（市）督導各國中應將</a:t>
            </a: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國中適性輔導建議結果</a:t>
            </a: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r>
              <a:rPr b="0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提供學生及家長參考，並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作為學生升學高中高職及五專之重要資訊。</a:t>
            </a:r>
            <a:endParaRPr b="0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20"/>
          <p:cNvGrpSpPr/>
          <p:nvPr/>
        </p:nvGrpSpPr>
        <p:grpSpPr>
          <a:xfrm>
            <a:off x="1524001" y="4632326"/>
            <a:ext cx="1979613" cy="2036763"/>
            <a:chOff x="0" y="2782"/>
            <a:chExt cx="1247" cy="1283"/>
          </a:xfrm>
        </p:grpSpPr>
        <p:pic>
          <p:nvPicPr>
            <p:cNvPr id="199" name="Google Shape;19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782"/>
              <a:ext cx="1247" cy="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20"/>
            <p:cNvSpPr txBox="1"/>
            <p:nvPr/>
          </p:nvSpPr>
          <p:spPr>
            <a:xfrm>
              <a:off x="111" y="2931"/>
              <a:ext cx="1045" cy="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如何運用國中適性輔導建議結果</a:t>
              </a:r>
              <a:endParaRPr/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2910683" y="2992367"/>
            <a:ext cx="754062" cy="2016125"/>
          </a:xfrm>
          <a:prstGeom prst="rightArrow">
            <a:avLst>
              <a:gd fmla="val 55111" name="adj1"/>
              <a:gd fmla="val 62639" name="adj2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0" y="-134753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&lt;2-1&gt;臺南市教育局適性輔導相關工作規劃</a:t>
            </a:r>
            <a:endParaRPr/>
          </a:p>
        </p:txBody>
      </p:sp>
      <p:graphicFrame>
        <p:nvGraphicFramePr>
          <p:cNvPr id="207" name="Google Shape;207;p21"/>
          <p:cNvGraphicFramePr/>
          <p:nvPr/>
        </p:nvGraphicFramePr>
        <p:xfrm>
          <a:off x="646938" y="5372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{F9466ECA-B8AF-4611-8DC5-4ED242C77A76}</a:tableStyleId>
              </a:tblPr>
              <a:tblGrid>
                <a:gridCol w="929650"/>
                <a:gridCol w="10168125"/>
              </a:tblGrid>
              <a:tr h="4947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月份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工作事項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46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08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各國中下載已定位及未定位名單進行畢業生進路追蹤 (8月底至9月初)。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1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09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各國中完成教育部青年發展署未升學未就業青少年動向調查。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各國中彙整畢業生進路資料作為生涯發展教育計畫之依據。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調查109學年度抽離式技藝教育輔導教師、選習學生等相關資料。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印發109學年度「國中學生生涯發展紀錄手冊」並請各國中完成校內研習及宣導。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結合班親會或親職教育講座進行適性輔導宣導。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9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10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國中技藝教育抽離式轉出入確定遴輔會議。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公布109學年度國中技藝教育競賽實施計畫。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04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11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公布109學年度國中技藝教育競賽各主題實施計畫。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提供110年度國民中學技藝教育/職業試探教育在地特色課程申辦計畫。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國中教師志願選填試探與輔導知能研習(返校辦理九年級導師、輔導活動科教師研習)。</a:t>
                      </a:r>
                      <a:endParaRPr b="1"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49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12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臺南市109學年度國中技藝教育競賽報名。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8" name="Google Shape;20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title"/>
          </p:nvPr>
        </p:nvSpPr>
        <p:spPr>
          <a:xfrm>
            <a:off x="0" y="103669"/>
            <a:ext cx="10515600" cy="382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&lt;2-2&gt;臺南市教育局適性輔導相關工作規劃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p22"/>
          <p:cNvGraphicFramePr/>
          <p:nvPr/>
        </p:nvGraphicFramePr>
        <p:xfrm>
          <a:off x="517999" y="463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{F9466ECA-B8AF-4611-8DC5-4ED242C77A76}</a:tableStyleId>
              </a:tblPr>
              <a:tblGrid>
                <a:gridCol w="903375"/>
                <a:gridCol w="10322425"/>
              </a:tblGrid>
              <a:tr h="5021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月份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工作事項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512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01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0" lang="zh-TW" sz="2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109學年度國中技藝教育競賽。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0" lang="zh-TW" sz="2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國中技藝教育績優人員遴選計畫開放推薦。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0" lang="zh-TW" sz="2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技藝教育績優學校分享、109學年度國中技藝教育競賽前說明及109學年度生涯訪視說明會。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第1階段志願試選填。</a:t>
                      </a:r>
                      <a:endParaRPr b="1"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46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02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各國中完成109學年度第1學期生涯發展教育工作自評工作（填報生涯發展教育工作檢核表）。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109年度國中技藝教育充實改善教學設備實施計畫開放申請。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i="0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第1階段志願試選填資料開放下載。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3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03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109學年度國中生涯發展教育暨技藝教育諮詢輔導訪視線上審查。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110學年度國中技藝教育專班申請截止。 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國中技藝教育遴輔委員會完成110學年度開班遴輔工作。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臺南市110學年度國民中學區域職業試探與體驗示範中心申辦。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志願選填試探後輔導焦點座談會。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駐區督學結合到校訪視行程至學校訪視志願試選填結果輔導作為第1階段。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5" name="Google Shape;21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0" y="45383"/>
            <a:ext cx="10515600" cy="640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&lt;2-3&gt;臺南市教育局適性輔導相關工作規劃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1" name="Google Shape;221;p23"/>
          <p:cNvGraphicFramePr/>
          <p:nvPr/>
        </p:nvGraphicFramePr>
        <p:xfrm>
          <a:off x="643890" y="685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{F9466ECA-B8AF-4611-8DC5-4ED242C77A76}</a:tableStyleId>
              </a:tblPr>
              <a:tblGrid>
                <a:gridCol w="844300"/>
                <a:gridCol w="10253475"/>
              </a:tblGrid>
              <a:tr h="4093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月份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工作事項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73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04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0" lang="zh-TW" sz="2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109學年度國中生涯發展教育暨技藝教育諮詢輔導訪視(實地訪視)。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線上填報第1階段推動志願選填試探作業後輔導作為辦理情形彙整表。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第2階段志願試選填。</a:t>
                      </a:r>
                      <a:endParaRPr b="1"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171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05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0" i="0" lang="zh-TW" sz="24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臺南市2021技職博覽會暨109學年度技優人員表及及技藝教育競賽頒獎典禮(暫定5/27-29)。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0" i="0" lang="zh-TW" sz="24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辦理110年度國中教師技職體驗活動。</a:t>
                      </a:r>
                      <a:endParaRPr b="1"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第2階段志願試選填資料開放下載。</a:t>
                      </a:r>
                      <a:endParaRPr b="1" sz="24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線上填報第2階段推動志願選填試探作業後輔導作為辦理情形彙整表。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zh-TW" sz="2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駐區督學結合到校訪視行程至學校訪視志願試選填結果輔導作為第2階段。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9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06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辦理110學年度生涯發展教育及抽離式技藝教育計畫申辦說明會。</a:t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臺南市110學年度國中生涯發展教育計畫申請。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臺南市110學年度國中技藝教育抽離式課程計畫申請。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辦理臺南市友善校園推動適性輔導工作系列研習。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22" name="Google Shape;22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1736034" y="1556793"/>
            <a:ext cx="8752455" cy="5112873"/>
          </a:xfrm>
          <a:prstGeom prst="roundRect">
            <a:avLst>
              <a:gd fmla="val 7725" name="adj"/>
            </a:avLst>
          </a:prstGeom>
          <a:gradFill>
            <a:gsLst>
              <a:gs pos="0">
                <a:srgbClr val="7B7B7B">
                  <a:alpha val="67843"/>
                </a:srgbClr>
              </a:gs>
              <a:gs pos="50000">
                <a:srgbClr val="C9C9C9"/>
              </a:gs>
              <a:gs pos="100000">
                <a:srgbClr val="F2F2F2"/>
              </a:gs>
            </a:gsLst>
            <a:lin ang="162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Google Shape;228;p24"/>
          <p:cNvCxnSpPr/>
          <p:nvPr/>
        </p:nvCxnSpPr>
        <p:spPr>
          <a:xfrm>
            <a:off x="1489187" y="825025"/>
            <a:ext cx="9167927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24"/>
          <p:cNvCxnSpPr/>
          <p:nvPr/>
        </p:nvCxnSpPr>
        <p:spPr>
          <a:xfrm>
            <a:off x="1500073" y="1161717"/>
            <a:ext cx="915530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p24"/>
          <p:cNvSpPr/>
          <p:nvPr/>
        </p:nvSpPr>
        <p:spPr>
          <a:xfrm>
            <a:off x="1736034" y="692698"/>
            <a:ext cx="8752455" cy="64817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65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zh-TW" sz="2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志願選填試探與輔導作業辦理初衷</a:t>
            </a:r>
            <a:endParaRPr b="1" sz="2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1" name="Google Shape;231;p24"/>
          <p:cNvSpPr/>
          <p:nvPr/>
        </p:nvSpPr>
        <p:spPr>
          <a:xfrm rot="5400000">
            <a:off x="2765305" y="2493582"/>
            <a:ext cx="1163811" cy="1584176"/>
          </a:xfrm>
          <a:prstGeom prst="bentUpArrow">
            <a:avLst>
              <a:gd fmla="val 28274" name="adj1"/>
              <a:gd fmla="val 25000" name="adj2"/>
              <a:gd fmla="val 37004" name="adj3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1763034" y="1628800"/>
            <a:ext cx="2016224" cy="108012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任務</a:t>
            </a: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3784078" y="1700809"/>
            <a:ext cx="317601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協助學生了解</a:t>
            </a:r>
            <a:endParaRPr b="1" sz="28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免試入學作業細節</a:t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4139298" y="3071705"/>
            <a:ext cx="2016224" cy="108012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過程</a:t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6167874" y="3139984"/>
            <a:ext cx="2160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結合生涯發</a:t>
            </a:r>
            <a:endParaRPr b="1" sz="280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展教育活動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 rot="5400000">
            <a:off x="4914326" y="4084287"/>
            <a:ext cx="1449099" cy="1584176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6430960" y="4727889"/>
            <a:ext cx="2016224" cy="108012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833C0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使命</a:t>
            </a: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8459536" y="4505234"/>
            <a:ext cx="216048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幫助學生適性發展自我實現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38494" y="123071"/>
            <a:ext cx="6097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&lt;3&gt;國中九年級學生志願選填試探後輔導</a:t>
            </a:r>
            <a:endParaRPr/>
          </a:p>
        </p:txBody>
      </p:sp>
      <p:sp>
        <p:nvSpPr>
          <p:cNvPr id="240" name="Google Shape;24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