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77" r:id="rId6"/>
    <p:sldId id="260" r:id="rId7"/>
    <p:sldId id="261" r:id="rId8"/>
    <p:sldId id="262" r:id="rId9"/>
    <p:sldId id="263" r:id="rId10"/>
    <p:sldId id="278" r:id="rId11"/>
    <p:sldId id="265" r:id="rId12"/>
    <p:sldId id="266" r:id="rId13"/>
    <p:sldId id="267" r:id="rId14"/>
    <p:sldId id="273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51550" y="-310718"/>
            <a:ext cx="10875146" cy="3200400"/>
          </a:xfrm>
        </p:spPr>
        <p:txBody>
          <a:bodyPr>
            <a:normAutofit/>
          </a:bodyPr>
          <a:lstStyle/>
          <a:p>
            <a:r>
              <a:rPr lang="zh-TW" altLang="zh-TW" sz="80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公務人員年金改革方案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51012" y="3211497"/>
            <a:ext cx="8676222" cy="190500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臺南市政府人事處</a:t>
            </a:r>
            <a:endParaRPr lang="en-US" altLang="zh-TW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專員張虹玉</a:t>
            </a:r>
          </a:p>
        </p:txBody>
      </p:sp>
    </p:spTree>
    <p:extLst>
      <p:ext uri="{BB962C8B-B14F-4D97-AF65-F5344CB8AC3E}">
        <p14:creationId xmlns:p14="http://schemas.microsoft.com/office/powerpoint/2010/main" val="2177068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三、調整優惠存款制度：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sp>
        <p:nvSpPr>
          <p:cNvPr id="2" name="文字方塊 1"/>
          <p:cNvSpPr txBox="1"/>
          <p:nvPr/>
        </p:nvSpPr>
        <p:spPr>
          <a:xfrm>
            <a:off x="257675" y="630489"/>
            <a:ext cx="115232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 </a:t>
            </a:r>
            <a:endParaRPr lang="zh-TW" altLang="en-US" dirty="0"/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優惠存款金額：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退休公務人員一次退休金與養老給付優惠存款辦法第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項附表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即從優逆算表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同步廢止，公保養老給付優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惠存款按其於退撫新制實施前實際得領取之養老給付金額 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997027"/>
              </p:ext>
            </p:extLst>
          </p:nvPr>
        </p:nvGraphicFramePr>
        <p:xfrm>
          <a:off x="2235200" y="3554306"/>
          <a:ext cx="4438960" cy="1109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896">
                  <a:extLst>
                    <a:ext uri="{9D8B030D-6E8A-4147-A177-3AD203B41FA5}">
                      <a16:colId xmlns:a16="http://schemas.microsoft.com/office/drawing/2014/main" val="253994627"/>
                    </a:ext>
                  </a:extLst>
                </a:gridCol>
                <a:gridCol w="443896">
                  <a:extLst>
                    <a:ext uri="{9D8B030D-6E8A-4147-A177-3AD203B41FA5}">
                      <a16:colId xmlns:a16="http://schemas.microsoft.com/office/drawing/2014/main" val="4240756870"/>
                    </a:ext>
                  </a:extLst>
                </a:gridCol>
                <a:gridCol w="443896">
                  <a:extLst>
                    <a:ext uri="{9D8B030D-6E8A-4147-A177-3AD203B41FA5}">
                      <a16:colId xmlns:a16="http://schemas.microsoft.com/office/drawing/2014/main" val="44346804"/>
                    </a:ext>
                  </a:extLst>
                </a:gridCol>
                <a:gridCol w="443896">
                  <a:extLst>
                    <a:ext uri="{9D8B030D-6E8A-4147-A177-3AD203B41FA5}">
                      <a16:colId xmlns:a16="http://schemas.microsoft.com/office/drawing/2014/main" val="4023023842"/>
                    </a:ext>
                  </a:extLst>
                </a:gridCol>
                <a:gridCol w="443896">
                  <a:extLst>
                    <a:ext uri="{9D8B030D-6E8A-4147-A177-3AD203B41FA5}">
                      <a16:colId xmlns:a16="http://schemas.microsoft.com/office/drawing/2014/main" val="2853387037"/>
                    </a:ext>
                  </a:extLst>
                </a:gridCol>
                <a:gridCol w="443896">
                  <a:extLst>
                    <a:ext uri="{9D8B030D-6E8A-4147-A177-3AD203B41FA5}">
                      <a16:colId xmlns:a16="http://schemas.microsoft.com/office/drawing/2014/main" val="4030986582"/>
                    </a:ext>
                  </a:extLst>
                </a:gridCol>
                <a:gridCol w="443896">
                  <a:extLst>
                    <a:ext uri="{9D8B030D-6E8A-4147-A177-3AD203B41FA5}">
                      <a16:colId xmlns:a16="http://schemas.microsoft.com/office/drawing/2014/main" val="2488288769"/>
                    </a:ext>
                  </a:extLst>
                </a:gridCol>
                <a:gridCol w="443896">
                  <a:extLst>
                    <a:ext uri="{9D8B030D-6E8A-4147-A177-3AD203B41FA5}">
                      <a16:colId xmlns:a16="http://schemas.microsoft.com/office/drawing/2014/main" val="923602474"/>
                    </a:ext>
                  </a:extLst>
                </a:gridCol>
                <a:gridCol w="443896">
                  <a:extLst>
                    <a:ext uri="{9D8B030D-6E8A-4147-A177-3AD203B41FA5}">
                      <a16:colId xmlns:a16="http://schemas.microsoft.com/office/drawing/2014/main" val="402076326"/>
                    </a:ext>
                  </a:extLst>
                </a:gridCol>
                <a:gridCol w="443896">
                  <a:extLst>
                    <a:ext uri="{9D8B030D-6E8A-4147-A177-3AD203B41FA5}">
                      <a16:colId xmlns:a16="http://schemas.microsoft.com/office/drawing/2014/main" val="1431865247"/>
                    </a:ext>
                  </a:extLst>
                </a:gridCol>
              </a:tblGrid>
              <a:tr h="369711">
                <a:tc>
                  <a:txBody>
                    <a:bodyPr/>
                    <a:lstStyle/>
                    <a:p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434711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860093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168655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685280" y="3554305"/>
          <a:ext cx="4531360" cy="1109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136">
                  <a:extLst>
                    <a:ext uri="{9D8B030D-6E8A-4147-A177-3AD203B41FA5}">
                      <a16:colId xmlns:a16="http://schemas.microsoft.com/office/drawing/2014/main" val="253994627"/>
                    </a:ext>
                  </a:extLst>
                </a:gridCol>
                <a:gridCol w="453136">
                  <a:extLst>
                    <a:ext uri="{9D8B030D-6E8A-4147-A177-3AD203B41FA5}">
                      <a16:colId xmlns:a16="http://schemas.microsoft.com/office/drawing/2014/main" val="4240756870"/>
                    </a:ext>
                  </a:extLst>
                </a:gridCol>
                <a:gridCol w="453136">
                  <a:extLst>
                    <a:ext uri="{9D8B030D-6E8A-4147-A177-3AD203B41FA5}">
                      <a16:colId xmlns:a16="http://schemas.microsoft.com/office/drawing/2014/main" val="44346804"/>
                    </a:ext>
                  </a:extLst>
                </a:gridCol>
                <a:gridCol w="453136">
                  <a:extLst>
                    <a:ext uri="{9D8B030D-6E8A-4147-A177-3AD203B41FA5}">
                      <a16:colId xmlns:a16="http://schemas.microsoft.com/office/drawing/2014/main" val="4023023842"/>
                    </a:ext>
                  </a:extLst>
                </a:gridCol>
                <a:gridCol w="453136">
                  <a:extLst>
                    <a:ext uri="{9D8B030D-6E8A-4147-A177-3AD203B41FA5}">
                      <a16:colId xmlns:a16="http://schemas.microsoft.com/office/drawing/2014/main" val="2853387037"/>
                    </a:ext>
                  </a:extLst>
                </a:gridCol>
                <a:gridCol w="453136">
                  <a:extLst>
                    <a:ext uri="{9D8B030D-6E8A-4147-A177-3AD203B41FA5}">
                      <a16:colId xmlns:a16="http://schemas.microsoft.com/office/drawing/2014/main" val="4030986582"/>
                    </a:ext>
                  </a:extLst>
                </a:gridCol>
                <a:gridCol w="453136">
                  <a:extLst>
                    <a:ext uri="{9D8B030D-6E8A-4147-A177-3AD203B41FA5}">
                      <a16:colId xmlns:a16="http://schemas.microsoft.com/office/drawing/2014/main" val="2488288769"/>
                    </a:ext>
                  </a:extLst>
                </a:gridCol>
                <a:gridCol w="453136">
                  <a:extLst>
                    <a:ext uri="{9D8B030D-6E8A-4147-A177-3AD203B41FA5}">
                      <a16:colId xmlns:a16="http://schemas.microsoft.com/office/drawing/2014/main" val="923602474"/>
                    </a:ext>
                  </a:extLst>
                </a:gridCol>
                <a:gridCol w="453136">
                  <a:extLst>
                    <a:ext uri="{9D8B030D-6E8A-4147-A177-3AD203B41FA5}">
                      <a16:colId xmlns:a16="http://schemas.microsoft.com/office/drawing/2014/main" val="402076326"/>
                    </a:ext>
                  </a:extLst>
                </a:gridCol>
                <a:gridCol w="453136">
                  <a:extLst>
                    <a:ext uri="{9D8B030D-6E8A-4147-A177-3AD203B41FA5}">
                      <a16:colId xmlns:a16="http://schemas.microsoft.com/office/drawing/2014/main" val="1431865247"/>
                    </a:ext>
                  </a:extLst>
                </a:gridCol>
              </a:tblGrid>
              <a:tr h="369711">
                <a:tc>
                  <a:txBody>
                    <a:bodyPr/>
                    <a:lstStyle/>
                    <a:p>
                      <a:r>
                        <a:rPr lang="en-US" altLang="zh-TW" dirty="0"/>
                        <a:t>11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434711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en-US" altLang="zh-TW" dirty="0"/>
                        <a:t>27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860093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en-US" altLang="zh-TW" dirty="0"/>
                        <a:t>12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168655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7675" y="3554307"/>
          <a:ext cx="1957205" cy="1109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205">
                  <a:extLst>
                    <a:ext uri="{9D8B030D-6E8A-4147-A177-3AD203B41FA5}">
                      <a16:colId xmlns:a16="http://schemas.microsoft.com/office/drawing/2014/main" val="1842782732"/>
                    </a:ext>
                  </a:extLst>
                </a:gridCol>
              </a:tblGrid>
              <a:tr h="369711">
                <a:tc>
                  <a:txBody>
                    <a:bodyPr/>
                    <a:lstStyle/>
                    <a:p>
                      <a:r>
                        <a:rPr lang="zh-TW" altLang="en-US" dirty="0"/>
                        <a:t>公保年資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557667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zh-TW" altLang="en-US" dirty="0"/>
                        <a:t>優惠存款月數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現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82609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zh-TW" altLang="en-US" dirty="0"/>
                        <a:t>優惠存款月數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修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060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114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三、退休所得上限及調整優惠存款制度案例：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sp>
        <p:nvSpPr>
          <p:cNvPr id="2" name="文字方塊 1"/>
          <p:cNvSpPr txBox="1"/>
          <p:nvPr/>
        </p:nvSpPr>
        <p:spPr>
          <a:xfrm>
            <a:off x="195756" y="757311"/>
            <a:ext cx="11523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案例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：一位任職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年於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年退休的簡任十二等年功四級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800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俸點的主管，退休後每月領取月退休金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76,827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元，優惠存款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(18%)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所得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23,265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元。在年金制度改革後，逐年將領取下列退休所得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89" y="2509885"/>
            <a:ext cx="105727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43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三、調整優惠存款制度：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sp>
        <p:nvSpPr>
          <p:cNvPr id="2" name="文字方塊 1"/>
          <p:cNvSpPr txBox="1"/>
          <p:nvPr/>
        </p:nvSpPr>
        <p:spPr>
          <a:xfrm>
            <a:off x="195756" y="757311"/>
            <a:ext cx="11523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案例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：一位任職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年於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年退休的薦任七等年功六級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590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俸點的非主管，退休後每月領取月退休金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56,829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元，優惠存款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(18%)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所得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6,779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元。在年金制度改革後，逐年將領取下列退休所得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89" y="2454028"/>
            <a:ext cx="1049655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32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三、調整優惠存款制度：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sp>
        <p:nvSpPr>
          <p:cNvPr id="2" name="文字方塊 1"/>
          <p:cNvSpPr txBox="1"/>
          <p:nvPr/>
        </p:nvSpPr>
        <p:spPr>
          <a:xfrm>
            <a:off x="195756" y="757311"/>
            <a:ext cx="11523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案例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：一位任職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年於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年退休的委任五等年功十級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520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俸點的主管，退休後每月領取月退休金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50,165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元，優惠存款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(18%)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所得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8,573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元。在年金制度改革後，逐年將領取下列退休所得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33" y="2457265"/>
            <a:ext cx="104013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19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四、取消年資補償金：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sp>
        <p:nvSpPr>
          <p:cNvPr id="2" name="文字方塊 1"/>
          <p:cNvSpPr txBox="1"/>
          <p:nvPr/>
        </p:nvSpPr>
        <p:spPr>
          <a:xfrm>
            <a:off x="195756" y="452935"/>
            <a:ext cx="115232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 </a:t>
            </a:r>
            <a:endParaRPr lang="zh-TW" altLang="en-US" dirty="0"/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法案公布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年後退休者：不再發給年資補償金。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95756" y="2068935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五、調整月撫慰金制度：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sp>
        <p:nvSpPr>
          <p:cNvPr id="6" name="文字方塊 5"/>
          <p:cNvSpPr txBox="1"/>
          <p:nvPr/>
        </p:nvSpPr>
        <p:spPr>
          <a:xfrm>
            <a:off x="195756" y="2333945"/>
            <a:ext cx="119962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 </a:t>
            </a:r>
            <a:endParaRPr lang="zh-TW" altLang="en-US" dirty="0"/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法案公布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年後亡故者，降低月撫慰金給付標準，改為月退休金之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1/3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；至於遺族擇領月撫慰金的條件如下：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配偶支領月撫慰金起支年齡延後至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歲；婚姻關係改為於退休人員亡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故時累積存續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年以上。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刪除身心障礙之成年子女擇領月撫慰金規定（未成年子女維持原規定）。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遺族已依本法或其他法令規定領有退休金、撫卹金、優惠存款利息，或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其他由政府預算、公營事業機構支給之定期性給與者，不得擇領月撫慰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金。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將月撫慰金和一次撫慰金之用語修正為「遺屬年金」及「遺屬一次金」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46637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四、延後月退休金起支年齡：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sp>
        <p:nvSpPr>
          <p:cNvPr id="2" name="文字方塊 1"/>
          <p:cNvSpPr txBox="1"/>
          <p:nvPr/>
        </p:nvSpPr>
        <p:spPr>
          <a:xfrm>
            <a:off x="195756" y="474990"/>
            <a:ext cx="115232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 </a:t>
            </a:r>
            <a:endParaRPr lang="zh-TW" altLang="en-US" dirty="0"/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延後月退休金起支年齡：採單一年齡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設計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年過渡期間與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85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制之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年緩衝期指標數銜接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434545"/>
              </p:ext>
            </p:extLst>
          </p:nvPr>
        </p:nvGraphicFramePr>
        <p:xfrm>
          <a:off x="195756" y="2208604"/>
          <a:ext cx="11744712" cy="36595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36178">
                  <a:extLst>
                    <a:ext uri="{9D8B030D-6E8A-4147-A177-3AD203B41FA5}">
                      <a16:colId xmlns:a16="http://schemas.microsoft.com/office/drawing/2014/main" val="1511765241"/>
                    </a:ext>
                  </a:extLst>
                </a:gridCol>
                <a:gridCol w="2936178">
                  <a:extLst>
                    <a:ext uri="{9D8B030D-6E8A-4147-A177-3AD203B41FA5}">
                      <a16:colId xmlns:a16="http://schemas.microsoft.com/office/drawing/2014/main" val="2832931158"/>
                    </a:ext>
                  </a:extLst>
                </a:gridCol>
                <a:gridCol w="2936178">
                  <a:extLst>
                    <a:ext uri="{9D8B030D-6E8A-4147-A177-3AD203B41FA5}">
                      <a16:colId xmlns:a16="http://schemas.microsoft.com/office/drawing/2014/main" val="1485181079"/>
                    </a:ext>
                  </a:extLst>
                </a:gridCol>
                <a:gridCol w="2936178">
                  <a:extLst>
                    <a:ext uri="{9D8B030D-6E8A-4147-A177-3AD203B41FA5}">
                      <a16:colId xmlns:a16="http://schemas.microsoft.com/office/drawing/2014/main" val="3427129025"/>
                    </a:ext>
                  </a:extLst>
                </a:gridCol>
              </a:tblGrid>
              <a:tr h="731907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退休年度 </a:t>
                      </a:r>
                      <a:endParaRPr lang="zh-TW" altLang="en-US" sz="2000" b="0" i="0" u="none" strike="noStrike" kern="1200" baseline="0" dirty="0">
                        <a:solidFill>
                          <a:schemeClr val="lt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法定年齡 </a:t>
                      </a:r>
                      <a:r>
                        <a:rPr lang="en-US" altLang="zh-TW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展期及減額之計算基準</a:t>
                      </a:r>
                      <a:r>
                        <a:rPr lang="en-US" altLang="zh-TW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 </a:t>
                      </a:r>
                      <a:endParaRPr lang="en-US" altLang="zh-TW" sz="2000" b="0" i="0" u="none" strike="noStrike" kern="1200" baseline="0" dirty="0">
                        <a:solidFill>
                          <a:schemeClr val="lt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過渡期間指標數 </a:t>
                      </a:r>
                      <a:r>
                        <a:rPr lang="en-US" altLang="zh-TW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年資</a:t>
                      </a:r>
                      <a:r>
                        <a:rPr lang="en-US" altLang="zh-TW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年齡之合計數</a:t>
                      </a:r>
                      <a:r>
                        <a:rPr lang="en-US" altLang="zh-TW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 </a:t>
                      </a:r>
                      <a:endParaRPr lang="en-US" altLang="zh-TW" sz="2000" b="0" i="0" u="none" strike="noStrike" kern="1200" baseline="0" dirty="0">
                        <a:solidFill>
                          <a:schemeClr val="lt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155987"/>
                  </a:ext>
                </a:extLst>
              </a:tr>
              <a:tr h="73190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指標數 </a:t>
                      </a:r>
                      <a:endParaRPr lang="zh-TW" altLang="en-US" sz="2000" b="0" i="0" u="none" strike="noStrike" kern="1200" baseline="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基本年齡 </a:t>
                      </a:r>
                      <a:endParaRPr lang="zh-TW" altLang="en-US" sz="2000" b="0" i="0" u="none" strike="noStrike" kern="1200" baseline="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7239616"/>
                  </a:ext>
                </a:extLst>
              </a:tr>
              <a:tr h="7319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~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未滿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年者為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en-US" altLang="zh-TW" sz="200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任職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年以上者為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55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82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至少需年滿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年資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年齡高於或等於指標數即可支領全額月退休金，不受法定起支年齡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歲或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55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歲影響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721537"/>
                  </a:ext>
                </a:extLst>
              </a:tr>
              <a:tr h="7319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108</a:t>
                      </a:r>
                      <a:r>
                        <a:rPr lang="zh-TW" altLang="en-US" sz="20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~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未滿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年者為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en-US" altLang="zh-TW" sz="200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任職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年以上者為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55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83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667108"/>
                  </a:ext>
                </a:extLst>
              </a:tr>
              <a:tr h="7319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~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未滿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年者為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en-US" altLang="zh-TW" sz="200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任職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年以上者為</a:t>
                      </a: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55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84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994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63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延後月退休金起支年齡：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268440"/>
              </p:ext>
            </p:extLst>
          </p:nvPr>
        </p:nvGraphicFramePr>
        <p:xfrm>
          <a:off x="266777" y="754602"/>
          <a:ext cx="11744712" cy="56698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36178">
                  <a:extLst>
                    <a:ext uri="{9D8B030D-6E8A-4147-A177-3AD203B41FA5}">
                      <a16:colId xmlns:a16="http://schemas.microsoft.com/office/drawing/2014/main" val="1511765241"/>
                    </a:ext>
                  </a:extLst>
                </a:gridCol>
                <a:gridCol w="2936178">
                  <a:extLst>
                    <a:ext uri="{9D8B030D-6E8A-4147-A177-3AD203B41FA5}">
                      <a16:colId xmlns:a16="http://schemas.microsoft.com/office/drawing/2014/main" val="2832931158"/>
                    </a:ext>
                  </a:extLst>
                </a:gridCol>
                <a:gridCol w="2936178">
                  <a:extLst>
                    <a:ext uri="{9D8B030D-6E8A-4147-A177-3AD203B41FA5}">
                      <a16:colId xmlns:a16="http://schemas.microsoft.com/office/drawing/2014/main" val="1485181079"/>
                    </a:ext>
                  </a:extLst>
                </a:gridCol>
                <a:gridCol w="2936178">
                  <a:extLst>
                    <a:ext uri="{9D8B030D-6E8A-4147-A177-3AD203B41FA5}">
                      <a16:colId xmlns:a16="http://schemas.microsoft.com/office/drawing/2014/main" val="3427129025"/>
                    </a:ext>
                  </a:extLst>
                </a:gridCol>
              </a:tblGrid>
              <a:tr h="745724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退休年度 </a:t>
                      </a:r>
                      <a:endParaRPr lang="zh-TW" altLang="en-US" sz="2000" b="0" i="0" u="none" strike="noStrike" kern="1200" baseline="0" dirty="0">
                        <a:solidFill>
                          <a:schemeClr val="lt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法定年齡 </a:t>
                      </a:r>
                      <a:r>
                        <a:rPr lang="en-US" altLang="zh-TW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展期及減額之計算基準</a:t>
                      </a:r>
                      <a:r>
                        <a:rPr lang="en-US" altLang="zh-TW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 </a:t>
                      </a:r>
                      <a:endParaRPr lang="en-US" altLang="zh-TW" sz="2000" b="0" i="0" u="none" strike="noStrike" kern="1200" baseline="0" dirty="0">
                        <a:solidFill>
                          <a:schemeClr val="lt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過渡期間指標數 </a:t>
                      </a:r>
                      <a:r>
                        <a:rPr lang="en-US" altLang="zh-TW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年資</a:t>
                      </a:r>
                      <a:r>
                        <a:rPr lang="en-US" altLang="zh-TW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年齡之合計數</a:t>
                      </a:r>
                      <a:r>
                        <a:rPr lang="en-US" altLang="zh-TW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 </a:t>
                      </a:r>
                      <a:endParaRPr lang="en-US" altLang="zh-TW" sz="2000" b="0" i="0" u="none" strike="noStrike" kern="1200" baseline="0" dirty="0">
                        <a:solidFill>
                          <a:schemeClr val="lt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155987"/>
                  </a:ext>
                </a:extLst>
              </a:tr>
              <a:tr h="53266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指標數 </a:t>
                      </a:r>
                      <a:endParaRPr lang="zh-TW" altLang="en-US" sz="2000" b="0" i="0" u="none" strike="noStrike" kern="1200" baseline="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u="none" strike="noStrike" kern="1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基本年齡 </a:t>
                      </a:r>
                      <a:endParaRPr lang="zh-TW" altLang="en-US" sz="2000" b="0" i="0" u="none" strike="noStrike" kern="1200" baseline="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7239616"/>
                  </a:ext>
                </a:extLst>
              </a:tr>
              <a:tr h="7319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110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</a:t>
                      </a:r>
                      <a:r>
                        <a:rPr lang="zh-TW" altLang="en-US" sz="20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85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至少需年滿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55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年資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年齡高於或等於指標數即可支領全額月退休金，不受法定起支年齡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歲影響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721537"/>
                  </a:ext>
                </a:extLst>
              </a:tr>
              <a:tr h="7319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111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</a:t>
                      </a:r>
                      <a:r>
                        <a:rPr lang="zh-TW" altLang="en-US" sz="20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86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667108"/>
                  </a:ext>
                </a:extLst>
              </a:tr>
              <a:tr h="7319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</a:t>
                      </a:r>
                      <a:r>
                        <a:rPr lang="zh-TW" altLang="en-US" sz="20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87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994769"/>
                  </a:ext>
                </a:extLst>
              </a:tr>
              <a:tr h="731907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113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88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866085"/>
                  </a:ext>
                </a:extLst>
              </a:tr>
              <a:tr h="731907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114</a:t>
                      </a:r>
                      <a:r>
                        <a:rPr lang="zh-TW" altLang="en-US" sz="20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89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580678"/>
                  </a:ext>
                </a:extLst>
              </a:tr>
              <a:tr h="7319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115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年以後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18738"/>
                  </a:ext>
                </a:extLst>
              </a:tr>
            </a:tbl>
          </a:graphicData>
        </a:graphic>
      </p:graphicFrame>
      <p:cxnSp>
        <p:nvCxnSpPr>
          <p:cNvPr id="6" name="直線接點 5"/>
          <p:cNvCxnSpPr/>
          <p:nvPr/>
        </p:nvCxnSpPr>
        <p:spPr>
          <a:xfrm>
            <a:off x="6169981" y="5681709"/>
            <a:ext cx="2894120" cy="727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9090735" y="5696459"/>
            <a:ext cx="2894120" cy="727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254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貳：延後月退休金起支年齡：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6169981" y="5681709"/>
            <a:ext cx="2894120" cy="727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9090735" y="5696459"/>
            <a:ext cx="2894120" cy="727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337351" y="923278"/>
            <a:ext cx="113722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未符合法定起支年齡者，可以選擇支領展期或減額月退休金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並以法定起支年齡為計算基準；過渡期間符合指標數者，得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退休並立即支領全額月退休金，不須受法定起年齡影響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過渡期間指標數之年齡，在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年以前須年滿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歲；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年以 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後須年滿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搭配實施展期及減額月退休金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每提前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年，扣減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4%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，最多提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警察、消防等危勞職務維持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制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(15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+55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不調整。 </a:t>
            </a:r>
          </a:p>
        </p:txBody>
      </p:sp>
    </p:spTree>
    <p:extLst>
      <p:ext uri="{BB962C8B-B14F-4D97-AF65-F5344CB8AC3E}">
        <p14:creationId xmlns:p14="http://schemas.microsoft.com/office/powerpoint/2010/main" val="1369638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參：調整退撫基金提撥費率：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6169981" y="5681709"/>
            <a:ext cx="2894120" cy="727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9090735" y="5696459"/>
            <a:ext cx="2894120" cy="727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337351" y="923278"/>
            <a:ext cx="11372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提高法定提撥費率區間：由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％～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％調整為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％～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具體調整時程：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自方案實施後，逐年提高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％，提高至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％時，應檢討是否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再逐年提高至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％止。</a:t>
            </a:r>
          </a:p>
        </p:txBody>
      </p:sp>
    </p:spTree>
    <p:extLst>
      <p:ext uri="{BB962C8B-B14F-4D97-AF65-F5344CB8AC3E}">
        <p14:creationId xmlns:p14="http://schemas.microsoft.com/office/powerpoint/2010/main" val="982551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肆：制度轉換：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6169981" y="5681709"/>
            <a:ext cx="2894120" cy="727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9090735" y="5696459"/>
            <a:ext cx="2894120" cy="727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195756" y="772700"/>
            <a:ext cx="113722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一、年資保留：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未成就退休條件而離職者，其年資保留至年滿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歲時領取，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其未滿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年者，給一次金，滿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年以上者，給月退休金。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二、年資併計 、年金分計：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針對因在不同職域間轉換工作，致任職年資各未達請領年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金給付之年限條件（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年）者，設計「年資併計」（成就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請領年金條件）、「年金分計」（分別給付）機制，於年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滿月退休金起支年齡（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歲）時，依規定請領公務人員月  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退休金。</a:t>
            </a:r>
          </a:p>
        </p:txBody>
      </p:sp>
    </p:spTree>
    <p:extLst>
      <p:ext uri="{BB962C8B-B14F-4D97-AF65-F5344CB8AC3E}">
        <p14:creationId xmlns:p14="http://schemas.microsoft.com/office/powerpoint/2010/main" val="306540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40146" y="175491"/>
            <a:ext cx="1164705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議題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給付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調整退休金計算基準 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調降退休所得上限及下限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調整優惠存款制度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取消年資補償金 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五、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調整月撫慰金制度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貳、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請領資格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：延後月退休金起支年齡 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參、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財源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調整退撫基金提撥費率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400" dirty="0"/>
              <a:t>     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91545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255390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陸：其他：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6169981" y="5681709"/>
            <a:ext cx="2894120" cy="727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9090735" y="5696459"/>
            <a:ext cx="2894120" cy="727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195756" y="1049699"/>
            <a:ext cx="1137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育嬰留職停薪年資採計：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育嬰留職停薪期間之年資，得選擇全額自費，繼續撥繳退撫基金費用，併計公務人員退休、資遣或撫卹年資。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039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175491"/>
            <a:ext cx="11647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參考資料：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6169981" y="5681709"/>
            <a:ext cx="2894120" cy="727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9090735" y="5696459"/>
            <a:ext cx="2894120" cy="727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195756" y="941376"/>
            <a:ext cx="11372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總統府國家年金改革委員會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行政院人事行政總處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銓敘部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已退休公務人員退休金試算系統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8864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175491"/>
            <a:ext cx="11647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6169981" y="5681709"/>
            <a:ext cx="2894120" cy="727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9090735" y="5696459"/>
            <a:ext cx="2894120" cy="727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ctrTitle"/>
          </p:nvPr>
        </p:nvSpPr>
        <p:spPr>
          <a:xfrm>
            <a:off x="732408" y="967667"/>
            <a:ext cx="10875146" cy="3200400"/>
          </a:xfrm>
        </p:spPr>
        <p:txBody>
          <a:bodyPr>
            <a:normAutofit/>
          </a:bodyPr>
          <a:lstStyle/>
          <a:p>
            <a:r>
              <a:rPr lang="zh-TW" altLang="en-US" sz="13800" dirty="0">
                <a:latin typeface="標楷體" panose="03000509000000000000" pitchFamily="65" charset="-120"/>
                <a:ea typeface="標楷體" panose="03000509000000000000" pitchFamily="65" charset="-120"/>
              </a:rPr>
              <a:t>報告完畢</a:t>
            </a:r>
          </a:p>
        </p:txBody>
      </p:sp>
    </p:spTree>
    <p:extLst>
      <p:ext uri="{BB962C8B-B14F-4D97-AF65-F5344CB8AC3E}">
        <p14:creationId xmlns:p14="http://schemas.microsoft.com/office/powerpoint/2010/main" val="195730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40146" y="175491"/>
            <a:ext cx="1164705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400" dirty="0"/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肆、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制度轉換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年資保留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年資併計、年金分立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伍、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特殊對象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一、黨職併公職 	</a:t>
            </a: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二、政務人員 	</a:t>
            </a: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陸、其他 ：育嬰留職停薪年資採計 		</a:t>
            </a:r>
          </a:p>
          <a:p>
            <a:r>
              <a:rPr lang="en-US" altLang="zh-TW" sz="2400" dirty="0"/>
              <a:t>   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7662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調整退休金計算基準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sp>
        <p:nvSpPr>
          <p:cNvPr id="2" name="文字方塊 1"/>
          <p:cNvSpPr txBox="1"/>
          <p:nvPr/>
        </p:nvSpPr>
        <p:spPr>
          <a:xfrm>
            <a:off x="257675" y="630489"/>
            <a:ext cx="115232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方案實施後第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年，從最後在職之本（年功）俸（薪），調整為最後在職往前「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年平均俸額」，之後逐年拉長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年，調整至最後在職往前「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年平均俸額」。 	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867143"/>
              </p:ext>
            </p:extLst>
          </p:nvPr>
        </p:nvGraphicFramePr>
        <p:xfrm>
          <a:off x="487285" y="2823674"/>
          <a:ext cx="11000420" cy="3461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105">
                  <a:extLst>
                    <a:ext uri="{9D8B030D-6E8A-4147-A177-3AD203B41FA5}">
                      <a16:colId xmlns:a16="http://schemas.microsoft.com/office/drawing/2014/main" val="3574332343"/>
                    </a:ext>
                  </a:extLst>
                </a:gridCol>
                <a:gridCol w="2750105">
                  <a:extLst>
                    <a:ext uri="{9D8B030D-6E8A-4147-A177-3AD203B41FA5}">
                      <a16:colId xmlns:a16="http://schemas.microsoft.com/office/drawing/2014/main" val="3703168843"/>
                    </a:ext>
                  </a:extLst>
                </a:gridCol>
                <a:gridCol w="2750105">
                  <a:extLst>
                    <a:ext uri="{9D8B030D-6E8A-4147-A177-3AD203B41FA5}">
                      <a16:colId xmlns:a16="http://schemas.microsoft.com/office/drawing/2014/main" val="390895717"/>
                    </a:ext>
                  </a:extLst>
                </a:gridCol>
                <a:gridCol w="2750105">
                  <a:extLst>
                    <a:ext uri="{9D8B030D-6E8A-4147-A177-3AD203B41FA5}">
                      <a16:colId xmlns:a16="http://schemas.microsoft.com/office/drawing/2014/main" val="3786030474"/>
                    </a:ext>
                  </a:extLst>
                </a:gridCol>
              </a:tblGrid>
              <a:tr h="49453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民國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平均俸額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民國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平均俸額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8856662"/>
                  </a:ext>
                </a:extLst>
              </a:tr>
              <a:tr h="4945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en-US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108</a:t>
                      </a:r>
                      <a:r>
                        <a:rPr lang="zh-TW" alt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3142786"/>
                  </a:ext>
                </a:extLst>
              </a:tr>
              <a:tr h="4945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</a:t>
                      </a:r>
                      <a:r>
                        <a:rPr lang="zh-TW" altLang="en-US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110</a:t>
                      </a:r>
                      <a:r>
                        <a:rPr lang="zh-TW" alt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3577615"/>
                  </a:ext>
                </a:extLst>
              </a:tr>
              <a:tr h="4945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111</a:t>
                      </a:r>
                      <a:r>
                        <a:rPr lang="zh-TW" altLang="en-US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alt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</a:t>
                      </a:r>
                      <a:r>
                        <a:rPr lang="zh-TW" alt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7103198"/>
                  </a:ext>
                </a:extLst>
              </a:tr>
              <a:tr h="4945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113</a:t>
                      </a:r>
                      <a:r>
                        <a:rPr lang="zh-TW" altLang="en-US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114</a:t>
                      </a:r>
                      <a:r>
                        <a:rPr lang="zh-TW" alt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2291901"/>
                  </a:ext>
                </a:extLst>
              </a:tr>
              <a:tr h="4945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115</a:t>
                      </a:r>
                      <a:r>
                        <a:rPr lang="zh-TW" altLang="en-US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altLang="en-US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116</a:t>
                      </a:r>
                      <a:r>
                        <a:rPr lang="zh-TW" alt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r>
                        <a:rPr lang="zh-TW" alt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0936321"/>
                  </a:ext>
                </a:extLst>
              </a:tr>
              <a:tr h="4945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117</a:t>
                      </a:r>
                      <a:r>
                        <a:rPr lang="zh-TW" altLang="en-US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935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000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調整退休金計算基準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sp>
        <p:nvSpPr>
          <p:cNvPr id="2" name="文字方塊 1"/>
          <p:cNvSpPr txBox="1"/>
          <p:nvPr/>
        </p:nvSpPr>
        <p:spPr>
          <a:xfrm>
            <a:off x="195756" y="1160951"/>
            <a:ext cx="11523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案例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：甲高考三級分發，年資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年，薦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590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俸點，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104.7.1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退休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甲最後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年平均俸額為：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38668【 (535+550+590*13)/15】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最後在職俸級與平均俸額退休金差額：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422(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約最後在職俸級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1.07%)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95756" y="3237855"/>
            <a:ext cx="115232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案例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：甲普考分發，年資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年，薦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590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俸點，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104.7.1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退休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甲最後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年平均俸額為：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32563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【(385+400+415+430+445+460+475+490+505+520+535+550+590*3)/15】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最後在職俸級與平均俸額退休金差額：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6527(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約最後在職俸級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16.70%)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990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調整退休金計算基準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sp>
        <p:nvSpPr>
          <p:cNvPr id="7" name="文字方塊 6"/>
          <p:cNvSpPr txBox="1"/>
          <p:nvPr/>
        </p:nvSpPr>
        <p:spPr>
          <a:xfrm>
            <a:off x="195756" y="3837287"/>
            <a:ext cx="11523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案例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：甲高考三級分發，年資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年，薦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710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俸點，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104.7.1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退休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甲最後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年平均俸額為：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46814【 (670+690+710*13)/15】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最後在職俸級與平均俸額退休金差額：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266(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約最後在職俸級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0.57%)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95756" y="1382421"/>
            <a:ext cx="115232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案例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：甲初等考分發，年資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年，薦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590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俸點，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104.7.1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退休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甲最後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年平均俸額為：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30565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【(360+370+385+400+415+430+445+460+475+490+505+520+535+550+590)/15】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最後在職俸級與平均俸額退休金差額：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8525(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約最後在職俸級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21.80%)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420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二、調降退休所得上限及下限：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sp>
        <p:nvSpPr>
          <p:cNvPr id="2" name="文字方塊 1"/>
          <p:cNvSpPr txBox="1"/>
          <p:nvPr/>
        </p:nvSpPr>
        <p:spPr>
          <a:xfrm>
            <a:off x="257675" y="630489"/>
            <a:ext cx="1152321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 </a:t>
            </a:r>
          </a:p>
          <a:p>
            <a:endParaRPr lang="zh-TW" altLang="en-US" dirty="0"/>
          </a:p>
          <a:p>
            <a:r>
              <a:rPr lang="zh-TW" altLang="en-US" dirty="0"/>
              <a:t>                              </a:t>
            </a:r>
            <a:endParaRPr lang="en-US" altLang="zh-TW" dirty="0"/>
          </a:p>
          <a:p>
            <a:r>
              <a:rPr lang="en-US" altLang="zh-TW" dirty="0"/>
              <a:t>                             </a:t>
            </a:r>
            <a:r>
              <a:rPr lang="zh-TW" altLang="en-US" dirty="0"/>
              <a:t>  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月退休金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優存利息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或社會保險年金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)   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年資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75%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60%</a:t>
            </a:r>
          </a:p>
          <a:p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所得替代率：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……………………………………………= 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年資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67.5%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52.5%</a:t>
            </a:r>
          </a:p>
          <a:p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本俸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倍 	            年資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60%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45%</a:t>
            </a:r>
          </a:p>
          <a:p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  <a:p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現職人員及新進人員可採計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年，為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62.5% </a:t>
            </a:r>
            <a:r>
              <a:rPr lang="en-US" altLang="zh-TW" dirty="0"/>
              <a:t>	</a:t>
            </a:r>
          </a:p>
          <a:p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月退休總所得低於最低保障金額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甲、乙案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，不予調降 </a:t>
            </a:r>
          </a:p>
          <a:p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甲案：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25,000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元 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年度退休（伍）軍公教人員年終慰問金發給基準。 </a:t>
            </a:r>
          </a:p>
          <a:p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乙案：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32,160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元 委任第一職等本俸最高級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專業加給合計數額。 </a:t>
            </a:r>
            <a:r>
              <a:rPr lang="zh-TW" altLang="en-US" dirty="0"/>
              <a:t>	</a:t>
            </a:r>
          </a:p>
          <a:p>
            <a:endParaRPr lang="en-US" altLang="zh-TW" dirty="0"/>
          </a:p>
          <a:p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0768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三、調整優惠存款制度：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sp>
        <p:nvSpPr>
          <p:cNvPr id="2" name="文字方塊 1"/>
          <p:cNvSpPr txBox="1"/>
          <p:nvPr/>
        </p:nvSpPr>
        <p:spPr>
          <a:xfrm>
            <a:off x="257675" y="630489"/>
            <a:ext cx="1152321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 </a:t>
            </a:r>
            <a:endParaRPr lang="zh-TW" altLang="en-US" dirty="0"/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支（兼）領月退休金者：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1.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年逐步全面廢除優惠存款制度：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年優存利率降至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9%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年優存利率降至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6%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年優存利率降至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3%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年優存利率降至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0% 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＊第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年本金可全數領回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2.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月退休總所得低於最低保障金額（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25,000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元或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32,160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者，維持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18%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優存利率；超過最低保障金額者，按前述方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案調降至最低保障金額止。	</a:t>
            </a:r>
          </a:p>
          <a:p>
            <a:endParaRPr lang="en-US" altLang="zh-TW" dirty="0"/>
          </a:p>
          <a:p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2593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5756" y="95592"/>
            <a:ext cx="1164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三、調整優惠存款制度：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/>
              <a:t>     </a:t>
            </a:r>
            <a:endParaRPr lang="en-US" altLang="zh-TW" dirty="0"/>
          </a:p>
        </p:txBody>
      </p:sp>
      <p:sp>
        <p:nvSpPr>
          <p:cNvPr id="2" name="文字方塊 1"/>
          <p:cNvSpPr txBox="1"/>
          <p:nvPr/>
        </p:nvSpPr>
        <p:spPr>
          <a:xfrm>
            <a:off x="257675" y="630489"/>
            <a:ext cx="1152321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 </a:t>
            </a:r>
            <a:endParaRPr lang="zh-TW" altLang="en-US" dirty="0"/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支領一次退休金者：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1.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甲案：照前述支（兼）領月退休金者方案。 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乙案：分年逐年調降優存利率：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年優存利率降至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12%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年優存利率降至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10%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年優存利率降至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8%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年優存利率降至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6%   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2.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每月優惠存款利息金額低於最低保障金額（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25,000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元或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32,160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者，維持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18%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優存利率；超過最低保障金額者，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其超過的部分，始按前述方案調降。</a:t>
            </a:r>
            <a:endParaRPr lang="en-US" altLang="zh-TW" dirty="0"/>
          </a:p>
          <a:p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7213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網狀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TM03457485[[fn=網線]]</Template>
  <TotalTime>228</TotalTime>
  <Words>2029</Words>
  <Application>Microsoft Office PowerPoint</Application>
  <PresentationFormat>寬螢幕</PresentationFormat>
  <Paragraphs>301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7" baseType="lpstr">
      <vt:lpstr>新細明體</vt:lpstr>
      <vt:lpstr>標楷體</vt:lpstr>
      <vt:lpstr>Arial</vt:lpstr>
      <vt:lpstr>Century Gothic</vt:lpstr>
      <vt:lpstr>網狀</vt:lpstr>
      <vt:lpstr>公務人員年金改革方案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報告完畢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公務人員年金改革方案</dc:title>
  <dc:creator>user</dc:creator>
  <cp:lastModifiedBy>user</cp:lastModifiedBy>
  <cp:revision>23</cp:revision>
  <dcterms:created xsi:type="dcterms:W3CDTF">2017-01-24T09:00:37Z</dcterms:created>
  <dcterms:modified xsi:type="dcterms:W3CDTF">2017-01-25T05:35:58Z</dcterms:modified>
</cp:coreProperties>
</file>