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5" r:id="rId4"/>
    <p:sldId id="258" r:id="rId5"/>
    <p:sldId id="267" r:id="rId6"/>
    <p:sldId id="261" r:id="rId7"/>
    <p:sldId id="262" r:id="rId8"/>
    <p:sldId id="266" r:id="rId9"/>
    <p:sldId id="268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73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86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69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88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52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11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406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26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167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7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23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591380A-6D9D-4081-BBC8-E1A650E61863}" type="datetimeFigureOut">
              <a:rPr lang="zh-TW" altLang="en-US" smtClean="0"/>
              <a:t>2024/11/26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F1A61A-9AC8-4A25-ABF1-4DD3E6620971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5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s://youtu.be/L0mH0bUcDv8?si=h6mB7gy4ALMNUjqu&amp;t=186" TargetMode="External"/><Relationship Id="rId4" Type="http://schemas.openxmlformats.org/officeDocument/2006/relationships/hyperlink" Target="https://youtu.be/lMLgyX29660?si=o77oXd5aGqYcT1_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g"/><Relationship Id="rId11" Type="http://schemas.openxmlformats.org/officeDocument/2006/relationships/image" Target="../media/image14.jpeg"/><Relationship Id="rId5" Type="http://schemas.openxmlformats.org/officeDocument/2006/relationships/image" Target="../media/image10.jpg"/><Relationship Id="rId10" Type="http://schemas.openxmlformats.org/officeDocument/2006/relationships/image" Target="../media/image13.jp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5BEA3-4055-4D90-BA05-38956BEBC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306" y="86598"/>
            <a:ext cx="8848165" cy="2835896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年輕，不打安全牌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許峰源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法羽老師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F48357E-863B-444C-83D2-3C2C92902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63" y="4446655"/>
            <a:ext cx="7801902" cy="1143000"/>
          </a:xfrm>
        </p:spPr>
        <p:txBody>
          <a:bodyPr>
            <a:normAutofit fontScale="92500"/>
          </a:bodyPr>
          <a:lstStyle/>
          <a:p>
            <a:r>
              <a:rPr lang="zh-TW" alt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本書榮獲</a:t>
            </a:r>
            <a:r>
              <a:rPr lang="zh-TW" alt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新聞局第</a:t>
            </a:r>
            <a:r>
              <a:rPr lang="en-US" altLang="zh-TW" b="1" i="0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次中小學生優良課外讀物推薦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面臨人生重大抉擇和大考的同學們千萬不可錯過！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DB58F2-6629-4640-812F-A31B9A0E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59" y="2106705"/>
            <a:ext cx="2948476" cy="4167500"/>
          </a:xfrm>
          <a:prstGeom prst="rect">
            <a:avLst/>
          </a:prstGeom>
        </p:spPr>
      </p:pic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38F66864-4754-4FDE-BBC9-734006B9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6"/>
    </mc:Choice>
    <mc:Fallback xmlns="">
      <p:transition spd="slow" advTm="6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9825B35-66D9-4A60-93D8-243CDB5CC428}"/>
              </a:ext>
            </a:extLst>
          </p:cNvPr>
          <p:cNvSpPr txBox="1"/>
          <p:nvPr/>
        </p:nvSpPr>
        <p:spPr>
          <a:xfrm>
            <a:off x="1039906" y="2994212"/>
            <a:ext cx="8274423" cy="27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本書作者許峰源律師，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即將在</a:t>
            </a:r>
            <a:r>
              <a:rPr lang="en-US" altLang="zh-TW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的下午蒞臨永康國中，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為一年級學生進行一場人權講座！</a:t>
            </a:r>
            <a:endParaRPr lang="en-US" altLang="zh-TW" sz="30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精彩可期，請同學拭目以待喔！</a:t>
            </a:r>
          </a:p>
        </p:txBody>
      </p:sp>
      <p:pic>
        <p:nvPicPr>
          <p:cNvPr id="2050" name="Picture 2" descr="專題講座活動報導＿年輕，不打安全牌| 桃園市自主學習3.0實驗室">
            <a:extLst>
              <a:ext uri="{FF2B5EF4-FFF2-40B4-BE49-F238E27FC236}">
                <a16:creationId xmlns:a16="http://schemas.microsoft.com/office/drawing/2014/main" id="{973549A2-B119-4D3F-AC51-4F6F13E7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07" y="0"/>
            <a:ext cx="5360894" cy="35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9E00CD5-F50F-4FAD-A35E-A6286AA41ABD}"/>
              </a:ext>
            </a:extLst>
          </p:cNvPr>
          <p:cNvSpPr txBox="1"/>
          <p:nvPr/>
        </p:nvSpPr>
        <p:spPr>
          <a:xfrm>
            <a:off x="9585113" y="3607118"/>
            <a:ext cx="172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圖片來源：網路</a:t>
            </a:r>
          </a:p>
        </p:txBody>
      </p:sp>
      <p:sp>
        <p:nvSpPr>
          <p:cNvPr id="3" name="AutoShape 4" descr="卡通演讲台讲师-快图网-免费PNG图片免抠PNG高清背景素材库kuaipng.com">
            <a:extLst>
              <a:ext uri="{FF2B5EF4-FFF2-40B4-BE49-F238E27FC236}">
                <a16:creationId xmlns:a16="http://schemas.microsoft.com/office/drawing/2014/main" id="{7AF0249B-556D-40B5-9567-09DD216C8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4" name="Picture 6" descr="卡通扁平化主持人演讲png图片免费下载-素材7XJeUUjWa-新图网">
            <a:extLst>
              <a:ext uri="{FF2B5EF4-FFF2-40B4-BE49-F238E27FC236}">
                <a16:creationId xmlns:a16="http://schemas.microsoft.com/office/drawing/2014/main" id="{C2F8A019-8FF2-495D-95A4-30DFA783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2438400" cy="3234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9FAFFB1C-A932-4A84-87E3-AAC341872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2"/>
    </mc:Choice>
    <mc:Fallback xmlns="">
      <p:transition spd="slow" advTm="3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C27856-8449-4EAD-8FC8-043EF50BB17E}"/>
              </a:ext>
            </a:extLst>
          </p:cNvPr>
          <p:cNvSpPr txBox="1">
            <a:spLocks/>
          </p:cNvSpPr>
          <p:nvPr/>
        </p:nvSpPr>
        <p:spPr>
          <a:xfrm>
            <a:off x="1151069" y="905168"/>
            <a:ext cx="10058400" cy="145075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想更了解這本書或作者的同學們，</a:t>
            </a:r>
            <a:endParaRPr lang="en-US" altLang="zh-TW" dirty="0"/>
          </a:p>
          <a:p>
            <a:br>
              <a:rPr lang="en-US" altLang="zh-TW" dirty="0"/>
            </a:br>
            <a:r>
              <a:rPr lang="zh-TW" altLang="en-US" dirty="0"/>
              <a:t>可以點選以下連結，有更精彩的介紹！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997920-6E30-4CD3-95B1-1616E3151BCA}"/>
              </a:ext>
            </a:extLst>
          </p:cNvPr>
          <p:cNvSpPr txBox="1"/>
          <p:nvPr/>
        </p:nvSpPr>
        <p:spPr>
          <a:xfrm>
            <a:off x="1039906" y="3012141"/>
            <a:ext cx="10169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600" dirty="0">
                <a:hlinkClick r:id="rId4"/>
              </a:rPr>
              <a:t>中視新聞</a:t>
            </a:r>
            <a:r>
              <a:rPr lang="en-US" altLang="zh-TW" sz="2600" dirty="0">
                <a:hlinkClick r:id="rId4"/>
              </a:rPr>
              <a:t>‧《</a:t>
            </a:r>
            <a:r>
              <a:rPr lang="zh-TW" altLang="en-US" sz="2600" dirty="0">
                <a:hlinkClick r:id="rId4"/>
              </a:rPr>
              <a:t>改變的起點</a:t>
            </a:r>
            <a:r>
              <a:rPr lang="en-US" altLang="zh-TW" sz="2600" dirty="0">
                <a:hlinkClick r:id="rId4"/>
              </a:rPr>
              <a:t>》</a:t>
            </a:r>
            <a:r>
              <a:rPr lang="zh-TW" altLang="en-US" sz="2600" dirty="0"/>
              <a:t>  </a:t>
            </a:r>
            <a:r>
              <a:rPr lang="en-US" altLang="zh-TW" sz="2600" dirty="0"/>
              <a:t>(</a:t>
            </a:r>
            <a:r>
              <a:rPr lang="zh-TW" altLang="en-US" sz="2600" dirty="0"/>
              <a:t>主持人：哈遠儀</a:t>
            </a:r>
            <a:r>
              <a:rPr lang="en-US" altLang="zh-TW" sz="2600" dirty="0"/>
              <a:t>)</a:t>
            </a:r>
          </a:p>
          <a:p>
            <a:r>
              <a:rPr lang="zh-TW" altLang="en-US" i="1" dirty="0"/>
              <a:t>         ↑可以直接點選看影片</a:t>
            </a:r>
            <a:endParaRPr lang="en-US" altLang="zh-TW" i="1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2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600" dirty="0">
                <a:hlinkClick r:id="rId5"/>
              </a:rPr>
              <a:t>大愛電視臺</a:t>
            </a:r>
            <a:r>
              <a:rPr lang="en-US" altLang="zh-TW" sz="2600" dirty="0">
                <a:hlinkClick r:id="rId5"/>
              </a:rPr>
              <a:t>‧《</a:t>
            </a:r>
            <a:r>
              <a:rPr lang="zh-TW" altLang="en-US" sz="2600" dirty="0">
                <a:hlinkClick r:id="rId5"/>
              </a:rPr>
              <a:t>青春愛讀書</a:t>
            </a:r>
            <a:r>
              <a:rPr lang="en-US" altLang="zh-TW" sz="2600" dirty="0">
                <a:hlinkClick r:id="rId5"/>
              </a:rPr>
              <a:t>》</a:t>
            </a:r>
            <a:r>
              <a:rPr lang="zh-TW" altLang="en-US" sz="2600" dirty="0"/>
              <a:t>  </a:t>
            </a:r>
            <a:r>
              <a:rPr lang="en-US" altLang="zh-TW" sz="2600" dirty="0"/>
              <a:t>(</a:t>
            </a:r>
            <a:r>
              <a:rPr lang="zh-TW" altLang="en-US" sz="2600" dirty="0"/>
              <a:t>主持人：謝哲青</a:t>
            </a:r>
            <a:r>
              <a:rPr lang="en-US" altLang="zh-TW" sz="2600" dirty="0"/>
              <a:t>)</a:t>
            </a:r>
          </a:p>
          <a:p>
            <a:r>
              <a:rPr lang="zh-TW" altLang="en-US" dirty="0"/>
              <a:t>      </a:t>
            </a:r>
            <a:r>
              <a:rPr lang="zh-TW" altLang="en-US" i="1" dirty="0"/>
              <a:t>   ↑可以直接點選看影片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8D6D41F5-AAAD-4D25-8BCA-1DAE90C60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3"/>
    </mc:Choice>
    <mc:Fallback xmlns="">
      <p:transition spd="slow" advTm="39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436FB5-A7B1-44B7-9FB8-13DC9BF8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         作者介紹</a:t>
            </a:r>
          </a:p>
        </p:txBody>
      </p:sp>
      <p:sp>
        <p:nvSpPr>
          <p:cNvPr id="4" name="AutoShape 6" descr="面對貧困仍堅持不放棄！從知名律師到暢銷作家，勇敢走想走的路！71年次許峰源的奮鬥故事！">
            <a:extLst>
              <a:ext uri="{FF2B5EF4-FFF2-40B4-BE49-F238E27FC236}">
                <a16:creationId xmlns:a16="http://schemas.microsoft.com/office/drawing/2014/main" id="{4DABF5C4-31AA-4D4E-801E-B3E3CCF7A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915932B-AD07-4767-8B27-5E875F25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81" y="1816746"/>
            <a:ext cx="4079558" cy="4063337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C020021C-2060-4DCD-B8A6-9860AB79D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224" y="1737361"/>
            <a:ext cx="10384715" cy="4439322"/>
          </a:xfrm>
        </p:spPr>
        <p:txBody>
          <a:bodyPr>
            <a:normAutofit/>
          </a:bodyPr>
          <a:lstStyle/>
          <a:p>
            <a:endParaRPr lang="en-US" altLang="zh-TW" dirty="0">
              <a:solidFill>
                <a:srgbClr val="1F1F1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律師作家  許峰源</a:t>
            </a:r>
            <a:br>
              <a:rPr lang="zh-TW" altLang="en-US" dirty="0">
                <a:solidFill>
                  <a:srgbClr val="1F1F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solidFill>
                <a:srgbClr val="1F1F1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1982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年生，臺灣新北市三重人，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臺灣大學法律學系畢業。 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  現任法羽保險律師事務所所長、</a:t>
            </a:r>
            <a:endParaRPr lang="en-US" altLang="zh-TW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  行政院金管會保險局聘任講師、</a:t>
            </a:r>
            <a:endParaRPr lang="en-US" altLang="zh-TW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  保險經紀人商業同業公會法律顧問、</a:t>
            </a:r>
            <a:endParaRPr lang="en-US" altLang="zh-TW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  </a:t>
            </a:r>
            <a:r>
              <a:rPr lang="en-US" altLang="zh-TW" b="1" dirty="0">
                <a:solidFill>
                  <a:srgbClr val="002060"/>
                </a:solidFill>
                <a:latin typeface="Arial" panose="020B0604020202020204" pitchFamily="34" charset="0"/>
              </a:rPr>
              <a:t>MDRT</a:t>
            </a: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台灣分會法律顧問、春天診所法律顧問。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目前專職寫作。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1CD9F8-EED0-4885-846A-B63B3D9FB6CD}"/>
              </a:ext>
            </a:extLst>
          </p:cNvPr>
          <p:cNvSpPr txBox="1"/>
          <p:nvPr/>
        </p:nvSpPr>
        <p:spPr>
          <a:xfrm>
            <a:off x="8689769" y="5925715"/>
            <a:ext cx="172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圖片來源：網路</a:t>
            </a: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D4F96D2C-5348-45E9-A349-8622995C2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8"/>
    </mc:Choice>
    <mc:Fallback xmlns="">
      <p:transition spd="slow" advTm="2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3B51545-A170-4932-ADED-6D15F69CE754}"/>
              </a:ext>
            </a:extLst>
          </p:cNvPr>
          <p:cNvSpPr txBox="1">
            <a:spLocks/>
          </p:cNvSpPr>
          <p:nvPr/>
        </p:nvSpPr>
        <p:spPr>
          <a:xfrm>
            <a:off x="1766046" y="564509"/>
            <a:ext cx="10058400" cy="11313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>
                <a:solidFill>
                  <a:schemeClr val="tx1"/>
                </a:solidFill>
              </a:rPr>
              <a:t>關於本書，你必須知道的是</a:t>
            </a:r>
            <a:r>
              <a:rPr lang="en-US" altLang="zh-TW">
                <a:solidFill>
                  <a:schemeClr val="tx1"/>
                </a:solidFill>
              </a:rPr>
              <a:t>……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BA0BB30-84A4-4856-93FC-6A03CF8CEDF2}"/>
              </a:ext>
            </a:extLst>
          </p:cNvPr>
          <p:cNvSpPr txBox="1"/>
          <p:nvPr/>
        </p:nvSpPr>
        <p:spPr>
          <a:xfrm>
            <a:off x="815788" y="2476091"/>
            <a:ext cx="102914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作者許峰源，</a:t>
            </a:r>
            <a:r>
              <a:rPr lang="zh-TW" altLang="en-US" sz="26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有個物質匱乏的童年，但他從不覺得自己比別人差</a:t>
            </a:r>
            <a:r>
              <a:rPr lang="zh-TW" altLang="en-US" sz="26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。擺攤賣臭豆腐的</a:t>
            </a:r>
            <a:r>
              <a:rPr lang="zh-TW" altLang="en-US" sz="26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父母，雖然非常貧苦，但給了他豐富正確的身教，也讓他懂得感念親恩，更加奮發進取，在逆境中發現希望。</a:t>
            </a:r>
            <a:endParaRPr lang="en-US" altLang="zh-TW" sz="2600" b="0" i="0" dirty="0">
              <a:solidFill>
                <a:srgbClr val="23232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en-US" altLang="zh-TW" sz="2600" b="0" i="0" dirty="0">
              <a:solidFill>
                <a:srgbClr val="23232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>
              <a:solidFill>
                <a:srgbClr val="2323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許峰源憑著堅強的鬥志與爆發性進步法，創下三重高中第一位考上台大法律系的紀錄，大學畢業即應屆考取律師資格，除創辦全台唯一一所專攻消費者保險理賠案件的律師事務所，亦是補教界名師，未滿三十歲已成功開創個人事業版圖，躋身千萬身價之列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D954B5F-63CF-4A17-BBFB-B4E117BC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0" y="28048"/>
            <a:ext cx="1559476" cy="2204229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4B7913C6-3384-4BF5-8289-A284826E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6"/>
    </mc:Choice>
    <mc:Fallback xmlns="">
      <p:transition spd="slow" advTm="7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8050A4-4970-4AA9-B943-BE6F8309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046" y="564509"/>
            <a:ext cx="10058400" cy="1131309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關於本書，你必須知道的是</a:t>
            </a:r>
            <a:r>
              <a:rPr lang="en-US" altLang="zh-TW" dirty="0">
                <a:solidFill>
                  <a:schemeClr val="tx1"/>
                </a:solidFill>
              </a:rPr>
              <a:t>……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D4E2B1-3356-42B1-B8F9-38092E39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772" y="2384114"/>
            <a:ext cx="3214745" cy="3486280"/>
          </a:xfrm>
        </p:spPr>
        <p:txBody>
          <a:bodyPr/>
          <a:lstStyle/>
          <a:p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教育專家說：</a:t>
            </a:r>
            <a:endParaRPr lang="en-US" altLang="zh-TW" b="0" i="0" dirty="0">
              <a:solidFill>
                <a:srgbClr val="00206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不能給孩子太大壓力。</a:t>
            </a:r>
            <a:endParaRPr lang="en-US" altLang="zh-TW" b="0" i="0" dirty="0">
              <a:solidFill>
                <a:srgbClr val="00206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solidFill>
                <a:srgbClr val="1F1F1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職場主管說：</a:t>
            </a:r>
            <a:endParaRPr lang="en-US" altLang="zh-TW" b="0" i="0" dirty="0">
              <a:solidFill>
                <a:srgbClr val="00206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現代年輕人太沒有抗壓性了！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EC65BF-4F8A-4F4F-B9CF-5E0213B67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9975" y="2742206"/>
            <a:ext cx="3944471" cy="3020114"/>
          </a:xfrm>
        </p:spPr>
        <p:txBody>
          <a:bodyPr/>
          <a:lstStyle/>
          <a:p>
            <a:r>
              <a:rPr lang="zh-TW" altLang="en-US" dirty="0">
                <a:solidFill>
                  <a:srgbClr val="1F1F1F"/>
                </a:solidFill>
                <a:latin typeface="Arial" panose="020B0604020202020204" pitchFamily="34" charset="0"/>
              </a:rPr>
              <a:t>   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身為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七年級生的律師，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也是考生心中的戰神──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許峰源卻說：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solidFill>
                  <a:srgbClr val="1F1F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000" b="1" u="sng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有爆炸性壓力，</a:t>
            </a:r>
            <a:endParaRPr lang="en-US" altLang="zh-TW" sz="3000" b="1" u="sng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u="sng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才有爆炸性的進步</a:t>
            </a:r>
            <a:r>
              <a:rPr lang="zh-TW" altLang="en-US" sz="3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7538C0-F055-41B4-BF95-945CB9EED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856" y="2492188"/>
            <a:ext cx="3360287" cy="32701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6A851C-59DC-4F02-9A3C-BFB155FEC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1" y="44918"/>
            <a:ext cx="1603873" cy="226698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CA6F903-3D0B-4D94-A462-AD69947DCFF4}"/>
              </a:ext>
            </a:extLst>
          </p:cNvPr>
          <p:cNvSpPr txBox="1"/>
          <p:nvPr/>
        </p:nvSpPr>
        <p:spPr>
          <a:xfrm>
            <a:off x="5237231" y="5762320"/>
            <a:ext cx="172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圖片來源：網路</a:t>
            </a: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BE43E170-0B22-48FE-9EB9-BD5049DB9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6"/>
    </mc:Choice>
    <mc:Fallback xmlns="">
      <p:transition spd="slow" advTm="2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A6FD09B8-1CE4-482D-BEF0-66C2897B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305" y="582439"/>
            <a:ext cx="10058400" cy="1131309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關於本書，你必須知道的是</a:t>
            </a:r>
            <a:r>
              <a:rPr lang="en-US" altLang="zh-TW" dirty="0">
                <a:solidFill>
                  <a:schemeClr val="tx1"/>
                </a:solidFill>
              </a:rPr>
              <a:t>……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A05589-996C-475D-B390-74E582B03196}"/>
              </a:ext>
            </a:extLst>
          </p:cNvPr>
          <p:cNvSpPr txBox="1"/>
          <p:nvPr/>
        </p:nvSpPr>
        <p:spPr>
          <a:xfrm>
            <a:off x="1667435" y="1985753"/>
            <a:ext cx="898263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</a:t>
            </a:r>
            <a:r>
              <a:rPr lang="zh-TW" altLang="en-US" sz="2200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同學們，你還躲在自己舒適的小圈子嗎？你甘於零風險、沒挑戰的人生嗎？七年級生的許峰源要你拿出鬥性來！</a:t>
            </a:r>
          </a:p>
          <a:p>
            <a:pPr algn="l"/>
            <a:r>
              <a:rPr lang="zh-TW" altLang="en-US" sz="22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200" b="1" i="0" dirty="0">
                <a:solidFill>
                  <a:schemeClr val="accent1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他念三重高中時昭告全校師生，自己一定要考上台大法律系，即使不被眾人看好，甚至有老師激他：「蜀中無大將，廖化作先鋒！」他卻說到做到，成為該校空前的紀錄保持人。</a:t>
            </a:r>
          </a:p>
          <a:p>
            <a:pPr algn="l"/>
            <a:r>
              <a:rPr lang="zh-TW" altLang="en-US" sz="22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200" b="0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他考研究所時，英文成績是所有考生中最糟的，但他卻敢對主考官宣稱：「我有把握在未來十年內，貴所會以我這位學生為榮！」最後以第三名高分錄取。</a:t>
            </a:r>
          </a:p>
          <a:p>
            <a:pPr algn="l"/>
            <a:r>
              <a:rPr lang="zh-TW" altLang="en-US" sz="2200" b="0" i="0" dirty="0">
                <a:solidFill>
                  <a:srgbClr val="23232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200" b="1" i="0" dirty="0">
                <a:solidFill>
                  <a:schemeClr val="accent1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不論是考試、參賽，或是就業、創業，他都屢屢挑戰眾人眼中的不可能，正因為他勇於迎向未知及挑戰，</a:t>
            </a:r>
            <a:r>
              <a:rPr lang="zh-TW" altLang="en-US" sz="2200" b="1" i="0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永遠不為自己設限</a:t>
            </a:r>
            <a:r>
              <a:rPr lang="zh-TW" altLang="en-US" sz="2200" b="1" i="0" dirty="0">
                <a:solidFill>
                  <a:schemeClr val="accent1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，才成功開創夢想的生命格局。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C3E8E9-9180-4130-A940-89899B311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" y="-28130"/>
            <a:ext cx="1655554" cy="2340030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033A2AEB-CA01-4352-9575-46CE805AC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10"/>
    </mc:Choice>
    <mc:Fallback xmlns="">
      <p:transition spd="slow" advTm="9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AA077-7AFC-466A-B5C9-2327CE19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</a:t>
            </a:r>
            <a:r>
              <a:rPr lang="en-US" altLang="zh-TW" dirty="0"/>
              <a:t>《</a:t>
            </a:r>
            <a:r>
              <a:rPr lang="zh-TW" altLang="en-US" dirty="0"/>
              <a:t>年輕，不打安全牌</a:t>
            </a:r>
            <a:r>
              <a:rPr lang="en-US" altLang="zh-TW" dirty="0"/>
              <a:t>》</a:t>
            </a:r>
            <a:r>
              <a:rPr lang="zh-TW" altLang="en-US" dirty="0"/>
              <a:t>金句介紹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782B1-D56A-4D52-81CA-06DC75B13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13" y="2027663"/>
            <a:ext cx="10058400" cy="3984145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──你可以輸掉一場球賽，但絕不能在結果揭曉前就放棄。</a:t>
            </a:r>
            <a:endParaRPr lang="en-US" altLang="zh-TW" sz="35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b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──人必須要有冒險的勇氣，如果凡事都以安全為上，</a:t>
            </a:r>
            <a:endParaRPr lang="en-US" altLang="zh-TW" sz="35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不願意承受任何風險，那必定會一事無成。</a:t>
            </a:r>
            <a:endParaRPr lang="en-US" altLang="zh-TW" sz="35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b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──成長最好的養分就是匱乏。</a:t>
            </a:r>
            <a:endParaRPr lang="en-US" altLang="zh-TW" sz="35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b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──只有爆炸性壓力，才會帶來爆炸性進步；</a:t>
            </a:r>
            <a:endParaRPr lang="en-US" altLang="zh-TW" sz="35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500" dirty="0">
                <a:solidFill>
                  <a:srgbClr val="1F1F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35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適當的壓力，只是偷懶的開始！</a:t>
            </a:r>
            <a:b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Picture 2" descr="年輕，不打安全牌- Booklife圓神書活網">
            <a:extLst>
              <a:ext uri="{FF2B5EF4-FFF2-40B4-BE49-F238E27FC236}">
                <a16:creationId xmlns:a16="http://schemas.microsoft.com/office/drawing/2014/main" id="{9881E90C-E9DB-4BE6-A13D-B6E944A5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83" y="3899647"/>
            <a:ext cx="4635217" cy="243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3D33698-520B-426C-8FA3-870A3583CED3}"/>
              </a:ext>
            </a:extLst>
          </p:cNvPr>
          <p:cNvSpPr txBox="1"/>
          <p:nvPr/>
        </p:nvSpPr>
        <p:spPr>
          <a:xfrm>
            <a:off x="9325137" y="6402120"/>
            <a:ext cx="172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圖片來源：網路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0F43508F-2FF0-41AB-B0DF-4F4B6E65C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2"/>
    </mc:Choice>
    <mc:Fallback xmlns="">
      <p:transition spd="slow" advTm="3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9BD7A6-A229-4B40-B8EF-91D06FD1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年輕，不打安全牌</a:t>
            </a:r>
            <a:r>
              <a:rPr lang="en-US" altLang="zh-TW" dirty="0"/>
              <a:t>》</a:t>
            </a:r>
            <a:r>
              <a:rPr lang="zh-TW" altLang="en-US" dirty="0"/>
              <a:t>金句介紹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E3E124-33B1-4D7D-9306-E3097577A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986" y="1737360"/>
            <a:ext cx="10058400" cy="4023360"/>
          </a:xfrm>
        </p:spPr>
        <p:txBody>
          <a:bodyPr/>
          <a:lstStyle/>
          <a:p>
            <a:endParaRPr lang="en-US" altLang="zh-TW" sz="2700" b="0" i="0" dirty="0">
              <a:solidFill>
                <a:srgbClr val="1F1F1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──出社會後只有公開組的比賽，不再有分齡賽。</a:t>
            </a:r>
            <a:b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──要成為英雄，必須要先學會戰勝畏懼！</a:t>
            </a:r>
            <a:b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──責任的承受度，代表一個人的成熟程度！</a:t>
            </a:r>
            <a:b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0" i="0" dirty="0">
                <a:solidFill>
                  <a:srgbClr val="1F1F1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──人生中有許多關鍵時刻，必須要大膽想、出狠招。</a:t>
            </a:r>
            <a:endParaRPr lang="zh-TW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1026" name="Picture 2" descr="關於人生這堂課你應該要學習的是…？讓作家許峰源告訴你">
            <a:extLst>
              <a:ext uri="{FF2B5EF4-FFF2-40B4-BE49-F238E27FC236}">
                <a16:creationId xmlns:a16="http://schemas.microsoft.com/office/drawing/2014/main" id="{E12D7750-097A-4C8A-896D-E69839DB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63" y="2626657"/>
            <a:ext cx="3698137" cy="23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85A962D-D207-47C9-A9F0-C14B753A4CCB}"/>
              </a:ext>
            </a:extLst>
          </p:cNvPr>
          <p:cNvSpPr txBox="1"/>
          <p:nvPr/>
        </p:nvSpPr>
        <p:spPr>
          <a:xfrm>
            <a:off x="9710619" y="5028414"/>
            <a:ext cx="172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圖片來源：網路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3E77AA6B-935A-4660-8BA0-4F39C5B03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03"/>
    </mc:Choice>
    <mc:Fallback xmlns="">
      <p:transition spd="slow" advTm="5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B22FC9-289D-4FBB-8540-F314E9A9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          內容試閱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FD0E60-6693-4453-8566-4996ED7AA15E}"/>
              </a:ext>
            </a:extLst>
          </p:cNvPr>
          <p:cNvSpPr txBox="1"/>
          <p:nvPr/>
        </p:nvSpPr>
        <p:spPr>
          <a:xfrm>
            <a:off x="546847" y="1737360"/>
            <a:ext cx="113582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有一次颱風天的夜晚，阿母在家裡做好泡菜，要我送去給阿爸，當我將泡菜送到天台時，只見他穿著黑色雨衣，戴著斗笠，在黑夜大雨中，雙手捧著至少三碗臭豆腐，來回穿梭於附近的電動玩具店、酒店間。阿爸的臉上滿是雨水，為了不讓雨水淋到臭豆腐上，他用雨衣遮住臭豆腐，反而不在意自己幾乎全身濕透，雨水從他的衣腳不斷滴下來。當阿爸見到我時，劈頭就說：「你怎麼會送來？我等一下再踩著三輪車回家載就好，你吃飽沒？功課寫了嗎？趕快放著，快回家去念書。」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聽到阿爸這些話，我的淚水流了下來，心中充滿不捨，那一夜的場景，我到現在仍然記憶猶新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……</a:t>
            </a:r>
          </a:p>
          <a:p>
            <a:endParaRPr lang="en-US" altLang="zh-TW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阿爸在我大三那年罹患口腔癌，這是我第一次明顯感受到，與父母的緣分可能看得到終點。但我不服輸，認為只要給阿爸最好的治療、最好的補給品，我們的緣分就會持續下去。所以我努力念書，希望趕快考上律師，趕快賺錢，改善家裡的經濟，讓阿爸可以好好養病。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考上律師後，我立刻去律師事務所上班，晚上去補習班教書，希望可以多賺些錢。每天晚上十一、二點回到家時，阿爸雖然身體不舒服，但還是會躺在舊家破舊的沙發上等我回來，跟我講幾句話才去睡覺。我以為只要我持續努力，給阿爸最好的治療，就可以讓這樣的場景不斷延續，但阿爸卻在我拿到正式律師證的那天晚上離開了人世，一切發生得太突然，快到我沒有心理準備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……</a:t>
            </a:r>
            <a:endParaRPr lang="en-US" altLang="zh-TW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en-US" altLang="zh-TW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en-US" altLang="zh-TW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en-US" altLang="zh-TW" dirty="0">
              <a:solidFill>
                <a:srgbClr val="292929"/>
              </a:solidFill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0CC94C-A9FB-41B7-BA8D-29439EF6E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" y="44918"/>
            <a:ext cx="1026400" cy="14507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92D383A-43C1-4C72-99D4-F6F4A4160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4918"/>
            <a:ext cx="1026400" cy="145075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E81914-456F-4E3B-883C-F2CA68D76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986" y="53214"/>
            <a:ext cx="1026400" cy="145075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FE4DB9-1D95-4CDC-88B1-96A0992E5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1384" y="0"/>
            <a:ext cx="1046364" cy="14507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8CFFF25-CCE1-4078-A68A-1240EB453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509" y="-3"/>
            <a:ext cx="1046364" cy="14507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9D2A50-723D-40F7-94DA-ABCC3410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34" y="-2"/>
            <a:ext cx="1046364" cy="1450757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5A8637E6-BC22-4779-B2D3-A948F35E1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79"/>
    </mc:Choice>
    <mc:Fallback xmlns="">
      <p:transition spd="slow" advTm="10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6F00E-6E53-4F85-9116-B2CA6BC9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0744"/>
            <a:ext cx="10058400" cy="1450757"/>
          </a:xfrm>
        </p:spPr>
        <p:txBody>
          <a:bodyPr/>
          <a:lstStyle/>
          <a:p>
            <a:r>
              <a:rPr lang="zh-TW" altLang="en-US" dirty="0"/>
              <a:t>     懂寫戲讀社   共讀情境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EE60E6-C5A7-4020-B2C0-54DFCABB1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" y="1885646"/>
            <a:ext cx="3210540" cy="2408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02CE531-DB97-469A-ACC8-817CB05AC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8" y="1848201"/>
            <a:ext cx="3293926" cy="247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271FAC-AAA2-43B5-AA6A-B9A101AD5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45" y="4278260"/>
            <a:ext cx="2739368" cy="205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A2D155A-A7AE-40FB-A1C6-9A844A70F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66848"/>
            <a:ext cx="1072230" cy="15155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361C538-1826-4092-8929-1E4C72737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8062" y="4668154"/>
            <a:ext cx="1189389" cy="164905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F27406-11A5-4036-A7FF-3ED088C90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89" y="4278260"/>
            <a:ext cx="2739368" cy="205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CF28108-5325-4856-97E5-CF8F36C25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94" y="1873309"/>
            <a:ext cx="3226986" cy="242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年輕，不打安全牌（校園共讀書箱，40本）">
            <a:extLst>
              <a:ext uri="{FF2B5EF4-FFF2-40B4-BE49-F238E27FC236}">
                <a16:creationId xmlns:a16="http://schemas.microsoft.com/office/drawing/2014/main" id="{7C6D8BB5-A889-46A2-B081-31F6EEA2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" y="-3"/>
            <a:ext cx="1210352" cy="17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年輕，不打安全牌（校園共讀書箱，40本）">
            <a:extLst>
              <a:ext uri="{FF2B5EF4-FFF2-40B4-BE49-F238E27FC236}">
                <a16:creationId xmlns:a16="http://schemas.microsoft.com/office/drawing/2014/main" id="{E93F3EA7-EEF3-49E2-8603-19F9D3DE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646" y="-2"/>
            <a:ext cx="1210353" cy="17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讓孩子愛上閱讀的兩大法則- 白袍旅人">
            <a:extLst>
              <a:ext uri="{FF2B5EF4-FFF2-40B4-BE49-F238E27FC236}">
                <a16:creationId xmlns:a16="http://schemas.microsoft.com/office/drawing/2014/main" id="{AA28027B-3A25-46A9-9054-128899720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24918" r="7594"/>
          <a:stretch/>
        </p:blipFill>
        <p:spPr bwMode="auto">
          <a:xfrm>
            <a:off x="8088738" y="598500"/>
            <a:ext cx="2359962" cy="11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8EF9DE51-F516-4846-8F1F-0550BD984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1"/>
    </mc:Choice>
    <mc:Fallback xmlns="">
      <p:transition spd="slow" advTm="4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585</TotalTime>
  <Words>1215</Words>
  <Application>Microsoft Office PowerPoint</Application>
  <PresentationFormat>寬螢幕</PresentationFormat>
  <Paragraphs>72</Paragraphs>
  <Slides>11</Slides>
  <Notes>0</Notes>
  <HiddenSlides>0</HiddenSlides>
  <MMClips>11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微軟正黑體</vt:lpstr>
      <vt:lpstr>Arial</vt:lpstr>
      <vt:lpstr>Calibri</vt:lpstr>
      <vt:lpstr>Calibri Light</vt:lpstr>
      <vt:lpstr>回顧</vt:lpstr>
      <vt:lpstr> 《年輕，不打安全牌》               許峰源(法羽老師)著</vt:lpstr>
      <vt:lpstr>                           作者介紹</vt:lpstr>
      <vt:lpstr>PowerPoint 簡報</vt:lpstr>
      <vt:lpstr>關於本書，你必須知道的是……</vt:lpstr>
      <vt:lpstr>關於本書，你必須知道的是……</vt:lpstr>
      <vt:lpstr>  《年輕，不打安全牌》金句介紹1</vt:lpstr>
      <vt:lpstr>《年輕，不打安全牌》金句介紹2</vt:lpstr>
      <vt:lpstr>                            內容試閱</vt:lpstr>
      <vt:lpstr>     懂寫戲讀社   共讀情境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年輕，不打安全牌                 許峰源(法羽老師)著</dc:title>
  <dc:creator>圖推教師</dc:creator>
  <cp:lastModifiedBy>圖推教師</cp:lastModifiedBy>
  <cp:revision>20</cp:revision>
  <dcterms:created xsi:type="dcterms:W3CDTF">2024-11-18T03:16:00Z</dcterms:created>
  <dcterms:modified xsi:type="dcterms:W3CDTF">2024-11-26T13:02:24Z</dcterms:modified>
</cp:coreProperties>
</file>