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8"/>
  </p:notesMasterIdLst>
  <p:handoutMasterIdLst>
    <p:handoutMasterId r:id="rId89"/>
  </p:handoutMasterIdLst>
  <p:sldIdLst>
    <p:sldId id="675" r:id="rId2"/>
    <p:sldId id="678" r:id="rId3"/>
    <p:sldId id="715" r:id="rId4"/>
    <p:sldId id="732" r:id="rId5"/>
    <p:sldId id="717" r:id="rId6"/>
    <p:sldId id="676" r:id="rId7"/>
    <p:sldId id="720" r:id="rId8"/>
    <p:sldId id="679" r:id="rId9"/>
    <p:sldId id="680" r:id="rId10"/>
    <p:sldId id="681" r:id="rId11"/>
    <p:sldId id="682" r:id="rId12"/>
    <p:sldId id="683" r:id="rId13"/>
    <p:sldId id="731" r:id="rId14"/>
    <p:sldId id="775" r:id="rId15"/>
    <p:sldId id="684" r:id="rId16"/>
    <p:sldId id="685" r:id="rId17"/>
    <p:sldId id="688" r:id="rId18"/>
    <p:sldId id="690" r:id="rId19"/>
    <p:sldId id="692" r:id="rId20"/>
    <p:sldId id="691" r:id="rId21"/>
    <p:sldId id="693" r:id="rId22"/>
    <p:sldId id="694" r:id="rId23"/>
    <p:sldId id="695" r:id="rId24"/>
    <p:sldId id="699" r:id="rId25"/>
    <p:sldId id="696" r:id="rId26"/>
    <p:sldId id="698" r:id="rId27"/>
    <p:sldId id="697" r:id="rId28"/>
    <p:sldId id="701" r:id="rId29"/>
    <p:sldId id="727" r:id="rId30"/>
    <p:sldId id="716" r:id="rId31"/>
    <p:sldId id="738" r:id="rId32"/>
    <p:sldId id="733" r:id="rId33"/>
    <p:sldId id="725" r:id="rId34"/>
    <p:sldId id="740" r:id="rId35"/>
    <p:sldId id="735" r:id="rId36"/>
    <p:sldId id="736" r:id="rId37"/>
    <p:sldId id="737" r:id="rId38"/>
    <p:sldId id="704" r:id="rId39"/>
    <p:sldId id="705" r:id="rId40"/>
    <p:sldId id="706" r:id="rId41"/>
    <p:sldId id="707" r:id="rId42"/>
    <p:sldId id="709" r:id="rId43"/>
    <p:sldId id="711" r:id="rId44"/>
    <p:sldId id="712" r:id="rId45"/>
    <p:sldId id="741" r:id="rId46"/>
    <p:sldId id="713" r:id="rId47"/>
    <p:sldId id="714" r:id="rId48"/>
    <p:sldId id="726" r:id="rId49"/>
    <p:sldId id="743" r:id="rId50"/>
    <p:sldId id="744" r:id="rId51"/>
    <p:sldId id="742" r:id="rId52"/>
    <p:sldId id="774" r:id="rId53"/>
    <p:sldId id="768" r:id="rId54"/>
    <p:sldId id="769" r:id="rId55"/>
    <p:sldId id="770" r:id="rId56"/>
    <p:sldId id="771" r:id="rId57"/>
    <p:sldId id="772" r:id="rId58"/>
    <p:sldId id="745" r:id="rId59"/>
    <p:sldId id="773" r:id="rId60"/>
    <p:sldId id="722" r:id="rId61"/>
    <p:sldId id="551" r:id="rId62"/>
    <p:sldId id="746" r:id="rId63"/>
    <p:sldId id="747" r:id="rId64"/>
    <p:sldId id="748" r:id="rId65"/>
    <p:sldId id="749" r:id="rId66"/>
    <p:sldId id="750" r:id="rId67"/>
    <p:sldId id="751" r:id="rId68"/>
    <p:sldId id="752" r:id="rId69"/>
    <p:sldId id="753" r:id="rId70"/>
    <p:sldId id="754" r:id="rId71"/>
    <p:sldId id="755" r:id="rId72"/>
    <p:sldId id="426" r:id="rId73"/>
    <p:sldId id="427" r:id="rId74"/>
    <p:sldId id="756" r:id="rId75"/>
    <p:sldId id="757" r:id="rId76"/>
    <p:sldId id="758" r:id="rId77"/>
    <p:sldId id="759" r:id="rId78"/>
    <p:sldId id="760" r:id="rId79"/>
    <p:sldId id="761" r:id="rId80"/>
    <p:sldId id="763" r:id="rId81"/>
    <p:sldId id="762" r:id="rId82"/>
    <p:sldId id="764" r:id="rId83"/>
    <p:sldId id="765" r:id="rId84"/>
    <p:sldId id="766" r:id="rId85"/>
    <p:sldId id="767" r:id="rId86"/>
    <p:sldId id="577" r:id="rId87"/>
  </p:sldIdLst>
  <p:sldSz cx="9144000" cy="6858000" type="screen4x3"/>
  <p:notesSz cx="6802438" cy="993457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8">
          <p15:clr>
            <a:srgbClr val="A4A3A4"/>
          </p15:clr>
        </p15:guide>
        <p15:guide id="2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9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2AF"/>
    <a:srgbClr val="990000"/>
    <a:srgbClr val="FFFF99"/>
    <a:srgbClr val="57053A"/>
    <a:srgbClr val="660033"/>
    <a:srgbClr val="006600"/>
    <a:srgbClr val="336600"/>
    <a:srgbClr val="669900"/>
    <a:srgbClr val="7FABA4"/>
    <a:srgbClr val="82A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94670" autoAdjust="0"/>
  </p:normalViewPr>
  <p:slideViewPr>
    <p:cSldViewPr>
      <p:cViewPr varScale="1">
        <p:scale>
          <a:sx n="68" d="100"/>
          <a:sy n="68" d="100"/>
        </p:scale>
        <p:origin x="-1488" y="-102"/>
      </p:cViewPr>
      <p:guideLst>
        <p:guide orient="horz" pos="1298"/>
        <p:guide pos="57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864"/>
    </p:cViewPr>
  </p:sorterViewPr>
  <p:notesViewPr>
    <p:cSldViewPr>
      <p:cViewPr varScale="1">
        <p:scale>
          <a:sx n="80" d="100"/>
          <a:sy n="80" d="100"/>
        </p:scale>
        <p:origin x="-3996" y="-96"/>
      </p:cViewPr>
      <p:guideLst>
        <p:guide orient="horz" pos="3129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388D03-435C-40E5-A973-48915F08C22B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FFFD2167-523C-4F7F-B121-E8EBDA47508F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壹、前  言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99668941-D82A-4486-B6E2-1F81FB61F971}" type="parTrans" cxnId="{C2EE4C34-9E57-4AFA-9DAA-75CC89E497E6}">
      <dgm:prSet/>
      <dgm:spPr/>
      <dgm:t>
        <a:bodyPr/>
        <a:lstStyle/>
        <a:p>
          <a:endParaRPr lang="zh-TW" altLang="en-US"/>
        </a:p>
      </dgm:t>
    </dgm:pt>
    <dgm:pt modelId="{5DCF857A-7316-4375-9EC9-4BCB601E9A14}" type="sibTrans" cxnId="{C2EE4C34-9E57-4AFA-9DAA-75CC89E497E6}">
      <dgm:prSet/>
      <dgm:spPr/>
      <dgm:t>
        <a:bodyPr/>
        <a:lstStyle/>
        <a:p>
          <a:endParaRPr lang="zh-TW" altLang="en-US"/>
        </a:p>
      </dgm:t>
    </dgm:pt>
    <dgm:pt modelId="{4117A18B-3B7A-4748-981E-5D21BFBCA2B8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肆、</a:t>
          </a:r>
          <a:r>
            <a: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志願選填試探輔導作為與建議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B00B126D-5841-4AD9-A78F-11BA5BBF35A1}" type="parTrans" cxnId="{9F991A2C-866D-42D2-B706-7C37097EE483}">
      <dgm:prSet/>
      <dgm:spPr/>
      <dgm:t>
        <a:bodyPr/>
        <a:lstStyle/>
        <a:p>
          <a:endParaRPr lang="zh-TW" altLang="en-US"/>
        </a:p>
      </dgm:t>
    </dgm:pt>
    <dgm:pt modelId="{506F1835-80B8-4DF0-AB6D-B2A10F535BA1}" type="sibTrans" cxnId="{9F991A2C-866D-42D2-B706-7C37097EE483}">
      <dgm:prSet/>
      <dgm:spPr/>
      <dgm:t>
        <a:bodyPr/>
        <a:lstStyle/>
        <a:p>
          <a:endParaRPr lang="zh-TW" altLang="en-US"/>
        </a:p>
      </dgm:t>
    </dgm:pt>
    <dgm:pt modelId="{F286C985-67F8-44FA-A36E-C194ABB6FE17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伍、適性輔導與多元入學管道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DF7B4AB5-DAE8-418F-BF32-AD7E7D407400}" type="parTrans" cxnId="{15413219-699B-441A-96D2-7A0C82E0138B}">
      <dgm:prSet/>
      <dgm:spPr/>
      <dgm:t>
        <a:bodyPr/>
        <a:lstStyle/>
        <a:p>
          <a:endParaRPr lang="zh-TW" altLang="en-US"/>
        </a:p>
      </dgm:t>
    </dgm:pt>
    <dgm:pt modelId="{9E3FAADA-BC86-43BD-A10E-956C96C6B03D}" type="sibTrans" cxnId="{15413219-699B-441A-96D2-7A0C82E0138B}">
      <dgm:prSet/>
      <dgm:spPr/>
      <dgm:t>
        <a:bodyPr/>
        <a:lstStyle/>
        <a:p>
          <a:endParaRPr lang="zh-TW" altLang="en-US"/>
        </a:p>
      </dgm:t>
    </dgm:pt>
    <dgm:pt modelId="{58EB22F7-4D28-451A-B035-558A8A231D53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參、</a:t>
          </a:r>
          <a:r>
            <a: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103</a:t>
          </a: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學年選填試探問卷調查分析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C62591AF-27DA-42F7-9049-8E749ECF6333}" type="parTrans" cxnId="{4B33CDAD-7154-4AD7-ADD1-571A276C6B85}">
      <dgm:prSet/>
      <dgm:spPr/>
      <dgm:t>
        <a:bodyPr/>
        <a:lstStyle/>
        <a:p>
          <a:endParaRPr lang="zh-TW" altLang="en-US"/>
        </a:p>
      </dgm:t>
    </dgm:pt>
    <dgm:pt modelId="{FE9B5F15-0383-498C-95FD-80BE3A1AD314}" type="sibTrans" cxnId="{4B33CDAD-7154-4AD7-ADD1-571A276C6B85}">
      <dgm:prSet/>
      <dgm:spPr/>
      <dgm:t>
        <a:bodyPr/>
        <a:lstStyle/>
        <a:p>
          <a:endParaRPr lang="zh-TW" altLang="en-US"/>
        </a:p>
      </dgm:t>
    </dgm:pt>
    <dgm:pt modelId="{8B6C3C28-1848-4DE5-A0C3-D7E108915763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貳、適性輔導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A2FEB2AB-BA37-4173-A181-53C2FF4AC593}" type="parTrans" cxnId="{200891F6-8ED0-473E-B26E-3F003ABBC27E}">
      <dgm:prSet/>
      <dgm:spPr/>
      <dgm:t>
        <a:bodyPr/>
        <a:lstStyle/>
        <a:p>
          <a:endParaRPr lang="zh-TW" altLang="en-US"/>
        </a:p>
      </dgm:t>
    </dgm:pt>
    <dgm:pt modelId="{F0472086-9CA1-411B-9960-131E03951296}" type="sibTrans" cxnId="{200891F6-8ED0-473E-B26E-3F003ABBC27E}">
      <dgm:prSet/>
      <dgm:spPr/>
      <dgm:t>
        <a:bodyPr/>
        <a:lstStyle/>
        <a:p>
          <a:endParaRPr lang="zh-TW" altLang="en-US"/>
        </a:p>
      </dgm:t>
    </dgm:pt>
    <dgm:pt modelId="{27DBD2FF-73B1-489A-ABA4-1E498F34175E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陸、</a:t>
          </a:r>
          <a:r>
            <a: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適性輔導</a:t>
          </a:r>
          <a:r>
            <a: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QA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911CBAF0-140D-467A-8218-CFB942BF8CF8}" type="parTrans" cxnId="{71B125E9-8B57-4776-BEF4-D42B179221FA}">
      <dgm:prSet/>
      <dgm:spPr/>
      <dgm:t>
        <a:bodyPr/>
        <a:lstStyle/>
        <a:p>
          <a:endParaRPr lang="zh-TW" altLang="en-US"/>
        </a:p>
      </dgm:t>
    </dgm:pt>
    <dgm:pt modelId="{DB8971E3-D6F3-42D7-8E79-4F134D00F6D9}" type="sibTrans" cxnId="{71B125E9-8B57-4776-BEF4-D42B179221FA}">
      <dgm:prSet/>
      <dgm:spPr/>
      <dgm:t>
        <a:bodyPr/>
        <a:lstStyle/>
        <a:p>
          <a:endParaRPr lang="zh-TW" altLang="en-US"/>
        </a:p>
      </dgm:t>
    </dgm:pt>
    <dgm:pt modelId="{6656839C-6593-4629-B875-36CEA3565137}" type="pres">
      <dgm:prSet presAssocID="{30388D03-435C-40E5-A973-48915F08C2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DAAB69B-B670-46F5-823B-2628A636D4BA}" type="pres">
      <dgm:prSet presAssocID="{FFFD2167-523C-4F7F-B121-E8EBDA47508F}" presName="parentLin" presStyleCnt="0"/>
      <dgm:spPr/>
      <dgm:t>
        <a:bodyPr/>
        <a:lstStyle/>
        <a:p>
          <a:endParaRPr lang="zh-TW" altLang="en-US"/>
        </a:p>
      </dgm:t>
    </dgm:pt>
    <dgm:pt modelId="{024827D6-0617-41D2-B549-E184B2C2A88F}" type="pres">
      <dgm:prSet presAssocID="{FFFD2167-523C-4F7F-B121-E8EBDA47508F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EEDCF949-CF18-4D6A-8933-41DB48A7B74D}" type="pres">
      <dgm:prSet presAssocID="{FFFD2167-523C-4F7F-B121-E8EBDA47508F}" presName="parentText" presStyleLbl="node1" presStyleIdx="0" presStyleCnt="6" custScaleX="11868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A60FAF-2E4A-4C49-B17C-6C9192727A1D}" type="pres">
      <dgm:prSet presAssocID="{FFFD2167-523C-4F7F-B121-E8EBDA47508F}" presName="negativeSpace" presStyleCnt="0"/>
      <dgm:spPr/>
      <dgm:t>
        <a:bodyPr/>
        <a:lstStyle/>
        <a:p>
          <a:endParaRPr lang="zh-TW" altLang="en-US"/>
        </a:p>
      </dgm:t>
    </dgm:pt>
    <dgm:pt modelId="{38479764-AC11-46AA-B06B-75FCBDB377A5}" type="pres">
      <dgm:prSet presAssocID="{FFFD2167-523C-4F7F-B121-E8EBDA47508F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1F7C33-0174-4F37-A4BC-B85DFEEAC592}" type="pres">
      <dgm:prSet presAssocID="{5DCF857A-7316-4375-9EC9-4BCB601E9A14}" presName="spaceBetweenRectangles" presStyleCnt="0"/>
      <dgm:spPr/>
      <dgm:t>
        <a:bodyPr/>
        <a:lstStyle/>
        <a:p>
          <a:endParaRPr lang="zh-TW" altLang="en-US"/>
        </a:p>
      </dgm:t>
    </dgm:pt>
    <dgm:pt modelId="{DD88E176-A783-431F-BB17-0569E6536EA7}" type="pres">
      <dgm:prSet presAssocID="{8B6C3C28-1848-4DE5-A0C3-D7E108915763}" presName="parentLin" presStyleCnt="0"/>
      <dgm:spPr/>
    </dgm:pt>
    <dgm:pt modelId="{D360E8D0-3F16-4BB0-BC2C-F1F53DAB9838}" type="pres">
      <dgm:prSet presAssocID="{8B6C3C28-1848-4DE5-A0C3-D7E108915763}" presName="parentLeftMargin" presStyleLbl="node1" presStyleIdx="0" presStyleCnt="6"/>
      <dgm:spPr/>
      <dgm:t>
        <a:bodyPr/>
        <a:lstStyle/>
        <a:p>
          <a:endParaRPr lang="zh-TW" altLang="en-US"/>
        </a:p>
      </dgm:t>
    </dgm:pt>
    <dgm:pt modelId="{C4642D8F-C633-420F-B067-8ECC31CE60EE}" type="pres">
      <dgm:prSet presAssocID="{8B6C3C28-1848-4DE5-A0C3-D7E108915763}" presName="parentText" presStyleLbl="node1" presStyleIdx="1" presStyleCnt="6" custScaleX="11868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82DF35-26B9-4A90-95DC-5D0296F90FB8}" type="pres">
      <dgm:prSet presAssocID="{8B6C3C28-1848-4DE5-A0C3-D7E108915763}" presName="negativeSpace" presStyleCnt="0"/>
      <dgm:spPr/>
    </dgm:pt>
    <dgm:pt modelId="{355A7B4D-B829-44F8-8C7D-71D7FF21F732}" type="pres">
      <dgm:prSet presAssocID="{8B6C3C28-1848-4DE5-A0C3-D7E108915763}" presName="childText" presStyleLbl="conFgAcc1" presStyleIdx="1" presStyleCnt="6">
        <dgm:presLayoutVars>
          <dgm:bulletEnabled val="1"/>
        </dgm:presLayoutVars>
      </dgm:prSet>
      <dgm:spPr/>
    </dgm:pt>
    <dgm:pt modelId="{2BF10AB0-D80E-4708-B60E-81D47B35A572}" type="pres">
      <dgm:prSet presAssocID="{F0472086-9CA1-411B-9960-131E03951296}" presName="spaceBetweenRectangles" presStyleCnt="0"/>
      <dgm:spPr/>
    </dgm:pt>
    <dgm:pt modelId="{4358FBCF-2697-4C85-BB43-B5E2D838057C}" type="pres">
      <dgm:prSet presAssocID="{58EB22F7-4D28-451A-B035-558A8A231D53}" presName="parentLin" presStyleCnt="0"/>
      <dgm:spPr/>
      <dgm:t>
        <a:bodyPr/>
        <a:lstStyle/>
        <a:p>
          <a:endParaRPr lang="zh-TW" altLang="en-US"/>
        </a:p>
      </dgm:t>
    </dgm:pt>
    <dgm:pt modelId="{B5FF28FC-FA5E-40E1-B0BC-A0964D969DE9}" type="pres">
      <dgm:prSet presAssocID="{58EB22F7-4D28-451A-B035-558A8A231D53}" presName="parentLeftMargin" presStyleLbl="node1" presStyleIdx="1" presStyleCnt="6"/>
      <dgm:spPr/>
      <dgm:t>
        <a:bodyPr/>
        <a:lstStyle/>
        <a:p>
          <a:endParaRPr lang="zh-TW" altLang="en-US"/>
        </a:p>
      </dgm:t>
    </dgm:pt>
    <dgm:pt modelId="{7E53DC2D-09B8-49D2-898F-344E7A9637E8}" type="pres">
      <dgm:prSet presAssocID="{58EB22F7-4D28-451A-B035-558A8A231D53}" presName="parentText" presStyleLbl="node1" presStyleIdx="2" presStyleCnt="6" custScaleX="11868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64D60-2251-47CA-88A0-9B0ABA6F629F}" type="pres">
      <dgm:prSet presAssocID="{58EB22F7-4D28-451A-B035-558A8A231D53}" presName="negativeSpace" presStyleCnt="0"/>
      <dgm:spPr/>
      <dgm:t>
        <a:bodyPr/>
        <a:lstStyle/>
        <a:p>
          <a:endParaRPr lang="zh-TW" altLang="en-US"/>
        </a:p>
      </dgm:t>
    </dgm:pt>
    <dgm:pt modelId="{0627B442-AA32-4ACF-B964-BA96A854ABA3}" type="pres">
      <dgm:prSet presAssocID="{58EB22F7-4D28-451A-B035-558A8A231D53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761ABE-F6FC-474F-8DE6-73AF72D9BA43}" type="pres">
      <dgm:prSet presAssocID="{FE9B5F15-0383-498C-95FD-80BE3A1AD314}" presName="spaceBetweenRectangles" presStyleCnt="0"/>
      <dgm:spPr/>
      <dgm:t>
        <a:bodyPr/>
        <a:lstStyle/>
        <a:p>
          <a:endParaRPr lang="zh-TW" altLang="en-US"/>
        </a:p>
      </dgm:t>
    </dgm:pt>
    <dgm:pt modelId="{898AEB15-7BB3-46F0-BEB4-DD9ABEBBE55A}" type="pres">
      <dgm:prSet presAssocID="{4117A18B-3B7A-4748-981E-5D21BFBCA2B8}" presName="parentLin" presStyleCnt="0"/>
      <dgm:spPr/>
      <dgm:t>
        <a:bodyPr/>
        <a:lstStyle/>
        <a:p>
          <a:endParaRPr lang="zh-TW" altLang="en-US"/>
        </a:p>
      </dgm:t>
    </dgm:pt>
    <dgm:pt modelId="{5ADC02DF-F2DE-4185-BCD9-C7382D4D93E5}" type="pres">
      <dgm:prSet presAssocID="{4117A18B-3B7A-4748-981E-5D21BFBCA2B8}" presName="parentLeftMargin" presStyleLbl="node1" presStyleIdx="2" presStyleCnt="6"/>
      <dgm:spPr/>
      <dgm:t>
        <a:bodyPr/>
        <a:lstStyle/>
        <a:p>
          <a:endParaRPr lang="zh-TW" altLang="en-US"/>
        </a:p>
      </dgm:t>
    </dgm:pt>
    <dgm:pt modelId="{E4E6D853-1C59-4804-9CD0-FBE1E27137FC}" type="pres">
      <dgm:prSet presAssocID="{4117A18B-3B7A-4748-981E-5D21BFBCA2B8}" presName="parentText" presStyleLbl="node1" presStyleIdx="3" presStyleCnt="6" custScaleX="118683" custLinFactNeighborX="-9401" custLinFactNeighborY="564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B209D1-5913-4ADF-A9E0-2172ABEF3427}" type="pres">
      <dgm:prSet presAssocID="{4117A18B-3B7A-4748-981E-5D21BFBCA2B8}" presName="negativeSpace" presStyleCnt="0"/>
      <dgm:spPr/>
      <dgm:t>
        <a:bodyPr/>
        <a:lstStyle/>
        <a:p>
          <a:endParaRPr lang="zh-TW" altLang="en-US"/>
        </a:p>
      </dgm:t>
    </dgm:pt>
    <dgm:pt modelId="{AA2A08F1-275B-4437-BB0D-41FF1C55519C}" type="pres">
      <dgm:prSet presAssocID="{4117A18B-3B7A-4748-981E-5D21BFBCA2B8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05A050-147C-48E6-93A9-C6BD9192EDC1}" type="pres">
      <dgm:prSet presAssocID="{506F1835-80B8-4DF0-AB6D-B2A10F535BA1}" presName="spaceBetweenRectangles" presStyleCnt="0"/>
      <dgm:spPr/>
      <dgm:t>
        <a:bodyPr/>
        <a:lstStyle/>
        <a:p>
          <a:endParaRPr lang="zh-TW" altLang="en-US"/>
        </a:p>
      </dgm:t>
    </dgm:pt>
    <dgm:pt modelId="{9402361F-D44D-406E-BD37-7F6CDBFF1847}" type="pres">
      <dgm:prSet presAssocID="{F286C985-67F8-44FA-A36E-C194ABB6FE17}" presName="parentLin" presStyleCnt="0"/>
      <dgm:spPr/>
      <dgm:t>
        <a:bodyPr/>
        <a:lstStyle/>
        <a:p>
          <a:endParaRPr lang="zh-TW" altLang="en-US"/>
        </a:p>
      </dgm:t>
    </dgm:pt>
    <dgm:pt modelId="{D941AC53-D386-404B-95EB-F63B52ED43A6}" type="pres">
      <dgm:prSet presAssocID="{F286C985-67F8-44FA-A36E-C194ABB6FE17}" presName="parentLeftMargin" presStyleLbl="node1" presStyleIdx="3" presStyleCnt="6"/>
      <dgm:spPr/>
      <dgm:t>
        <a:bodyPr/>
        <a:lstStyle/>
        <a:p>
          <a:endParaRPr lang="zh-TW" altLang="en-US"/>
        </a:p>
      </dgm:t>
    </dgm:pt>
    <dgm:pt modelId="{7D5629DA-2871-456E-9CD1-35A85405A769}" type="pres">
      <dgm:prSet presAssocID="{F286C985-67F8-44FA-A36E-C194ABB6FE17}" presName="parentText" presStyleLbl="node1" presStyleIdx="4" presStyleCnt="6" custScaleX="11868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2A07E6-C8A3-4305-ACFD-583F4CCA7C54}" type="pres">
      <dgm:prSet presAssocID="{F286C985-67F8-44FA-A36E-C194ABB6FE17}" presName="negativeSpace" presStyleCnt="0"/>
      <dgm:spPr/>
      <dgm:t>
        <a:bodyPr/>
        <a:lstStyle/>
        <a:p>
          <a:endParaRPr lang="zh-TW" altLang="en-US"/>
        </a:p>
      </dgm:t>
    </dgm:pt>
    <dgm:pt modelId="{FD72A3CF-0688-4C43-9763-F4D4B0F434D9}" type="pres">
      <dgm:prSet presAssocID="{F286C985-67F8-44FA-A36E-C194ABB6FE17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2EBA56-2304-4F36-BEE9-026B3955DF7E}" type="pres">
      <dgm:prSet presAssocID="{9E3FAADA-BC86-43BD-A10E-956C96C6B03D}" presName="spaceBetweenRectangles" presStyleCnt="0"/>
      <dgm:spPr/>
    </dgm:pt>
    <dgm:pt modelId="{F40B9DA2-6D95-4FE2-9F0E-3DCB546480D4}" type="pres">
      <dgm:prSet presAssocID="{27DBD2FF-73B1-489A-ABA4-1E498F34175E}" presName="parentLin" presStyleCnt="0"/>
      <dgm:spPr/>
    </dgm:pt>
    <dgm:pt modelId="{A06236D2-8E49-4C55-9BC0-64B316707C97}" type="pres">
      <dgm:prSet presAssocID="{27DBD2FF-73B1-489A-ABA4-1E498F34175E}" presName="parentLeftMargin" presStyleLbl="node1" presStyleIdx="4" presStyleCnt="6"/>
      <dgm:spPr/>
      <dgm:t>
        <a:bodyPr/>
        <a:lstStyle/>
        <a:p>
          <a:endParaRPr lang="zh-TW" altLang="en-US"/>
        </a:p>
      </dgm:t>
    </dgm:pt>
    <dgm:pt modelId="{51D552C5-D2E2-4030-A5C8-348E94F8EE83}" type="pres">
      <dgm:prSet presAssocID="{27DBD2FF-73B1-489A-ABA4-1E498F34175E}" presName="parentText" presStyleLbl="node1" presStyleIdx="5" presStyleCnt="6" custScaleX="11868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D6AA0E-5A2D-4E84-9585-A2CB24EC1AD1}" type="pres">
      <dgm:prSet presAssocID="{27DBD2FF-73B1-489A-ABA4-1E498F34175E}" presName="negativeSpace" presStyleCnt="0"/>
      <dgm:spPr/>
    </dgm:pt>
    <dgm:pt modelId="{9A7F00B6-3692-48C6-BD64-51209721B8D3}" type="pres">
      <dgm:prSet presAssocID="{27DBD2FF-73B1-489A-ABA4-1E498F34175E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8B05155-4D01-4875-88EC-8306B327518E}" type="presOf" srcId="{58EB22F7-4D28-451A-B035-558A8A231D53}" destId="{7E53DC2D-09B8-49D2-898F-344E7A9637E8}" srcOrd="1" destOrd="0" presId="urn:microsoft.com/office/officeart/2005/8/layout/list1"/>
    <dgm:cxn modelId="{4B33CDAD-7154-4AD7-ADD1-571A276C6B85}" srcId="{30388D03-435C-40E5-A973-48915F08C22B}" destId="{58EB22F7-4D28-451A-B035-558A8A231D53}" srcOrd="2" destOrd="0" parTransId="{C62591AF-27DA-42F7-9049-8E749ECF6333}" sibTransId="{FE9B5F15-0383-498C-95FD-80BE3A1AD314}"/>
    <dgm:cxn modelId="{DFE28AC4-0723-4888-8FA8-7D23604D9968}" type="presOf" srcId="{8B6C3C28-1848-4DE5-A0C3-D7E108915763}" destId="{C4642D8F-C633-420F-B067-8ECC31CE60EE}" srcOrd="1" destOrd="0" presId="urn:microsoft.com/office/officeart/2005/8/layout/list1"/>
    <dgm:cxn modelId="{D40BB802-A3AD-4CD6-BEDF-A2F2962DFE87}" type="presOf" srcId="{27DBD2FF-73B1-489A-ABA4-1E498F34175E}" destId="{51D552C5-D2E2-4030-A5C8-348E94F8EE83}" srcOrd="1" destOrd="0" presId="urn:microsoft.com/office/officeart/2005/8/layout/list1"/>
    <dgm:cxn modelId="{007A1A0F-3B81-45FB-A68B-8372E5CE11DE}" type="presOf" srcId="{4117A18B-3B7A-4748-981E-5D21BFBCA2B8}" destId="{5ADC02DF-F2DE-4185-BCD9-C7382D4D93E5}" srcOrd="0" destOrd="0" presId="urn:microsoft.com/office/officeart/2005/8/layout/list1"/>
    <dgm:cxn modelId="{AAF66D84-4FE6-4C89-BA69-A568F7FE1796}" type="presOf" srcId="{8B6C3C28-1848-4DE5-A0C3-D7E108915763}" destId="{D360E8D0-3F16-4BB0-BC2C-F1F53DAB9838}" srcOrd="0" destOrd="0" presId="urn:microsoft.com/office/officeart/2005/8/layout/list1"/>
    <dgm:cxn modelId="{C2EE4C34-9E57-4AFA-9DAA-75CC89E497E6}" srcId="{30388D03-435C-40E5-A973-48915F08C22B}" destId="{FFFD2167-523C-4F7F-B121-E8EBDA47508F}" srcOrd="0" destOrd="0" parTransId="{99668941-D82A-4486-B6E2-1F81FB61F971}" sibTransId="{5DCF857A-7316-4375-9EC9-4BCB601E9A14}"/>
    <dgm:cxn modelId="{B2A440A0-C4A1-43FF-B462-D07A9959B409}" type="presOf" srcId="{30388D03-435C-40E5-A973-48915F08C22B}" destId="{6656839C-6593-4629-B875-36CEA3565137}" srcOrd="0" destOrd="0" presId="urn:microsoft.com/office/officeart/2005/8/layout/list1"/>
    <dgm:cxn modelId="{8F168BAE-EF74-4A9F-A81F-E63FEAADDF48}" type="presOf" srcId="{4117A18B-3B7A-4748-981E-5D21BFBCA2B8}" destId="{E4E6D853-1C59-4804-9CD0-FBE1E27137FC}" srcOrd="1" destOrd="0" presId="urn:microsoft.com/office/officeart/2005/8/layout/list1"/>
    <dgm:cxn modelId="{A1F01CC5-8AE5-4E4D-B083-F89F6ADE806A}" type="presOf" srcId="{F286C985-67F8-44FA-A36E-C194ABB6FE17}" destId="{D941AC53-D386-404B-95EB-F63B52ED43A6}" srcOrd="0" destOrd="0" presId="urn:microsoft.com/office/officeart/2005/8/layout/list1"/>
    <dgm:cxn modelId="{53F0B34F-1B64-48F9-A197-2A65132D14AA}" type="presOf" srcId="{F286C985-67F8-44FA-A36E-C194ABB6FE17}" destId="{7D5629DA-2871-456E-9CD1-35A85405A769}" srcOrd="1" destOrd="0" presId="urn:microsoft.com/office/officeart/2005/8/layout/list1"/>
    <dgm:cxn modelId="{71B125E9-8B57-4776-BEF4-D42B179221FA}" srcId="{30388D03-435C-40E5-A973-48915F08C22B}" destId="{27DBD2FF-73B1-489A-ABA4-1E498F34175E}" srcOrd="5" destOrd="0" parTransId="{911CBAF0-140D-467A-8218-CFB942BF8CF8}" sibTransId="{DB8971E3-D6F3-42D7-8E79-4F134D00F6D9}"/>
    <dgm:cxn modelId="{15413219-699B-441A-96D2-7A0C82E0138B}" srcId="{30388D03-435C-40E5-A973-48915F08C22B}" destId="{F286C985-67F8-44FA-A36E-C194ABB6FE17}" srcOrd="4" destOrd="0" parTransId="{DF7B4AB5-DAE8-418F-BF32-AD7E7D407400}" sibTransId="{9E3FAADA-BC86-43BD-A10E-956C96C6B03D}"/>
    <dgm:cxn modelId="{1F28B926-F813-400F-BBB9-9E27831E8330}" type="presOf" srcId="{FFFD2167-523C-4F7F-B121-E8EBDA47508F}" destId="{EEDCF949-CF18-4D6A-8933-41DB48A7B74D}" srcOrd="1" destOrd="0" presId="urn:microsoft.com/office/officeart/2005/8/layout/list1"/>
    <dgm:cxn modelId="{9F991A2C-866D-42D2-B706-7C37097EE483}" srcId="{30388D03-435C-40E5-A973-48915F08C22B}" destId="{4117A18B-3B7A-4748-981E-5D21BFBCA2B8}" srcOrd="3" destOrd="0" parTransId="{B00B126D-5841-4AD9-A78F-11BA5BBF35A1}" sibTransId="{506F1835-80B8-4DF0-AB6D-B2A10F535BA1}"/>
    <dgm:cxn modelId="{200891F6-8ED0-473E-B26E-3F003ABBC27E}" srcId="{30388D03-435C-40E5-A973-48915F08C22B}" destId="{8B6C3C28-1848-4DE5-A0C3-D7E108915763}" srcOrd="1" destOrd="0" parTransId="{A2FEB2AB-BA37-4173-A181-53C2FF4AC593}" sibTransId="{F0472086-9CA1-411B-9960-131E03951296}"/>
    <dgm:cxn modelId="{293EE6F0-00A3-4FEC-A327-74CE4C5AE522}" type="presOf" srcId="{27DBD2FF-73B1-489A-ABA4-1E498F34175E}" destId="{A06236D2-8E49-4C55-9BC0-64B316707C97}" srcOrd="0" destOrd="0" presId="urn:microsoft.com/office/officeart/2005/8/layout/list1"/>
    <dgm:cxn modelId="{B8780947-3142-437E-AF94-D390D200327F}" type="presOf" srcId="{FFFD2167-523C-4F7F-B121-E8EBDA47508F}" destId="{024827D6-0617-41D2-B549-E184B2C2A88F}" srcOrd="0" destOrd="0" presId="urn:microsoft.com/office/officeart/2005/8/layout/list1"/>
    <dgm:cxn modelId="{52BCE6BC-1756-4D1C-970D-6641D161FE57}" type="presOf" srcId="{58EB22F7-4D28-451A-B035-558A8A231D53}" destId="{B5FF28FC-FA5E-40E1-B0BC-A0964D969DE9}" srcOrd="0" destOrd="0" presId="urn:microsoft.com/office/officeart/2005/8/layout/list1"/>
    <dgm:cxn modelId="{C6CBFE30-015E-46E8-A4F2-AF3A41129FEE}" type="presParOf" srcId="{6656839C-6593-4629-B875-36CEA3565137}" destId="{CDAAB69B-B670-46F5-823B-2628A636D4BA}" srcOrd="0" destOrd="0" presId="urn:microsoft.com/office/officeart/2005/8/layout/list1"/>
    <dgm:cxn modelId="{0D59596C-1046-47F5-A476-C597B9B07033}" type="presParOf" srcId="{CDAAB69B-B670-46F5-823B-2628A636D4BA}" destId="{024827D6-0617-41D2-B549-E184B2C2A88F}" srcOrd="0" destOrd="0" presId="urn:microsoft.com/office/officeart/2005/8/layout/list1"/>
    <dgm:cxn modelId="{C0B82670-FD47-4BB5-ADB7-F08A307DA1C4}" type="presParOf" srcId="{CDAAB69B-B670-46F5-823B-2628A636D4BA}" destId="{EEDCF949-CF18-4D6A-8933-41DB48A7B74D}" srcOrd="1" destOrd="0" presId="urn:microsoft.com/office/officeart/2005/8/layout/list1"/>
    <dgm:cxn modelId="{C8EEBE50-D06A-45C9-B31F-677B85DBF160}" type="presParOf" srcId="{6656839C-6593-4629-B875-36CEA3565137}" destId="{2BA60FAF-2E4A-4C49-B17C-6C9192727A1D}" srcOrd="1" destOrd="0" presId="urn:microsoft.com/office/officeart/2005/8/layout/list1"/>
    <dgm:cxn modelId="{AE4F8DF7-D810-48E4-9239-87DF3B293C93}" type="presParOf" srcId="{6656839C-6593-4629-B875-36CEA3565137}" destId="{38479764-AC11-46AA-B06B-75FCBDB377A5}" srcOrd="2" destOrd="0" presId="urn:microsoft.com/office/officeart/2005/8/layout/list1"/>
    <dgm:cxn modelId="{3C45A9A7-79C8-41E8-A4A9-3F248E30C604}" type="presParOf" srcId="{6656839C-6593-4629-B875-36CEA3565137}" destId="{141F7C33-0174-4F37-A4BC-B85DFEEAC592}" srcOrd="3" destOrd="0" presId="urn:microsoft.com/office/officeart/2005/8/layout/list1"/>
    <dgm:cxn modelId="{0E3A7D8B-73B5-4FA9-B12C-99FC7ABB1084}" type="presParOf" srcId="{6656839C-6593-4629-B875-36CEA3565137}" destId="{DD88E176-A783-431F-BB17-0569E6536EA7}" srcOrd="4" destOrd="0" presId="urn:microsoft.com/office/officeart/2005/8/layout/list1"/>
    <dgm:cxn modelId="{27EC26AA-FDBC-4F58-BDEA-119D44B5C931}" type="presParOf" srcId="{DD88E176-A783-431F-BB17-0569E6536EA7}" destId="{D360E8D0-3F16-4BB0-BC2C-F1F53DAB9838}" srcOrd="0" destOrd="0" presId="urn:microsoft.com/office/officeart/2005/8/layout/list1"/>
    <dgm:cxn modelId="{DBEAE821-8A7F-4B9A-817F-AF4646D3A9E0}" type="presParOf" srcId="{DD88E176-A783-431F-BB17-0569E6536EA7}" destId="{C4642D8F-C633-420F-B067-8ECC31CE60EE}" srcOrd="1" destOrd="0" presId="urn:microsoft.com/office/officeart/2005/8/layout/list1"/>
    <dgm:cxn modelId="{62AB0AC4-E178-4FD8-B7D9-4B8A91306D41}" type="presParOf" srcId="{6656839C-6593-4629-B875-36CEA3565137}" destId="{A682DF35-26B9-4A90-95DC-5D0296F90FB8}" srcOrd="5" destOrd="0" presId="urn:microsoft.com/office/officeart/2005/8/layout/list1"/>
    <dgm:cxn modelId="{140C3B5F-73C7-4BF6-A2F3-969CF36C1675}" type="presParOf" srcId="{6656839C-6593-4629-B875-36CEA3565137}" destId="{355A7B4D-B829-44F8-8C7D-71D7FF21F732}" srcOrd="6" destOrd="0" presId="urn:microsoft.com/office/officeart/2005/8/layout/list1"/>
    <dgm:cxn modelId="{DEA29B0A-B485-4504-96F6-0A8C18B51CAE}" type="presParOf" srcId="{6656839C-6593-4629-B875-36CEA3565137}" destId="{2BF10AB0-D80E-4708-B60E-81D47B35A572}" srcOrd="7" destOrd="0" presId="urn:microsoft.com/office/officeart/2005/8/layout/list1"/>
    <dgm:cxn modelId="{E1285341-C383-4592-B018-AE9A98A755E0}" type="presParOf" srcId="{6656839C-6593-4629-B875-36CEA3565137}" destId="{4358FBCF-2697-4C85-BB43-B5E2D838057C}" srcOrd="8" destOrd="0" presId="urn:microsoft.com/office/officeart/2005/8/layout/list1"/>
    <dgm:cxn modelId="{99EDD6F2-6104-4255-AE37-193FD82711CA}" type="presParOf" srcId="{4358FBCF-2697-4C85-BB43-B5E2D838057C}" destId="{B5FF28FC-FA5E-40E1-B0BC-A0964D969DE9}" srcOrd="0" destOrd="0" presId="urn:microsoft.com/office/officeart/2005/8/layout/list1"/>
    <dgm:cxn modelId="{CD3D8B34-1A49-4E00-94DD-08034D46FCE0}" type="presParOf" srcId="{4358FBCF-2697-4C85-BB43-B5E2D838057C}" destId="{7E53DC2D-09B8-49D2-898F-344E7A9637E8}" srcOrd="1" destOrd="0" presId="urn:microsoft.com/office/officeart/2005/8/layout/list1"/>
    <dgm:cxn modelId="{E2A02702-7780-41F0-9510-63037410F479}" type="presParOf" srcId="{6656839C-6593-4629-B875-36CEA3565137}" destId="{EE464D60-2251-47CA-88A0-9B0ABA6F629F}" srcOrd="9" destOrd="0" presId="urn:microsoft.com/office/officeart/2005/8/layout/list1"/>
    <dgm:cxn modelId="{B7ED8F8A-B21C-41E8-ABAB-EA57D4106441}" type="presParOf" srcId="{6656839C-6593-4629-B875-36CEA3565137}" destId="{0627B442-AA32-4ACF-B964-BA96A854ABA3}" srcOrd="10" destOrd="0" presId="urn:microsoft.com/office/officeart/2005/8/layout/list1"/>
    <dgm:cxn modelId="{63AEA2CD-1281-4527-865C-2ABA2AFE2998}" type="presParOf" srcId="{6656839C-6593-4629-B875-36CEA3565137}" destId="{9F761ABE-F6FC-474F-8DE6-73AF72D9BA43}" srcOrd="11" destOrd="0" presId="urn:microsoft.com/office/officeart/2005/8/layout/list1"/>
    <dgm:cxn modelId="{E817AFC3-008A-4A33-A005-5B4CA777E73E}" type="presParOf" srcId="{6656839C-6593-4629-B875-36CEA3565137}" destId="{898AEB15-7BB3-46F0-BEB4-DD9ABEBBE55A}" srcOrd="12" destOrd="0" presId="urn:microsoft.com/office/officeart/2005/8/layout/list1"/>
    <dgm:cxn modelId="{AF2B3B56-AE75-453C-80FE-8D9AA5870C17}" type="presParOf" srcId="{898AEB15-7BB3-46F0-BEB4-DD9ABEBBE55A}" destId="{5ADC02DF-F2DE-4185-BCD9-C7382D4D93E5}" srcOrd="0" destOrd="0" presId="urn:microsoft.com/office/officeart/2005/8/layout/list1"/>
    <dgm:cxn modelId="{76F8DA0D-BD5D-48C1-AA6A-9ED9523BEE61}" type="presParOf" srcId="{898AEB15-7BB3-46F0-BEB4-DD9ABEBBE55A}" destId="{E4E6D853-1C59-4804-9CD0-FBE1E27137FC}" srcOrd="1" destOrd="0" presId="urn:microsoft.com/office/officeart/2005/8/layout/list1"/>
    <dgm:cxn modelId="{D72C03C3-C43C-4811-A14E-E3FB61E194BE}" type="presParOf" srcId="{6656839C-6593-4629-B875-36CEA3565137}" destId="{1DB209D1-5913-4ADF-A9E0-2172ABEF3427}" srcOrd="13" destOrd="0" presId="urn:microsoft.com/office/officeart/2005/8/layout/list1"/>
    <dgm:cxn modelId="{3B06B4ED-DB08-4037-8B41-84FE4B6AB104}" type="presParOf" srcId="{6656839C-6593-4629-B875-36CEA3565137}" destId="{AA2A08F1-275B-4437-BB0D-41FF1C55519C}" srcOrd="14" destOrd="0" presId="urn:microsoft.com/office/officeart/2005/8/layout/list1"/>
    <dgm:cxn modelId="{662EE935-9185-47A3-B84F-968BA3E79495}" type="presParOf" srcId="{6656839C-6593-4629-B875-36CEA3565137}" destId="{BF05A050-147C-48E6-93A9-C6BD9192EDC1}" srcOrd="15" destOrd="0" presId="urn:microsoft.com/office/officeart/2005/8/layout/list1"/>
    <dgm:cxn modelId="{B691A2AB-51BC-4AB6-B3EF-FB1559AD3581}" type="presParOf" srcId="{6656839C-6593-4629-B875-36CEA3565137}" destId="{9402361F-D44D-406E-BD37-7F6CDBFF1847}" srcOrd="16" destOrd="0" presId="urn:microsoft.com/office/officeart/2005/8/layout/list1"/>
    <dgm:cxn modelId="{0787EE66-465E-4033-8CCB-EC3D8DE01BE4}" type="presParOf" srcId="{9402361F-D44D-406E-BD37-7F6CDBFF1847}" destId="{D941AC53-D386-404B-95EB-F63B52ED43A6}" srcOrd="0" destOrd="0" presId="urn:microsoft.com/office/officeart/2005/8/layout/list1"/>
    <dgm:cxn modelId="{4266B938-C2A0-4AB9-836D-6D8C5BC5887A}" type="presParOf" srcId="{9402361F-D44D-406E-BD37-7F6CDBFF1847}" destId="{7D5629DA-2871-456E-9CD1-35A85405A769}" srcOrd="1" destOrd="0" presId="urn:microsoft.com/office/officeart/2005/8/layout/list1"/>
    <dgm:cxn modelId="{5C505DB6-99B9-463C-A7ED-2E2638B2F33A}" type="presParOf" srcId="{6656839C-6593-4629-B875-36CEA3565137}" destId="{442A07E6-C8A3-4305-ACFD-583F4CCA7C54}" srcOrd="17" destOrd="0" presId="urn:microsoft.com/office/officeart/2005/8/layout/list1"/>
    <dgm:cxn modelId="{5B639BEC-E6A3-4D0C-8DB2-B5615262E3B5}" type="presParOf" srcId="{6656839C-6593-4629-B875-36CEA3565137}" destId="{FD72A3CF-0688-4C43-9763-F4D4B0F434D9}" srcOrd="18" destOrd="0" presId="urn:microsoft.com/office/officeart/2005/8/layout/list1"/>
    <dgm:cxn modelId="{43C4EE99-BE41-47C1-B9B9-0F4DFBC92105}" type="presParOf" srcId="{6656839C-6593-4629-B875-36CEA3565137}" destId="{802EBA56-2304-4F36-BEE9-026B3955DF7E}" srcOrd="19" destOrd="0" presId="urn:microsoft.com/office/officeart/2005/8/layout/list1"/>
    <dgm:cxn modelId="{85E89F92-230B-4E95-B604-D7892092F2F5}" type="presParOf" srcId="{6656839C-6593-4629-B875-36CEA3565137}" destId="{F40B9DA2-6D95-4FE2-9F0E-3DCB546480D4}" srcOrd="20" destOrd="0" presId="urn:microsoft.com/office/officeart/2005/8/layout/list1"/>
    <dgm:cxn modelId="{DDD4E186-A96F-4219-BD08-111F2CFC577E}" type="presParOf" srcId="{F40B9DA2-6D95-4FE2-9F0E-3DCB546480D4}" destId="{A06236D2-8E49-4C55-9BC0-64B316707C97}" srcOrd="0" destOrd="0" presId="urn:microsoft.com/office/officeart/2005/8/layout/list1"/>
    <dgm:cxn modelId="{ED8DFFEE-D858-480B-893C-23FA30611A2C}" type="presParOf" srcId="{F40B9DA2-6D95-4FE2-9F0E-3DCB546480D4}" destId="{51D552C5-D2E2-4030-A5C8-348E94F8EE83}" srcOrd="1" destOrd="0" presId="urn:microsoft.com/office/officeart/2005/8/layout/list1"/>
    <dgm:cxn modelId="{85659D52-8443-4895-97D5-45E4DCE3AC82}" type="presParOf" srcId="{6656839C-6593-4629-B875-36CEA3565137}" destId="{2FD6AA0E-5A2D-4E84-9585-A2CB24EC1AD1}" srcOrd="21" destOrd="0" presId="urn:microsoft.com/office/officeart/2005/8/layout/list1"/>
    <dgm:cxn modelId="{F0C58097-21AF-4C5D-AF5A-80FB5008469C}" type="presParOf" srcId="{6656839C-6593-4629-B875-36CEA3565137}" destId="{9A7F00B6-3692-48C6-BD64-51209721B8D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0E9D3D-31E8-434D-8456-4782E8876D6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F16201B-933E-4461-8BC8-87F21D9E7E4D}">
      <dgm:prSet phldrT="[文字]" custT="1"/>
      <dgm:spPr/>
      <dgm:t>
        <a:bodyPr/>
        <a:lstStyle/>
        <a:p>
          <a:r>
            <a:rPr lang="zh-TW" altLang="en-US" sz="3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適性輔導</a:t>
          </a:r>
          <a:endParaRPr lang="zh-TW" altLang="en-US" sz="3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4D6E7F7-157A-4492-AD4C-33FD7A0C03D8}" type="parTrans" cxnId="{8F4C0C58-5CD3-44D3-911B-7E3430DCB0DF}">
      <dgm:prSet/>
      <dgm:spPr/>
      <dgm:t>
        <a:bodyPr/>
        <a:lstStyle/>
        <a:p>
          <a:endParaRPr lang="zh-TW" altLang="en-US"/>
        </a:p>
      </dgm:t>
    </dgm:pt>
    <dgm:pt modelId="{45D63E77-F9A4-4C19-89E0-FC059BB88665}" type="sibTrans" cxnId="{8F4C0C58-5CD3-44D3-911B-7E3430DCB0DF}">
      <dgm:prSet/>
      <dgm:spPr/>
      <dgm:t>
        <a:bodyPr/>
        <a:lstStyle/>
        <a:p>
          <a:endParaRPr lang="zh-TW" altLang="en-US"/>
        </a:p>
      </dgm:t>
    </dgm:pt>
    <dgm:pt modelId="{B5B93514-293B-4163-93D7-60F01CD73AAC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國中生涯發展教育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AD86C8-54F7-4C25-AA16-E58FA5CD0C0B}" type="parTrans" cxnId="{24C8527E-252F-4C8E-B0B9-F6AF87CC550F}">
      <dgm:prSet/>
      <dgm:spPr/>
      <dgm:t>
        <a:bodyPr/>
        <a:lstStyle/>
        <a:p>
          <a:endParaRPr lang="zh-TW" altLang="en-US"/>
        </a:p>
      </dgm:t>
    </dgm:pt>
    <dgm:pt modelId="{98009AC0-11AA-4217-B584-8A6BE3D3A223}" type="sibTrans" cxnId="{24C8527E-252F-4C8E-B0B9-F6AF87CC550F}">
      <dgm:prSet/>
      <dgm:spPr/>
      <dgm:t>
        <a:bodyPr/>
        <a:lstStyle/>
        <a:p>
          <a:endParaRPr lang="zh-TW" altLang="en-US"/>
        </a:p>
      </dgm:t>
    </dgm:pt>
    <dgm:pt modelId="{F33CC9CD-0C9D-4442-90E6-FEDD82388C93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技職教育宣導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6BDEB2C-66AF-4479-B261-F66C552B91A6}" type="parTrans" cxnId="{740B942A-B9DA-498E-97BF-E26BF3A85A08}">
      <dgm:prSet/>
      <dgm:spPr/>
      <dgm:t>
        <a:bodyPr/>
        <a:lstStyle/>
        <a:p>
          <a:endParaRPr lang="zh-TW" altLang="en-US"/>
        </a:p>
      </dgm:t>
    </dgm:pt>
    <dgm:pt modelId="{5E44B3BF-6934-47D8-9CE4-1827E17EAC8F}" type="sibTrans" cxnId="{740B942A-B9DA-498E-97BF-E26BF3A85A08}">
      <dgm:prSet/>
      <dgm:spPr/>
      <dgm:t>
        <a:bodyPr/>
        <a:lstStyle/>
        <a:p>
          <a:endParaRPr lang="zh-TW" altLang="en-US"/>
        </a:p>
      </dgm:t>
    </dgm:pt>
    <dgm:pt modelId="{A8F33A36-00A2-497B-A143-2211AEEFE4AD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適性入學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C5A4E0-D2AF-4E91-8B1A-3E031C80A579}" type="parTrans" cxnId="{A7B67FC3-5DA2-404D-BD3F-1831C9F5E072}">
      <dgm:prSet/>
      <dgm:spPr/>
      <dgm:t>
        <a:bodyPr/>
        <a:lstStyle/>
        <a:p>
          <a:endParaRPr lang="zh-TW" altLang="en-US"/>
        </a:p>
      </dgm:t>
    </dgm:pt>
    <dgm:pt modelId="{CD378044-B65B-4711-A51C-B57CDF6ACFBC}" type="sibTrans" cxnId="{A7B67FC3-5DA2-404D-BD3F-1831C9F5E072}">
      <dgm:prSet/>
      <dgm:spPr/>
      <dgm:t>
        <a:bodyPr/>
        <a:lstStyle/>
        <a:p>
          <a:endParaRPr lang="zh-TW" altLang="en-US"/>
        </a:p>
      </dgm:t>
    </dgm:pt>
    <dgm:pt modelId="{7906BCB2-65D6-4620-9354-2CAD6D34095E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適性入學宣導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8250C6-2632-4F91-96CD-833239B2BF92}" type="parTrans" cxnId="{2548176F-ABE1-4D9A-89D3-84E8E417E41C}">
      <dgm:prSet/>
      <dgm:spPr/>
      <dgm:t>
        <a:bodyPr/>
        <a:lstStyle/>
        <a:p>
          <a:endParaRPr lang="zh-TW" altLang="en-US"/>
        </a:p>
      </dgm:t>
    </dgm:pt>
    <dgm:pt modelId="{121BDA2C-86AF-4009-B11A-AF978602DA01}" type="sibTrans" cxnId="{2548176F-ABE1-4D9A-89D3-84E8E417E41C}">
      <dgm:prSet/>
      <dgm:spPr/>
      <dgm:t>
        <a:bodyPr/>
        <a:lstStyle/>
        <a:p>
          <a:endParaRPr lang="zh-TW" altLang="en-US"/>
        </a:p>
      </dgm:t>
    </dgm:pt>
    <dgm:pt modelId="{212B52B5-2BCA-483A-96A7-55A25432BEA9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免試入學作業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9D68AB-C690-4511-8DBA-D22F42F069A3}" type="parTrans" cxnId="{B99AB1FF-B59A-4A96-879A-B72250E27F70}">
      <dgm:prSet/>
      <dgm:spPr/>
      <dgm:t>
        <a:bodyPr/>
        <a:lstStyle/>
        <a:p>
          <a:endParaRPr lang="zh-TW" altLang="en-US"/>
        </a:p>
      </dgm:t>
    </dgm:pt>
    <dgm:pt modelId="{7DD01FB6-287E-4A3D-A4FB-B735F1F787D1}" type="sibTrans" cxnId="{B99AB1FF-B59A-4A96-879A-B72250E27F70}">
      <dgm:prSet/>
      <dgm:spPr/>
      <dgm:t>
        <a:bodyPr/>
        <a:lstStyle/>
        <a:p>
          <a:endParaRPr lang="zh-TW" altLang="en-US"/>
        </a:p>
      </dgm:t>
    </dgm:pt>
    <dgm:pt modelId="{3B75BCFF-1A40-4DEB-8C22-6F0A5078E387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充實輔導人力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BD3101-2BD5-4577-8FFA-9A94C0CA7CA8}" type="parTrans" cxnId="{B33D107B-5A25-412C-9594-DC42ED018137}">
      <dgm:prSet/>
      <dgm:spPr/>
      <dgm:t>
        <a:bodyPr/>
        <a:lstStyle/>
        <a:p>
          <a:endParaRPr lang="zh-TW" altLang="en-US"/>
        </a:p>
      </dgm:t>
    </dgm:pt>
    <dgm:pt modelId="{BC2868AF-B81A-41DD-9545-7C59AFD3F10F}" type="sibTrans" cxnId="{B33D107B-5A25-412C-9594-DC42ED018137}">
      <dgm:prSet/>
      <dgm:spPr/>
      <dgm:t>
        <a:bodyPr/>
        <a:lstStyle/>
        <a:p>
          <a:endParaRPr lang="zh-TW" altLang="en-US"/>
        </a:p>
      </dgm:t>
    </dgm:pt>
    <dgm:pt modelId="{1F6B2464-6055-41BA-995F-7081D0EAD73B}">
      <dgm:prSet phldrT="[文字]" custT="1"/>
      <dgm:spPr/>
      <dgm:t>
        <a:bodyPr/>
        <a:lstStyle/>
        <a:p>
          <a:pPr algn="l"/>
          <a:r>
            <a:rPr lang="zh-TW" altLang="en-US" sz="31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志願選填試探與輔導</a:t>
          </a:r>
          <a:endParaRPr lang="zh-TW" altLang="en-US" sz="31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3C3EA0-F541-4E06-97C7-462D80F1C98D}" type="parTrans" cxnId="{650B37AC-190C-46BA-B3A1-049297F647F2}">
      <dgm:prSet/>
      <dgm:spPr/>
      <dgm:t>
        <a:bodyPr/>
        <a:lstStyle/>
        <a:p>
          <a:endParaRPr lang="zh-TW" altLang="en-US"/>
        </a:p>
      </dgm:t>
    </dgm:pt>
    <dgm:pt modelId="{4CA36987-9351-4B5A-8320-40FC0378E9A5}" type="sibTrans" cxnId="{650B37AC-190C-46BA-B3A1-049297F647F2}">
      <dgm:prSet/>
      <dgm:spPr/>
      <dgm:t>
        <a:bodyPr/>
        <a:lstStyle/>
        <a:p>
          <a:endParaRPr lang="zh-TW" altLang="en-US"/>
        </a:p>
      </dgm:t>
    </dgm:pt>
    <dgm:pt modelId="{5A4DE850-63A1-4B10-A90D-6CD91D6BDDC4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特色招生作業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BB5BE1D-B71E-47F6-93FB-C53A909E2FFC}" type="parTrans" cxnId="{4710A585-9DAC-43C4-8224-3975BCDE8B5A}">
      <dgm:prSet/>
      <dgm:spPr/>
      <dgm:t>
        <a:bodyPr/>
        <a:lstStyle/>
        <a:p>
          <a:endParaRPr lang="zh-TW" altLang="en-US"/>
        </a:p>
      </dgm:t>
    </dgm:pt>
    <dgm:pt modelId="{A547BAFF-0A57-48A9-962E-3138736A50CB}" type="sibTrans" cxnId="{4710A585-9DAC-43C4-8224-3975BCDE8B5A}">
      <dgm:prSet/>
      <dgm:spPr/>
      <dgm:t>
        <a:bodyPr/>
        <a:lstStyle/>
        <a:p>
          <a:endParaRPr lang="zh-TW" altLang="en-US"/>
        </a:p>
      </dgm:t>
    </dgm:pt>
    <dgm:pt modelId="{6CEA7E8D-D31A-43EC-9041-37EFC61365C0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適性入學協助措施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3E4B0C3-96E5-41E0-8F32-9994598E4D56}" type="parTrans" cxnId="{D22BD018-A1F2-410D-8079-F6FB7789E5EA}">
      <dgm:prSet/>
      <dgm:spPr/>
      <dgm:t>
        <a:bodyPr/>
        <a:lstStyle/>
        <a:p>
          <a:endParaRPr lang="zh-TW" altLang="en-US"/>
        </a:p>
      </dgm:t>
    </dgm:pt>
    <dgm:pt modelId="{12DADA95-6A66-40E3-A014-6A993AE88324}" type="sibTrans" cxnId="{D22BD018-A1F2-410D-8079-F6FB7789E5EA}">
      <dgm:prSet/>
      <dgm:spPr/>
      <dgm:t>
        <a:bodyPr/>
        <a:lstStyle/>
        <a:p>
          <a:endParaRPr lang="zh-TW" altLang="en-US"/>
        </a:p>
      </dgm:t>
    </dgm:pt>
    <dgm:pt modelId="{7EF3C340-2C6B-4D94-9448-80C0CEB7834B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志願體驗探索省思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83144D2-1977-4E03-8630-DC460BE7F288}" type="parTrans" cxnId="{5708DCCD-8AF3-4126-A2F1-D968BCC69E5F}">
      <dgm:prSet/>
      <dgm:spPr/>
      <dgm:t>
        <a:bodyPr/>
        <a:lstStyle/>
        <a:p>
          <a:endParaRPr lang="zh-TW" altLang="en-US"/>
        </a:p>
      </dgm:t>
    </dgm:pt>
    <dgm:pt modelId="{57B27C83-00A3-4EF7-8803-C03629C3D788}" type="sibTrans" cxnId="{5708DCCD-8AF3-4126-A2F1-D968BCC69E5F}">
      <dgm:prSet/>
      <dgm:spPr/>
      <dgm:t>
        <a:bodyPr/>
        <a:lstStyle/>
        <a:p>
          <a:endParaRPr lang="zh-TW" altLang="en-US"/>
        </a:p>
      </dgm:t>
    </dgm:pt>
    <dgm:pt modelId="{6C3C1F96-6D3A-4A67-A939-67E2CF10DD11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檢測免試作業系統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F67CA4-6DDC-4950-ADB6-2829E5A954D2}" type="parTrans" cxnId="{35FFA2F7-714D-4F37-A282-22AF73A922DC}">
      <dgm:prSet/>
      <dgm:spPr/>
      <dgm:t>
        <a:bodyPr/>
        <a:lstStyle/>
        <a:p>
          <a:endParaRPr lang="zh-TW" altLang="en-US"/>
        </a:p>
      </dgm:t>
    </dgm:pt>
    <dgm:pt modelId="{E7F45E88-8A83-471F-90D5-48E907ECFA68}" type="sibTrans" cxnId="{35FFA2F7-714D-4F37-A282-22AF73A922DC}">
      <dgm:prSet/>
      <dgm:spPr/>
      <dgm:t>
        <a:bodyPr/>
        <a:lstStyle/>
        <a:p>
          <a:endParaRPr lang="zh-TW" altLang="en-US"/>
        </a:p>
      </dgm:t>
    </dgm:pt>
    <dgm:pt modelId="{BBDEFCEE-1486-4C46-9D96-9EB56093C49F}" type="pres">
      <dgm:prSet presAssocID="{5E0E9D3D-31E8-434D-8456-4782E8876D6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509ADAE6-7FD1-420E-85D0-A09276DC09F9}" type="pres">
      <dgm:prSet presAssocID="{2F16201B-933E-4461-8BC8-87F21D9E7E4D}" presName="root" presStyleCnt="0"/>
      <dgm:spPr/>
    </dgm:pt>
    <dgm:pt modelId="{DD80868F-8EEB-4369-9148-4D0E7073D58D}" type="pres">
      <dgm:prSet presAssocID="{2F16201B-933E-4461-8BC8-87F21D9E7E4D}" presName="rootComposite" presStyleCnt="0"/>
      <dgm:spPr/>
    </dgm:pt>
    <dgm:pt modelId="{BF7CD507-E0F1-4C24-8109-712D7C5AB9AC}" type="pres">
      <dgm:prSet presAssocID="{2F16201B-933E-4461-8BC8-87F21D9E7E4D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B140CF7C-7375-4B61-811B-CC4133916574}" type="pres">
      <dgm:prSet presAssocID="{2F16201B-933E-4461-8BC8-87F21D9E7E4D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72FF4BD6-FB01-4606-8A63-B510900F9E5B}" type="pres">
      <dgm:prSet presAssocID="{2F16201B-933E-4461-8BC8-87F21D9E7E4D}" presName="childShape" presStyleCnt="0"/>
      <dgm:spPr/>
    </dgm:pt>
    <dgm:pt modelId="{BEE43D38-C371-4AF3-9B1C-20859E67A450}" type="pres">
      <dgm:prSet presAssocID="{48AD86C8-54F7-4C25-AA16-E58FA5CD0C0B}" presName="Name13" presStyleLbl="parChTrans1D2" presStyleIdx="0" presStyleCnt="9"/>
      <dgm:spPr/>
      <dgm:t>
        <a:bodyPr/>
        <a:lstStyle/>
        <a:p>
          <a:endParaRPr lang="zh-TW" altLang="en-US"/>
        </a:p>
      </dgm:t>
    </dgm:pt>
    <dgm:pt modelId="{DBD0592F-2E5E-4B97-8328-85175B988E71}" type="pres">
      <dgm:prSet presAssocID="{B5B93514-293B-4163-93D7-60F01CD73AAC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93A886-9A24-4A6F-8842-1B9463DFC82F}" type="pres">
      <dgm:prSet presAssocID="{F6BDEB2C-66AF-4479-B261-F66C552B91A6}" presName="Name13" presStyleLbl="parChTrans1D2" presStyleIdx="1" presStyleCnt="9"/>
      <dgm:spPr/>
      <dgm:t>
        <a:bodyPr/>
        <a:lstStyle/>
        <a:p>
          <a:endParaRPr lang="zh-TW" altLang="en-US"/>
        </a:p>
      </dgm:t>
    </dgm:pt>
    <dgm:pt modelId="{1E55B344-3D5D-4821-87C0-C35F5E4B1F82}" type="pres">
      <dgm:prSet presAssocID="{F33CC9CD-0C9D-4442-90E6-FEDD82388C93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DDDAF2-015E-4C28-9370-677AC8DCB0BB}" type="pres">
      <dgm:prSet presAssocID="{C5BD3101-2BD5-4577-8FFA-9A94C0CA7CA8}" presName="Name13" presStyleLbl="parChTrans1D2" presStyleIdx="2" presStyleCnt="9"/>
      <dgm:spPr/>
      <dgm:t>
        <a:bodyPr/>
        <a:lstStyle/>
        <a:p>
          <a:endParaRPr lang="zh-TW" altLang="en-US"/>
        </a:p>
      </dgm:t>
    </dgm:pt>
    <dgm:pt modelId="{3BECD76B-389E-4A81-B244-6C0418F33830}" type="pres">
      <dgm:prSet presAssocID="{3B75BCFF-1A40-4DEB-8C22-6F0A5078E387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C5D1A3-A10E-4FB3-B76A-573B75489E46}" type="pres">
      <dgm:prSet presAssocID="{1F6B2464-6055-41BA-995F-7081D0EAD73B}" presName="root" presStyleCnt="0"/>
      <dgm:spPr/>
    </dgm:pt>
    <dgm:pt modelId="{5318CE2E-6EC7-477E-94F1-7D420756D5E8}" type="pres">
      <dgm:prSet presAssocID="{1F6B2464-6055-41BA-995F-7081D0EAD73B}" presName="rootComposite" presStyleCnt="0"/>
      <dgm:spPr/>
    </dgm:pt>
    <dgm:pt modelId="{85FCF6C0-E142-430F-A251-830F2FEC3A67}" type="pres">
      <dgm:prSet presAssocID="{1F6B2464-6055-41BA-995F-7081D0EAD73B}" presName="rootText" presStyleLbl="node1" presStyleIdx="1" presStyleCnt="3"/>
      <dgm:spPr/>
      <dgm:t>
        <a:bodyPr/>
        <a:lstStyle/>
        <a:p>
          <a:endParaRPr lang="zh-TW" altLang="en-US"/>
        </a:p>
      </dgm:t>
    </dgm:pt>
    <dgm:pt modelId="{D97BEAD7-400B-42E9-8EE0-2F7B8F31B459}" type="pres">
      <dgm:prSet presAssocID="{1F6B2464-6055-41BA-995F-7081D0EAD73B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91E68602-5ED4-4365-AE9F-C58A152744D9}" type="pres">
      <dgm:prSet presAssocID="{1F6B2464-6055-41BA-995F-7081D0EAD73B}" presName="childShape" presStyleCnt="0"/>
      <dgm:spPr/>
    </dgm:pt>
    <dgm:pt modelId="{E973DCF4-0E6E-41E7-88CA-76B1BC2C3DFC}" type="pres">
      <dgm:prSet presAssocID="{93E4B0C3-96E5-41E0-8F32-9994598E4D56}" presName="Name13" presStyleLbl="parChTrans1D2" presStyleIdx="3" presStyleCnt="9"/>
      <dgm:spPr/>
      <dgm:t>
        <a:bodyPr/>
        <a:lstStyle/>
        <a:p>
          <a:endParaRPr lang="zh-TW" altLang="en-US"/>
        </a:p>
      </dgm:t>
    </dgm:pt>
    <dgm:pt modelId="{E4DF2E74-5265-46A7-BD70-17092C4A0D23}" type="pres">
      <dgm:prSet presAssocID="{6CEA7E8D-D31A-43EC-9041-37EFC61365C0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4C41A4-E9B8-42D3-8E2C-42ACC304BFB2}" type="pres">
      <dgm:prSet presAssocID="{383144D2-1977-4E03-8630-DC460BE7F288}" presName="Name13" presStyleLbl="parChTrans1D2" presStyleIdx="4" presStyleCnt="9"/>
      <dgm:spPr/>
      <dgm:t>
        <a:bodyPr/>
        <a:lstStyle/>
        <a:p>
          <a:endParaRPr lang="zh-TW" altLang="en-US"/>
        </a:p>
      </dgm:t>
    </dgm:pt>
    <dgm:pt modelId="{154B0646-13F6-4A67-AA8A-47D0CF61927A}" type="pres">
      <dgm:prSet presAssocID="{7EF3C340-2C6B-4D94-9448-80C0CEB7834B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4501B8-53D0-444F-AC7C-E925FEAB77A5}" type="pres">
      <dgm:prSet presAssocID="{0CF67CA4-6DDC-4950-ADB6-2829E5A954D2}" presName="Name13" presStyleLbl="parChTrans1D2" presStyleIdx="5" presStyleCnt="9"/>
      <dgm:spPr/>
      <dgm:t>
        <a:bodyPr/>
        <a:lstStyle/>
        <a:p>
          <a:endParaRPr lang="zh-TW" altLang="en-US"/>
        </a:p>
      </dgm:t>
    </dgm:pt>
    <dgm:pt modelId="{FC7D8BD6-DCAE-4923-9D2A-927FA4D613A3}" type="pres">
      <dgm:prSet presAssocID="{6C3C1F96-6D3A-4A67-A939-67E2CF10DD11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27FA12-4A92-4032-B647-774EEBF64FF1}" type="pres">
      <dgm:prSet presAssocID="{A8F33A36-00A2-497B-A143-2211AEEFE4AD}" presName="root" presStyleCnt="0"/>
      <dgm:spPr/>
    </dgm:pt>
    <dgm:pt modelId="{87E1E4F1-FF4B-4B7E-9FAD-0C9DA76E9F9D}" type="pres">
      <dgm:prSet presAssocID="{A8F33A36-00A2-497B-A143-2211AEEFE4AD}" presName="rootComposite" presStyleCnt="0"/>
      <dgm:spPr/>
    </dgm:pt>
    <dgm:pt modelId="{61FD8914-6389-4635-BA44-E39AC0A9387D}" type="pres">
      <dgm:prSet presAssocID="{A8F33A36-00A2-497B-A143-2211AEEFE4AD}" presName="rootText" presStyleLbl="node1" presStyleIdx="2" presStyleCnt="3"/>
      <dgm:spPr/>
      <dgm:t>
        <a:bodyPr/>
        <a:lstStyle/>
        <a:p>
          <a:endParaRPr lang="zh-TW" altLang="en-US"/>
        </a:p>
      </dgm:t>
    </dgm:pt>
    <dgm:pt modelId="{30B98B06-28F6-4525-8C4D-30CF06EB40D3}" type="pres">
      <dgm:prSet presAssocID="{A8F33A36-00A2-497B-A143-2211AEEFE4AD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460D0187-8009-4BE2-B191-DD1D03C73BFF}" type="pres">
      <dgm:prSet presAssocID="{A8F33A36-00A2-497B-A143-2211AEEFE4AD}" presName="childShape" presStyleCnt="0"/>
      <dgm:spPr/>
    </dgm:pt>
    <dgm:pt modelId="{0DFD795E-052E-4AB5-8C21-4D993FF50002}" type="pres">
      <dgm:prSet presAssocID="{AE8250C6-2632-4F91-96CD-833239B2BF92}" presName="Name13" presStyleLbl="parChTrans1D2" presStyleIdx="6" presStyleCnt="9"/>
      <dgm:spPr/>
      <dgm:t>
        <a:bodyPr/>
        <a:lstStyle/>
        <a:p>
          <a:endParaRPr lang="zh-TW" altLang="en-US"/>
        </a:p>
      </dgm:t>
    </dgm:pt>
    <dgm:pt modelId="{13B25F41-AD46-4FA1-8EF3-8B1EEF6B3F9B}" type="pres">
      <dgm:prSet presAssocID="{7906BCB2-65D6-4620-9354-2CAD6D34095E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4E767E-EA74-47CF-B878-B0F655200516}" type="pres">
      <dgm:prSet presAssocID="{489D68AB-C690-4511-8DBA-D22F42F069A3}" presName="Name13" presStyleLbl="parChTrans1D2" presStyleIdx="7" presStyleCnt="9"/>
      <dgm:spPr/>
      <dgm:t>
        <a:bodyPr/>
        <a:lstStyle/>
        <a:p>
          <a:endParaRPr lang="zh-TW" altLang="en-US"/>
        </a:p>
      </dgm:t>
    </dgm:pt>
    <dgm:pt modelId="{DDE86BB5-3B5E-48D4-8518-9BEFBD9698BD}" type="pres">
      <dgm:prSet presAssocID="{212B52B5-2BCA-483A-96A7-55A25432BEA9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0E329D-4715-4A16-9EC2-D8B5B3601286}" type="pres">
      <dgm:prSet presAssocID="{9BB5BE1D-B71E-47F6-93FB-C53A909E2FFC}" presName="Name13" presStyleLbl="parChTrans1D2" presStyleIdx="8" presStyleCnt="9"/>
      <dgm:spPr/>
      <dgm:t>
        <a:bodyPr/>
        <a:lstStyle/>
        <a:p>
          <a:endParaRPr lang="zh-TW" altLang="en-US"/>
        </a:p>
      </dgm:t>
    </dgm:pt>
    <dgm:pt modelId="{8A8C3431-501D-423E-9F69-920AD745161A}" type="pres">
      <dgm:prSet presAssocID="{5A4DE850-63A1-4B10-A90D-6CD91D6BDDC4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93357AF-C348-49F7-BC31-853C6DDE0855}" type="presOf" srcId="{AE8250C6-2632-4F91-96CD-833239B2BF92}" destId="{0DFD795E-052E-4AB5-8C21-4D993FF50002}" srcOrd="0" destOrd="0" presId="urn:microsoft.com/office/officeart/2005/8/layout/hierarchy3"/>
    <dgm:cxn modelId="{6736CD6C-87B2-469D-B442-C12EF6A5C4F0}" type="presOf" srcId="{489D68AB-C690-4511-8DBA-D22F42F069A3}" destId="{D64E767E-EA74-47CF-B878-B0F655200516}" srcOrd="0" destOrd="0" presId="urn:microsoft.com/office/officeart/2005/8/layout/hierarchy3"/>
    <dgm:cxn modelId="{650B37AC-190C-46BA-B3A1-049297F647F2}" srcId="{5E0E9D3D-31E8-434D-8456-4782E8876D6C}" destId="{1F6B2464-6055-41BA-995F-7081D0EAD73B}" srcOrd="1" destOrd="0" parTransId="{AF3C3EA0-F541-4E06-97C7-462D80F1C98D}" sibTransId="{4CA36987-9351-4B5A-8320-40FC0378E9A5}"/>
    <dgm:cxn modelId="{D22BD018-A1F2-410D-8079-F6FB7789E5EA}" srcId="{1F6B2464-6055-41BA-995F-7081D0EAD73B}" destId="{6CEA7E8D-D31A-43EC-9041-37EFC61365C0}" srcOrd="0" destOrd="0" parTransId="{93E4B0C3-96E5-41E0-8F32-9994598E4D56}" sibTransId="{12DADA95-6A66-40E3-A014-6A993AE88324}"/>
    <dgm:cxn modelId="{887E70DF-CCBB-4943-B422-7B7690B190F1}" type="presOf" srcId="{7EF3C340-2C6B-4D94-9448-80C0CEB7834B}" destId="{154B0646-13F6-4A67-AA8A-47D0CF61927A}" srcOrd="0" destOrd="0" presId="urn:microsoft.com/office/officeart/2005/8/layout/hierarchy3"/>
    <dgm:cxn modelId="{6D637B00-7D54-4E8B-970E-6694719838F8}" type="presOf" srcId="{5E0E9D3D-31E8-434D-8456-4782E8876D6C}" destId="{BBDEFCEE-1486-4C46-9D96-9EB56093C49F}" srcOrd="0" destOrd="0" presId="urn:microsoft.com/office/officeart/2005/8/layout/hierarchy3"/>
    <dgm:cxn modelId="{765C147A-36C9-4D08-B86A-09DBE7C1E9DE}" type="presOf" srcId="{1F6B2464-6055-41BA-995F-7081D0EAD73B}" destId="{D97BEAD7-400B-42E9-8EE0-2F7B8F31B459}" srcOrd="1" destOrd="0" presId="urn:microsoft.com/office/officeart/2005/8/layout/hierarchy3"/>
    <dgm:cxn modelId="{8F4C0C58-5CD3-44D3-911B-7E3430DCB0DF}" srcId="{5E0E9D3D-31E8-434D-8456-4782E8876D6C}" destId="{2F16201B-933E-4461-8BC8-87F21D9E7E4D}" srcOrd="0" destOrd="0" parTransId="{B4D6E7F7-157A-4492-AD4C-33FD7A0C03D8}" sibTransId="{45D63E77-F9A4-4C19-89E0-FC059BB88665}"/>
    <dgm:cxn modelId="{2548176F-ABE1-4D9A-89D3-84E8E417E41C}" srcId="{A8F33A36-00A2-497B-A143-2211AEEFE4AD}" destId="{7906BCB2-65D6-4620-9354-2CAD6D34095E}" srcOrd="0" destOrd="0" parTransId="{AE8250C6-2632-4F91-96CD-833239B2BF92}" sibTransId="{121BDA2C-86AF-4009-B11A-AF978602DA01}"/>
    <dgm:cxn modelId="{04E0D86A-1471-434E-AE18-59E0A03D167C}" type="presOf" srcId="{A8F33A36-00A2-497B-A143-2211AEEFE4AD}" destId="{30B98B06-28F6-4525-8C4D-30CF06EB40D3}" srcOrd="1" destOrd="0" presId="urn:microsoft.com/office/officeart/2005/8/layout/hierarchy3"/>
    <dgm:cxn modelId="{1F447C57-93AA-4B95-ABA3-046F559BA352}" type="presOf" srcId="{6CEA7E8D-D31A-43EC-9041-37EFC61365C0}" destId="{E4DF2E74-5265-46A7-BD70-17092C4A0D23}" srcOrd="0" destOrd="0" presId="urn:microsoft.com/office/officeart/2005/8/layout/hierarchy3"/>
    <dgm:cxn modelId="{F6D905BC-9A8B-49C9-B744-9F590BBE8F05}" type="presOf" srcId="{2F16201B-933E-4461-8BC8-87F21D9E7E4D}" destId="{BF7CD507-E0F1-4C24-8109-712D7C5AB9AC}" srcOrd="0" destOrd="0" presId="urn:microsoft.com/office/officeart/2005/8/layout/hierarchy3"/>
    <dgm:cxn modelId="{623AB5C1-CFB6-40F3-B22B-57009517BD5B}" type="presOf" srcId="{3B75BCFF-1A40-4DEB-8C22-6F0A5078E387}" destId="{3BECD76B-389E-4A81-B244-6C0418F33830}" srcOrd="0" destOrd="0" presId="urn:microsoft.com/office/officeart/2005/8/layout/hierarchy3"/>
    <dgm:cxn modelId="{24C8527E-252F-4C8E-B0B9-F6AF87CC550F}" srcId="{2F16201B-933E-4461-8BC8-87F21D9E7E4D}" destId="{B5B93514-293B-4163-93D7-60F01CD73AAC}" srcOrd="0" destOrd="0" parTransId="{48AD86C8-54F7-4C25-AA16-E58FA5CD0C0B}" sibTransId="{98009AC0-11AA-4217-B584-8A6BE3D3A223}"/>
    <dgm:cxn modelId="{2DCB7086-C6B8-4A55-BA9B-C4896E438851}" type="presOf" srcId="{B5B93514-293B-4163-93D7-60F01CD73AAC}" destId="{DBD0592F-2E5E-4B97-8328-85175B988E71}" srcOrd="0" destOrd="0" presId="urn:microsoft.com/office/officeart/2005/8/layout/hierarchy3"/>
    <dgm:cxn modelId="{DCF87889-D2B8-4F8E-9B82-3A8668203A6D}" type="presOf" srcId="{2F16201B-933E-4461-8BC8-87F21D9E7E4D}" destId="{B140CF7C-7375-4B61-811B-CC4133916574}" srcOrd="1" destOrd="0" presId="urn:microsoft.com/office/officeart/2005/8/layout/hierarchy3"/>
    <dgm:cxn modelId="{334D0D64-2C9C-4ED6-B08B-82639319FD18}" type="presOf" srcId="{F33CC9CD-0C9D-4442-90E6-FEDD82388C93}" destId="{1E55B344-3D5D-4821-87C0-C35F5E4B1F82}" srcOrd="0" destOrd="0" presId="urn:microsoft.com/office/officeart/2005/8/layout/hierarchy3"/>
    <dgm:cxn modelId="{3BC576E3-9C6F-4598-B5C5-0340C662EC2F}" type="presOf" srcId="{9BB5BE1D-B71E-47F6-93FB-C53A909E2FFC}" destId="{CC0E329D-4715-4A16-9EC2-D8B5B3601286}" srcOrd="0" destOrd="0" presId="urn:microsoft.com/office/officeart/2005/8/layout/hierarchy3"/>
    <dgm:cxn modelId="{7310BA92-0870-4BAA-BC28-AFDB78DF1D49}" type="presOf" srcId="{C5BD3101-2BD5-4577-8FFA-9A94C0CA7CA8}" destId="{6BDDDAF2-015E-4C28-9370-677AC8DCB0BB}" srcOrd="0" destOrd="0" presId="urn:microsoft.com/office/officeart/2005/8/layout/hierarchy3"/>
    <dgm:cxn modelId="{0B4CB063-7846-479B-B392-C1D8F45E51FC}" type="presOf" srcId="{48AD86C8-54F7-4C25-AA16-E58FA5CD0C0B}" destId="{BEE43D38-C371-4AF3-9B1C-20859E67A450}" srcOrd="0" destOrd="0" presId="urn:microsoft.com/office/officeart/2005/8/layout/hierarchy3"/>
    <dgm:cxn modelId="{88486A65-B1EE-4B9B-9072-66E76BC0E713}" type="presOf" srcId="{F6BDEB2C-66AF-4479-B261-F66C552B91A6}" destId="{F093A886-9A24-4A6F-8842-1B9463DFC82F}" srcOrd="0" destOrd="0" presId="urn:microsoft.com/office/officeart/2005/8/layout/hierarchy3"/>
    <dgm:cxn modelId="{3309A816-74E3-44AD-80E6-1FEC13DE3569}" type="presOf" srcId="{6C3C1F96-6D3A-4A67-A939-67E2CF10DD11}" destId="{FC7D8BD6-DCAE-4923-9D2A-927FA4D613A3}" srcOrd="0" destOrd="0" presId="urn:microsoft.com/office/officeart/2005/8/layout/hierarchy3"/>
    <dgm:cxn modelId="{EDB5FDBD-8CED-4881-B904-CAB483880D5E}" type="presOf" srcId="{5A4DE850-63A1-4B10-A90D-6CD91D6BDDC4}" destId="{8A8C3431-501D-423E-9F69-920AD745161A}" srcOrd="0" destOrd="0" presId="urn:microsoft.com/office/officeart/2005/8/layout/hierarchy3"/>
    <dgm:cxn modelId="{3CD9A541-0773-4CFB-BFA8-5560BBD5589D}" type="presOf" srcId="{383144D2-1977-4E03-8630-DC460BE7F288}" destId="{7F4C41A4-E9B8-42D3-8E2C-42ACC304BFB2}" srcOrd="0" destOrd="0" presId="urn:microsoft.com/office/officeart/2005/8/layout/hierarchy3"/>
    <dgm:cxn modelId="{D6294676-312F-47B2-806E-45BD36DC3297}" type="presOf" srcId="{1F6B2464-6055-41BA-995F-7081D0EAD73B}" destId="{85FCF6C0-E142-430F-A251-830F2FEC3A67}" srcOrd="0" destOrd="0" presId="urn:microsoft.com/office/officeart/2005/8/layout/hierarchy3"/>
    <dgm:cxn modelId="{740B942A-B9DA-498E-97BF-E26BF3A85A08}" srcId="{2F16201B-933E-4461-8BC8-87F21D9E7E4D}" destId="{F33CC9CD-0C9D-4442-90E6-FEDD82388C93}" srcOrd="1" destOrd="0" parTransId="{F6BDEB2C-66AF-4479-B261-F66C552B91A6}" sibTransId="{5E44B3BF-6934-47D8-9CE4-1827E17EAC8F}"/>
    <dgm:cxn modelId="{35FFA2F7-714D-4F37-A282-22AF73A922DC}" srcId="{1F6B2464-6055-41BA-995F-7081D0EAD73B}" destId="{6C3C1F96-6D3A-4A67-A939-67E2CF10DD11}" srcOrd="2" destOrd="0" parTransId="{0CF67CA4-6DDC-4950-ADB6-2829E5A954D2}" sibTransId="{E7F45E88-8A83-471F-90D5-48E907ECFA68}"/>
    <dgm:cxn modelId="{7FA11490-004F-4609-9B13-1D7CD79649B4}" type="presOf" srcId="{A8F33A36-00A2-497B-A143-2211AEEFE4AD}" destId="{61FD8914-6389-4635-BA44-E39AC0A9387D}" srcOrd="0" destOrd="0" presId="urn:microsoft.com/office/officeart/2005/8/layout/hierarchy3"/>
    <dgm:cxn modelId="{B33D107B-5A25-412C-9594-DC42ED018137}" srcId="{2F16201B-933E-4461-8BC8-87F21D9E7E4D}" destId="{3B75BCFF-1A40-4DEB-8C22-6F0A5078E387}" srcOrd="2" destOrd="0" parTransId="{C5BD3101-2BD5-4577-8FFA-9A94C0CA7CA8}" sibTransId="{BC2868AF-B81A-41DD-9545-7C59AFD3F10F}"/>
    <dgm:cxn modelId="{B99AB1FF-B59A-4A96-879A-B72250E27F70}" srcId="{A8F33A36-00A2-497B-A143-2211AEEFE4AD}" destId="{212B52B5-2BCA-483A-96A7-55A25432BEA9}" srcOrd="1" destOrd="0" parTransId="{489D68AB-C690-4511-8DBA-D22F42F069A3}" sibTransId="{7DD01FB6-287E-4A3D-A4FB-B735F1F787D1}"/>
    <dgm:cxn modelId="{6D6EBD8D-106A-47BA-ADC4-4CC6BDFD8217}" type="presOf" srcId="{212B52B5-2BCA-483A-96A7-55A25432BEA9}" destId="{DDE86BB5-3B5E-48D4-8518-9BEFBD9698BD}" srcOrd="0" destOrd="0" presId="urn:microsoft.com/office/officeart/2005/8/layout/hierarchy3"/>
    <dgm:cxn modelId="{A7B67FC3-5DA2-404D-BD3F-1831C9F5E072}" srcId="{5E0E9D3D-31E8-434D-8456-4782E8876D6C}" destId="{A8F33A36-00A2-497B-A143-2211AEEFE4AD}" srcOrd="2" destOrd="0" parTransId="{1FC5A4E0-D2AF-4E91-8B1A-3E031C80A579}" sibTransId="{CD378044-B65B-4711-A51C-B57CDF6ACFBC}"/>
    <dgm:cxn modelId="{B833A9DE-1246-49B7-A007-BC15DAE28C52}" type="presOf" srcId="{93E4B0C3-96E5-41E0-8F32-9994598E4D56}" destId="{E973DCF4-0E6E-41E7-88CA-76B1BC2C3DFC}" srcOrd="0" destOrd="0" presId="urn:microsoft.com/office/officeart/2005/8/layout/hierarchy3"/>
    <dgm:cxn modelId="{4F1703DD-AB96-4C6A-96AC-CF83D294BE87}" type="presOf" srcId="{7906BCB2-65D6-4620-9354-2CAD6D34095E}" destId="{13B25F41-AD46-4FA1-8EF3-8B1EEF6B3F9B}" srcOrd="0" destOrd="0" presId="urn:microsoft.com/office/officeart/2005/8/layout/hierarchy3"/>
    <dgm:cxn modelId="{5708DCCD-8AF3-4126-A2F1-D968BCC69E5F}" srcId="{1F6B2464-6055-41BA-995F-7081D0EAD73B}" destId="{7EF3C340-2C6B-4D94-9448-80C0CEB7834B}" srcOrd="1" destOrd="0" parTransId="{383144D2-1977-4E03-8630-DC460BE7F288}" sibTransId="{57B27C83-00A3-4EF7-8803-C03629C3D788}"/>
    <dgm:cxn modelId="{F1B7713D-D485-474B-A9A0-058A06F65297}" type="presOf" srcId="{0CF67CA4-6DDC-4950-ADB6-2829E5A954D2}" destId="{364501B8-53D0-444F-AC7C-E925FEAB77A5}" srcOrd="0" destOrd="0" presId="urn:microsoft.com/office/officeart/2005/8/layout/hierarchy3"/>
    <dgm:cxn modelId="{4710A585-9DAC-43C4-8224-3975BCDE8B5A}" srcId="{A8F33A36-00A2-497B-A143-2211AEEFE4AD}" destId="{5A4DE850-63A1-4B10-A90D-6CD91D6BDDC4}" srcOrd="2" destOrd="0" parTransId="{9BB5BE1D-B71E-47F6-93FB-C53A909E2FFC}" sibTransId="{A547BAFF-0A57-48A9-962E-3138736A50CB}"/>
    <dgm:cxn modelId="{4FBD7FF5-25D7-4560-BBC9-BCAC806E4327}" type="presParOf" srcId="{BBDEFCEE-1486-4C46-9D96-9EB56093C49F}" destId="{509ADAE6-7FD1-420E-85D0-A09276DC09F9}" srcOrd="0" destOrd="0" presId="urn:microsoft.com/office/officeart/2005/8/layout/hierarchy3"/>
    <dgm:cxn modelId="{5A2D5DD2-E167-4EDA-B205-C8142894B2B0}" type="presParOf" srcId="{509ADAE6-7FD1-420E-85D0-A09276DC09F9}" destId="{DD80868F-8EEB-4369-9148-4D0E7073D58D}" srcOrd="0" destOrd="0" presId="urn:microsoft.com/office/officeart/2005/8/layout/hierarchy3"/>
    <dgm:cxn modelId="{E4BA680D-3E5C-4D41-B2C6-0A7015786B24}" type="presParOf" srcId="{DD80868F-8EEB-4369-9148-4D0E7073D58D}" destId="{BF7CD507-E0F1-4C24-8109-712D7C5AB9AC}" srcOrd="0" destOrd="0" presId="urn:microsoft.com/office/officeart/2005/8/layout/hierarchy3"/>
    <dgm:cxn modelId="{7F7EC36F-583D-4661-8AAF-7DC980E18466}" type="presParOf" srcId="{DD80868F-8EEB-4369-9148-4D0E7073D58D}" destId="{B140CF7C-7375-4B61-811B-CC4133916574}" srcOrd="1" destOrd="0" presId="urn:microsoft.com/office/officeart/2005/8/layout/hierarchy3"/>
    <dgm:cxn modelId="{C0D10DF1-9A62-4F2C-9D7B-B97D1D5383E4}" type="presParOf" srcId="{509ADAE6-7FD1-420E-85D0-A09276DC09F9}" destId="{72FF4BD6-FB01-4606-8A63-B510900F9E5B}" srcOrd="1" destOrd="0" presId="urn:microsoft.com/office/officeart/2005/8/layout/hierarchy3"/>
    <dgm:cxn modelId="{11CBDF0F-FF98-4B3E-AAA6-D8CC4AB7C7FE}" type="presParOf" srcId="{72FF4BD6-FB01-4606-8A63-B510900F9E5B}" destId="{BEE43D38-C371-4AF3-9B1C-20859E67A450}" srcOrd="0" destOrd="0" presId="urn:microsoft.com/office/officeart/2005/8/layout/hierarchy3"/>
    <dgm:cxn modelId="{1798A10C-E736-4D79-9932-1A2AF7337439}" type="presParOf" srcId="{72FF4BD6-FB01-4606-8A63-B510900F9E5B}" destId="{DBD0592F-2E5E-4B97-8328-85175B988E71}" srcOrd="1" destOrd="0" presId="urn:microsoft.com/office/officeart/2005/8/layout/hierarchy3"/>
    <dgm:cxn modelId="{AE22CC0B-1475-4806-93FB-C7276113F0BF}" type="presParOf" srcId="{72FF4BD6-FB01-4606-8A63-B510900F9E5B}" destId="{F093A886-9A24-4A6F-8842-1B9463DFC82F}" srcOrd="2" destOrd="0" presId="urn:microsoft.com/office/officeart/2005/8/layout/hierarchy3"/>
    <dgm:cxn modelId="{5AB77478-787E-4EEF-88F2-50AA74304618}" type="presParOf" srcId="{72FF4BD6-FB01-4606-8A63-B510900F9E5B}" destId="{1E55B344-3D5D-4821-87C0-C35F5E4B1F82}" srcOrd="3" destOrd="0" presId="urn:microsoft.com/office/officeart/2005/8/layout/hierarchy3"/>
    <dgm:cxn modelId="{9EF4BAE9-4A16-4FAA-A372-EC83021DCF96}" type="presParOf" srcId="{72FF4BD6-FB01-4606-8A63-B510900F9E5B}" destId="{6BDDDAF2-015E-4C28-9370-677AC8DCB0BB}" srcOrd="4" destOrd="0" presId="urn:microsoft.com/office/officeart/2005/8/layout/hierarchy3"/>
    <dgm:cxn modelId="{F76D7B78-1023-448A-B6BB-C6EE3FCEBA9A}" type="presParOf" srcId="{72FF4BD6-FB01-4606-8A63-B510900F9E5B}" destId="{3BECD76B-389E-4A81-B244-6C0418F33830}" srcOrd="5" destOrd="0" presId="urn:microsoft.com/office/officeart/2005/8/layout/hierarchy3"/>
    <dgm:cxn modelId="{EBE07A45-A1BF-4A48-9ED2-CEE12CDB1541}" type="presParOf" srcId="{BBDEFCEE-1486-4C46-9D96-9EB56093C49F}" destId="{3BC5D1A3-A10E-4FB3-B76A-573B75489E46}" srcOrd="1" destOrd="0" presId="urn:microsoft.com/office/officeart/2005/8/layout/hierarchy3"/>
    <dgm:cxn modelId="{0E62F8F3-6C44-478B-A354-087F00EBC967}" type="presParOf" srcId="{3BC5D1A3-A10E-4FB3-B76A-573B75489E46}" destId="{5318CE2E-6EC7-477E-94F1-7D420756D5E8}" srcOrd="0" destOrd="0" presId="urn:microsoft.com/office/officeart/2005/8/layout/hierarchy3"/>
    <dgm:cxn modelId="{411ACD35-79A8-4607-BCC2-2736A534A27A}" type="presParOf" srcId="{5318CE2E-6EC7-477E-94F1-7D420756D5E8}" destId="{85FCF6C0-E142-430F-A251-830F2FEC3A67}" srcOrd="0" destOrd="0" presId="urn:microsoft.com/office/officeart/2005/8/layout/hierarchy3"/>
    <dgm:cxn modelId="{8C4291F5-04D9-4520-B872-7651D27D3A44}" type="presParOf" srcId="{5318CE2E-6EC7-477E-94F1-7D420756D5E8}" destId="{D97BEAD7-400B-42E9-8EE0-2F7B8F31B459}" srcOrd="1" destOrd="0" presId="urn:microsoft.com/office/officeart/2005/8/layout/hierarchy3"/>
    <dgm:cxn modelId="{F653D421-BFDF-4961-9882-A0B3BC19133F}" type="presParOf" srcId="{3BC5D1A3-A10E-4FB3-B76A-573B75489E46}" destId="{91E68602-5ED4-4365-AE9F-C58A152744D9}" srcOrd="1" destOrd="0" presId="urn:microsoft.com/office/officeart/2005/8/layout/hierarchy3"/>
    <dgm:cxn modelId="{863B21CE-22F9-40C2-AA0B-D169C74C9638}" type="presParOf" srcId="{91E68602-5ED4-4365-AE9F-C58A152744D9}" destId="{E973DCF4-0E6E-41E7-88CA-76B1BC2C3DFC}" srcOrd="0" destOrd="0" presId="urn:microsoft.com/office/officeart/2005/8/layout/hierarchy3"/>
    <dgm:cxn modelId="{FD69B741-6416-4F6B-A506-C610039B174E}" type="presParOf" srcId="{91E68602-5ED4-4365-AE9F-C58A152744D9}" destId="{E4DF2E74-5265-46A7-BD70-17092C4A0D23}" srcOrd="1" destOrd="0" presId="urn:microsoft.com/office/officeart/2005/8/layout/hierarchy3"/>
    <dgm:cxn modelId="{023F4E8B-0F5A-402F-85B8-6842422560B7}" type="presParOf" srcId="{91E68602-5ED4-4365-AE9F-C58A152744D9}" destId="{7F4C41A4-E9B8-42D3-8E2C-42ACC304BFB2}" srcOrd="2" destOrd="0" presId="urn:microsoft.com/office/officeart/2005/8/layout/hierarchy3"/>
    <dgm:cxn modelId="{062A0226-D860-4F30-8291-4A56D2FDE025}" type="presParOf" srcId="{91E68602-5ED4-4365-AE9F-C58A152744D9}" destId="{154B0646-13F6-4A67-AA8A-47D0CF61927A}" srcOrd="3" destOrd="0" presId="urn:microsoft.com/office/officeart/2005/8/layout/hierarchy3"/>
    <dgm:cxn modelId="{AFBB6855-FCF1-43BE-B13A-9369F9BD0A35}" type="presParOf" srcId="{91E68602-5ED4-4365-AE9F-C58A152744D9}" destId="{364501B8-53D0-444F-AC7C-E925FEAB77A5}" srcOrd="4" destOrd="0" presId="urn:microsoft.com/office/officeart/2005/8/layout/hierarchy3"/>
    <dgm:cxn modelId="{F685B0FC-254D-4267-9501-265AF13E57CC}" type="presParOf" srcId="{91E68602-5ED4-4365-AE9F-C58A152744D9}" destId="{FC7D8BD6-DCAE-4923-9D2A-927FA4D613A3}" srcOrd="5" destOrd="0" presId="urn:microsoft.com/office/officeart/2005/8/layout/hierarchy3"/>
    <dgm:cxn modelId="{271BA37D-530B-4692-B50E-2C3B554CFDA3}" type="presParOf" srcId="{BBDEFCEE-1486-4C46-9D96-9EB56093C49F}" destId="{3F27FA12-4A92-4032-B647-774EEBF64FF1}" srcOrd="2" destOrd="0" presId="urn:microsoft.com/office/officeart/2005/8/layout/hierarchy3"/>
    <dgm:cxn modelId="{A31FC252-7794-4208-8FF3-79148661C128}" type="presParOf" srcId="{3F27FA12-4A92-4032-B647-774EEBF64FF1}" destId="{87E1E4F1-FF4B-4B7E-9FAD-0C9DA76E9F9D}" srcOrd="0" destOrd="0" presId="urn:microsoft.com/office/officeart/2005/8/layout/hierarchy3"/>
    <dgm:cxn modelId="{65FB95DB-2D03-48EF-99E9-7D3B1570D23E}" type="presParOf" srcId="{87E1E4F1-FF4B-4B7E-9FAD-0C9DA76E9F9D}" destId="{61FD8914-6389-4635-BA44-E39AC0A9387D}" srcOrd="0" destOrd="0" presId="urn:microsoft.com/office/officeart/2005/8/layout/hierarchy3"/>
    <dgm:cxn modelId="{81757786-363F-47C0-A462-4D257129C380}" type="presParOf" srcId="{87E1E4F1-FF4B-4B7E-9FAD-0C9DA76E9F9D}" destId="{30B98B06-28F6-4525-8C4D-30CF06EB40D3}" srcOrd="1" destOrd="0" presId="urn:microsoft.com/office/officeart/2005/8/layout/hierarchy3"/>
    <dgm:cxn modelId="{B16653C7-BE2B-4863-BAF5-B42D69C5A4B2}" type="presParOf" srcId="{3F27FA12-4A92-4032-B647-774EEBF64FF1}" destId="{460D0187-8009-4BE2-B191-DD1D03C73BFF}" srcOrd="1" destOrd="0" presId="urn:microsoft.com/office/officeart/2005/8/layout/hierarchy3"/>
    <dgm:cxn modelId="{B7F3A37D-9846-4833-8933-FC4320839516}" type="presParOf" srcId="{460D0187-8009-4BE2-B191-DD1D03C73BFF}" destId="{0DFD795E-052E-4AB5-8C21-4D993FF50002}" srcOrd="0" destOrd="0" presId="urn:microsoft.com/office/officeart/2005/8/layout/hierarchy3"/>
    <dgm:cxn modelId="{1AFA7AFF-19D6-47ED-8C30-7D89E981D720}" type="presParOf" srcId="{460D0187-8009-4BE2-B191-DD1D03C73BFF}" destId="{13B25F41-AD46-4FA1-8EF3-8B1EEF6B3F9B}" srcOrd="1" destOrd="0" presId="urn:microsoft.com/office/officeart/2005/8/layout/hierarchy3"/>
    <dgm:cxn modelId="{6F45B56B-E9C3-4F2F-81E2-F91DF9F1E841}" type="presParOf" srcId="{460D0187-8009-4BE2-B191-DD1D03C73BFF}" destId="{D64E767E-EA74-47CF-B878-B0F655200516}" srcOrd="2" destOrd="0" presId="urn:microsoft.com/office/officeart/2005/8/layout/hierarchy3"/>
    <dgm:cxn modelId="{9E150B13-F43D-4F93-AF2E-E21C5223FDCB}" type="presParOf" srcId="{460D0187-8009-4BE2-B191-DD1D03C73BFF}" destId="{DDE86BB5-3B5E-48D4-8518-9BEFBD9698BD}" srcOrd="3" destOrd="0" presId="urn:microsoft.com/office/officeart/2005/8/layout/hierarchy3"/>
    <dgm:cxn modelId="{A7D819BB-E88C-480D-B1E5-54529864F2D7}" type="presParOf" srcId="{460D0187-8009-4BE2-B191-DD1D03C73BFF}" destId="{CC0E329D-4715-4A16-9EC2-D8B5B3601286}" srcOrd="4" destOrd="0" presId="urn:microsoft.com/office/officeart/2005/8/layout/hierarchy3"/>
    <dgm:cxn modelId="{D793A7CC-F470-4ECC-86AE-36EE425A098E}" type="presParOf" srcId="{460D0187-8009-4BE2-B191-DD1D03C73BFF}" destId="{8A8C3431-501D-423E-9F69-920AD745161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817425-D3C4-477A-B9E8-13CCDD88871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0735D85-137F-4A96-AEA8-A0286EA67AF7}">
      <dgm:prSet custT="1"/>
      <dgm:spPr/>
      <dgm:t>
        <a:bodyPr/>
        <a:lstStyle/>
        <a:p>
          <a:pPr rtl="0"/>
          <a:r>
            <a:rPr 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教務主任</a:t>
          </a:r>
          <a:r>
            <a:rPr lang="zh-TW" sz="2000" b="1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擔任副召集人，</a:t>
          </a:r>
          <a:r>
            <a:rPr lang="zh-TW" altLang="en-US" sz="2000" b="1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推動</a:t>
          </a:r>
          <a:r>
            <a:rPr lang="zh-TW" altLang="en-US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入學制度宣導</a:t>
          </a:r>
          <a:r>
            <a:rPr lang="zh-TW" altLang="en-US" sz="2000" b="1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與協助督導生涯教育</a:t>
          </a:r>
          <a:r>
            <a:rPr lang="zh-TW" sz="2000" b="1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課程規</a:t>
          </a:r>
          <a:r>
            <a:rPr lang="zh-TW" altLang="en-US" sz="2000" b="1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畫</a:t>
          </a:r>
          <a:endParaRPr lang="zh-TW" altLang="en-US" sz="2000" b="1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7E86A7-A0D5-47D7-92C5-ED94C861C516}" type="parTrans" cxnId="{A7D32094-89E8-4BC6-AD82-A4CCEDB485BD}">
      <dgm:prSet/>
      <dgm:spPr/>
      <dgm:t>
        <a:bodyPr/>
        <a:lstStyle/>
        <a:p>
          <a:endParaRPr lang="zh-TW" altLang="en-US"/>
        </a:p>
      </dgm:t>
    </dgm:pt>
    <dgm:pt modelId="{8CE2C11D-4E78-4738-98DE-CF3D96E2F2CF}" type="sibTrans" cxnId="{A7D32094-89E8-4BC6-AD82-A4CCEDB485BD}">
      <dgm:prSet/>
      <dgm:spPr/>
      <dgm:t>
        <a:bodyPr/>
        <a:lstStyle/>
        <a:p>
          <a:endParaRPr lang="zh-TW" altLang="en-US"/>
        </a:p>
      </dgm:t>
    </dgm:pt>
    <dgm:pt modelId="{ACA7448E-097A-41C3-9D23-962433345400}" type="pres">
      <dgm:prSet presAssocID="{08817425-D3C4-477A-B9E8-13CCDD8887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884DF61-D63E-44B5-87B4-D7AADB7A44F2}" type="pres">
      <dgm:prSet presAssocID="{30735D85-137F-4A96-AEA8-A0286EA67AF7}" presName="parentText" presStyleLbl="node1" presStyleIdx="0" presStyleCnt="1" custScaleY="416568" custLinFactNeighborX="-84" custLinFactNeighborY="818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4BC1FD-26A7-4DE4-BB3F-B28007E55CD1}" type="presOf" srcId="{30735D85-137F-4A96-AEA8-A0286EA67AF7}" destId="{C884DF61-D63E-44B5-87B4-D7AADB7A44F2}" srcOrd="0" destOrd="0" presId="urn:microsoft.com/office/officeart/2005/8/layout/vList2"/>
    <dgm:cxn modelId="{A7D32094-89E8-4BC6-AD82-A4CCEDB485BD}" srcId="{08817425-D3C4-477A-B9E8-13CCDD888711}" destId="{30735D85-137F-4A96-AEA8-A0286EA67AF7}" srcOrd="0" destOrd="0" parTransId="{F77E86A7-A0D5-47D7-92C5-ED94C861C516}" sibTransId="{8CE2C11D-4E78-4738-98DE-CF3D96E2F2CF}"/>
    <dgm:cxn modelId="{DB92FBC7-9B1C-42DE-85E9-EFC462DCCDF0}" type="presOf" srcId="{08817425-D3C4-477A-B9E8-13CCDD888711}" destId="{ACA7448E-097A-41C3-9D23-962433345400}" srcOrd="0" destOrd="0" presId="urn:microsoft.com/office/officeart/2005/8/layout/vList2"/>
    <dgm:cxn modelId="{A1DB62EC-B74B-496C-B8DB-D3A38A6D752D}" type="presParOf" srcId="{ACA7448E-097A-41C3-9D23-962433345400}" destId="{C884DF61-D63E-44B5-87B4-D7AADB7A44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7BAEC7-1CED-4FA8-B712-EBEF6E62470A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6181F42-FE2F-4502-A08E-DF2751BC1FBB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孩子表現最好的科目是哪一科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5117D7-1DC2-4CCF-BE8D-7E5C0905D621}" type="par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31A9FF08-AC90-4609-AB27-F3CF24566D7A}" type="sib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701A054F-02FD-4607-AC5B-98BE9FD263FC}">
      <dgm:prSet phldrT="[文字]" custT="1"/>
      <dgm:spPr>
        <a:solidFill>
          <a:srgbClr val="0070C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孩子學習什麼事情最投入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6262B3-E087-49C7-A06E-D8527D892580}" type="par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412CD8F1-9A59-456E-9159-DEB39CCAC34D}" type="sib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28AC8CEF-7275-49AA-879F-B569872098D2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孩子平時或假日最常做什麼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62A99B-F639-456A-993C-86977B516475}" type="par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445C30F4-C2BF-4DE4-B479-8BBAC3B870F5}" type="sib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1B706E8A-65F2-42F0-84B1-E3813B0A7F5B}">
      <dgm:prSet phldrT="[文字]" custT="1"/>
      <dgm:spPr>
        <a:solidFill>
          <a:srgbClr val="008080"/>
        </a:solidFill>
      </dgm:spPr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孩子未來最想從事的工作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41F39A-9622-45B3-AAEB-2C3967A4C1AE}" type="par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3495A68D-2837-4E3F-B1EC-49A688864280}" type="sib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FC91AED7-4A9B-4C72-8FDE-DDDBB466A2F4}">
      <dgm:prSet phldrT="[文字]" custT="1"/>
      <dgm:spPr/>
      <dgm:t>
        <a:bodyPr/>
        <a:lstStyle/>
        <a:p>
          <a:pPr marL="0" marR="0" indent="0" algn="ctr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我最常和孩子一起做什麼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6FDCC5-2925-445B-A09E-7FC8E9873FAA}" type="sib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EC3C0477-A56B-444F-994D-B90BBECB694E}" type="par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8D0214E0-7013-457F-8966-C18E9BA45862}" type="pres">
      <dgm:prSet presAssocID="{337BAEC7-1CED-4FA8-B712-EBEF6E6247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2493F36-ADC8-48EC-A6B2-40FE53CECDD2}" type="pres">
      <dgm:prSet presAssocID="{56181F42-FE2F-4502-A08E-DF2751BC1FB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7925E4-B950-460F-B92A-1506019CB6C4}" type="pres">
      <dgm:prSet presAssocID="{31A9FF08-AC90-4609-AB27-F3CF24566D7A}" presName="spacer" presStyleCnt="0"/>
      <dgm:spPr/>
      <dgm:t>
        <a:bodyPr/>
        <a:lstStyle/>
        <a:p>
          <a:endParaRPr lang="zh-TW" altLang="en-US"/>
        </a:p>
      </dgm:t>
    </dgm:pt>
    <dgm:pt modelId="{F4536191-2338-4709-A7BA-6E9368412D05}" type="pres">
      <dgm:prSet presAssocID="{701A054F-02FD-4607-AC5B-98BE9FD263F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E9C16-C422-4E3D-BCE7-D11E2BB18A97}" type="pres">
      <dgm:prSet presAssocID="{412CD8F1-9A59-456E-9159-DEB39CCAC34D}" presName="spacer" presStyleCnt="0"/>
      <dgm:spPr/>
      <dgm:t>
        <a:bodyPr/>
        <a:lstStyle/>
        <a:p>
          <a:endParaRPr lang="zh-TW" altLang="en-US"/>
        </a:p>
      </dgm:t>
    </dgm:pt>
    <dgm:pt modelId="{C45F3CCC-73D7-4F6F-ACD7-E5EDC87718F1}" type="pres">
      <dgm:prSet presAssocID="{28AC8CEF-7275-49AA-879F-B569872098D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B3B597-B670-43C7-ADE0-9A10B0DF30C3}" type="pres">
      <dgm:prSet presAssocID="{445C30F4-C2BF-4DE4-B479-8BBAC3B870F5}" presName="spacer" presStyleCnt="0"/>
      <dgm:spPr/>
      <dgm:t>
        <a:bodyPr/>
        <a:lstStyle/>
        <a:p>
          <a:endParaRPr lang="zh-TW" altLang="en-US"/>
        </a:p>
      </dgm:t>
    </dgm:pt>
    <dgm:pt modelId="{38108298-CC56-45EB-B0D4-4A2AC5899CC4}" type="pres">
      <dgm:prSet presAssocID="{FC91AED7-4A9B-4C72-8FDE-DDDBB466A2F4}" presName="parentText" presStyleLbl="node1" presStyleIdx="3" presStyleCnt="5" custLinFactY="3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8885A4-A94A-4E69-A51C-A650345A9E65}" type="pres">
      <dgm:prSet presAssocID="{C86FDCC5-2925-445B-A09E-7FC8E9873FAA}" presName="spacer" presStyleCnt="0"/>
      <dgm:spPr/>
      <dgm:t>
        <a:bodyPr/>
        <a:lstStyle/>
        <a:p>
          <a:endParaRPr lang="zh-TW" altLang="en-US"/>
        </a:p>
      </dgm:t>
    </dgm:pt>
    <dgm:pt modelId="{454EC84D-4CF0-4536-9837-8CE7BC73E602}" type="pres">
      <dgm:prSet presAssocID="{1B706E8A-65F2-42F0-84B1-E3813B0A7F5B}" presName="parentText" presStyleLbl="node1" presStyleIdx="4" presStyleCnt="5" custLinFactY="8938" custLinFactNeighborX="-6323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680CEC1-63C5-470D-9689-7EC7EE379283}" type="presOf" srcId="{701A054F-02FD-4607-AC5B-98BE9FD263FC}" destId="{F4536191-2338-4709-A7BA-6E9368412D05}" srcOrd="0" destOrd="0" presId="urn:microsoft.com/office/officeart/2005/8/layout/vList2"/>
    <dgm:cxn modelId="{5C7901FF-C858-414B-887A-C6D989CE5FD7}" srcId="{337BAEC7-1CED-4FA8-B712-EBEF6E62470A}" destId="{FC91AED7-4A9B-4C72-8FDE-DDDBB466A2F4}" srcOrd="3" destOrd="0" parTransId="{EC3C0477-A56B-444F-994D-B90BBECB694E}" sibTransId="{C86FDCC5-2925-445B-A09E-7FC8E9873FAA}"/>
    <dgm:cxn modelId="{22911781-9518-440E-9EDB-3E8E8CF924DD}" srcId="{337BAEC7-1CED-4FA8-B712-EBEF6E62470A}" destId="{1B706E8A-65F2-42F0-84B1-E3813B0A7F5B}" srcOrd="4" destOrd="0" parTransId="{8A41F39A-9622-45B3-AAEB-2C3967A4C1AE}" sibTransId="{3495A68D-2837-4E3F-B1EC-49A688864280}"/>
    <dgm:cxn modelId="{F6DF6BB5-0ABE-465B-9E7D-36050A0D6967}" srcId="{337BAEC7-1CED-4FA8-B712-EBEF6E62470A}" destId="{701A054F-02FD-4607-AC5B-98BE9FD263FC}" srcOrd="1" destOrd="0" parTransId="{BA6262B3-E087-49C7-A06E-D8527D892580}" sibTransId="{412CD8F1-9A59-456E-9159-DEB39CCAC34D}"/>
    <dgm:cxn modelId="{4ADA43FC-6691-45F4-A43F-89B00A8A1817}" type="presOf" srcId="{FC91AED7-4A9B-4C72-8FDE-DDDBB466A2F4}" destId="{38108298-CC56-45EB-B0D4-4A2AC5899CC4}" srcOrd="0" destOrd="0" presId="urn:microsoft.com/office/officeart/2005/8/layout/vList2"/>
    <dgm:cxn modelId="{5A187B45-2B22-49D7-A651-31238A8971CD}" srcId="{337BAEC7-1CED-4FA8-B712-EBEF6E62470A}" destId="{28AC8CEF-7275-49AA-879F-B569872098D2}" srcOrd="2" destOrd="0" parTransId="{D662A99B-F639-456A-993C-86977B516475}" sibTransId="{445C30F4-C2BF-4DE4-B479-8BBAC3B870F5}"/>
    <dgm:cxn modelId="{3B0E0DF7-0591-4E47-9F44-66375D5DADD1}" type="presOf" srcId="{337BAEC7-1CED-4FA8-B712-EBEF6E62470A}" destId="{8D0214E0-7013-457F-8966-C18E9BA45862}" srcOrd="0" destOrd="0" presId="urn:microsoft.com/office/officeart/2005/8/layout/vList2"/>
    <dgm:cxn modelId="{B41D3426-8623-4E5E-AEC4-06A6ADA5D42E}" srcId="{337BAEC7-1CED-4FA8-B712-EBEF6E62470A}" destId="{56181F42-FE2F-4502-A08E-DF2751BC1FBB}" srcOrd="0" destOrd="0" parTransId="{905117D7-1DC2-4CCF-BE8D-7E5C0905D621}" sibTransId="{31A9FF08-AC90-4609-AB27-F3CF24566D7A}"/>
    <dgm:cxn modelId="{0D9DDE7D-4E28-41D2-8372-13BB123A1C1F}" type="presOf" srcId="{56181F42-FE2F-4502-A08E-DF2751BC1FBB}" destId="{D2493F36-ADC8-48EC-A6B2-40FE53CECDD2}" srcOrd="0" destOrd="0" presId="urn:microsoft.com/office/officeart/2005/8/layout/vList2"/>
    <dgm:cxn modelId="{D64237D9-0D4D-4CB3-AD4A-4D86C69EE987}" type="presOf" srcId="{28AC8CEF-7275-49AA-879F-B569872098D2}" destId="{C45F3CCC-73D7-4F6F-ACD7-E5EDC87718F1}" srcOrd="0" destOrd="0" presId="urn:microsoft.com/office/officeart/2005/8/layout/vList2"/>
    <dgm:cxn modelId="{6A4E9D9C-11AD-4FAE-B22F-0421A690CB39}" type="presOf" srcId="{1B706E8A-65F2-42F0-84B1-E3813B0A7F5B}" destId="{454EC84D-4CF0-4536-9837-8CE7BC73E602}" srcOrd="0" destOrd="0" presId="urn:microsoft.com/office/officeart/2005/8/layout/vList2"/>
    <dgm:cxn modelId="{B9CC177D-5946-434B-901D-6D97870E4CE8}" type="presParOf" srcId="{8D0214E0-7013-457F-8966-C18E9BA45862}" destId="{D2493F36-ADC8-48EC-A6B2-40FE53CECDD2}" srcOrd="0" destOrd="0" presId="urn:microsoft.com/office/officeart/2005/8/layout/vList2"/>
    <dgm:cxn modelId="{EB0F4C87-7912-4209-B18C-789D7FCF5F98}" type="presParOf" srcId="{8D0214E0-7013-457F-8966-C18E9BA45862}" destId="{887925E4-B950-460F-B92A-1506019CB6C4}" srcOrd="1" destOrd="0" presId="urn:microsoft.com/office/officeart/2005/8/layout/vList2"/>
    <dgm:cxn modelId="{16304269-F8F4-490A-B31A-0FB31E326855}" type="presParOf" srcId="{8D0214E0-7013-457F-8966-C18E9BA45862}" destId="{F4536191-2338-4709-A7BA-6E9368412D05}" srcOrd="2" destOrd="0" presId="urn:microsoft.com/office/officeart/2005/8/layout/vList2"/>
    <dgm:cxn modelId="{C76F97DF-FB7D-44BF-887E-CBA01D1030E3}" type="presParOf" srcId="{8D0214E0-7013-457F-8966-C18E9BA45862}" destId="{B69E9C16-C422-4E3D-BCE7-D11E2BB18A97}" srcOrd="3" destOrd="0" presId="urn:microsoft.com/office/officeart/2005/8/layout/vList2"/>
    <dgm:cxn modelId="{1165D864-6469-4B65-AD8B-DF24A63D329F}" type="presParOf" srcId="{8D0214E0-7013-457F-8966-C18E9BA45862}" destId="{C45F3CCC-73D7-4F6F-ACD7-E5EDC87718F1}" srcOrd="4" destOrd="0" presId="urn:microsoft.com/office/officeart/2005/8/layout/vList2"/>
    <dgm:cxn modelId="{14B26EBC-9968-4142-AB52-9DB6E09CB339}" type="presParOf" srcId="{8D0214E0-7013-457F-8966-C18E9BA45862}" destId="{EDB3B597-B670-43C7-ADE0-9A10B0DF30C3}" srcOrd="5" destOrd="0" presId="urn:microsoft.com/office/officeart/2005/8/layout/vList2"/>
    <dgm:cxn modelId="{E62BEC75-902F-4EB9-A304-2A3A28DC8B99}" type="presParOf" srcId="{8D0214E0-7013-457F-8966-C18E9BA45862}" destId="{38108298-CC56-45EB-B0D4-4A2AC5899CC4}" srcOrd="6" destOrd="0" presId="urn:microsoft.com/office/officeart/2005/8/layout/vList2"/>
    <dgm:cxn modelId="{CBC3EBE3-BEA6-496D-B235-C11F81E3C217}" type="presParOf" srcId="{8D0214E0-7013-457F-8966-C18E9BA45862}" destId="{718885A4-A94A-4E69-A51C-A650345A9E65}" srcOrd="7" destOrd="0" presId="urn:microsoft.com/office/officeart/2005/8/layout/vList2"/>
    <dgm:cxn modelId="{C402B1D7-F7C0-4BE8-9C3E-1A11D8A209A9}" type="presParOf" srcId="{8D0214E0-7013-457F-8966-C18E9BA45862}" destId="{454EC84D-4CF0-4536-9837-8CE7BC73E60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7BAEC7-1CED-4FA8-B712-EBEF6E62470A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6181F42-FE2F-4502-A08E-DF2751BC1FBB}">
      <dgm:prSet phldrT="[文字]" custT="1"/>
      <dgm:spPr>
        <a:solidFill>
          <a:srgbClr val="3742AF"/>
        </a:solidFill>
      </dgm:spPr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孩子的性向、興趣與能力如何發掘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5117D7-1DC2-4CCF-BE8D-7E5C0905D621}" type="par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31A9FF08-AC90-4609-AB27-F3CF24566D7A}" type="sib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FC91AED7-4A9B-4C72-8FDE-DDDBB466A2F4}">
      <dgm:prSet phldrT="[文字]" custT="1"/>
      <dgm:spPr>
        <a:solidFill>
          <a:srgbClr val="82A6BE"/>
        </a:solidFill>
      </dgm:spPr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我們能提供哪些多元的試探機會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3C0477-A56B-444F-994D-B90BBECB694E}" type="par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C86FDCC5-2925-445B-A09E-7FC8E9873FAA}" type="sib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701A054F-02FD-4607-AC5B-98BE9FD263FC}">
      <dgm:prSet phldrT="[文字]" custT="1"/>
      <dgm:spPr/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性向、興趣、能力與生涯抉擇的關係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6262B3-E087-49C7-A06E-D8527D892580}" type="par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412CD8F1-9A59-456E-9159-DEB39CCAC34D}" type="sib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28AC8CEF-7275-49AA-879F-B569872098D2}">
      <dgm:prSet phldrT="[文字]" custT="1"/>
      <dgm:spPr>
        <a:solidFill>
          <a:srgbClr val="8985D5"/>
        </a:solidFill>
      </dgm:spPr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我們可以提供孩子哪些學習資源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62A99B-F639-456A-993C-86977B516475}" type="par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445C30F4-C2BF-4DE4-B479-8BBAC3B870F5}" type="sib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1B706E8A-65F2-42F0-84B1-E3813B0A7F5B}">
      <dgm:prSet phldrT="[文字]" custT="1"/>
      <dgm:spPr>
        <a:solidFill>
          <a:srgbClr val="3742AF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孩子國中畢業以後可以有哪些選擇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41F39A-9622-45B3-AAEB-2C3967A4C1AE}" type="par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3495A68D-2837-4E3F-B1EC-49A688864280}" type="sib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0F9A3125-3C9B-4A7A-85E2-690DF3CE1392}">
      <dgm:prSet phldrT="[文字]" custT="1"/>
      <dgm:spPr>
        <a:solidFill>
          <a:srgbClr val="8985D5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我瞭解社會變動的趨勢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093FB7-8F1B-4DBD-8EF7-DFFECF76EF29}" type="parTrans" cxnId="{ADFE6EFC-D244-4710-A54B-FED361C9AB2A}">
      <dgm:prSet/>
      <dgm:spPr/>
      <dgm:t>
        <a:bodyPr/>
        <a:lstStyle/>
        <a:p>
          <a:endParaRPr lang="zh-TW" altLang="en-US"/>
        </a:p>
      </dgm:t>
    </dgm:pt>
    <dgm:pt modelId="{05BCFA91-0F2B-4DE5-9DE2-C0AB461CA8FE}" type="sibTrans" cxnId="{ADFE6EFC-D244-4710-A54B-FED361C9AB2A}">
      <dgm:prSet/>
      <dgm:spPr/>
      <dgm:t>
        <a:bodyPr/>
        <a:lstStyle/>
        <a:p>
          <a:endParaRPr lang="zh-TW" altLang="en-US"/>
        </a:p>
      </dgm:t>
    </dgm:pt>
    <dgm:pt modelId="{076FAF7A-190D-4531-9FA7-DAA6CBA87CEA}">
      <dgm:prSet phldrT="[文字]" custT="1"/>
      <dgm:spPr>
        <a:solidFill>
          <a:srgbClr val="3742AF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就近入學與地理環境？</a:t>
          </a:r>
        </a:p>
      </dgm:t>
    </dgm:pt>
    <dgm:pt modelId="{4F504B0E-4BEC-469F-A04B-FFA43AC5F0FF}" type="parTrans" cxnId="{9ED87DFF-A74F-465C-93A8-74CFF4360DA4}">
      <dgm:prSet/>
      <dgm:spPr/>
      <dgm:t>
        <a:bodyPr/>
        <a:lstStyle/>
        <a:p>
          <a:endParaRPr lang="zh-TW" altLang="en-US"/>
        </a:p>
      </dgm:t>
    </dgm:pt>
    <dgm:pt modelId="{671481CD-7A1A-4160-8127-0BA8C756B7AD}" type="sibTrans" cxnId="{9ED87DFF-A74F-465C-93A8-74CFF4360DA4}">
      <dgm:prSet/>
      <dgm:spPr/>
      <dgm:t>
        <a:bodyPr/>
        <a:lstStyle/>
        <a:p>
          <a:endParaRPr lang="zh-TW" altLang="en-US"/>
        </a:p>
      </dgm:t>
    </dgm:pt>
    <dgm:pt modelId="{8D0214E0-7013-457F-8966-C18E9BA45862}" type="pres">
      <dgm:prSet presAssocID="{337BAEC7-1CED-4FA8-B712-EBEF6E6247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2493F36-ADC8-48EC-A6B2-40FE53CECDD2}" type="pres">
      <dgm:prSet presAssocID="{56181F42-FE2F-4502-A08E-DF2751BC1FB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7925E4-B950-460F-B92A-1506019CB6C4}" type="pres">
      <dgm:prSet presAssocID="{31A9FF08-AC90-4609-AB27-F3CF24566D7A}" presName="spacer" presStyleCnt="0"/>
      <dgm:spPr/>
      <dgm:t>
        <a:bodyPr/>
        <a:lstStyle/>
        <a:p>
          <a:endParaRPr lang="zh-TW" altLang="en-US"/>
        </a:p>
      </dgm:t>
    </dgm:pt>
    <dgm:pt modelId="{F4536191-2338-4709-A7BA-6E9368412D05}" type="pres">
      <dgm:prSet presAssocID="{701A054F-02FD-4607-AC5B-98BE9FD263F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E9C16-C422-4E3D-BCE7-D11E2BB18A97}" type="pres">
      <dgm:prSet presAssocID="{412CD8F1-9A59-456E-9159-DEB39CCAC34D}" presName="spacer" presStyleCnt="0"/>
      <dgm:spPr/>
      <dgm:t>
        <a:bodyPr/>
        <a:lstStyle/>
        <a:p>
          <a:endParaRPr lang="zh-TW" altLang="en-US"/>
        </a:p>
      </dgm:t>
    </dgm:pt>
    <dgm:pt modelId="{C45F3CCC-73D7-4F6F-ACD7-E5EDC87718F1}" type="pres">
      <dgm:prSet presAssocID="{28AC8CEF-7275-49AA-879F-B569872098D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B3B597-B670-43C7-ADE0-9A10B0DF30C3}" type="pres">
      <dgm:prSet presAssocID="{445C30F4-C2BF-4DE4-B479-8BBAC3B870F5}" presName="spacer" presStyleCnt="0"/>
      <dgm:spPr/>
      <dgm:t>
        <a:bodyPr/>
        <a:lstStyle/>
        <a:p>
          <a:endParaRPr lang="zh-TW" altLang="en-US"/>
        </a:p>
      </dgm:t>
    </dgm:pt>
    <dgm:pt modelId="{38108298-CC56-45EB-B0D4-4A2AC5899CC4}" type="pres">
      <dgm:prSet presAssocID="{FC91AED7-4A9B-4C72-8FDE-DDDBB466A2F4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8885A4-A94A-4E69-A51C-A650345A9E65}" type="pres">
      <dgm:prSet presAssocID="{C86FDCC5-2925-445B-A09E-7FC8E9873FAA}" presName="spacer" presStyleCnt="0"/>
      <dgm:spPr/>
      <dgm:t>
        <a:bodyPr/>
        <a:lstStyle/>
        <a:p>
          <a:endParaRPr lang="zh-TW" altLang="en-US"/>
        </a:p>
      </dgm:t>
    </dgm:pt>
    <dgm:pt modelId="{454EC84D-4CF0-4536-9837-8CE7BC73E602}" type="pres">
      <dgm:prSet presAssocID="{1B706E8A-65F2-42F0-84B1-E3813B0A7F5B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17A830-A9CE-40A5-9069-4AFB4A10A983}" type="pres">
      <dgm:prSet presAssocID="{3495A68D-2837-4E3F-B1EC-49A688864280}" presName="spacer" presStyleCnt="0"/>
      <dgm:spPr/>
      <dgm:t>
        <a:bodyPr/>
        <a:lstStyle/>
        <a:p>
          <a:endParaRPr lang="zh-TW" altLang="en-US"/>
        </a:p>
      </dgm:t>
    </dgm:pt>
    <dgm:pt modelId="{DAA5CC1F-4C5E-4CFB-830D-C738A8821A76}" type="pres">
      <dgm:prSet presAssocID="{0F9A3125-3C9B-4A7A-85E2-690DF3CE139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335FF6-2BA2-44F5-9250-D50FA6EDF252}" type="pres">
      <dgm:prSet presAssocID="{05BCFA91-0F2B-4DE5-9DE2-C0AB461CA8FE}" presName="spacer" presStyleCnt="0"/>
      <dgm:spPr/>
      <dgm:t>
        <a:bodyPr/>
        <a:lstStyle/>
        <a:p>
          <a:endParaRPr lang="zh-TW" altLang="en-US"/>
        </a:p>
      </dgm:t>
    </dgm:pt>
    <dgm:pt modelId="{675A777C-2F01-45B0-93CA-40F7D103E827}" type="pres">
      <dgm:prSet presAssocID="{076FAF7A-190D-4531-9FA7-DAA6CBA87CEA}" presName="parentText" presStyleLbl="node1" presStyleIdx="6" presStyleCnt="7" custLinFactY="739" custLinFactNeighborX="90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16C3958-FA9E-4D78-8845-A11E22CAB61F}" type="presOf" srcId="{FC91AED7-4A9B-4C72-8FDE-DDDBB466A2F4}" destId="{38108298-CC56-45EB-B0D4-4A2AC5899CC4}" srcOrd="0" destOrd="0" presId="urn:microsoft.com/office/officeart/2005/8/layout/vList2"/>
    <dgm:cxn modelId="{2AD3612C-271C-4735-9CBA-5E8DB7F8E1B2}" type="presOf" srcId="{337BAEC7-1CED-4FA8-B712-EBEF6E62470A}" destId="{8D0214E0-7013-457F-8966-C18E9BA45862}" srcOrd="0" destOrd="0" presId="urn:microsoft.com/office/officeart/2005/8/layout/vList2"/>
    <dgm:cxn modelId="{5C7901FF-C858-414B-887A-C6D989CE5FD7}" srcId="{337BAEC7-1CED-4FA8-B712-EBEF6E62470A}" destId="{FC91AED7-4A9B-4C72-8FDE-DDDBB466A2F4}" srcOrd="3" destOrd="0" parTransId="{EC3C0477-A56B-444F-994D-B90BBECB694E}" sibTransId="{C86FDCC5-2925-445B-A09E-7FC8E9873FAA}"/>
    <dgm:cxn modelId="{5A187B45-2B22-49D7-A651-31238A8971CD}" srcId="{337BAEC7-1CED-4FA8-B712-EBEF6E62470A}" destId="{28AC8CEF-7275-49AA-879F-B569872098D2}" srcOrd="2" destOrd="0" parTransId="{D662A99B-F639-456A-993C-86977B516475}" sibTransId="{445C30F4-C2BF-4DE4-B479-8BBAC3B870F5}"/>
    <dgm:cxn modelId="{B41D3426-8623-4E5E-AEC4-06A6ADA5D42E}" srcId="{337BAEC7-1CED-4FA8-B712-EBEF6E62470A}" destId="{56181F42-FE2F-4502-A08E-DF2751BC1FBB}" srcOrd="0" destOrd="0" parTransId="{905117D7-1DC2-4CCF-BE8D-7E5C0905D621}" sibTransId="{31A9FF08-AC90-4609-AB27-F3CF24566D7A}"/>
    <dgm:cxn modelId="{D108AC3A-ADB5-4126-A1EA-CEFFE62C926A}" type="presOf" srcId="{0F9A3125-3C9B-4A7A-85E2-690DF3CE1392}" destId="{DAA5CC1F-4C5E-4CFB-830D-C738A8821A76}" srcOrd="0" destOrd="0" presId="urn:microsoft.com/office/officeart/2005/8/layout/vList2"/>
    <dgm:cxn modelId="{F6DF6BB5-0ABE-465B-9E7D-36050A0D6967}" srcId="{337BAEC7-1CED-4FA8-B712-EBEF6E62470A}" destId="{701A054F-02FD-4607-AC5B-98BE9FD263FC}" srcOrd="1" destOrd="0" parTransId="{BA6262B3-E087-49C7-A06E-D8527D892580}" sibTransId="{412CD8F1-9A59-456E-9159-DEB39CCAC34D}"/>
    <dgm:cxn modelId="{9ED87DFF-A74F-465C-93A8-74CFF4360DA4}" srcId="{337BAEC7-1CED-4FA8-B712-EBEF6E62470A}" destId="{076FAF7A-190D-4531-9FA7-DAA6CBA87CEA}" srcOrd="6" destOrd="0" parTransId="{4F504B0E-4BEC-469F-A04B-FFA43AC5F0FF}" sibTransId="{671481CD-7A1A-4160-8127-0BA8C756B7AD}"/>
    <dgm:cxn modelId="{22911781-9518-440E-9EDB-3E8E8CF924DD}" srcId="{337BAEC7-1CED-4FA8-B712-EBEF6E62470A}" destId="{1B706E8A-65F2-42F0-84B1-E3813B0A7F5B}" srcOrd="4" destOrd="0" parTransId="{8A41F39A-9622-45B3-AAEB-2C3967A4C1AE}" sibTransId="{3495A68D-2837-4E3F-B1EC-49A688864280}"/>
    <dgm:cxn modelId="{ADFE6EFC-D244-4710-A54B-FED361C9AB2A}" srcId="{337BAEC7-1CED-4FA8-B712-EBEF6E62470A}" destId="{0F9A3125-3C9B-4A7A-85E2-690DF3CE1392}" srcOrd="5" destOrd="0" parTransId="{BC093FB7-8F1B-4DBD-8EF7-DFFECF76EF29}" sibTransId="{05BCFA91-0F2B-4DE5-9DE2-C0AB461CA8FE}"/>
    <dgm:cxn modelId="{66A50ED2-3B35-4A70-A5C5-DC3449DFE1B9}" type="presOf" srcId="{076FAF7A-190D-4531-9FA7-DAA6CBA87CEA}" destId="{675A777C-2F01-45B0-93CA-40F7D103E827}" srcOrd="0" destOrd="0" presId="urn:microsoft.com/office/officeart/2005/8/layout/vList2"/>
    <dgm:cxn modelId="{BDB0B1BB-A5E0-47B1-B9DB-B7A1C3865350}" type="presOf" srcId="{56181F42-FE2F-4502-A08E-DF2751BC1FBB}" destId="{D2493F36-ADC8-48EC-A6B2-40FE53CECDD2}" srcOrd="0" destOrd="0" presId="urn:microsoft.com/office/officeart/2005/8/layout/vList2"/>
    <dgm:cxn modelId="{04951B5A-402F-4A98-9CAA-62411877CE32}" type="presOf" srcId="{28AC8CEF-7275-49AA-879F-B569872098D2}" destId="{C45F3CCC-73D7-4F6F-ACD7-E5EDC87718F1}" srcOrd="0" destOrd="0" presId="urn:microsoft.com/office/officeart/2005/8/layout/vList2"/>
    <dgm:cxn modelId="{76255987-A9B1-4CB3-9CB8-FE602347D01F}" type="presOf" srcId="{1B706E8A-65F2-42F0-84B1-E3813B0A7F5B}" destId="{454EC84D-4CF0-4536-9837-8CE7BC73E602}" srcOrd="0" destOrd="0" presId="urn:microsoft.com/office/officeart/2005/8/layout/vList2"/>
    <dgm:cxn modelId="{40D1FAAE-5740-46DD-8B0B-59A565C74287}" type="presOf" srcId="{701A054F-02FD-4607-AC5B-98BE9FD263FC}" destId="{F4536191-2338-4709-A7BA-6E9368412D05}" srcOrd="0" destOrd="0" presId="urn:microsoft.com/office/officeart/2005/8/layout/vList2"/>
    <dgm:cxn modelId="{D47ECC18-A516-4712-8703-5BCDDEBEA05A}" type="presParOf" srcId="{8D0214E0-7013-457F-8966-C18E9BA45862}" destId="{D2493F36-ADC8-48EC-A6B2-40FE53CECDD2}" srcOrd="0" destOrd="0" presId="urn:microsoft.com/office/officeart/2005/8/layout/vList2"/>
    <dgm:cxn modelId="{BEE70EB8-5494-46BB-8D94-44A9DC225104}" type="presParOf" srcId="{8D0214E0-7013-457F-8966-C18E9BA45862}" destId="{887925E4-B950-460F-B92A-1506019CB6C4}" srcOrd="1" destOrd="0" presId="urn:microsoft.com/office/officeart/2005/8/layout/vList2"/>
    <dgm:cxn modelId="{FA41A07E-7E26-4BA9-A8AB-8812F63CCFFC}" type="presParOf" srcId="{8D0214E0-7013-457F-8966-C18E9BA45862}" destId="{F4536191-2338-4709-A7BA-6E9368412D05}" srcOrd="2" destOrd="0" presId="urn:microsoft.com/office/officeart/2005/8/layout/vList2"/>
    <dgm:cxn modelId="{6491A86A-97E4-431A-80AF-FC2D11EFD1ED}" type="presParOf" srcId="{8D0214E0-7013-457F-8966-C18E9BA45862}" destId="{B69E9C16-C422-4E3D-BCE7-D11E2BB18A97}" srcOrd="3" destOrd="0" presId="urn:microsoft.com/office/officeart/2005/8/layout/vList2"/>
    <dgm:cxn modelId="{B8E51BC6-982C-4FF2-A3FF-9DCB40AD0F69}" type="presParOf" srcId="{8D0214E0-7013-457F-8966-C18E9BA45862}" destId="{C45F3CCC-73D7-4F6F-ACD7-E5EDC87718F1}" srcOrd="4" destOrd="0" presId="urn:microsoft.com/office/officeart/2005/8/layout/vList2"/>
    <dgm:cxn modelId="{B67F92DC-E0A4-4D60-B42E-4F6FCF310685}" type="presParOf" srcId="{8D0214E0-7013-457F-8966-C18E9BA45862}" destId="{EDB3B597-B670-43C7-ADE0-9A10B0DF30C3}" srcOrd="5" destOrd="0" presId="urn:microsoft.com/office/officeart/2005/8/layout/vList2"/>
    <dgm:cxn modelId="{680D0611-EDBE-46DE-8A41-DE40F9701D17}" type="presParOf" srcId="{8D0214E0-7013-457F-8966-C18E9BA45862}" destId="{38108298-CC56-45EB-B0D4-4A2AC5899CC4}" srcOrd="6" destOrd="0" presId="urn:microsoft.com/office/officeart/2005/8/layout/vList2"/>
    <dgm:cxn modelId="{9E0E756E-A317-4F80-8C11-C6A77ADAF1BC}" type="presParOf" srcId="{8D0214E0-7013-457F-8966-C18E9BA45862}" destId="{718885A4-A94A-4E69-A51C-A650345A9E65}" srcOrd="7" destOrd="0" presId="urn:microsoft.com/office/officeart/2005/8/layout/vList2"/>
    <dgm:cxn modelId="{A163A867-1D50-4D49-91C0-EA023E4D342B}" type="presParOf" srcId="{8D0214E0-7013-457F-8966-C18E9BA45862}" destId="{454EC84D-4CF0-4536-9837-8CE7BC73E602}" srcOrd="8" destOrd="0" presId="urn:microsoft.com/office/officeart/2005/8/layout/vList2"/>
    <dgm:cxn modelId="{74DA1252-CE3B-4542-817A-CEFEEAC9D3A2}" type="presParOf" srcId="{8D0214E0-7013-457F-8966-C18E9BA45862}" destId="{3617A830-A9CE-40A5-9069-4AFB4A10A983}" srcOrd="9" destOrd="0" presId="urn:microsoft.com/office/officeart/2005/8/layout/vList2"/>
    <dgm:cxn modelId="{925FB487-A2EB-40BA-9ECE-459E4B13E8AF}" type="presParOf" srcId="{8D0214E0-7013-457F-8966-C18E9BA45862}" destId="{DAA5CC1F-4C5E-4CFB-830D-C738A8821A76}" srcOrd="10" destOrd="0" presId="urn:microsoft.com/office/officeart/2005/8/layout/vList2"/>
    <dgm:cxn modelId="{313444DD-6C5E-4ACF-9C48-0A9771E16764}" type="presParOf" srcId="{8D0214E0-7013-457F-8966-C18E9BA45862}" destId="{21335FF6-2BA2-44F5-9250-D50FA6EDF252}" srcOrd="11" destOrd="0" presId="urn:microsoft.com/office/officeart/2005/8/layout/vList2"/>
    <dgm:cxn modelId="{F338A8AF-1D01-4250-B2FC-BC5F90AC6FC1}" type="presParOf" srcId="{8D0214E0-7013-457F-8966-C18E9BA45862}" destId="{675A777C-2F01-45B0-93CA-40F7D103E82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7BAEC7-1CED-4FA8-B712-EBEF6E62470A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6181F42-FE2F-4502-A08E-DF2751BC1FBB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教育學制說法的不同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5117D7-1DC2-4CCF-BE8D-7E5C0905D621}" type="par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31A9FF08-AC90-4609-AB27-F3CF24566D7A}" type="sibTrans" cxnId="{B41D3426-8623-4E5E-AEC4-06A6ADA5D42E}">
      <dgm:prSet/>
      <dgm:spPr/>
      <dgm:t>
        <a:bodyPr/>
        <a:lstStyle/>
        <a:p>
          <a:endParaRPr lang="zh-TW" altLang="en-US"/>
        </a:p>
      </dgm:t>
    </dgm:pt>
    <dgm:pt modelId="{701A054F-02FD-4607-AC5B-98BE9FD263FC}">
      <dgm:prSet phldrT="[文字]" custT="1"/>
      <dgm:spPr>
        <a:solidFill>
          <a:srgbClr val="0070C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普通型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6262B3-E087-49C7-A06E-D8527D892580}" type="par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412CD8F1-9A59-456E-9159-DEB39CCAC34D}" type="sibTrans" cxnId="{F6DF6BB5-0ABE-465B-9E7D-36050A0D6967}">
      <dgm:prSet/>
      <dgm:spPr/>
      <dgm:t>
        <a:bodyPr/>
        <a:lstStyle/>
        <a:p>
          <a:endParaRPr lang="zh-TW" altLang="en-US"/>
        </a:p>
      </dgm:t>
    </dgm:pt>
    <dgm:pt modelId="{28AC8CEF-7275-49AA-879F-B569872098D2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技術型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62A99B-F639-456A-993C-86977B516475}" type="par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445C30F4-C2BF-4DE4-B479-8BBAC3B870F5}" type="sibTrans" cxnId="{5A187B45-2B22-49D7-A651-31238A8971CD}">
      <dgm:prSet/>
      <dgm:spPr/>
      <dgm:t>
        <a:bodyPr/>
        <a:lstStyle/>
        <a:p>
          <a:endParaRPr lang="zh-TW" altLang="en-US"/>
        </a:p>
      </dgm:t>
    </dgm:pt>
    <dgm:pt modelId="{1B706E8A-65F2-42F0-84B1-E3813B0A7F5B}">
      <dgm:prSet phldrT="[文字]" custT="1"/>
      <dgm:spPr>
        <a:solidFill>
          <a:srgbClr val="008080"/>
        </a:solidFill>
      </dgm:spPr>
      <dgm:t>
        <a:bodyPr/>
        <a:lstStyle/>
        <a:p>
          <a:pPr algn="ctr"/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孩子的選擇對其進路發展的了解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41F39A-9622-45B3-AAEB-2C3967A4C1AE}" type="par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3495A68D-2837-4E3F-B1EC-49A688864280}" type="sibTrans" cxnId="{22911781-9518-440E-9EDB-3E8E8CF924DD}">
      <dgm:prSet/>
      <dgm:spPr/>
      <dgm:t>
        <a:bodyPr/>
        <a:lstStyle/>
        <a:p>
          <a:endParaRPr lang="zh-TW" altLang="en-US"/>
        </a:p>
      </dgm:t>
    </dgm:pt>
    <dgm:pt modelId="{FC91AED7-4A9B-4C72-8FDE-DDDBB466A2F4}">
      <dgm:prSet phldrT="[文字]" custT="1"/>
      <dgm:spPr/>
      <dgm:t>
        <a:bodyPr/>
        <a:lstStyle/>
        <a:p>
          <a:pPr marL="0" marR="0" indent="0" algn="ctr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綜合型</a:t>
          </a:r>
          <a:r>
            <a:rPr lang="en-US" altLang="zh-TW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6FDCC5-2925-445B-A09E-7FC8E9873FAA}" type="sib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EC3C0477-A56B-444F-994D-B90BBECB694E}" type="parTrans" cxnId="{5C7901FF-C858-414B-887A-C6D989CE5FD7}">
      <dgm:prSet/>
      <dgm:spPr/>
      <dgm:t>
        <a:bodyPr/>
        <a:lstStyle/>
        <a:p>
          <a:endParaRPr lang="zh-TW" altLang="en-US"/>
        </a:p>
      </dgm:t>
    </dgm:pt>
    <dgm:pt modelId="{8D0214E0-7013-457F-8966-C18E9BA45862}" type="pres">
      <dgm:prSet presAssocID="{337BAEC7-1CED-4FA8-B712-EBEF6E6247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2493F36-ADC8-48EC-A6B2-40FE53CECDD2}" type="pres">
      <dgm:prSet presAssocID="{56181F42-FE2F-4502-A08E-DF2751BC1FB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7925E4-B950-460F-B92A-1506019CB6C4}" type="pres">
      <dgm:prSet presAssocID="{31A9FF08-AC90-4609-AB27-F3CF24566D7A}" presName="spacer" presStyleCnt="0"/>
      <dgm:spPr/>
      <dgm:t>
        <a:bodyPr/>
        <a:lstStyle/>
        <a:p>
          <a:endParaRPr lang="zh-TW" altLang="en-US"/>
        </a:p>
      </dgm:t>
    </dgm:pt>
    <dgm:pt modelId="{F4536191-2338-4709-A7BA-6E9368412D05}" type="pres">
      <dgm:prSet presAssocID="{701A054F-02FD-4607-AC5B-98BE9FD263F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E9C16-C422-4E3D-BCE7-D11E2BB18A97}" type="pres">
      <dgm:prSet presAssocID="{412CD8F1-9A59-456E-9159-DEB39CCAC34D}" presName="spacer" presStyleCnt="0"/>
      <dgm:spPr/>
      <dgm:t>
        <a:bodyPr/>
        <a:lstStyle/>
        <a:p>
          <a:endParaRPr lang="zh-TW" altLang="en-US"/>
        </a:p>
      </dgm:t>
    </dgm:pt>
    <dgm:pt modelId="{C45F3CCC-73D7-4F6F-ACD7-E5EDC87718F1}" type="pres">
      <dgm:prSet presAssocID="{28AC8CEF-7275-49AA-879F-B569872098D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B3B597-B670-43C7-ADE0-9A10B0DF30C3}" type="pres">
      <dgm:prSet presAssocID="{445C30F4-C2BF-4DE4-B479-8BBAC3B870F5}" presName="spacer" presStyleCnt="0"/>
      <dgm:spPr/>
      <dgm:t>
        <a:bodyPr/>
        <a:lstStyle/>
        <a:p>
          <a:endParaRPr lang="zh-TW" altLang="en-US"/>
        </a:p>
      </dgm:t>
    </dgm:pt>
    <dgm:pt modelId="{38108298-CC56-45EB-B0D4-4A2AC5899CC4}" type="pres">
      <dgm:prSet presAssocID="{FC91AED7-4A9B-4C72-8FDE-DDDBB466A2F4}" presName="parentText" presStyleLbl="node1" presStyleIdx="3" presStyleCnt="5" custLinFactY="3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8885A4-A94A-4E69-A51C-A650345A9E65}" type="pres">
      <dgm:prSet presAssocID="{C86FDCC5-2925-445B-A09E-7FC8E9873FAA}" presName="spacer" presStyleCnt="0"/>
      <dgm:spPr/>
      <dgm:t>
        <a:bodyPr/>
        <a:lstStyle/>
        <a:p>
          <a:endParaRPr lang="zh-TW" altLang="en-US"/>
        </a:p>
      </dgm:t>
    </dgm:pt>
    <dgm:pt modelId="{454EC84D-4CF0-4536-9837-8CE7BC73E602}" type="pres">
      <dgm:prSet presAssocID="{1B706E8A-65F2-42F0-84B1-E3813B0A7F5B}" presName="parentText" presStyleLbl="node1" presStyleIdx="4" presStyleCnt="5" custLinFactY="8938" custLinFactNeighborX="-6323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C7901FF-C858-414B-887A-C6D989CE5FD7}" srcId="{337BAEC7-1CED-4FA8-B712-EBEF6E62470A}" destId="{FC91AED7-4A9B-4C72-8FDE-DDDBB466A2F4}" srcOrd="3" destOrd="0" parTransId="{EC3C0477-A56B-444F-994D-B90BBECB694E}" sibTransId="{C86FDCC5-2925-445B-A09E-7FC8E9873FAA}"/>
    <dgm:cxn modelId="{586DE3A6-F7A4-4E33-B75B-28C930B366F8}" type="presOf" srcId="{56181F42-FE2F-4502-A08E-DF2751BC1FBB}" destId="{D2493F36-ADC8-48EC-A6B2-40FE53CECDD2}" srcOrd="0" destOrd="0" presId="urn:microsoft.com/office/officeart/2005/8/layout/vList2"/>
    <dgm:cxn modelId="{22911781-9518-440E-9EDB-3E8E8CF924DD}" srcId="{337BAEC7-1CED-4FA8-B712-EBEF6E62470A}" destId="{1B706E8A-65F2-42F0-84B1-E3813B0A7F5B}" srcOrd="4" destOrd="0" parTransId="{8A41F39A-9622-45B3-AAEB-2C3967A4C1AE}" sibTransId="{3495A68D-2837-4E3F-B1EC-49A688864280}"/>
    <dgm:cxn modelId="{A8B34884-DB26-4BC2-8E0A-57527B3952FE}" type="presOf" srcId="{FC91AED7-4A9B-4C72-8FDE-DDDBB466A2F4}" destId="{38108298-CC56-45EB-B0D4-4A2AC5899CC4}" srcOrd="0" destOrd="0" presId="urn:microsoft.com/office/officeart/2005/8/layout/vList2"/>
    <dgm:cxn modelId="{715AE2B8-D55E-4BDF-A083-ADD713E81197}" type="presOf" srcId="{701A054F-02FD-4607-AC5B-98BE9FD263FC}" destId="{F4536191-2338-4709-A7BA-6E9368412D05}" srcOrd="0" destOrd="0" presId="urn:microsoft.com/office/officeart/2005/8/layout/vList2"/>
    <dgm:cxn modelId="{F6DF6BB5-0ABE-465B-9E7D-36050A0D6967}" srcId="{337BAEC7-1CED-4FA8-B712-EBEF6E62470A}" destId="{701A054F-02FD-4607-AC5B-98BE9FD263FC}" srcOrd="1" destOrd="0" parTransId="{BA6262B3-E087-49C7-A06E-D8527D892580}" sibTransId="{412CD8F1-9A59-456E-9159-DEB39CCAC34D}"/>
    <dgm:cxn modelId="{5370CCF7-965F-4AA5-9441-5796CBCD2755}" type="presOf" srcId="{1B706E8A-65F2-42F0-84B1-E3813B0A7F5B}" destId="{454EC84D-4CF0-4536-9837-8CE7BC73E602}" srcOrd="0" destOrd="0" presId="urn:microsoft.com/office/officeart/2005/8/layout/vList2"/>
    <dgm:cxn modelId="{74E585F6-5522-4F4B-A3E2-4BEAF53DAAF6}" type="presOf" srcId="{28AC8CEF-7275-49AA-879F-B569872098D2}" destId="{C45F3CCC-73D7-4F6F-ACD7-E5EDC87718F1}" srcOrd="0" destOrd="0" presId="urn:microsoft.com/office/officeart/2005/8/layout/vList2"/>
    <dgm:cxn modelId="{5A187B45-2B22-49D7-A651-31238A8971CD}" srcId="{337BAEC7-1CED-4FA8-B712-EBEF6E62470A}" destId="{28AC8CEF-7275-49AA-879F-B569872098D2}" srcOrd="2" destOrd="0" parTransId="{D662A99B-F639-456A-993C-86977B516475}" sibTransId="{445C30F4-C2BF-4DE4-B479-8BBAC3B870F5}"/>
    <dgm:cxn modelId="{B41D3426-8623-4E5E-AEC4-06A6ADA5D42E}" srcId="{337BAEC7-1CED-4FA8-B712-EBEF6E62470A}" destId="{56181F42-FE2F-4502-A08E-DF2751BC1FBB}" srcOrd="0" destOrd="0" parTransId="{905117D7-1DC2-4CCF-BE8D-7E5C0905D621}" sibTransId="{31A9FF08-AC90-4609-AB27-F3CF24566D7A}"/>
    <dgm:cxn modelId="{C1D6D1C2-B5B7-4983-88BF-F4E3D4AB2CE5}" type="presOf" srcId="{337BAEC7-1CED-4FA8-B712-EBEF6E62470A}" destId="{8D0214E0-7013-457F-8966-C18E9BA45862}" srcOrd="0" destOrd="0" presId="urn:microsoft.com/office/officeart/2005/8/layout/vList2"/>
    <dgm:cxn modelId="{596BC394-AA8D-4638-8273-BCE67E9B7862}" type="presParOf" srcId="{8D0214E0-7013-457F-8966-C18E9BA45862}" destId="{D2493F36-ADC8-48EC-A6B2-40FE53CECDD2}" srcOrd="0" destOrd="0" presId="urn:microsoft.com/office/officeart/2005/8/layout/vList2"/>
    <dgm:cxn modelId="{82A6520B-4B8A-40B9-BD29-197057B9F943}" type="presParOf" srcId="{8D0214E0-7013-457F-8966-C18E9BA45862}" destId="{887925E4-B950-460F-B92A-1506019CB6C4}" srcOrd="1" destOrd="0" presId="urn:microsoft.com/office/officeart/2005/8/layout/vList2"/>
    <dgm:cxn modelId="{4C0BBD0F-A605-4082-9D74-E6AA79B6EF95}" type="presParOf" srcId="{8D0214E0-7013-457F-8966-C18E9BA45862}" destId="{F4536191-2338-4709-A7BA-6E9368412D05}" srcOrd="2" destOrd="0" presId="urn:microsoft.com/office/officeart/2005/8/layout/vList2"/>
    <dgm:cxn modelId="{A8F41C79-23F1-4E3E-9E02-B86C2F1C1DD1}" type="presParOf" srcId="{8D0214E0-7013-457F-8966-C18E9BA45862}" destId="{B69E9C16-C422-4E3D-BCE7-D11E2BB18A97}" srcOrd="3" destOrd="0" presId="urn:microsoft.com/office/officeart/2005/8/layout/vList2"/>
    <dgm:cxn modelId="{86E6AA0C-A6A5-4B08-A0B8-AD8D564D46F0}" type="presParOf" srcId="{8D0214E0-7013-457F-8966-C18E9BA45862}" destId="{C45F3CCC-73D7-4F6F-ACD7-E5EDC87718F1}" srcOrd="4" destOrd="0" presId="urn:microsoft.com/office/officeart/2005/8/layout/vList2"/>
    <dgm:cxn modelId="{2E6D0C0C-B03F-4465-8E70-2DB58768E51A}" type="presParOf" srcId="{8D0214E0-7013-457F-8966-C18E9BA45862}" destId="{EDB3B597-B670-43C7-ADE0-9A10B0DF30C3}" srcOrd="5" destOrd="0" presId="urn:microsoft.com/office/officeart/2005/8/layout/vList2"/>
    <dgm:cxn modelId="{F41BAA37-F584-4DD4-99CA-3B8EEAD1BD23}" type="presParOf" srcId="{8D0214E0-7013-457F-8966-C18E9BA45862}" destId="{38108298-CC56-45EB-B0D4-4A2AC5899CC4}" srcOrd="6" destOrd="0" presId="urn:microsoft.com/office/officeart/2005/8/layout/vList2"/>
    <dgm:cxn modelId="{9DC95297-8C85-484D-B366-160216C52371}" type="presParOf" srcId="{8D0214E0-7013-457F-8966-C18E9BA45862}" destId="{718885A4-A94A-4E69-A51C-A650345A9E65}" srcOrd="7" destOrd="0" presId="urn:microsoft.com/office/officeart/2005/8/layout/vList2"/>
    <dgm:cxn modelId="{80514CDF-E9B1-4ACF-A194-39A458D36799}" type="presParOf" srcId="{8D0214E0-7013-457F-8966-C18E9BA45862}" destId="{454EC84D-4CF0-4536-9837-8CE7BC73E60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07EDF0-B151-4F7C-B238-870674F5CB43}" type="doc">
      <dgm:prSet loTypeId="urn:microsoft.com/office/officeart/2005/8/layout/cycle2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21277E3-2198-45B3-9E2D-08989B8E7E86}">
      <dgm:prSet phldrT="[文字]" custT="1"/>
      <dgm:spPr/>
      <dgm:t>
        <a:bodyPr/>
        <a:lstStyle/>
        <a:p>
          <a:r>
            <a:rPr lang="en-US" altLang="zh-TW" sz="36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Ask</a:t>
          </a:r>
        </a:p>
        <a:p>
          <a:r>
            <a:rPr lang="zh-TW" altLang="en-US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學生</a:t>
          </a:r>
          <a:r>
            <a:rPr lang="en-US" altLang="zh-TW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詢問</a:t>
          </a:r>
          <a:endParaRPr lang="zh-TW" altLang="en-US" sz="2300" b="1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E83BC4-2CF9-4BF2-B0B3-2994EFBFE679}" type="parTrans" cxnId="{67FFD560-C2F8-4587-BE20-77B9B9B29044}">
      <dgm:prSet/>
      <dgm:spPr/>
      <dgm:t>
        <a:bodyPr/>
        <a:lstStyle/>
        <a:p>
          <a:endParaRPr lang="zh-TW" altLang="en-US"/>
        </a:p>
      </dgm:t>
    </dgm:pt>
    <dgm:pt modelId="{52C787BF-5247-4912-86CC-59C987AE8E9B}" type="sibTrans" cxnId="{67FFD560-C2F8-4587-BE20-77B9B9B29044}">
      <dgm:prSet/>
      <dgm:spPr/>
      <dgm:t>
        <a:bodyPr/>
        <a:lstStyle/>
        <a:p>
          <a:endParaRPr lang="zh-TW" altLang="en-US"/>
        </a:p>
      </dgm:t>
    </dgm:pt>
    <dgm:pt modelId="{CDD6E8B1-B974-4824-AE06-FD043D712191}">
      <dgm:prSet phldrT="[文字]" custT="1"/>
      <dgm:spPr/>
      <dgm:t>
        <a:bodyPr/>
        <a:lstStyle/>
        <a:p>
          <a:r>
            <a:rPr lang="en-US" altLang="zh-TW" sz="2800" b="1" u="sng" dirty="0" smtClean="0">
              <a:solidFill>
                <a:srgbClr val="FF0000"/>
              </a:solidFill>
            </a:rPr>
            <a:t>Advice</a:t>
          </a:r>
        </a:p>
        <a:p>
          <a:r>
            <a:rPr lang="zh-TW" altLang="en-US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親師</a:t>
          </a:r>
          <a:r>
            <a:rPr lang="en-US" altLang="zh-TW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建議</a:t>
          </a:r>
          <a:endParaRPr lang="zh-TW" altLang="en-US" sz="2300" b="1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F16B753-80A8-4E07-9E20-EEA09D04D44B}" type="parTrans" cxnId="{3CDC13ED-8BDB-49EA-97E0-7724E126A9C4}">
      <dgm:prSet/>
      <dgm:spPr/>
      <dgm:t>
        <a:bodyPr/>
        <a:lstStyle/>
        <a:p>
          <a:endParaRPr lang="zh-TW" altLang="en-US"/>
        </a:p>
      </dgm:t>
    </dgm:pt>
    <dgm:pt modelId="{9B824DAA-5E7C-4945-A573-F2B6A31AA41D}" type="sibTrans" cxnId="{3CDC13ED-8BDB-49EA-97E0-7724E126A9C4}">
      <dgm:prSet/>
      <dgm:spPr/>
      <dgm:t>
        <a:bodyPr/>
        <a:lstStyle/>
        <a:p>
          <a:endParaRPr lang="zh-TW" altLang="en-US"/>
        </a:p>
      </dgm:t>
    </dgm:pt>
    <dgm:pt modelId="{3AA6B1CE-172B-431C-A1C5-4F25285F9E88}">
      <dgm:prSet phldrT="[文字]" custT="1"/>
      <dgm:spPr/>
      <dgm:t>
        <a:bodyPr/>
        <a:lstStyle/>
        <a:p>
          <a:r>
            <a:rPr lang="en-US" altLang="zh-TW" sz="2800" b="1" u="sng" dirty="0" smtClean="0">
              <a:solidFill>
                <a:srgbClr val="3742AF"/>
              </a:solidFill>
            </a:rPr>
            <a:t>Assess</a:t>
          </a:r>
        </a:p>
        <a:p>
          <a:r>
            <a:rPr lang="zh-TW" altLang="en-US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師生</a:t>
          </a:r>
          <a:r>
            <a:rPr lang="en-US" altLang="zh-TW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評估</a:t>
          </a:r>
          <a:endParaRPr lang="zh-TW" altLang="en-US" sz="2300" b="1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CFE904-A73E-4DE4-94C5-12BF0FC4B66A}" type="parTrans" cxnId="{47F0AE80-E59B-47D3-8609-8C6F7E28A37B}">
      <dgm:prSet/>
      <dgm:spPr/>
      <dgm:t>
        <a:bodyPr/>
        <a:lstStyle/>
        <a:p>
          <a:endParaRPr lang="zh-TW" altLang="en-US"/>
        </a:p>
      </dgm:t>
    </dgm:pt>
    <dgm:pt modelId="{44DC989F-03BC-4B2A-89CF-C6F86058B826}" type="sibTrans" cxnId="{47F0AE80-E59B-47D3-8609-8C6F7E28A37B}">
      <dgm:prSet/>
      <dgm:spPr/>
      <dgm:t>
        <a:bodyPr/>
        <a:lstStyle/>
        <a:p>
          <a:endParaRPr lang="zh-TW" altLang="en-US"/>
        </a:p>
      </dgm:t>
    </dgm:pt>
    <dgm:pt modelId="{7DBFF454-5439-4E40-AAE0-E16FCFCFC865}">
      <dgm:prSet phldrT="[文字]" custT="1"/>
      <dgm:spPr/>
      <dgm:t>
        <a:bodyPr/>
        <a:lstStyle/>
        <a:p>
          <a:r>
            <a:rPr lang="en-US" altLang="zh-TW" sz="2600" b="1" u="sng" dirty="0" smtClean="0">
              <a:solidFill>
                <a:srgbClr val="FF0000"/>
              </a:solidFill>
            </a:rPr>
            <a:t>Assist</a:t>
          </a:r>
        </a:p>
        <a:p>
          <a:r>
            <a:rPr lang="zh-TW" altLang="en-US" sz="2300" b="1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行政</a:t>
          </a:r>
          <a:r>
            <a:rPr lang="en-US" altLang="zh-TW" sz="2300" b="1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協助</a:t>
          </a:r>
          <a:endParaRPr lang="zh-TW" altLang="en-US" sz="2300" b="1" dirty="0">
            <a:solidFill>
              <a:srgbClr val="990099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91091D2-6594-441E-A7B7-EF18DB9B056A}" type="parTrans" cxnId="{04A389B8-201E-4D34-8FC1-333BF2155BF8}">
      <dgm:prSet/>
      <dgm:spPr/>
      <dgm:t>
        <a:bodyPr/>
        <a:lstStyle/>
        <a:p>
          <a:endParaRPr lang="zh-TW" altLang="en-US"/>
        </a:p>
      </dgm:t>
    </dgm:pt>
    <dgm:pt modelId="{35CE57B5-4999-453A-84DB-F884B9A8B7B0}" type="sibTrans" cxnId="{04A389B8-201E-4D34-8FC1-333BF2155BF8}">
      <dgm:prSet/>
      <dgm:spPr/>
      <dgm:t>
        <a:bodyPr/>
        <a:lstStyle/>
        <a:p>
          <a:endParaRPr lang="zh-TW" altLang="en-US"/>
        </a:p>
      </dgm:t>
    </dgm:pt>
    <dgm:pt modelId="{D22BE627-5713-4B80-A8FB-FFBF6D6E28F2}">
      <dgm:prSet phldrT="[文字]" custT="1"/>
      <dgm:spPr/>
      <dgm:t>
        <a:bodyPr/>
        <a:lstStyle/>
        <a:p>
          <a:r>
            <a:rPr lang="en-US" altLang="zh-TW" sz="2400" b="1" u="sng" dirty="0" smtClean="0">
              <a:solidFill>
                <a:srgbClr val="3742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Arrange</a:t>
          </a:r>
        </a:p>
        <a:p>
          <a:r>
            <a:rPr lang="zh-TW" altLang="en-US" sz="23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下次填報安排</a:t>
          </a:r>
          <a:endParaRPr lang="zh-TW" altLang="en-US" sz="2300" b="1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8011A1B-6A88-4B62-92A7-D20855220339}" type="parTrans" cxnId="{F7E7AC17-24A4-4FD7-BED7-0EF234890CA1}">
      <dgm:prSet/>
      <dgm:spPr/>
      <dgm:t>
        <a:bodyPr/>
        <a:lstStyle/>
        <a:p>
          <a:endParaRPr lang="zh-TW" altLang="en-US"/>
        </a:p>
      </dgm:t>
    </dgm:pt>
    <dgm:pt modelId="{058AD838-4A31-4929-9DB3-FD3E58D7FA35}" type="sibTrans" cxnId="{F7E7AC17-24A4-4FD7-BED7-0EF234890CA1}">
      <dgm:prSet/>
      <dgm:spPr/>
      <dgm:t>
        <a:bodyPr/>
        <a:lstStyle/>
        <a:p>
          <a:endParaRPr lang="zh-TW" altLang="en-US"/>
        </a:p>
      </dgm:t>
    </dgm:pt>
    <dgm:pt modelId="{9FE3C91E-C4D6-41EB-BC7B-344ABE3183F6}" type="pres">
      <dgm:prSet presAssocID="{6C07EDF0-B151-4F7C-B238-870674F5CB4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C116954-CD43-4D6E-8FFA-9B466505753E}" type="pres">
      <dgm:prSet presAssocID="{A21277E3-2198-45B3-9E2D-08989B8E7E8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2B207C-7A05-42D7-A784-832B2D62BCE3}" type="pres">
      <dgm:prSet presAssocID="{52C787BF-5247-4912-86CC-59C987AE8E9B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52CD2E94-1FC7-4308-A0A3-BD424B63DBD9}" type="pres">
      <dgm:prSet presAssocID="{52C787BF-5247-4912-86CC-59C987AE8E9B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B4E4D370-59DD-4093-A52D-899F074C1189}" type="pres">
      <dgm:prSet presAssocID="{CDD6E8B1-B974-4824-AE06-FD043D71219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657849-F856-4F8E-BA80-B092DE474862}" type="pres">
      <dgm:prSet presAssocID="{9B824DAA-5E7C-4945-A573-F2B6A31AA41D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40C8661-BEB5-4D61-8FF1-C13573A8EA92}" type="pres">
      <dgm:prSet presAssocID="{9B824DAA-5E7C-4945-A573-F2B6A31AA41D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0249208E-2CFB-4952-92C7-18E406BF87FD}" type="pres">
      <dgm:prSet presAssocID="{3AA6B1CE-172B-431C-A1C5-4F25285F9E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AB4655-38A2-45D7-A42C-A432C49545E7}" type="pres">
      <dgm:prSet presAssocID="{44DC989F-03BC-4B2A-89CF-C6F86058B826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55F3A8CE-4317-4EDF-AA6C-0C33420F4CAD}" type="pres">
      <dgm:prSet presAssocID="{44DC989F-03BC-4B2A-89CF-C6F86058B826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804C6DA1-88B9-4EAB-82E2-9038F6DDF820}" type="pres">
      <dgm:prSet presAssocID="{7DBFF454-5439-4E40-AAE0-E16FCFCFC86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4C4644-89B1-4684-9DDB-37EB955F01FF}" type="pres">
      <dgm:prSet presAssocID="{35CE57B5-4999-453A-84DB-F884B9A8B7B0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E4119E4E-AC96-4A76-B357-8E4F962BD585}" type="pres">
      <dgm:prSet presAssocID="{35CE57B5-4999-453A-84DB-F884B9A8B7B0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1C60A463-7CB2-403C-941A-CA4FC0D987E3}" type="pres">
      <dgm:prSet presAssocID="{D22BE627-5713-4B80-A8FB-FFBF6D6E28F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DF677F-23FF-400D-B5A4-C6DA920DD100}" type="pres">
      <dgm:prSet presAssocID="{058AD838-4A31-4929-9DB3-FD3E58D7FA35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640DB9C8-C3BC-446A-B8F5-18C15C7D95D1}" type="pres">
      <dgm:prSet presAssocID="{058AD838-4A31-4929-9DB3-FD3E58D7FA35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47F0AE80-E59B-47D3-8609-8C6F7E28A37B}" srcId="{6C07EDF0-B151-4F7C-B238-870674F5CB43}" destId="{3AA6B1CE-172B-431C-A1C5-4F25285F9E88}" srcOrd="2" destOrd="0" parTransId="{AACFE904-A73E-4DE4-94C5-12BF0FC4B66A}" sibTransId="{44DC989F-03BC-4B2A-89CF-C6F86058B826}"/>
    <dgm:cxn modelId="{C536F227-FD8C-493D-9C75-87A63ED56D7E}" type="presOf" srcId="{6C07EDF0-B151-4F7C-B238-870674F5CB43}" destId="{9FE3C91E-C4D6-41EB-BC7B-344ABE3183F6}" srcOrd="0" destOrd="0" presId="urn:microsoft.com/office/officeart/2005/8/layout/cycle2"/>
    <dgm:cxn modelId="{F7E7AC17-24A4-4FD7-BED7-0EF234890CA1}" srcId="{6C07EDF0-B151-4F7C-B238-870674F5CB43}" destId="{D22BE627-5713-4B80-A8FB-FFBF6D6E28F2}" srcOrd="4" destOrd="0" parTransId="{D8011A1B-6A88-4B62-92A7-D20855220339}" sibTransId="{058AD838-4A31-4929-9DB3-FD3E58D7FA35}"/>
    <dgm:cxn modelId="{9957D692-AF1F-4FC4-982D-9AE313D56C78}" type="presOf" srcId="{52C787BF-5247-4912-86CC-59C987AE8E9B}" destId="{52CD2E94-1FC7-4308-A0A3-BD424B63DBD9}" srcOrd="1" destOrd="0" presId="urn:microsoft.com/office/officeart/2005/8/layout/cycle2"/>
    <dgm:cxn modelId="{451D9FC7-D9B9-43B0-A96B-52D135050F82}" type="presOf" srcId="{CDD6E8B1-B974-4824-AE06-FD043D712191}" destId="{B4E4D370-59DD-4093-A52D-899F074C1189}" srcOrd="0" destOrd="0" presId="urn:microsoft.com/office/officeart/2005/8/layout/cycle2"/>
    <dgm:cxn modelId="{7230C3FF-FD59-42A8-879A-5893FF3AC874}" type="presOf" srcId="{44DC989F-03BC-4B2A-89CF-C6F86058B826}" destId="{E7AB4655-38A2-45D7-A42C-A432C49545E7}" srcOrd="0" destOrd="0" presId="urn:microsoft.com/office/officeart/2005/8/layout/cycle2"/>
    <dgm:cxn modelId="{FCD15FD7-9366-4177-A979-4D2F6EAD0568}" type="presOf" srcId="{A21277E3-2198-45B3-9E2D-08989B8E7E86}" destId="{AC116954-CD43-4D6E-8FFA-9B466505753E}" srcOrd="0" destOrd="0" presId="urn:microsoft.com/office/officeart/2005/8/layout/cycle2"/>
    <dgm:cxn modelId="{B74A3FE1-872C-48FC-88D9-44D02012F064}" type="presOf" srcId="{7DBFF454-5439-4E40-AAE0-E16FCFCFC865}" destId="{804C6DA1-88B9-4EAB-82E2-9038F6DDF820}" srcOrd="0" destOrd="0" presId="urn:microsoft.com/office/officeart/2005/8/layout/cycle2"/>
    <dgm:cxn modelId="{F5E64ED7-5D13-401A-B330-F31AE9B8D890}" type="presOf" srcId="{52C787BF-5247-4912-86CC-59C987AE8E9B}" destId="{132B207C-7A05-42D7-A784-832B2D62BCE3}" srcOrd="0" destOrd="0" presId="urn:microsoft.com/office/officeart/2005/8/layout/cycle2"/>
    <dgm:cxn modelId="{80C0CF4C-2595-4CDF-A80B-216782F264E7}" type="presOf" srcId="{35CE57B5-4999-453A-84DB-F884B9A8B7B0}" destId="{9C4C4644-89B1-4684-9DDB-37EB955F01FF}" srcOrd="0" destOrd="0" presId="urn:microsoft.com/office/officeart/2005/8/layout/cycle2"/>
    <dgm:cxn modelId="{E34BB427-9576-4E6E-AD63-CA26F3F9A3BE}" type="presOf" srcId="{D22BE627-5713-4B80-A8FB-FFBF6D6E28F2}" destId="{1C60A463-7CB2-403C-941A-CA4FC0D987E3}" srcOrd="0" destOrd="0" presId="urn:microsoft.com/office/officeart/2005/8/layout/cycle2"/>
    <dgm:cxn modelId="{04A389B8-201E-4D34-8FC1-333BF2155BF8}" srcId="{6C07EDF0-B151-4F7C-B238-870674F5CB43}" destId="{7DBFF454-5439-4E40-AAE0-E16FCFCFC865}" srcOrd="3" destOrd="0" parTransId="{D91091D2-6594-441E-A7B7-EF18DB9B056A}" sibTransId="{35CE57B5-4999-453A-84DB-F884B9A8B7B0}"/>
    <dgm:cxn modelId="{8AD43424-AEF5-49BC-B845-12E1D3C315D3}" type="presOf" srcId="{3AA6B1CE-172B-431C-A1C5-4F25285F9E88}" destId="{0249208E-2CFB-4952-92C7-18E406BF87FD}" srcOrd="0" destOrd="0" presId="urn:microsoft.com/office/officeart/2005/8/layout/cycle2"/>
    <dgm:cxn modelId="{4A9C36BA-E685-4414-A2E9-A8891E1CF3C2}" type="presOf" srcId="{9B824DAA-5E7C-4945-A573-F2B6A31AA41D}" destId="{840C8661-BEB5-4D61-8FF1-C13573A8EA92}" srcOrd="1" destOrd="0" presId="urn:microsoft.com/office/officeart/2005/8/layout/cycle2"/>
    <dgm:cxn modelId="{293972B4-6F9D-42E5-B260-B7EF52A5A397}" type="presOf" srcId="{058AD838-4A31-4929-9DB3-FD3E58D7FA35}" destId="{640DB9C8-C3BC-446A-B8F5-18C15C7D95D1}" srcOrd="1" destOrd="0" presId="urn:microsoft.com/office/officeart/2005/8/layout/cycle2"/>
    <dgm:cxn modelId="{5F83EF61-6560-4F09-BAB7-4C9DA56E3AE2}" type="presOf" srcId="{9B824DAA-5E7C-4945-A573-F2B6A31AA41D}" destId="{BA657849-F856-4F8E-BA80-B092DE474862}" srcOrd="0" destOrd="0" presId="urn:microsoft.com/office/officeart/2005/8/layout/cycle2"/>
    <dgm:cxn modelId="{81CAB53C-722F-4F6E-98CE-71562773C23D}" type="presOf" srcId="{44DC989F-03BC-4B2A-89CF-C6F86058B826}" destId="{55F3A8CE-4317-4EDF-AA6C-0C33420F4CAD}" srcOrd="1" destOrd="0" presId="urn:microsoft.com/office/officeart/2005/8/layout/cycle2"/>
    <dgm:cxn modelId="{A3130396-13AB-4C96-B31B-E0CBC2C60D5E}" type="presOf" srcId="{058AD838-4A31-4929-9DB3-FD3E58D7FA35}" destId="{C2DF677F-23FF-400D-B5A4-C6DA920DD100}" srcOrd="0" destOrd="0" presId="urn:microsoft.com/office/officeart/2005/8/layout/cycle2"/>
    <dgm:cxn modelId="{E6EAF58B-A5E6-4814-9425-AE5D00A8A1B3}" type="presOf" srcId="{35CE57B5-4999-453A-84DB-F884B9A8B7B0}" destId="{E4119E4E-AC96-4A76-B357-8E4F962BD585}" srcOrd="1" destOrd="0" presId="urn:microsoft.com/office/officeart/2005/8/layout/cycle2"/>
    <dgm:cxn modelId="{67FFD560-C2F8-4587-BE20-77B9B9B29044}" srcId="{6C07EDF0-B151-4F7C-B238-870674F5CB43}" destId="{A21277E3-2198-45B3-9E2D-08989B8E7E86}" srcOrd="0" destOrd="0" parTransId="{5CE83BC4-2CF9-4BF2-B0B3-2994EFBFE679}" sibTransId="{52C787BF-5247-4912-86CC-59C987AE8E9B}"/>
    <dgm:cxn modelId="{3CDC13ED-8BDB-49EA-97E0-7724E126A9C4}" srcId="{6C07EDF0-B151-4F7C-B238-870674F5CB43}" destId="{CDD6E8B1-B974-4824-AE06-FD043D712191}" srcOrd="1" destOrd="0" parTransId="{7F16B753-80A8-4E07-9E20-EEA09D04D44B}" sibTransId="{9B824DAA-5E7C-4945-A573-F2B6A31AA41D}"/>
    <dgm:cxn modelId="{FA089F91-6528-49F7-BEEA-B1336C5A5A35}" type="presParOf" srcId="{9FE3C91E-C4D6-41EB-BC7B-344ABE3183F6}" destId="{AC116954-CD43-4D6E-8FFA-9B466505753E}" srcOrd="0" destOrd="0" presId="urn:microsoft.com/office/officeart/2005/8/layout/cycle2"/>
    <dgm:cxn modelId="{BFBA3FE5-9B20-4336-B4F2-B5C6C7868A06}" type="presParOf" srcId="{9FE3C91E-C4D6-41EB-BC7B-344ABE3183F6}" destId="{132B207C-7A05-42D7-A784-832B2D62BCE3}" srcOrd="1" destOrd="0" presId="urn:microsoft.com/office/officeart/2005/8/layout/cycle2"/>
    <dgm:cxn modelId="{28AA8F74-7F76-44BC-9F07-019EC9D108E6}" type="presParOf" srcId="{132B207C-7A05-42D7-A784-832B2D62BCE3}" destId="{52CD2E94-1FC7-4308-A0A3-BD424B63DBD9}" srcOrd="0" destOrd="0" presId="urn:microsoft.com/office/officeart/2005/8/layout/cycle2"/>
    <dgm:cxn modelId="{2A1938A0-979E-48CB-9A6E-413CAB1F6943}" type="presParOf" srcId="{9FE3C91E-C4D6-41EB-BC7B-344ABE3183F6}" destId="{B4E4D370-59DD-4093-A52D-899F074C1189}" srcOrd="2" destOrd="0" presId="urn:microsoft.com/office/officeart/2005/8/layout/cycle2"/>
    <dgm:cxn modelId="{42EBF02A-5223-447A-A727-22B7AA40FEB5}" type="presParOf" srcId="{9FE3C91E-C4D6-41EB-BC7B-344ABE3183F6}" destId="{BA657849-F856-4F8E-BA80-B092DE474862}" srcOrd="3" destOrd="0" presId="urn:microsoft.com/office/officeart/2005/8/layout/cycle2"/>
    <dgm:cxn modelId="{9402E394-D052-46C8-BC83-854FE7E6D243}" type="presParOf" srcId="{BA657849-F856-4F8E-BA80-B092DE474862}" destId="{840C8661-BEB5-4D61-8FF1-C13573A8EA92}" srcOrd="0" destOrd="0" presId="urn:microsoft.com/office/officeart/2005/8/layout/cycle2"/>
    <dgm:cxn modelId="{B7954E7E-8693-470A-81B7-7DA870218EFC}" type="presParOf" srcId="{9FE3C91E-C4D6-41EB-BC7B-344ABE3183F6}" destId="{0249208E-2CFB-4952-92C7-18E406BF87FD}" srcOrd="4" destOrd="0" presId="urn:microsoft.com/office/officeart/2005/8/layout/cycle2"/>
    <dgm:cxn modelId="{8E7F54AD-99E5-4E01-874E-502FFCCACA06}" type="presParOf" srcId="{9FE3C91E-C4D6-41EB-BC7B-344ABE3183F6}" destId="{E7AB4655-38A2-45D7-A42C-A432C49545E7}" srcOrd="5" destOrd="0" presId="urn:microsoft.com/office/officeart/2005/8/layout/cycle2"/>
    <dgm:cxn modelId="{7BB1EA43-A1E9-40B8-B912-1AE36338BC08}" type="presParOf" srcId="{E7AB4655-38A2-45D7-A42C-A432C49545E7}" destId="{55F3A8CE-4317-4EDF-AA6C-0C33420F4CAD}" srcOrd="0" destOrd="0" presId="urn:microsoft.com/office/officeart/2005/8/layout/cycle2"/>
    <dgm:cxn modelId="{68647DB0-B31D-4FAC-99A3-7311148FC868}" type="presParOf" srcId="{9FE3C91E-C4D6-41EB-BC7B-344ABE3183F6}" destId="{804C6DA1-88B9-4EAB-82E2-9038F6DDF820}" srcOrd="6" destOrd="0" presId="urn:microsoft.com/office/officeart/2005/8/layout/cycle2"/>
    <dgm:cxn modelId="{CD5EA5FB-0132-4796-91C9-40E3C287F970}" type="presParOf" srcId="{9FE3C91E-C4D6-41EB-BC7B-344ABE3183F6}" destId="{9C4C4644-89B1-4684-9DDB-37EB955F01FF}" srcOrd="7" destOrd="0" presId="urn:microsoft.com/office/officeart/2005/8/layout/cycle2"/>
    <dgm:cxn modelId="{DE59BDD9-1B4F-4BF8-B8DE-8BD073AD1B41}" type="presParOf" srcId="{9C4C4644-89B1-4684-9DDB-37EB955F01FF}" destId="{E4119E4E-AC96-4A76-B357-8E4F962BD585}" srcOrd="0" destOrd="0" presId="urn:microsoft.com/office/officeart/2005/8/layout/cycle2"/>
    <dgm:cxn modelId="{1BEBDC1E-650E-4925-A7C0-D37A8C67A36D}" type="presParOf" srcId="{9FE3C91E-C4D6-41EB-BC7B-344ABE3183F6}" destId="{1C60A463-7CB2-403C-941A-CA4FC0D987E3}" srcOrd="8" destOrd="0" presId="urn:microsoft.com/office/officeart/2005/8/layout/cycle2"/>
    <dgm:cxn modelId="{5020237A-02E9-4BC4-AC3C-105EDA8506F8}" type="presParOf" srcId="{9FE3C91E-C4D6-41EB-BC7B-344ABE3183F6}" destId="{C2DF677F-23FF-400D-B5A4-C6DA920DD100}" srcOrd="9" destOrd="0" presId="urn:microsoft.com/office/officeart/2005/8/layout/cycle2"/>
    <dgm:cxn modelId="{9B1A3B52-7340-4DDC-A513-AF4BDD265EE0}" type="presParOf" srcId="{C2DF677F-23FF-400D-B5A4-C6DA920DD100}" destId="{640DB9C8-C3BC-446A-B8F5-18C15C7D95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79764-AC11-46AA-B06B-75FCBDB377A5}">
      <dsp:nvSpPr>
        <dsp:cNvPr id="0" name=""/>
        <dsp:cNvSpPr/>
      </dsp:nvSpPr>
      <dsp:spPr>
        <a:xfrm>
          <a:off x="0" y="306526"/>
          <a:ext cx="794799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DCF949-CF18-4D6A-8933-41DB48A7B74D}">
      <dsp:nvSpPr>
        <dsp:cNvPr id="0" name=""/>
        <dsp:cNvSpPr/>
      </dsp:nvSpPr>
      <dsp:spPr>
        <a:xfrm>
          <a:off x="397399" y="40846"/>
          <a:ext cx="660304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291" tIns="0" rIns="21029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壹、前  言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23338" y="66785"/>
        <a:ext cx="6551162" cy="479482"/>
      </dsp:txXfrm>
    </dsp:sp>
    <dsp:sp modelId="{355A7B4D-B829-44F8-8C7D-71D7FF21F732}">
      <dsp:nvSpPr>
        <dsp:cNvPr id="0" name=""/>
        <dsp:cNvSpPr/>
      </dsp:nvSpPr>
      <dsp:spPr>
        <a:xfrm>
          <a:off x="0" y="1123006"/>
          <a:ext cx="794799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642D8F-C633-420F-B067-8ECC31CE60EE}">
      <dsp:nvSpPr>
        <dsp:cNvPr id="0" name=""/>
        <dsp:cNvSpPr/>
      </dsp:nvSpPr>
      <dsp:spPr>
        <a:xfrm>
          <a:off x="397399" y="857326"/>
          <a:ext cx="660304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291" tIns="0" rIns="21029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貳、適性輔導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23338" y="883265"/>
        <a:ext cx="6551162" cy="479482"/>
      </dsp:txXfrm>
    </dsp:sp>
    <dsp:sp modelId="{0627B442-AA32-4ACF-B964-BA96A854ABA3}">
      <dsp:nvSpPr>
        <dsp:cNvPr id="0" name=""/>
        <dsp:cNvSpPr/>
      </dsp:nvSpPr>
      <dsp:spPr>
        <a:xfrm>
          <a:off x="0" y="1939486"/>
          <a:ext cx="794799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53DC2D-09B8-49D2-898F-344E7A9637E8}">
      <dsp:nvSpPr>
        <dsp:cNvPr id="0" name=""/>
        <dsp:cNvSpPr/>
      </dsp:nvSpPr>
      <dsp:spPr>
        <a:xfrm>
          <a:off x="397399" y="1673806"/>
          <a:ext cx="660304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291" tIns="0" rIns="21029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參、</a:t>
          </a:r>
          <a:r>
            <a:rPr lang="en-US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103</a:t>
          </a: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學年選填試探問卷調查分析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23338" y="1699745"/>
        <a:ext cx="6551162" cy="479482"/>
      </dsp:txXfrm>
    </dsp:sp>
    <dsp:sp modelId="{AA2A08F1-275B-4437-BB0D-41FF1C55519C}">
      <dsp:nvSpPr>
        <dsp:cNvPr id="0" name=""/>
        <dsp:cNvSpPr/>
      </dsp:nvSpPr>
      <dsp:spPr>
        <a:xfrm>
          <a:off x="0" y="2755966"/>
          <a:ext cx="794799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E6D853-1C59-4804-9CD0-FBE1E27137FC}">
      <dsp:nvSpPr>
        <dsp:cNvPr id="0" name=""/>
        <dsp:cNvSpPr/>
      </dsp:nvSpPr>
      <dsp:spPr>
        <a:xfrm>
          <a:off x="360040" y="2520281"/>
          <a:ext cx="660304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291" tIns="0" rIns="21029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肆、</a:t>
          </a:r>
          <a:r>
            <a:rPr lang="en-US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志願選填試探輔導作為與建議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385979" y="2546220"/>
        <a:ext cx="6551162" cy="479482"/>
      </dsp:txXfrm>
    </dsp:sp>
    <dsp:sp modelId="{FD72A3CF-0688-4C43-9763-F4D4B0F434D9}">
      <dsp:nvSpPr>
        <dsp:cNvPr id="0" name=""/>
        <dsp:cNvSpPr/>
      </dsp:nvSpPr>
      <dsp:spPr>
        <a:xfrm>
          <a:off x="0" y="3572446"/>
          <a:ext cx="794799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5629DA-2871-456E-9CD1-35A85405A769}">
      <dsp:nvSpPr>
        <dsp:cNvPr id="0" name=""/>
        <dsp:cNvSpPr/>
      </dsp:nvSpPr>
      <dsp:spPr>
        <a:xfrm>
          <a:off x="397399" y="3306766"/>
          <a:ext cx="660304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291" tIns="0" rIns="21029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伍、適性輔導與多元入學管道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23338" y="3332705"/>
        <a:ext cx="6551162" cy="479482"/>
      </dsp:txXfrm>
    </dsp:sp>
    <dsp:sp modelId="{9A7F00B6-3692-48C6-BD64-51209721B8D3}">
      <dsp:nvSpPr>
        <dsp:cNvPr id="0" name=""/>
        <dsp:cNvSpPr/>
      </dsp:nvSpPr>
      <dsp:spPr>
        <a:xfrm>
          <a:off x="0" y="4388926"/>
          <a:ext cx="794799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D552C5-D2E2-4030-A5C8-348E94F8EE83}">
      <dsp:nvSpPr>
        <dsp:cNvPr id="0" name=""/>
        <dsp:cNvSpPr/>
      </dsp:nvSpPr>
      <dsp:spPr>
        <a:xfrm>
          <a:off x="397399" y="4123246"/>
          <a:ext cx="660304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291" tIns="0" rIns="21029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陸、</a:t>
          </a:r>
          <a:r>
            <a:rPr lang="en-US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適性輔導</a:t>
          </a:r>
          <a:r>
            <a:rPr lang="en-US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QA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>
        <a:off x="423338" y="4149185"/>
        <a:ext cx="6551162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CD507-E0F1-4C24-8109-712D7C5AB9AC}">
      <dsp:nvSpPr>
        <dsp:cNvPr id="0" name=""/>
        <dsp:cNvSpPr/>
      </dsp:nvSpPr>
      <dsp:spPr>
        <a:xfrm>
          <a:off x="455016" y="1614"/>
          <a:ext cx="2188262" cy="1094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適性輔導</a:t>
          </a:r>
          <a:endParaRPr lang="zh-TW" altLang="en-US" sz="3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7062" y="33660"/>
        <a:ext cx="2124170" cy="1030039"/>
      </dsp:txXfrm>
    </dsp:sp>
    <dsp:sp modelId="{BEE43D38-C371-4AF3-9B1C-20859E67A450}">
      <dsp:nvSpPr>
        <dsp:cNvPr id="0" name=""/>
        <dsp:cNvSpPr/>
      </dsp:nvSpPr>
      <dsp:spPr>
        <a:xfrm>
          <a:off x="673842" y="1095745"/>
          <a:ext cx="218826" cy="820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0598"/>
              </a:lnTo>
              <a:lnTo>
                <a:pt x="218826" y="8205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0592F-2E5E-4B97-8328-85175B988E71}">
      <dsp:nvSpPr>
        <dsp:cNvPr id="0" name=""/>
        <dsp:cNvSpPr/>
      </dsp:nvSpPr>
      <dsp:spPr>
        <a:xfrm>
          <a:off x="892668" y="1369278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國中生涯發展教育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24714" y="1401324"/>
        <a:ext cx="1686518" cy="1030039"/>
      </dsp:txXfrm>
    </dsp:sp>
    <dsp:sp modelId="{F093A886-9A24-4A6F-8842-1B9463DFC82F}">
      <dsp:nvSpPr>
        <dsp:cNvPr id="0" name=""/>
        <dsp:cNvSpPr/>
      </dsp:nvSpPr>
      <dsp:spPr>
        <a:xfrm>
          <a:off x="673842" y="1095745"/>
          <a:ext cx="218826" cy="2188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8262"/>
              </a:lnTo>
              <a:lnTo>
                <a:pt x="218826" y="2188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5B344-3D5D-4821-87C0-C35F5E4B1F82}">
      <dsp:nvSpPr>
        <dsp:cNvPr id="0" name=""/>
        <dsp:cNvSpPr/>
      </dsp:nvSpPr>
      <dsp:spPr>
        <a:xfrm>
          <a:off x="892668" y="2736942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技職教育宣導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24714" y="2768988"/>
        <a:ext cx="1686518" cy="1030039"/>
      </dsp:txXfrm>
    </dsp:sp>
    <dsp:sp modelId="{6BDDDAF2-015E-4C28-9370-677AC8DCB0BB}">
      <dsp:nvSpPr>
        <dsp:cNvPr id="0" name=""/>
        <dsp:cNvSpPr/>
      </dsp:nvSpPr>
      <dsp:spPr>
        <a:xfrm>
          <a:off x="673842" y="1095745"/>
          <a:ext cx="218826" cy="3555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5926"/>
              </a:lnTo>
              <a:lnTo>
                <a:pt x="218826" y="35559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ECD76B-389E-4A81-B244-6C0418F33830}">
      <dsp:nvSpPr>
        <dsp:cNvPr id="0" name=""/>
        <dsp:cNvSpPr/>
      </dsp:nvSpPr>
      <dsp:spPr>
        <a:xfrm>
          <a:off x="892668" y="4104606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充實輔導人力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24714" y="4136652"/>
        <a:ext cx="1686518" cy="1030039"/>
      </dsp:txXfrm>
    </dsp:sp>
    <dsp:sp modelId="{85FCF6C0-E142-430F-A251-830F2FEC3A67}">
      <dsp:nvSpPr>
        <dsp:cNvPr id="0" name=""/>
        <dsp:cNvSpPr/>
      </dsp:nvSpPr>
      <dsp:spPr>
        <a:xfrm>
          <a:off x="3190344" y="1614"/>
          <a:ext cx="2188262" cy="1094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志願選填試探與輔導</a:t>
          </a:r>
          <a:endParaRPr lang="zh-TW" altLang="en-US" sz="3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2390" y="33660"/>
        <a:ext cx="2124170" cy="1030039"/>
      </dsp:txXfrm>
    </dsp:sp>
    <dsp:sp modelId="{E973DCF4-0E6E-41E7-88CA-76B1BC2C3DFC}">
      <dsp:nvSpPr>
        <dsp:cNvPr id="0" name=""/>
        <dsp:cNvSpPr/>
      </dsp:nvSpPr>
      <dsp:spPr>
        <a:xfrm>
          <a:off x="3409170" y="1095745"/>
          <a:ext cx="218826" cy="820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0598"/>
              </a:lnTo>
              <a:lnTo>
                <a:pt x="218826" y="8205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F2E74-5265-46A7-BD70-17092C4A0D23}">
      <dsp:nvSpPr>
        <dsp:cNvPr id="0" name=""/>
        <dsp:cNvSpPr/>
      </dsp:nvSpPr>
      <dsp:spPr>
        <a:xfrm>
          <a:off x="3627997" y="1369278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適性入學協助措施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660043" y="1401324"/>
        <a:ext cx="1686518" cy="1030039"/>
      </dsp:txXfrm>
    </dsp:sp>
    <dsp:sp modelId="{7F4C41A4-E9B8-42D3-8E2C-42ACC304BFB2}">
      <dsp:nvSpPr>
        <dsp:cNvPr id="0" name=""/>
        <dsp:cNvSpPr/>
      </dsp:nvSpPr>
      <dsp:spPr>
        <a:xfrm>
          <a:off x="3409170" y="1095745"/>
          <a:ext cx="218826" cy="2188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8262"/>
              </a:lnTo>
              <a:lnTo>
                <a:pt x="218826" y="2188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0646-13F6-4A67-AA8A-47D0CF61927A}">
      <dsp:nvSpPr>
        <dsp:cNvPr id="0" name=""/>
        <dsp:cNvSpPr/>
      </dsp:nvSpPr>
      <dsp:spPr>
        <a:xfrm>
          <a:off x="3627997" y="2736942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志願體驗探索省思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660043" y="2768988"/>
        <a:ext cx="1686518" cy="1030039"/>
      </dsp:txXfrm>
    </dsp:sp>
    <dsp:sp modelId="{364501B8-53D0-444F-AC7C-E925FEAB77A5}">
      <dsp:nvSpPr>
        <dsp:cNvPr id="0" name=""/>
        <dsp:cNvSpPr/>
      </dsp:nvSpPr>
      <dsp:spPr>
        <a:xfrm>
          <a:off x="3409170" y="1095745"/>
          <a:ext cx="218826" cy="3555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5926"/>
              </a:lnTo>
              <a:lnTo>
                <a:pt x="218826" y="35559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D8BD6-DCAE-4923-9D2A-927FA4D613A3}">
      <dsp:nvSpPr>
        <dsp:cNvPr id="0" name=""/>
        <dsp:cNvSpPr/>
      </dsp:nvSpPr>
      <dsp:spPr>
        <a:xfrm>
          <a:off x="3627997" y="4104606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檢測免試作業系統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660043" y="4136652"/>
        <a:ext cx="1686518" cy="1030039"/>
      </dsp:txXfrm>
    </dsp:sp>
    <dsp:sp modelId="{61FD8914-6389-4635-BA44-E39AC0A9387D}">
      <dsp:nvSpPr>
        <dsp:cNvPr id="0" name=""/>
        <dsp:cNvSpPr/>
      </dsp:nvSpPr>
      <dsp:spPr>
        <a:xfrm>
          <a:off x="5925672" y="1614"/>
          <a:ext cx="2188262" cy="1094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適性入學</a:t>
          </a:r>
          <a:endParaRPr lang="zh-TW" altLang="en-US" sz="3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57718" y="33660"/>
        <a:ext cx="2124170" cy="1030039"/>
      </dsp:txXfrm>
    </dsp:sp>
    <dsp:sp modelId="{0DFD795E-052E-4AB5-8C21-4D993FF50002}">
      <dsp:nvSpPr>
        <dsp:cNvPr id="0" name=""/>
        <dsp:cNvSpPr/>
      </dsp:nvSpPr>
      <dsp:spPr>
        <a:xfrm>
          <a:off x="6144499" y="1095745"/>
          <a:ext cx="218826" cy="820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0598"/>
              </a:lnTo>
              <a:lnTo>
                <a:pt x="218826" y="8205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25F41-AD46-4FA1-8EF3-8B1EEF6B3F9B}">
      <dsp:nvSpPr>
        <dsp:cNvPr id="0" name=""/>
        <dsp:cNvSpPr/>
      </dsp:nvSpPr>
      <dsp:spPr>
        <a:xfrm>
          <a:off x="6363325" y="1369278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適性入學宣導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395371" y="1401324"/>
        <a:ext cx="1686518" cy="1030039"/>
      </dsp:txXfrm>
    </dsp:sp>
    <dsp:sp modelId="{D64E767E-EA74-47CF-B878-B0F655200516}">
      <dsp:nvSpPr>
        <dsp:cNvPr id="0" name=""/>
        <dsp:cNvSpPr/>
      </dsp:nvSpPr>
      <dsp:spPr>
        <a:xfrm>
          <a:off x="6144499" y="1095745"/>
          <a:ext cx="218826" cy="2188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8262"/>
              </a:lnTo>
              <a:lnTo>
                <a:pt x="218826" y="2188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86BB5-3B5E-48D4-8518-9BEFBD9698BD}">
      <dsp:nvSpPr>
        <dsp:cNvPr id="0" name=""/>
        <dsp:cNvSpPr/>
      </dsp:nvSpPr>
      <dsp:spPr>
        <a:xfrm>
          <a:off x="6363325" y="2736942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免試入學作業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395371" y="2768988"/>
        <a:ext cx="1686518" cy="1030039"/>
      </dsp:txXfrm>
    </dsp:sp>
    <dsp:sp modelId="{CC0E329D-4715-4A16-9EC2-D8B5B3601286}">
      <dsp:nvSpPr>
        <dsp:cNvPr id="0" name=""/>
        <dsp:cNvSpPr/>
      </dsp:nvSpPr>
      <dsp:spPr>
        <a:xfrm>
          <a:off x="6144499" y="1095745"/>
          <a:ext cx="218826" cy="3555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5926"/>
              </a:lnTo>
              <a:lnTo>
                <a:pt x="218826" y="35559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C3431-501D-423E-9F69-920AD745161A}">
      <dsp:nvSpPr>
        <dsp:cNvPr id="0" name=""/>
        <dsp:cNvSpPr/>
      </dsp:nvSpPr>
      <dsp:spPr>
        <a:xfrm>
          <a:off x="6363325" y="4104606"/>
          <a:ext cx="1750610" cy="10941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特色招生作業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395371" y="4136652"/>
        <a:ext cx="1686518" cy="1030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4DF61-D63E-44B5-87B4-D7AADB7A44F2}">
      <dsp:nvSpPr>
        <dsp:cNvPr id="0" name=""/>
        <dsp:cNvSpPr/>
      </dsp:nvSpPr>
      <dsp:spPr>
        <a:xfrm>
          <a:off x="0" y="91969"/>
          <a:ext cx="3018206" cy="10468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教務主任</a:t>
          </a:r>
          <a:r>
            <a:rPr lang="zh-TW" sz="2000" b="1" kern="1200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擔任副召集人，</a:t>
          </a:r>
          <a:r>
            <a:rPr lang="zh-TW" altLang="en-US" sz="2000" b="1" kern="1200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推動</a:t>
          </a:r>
          <a:r>
            <a:rPr lang="zh-TW" altLang="en-US" sz="2000" b="1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入學制度宣導</a:t>
          </a:r>
          <a:r>
            <a:rPr lang="zh-TW" altLang="en-US" sz="2000" b="1" kern="1200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與協助督導生涯教育</a:t>
          </a:r>
          <a:r>
            <a:rPr lang="zh-TW" sz="2000" b="1" kern="1200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課程規</a:t>
          </a:r>
          <a:r>
            <a:rPr lang="zh-TW" altLang="en-US" sz="2000" b="1" kern="1200" dirty="0" smtClean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畫</a:t>
          </a:r>
          <a:endParaRPr lang="zh-TW" altLang="en-US" sz="2000" b="1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103" y="143072"/>
        <a:ext cx="2916000" cy="9446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93F36-ADC8-48EC-A6B2-40FE53CECDD2}">
      <dsp:nvSpPr>
        <dsp:cNvPr id="0" name=""/>
        <dsp:cNvSpPr/>
      </dsp:nvSpPr>
      <dsp:spPr>
        <a:xfrm>
          <a:off x="0" y="237"/>
          <a:ext cx="6635080" cy="717424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孩子表現最好的科目是哪一科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35259"/>
        <a:ext cx="6565036" cy="647380"/>
      </dsp:txXfrm>
    </dsp:sp>
    <dsp:sp modelId="{F4536191-2338-4709-A7BA-6E9368412D05}">
      <dsp:nvSpPr>
        <dsp:cNvPr id="0" name=""/>
        <dsp:cNvSpPr/>
      </dsp:nvSpPr>
      <dsp:spPr>
        <a:xfrm>
          <a:off x="0" y="728012"/>
          <a:ext cx="6635080" cy="71742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孩子學習什麼事情最投入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763034"/>
        <a:ext cx="6565036" cy="647380"/>
      </dsp:txXfrm>
    </dsp:sp>
    <dsp:sp modelId="{C45F3CCC-73D7-4F6F-ACD7-E5EDC87718F1}">
      <dsp:nvSpPr>
        <dsp:cNvPr id="0" name=""/>
        <dsp:cNvSpPr/>
      </dsp:nvSpPr>
      <dsp:spPr>
        <a:xfrm>
          <a:off x="0" y="1455787"/>
          <a:ext cx="6635080" cy="717424"/>
        </a:xfrm>
        <a:prstGeom prst="roundRect">
          <a:avLst/>
        </a:prstGeom>
        <a:gradFill rotWithShape="0">
          <a:gsLst>
            <a:gs pos="0">
              <a:schemeClr val="accent5">
                <a:hueOff val="-6490032"/>
                <a:satOff val="3463"/>
                <a:lumOff val="-15098"/>
                <a:alphaOff val="0"/>
                <a:shade val="51000"/>
                <a:satMod val="130000"/>
              </a:schemeClr>
            </a:gs>
            <a:gs pos="80000">
              <a:schemeClr val="accent5">
                <a:hueOff val="-6490032"/>
                <a:satOff val="3463"/>
                <a:lumOff val="-15098"/>
                <a:alphaOff val="0"/>
                <a:shade val="93000"/>
                <a:satMod val="130000"/>
              </a:schemeClr>
            </a:gs>
            <a:gs pos="100000">
              <a:schemeClr val="accent5">
                <a:hueOff val="-6490032"/>
                <a:satOff val="3463"/>
                <a:lumOff val="-15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孩子平時或假日最常做什麼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1490809"/>
        <a:ext cx="6565036" cy="647380"/>
      </dsp:txXfrm>
    </dsp:sp>
    <dsp:sp modelId="{38108298-CC56-45EB-B0D4-4A2AC5899CC4}">
      <dsp:nvSpPr>
        <dsp:cNvPr id="0" name=""/>
        <dsp:cNvSpPr/>
      </dsp:nvSpPr>
      <dsp:spPr>
        <a:xfrm>
          <a:off x="0" y="2196165"/>
          <a:ext cx="6635080" cy="717424"/>
        </a:xfrm>
        <a:prstGeom prst="roundRect">
          <a:avLst/>
        </a:prstGeom>
        <a:gradFill rotWithShape="0">
          <a:gsLst>
            <a:gs pos="0">
              <a:schemeClr val="accent5">
                <a:hueOff val="-9735049"/>
                <a:satOff val="5195"/>
                <a:lumOff val="-22647"/>
                <a:alphaOff val="0"/>
                <a:shade val="51000"/>
                <a:satMod val="130000"/>
              </a:schemeClr>
            </a:gs>
            <a:gs pos="80000">
              <a:schemeClr val="accent5">
                <a:hueOff val="-9735049"/>
                <a:satOff val="5195"/>
                <a:lumOff val="-22647"/>
                <a:alphaOff val="0"/>
                <a:shade val="93000"/>
                <a:satMod val="130000"/>
              </a:schemeClr>
            </a:gs>
            <a:gs pos="100000">
              <a:schemeClr val="accent5">
                <a:hueOff val="-9735049"/>
                <a:satOff val="5195"/>
                <a:lumOff val="-22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我最常和孩子一起做什麼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2231187"/>
        <a:ext cx="6565036" cy="647380"/>
      </dsp:txXfrm>
    </dsp:sp>
    <dsp:sp modelId="{454EC84D-4CF0-4536-9837-8CE7BC73E602}">
      <dsp:nvSpPr>
        <dsp:cNvPr id="0" name=""/>
        <dsp:cNvSpPr/>
      </dsp:nvSpPr>
      <dsp:spPr>
        <a:xfrm>
          <a:off x="0" y="2911575"/>
          <a:ext cx="6635080" cy="717424"/>
        </a:xfrm>
        <a:prstGeom prst="roundRect">
          <a:avLst/>
        </a:prstGeom>
        <a:solidFill>
          <a:srgbClr val="008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孩子未來最想從事的工作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2946597"/>
        <a:ext cx="6565036" cy="6473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93F36-ADC8-48EC-A6B2-40FE53CECDD2}">
      <dsp:nvSpPr>
        <dsp:cNvPr id="0" name=""/>
        <dsp:cNvSpPr/>
      </dsp:nvSpPr>
      <dsp:spPr>
        <a:xfrm>
          <a:off x="0" y="12"/>
          <a:ext cx="7920880" cy="670636"/>
        </a:xfrm>
        <a:prstGeom prst="roundRect">
          <a:avLst/>
        </a:prstGeom>
        <a:solidFill>
          <a:srgbClr val="3742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孩子的性向、興趣與能力如何發掘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32750"/>
        <a:ext cx="7855404" cy="605160"/>
      </dsp:txXfrm>
    </dsp:sp>
    <dsp:sp modelId="{F4536191-2338-4709-A7BA-6E9368412D05}">
      <dsp:nvSpPr>
        <dsp:cNvPr id="0" name=""/>
        <dsp:cNvSpPr/>
      </dsp:nvSpPr>
      <dsp:spPr>
        <a:xfrm>
          <a:off x="0" y="680323"/>
          <a:ext cx="7920880" cy="670636"/>
        </a:xfrm>
        <a:prstGeom prst="roundRect">
          <a:avLst/>
        </a:prstGeom>
        <a:solidFill>
          <a:schemeClr val="accent5">
            <a:hueOff val="-2163344"/>
            <a:satOff val="1154"/>
            <a:lumOff val="-50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性向、興趣、能力與生涯抉擇的關係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713061"/>
        <a:ext cx="7855404" cy="605160"/>
      </dsp:txXfrm>
    </dsp:sp>
    <dsp:sp modelId="{C45F3CCC-73D7-4F6F-ACD7-E5EDC87718F1}">
      <dsp:nvSpPr>
        <dsp:cNvPr id="0" name=""/>
        <dsp:cNvSpPr/>
      </dsp:nvSpPr>
      <dsp:spPr>
        <a:xfrm>
          <a:off x="0" y="1360634"/>
          <a:ext cx="7920880" cy="670636"/>
        </a:xfrm>
        <a:prstGeom prst="roundRect">
          <a:avLst/>
        </a:prstGeom>
        <a:solidFill>
          <a:srgbClr val="8985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我們可以提供孩子哪些學習資源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1393372"/>
        <a:ext cx="7855404" cy="605160"/>
      </dsp:txXfrm>
    </dsp:sp>
    <dsp:sp modelId="{38108298-CC56-45EB-B0D4-4A2AC5899CC4}">
      <dsp:nvSpPr>
        <dsp:cNvPr id="0" name=""/>
        <dsp:cNvSpPr/>
      </dsp:nvSpPr>
      <dsp:spPr>
        <a:xfrm>
          <a:off x="0" y="2040945"/>
          <a:ext cx="7920880" cy="670636"/>
        </a:xfrm>
        <a:prstGeom prst="roundRect">
          <a:avLst/>
        </a:prstGeom>
        <a:solidFill>
          <a:srgbClr val="82A6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我們能提供哪些多元的試探機會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2073683"/>
        <a:ext cx="7855404" cy="605160"/>
      </dsp:txXfrm>
    </dsp:sp>
    <dsp:sp modelId="{454EC84D-4CF0-4536-9837-8CE7BC73E602}">
      <dsp:nvSpPr>
        <dsp:cNvPr id="0" name=""/>
        <dsp:cNvSpPr/>
      </dsp:nvSpPr>
      <dsp:spPr>
        <a:xfrm>
          <a:off x="0" y="2721257"/>
          <a:ext cx="7920880" cy="670636"/>
        </a:xfrm>
        <a:prstGeom prst="roundRect">
          <a:avLst/>
        </a:prstGeom>
        <a:solidFill>
          <a:srgbClr val="3742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孩子國中畢業以後可以有哪些選擇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2753995"/>
        <a:ext cx="7855404" cy="605160"/>
      </dsp:txXfrm>
    </dsp:sp>
    <dsp:sp modelId="{DAA5CC1F-4C5E-4CFB-830D-C738A8821A76}">
      <dsp:nvSpPr>
        <dsp:cNvPr id="0" name=""/>
        <dsp:cNvSpPr/>
      </dsp:nvSpPr>
      <dsp:spPr>
        <a:xfrm>
          <a:off x="0" y="3401568"/>
          <a:ext cx="7920880" cy="670636"/>
        </a:xfrm>
        <a:prstGeom prst="roundRect">
          <a:avLst/>
        </a:prstGeom>
        <a:solidFill>
          <a:srgbClr val="8985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我瞭解社會變動的趨勢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3434306"/>
        <a:ext cx="7855404" cy="605160"/>
      </dsp:txXfrm>
    </dsp:sp>
    <dsp:sp modelId="{675A777C-2F01-45B0-93CA-40F7D103E827}">
      <dsp:nvSpPr>
        <dsp:cNvPr id="0" name=""/>
        <dsp:cNvSpPr/>
      </dsp:nvSpPr>
      <dsp:spPr>
        <a:xfrm>
          <a:off x="0" y="4081891"/>
          <a:ext cx="7920880" cy="670636"/>
        </a:xfrm>
        <a:prstGeom prst="roundRect">
          <a:avLst/>
        </a:prstGeom>
        <a:solidFill>
          <a:srgbClr val="3742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就近入學與地理環境？</a:t>
          </a:r>
        </a:p>
      </dsp:txBody>
      <dsp:txXfrm>
        <a:off x="32738" y="4114629"/>
        <a:ext cx="7855404" cy="605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93F36-ADC8-48EC-A6B2-40FE53CECDD2}">
      <dsp:nvSpPr>
        <dsp:cNvPr id="0" name=""/>
        <dsp:cNvSpPr/>
      </dsp:nvSpPr>
      <dsp:spPr>
        <a:xfrm>
          <a:off x="0" y="237"/>
          <a:ext cx="6635080" cy="717424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教育學制說法的不同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35259"/>
        <a:ext cx="6565036" cy="647380"/>
      </dsp:txXfrm>
    </dsp:sp>
    <dsp:sp modelId="{F4536191-2338-4709-A7BA-6E9368412D05}">
      <dsp:nvSpPr>
        <dsp:cNvPr id="0" name=""/>
        <dsp:cNvSpPr/>
      </dsp:nvSpPr>
      <dsp:spPr>
        <a:xfrm>
          <a:off x="0" y="728012"/>
          <a:ext cx="6635080" cy="71742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普通型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763034"/>
        <a:ext cx="6565036" cy="647380"/>
      </dsp:txXfrm>
    </dsp:sp>
    <dsp:sp modelId="{C45F3CCC-73D7-4F6F-ACD7-E5EDC87718F1}">
      <dsp:nvSpPr>
        <dsp:cNvPr id="0" name=""/>
        <dsp:cNvSpPr/>
      </dsp:nvSpPr>
      <dsp:spPr>
        <a:xfrm>
          <a:off x="0" y="1455787"/>
          <a:ext cx="6635080" cy="717424"/>
        </a:xfrm>
        <a:prstGeom prst="roundRect">
          <a:avLst/>
        </a:prstGeom>
        <a:gradFill rotWithShape="0">
          <a:gsLst>
            <a:gs pos="0">
              <a:schemeClr val="accent5">
                <a:hueOff val="-6490032"/>
                <a:satOff val="3463"/>
                <a:lumOff val="-15098"/>
                <a:alphaOff val="0"/>
                <a:shade val="51000"/>
                <a:satMod val="130000"/>
              </a:schemeClr>
            </a:gs>
            <a:gs pos="80000">
              <a:schemeClr val="accent5">
                <a:hueOff val="-6490032"/>
                <a:satOff val="3463"/>
                <a:lumOff val="-15098"/>
                <a:alphaOff val="0"/>
                <a:shade val="93000"/>
                <a:satMod val="130000"/>
              </a:schemeClr>
            </a:gs>
            <a:gs pos="100000">
              <a:schemeClr val="accent5">
                <a:hueOff val="-6490032"/>
                <a:satOff val="3463"/>
                <a:lumOff val="-15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技術型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1490809"/>
        <a:ext cx="6565036" cy="647380"/>
      </dsp:txXfrm>
    </dsp:sp>
    <dsp:sp modelId="{38108298-CC56-45EB-B0D4-4A2AC5899CC4}">
      <dsp:nvSpPr>
        <dsp:cNvPr id="0" name=""/>
        <dsp:cNvSpPr/>
      </dsp:nvSpPr>
      <dsp:spPr>
        <a:xfrm>
          <a:off x="0" y="2196165"/>
          <a:ext cx="6635080" cy="717424"/>
        </a:xfrm>
        <a:prstGeom prst="roundRect">
          <a:avLst/>
        </a:prstGeom>
        <a:gradFill rotWithShape="0">
          <a:gsLst>
            <a:gs pos="0">
              <a:schemeClr val="accent5">
                <a:hueOff val="-9735049"/>
                <a:satOff val="5195"/>
                <a:lumOff val="-22647"/>
                <a:alphaOff val="0"/>
                <a:shade val="51000"/>
                <a:satMod val="130000"/>
              </a:schemeClr>
            </a:gs>
            <a:gs pos="80000">
              <a:schemeClr val="accent5">
                <a:hueOff val="-9735049"/>
                <a:satOff val="5195"/>
                <a:lumOff val="-22647"/>
                <a:alphaOff val="0"/>
                <a:shade val="93000"/>
                <a:satMod val="130000"/>
              </a:schemeClr>
            </a:gs>
            <a:gs pos="100000">
              <a:schemeClr val="accent5">
                <a:hueOff val="-9735049"/>
                <a:satOff val="5195"/>
                <a:lumOff val="-22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1333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綜合型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2231187"/>
        <a:ext cx="6565036" cy="647380"/>
      </dsp:txXfrm>
    </dsp:sp>
    <dsp:sp modelId="{454EC84D-4CF0-4536-9837-8CE7BC73E602}">
      <dsp:nvSpPr>
        <dsp:cNvPr id="0" name=""/>
        <dsp:cNvSpPr/>
      </dsp:nvSpPr>
      <dsp:spPr>
        <a:xfrm>
          <a:off x="0" y="2911575"/>
          <a:ext cx="6635080" cy="717424"/>
        </a:xfrm>
        <a:prstGeom prst="roundRect">
          <a:avLst/>
        </a:prstGeom>
        <a:solidFill>
          <a:srgbClr val="008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孩子的選擇對其進路發展的了解</a:t>
          </a:r>
          <a:r>
            <a:rPr lang="en-US" altLang="zh-TW" sz="3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22" y="2946597"/>
        <a:ext cx="6565036" cy="6473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16954-CD43-4D6E-8FFA-9B466505753E}">
      <dsp:nvSpPr>
        <dsp:cNvPr id="0" name=""/>
        <dsp:cNvSpPr/>
      </dsp:nvSpPr>
      <dsp:spPr>
        <a:xfrm>
          <a:off x="3198768" y="2031"/>
          <a:ext cx="1564878" cy="156487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u="sng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Ask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學生</a:t>
          </a:r>
          <a:r>
            <a:rPr lang="en-US" altLang="zh-TW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詢問</a:t>
          </a:r>
          <a:endParaRPr lang="zh-TW" altLang="en-US" sz="2300" b="1" kern="1200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427939" y="231202"/>
        <a:ext cx="1106536" cy="1106536"/>
      </dsp:txXfrm>
    </dsp:sp>
    <dsp:sp modelId="{132B207C-7A05-42D7-A784-832B2D62BCE3}">
      <dsp:nvSpPr>
        <dsp:cNvPr id="0" name=""/>
        <dsp:cNvSpPr/>
      </dsp:nvSpPr>
      <dsp:spPr>
        <a:xfrm rot="2160000">
          <a:off x="4714164" y="1204003"/>
          <a:ext cx="415892" cy="528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>
        <a:off x="4726078" y="1272964"/>
        <a:ext cx="291124" cy="316888"/>
      </dsp:txXfrm>
    </dsp:sp>
    <dsp:sp modelId="{B4E4D370-59DD-4093-A52D-899F074C1189}">
      <dsp:nvSpPr>
        <dsp:cNvPr id="0" name=""/>
        <dsp:cNvSpPr/>
      </dsp:nvSpPr>
      <dsp:spPr>
        <a:xfrm>
          <a:off x="5099619" y="1383080"/>
          <a:ext cx="1564878" cy="1564878"/>
        </a:xfrm>
        <a:prstGeom prst="ellipse">
          <a:avLst/>
        </a:prstGeom>
        <a:gradFill rotWithShape="0">
          <a:gsLst>
            <a:gs pos="0">
              <a:schemeClr val="accent5">
                <a:hueOff val="-3245016"/>
                <a:satOff val="1732"/>
                <a:lumOff val="-7549"/>
                <a:alphaOff val="0"/>
                <a:shade val="51000"/>
                <a:satMod val="130000"/>
              </a:schemeClr>
            </a:gs>
            <a:gs pos="80000">
              <a:schemeClr val="accent5">
                <a:hueOff val="-3245016"/>
                <a:satOff val="1732"/>
                <a:lumOff val="-7549"/>
                <a:alphaOff val="0"/>
                <a:shade val="93000"/>
                <a:satMod val="130000"/>
              </a:schemeClr>
            </a:gs>
            <a:gs pos="100000">
              <a:schemeClr val="accent5">
                <a:hueOff val="-3245016"/>
                <a:satOff val="1732"/>
                <a:lumOff val="-7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u="sng" kern="1200" dirty="0" smtClean="0">
              <a:solidFill>
                <a:srgbClr val="FF0000"/>
              </a:solidFill>
            </a:rPr>
            <a:t>Advice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親師</a:t>
          </a:r>
          <a:r>
            <a:rPr lang="en-US" altLang="zh-TW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建議</a:t>
          </a:r>
          <a:endParaRPr lang="zh-TW" altLang="en-US" sz="2300" b="1" kern="1200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328790" y="1612251"/>
        <a:ext cx="1106536" cy="1106536"/>
      </dsp:txXfrm>
    </dsp:sp>
    <dsp:sp modelId="{BA657849-F856-4F8E-BA80-B092DE474862}">
      <dsp:nvSpPr>
        <dsp:cNvPr id="0" name=""/>
        <dsp:cNvSpPr/>
      </dsp:nvSpPr>
      <dsp:spPr>
        <a:xfrm rot="6480000">
          <a:off x="5314719" y="3007545"/>
          <a:ext cx="415892" cy="528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245016"/>
            <a:satOff val="1732"/>
            <a:lumOff val="-7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 rot="10800000">
        <a:off x="5396381" y="3053843"/>
        <a:ext cx="291124" cy="316888"/>
      </dsp:txXfrm>
    </dsp:sp>
    <dsp:sp modelId="{0249208E-2CFB-4952-92C7-18E406BF87FD}">
      <dsp:nvSpPr>
        <dsp:cNvPr id="0" name=""/>
        <dsp:cNvSpPr/>
      </dsp:nvSpPr>
      <dsp:spPr>
        <a:xfrm>
          <a:off x="4373559" y="3617665"/>
          <a:ext cx="1564878" cy="1564878"/>
        </a:xfrm>
        <a:prstGeom prst="ellipse">
          <a:avLst/>
        </a:prstGeom>
        <a:gradFill rotWithShape="0">
          <a:gsLst>
            <a:gs pos="0">
              <a:schemeClr val="accent5">
                <a:hueOff val="-6490032"/>
                <a:satOff val="3463"/>
                <a:lumOff val="-15098"/>
                <a:alphaOff val="0"/>
                <a:shade val="51000"/>
                <a:satMod val="130000"/>
              </a:schemeClr>
            </a:gs>
            <a:gs pos="80000">
              <a:schemeClr val="accent5">
                <a:hueOff val="-6490032"/>
                <a:satOff val="3463"/>
                <a:lumOff val="-15098"/>
                <a:alphaOff val="0"/>
                <a:shade val="93000"/>
                <a:satMod val="130000"/>
              </a:schemeClr>
            </a:gs>
            <a:gs pos="100000">
              <a:schemeClr val="accent5">
                <a:hueOff val="-6490032"/>
                <a:satOff val="3463"/>
                <a:lumOff val="-15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u="sng" kern="1200" dirty="0" smtClean="0">
              <a:solidFill>
                <a:srgbClr val="3742AF"/>
              </a:solidFill>
            </a:rPr>
            <a:t>Assess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師生</a:t>
          </a:r>
          <a:r>
            <a:rPr lang="en-US" altLang="zh-TW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評估</a:t>
          </a:r>
          <a:endParaRPr lang="zh-TW" altLang="en-US" sz="2300" b="1" kern="1200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02730" y="3846836"/>
        <a:ext cx="1106536" cy="1106536"/>
      </dsp:txXfrm>
    </dsp:sp>
    <dsp:sp modelId="{E7AB4655-38A2-45D7-A42C-A432C49545E7}">
      <dsp:nvSpPr>
        <dsp:cNvPr id="0" name=""/>
        <dsp:cNvSpPr/>
      </dsp:nvSpPr>
      <dsp:spPr>
        <a:xfrm rot="10800000">
          <a:off x="3785031" y="4136032"/>
          <a:ext cx="415892" cy="528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490032"/>
            <a:satOff val="3463"/>
            <a:lumOff val="-150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 rot="10800000">
        <a:off x="3909799" y="4241661"/>
        <a:ext cx="291124" cy="316888"/>
      </dsp:txXfrm>
    </dsp:sp>
    <dsp:sp modelId="{804C6DA1-88B9-4EAB-82E2-9038F6DDF820}">
      <dsp:nvSpPr>
        <dsp:cNvPr id="0" name=""/>
        <dsp:cNvSpPr/>
      </dsp:nvSpPr>
      <dsp:spPr>
        <a:xfrm>
          <a:off x="2023977" y="3617665"/>
          <a:ext cx="1564878" cy="1564878"/>
        </a:xfrm>
        <a:prstGeom prst="ellipse">
          <a:avLst/>
        </a:prstGeom>
        <a:gradFill rotWithShape="0">
          <a:gsLst>
            <a:gs pos="0">
              <a:schemeClr val="accent5">
                <a:hueOff val="-9735049"/>
                <a:satOff val="5195"/>
                <a:lumOff val="-22647"/>
                <a:alphaOff val="0"/>
                <a:shade val="51000"/>
                <a:satMod val="130000"/>
              </a:schemeClr>
            </a:gs>
            <a:gs pos="80000">
              <a:schemeClr val="accent5">
                <a:hueOff val="-9735049"/>
                <a:satOff val="5195"/>
                <a:lumOff val="-22647"/>
                <a:alphaOff val="0"/>
                <a:shade val="93000"/>
                <a:satMod val="130000"/>
              </a:schemeClr>
            </a:gs>
            <a:gs pos="100000">
              <a:schemeClr val="accent5">
                <a:hueOff val="-9735049"/>
                <a:satOff val="5195"/>
                <a:lumOff val="-22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b="1" u="sng" kern="1200" dirty="0" smtClean="0">
              <a:solidFill>
                <a:srgbClr val="FF0000"/>
              </a:solidFill>
            </a:rPr>
            <a:t>Assist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行政</a:t>
          </a:r>
          <a:r>
            <a:rPr lang="en-US" altLang="zh-TW" sz="2300" b="1" kern="1200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300" b="1" kern="1200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300" b="1" kern="1200" dirty="0" smtClean="0">
              <a:solidFill>
                <a:srgbClr val="990099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協助</a:t>
          </a:r>
          <a:endParaRPr lang="zh-TW" altLang="en-US" sz="2300" b="1" kern="1200" dirty="0">
            <a:solidFill>
              <a:srgbClr val="990099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53148" y="3846836"/>
        <a:ext cx="1106536" cy="1106536"/>
      </dsp:txXfrm>
    </dsp:sp>
    <dsp:sp modelId="{9C4C4644-89B1-4684-9DDB-37EB955F01FF}">
      <dsp:nvSpPr>
        <dsp:cNvPr id="0" name=""/>
        <dsp:cNvSpPr/>
      </dsp:nvSpPr>
      <dsp:spPr>
        <a:xfrm rot="15120000">
          <a:off x="2239077" y="3029933"/>
          <a:ext cx="415892" cy="528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735049"/>
            <a:satOff val="5195"/>
            <a:lumOff val="-2264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 rot="10800000">
        <a:off x="2320739" y="3194893"/>
        <a:ext cx="291124" cy="316888"/>
      </dsp:txXfrm>
    </dsp:sp>
    <dsp:sp modelId="{1C60A463-7CB2-403C-941A-CA4FC0D987E3}">
      <dsp:nvSpPr>
        <dsp:cNvPr id="0" name=""/>
        <dsp:cNvSpPr/>
      </dsp:nvSpPr>
      <dsp:spPr>
        <a:xfrm>
          <a:off x="1297916" y="1383080"/>
          <a:ext cx="1564878" cy="1564878"/>
        </a:xfrm>
        <a:prstGeom prst="ellipse">
          <a:avLst/>
        </a:prstGeom>
        <a:gradFill rotWithShape="0">
          <a:gsLst>
            <a:gs pos="0">
              <a:schemeClr val="accent5">
                <a:hueOff val="-12980065"/>
                <a:satOff val="6926"/>
                <a:lumOff val="-30196"/>
                <a:alphaOff val="0"/>
                <a:shade val="51000"/>
                <a:satMod val="130000"/>
              </a:schemeClr>
            </a:gs>
            <a:gs pos="80000">
              <a:schemeClr val="accent5">
                <a:hueOff val="-12980065"/>
                <a:satOff val="6926"/>
                <a:lumOff val="-30196"/>
                <a:alphaOff val="0"/>
                <a:shade val="93000"/>
                <a:satMod val="130000"/>
              </a:schemeClr>
            </a:gs>
            <a:gs pos="100000">
              <a:schemeClr val="accent5">
                <a:hueOff val="-12980065"/>
                <a:satOff val="6926"/>
                <a:lumOff val="-30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u="sng" kern="1200" dirty="0" smtClean="0">
              <a:solidFill>
                <a:srgbClr val="3742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Arrange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下次填報安排</a:t>
          </a:r>
          <a:endParaRPr lang="zh-TW" altLang="en-US" sz="2300" b="1" kern="1200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527087" y="1612251"/>
        <a:ext cx="1106536" cy="1106536"/>
      </dsp:txXfrm>
    </dsp:sp>
    <dsp:sp modelId="{C2DF677F-23FF-400D-B5A4-C6DA920DD100}">
      <dsp:nvSpPr>
        <dsp:cNvPr id="0" name=""/>
        <dsp:cNvSpPr/>
      </dsp:nvSpPr>
      <dsp:spPr>
        <a:xfrm rot="19440000">
          <a:off x="2813312" y="1217840"/>
          <a:ext cx="415892" cy="528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980065"/>
            <a:satOff val="6926"/>
            <a:lumOff val="-30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/>
        </a:p>
      </dsp:txBody>
      <dsp:txXfrm>
        <a:off x="2825226" y="1360137"/>
        <a:ext cx="291124" cy="316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8465" cy="49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385" y="0"/>
            <a:ext cx="2948465" cy="49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51F7C567-42E5-4288-B08D-522BB363BD62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5703"/>
            <a:ext cx="2948465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7320" y="9435703"/>
            <a:ext cx="2948465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2FD811E8-E98F-4E45-89DB-7E98C6DFBEC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52227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8465" cy="49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385" y="0"/>
            <a:ext cx="2948465" cy="49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F2B17562-99F9-4A32-AA66-4D35E163037B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6" y="4718646"/>
            <a:ext cx="5442586" cy="4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5703"/>
            <a:ext cx="2948465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385" y="9435703"/>
            <a:ext cx="2948465" cy="49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88" tIns="45744" rIns="91488" bIns="457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EB76FF0-2326-4570-A453-CB8BD0750E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581074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charset="0"/>
              <a:ea typeface="新細明體" charset="-12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AD2B929-F9F3-4A2E-B967-D050B60C018D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B76FF0-2326-4570-A453-CB8BD0750EB7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5629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709815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5D4D0-0089-4B66-9584-53066B812E08}" type="slidenum">
              <a:rPr lang="en-US" altLang="zh-TW" smtClean="0"/>
              <a:pPr/>
              <a:t>53</a:t>
            </a:fld>
            <a:endParaRPr lang="en-US" altLang="zh-TW" smtClean="0"/>
          </a:p>
        </p:txBody>
      </p:sp>
      <p:sp>
        <p:nvSpPr>
          <p:cNvPr id="8397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2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83973" name="投影片編號版面配置區 3"/>
          <p:cNvSpPr txBox="1">
            <a:spLocks noGrp="1"/>
          </p:cNvSpPr>
          <p:nvPr/>
        </p:nvSpPr>
        <p:spPr bwMode="auto">
          <a:xfrm>
            <a:off x="3853141" y="9436122"/>
            <a:ext cx="2947723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F29DC4-0843-4DE2-B716-925269CA1674}" type="slidenum">
              <a:rPr kumimoji="0" lang="en-US" altLang="zh-TW" sz="1200">
                <a:latin typeface="Calibri" pitchFamily="34" charset="0"/>
              </a:rPr>
              <a:pPr algn="r"/>
              <a:t>53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36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1A1164-8769-49B3-847F-6604FC783AF5}" type="slidenum">
              <a:rPr lang="en-US" altLang="zh-TW" smtClean="0"/>
              <a:pPr/>
              <a:t>54</a:t>
            </a:fld>
            <a:endParaRPr lang="en-US" altLang="zh-TW" smtClean="0"/>
          </a:p>
        </p:txBody>
      </p:sp>
      <p:sp>
        <p:nvSpPr>
          <p:cNvPr id="8499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84997" name="投影片編號版面配置區 3"/>
          <p:cNvSpPr txBox="1">
            <a:spLocks noGrp="1"/>
          </p:cNvSpPr>
          <p:nvPr/>
        </p:nvSpPr>
        <p:spPr bwMode="auto">
          <a:xfrm>
            <a:off x="3853141" y="9436122"/>
            <a:ext cx="2947723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7D4ABA-5D41-4345-AFD2-47D8FF387F7D}" type="slidenum">
              <a:rPr kumimoji="0" lang="en-US" altLang="zh-TW" sz="1200">
                <a:latin typeface="Calibri" pitchFamily="34" charset="0"/>
              </a:rPr>
              <a:pPr algn="r"/>
              <a:t>54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73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615F1-ED4E-4B07-90A4-A273C6C6C3F4}" type="slidenum">
              <a:rPr lang="en-US" altLang="zh-TW" smtClean="0"/>
              <a:pPr/>
              <a:t>55</a:t>
            </a:fld>
            <a:endParaRPr lang="en-US" altLang="zh-TW" smtClean="0"/>
          </a:p>
        </p:txBody>
      </p:sp>
      <p:sp>
        <p:nvSpPr>
          <p:cNvPr id="8601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2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86021" name="投影片編號版面配置區 3"/>
          <p:cNvSpPr txBox="1">
            <a:spLocks noGrp="1"/>
          </p:cNvSpPr>
          <p:nvPr/>
        </p:nvSpPr>
        <p:spPr bwMode="auto">
          <a:xfrm>
            <a:off x="3853141" y="9436122"/>
            <a:ext cx="2947723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237DA3C-EC66-4821-B7C3-3B836BD7A227}" type="slidenum">
              <a:rPr kumimoji="0" lang="en-US" altLang="zh-TW" sz="1200">
                <a:latin typeface="Calibri" pitchFamily="34" charset="0"/>
              </a:rPr>
              <a:pPr algn="r"/>
              <a:t>55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55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2FE89-9CE9-42BD-8D51-996B700ECE60}" type="slidenum">
              <a:rPr lang="en-US" altLang="zh-TW" smtClean="0"/>
              <a:pPr/>
              <a:t>56</a:t>
            </a:fld>
            <a:endParaRPr lang="en-US" altLang="zh-TW" smtClean="0"/>
          </a:p>
        </p:txBody>
      </p:sp>
      <p:sp>
        <p:nvSpPr>
          <p:cNvPr id="8704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87045" name="投影片編號版面配置區 3"/>
          <p:cNvSpPr txBox="1">
            <a:spLocks noGrp="1"/>
          </p:cNvSpPr>
          <p:nvPr/>
        </p:nvSpPr>
        <p:spPr bwMode="auto">
          <a:xfrm>
            <a:off x="3853141" y="9436122"/>
            <a:ext cx="2947723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5E33810-FAC5-4EC0-9827-3514297F6E2C}" type="slidenum">
              <a:rPr kumimoji="0" lang="en-US" altLang="zh-TW" sz="1200">
                <a:latin typeface="Calibri" pitchFamily="34" charset="0"/>
              </a:rPr>
              <a:pPr algn="r"/>
              <a:t>56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98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hape 62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9163" y="746125"/>
            <a:ext cx="4965700" cy="3724275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067" name="Shape 625"/>
          <p:cNvSpPr>
            <a:spLocks noGrp="1"/>
          </p:cNvSpPr>
          <p:nvPr>
            <p:ph type="body" idx="1"/>
          </p:nvPr>
        </p:nvSpPr>
        <p:spPr>
          <a:xfrm>
            <a:off x="677095" y="4717199"/>
            <a:ext cx="5448249" cy="4470559"/>
          </a:xfrm>
          <a:noFill/>
          <a:ln/>
        </p:spPr>
        <p:txBody>
          <a:bodyPr lIns="91525" tIns="45762" rIns="91525" bIns="45762"/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88068" name="Shape 626"/>
          <p:cNvSpPr txBox="1">
            <a:spLocks noGrp="1"/>
          </p:cNvSpPr>
          <p:nvPr/>
        </p:nvSpPr>
        <p:spPr bwMode="auto">
          <a:xfrm>
            <a:off x="3853141" y="9436122"/>
            <a:ext cx="2947723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5" tIns="45762" rIns="91525" bIns="45762" anchor="b"/>
          <a:lstStyle/>
          <a:p>
            <a:pPr algn="r">
              <a:buSzPct val="25000"/>
            </a:pPr>
            <a:r>
              <a:rPr lang="zh-TW" altLang="zh-TW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558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2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779" name="Shape 241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90773" tIns="45387" rIns="90773" bIns="45387"/>
          <a:lstStyle/>
          <a:p>
            <a:pPr>
              <a:spcBef>
                <a:spcPct val="0"/>
              </a:spcBef>
            </a:pPr>
            <a:r>
              <a:rPr lang="zh-TW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75780" name="Shape 242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0773" tIns="45387" rIns="90773" bIns="45387"/>
          <a:lstStyle/>
          <a:p>
            <a:pPr>
              <a:buSzPct val="25000"/>
            </a:pPr>
            <a:r>
              <a:rPr lang="zh-TW" altLang="zh-TW" smtClean="0">
                <a:solidFill>
                  <a:srgbClr val="000000"/>
                </a:solidFill>
                <a:ea typeface="Microsoft JhengHei UI"/>
                <a:cs typeface="Microsoft JhengHei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4750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hape 26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803" name="Shape 263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90773" tIns="45387" rIns="90773" bIns="45387"/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76804" name="Shape 26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0773" tIns="45387" rIns="90773" bIns="45387"/>
          <a:lstStyle/>
          <a:p>
            <a:pPr>
              <a:buSzPct val="25000"/>
            </a:pPr>
            <a:r>
              <a:rPr lang="zh-TW" altLang="zh-TW" smtClean="0">
                <a:solidFill>
                  <a:srgbClr val="000000"/>
                </a:solidFill>
                <a:ea typeface="Microsoft JhengHei UI"/>
                <a:cs typeface="Microsoft JhengHei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957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296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827" name="Shape 297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90773" tIns="45387" rIns="90773" bIns="45387"/>
          <a:lstStyle/>
          <a:p>
            <a:pPr>
              <a:spcBef>
                <a:spcPct val="0"/>
              </a:spcBef>
              <a:buSzPct val="25000"/>
            </a:pPr>
            <a:r>
              <a:rPr lang="zh-TW" altLang="en-US" sz="1600" dirty="0" smtClean="0"/>
              <a:t>均衡學習</a:t>
            </a:r>
            <a:r>
              <a:rPr lang="en-US" altLang="zh-TW" sz="1600" dirty="0" smtClean="0"/>
              <a:t>(18</a:t>
            </a:r>
            <a:r>
              <a:rPr lang="zh-TW" altLang="en-US" sz="1600" dirty="0" smtClean="0"/>
              <a:t>分</a:t>
            </a:r>
            <a:r>
              <a:rPr lang="en-US" altLang="zh-TW" sz="1600" dirty="0" smtClean="0"/>
              <a:t>):</a:t>
            </a:r>
            <a:r>
              <a:rPr lang="zh-TW" altLang="en-US" sz="1600" dirty="0" smtClean="0"/>
              <a:t>今年九年級學生，</a:t>
            </a:r>
            <a:r>
              <a:rPr lang="en-US" altLang="zh-TW" sz="1600" dirty="0" smtClean="0"/>
              <a:t>103</a:t>
            </a:r>
            <a:r>
              <a:rPr lang="zh-TW" altLang="en-US" sz="1600" dirty="0" smtClean="0"/>
              <a:t>學年度只</a:t>
            </a:r>
            <a:r>
              <a:rPr lang="zh-TW" altLang="en-US" sz="1600" b="1" dirty="0" smtClean="0"/>
              <a:t>採計八上、八下、九上三學期</a:t>
            </a:r>
            <a:r>
              <a:rPr lang="zh-TW" altLang="en-US" sz="1600" dirty="0" smtClean="0"/>
              <a:t>。</a:t>
            </a:r>
          </a:p>
          <a:p>
            <a:pPr>
              <a:spcBef>
                <a:spcPct val="0"/>
              </a:spcBef>
            </a:pPr>
            <a:r>
              <a:rPr lang="zh-TW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教育會考</a:t>
            </a:r>
            <a:r>
              <a:rPr lang="en-US" altLang="zh-TW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(30</a:t>
            </a:r>
            <a:r>
              <a:rPr lang="zh-TW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分</a:t>
            </a:r>
            <a:r>
              <a:rPr lang="en-US" altLang="zh-TW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):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zh-TW" altLang="en-US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三級四標示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zh-TW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精熟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A(A++</a:t>
            </a:r>
            <a:r>
              <a:rPr lang="zh-TW" altLang="en-US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、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A+</a:t>
            </a:r>
            <a:r>
              <a:rPr lang="en-US" altLang="zh-TW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zh-TW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、基礎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B(</a:t>
            </a:r>
            <a:r>
              <a:rPr lang="en-US" altLang="zh-TW" sz="1700" b="1" dirty="0" smtClean="0">
                <a:sym typeface="Calibri" pitchFamily="34" charset="0"/>
              </a:rPr>
              <a:t>B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++</a:t>
            </a:r>
            <a:r>
              <a:rPr lang="zh-TW" altLang="en-US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、</a:t>
            </a:r>
            <a:r>
              <a:rPr lang="en-US" altLang="zh-TW" sz="1700" b="1" dirty="0" smtClean="0">
                <a:sym typeface="Calibri" pitchFamily="34" charset="0"/>
              </a:rPr>
              <a:t>B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+</a:t>
            </a:r>
            <a:r>
              <a:rPr lang="en-US" altLang="zh-TW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zh-TW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、待加強</a:t>
            </a:r>
            <a:r>
              <a:rPr lang="en-US" altLang="zh-TW" sz="17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</a:p>
          <a:p>
            <a:pPr>
              <a:spcBef>
                <a:spcPct val="0"/>
              </a:spcBef>
            </a:pPr>
            <a:endParaRPr lang="zh-TW" altLang="zh-TW" dirty="0" smtClean="0"/>
          </a:p>
        </p:txBody>
      </p:sp>
      <p:sp>
        <p:nvSpPr>
          <p:cNvPr id="77828" name="Shape 298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0773" tIns="45387" rIns="90773" bIns="45387"/>
          <a:lstStyle/>
          <a:p>
            <a:pPr>
              <a:buSzPct val="25000"/>
            </a:pPr>
            <a:r>
              <a:rPr lang="zh-TW" altLang="zh-TW" smtClean="0">
                <a:solidFill>
                  <a:srgbClr val="000000"/>
                </a:solidFill>
                <a:ea typeface="Microsoft JhengHei UI"/>
                <a:cs typeface="Microsoft JhengHei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2405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308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87588" tIns="87588" rIns="87588" bIns="87588" anchor="ctr"/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78851" name="Shape 309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146111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4538"/>
            <a:ext cx="4970462" cy="3727450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364" tIns="45682" rIns="91364" bIns="45682"/>
          <a:lstStyle/>
          <a:p>
            <a:r>
              <a:rPr lang="zh-TW" altLang="en-US" smtClean="0"/>
              <a:t>因為台灣說起來自然資源不多、但是天然災害不少，因此人力的培育工作刻不容緩</a:t>
            </a:r>
            <a:endParaRPr lang="en-US" altLang="zh-TW" smtClean="0"/>
          </a:p>
          <a:p>
            <a:r>
              <a:rPr lang="zh-TW" altLang="en-US" smtClean="0"/>
              <a:t>如果我們再用過去舊時代的思維教育孩子去面對未來不可知的世代</a:t>
            </a:r>
            <a:endParaRPr lang="en-US" altLang="zh-TW" smtClean="0"/>
          </a:p>
          <a:p>
            <a:r>
              <a:rPr lang="zh-TW" altLang="zh-TW" smtClean="0"/>
              <a:t>6</a:t>
            </a:r>
            <a:r>
              <a:rPr lang="en-US" altLang="zh-TW" smtClean="0"/>
              <a:t>0</a:t>
            </a:r>
            <a:r>
              <a:rPr lang="zh-TW" altLang="en-US" smtClean="0"/>
              <a:t>％的工作都還未出現！比起單純知識灌輸，</a:t>
            </a:r>
            <a:r>
              <a:rPr lang="en-US" altLang="zh-TW" smtClean="0"/>
              <a:t> </a:t>
            </a:r>
            <a:r>
              <a:rPr lang="zh-TW" altLang="en-US" smtClean="0"/>
              <a:t>更重要的是應變能力與創造力的培養</a:t>
            </a:r>
            <a:endParaRPr lang="en-US" altLang="zh-TW" smtClean="0"/>
          </a:p>
          <a:p>
            <a:endParaRPr lang="zh-TW" altLang="en-US" smtClean="0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52386" y="9437290"/>
            <a:ext cx="2948464" cy="49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4" tIns="45682" rIns="91364" bIns="45682" anchor="b"/>
          <a:lstStyle/>
          <a:p>
            <a:pPr algn="r" eaLnBrk="1" hangingPunct="1"/>
            <a:fld id="{BC5E744C-9352-45E3-920B-1AFB09845809}" type="slidenum">
              <a:rPr lang="zh-TW" altLang="en-US" sz="1200">
                <a:latin typeface="Arial" pitchFamily="34" charset="0"/>
              </a:rPr>
              <a:pPr algn="r" eaLnBrk="1" hangingPunct="1"/>
              <a:t>3</a:t>
            </a:fld>
            <a:endParaRPr lang="en-US" altLang="zh-TW" sz="1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00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hape 319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87588" tIns="87588" rIns="87588" bIns="87588" anchor="ctr"/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79875" name="Shape 32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1926806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328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87588" tIns="87588" rIns="87588" bIns="87588" anchor="ctr"/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80899" name="Shape 329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2227781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3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  <p:sp>
        <p:nvSpPr>
          <p:cNvPr id="81923" name="Shape 341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90773" tIns="45387" rIns="90773" bIns="45387"/>
          <a:lstStyle/>
          <a:p>
            <a:pPr>
              <a:spcBef>
                <a:spcPct val="0"/>
              </a:spcBef>
              <a:buSzPct val="25000"/>
            </a:pPr>
            <a:r>
              <a:rPr lang="zh-TW" altLang="en-US" b="1" smtClean="0">
                <a:latin typeface="Arial" pitchFamily="34" charset="0"/>
                <a:cs typeface="Arial" pitchFamily="34" charset="0"/>
                <a:sym typeface="Arial" pitchFamily="34" charset="0"/>
              </a:rPr>
              <a:t>服務學習</a:t>
            </a:r>
            <a:r>
              <a:rPr lang="en-US" altLang="zh-TW" b="1" smtClean="0">
                <a:latin typeface="Arial" pitchFamily="34" charset="0"/>
                <a:cs typeface="Arial" pitchFamily="34" charset="0"/>
                <a:sym typeface="Arial" pitchFamily="34" charset="0"/>
              </a:rPr>
              <a:t>(12</a:t>
            </a:r>
            <a:r>
              <a:rPr lang="zh-TW" altLang="en-US" b="1" smtClean="0">
                <a:latin typeface="Arial" pitchFamily="34" charset="0"/>
                <a:cs typeface="Arial" pitchFamily="34" charset="0"/>
                <a:sym typeface="Arial" pitchFamily="34" charset="0"/>
              </a:rPr>
              <a:t>分</a:t>
            </a:r>
            <a:r>
              <a:rPr lang="en-US" altLang="zh-TW" b="1" smtClean="0">
                <a:latin typeface="Arial" pitchFamily="34" charset="0"/>
                <a:cs typeface="Arial" pitchFamily="34" charset="0"/>
                <a:sym typeface="Arial" pitchFamily="34" charset="0"/>
              </a:rPr>
              <a:t>):</a:t>
            </a:r>
            <a:r>
              <a:rPr lang="zh-TW" altLang="en-US" smtClean="0"/>
              <a:t>由國中學校認證。今年</a:t>
            </a:r>
            <a:r>
              <a:rPr lang="zh-TW" altLang="en-US" b="1" smtClean="0"/>
              <a:t>九年級學生</a:t>
            </a:r>
            <a:r>
              <a:rPr lang="zh-TW" altLang="en-US" smtClean="0"/>
              <a:t>，</a:t>
            </a:r>
            <a:r>
              <a:rPr lang="en-US" altLang="zh-TW" smtClean="0"/>
              <a:t>103</a:t>
            </a:r>
            <a:r>
              <a:rPr lang="zh-TW" altLang="en-US" smtClean="0"/>
              <a:t>學年度由</a:t>
            </a:r>
            <a:r>
              <a:rPr lang="zh-TW" altLang="en-US" b="1" smtClean="0"/>
              <a:t>國中五學期採計三學期。</a:t>
            </a:r>
          </a:p>
        </p:txBody>
      </p:sp>
      <p:sp>
        <p:nvSpPr>
          <p:cNvPr id="81924" name="Shape 342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0773" tIns="45387" rIns="90773" bIns="45387"/>
          <a:lstStyle/>
          <a:p>
            <a:pPr>
              <a:buSzPct val="25000"/>
            </a:pPr>
            <a:r>
              <a:rPr lang="zh-TW" altLang="zh-TW" smtClean="0">
                <a:solidFill>
                  <a:srgbClr val="000000"/>
                </a:solidFill>
                <a:ea typeface="Microsoft JhengHei UI"/>
                <a:cs typeface="Microsoft JhengHei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125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hape 35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76275" y="809625"/>
            <a:ext cx="5391150" cy="40433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947" name="Shape 354"/>
          <p:cNvSpPr>
            <a:spLocks noGrp="1"/>
          </p:cNvSpPr>
          <p:nvPr>
            <p:ph type="body" idx="1"/>
          </p:nvPr>
        </p:nvSpPr>
        <p:spPr>
          <a:xfrm>
            <a:off x="670394" y="5122193"/>
            <a:ext cx="5401282" cy="4852101"/>
          </a:xfrm>
          <a:noFill/>
        </p:spPr>
        <p:txBody>
          <a:bodyPr lIns="90773" tIns="45387" rIns="90773" bIns="45387"/>
          <a:lstStyle/>
          <a:p>
            <a:pPr>
              <a:spcBef>
                <a:spcPct val="0"/>
              </a:spcBef>
            </a:pPr>
            <a:r>
              <a:rPr lang="zh-TW" altLang="en-US" sz="1700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即使念普通高中的孩子，也可透過試探活動，提早思考自己的未來方向。</a:t>
            </a:r>
          </a:p>
        </p:txBody>
      </p:sp>
      <p:sp>
        <p:nvSpPr>
          <p:cNvPr id="82948" name="Shape 35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0773" tIns="45387" rIns="90773" bIns="45387"/>
          <a:lstStyle/>
          <a:p>
            <a:pPr>
              <a:buSzPct val="25000"/>
            </a:pPr>
            <a:r>
              <a:rPr lang="zh-TW" altLang="zh-TW" smtClean="0">
                <a:solidFill>
                  <a:srgbClr val="000000"/>
                </a:solidFill>
                <a:ea typeface="Microsoft JhengHei UI"/>
                <a:cs typeface="Microsoft JhengHei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1074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8875" cy="3725862"/>
          </a:xfrm>
          <a:ln/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>
          <a:xfrm>
            <a:off x="678338" y="4718645"/>
            <a:ext cx="5445763" cy="4470797"/>
          </a:xfrm>
          <a:noFill/>
        </p:spPr>
        <p:txBody>
          <a:bodyPr lIns="91480" tIns="45740" rIns="91480" bIns="45740"/>
          <a:lstStyle/>
          <a:p>
            <a:r>
              <a:rPr lang="zh-TW" altLang="en-US" smtClean="0"/>
              <a:t>特別提醒家長，各領域皆有融入生涯概念的課程。孩子均衡學習是未來生涯規劃的基礎。</a:t>
            </a:r>
          </a:p>
        </p:txBody>
      </p:sp>
      <p:sp>
        <p:nvSpPr>
          <p:cNvPr id="83972" name="投影片編號版面配置區 3"/>
          <p:cNvSpPr txBox="1">
            <a:spLocks noGrp="1"/>
          </p:cNvSpPr>
          <p:nvPr/>
        </p:nvSpPr>
        <p:spPr bwMode="auto">
          <a:xfrm>
            <a:off x="3852386" y="9435702"/>
            <a:ext cx="2948464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80" tIns="45740" rIns="91480" bIns="45740" anchor="b"/>
          <a:lstStyle/>
          <a:p>
            <a:pPr algn="r" defTabSz="881680"/>
            <a:fld id="{13E6070A-4CB0-4135-A53D-3462AEFC4778}" type="slidenum">
              <a:rPr lang="zh-TW" altLang="en-US" sz="1200">
                <a:latin typeface="Arial" pitchFamily="34" charset="0"/>
              </a:rPr>
              <a:pPr algn="r" defTabSz="881680"/>
              <a:t>74</a:t>
            </a:fld>
            <a:endParaRPr lang="en-US" altLang="zh-TW" sz="1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04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8875" cy="37258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38" y="4718645"/>
            <a:ext cx="5445763" cy="4470797"/>
          </a:xfrm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5116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8875" cy="3725862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38" y="4718645"/>
            <a:ext cx="5445763" cy="4470797"/>
          </a:xfrm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782732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8875" cy="3725862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38" y="4718645"/>
            <a:ext cx="5445763" cy="4470797"/>
          </a:xfrm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446238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8875" cy="3725862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38" y="4718645"/>
            <a:ext cx="5445763" cy="4470797"/>
          </a:xfrm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776287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8875" cy="3725862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38" y="4718645"/>
            <a:ext cx="5445763" cy="4470797"/>
          </a:xfrm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543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3394" indent="-285921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683" indent="-228736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1156" indent="-228736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8630" indent="-228736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6103" indent="-22873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3576" indent="-22873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31050" indent="-22873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8523" indent="-228736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B173EC-EC3A-4E34-A68E-94ADE09F1DEF}" type="slidenum">
              <a:rPr lang="zh-TW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TW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67288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b="1" smtClean="0">
                <a:latin typeface="Arial" pitchFamily="34" charset="0"/>
              </a:rPr>
              <a:t>（一）提升相關政策與制度之彈性</a:t>
            </a:r>
            <a:endParaRPr lang="zh-TW" altLang="en-US" smtClean="0">
              <a:latin typeface="Arial" pitchFamily="34" charset="0"/>
            </a:endParaRPr>
          </a:p>
          <a:p>
            <a:r>
              <a:rPr lang="zh-TW" altLang="en-US" smtClean="0">
                <a:latin typeface="Arial" pitchFamily="34" charset="0"/>
              </a:rPr>
              <a:t>增加現行教育學制之彈性規劃（如高中與高職互轉機制），調整與鬆綁課程結構，充實生涯輔導專業人力。</a:t>
            </a:r>
            <a:endParaRPr lang="zh-TW" altLang="en-US" b="1" smtClean="0">
              <a:latin typeface="Arial" pitchFamily="34" charset="0"/>
            </a:endParaRPr>
          </a:p>
          <a:p>
            <a:r>
              <a:rPr lang="zh-TW" altLang="en-US" b="1" smtClean="0">
                <a:latin typeface="Arial" pitchFamily="34" charset="0"/>
              </a:rPr>
              <a:t>（二）強化生涯發展教育，落實生涯輔導工作</a:t>
            </a:r>
            <a:endParaRPr lang="zh-TW" altLang="en-US" smtClean="0">
              <a:latin typeface="Arial" pitchFamily="34" charset="0"/>
            </a:endParaRPr>
          </a:p>
          <a:p>
            <a:r>
              <a:rPr lang="zh-TW" altLang="en-US" smtClean="0">
                <a:latin typeface="Arial" pitchFamily="34" charset="0"/>
              </a:rPr>
              <a:t>落實國中生涯發展教育課程及高中職（含五專前</a:t>
            </a:r>
            <a:r>
              <a:rPr lang="en-US" altLang="zh-TW" smtClean="0">
                <a:latin typeface="Arial" pitchFamily="34" charset="0"/>
              </a:rPr>
              <a:t>3</a:t>
            </a:r>
            <a:r>
              <a:rPr lang="zh-TW" altLang="en-US" smtClean="0">
                <a:latin typeface="Arial" pitchFamily="34" charset="0"/>
              </a:rPr>
              <a:t>年）生涯規劃課程；協助學生多元進路試探與輔導；建立畢業生進路追蹤與資料分析。</a:t>
            </a:r>
            <a:endParaRPr lang="zh-TW" altLang="en-US" b="1" smtClean="0">
              <a:latin typeface="Arial" pitchFamily="34" charset="0"/>
            </a:endParaRPr>
          </a:p>
          <a:p>
            <a:r>
              <a:rPr lang="zh-TW" altLang="en-US" b="1" smtClean="0">
                <a:latin typeface="Arial" pitchFamily="34" charset="0"/>
              </a:rPr>
              <a:t>（三）增益教育人員生涯輔導功能</a:t>
            </a:r>
            <a:endParaRPr lang="zh-TW" altLang="en-US" smtClean="0">
              <a:latin typeface="Arial" pitchFamily="34" charset="0"/>
            </a:endParaRPr>
          </a:p>
          <a:p>
            <a:r>
              <a:rPr lang="zh-TW" altLang="en-US" smtClean="0">
                <a:latin typeface="Arial" pitchFamily="34" charset="0"/>
              </a:rPr>
              <a:t>規劃輔導教師專業培訓，及一般教師進修；建構生涯輔導資訊總平臺；進行研究與發展（如修訂與開發相關測驗，青少年生涯性向發展階段分析）。</a:t>
            </a:r>
            <a:endParaRPr lang="zh-TW" altLang="en-US" b="1" smtClean="0">
              <a:latin typeface="Arial" pitchFamily="34" charset="0"/>
            </a:endParaRPr>
          </a:p>
          <a:p>
            <a:r>
              <a:rPr lang="zh-TW" altLang="en-US" b="1" smtClean="0">
                <a:latin typeface="Arial" pitchFamily="34" charset="0"/>
              </a:rPr>
              <a:t>（四）建立家長、社區、團體及企業參與管道</a:t>
            </a:r>
            <a:endParaRPr lang="zh-TW" altLang="en-US" smtClean="0">
              <a:latin typeface="Arial" pitchFamily="34" charset="0"/>
            </a:endParaRPr>
          </a:p>
          <a:p>
            <a:r>
              <a:rPr lang="zh-TW" altLang="en-US" smtClean="0">
                <a:latin typeface="Arial" pitchFamily="34" charset="0"/>
              </a:rPr>
              <a:t>鼓勵家長主動參與生涯輔導工作；推動社區、團體與學校互動機制。</a:t>
            </a:r>
            <a:endParaRPr lang="zh-TW" altLang="en-US" b="1" smtClean="0">
              <a:latin typeface="Arial" pitchFamily="34" charset="0"/>
            </a:endParaRPr>
          </a:p>
          <a:p>
            <a:r>
              <a:rPr lang="zh-TW" altLang="en-US" b="1" smtClean="0">
                <a:latin typeface="Arial" pitchFamily="34" charset="0"/>
              </a:rPr>
              <a:t>（五）國中落實適性輔導工作</a:t>
            </a:r>
            <a:endParaRPr lang="zh-TW" altLang="en-US" smtClean="0">
              <a:latin typeface="Arial" pitchFamily="34" charset="0"/>
            </a:endParaRPr>
          </a:p>
          <a:p>
            <a:r>
              <a:rPr lang="zh-TW" altLang="en-US" smtClean="0">
                <a:latin typeface="Arial" pitchFamily="34" charset="0"/>
              </a:rPr>
              <a:t>各國中透過生涯資訊提供、生涯發展教育、生涯團體諮商、生涯個別諮商等工作，落實推動學生適性輔導工作。 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8EE9536-67DE-405A-B6FE-945681B0BE36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2364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897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4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681587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497193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3436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2B17562-99F9-4A32-AA66-4D35E163037B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B76FF0-2326-4570-A453-CB8BD0750EB7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107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 料來源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2B17562-99F9-4A32-AA66-4D35E163037B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B76FF0-2326-4570-A453-CB8BD0750EB7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481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2B17562-99F9-4A32-AA66-4D35E163037B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B76FF0-2326-4570-A453-CB8BD0750EB7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362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從</a:t>
            </a:r>
            <a:r>
              <a:rPr lang="en-US" altLang="zh-TW" dirty="0" smtClean="0"/>
              <a:t>13</a:t>
            </a:r>
            <a:r>
              <a:rPr lang="zh-TW" altLang="en-US" dirty="0" smtClean="0"/>
              <a:t>歲開始迎向世界要放大</a:t>
            </a:r>
            <a:r>
              <a:rPr lang="en-US" altLang="zh-TW" dirty="0" smtClean="0"/>
              <a:t>(</a:t>
            </a:r>
            <a:r>
              <a:rPr lang="zh-TW" altLang="en-US" dirty="0" smtClean="0"/>
              <a:t>與工作 大未來相同大小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2B17562-99F9-4A32-AA66-4D35E163037B}" type="datetime1">
              <a:rPr lang="zh-TW" altLang="en-US" smtClean="0"/>
              <a:pPr>
                <a:defRPr/>
              </a:pPr>
              <a:t>2015/12/17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B76FF0-2326-4570-A453-CB8BD0750EB7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2275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8875" cy="3725862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338" y="4718645"/>
            <a:ext cx="5445763" cy="4470797"/>
          </a:xfrm>
          <a:noFill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482061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5438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504" indent="-285579" algn="l" defTabSz="915438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2314" indent="-228463" algn="l" defTabSz="915438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599240" indent="-228463" algn="l" defTabSz="915438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6166" indent="-228463" algn="l" defTabSz="915438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3091" indent="-228463" defTabSz="915438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0017" indent="-228463" defTabSz="915438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6943" indent="-228463" defTabSz="915438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3868" indent="-228463" defTabSz="915438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fld id="{1790C000-EA1C-4EC5-8FDB-F2DA4C74B285}" type="slidenum">
              <a:rPr lang="en-US" altLang="zh-TW" b="0" smtClean="0">
                <a:latin typeface="Times New Roman" pitchFamily="18" charset="0"/>
                <a:ea typeface="新細明體" pitchFamily="18" charset="-120"/>
              </a:rPr>
              <a:pPr algn="r" eaLnBrk="1" hangingPunct="1">
                <a:defRPr/>
              </a:pPr>
              <a:t>50</a:t>
            </a:fld>
            <a:endParaRPr lang="en-US" altLang="zh-TW" b="0" smtClean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0550"/>
            <a:ext cx="5441316" cy="4468258"/>
          </a:xfrm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699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5C31-5C70-4144-9938-86214F46C8BE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2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B8AE4-C5EA-4A2A-8908-EEE966010139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43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10445-50DD-46A2-8E01-DAD5B59F826E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994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9C56-C3C7-493A-91F0-9E73093432CE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80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379605-E968-43BF-8B46-97EAE29968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452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77853-E542-45DD-9677-D07961AC18BB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49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ED26C-D877-4715-B805-BC8361B6F610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55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D60F-0153-4DF5-BA19-EFE512A176AF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25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A40BD-75B8-4747-A003-0178226CFB4F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253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20A93-3B2C-4C02-9604-CFCBF29138D1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221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FB21B-5C9D-4AD3-AABB-4DB0E05343DD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78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068E-0075-4AAF-BB85-0335261A6BD2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251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EDCB-43D3-4760-9363-E953A71EB1FE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19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4CE77875-2541-4D00-8309-E35A3892C220}" type="datetime1">
              <a:rPr lang="zh-TW" altLang="en-US" smtClean="0"/>
              <a:pPr>
                <a:defRPr/>
              </a:pPr>
              <a:t>2015/12/17</a:t>
            </a:fld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&#34892;&#25919;131002.docx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&#36899;&#32080;&#27284;&#26696;/&#22283;&#20013;&#23416;&#29983;&#29983;&#28079;&#36628;&#23566;&#32000;&#37636;&#25163;&#20874;/102&#23416;&#24180;&#24230;&#22283;&#20013;&#23416;&#29983;&#29983;&#28079;&#36628;&#23566;&#32000;&#37636;&#25163;&#20874;.pdf" TargetMode="External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&#36969;&#24615;&#29256;/1000826&#23450;&#31295;&#29983;&#28079;&#36628;&#23566;&#32000;&#37636;&#25163;&#20874;.doc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" TargetMode="Externa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" TargetMode="External"/><Relationship Id="rId5" Type="http://schemas.openxmlformats.org/officeDocument/2006/relationships/hyperlink" Target="https://203.68.66.15/main.php" TargetMode="External"/><Relationship Id="rId4" Type="http://schemas.openxmlformats.org/officeDocument/2006/relationships/hyperlink" Target="http://140.122.103.235/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140.122.71.231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v.moe.edu.tw/?cat=79451&amp;channel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570\Desktop\traffic_s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3524"/>
            <a:ext cx="3168352" cy="308055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1</a:t>
            </a:fld>
            <a:r>
              <a:rPr lang="zh-TW" altLang="en-US" dirty="0" smtClean="0"/>
              <a:t>诶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259" y="836713"/>
            <a:ext cx="7861482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87624" y="5085184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臺南市政府教育局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defRPr/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b="1" dirty="0" smtClean="0">
                <a:latin typeface="Adobe 黑体 Std R" pitchFamily="34" charset="-128"/>
                <a:ea typeface="Adobe 黑体 Std R" pitchFamily="34" charset="-128"/>
              </a:rPr>
              <a:t>整體</a:t>
            </a:r>
            <a:r>
              <a:rPr lang="zh-TW" altLang="en-US" sz="4000" b="1" dirty="0">
                <a:latin typeface="Adobe 黑体 Std R" pitchFamily="34" charset="-128"/>
                <a:ea typeface="Adobe 黑体 Std R" pitchFamily="34" charset="-128"/>
              </a:rPr>
              <a:t>作業</a:t>
            </a:r>
            <a:r>
              <a:rPr lang="zh-TW" altLang="en-US" sz="4000" b="1" dirty="0" smtClean="0">
                <a:latin typeface="Adobe 黑体 Std R" pitchFamily="34" charset="-128"/>
                <a:ea typeface="Adobe 黑体 Std R" pitchFamily="34" charset="-128"/>
              </a:rPr>
              <a:t>架構</a:t>
            </a:r>
            <a:endParaRPr lang="zh-TW" altLang="en-US" sz="40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352928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zh-TW" altLang="en-US" sz="4000" b="1" kern="1200" dirty="0" smtClean="0">
                <a:latin typeface="Adobe 黑体 Std R" pitchFamily="34" charset="-128"/>
                <a:ea typeface="Adobe 黑体 Std R" pitchFamily="34" charset="-128"/>
              </a:rPr>
              <a:t>學校</a:t>
            </a:r>
            <a:r>
              <a:rPr lang="zh-TW" altLang="en-US" sz="4000" b="1" dirty="0" smtClean="0">
                <a:latin typeface="Adobe 黑体 Std R" pitchFamily="34" charset="-128"/>
                <a:ea typeface="Adobe 黑体 Std R" pitchFamily="34" charset="-128"/>
              </a:rPr>
              <a:t>推動方式</a:t>
            </a:r>
            <a:endParaRPr lang="zh-TW" altLang="en-US" sz="40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2" name="群組 3"/>
          <p:cNvGrpSpPr/>
          <p:nvPr/>
        </p:nvGrpSpPr>
        <p:grpSpPr>
          <a:xfrm>
            <a:off x="154879" y="1196752"/>
            <a:ext cx="8989121" cy="5079194"/>
            <a:chOff x="154878" y="1241995"/>
            <a:chExt cx="8989121" cy="5079194"/>
          </a:xfrm>
        </p:grpSpPr>
        <p:sp>
          <p:nvSpPr>
            <p:cNvPr id="5" name="圓角矩形 4"/>
            <p:cNvSpPr/>
            <p:nvPr/>
          </p:nvSpPr>
          <p:spPr>
            <a:xfrm>
              <a:off x="705380" y="2119809"/>
              <a:ext cx="2473759" cy="91940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2400" dirty="0" smtClean="0">
                  <a:latin typeface="標楷體" pitchFamily="65" charset="-120"/>
                  <a:ea typeface="標楷體" pitchFamily="65" charset="-120"/>
                </a:rPr>
                <a:t>志願選填試探與輔導作業</a:t>
              </a:r>
              <a:endParaRPr lang="zh-TW" altLang="zh-TW" sz="24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6" name="Line 91"/>
            <p:cNvSpPr>
              <a:spLocks noChangeShapeType="1"/>
            </p:cNvSpPr>
            <p:nvPr/>
          </p:nvSpPr>
          <p:spPr bwMode="auto">
            <a:xfrm>
              <a:off x="2629337" y="3039210"/>
              <a:ext cx="316353" cy="5785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Line 91"/>
            <p:cNvSpPr>
              <a:spLocks noChangeShapeType="1"/>
            </p:cNvSpPr>
            <p:nvPr/>
          </p:nvSpPr>
          <p:spPr bwMode="auto">
            <a:xfrm flipH="1">
              <a:off x="1043965" y="3058452"/>
              <a:ext cx="381496" cy="5593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cxnSp>
          <p:nvCxnSpPr>
            <p:cNvPr id="8" name="肘形接點 7"/>
            <p:cNvCxnSpPr>
              <a:endCxn id="5" idx="0"/>
            </p:cNvCxnSpPr>
            <p:nvPr/>
          </p:nvCxnSpPr>
          <p:spPr bwMode="auto">
            <a:xfrm rot="10800000" flipV="1">
              <a:off x="1942260" y="1771525"/>
              <a:ext cx="1867406" cy="348283"/>
            </a:xfrm>
            <a:prstGeom prst="bentConnector2">
              <a:avLst/>
            </a:prstGeom>
            <a:solidFill>
              <a:schemeClr val="accent1"/>
            </a:solidFill>
            <a:ln w="317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</p:cxnSp>
        <p:sp>
          <p:nvSpPr>
            <p:cNvPr id="9" name="圓角矩形 8"/>
            <p:cNvSpPr/>
            <p:nvPr/>
          </p:nvSpPr>
          <p:spPr>
            <a:xfrm>
              <a:off x="7461414" y="4856958"/>
              <a:ext cx="1649509" cy="146423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zh-TW" sz="2000" dirty="0" smtClean="0">
                  <a:latin typeface="標楷體" pitchFamily="65" charset="-120"/>
                  <a:ea typeface="標楷體" pitchFamily="65" charset="-120"/>
                </a:rPr>
                <a:t>各校</a:t>
              </a:r>
              <a:r>
                <a:rPr lang="zh-TW" altLang="zh-TW" sz="2000" dirty="0">
                  <a:latin typeface="標楷體" pitchFamily="65" charset="-120"/>
                  <a:ea typeface="標楷體" pitchFamily="65" charset="-120"/>
                </a:rPr>
                <a:t>得依實際需求及運作狀況增刪組</a:t>
              </a:r>
              <a:r>
                <a:rPr lang="zh-TW" altLang="zh-TW" sz="2000" dirty="0" smtClean="0">
                  <a:latin typeface="標楷體" pitchFamily="65" charset="-120"/>
                  <a:ea typeface="標楷體" pitchFamily="65" charset="-120"/>
                </a:rPr>
                <a:t>別</a:t>
              </a:r>
              <a:endParaRPr lang="zh-TW" altLang="zh-TW" sz="20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7"/>
            <p:cNvSpPr>
              <a:spLocks noChangeArrowheads="1"/>
            </p:cNvSpPr>
            <p:nvPr/>
          </p:nvSpPr>
          <p:spPr bwMode="auto">
            <a:xfrm rot="16200000">
              <a:off x="6972692" y="5357076"/>
              <a:ext cx="575931" cy="401514"/>
            </a:xfrm>
            <a:prstGeom prst="downArrow">
              <a:avLst>
                <a:gd name="adj1" fmla="val 44898"/>
                <a:gd name="adj2" fmla="val 5399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endParaRPr kumimoji="0"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1" name="AutoShape 48"/>
            <p:cNvSpPr>
              <a:spLocks noChangeArrowheads="1"/>
            </p:cNvSpPr>
            <p:nvPr/>
          </p:nvSpPr>
          <p:spPr bwMode="auto">
            <a:xfrm>
              <a:off x="3809666" y="1383500"/>
              <a:ext cx="1570863" cy="675916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Text Box 75"/>
            <p:cNvSpPr txBox="1">
              <a:spLocks noChangeArrowheads="1"/>
            </p:cNvSpPr>
            <p:nvPr/>
          </p:nvSpPr>
          <p:spPr bwMode="auto">
            <a:xfrm>
              <a:off x="3964572" y="1383500"/>
              <a:ext cx="1256690" cy="675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召集人</a:t>
              </a:r>
              <a:endParaRPr kumimoji="1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endParaRPr>
            </a:p>
          </p:txBody>
        </p:sp>
        <p:sp>
          <p:nvSpPr>
            <p:cNvPr id="15" name="Text Box 72"/>
            <p:cNvSpPr txBox="1">
              <a:spLocks noChangeArrowheads="1"/>
            </p:cNvSpPr>
            <p:nvPr/>
          </p:nvSpPr>
          <p:spPr bwMode="auto">
            <a:xfrm>
              <a:off x="3809666" y="2579509"/>
              <a:ext cx="1741448" cy="675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副召集人</a:t>
              </a:r>
              <a:endParaRPr kumimoji="1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endParaRPr>
            </a:p>
          </p:txBody>
        </p:sp>
        <p:sp>
          <p:nvSpPr>
            <p:cNvPr id="16" name="Line 69"/>
            <p:cNvSpPr>
              <a:spLocks noChangeShapeType="1"/>
            </p:cNvSpPr>
            <p:nvPr/>
          </p:nvSpPr>
          <p:spPr bwMode="auto">
            <a:xfrm>
              <a:off x="4595098" y="2053157"/>
              <a:ext cx="0" cy="4506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7" name="Text Box 68"/>
            <p:cNvSpPr txBox="1">
              <a:spLocks noChangeArrowheads="1"/>
            </p:cNvSpPr>
            <p:nvPr/>
          </p:nvSpPr>
          <p:spPr bwMode="auto">
            <a:xfrm>
              <a:off x="3788469" y="3748429"/>
              <a:ext cx="1741448" cy="675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執行秘書</a:t>
              </a:r>
              <a:endParaRPr kumimoji="1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endParaRPr>
            </a:p>
          </p:txBody>
        </p:sp>
        <p:sp>
          <p:nvSpPr>
            <p:cNvPr id="18" name="Line 65"/>
            <p:cNvSpPr>
              <a:spLocks noChangeShapeType="1"/>
            </p:cNvSpPr>
            <p:nvPr/>
          </p:nvSpPr>
          <p:spPr bwMode="auto">
            <a:xfrm>
              <a:off x="4603682" y="3297818"/>
              <a:ext cx="0" cy="4506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9" name="Line 64"/>
            <p:cNvSpPr>
              <a:spLocks noChangeShapeType="1"/>
            </p:cNvSpPr>
            <p:nvPr/>
          </p:nvSpPr>
          <p:spPr bwMode="auto">
            <a:xfrm>
              <a:off x="4595098" y="4424345"/>
              <a:ext cx="0" cy="4326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0" name="Line 63"/>
            <p:cNvSpPr>
              <a:spLocks noChangeShapeType="1"/>
            </p:cNvSpPr>
            <p:nvPr/>
          </p:nvSpPr>
          <p:spPr bwMode="auto">
            <a:xfrm>
              <a:off x="2710062" y="4844440"/>
              <a:ext cx="0" cy="4506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1" name="Line 62"/>
            <p:cNvSpPr>
              <a:spLocks noChangeShapeType="1"/>
            </p:cNvSpPr>
            <p:nvPr/>
          </p:nvSpPr>
          <p:spPr bwMode="auto">
            <a:xfrm>
              <a:off x="2627783" y="4842395"/>
              <a:ext cx="2595660" cy="20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2" name="Line 61"/>
            <p:cNvSpPr>
              <a:spLocks noChangeShapeType="1"/>
            </p:cNvSpPr>
            <p:nvPr/>
          </p:nvSpPr>
          <p:spPr bwMode="auto">
            <a:xfrm>
              <a:off x="5223443" y="4844440"/>
              <a:ext cx="204212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Line 60"/>
            <p:cNvSpPr>
              <a:spLocks noChangeShapeType="1"/>
            </p:cNvSpPr>
            <p:nvPr/>
          </p:nvSpPr>
          <p:spPr bwMode="auto">
            <a:xfrm>
              <a:off x="3966753" y="4844440"/>
              <a:ext cx="0" cy="4506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" name="Line 59"/>
            <p:cNvSpPr>
              <a:spLocks noChangeShapeType="1"/>
            </p:cNvSpPr>
            <p:nvPr/>
          </p:nvSpPr>
          <p:spPr bwMode="auto">
            <a:xfrm>
              <a:off x="5223443" y="4844440"/>
              <a:ext cx="0" cy="4506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6" name="Line 58"/>
            <p:cNvSpPr>
              <a:spLocks noChangeShapeType="1"/>
            </p:cNvSpPr>
            <p:nvPr/>
          </p:nvSpPr>
          <p:spPr bwMode="auto">
            <a:xfrm>
              <a:off x="6323047" y="4844440"/>
              <a:ext cx="0" cy="4506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7" name="desk1"/>
            <p:cNvSpPr>
              <a:spLocks noEditPoints="1" noChangeArrowheads="1"/>
            </p:cNvSpPr>
            <p:nvPr/>
          </p:nvSpPr>
          <p:spPr bwMode="auto">
            <a:xfrm>
              <a:off x="2079536" y="5169881"/>
              <a:ext cx="1099604" cy="6508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10800 w 21600"/>
                <a:gd name="T9" fmla="*/ 0 h 21600"/>
                <a:gd name="T10" fmla="*/ 21600 w 21600"/>
                <a:gd name="T11" fmla="*/ 10800 h 21600"/>
                <a:gd name="T12" fmla="*/ 10800 w 21600"/>
                <a:gd name="T13" fmla="*/ 21600 h 21600"/>
                <a:gd name="T14" fmla="*/ 0 w 21600"/>
                <a:gd name="T15" fmla="*/ 10800 h 21600"/>
                <a:gd name="T16" fmla="*/ 1000 w 21600"/>
                <a:gd name="T17" fmla="*/ 1000 h 21600"/>
                <a:gd name="T18" fmla="*/ 20600 w 21600"/>
                <a:gd name="T1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8" name="Text Box 55"/>
            <p:cNvSpPr txBox="1">
              <a:spLocks noChangeArrowheads="1"/>
            </p:cNvSpPr>
            <p:nvPr/>
          </p:nvSpPr>
          <p:spPr bwMode="auto">
            <a:xfrm>
              <a:off x="2081717" y="5169881"/>
              <a:ext cx="1099604" cy="675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行政組</a:t>
              </a:r>
              <a:endParaRPr kumimoji="1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endParaRPr>
            </a:p>
          </p:txBody>
        </p:sp>
        <p:sp>
          <p:nvSpPr>
            <p:cNvPr id="29" name="AutoShape 54"/>
            <p:cNvSpPr>
              <a:spLocks noEditPoints="1" noChangeArrowheads="1"/>
            </p:cNvSpPr>
            <p:nvPr/>
          </p:nvSpPr>
          <p:spPr bwMode="auto">
            <a:xfrm>
              <a:off x="3338407" y="5169881"/>
              <a:ext cx="1099604" cy="6508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10800 w 21600"/>
                <a:gd name="T9" fmla="*/ 0 h 21600"/>
                <a:gd name="T10" fmla="*/ 21600 w 21600"/>
                <a:gd name="T11" fmla="*/ 10800 h 21600"/>
                <a:gd name="T12" fmla="*/ 10800 w 21600"/>
                <a:gd name="T13" fmla="*/ 21600 h 21600"/>
                <a:gd name="T14" fmla="*/ 0 w 21600"/>
                <a:gd name="T15" fmla="*/ 10800 h 21600"/>
                <a:gd name="T16" fmla="*/ 1000 w 21600"/>
                <a:gd name="T17" fmla="*/ 1000 h 21600"/>
                <a:gd name="T18" fmla="*/ 20600 w 21600"/>
                <a:gd name="T1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0" name="Text Box 53"/>
            <p:cNvSpPr txBox="1">
              <a:spLocks noChangeArrowheads="1"/>
            </p:cNvSpPr>
            <p:nvPr/>
          </p:nvSpPr>
          <p:spPr bwMode="auto">
            <a:xfrm>
              <a:off x="3338407" y="5169881"/>
              <a:ext cx="1099604" cy="675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教學組</a:t>
              </a:r>
              <a:endParaRPr kumimoji="1" lang="zh-TW" altLang="zh-TW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endParaRPr>
            </a:p>
          </p:txBody>
        </p:sp>
        <p:sp>
          <p:nvSpPr>
            <p:cNvPr id="31" name="AutoShape 52"/>
            <p:cNvSpPr>
              <a:spLocks noEditPoints="1" noChangeArrowheads="1"/>
            </p:cNvSpPr>
            <p:nvPr/>
          </p:nvSpPr>
          <p:spPr bwMode="auto">
            <a:xfrm>
              <a:off x="4595098" y="5169881"/>
              <a:ext cx="1099604" cy="6508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10800 w 21600"/>
                <a:gd name="T9" fmla="*/ 0 h 21600"/>
                <a:gd name="T10" fmla="*/ 21600 w 21600"/>
                <a:gd name="T11" fmla="*/ 10800 h 21600"/>
                <a:gd name="T12" fmla="*/ 10800 w 21600"/>
                <a:gd name="T13" fmla="*/ 21600 h 21600"/>
                <a:gd name="T14" fmla="*/ 0 w 21600"/>
                <a:gd name="T15" fmla="*/ 10800 h 21600"/>
                <a:gd name="T16" fmla="*/ 1000 w 21600"/>
                <a:gd name="T17" fmla="*/ 1000 h 21600"/>
                <a:gd name="T18" fmla="*/ 20600 w 21600"/>
                <a:gd name="T1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2" name="Text Box 51"/>
            <p:cNvSpPr txBox="1">
              <a:spLocks noChangeArrowheads="1"/>
            </p:cNvSpPr>
            <p:nvPr/>
          </p:nvSpPr>
          <p:spPr bwMode="auto">
            <a:xfrm>
              <a:off x="4595098" y="5169881"/>
              <a:ext cx="1099604" cy="675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活動組</a:t>
              </a:r>
              <a:endParaRPr kumimoji="1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endParaRPr>
            </a:p>
          </p:txBody>
        </p:sp>
        <p:sp>
          <p:nvSpPr>
            <p:cNvPr id="33" name="AutoShape 50"/>
            <p:cNvSpPr>
              <a:spLocks noEditPoints="1" noChangeArrowheads="1"/>
            </p:cNvSpPr>
            <p:nvPr/>
          </p:nvSpPr>
          <p:spPr bwMode="auto">
            <a:xfrm>
              <a:off x="5851788" y="5169881"/>
              <a:ext cx="1099604" cy="65088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10800 w 21600"/>
                <a:gd name="T9" fmla="*/ 0 h 21600"/>
                <a:gd name="T10" fmla="*/ 21600 w 21600"/>
                <a:gd name="T11" fmla="*/ 10800 h 21600"/>
                <a:gd name="T12" fmla="*/ 10800 w 21600"/>
                <a:gd name="T13" fmla="*/ 21600 h 21600"/>
                <a:gd name="T14" fmla="*/ 0 w 21600"/>
                <a:gd name="T15" fmla="*/ 10800 h 21600"/>
                <a:gd name="T16" fmla="*/ 1000 w 21600"/>
                <a:gd name="T17" fmla="*/ 1000 h 21600"/>
                <a:gd name="T18" fmla="*/ 20600 w 21600"/>
                <a:gd name="T1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4" name="Text Box 49"/>
            <p:cNvSpPr txBox="1">
              <a:spLocks noChangeArrowheads="1"/>
            </p:cNvSpPr>
            <p:nvPr/>
          </p:nvSpPr>
          <p:spPr bwMode="auto">
            <a:xfrm>
              <a:off x="5852658" y="5190355"/>
              <a:ext cx="1098734" cy="655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輔導組</a:t>
              </a:r>
              <a:endParaRPr kumimoji="1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新細明體" pitchFamily="18" charset="-120"/>
              </a:endParaRPr>
            </a:p>
          </p:txBody>
        </p:sp>
        <p:sp>
          <p:nvSpPr>
            <p:cNvPr id="35" name="Line 91"/>
            <p:cNvSpPr>
              <a:spLocks noChangeShapeType="1"/>
            </p:cNvSpPr>
            <p:nvPr/>
          </p:nvSpPr>
          <p:spPr bwMode="auto">
            <a:xfrm flipH="1">
              <a:off x="5408245" y="1793463"/>
              <a:ext cx="66348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6" name="Line 91"/>
            <p:cNvSpPr>
              <a:spLocks noChangeShapeType="1"/>
            </p:cNvSpPr>
            <p:nvPr/>
          </p:nvSpPr>
          <p:spPr bwMode="auto">
            <a:xfrm flipH="1" flipV="1">
              <a:off x="5408244" y="2917467"/>
              <a:ext cx="74299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graphicFrame>
          <p:nvGraphicFramePr>
            <p:cNvPr id="37" name="資料庫圖表 36"/>
            <p:cNvGraphicFramePr/>
            <p:nvPr>
              <p:extLst>
                <p:ext uri="{D42A27DB-BD31-4B8C-83A1-F6EECF244321}">
                  <p14:modId xmlns:p14="http://schemas.microsoft.com/office/powerpoint/2010/main" val="1015335937"/>
                </p:ext>
              </p:extLst>
            </p:nvPr>
          </p:nvGraphicFramePr>
          <p:xfrm>
            <a:off x="6104807" y="2278461"/>
            <a:ext cx="3018206" cy="11896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8" name="Line 91"/>
            <p:cNvSpPr>
              <a:spLocks noChangeShapeType="1"/>
            </p:cNvSpPr>
            <p:nvPr/>
          </p:nvSpPr>
          <p:spPr bwMode="auto">
            <a:xfrm flipH="1">
              <a:off x="5408245" y="4049588"/>
              <a:ext cx="82218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  <p:grpSp>
          <p:nvGrpSpPr>
            <p:cNvPr id="3" name="群組 38"/>
            <p:cNvGrpSpPr/>
            <p:nvPr/>
          </p:nvGrpSpPr>
          <p:grpSpPr>
            <a:xfrm>
              <a:off x="6104806" y="3617778"/>
              <a:ext cx="3039193" cy="1035402"/>
              <a:chOff x="0" y="0"/>
              <a:chExt cx="3362027" cy="741520"/>
            </a:xfrm>
            <a:scene3d>
              <a:camera prst="orthographicFront"/>
              <a:lightRig rig="flat" dir="t"/>
            </a:scene3d>
          </p:grpSpPr>
          <p:sp>
            <p:nvSpPr>
              <p:cNvPr id="49" name="圓角矩形 48"/>
              <p:cNvSpPr/>
              <p:nvPr/>
            </p:nvSpPr>
            <p:spPr>
              <a:xfrm>
                <a:off x="0" y="0"/>
                <a:ext cx="3362027" cy="741520"/>
              </a:xfrm>
              <a:prstGeom prst="round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50" name="圓角矩形 4"/>
              <p:cNvSpPr/>
              <p:nvPr/>
            </p:nvSpPr>
            <p:spPr>
              <a:xfrm>
                <a:off x="41274" y="71909"/>
                <a:ext cx="3279479" cy="66961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defTabSz="10668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en-US" sz="2000" b="1" dirty="0" smtClean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rPr>
                  <a:t>輔導</a:t>
                </a:r>
                <a:r>
                  <a:rPr lang="zh-TW" sz="2000" b="1" kern="1200" dirty="0" smtClean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rPr>
                  <a:t>主任</a:t>
                </a:r>
                <a:r>
                  <a:rPr lang="zh-TW" altLang="en-US" sz="20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為執行秘書</a:t>
                </a:r>
                <a:r>
                  <a:rPr lang="zh-TW" sz="20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，</a:t>
                </a:r>
                <a:r>
                  <a:rPr lang="zh-TW" altLang="zh-TW" sz="2000" b="1" dirty="0">
                    <a:solidFill>
                      <a:schemeClr val="bg2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協助與督導整體活動企畫與推動</a:t>
                </a:r>
                <a:r>
                  <a:rPr lang="zh-TW" altLang="zh-TW" sz="2000" b="1" dirty="0" smtClean="0">
                    <a:solidFill>
                      <a:schemeClr val="bg2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執行</a:t>
                </a:r>
                <a:endParaRPr lang="zh-TW" altLang="en-US" sz="2000" b="1" kern="1200" dirty="0">
                  <a:solidFill>
                    <a:schemeClr val="bg2">
                      <a:lumMod val="10000"/>
                    </a:schemeClr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grpSp>
          <p:nvGrpSpPr>
            <p:cNvPr id="4" name="群組 39"/>
            <p:cNvGrpSpPr/>
            <p:nvPr/>
          </p:nvGrpSpPr>
          <p:grpSpPr>
            <a:xfrm>
              <a:off x="6071730" y="1241995"/>
              <a:ext cx="3039193" cy="958925"/>
              <a:chOff x="0" y="-28630"/>
              <a:chExt cx="3362027" cy="873919"/>
            </a:xfrm>
            <a:scene3d>
              <a:camera prst="orthographicFront"/>
              <a:lightRig rig="flat" dir="t"/>
            </a:scene3d>
          </p:grpSpPr>
          <p:sp>
            <p:nvSpPr>
              <p:cNvPr id="47" name="圓角矩形 46"/>
              <p:cNvSpPr/>
              <p:nvPr/>
            </p:nvSpPr>
            <p:spPr>
              <a:xfrm>
                <a:off x="0" y="422"/>
                <a:ext cx="3362027" cy="844867"/>
              </a:xfrm>
              <a:prstGeom prst="round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8" name="圓角矩形 4"/>
              <p:cNvSpPr/>
              <p:nvPr/>
            </p:nvSpPr>
            <p:spPr>
              <a:xfrm>
                <a:off x="41243" y="-28630"/>
                <a:ext cx="3279541" cy="76238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l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kumimoji="1" lang="zh-TW" altLang="en-US" sz="2000" b="1" i="0" kern="1200" baseline="0" dirty="0" smtClean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rPr>
                  <a:t>校長</a:t>
                </a:r>
                <a:r>
                  <a:rPr kumimoji="1" lang="zh-TW" altLang="en-US" sz="2000" b="1" i="0" kern="1200" baseline="0" dirty="0" smtClean="0">
                    <a:solidFill>
                      <a:schemeClr val="bg2">
                        <a:lumMod val="10000"/>
                      </a:schemeClr>
                    </a:solidFill>
                    <a:latin typeface="標楷體" pitchFamily="65" charset="-120"/>
                    <a:ea typeface="標楷體" pitchFamily="65" charset="-120"/>
                  </a:rPr>
                  <a:t>擔任召集人督導生涯發展教育之推行</a:t>
                </a:r>
                <a:endParaRPr lang="zh-TW" altLang="en-US" sz="2000" b="1" kern="1200" dirty="0">
                  <a:solidFill>
                    <a:schemeClr val="bg2">
                      <a:lumMod val="10000"/>
                    </a:schemeClr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grpSp>
          <p:nvGrpSpPr>
            <p:cNvPr id="25" name="群組 40"/>
            <p:cNvGrpSpPr/>
            <p:nvPr/>
          </p:nvGrpSpPr>
          <p:grpSpPr>
            <a:xfrm>
              <a:off x="154878" y="3589301"/>
              <a:ext cx="1778175" cy="808002"/>
              <a:chOff x="0" y="-28630"/>
              <a:chExt cx="3362027" cy="873919"/>
            </a:xfrm>
            <a:scene3d>
              <a:camera prst="orthographicFront"/>
              <a:lightRig rig="flat" dir="t"/>
            </a:scene3d>
          </p:grpSpPr>
          <p:sp>
            <p:nvSpPr>
              <p:cNvPr id="45" name="圓角矩形 44"/>
              <p:cNvSpPr/>
              <p:nvPr/>
            </p:nvSpPr>
            <p:spPr>
              <a:xfrm>
                <a:off x="0" y="422"/>
                <a:ext cx="3362027" cy="844867"/>
              </a:xfrm>
              <a:prstGeom prst="round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6" name="圓角矩形 4"/>
              <p:cNvSpPr/>
              <p:nvPr/>
            </p:nvSpPr>
            <p:spPr>
              <a:xfrm>
                <a:off x="41243" y="-28630"/>
                <a:ext cx="3279541" cy="76238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600" b="1" kern="1200" dirty="0" smtClean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rPr>
                  <a:t>輔導措施</a:t>
                </a:r>
                <a:endParaRPr lang="zh-TW" altLang="en-US" sz="2600" b="1" kern="12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  <p:grpSp>
          <p:nvGrpSpPr>
            <p:cNvPr id="39" name="群組 41"/>
            <p:cNvGrpSpPr/>
            <p:nvPr/>
          </p:nvGrpSpPr>
          <p:grpSpPr>
            <a:xfrm>
              <a:off x="2081717" y="3583043"/>
              <a:ext cx="1727949" cy="814260"/>
              <a:chOff x="0" y="-28630"/>
              <a:chExt cx="3362027" cy="873919"/>
            </a:xfrm>
            <a:scene3d>
              <a:camera prst="orthographicFront"/>
              <a:lightRig rig="flat" dir="t"/>
            </a:scene3d>
          </p:grpSpPr>
          <p:sp>
            <p:nvSpPr>
              <p:cNvPr id="43" name="圓角矩形 42"/>
              <p:cNvSpPr/>
              <p:nvPr/>
            </p:nvSpPr>
            <p:spPr>
              <a:xfrm>
                <a:off x="0" y="422"/>
                <a:ext cx="3362027" cy="844867"/>
              </a:xfrm>
              <a:prstGeom prst="roundRect">
                <a:avLst/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4" name="圓角矩形 4"/>
              <p:cNvSpPr/>
              <p:nvPr/>
            </p:nvSpPr>
            <p:spPr>
              <a:xfrm>
                <a:off x="41243" y="-28630"/>
                <a:ext cx="3279541" cy="76238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lvl="0" algn="ctr" defTabSz="10668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600" b="1" dirty="0" smtClean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rPr>
                  <a:t>行政推動</a:t>
                </a:r>
                <a:endParaRPr lang="zh-TW" altLang="en-US" sz="2600" b="1" kern="12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52" name="Text Box 51"/>
          <p:cNvSpPr txBox="1">
            <a:spLocks noChangeArrowheads="1"/>
          </p:cNvSpPr>
          <p:nvPr/>
        </p:nvSpPr>
        <p:spPr bwMode="auto">
          <a:xfrm>
            <a:off x="683568" y="5229200"/>
            <a:ext cx="1099604" cy="6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76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b="1" dirty="0" smtClean="0">
                <a:latin typeface="Adobe 黑体 Std R" pitchFamily="34" charset="-128"/>
                <a:ea typeface="Adobe 黑体 Std R" pitchFamily="34" charset="-128"/>
              </a:rPr>
              <a:t>學校系統合作</a:t>
            </a:r>
            <a:endParaRPr lang="zh-TW" altLang="en-US" sz="40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51" name="Picture 2" descr="D:\學輔科資料\簡報圖案\志願選填分工圖-103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2765"/>
            <a:ext cx="7632848" cy="49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9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圓角矩形 29"/>
          <p:cNvSpPr/>
          <p:nvPr/>
        </p:nvSpPr>
        <p:spPr>
          <a:xfrm flipV="1">
            <a:off x="179512" y="2287720"/>
            <a:ext cx="8784976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/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手繪多邊形 13"/>
          <p:cNvSpPr/>
          <p:nvPr/>
        </p:nvSpPr>
        <p:spPr bwMode="auto">
          <a:xfrm>
            <a:off x="2352496" y="4127576"/>
            <a:ext cx="6525818" cy="1186187"/>
          </a:xfrm>
          <a:custGeom>
            <a:avLst/>
            <a:gdLst>
              <a:gd name="connsiteX0" fmla="*/ 0 w 5335488"/>
              <a:gd name="connsiteY0" fmla="*/ 117632 h 941056"/>
              <a:gd name="connsiteX1" fmla="*/ 4864960 w 5335488"/>
              <a:gd name="connsiteY1" fmla="*/ 117632 h 941056"/>
              <a:gd name="connsiteX2" fmla="*/ 4864960 w 5335488"/>
              <a:gd name="connsiteY2" fmla="*/ 0 h 941056"/>
              <a:gd name="connsiteX3" fmla="*/ 5335488 w 5335488"/>
              <a:gd name="connsiteY3" fmla="*/ 470528 h 941056"/>
              <a:gd name="connsiteX4" fmla="*/ 4864960 w 5335488"/>
              <a:gd name="connsiteY4" fmla="*/ 941056 h 941056"/>
              <a:gd name="connsiteX5" fmla="*/ 4864960 w 5335488"/>
              <a:gd name="connsiteY5" fmla="*/ 823424 h 941056"/>
              <a:gd name="connsiteX6" fmla="*/ 0 w 5335488"/>
              <a:gd name="connsiteY6" fmla="*/ 823424 h 941056"/>
              <a:gd name="connsiteX7" fmla="*/ 0 w 5335488"/>
              <a:gd name="connsiteY7" fmla="*/ 117632 h 94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5488" h="941056">
                <a:moveTo>
                  <a:pt x="0" y="117632"/>
                </a:moveTo>
                <a:lnTo>
                  <a:pt x="4864960" y="117632"/>
                </a:lnTo>
                <a:lnTo>
                  <a:pt x="4864960" y="0"/>
                </a:lnTo>
                <a:lnTo>
                  <a:pt x="5335488" y="470528"/>
                </a:lnTo>
                <a:lnTo>
                  <a:pt x="4864960" y="941056"/>
                </a:lnTo>
                <a:lnTo>
                  <a:pt x="4864960" y="823424"/>
                </a:lnTo>
                <a:lnTo>
                  <a:pt x="0" y="823424"/>
                </a:lnTo>
                <a:lnTo>
                  <a:pt x="0" y="117632"/>
                </a:lnTo>
                <a:close/>
              </a:path>
            </a:pathLst>
          </a:custGeom>
          <a:solidFill>
            <a:srgbClr val="CCFF99">
              <a:alpha val="90000"/>
            </a:srgbClr>
          </a:solidFill>
        </p:spPr>
        <p:style>
          <a:lnRef idx="2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32872" rIns="368136" bIns="132872" spcCol="1270" anchor="ctr"/>
          <a:lstStyle/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提前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分段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上傳與檢校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學生基本資料及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超額比序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資料與積分 </a:t>
            </a:r>
          </a:p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6"/>
          <p:cNvGrpSpPr>
            <a:grpSpLocks/>
          </p:cNvGrpSpPr>
          <p:nvPr/>
        </p:nvGrpSpPr>
        <p:grpSpPr bwMode="auto">
          <a:xfrm>
            <a:off x="2326380" y="1484784"/>
            <a:ext cx="6525818" cy="2490393"/>
            <a:chOff x="3808511" y="1585914"/>
            <a:chExt cx="5335488" cy="1976484"/>
          </a:xfrm>
        </p:grpSpPr>
        <p:sp>
          <p:nvSpPr>
            <p:cNvPr id="8" name="手繪多邊形 7"/>
            <p:cNvSpPr/>
            <p:nvPr/>
          </p:nvSpPr>
          <p:spPr>
            <a:xfrm>
              <a:off x="3808511" y="1585914"/>
              <a:ext cx="5335488" cy="941410"/>
            </a:xfrm>
            <a:custGeom>
              <a:avLst/>
              <a:gdLst>
                <a:gd name="connsiteX0" fmla="*/ 0 w 5335488"/>
                <a:gd name="connsiteY0" fmla="*/ 117632 h 941056"/>
                <a:gd name="connsiteX1" fmla="*/ 4864960 w 5335488"/>
                <a:gd name="connsiteY1" fmla="*/ 117632 h 941056"/>
                <a:gd name="connsiteX2" fmla="*/ 4864960 w 5335488"/>
                <a:gd name="connsiteY2" fmla="*/ 0 h 941056"/>
                <a:gd name="connsiteX3" fmla="*/ 5335488 w 5335488"/>
                <a:gd name="connsiteY3" fmla="*/ 470528 h 941056"/>
                <a:gd name="connsiteX4" fmla="*/ 4864960 w 5335488"/>
                <a:gd name="connsiteY4" fmla="*/ 941056 h 941056"/>
                <a:gd name="connsiteX5" fmla="*/ 4864960 w 5335488"/>
                <a:gd name="connsiteY5" fmla="*/ 823424 h 941056"/>
                <a:gd name="connsiteX6" fmla="*/ 0 w 5335488"/>
                <a:gd name="connsiteY6" fmla="*/ 823424 h 941056"/>
                <a:gd name="connsiteX7" fmla="*/ 0 w 5335488"/>
                <a:gd name="connsiteY7" fmla="*/ 117632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5488" h="941056">
                  <a:moveTo>
                    <a:pt x="0" y="117632"/>
                  </a:moveTo>
                  <a:lnTo>
                    <a:pt x="4864960" y="117632"/>
                  </a:lnTo>
                  <a:lnTo>
                    <a:pt x="4864960" y="0"/>
                  </a:lnTo>
                  <a:lnTo>
                    <a:pt x="5335488" y="470528"/>
                  </a:lnTo>
                  <a:lnTo>
                    <a:pt x="4864960" y="941056"/>
                  </a:lnTo>
                  <a:lnTo>
                    <a:pt x="4864960" y="823424"/>
                  </a:lnTo>
                  <a:lnTo>
                    <a:pt x="0" y="823424"/>
                  </a:lnTo>
                  <a:lnTo>
                    <a:pt x="0" y="117632"/>
                  </a:lnTo>
                  <a:close/>
                </a:path>
              </a:pathLst>
            </a:custGeom>
            <a:solidFill>
              <a:srgbClr val="CCFF99"/>
            </a:solidFill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002">
              <a:schemeClr val="lt1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32872" rIns="368136" bIns="132872" spcCol="1270" anchor="ctr"/>
            <a:lstStyle/>
            <a:p>
              <a:pPr>
                <a:spcBef>
                  <a:spcPct val="50000"/>
                </a:spcBef>
              </a:pPr>
              <a:r>
                <a:rPr lang="zh-TW" altLang="en-US" sz="2800" b="1" dirty="0" smtClean="0">
                  <a:latin typeface="微軟正黑體" pitchFamily="34" charset="-120"/>
                  <a:ea typeface="微軟正黑體" pitchFamily="34" charset="-120"/>
                </a:rPr>
                <a:t>透過</a:t>
              </a:r>
              <a:r>
                <a:rPr lang="zh-TW" altLang="en-US" sz="28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二</a:t>
              </a:r>
              <a:r>
                <a:rPr lang="zh-TW" altLang="zh-TW" sz="28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階段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志願選填試探作業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</a:t>
              </a:r>
              <a:r>
                <a:rPr lang="zh-TW" altLang="zh-TW" sz="28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引導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學生</a:t>
              </a:r>
              <a:r>
                <a:rPr lang="zh-TW" altLang="zh-TW" sz="2800" b="1" dirty="0">
                  <a:latin typeface="微軟正黑體" pitchFamily="34" charset="-120"/>
                  <a:ea typeface="微軟正黑體" pitchFamily="34" charset="-120"/>
                </a:rPr>
                <a:t>學習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志願</a:t>
              </a:r>
              <a:r>
                <a:rPr lang="zh-TW" altLang="zh-TW" sz="2800" b="1" dirty="0" smtClean="0">
                  <a:latin typeface="微軟正黑體" pitchFamily="34" charset="-120"/>
                  <a:ea typeface="微軟正黑體" pitchFamily="34" charset="-120"/>
                </a:rPr>
                <a:t>抉擇</a:t>
              </a:r>
              <a:endParaRPr lang="zh-TW" altLang="en-US" sz="28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3808511" y="2620988"/>
              <a:ext cx="5335488" cy="941410"/>
            </a:xfrm>
            <a:custGeom>
              <a:avLst/>
              <a:gdLst>
                <a:gd name="connsiteX0" fmla="*/ 0 w 5335488"/>
                <a:gd name="connsiteY0" fmla="*/ 117632 h 941056"/>
                <a:gd name="connsiteX1" fmla="*/ 4864960 w 5335488"/>
                <a:gd name="connsiteY1" fmla="*/ 117632 h 941056"/>
                <a:gd name="connsiteX2" fmla="*/ 4864960 w 5335488"/>
                <a:gd name="connsiteY2" fmla="*/ 0 h 941056"/>
                <a:gd name="connsiteX3" fmla="*/ 5335488 w 5335488"/>
                <a:gd name="connsiteY3" fmla="*/ 470528 h 941056"/>
                <a:gd name="connsiteX4" fmla="*/ 4864960 w 5335488"/>
                <a:gd name="connsiteY4" fmla="*/ 941056 h 941056"/>
                <a:gd name="connsiteX5" fmla="*/ 4864960 w 5335488"/>
                <a:gd name="connsiteY5" fmla="*/ 823424 h 941056"/>
                <a:gd name="connsiteX6" fmla="*/ 0 w 5335488"/>
                <a:gd name="connsiteY6" fmla="*/ 823424 h 941056"/>
                <a:gd name="connsiteX7" fmla="*/ 0 w 5335488"/>
                <a:gd name="connsiteY7" fmla="*/ 117632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5488" h="941056">
                  <a:moveTo>
                    <a:pt x="0" y="117632"/>
                  </a:moveTo>
                  <a:lnTo>
                    <a:pt x="4864960" y="117632"/>
                  </a:lnTo>
                  <a:lnTo>
                    <a:pt x="4864960" y="0"/>
                  </a:lnTo>
                  <a:lnTo>
                    <a:pt x="5335488" y="470528"/>
                  </a:lnTo>
                  <a:lnTo>
                    <a:pt x="4864960" y="941056"/>
                  </a:lnTo>
                  <a:lnTo>
                    <a:pt x="4864960" y="823424"/>
                  </a:lnTo>
                  <a:lnTo>
                    <a:pt x="0" y="823424"/>
                  </a:lnTo>
                  <a:lnTo>
                    <a:pt x="0" y="117632"/>
                  </a:lnTo>
                  <a:close/>
                </a:path>
              </a:pathLst>
            </a:custGeom>
            <a:solidFill>
              <a:srgbClr val="CCFF99">
                <a:alpha val="90000"/>
              </a:srgbClr>
            </a:solidFill>
          </p:spPr>
          <p:style>
            <a:lnRef idx="2">
              <a:schemeClr val="accent2">
                <a:tint val="40000"/>
                <a:alpha val="90000"/>
                <a:hueOff val="-12903"/>
                <a:satOff val="-8847"/>
                <a:lumOff val="3415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-12903"/>
                <a:satOff val="-8847"/>
                <a:lumOff val="341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32872" rIns="368136" bIns="132872" spcCol="1270" anchor="ctr"/>
            <a:lstStyle/>
            <a:p>
              <a:endParaRPr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檢視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現階段超額比序積分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及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熟悉志願序變化對計分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的影響 </a:t>
              </a:r>
            </a:p>
            <a:p>
              <a:endParaRPr lang="zh-TW" altLang="en-US" sz="28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群組 14"/>
          <p:cNvGrpSpPr>
            <a:grpSpLocks/>
          </p:cNvGrpSpPr>
          <p:nvPr/>
        </p:nvGrpSpPr>
        <p:grpSpPr bwMode="auto">
          <a:xfrm>
            <a:off x="309361" y="1484784"/>
            <a:ext cx="1976971" cy="5098803"/>
            <a:chOff x="251520" y="1585914"/>
            <a:chExt cx="3556992" cy="4046632"/>
          </a:xfrm>
        </p:grpSpPr>
        <p:sp>
          <p:nvSpPr>
            <p:cNvPr id="16" name="手繪多邊形 15"/>
            <p:cNvSpPr/>
            <p:nvPr/>
          </p:nvSpPr>
          <p:spPr>
            <a:xfrm>
              <a:off x="251520" y="1585914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目的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251520" y="2620988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學生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251520" y="3656062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教務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251520" y="4691136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ts val="3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導師及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>
                <a:lnSpc>
                  <a:spcPts val="3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輔導人員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0" name="手繪多邊形 19"/>
          <p:cNvSpPr/>
          <p:nvPr/>
        </p:nvSpPr>
        <p:spPr bwMode="auto">
          <a:xfrm>
            <a:off x="2366662" y="5413030"/>
            <a:ext cx="6525818" cy="1186188"/>
          </a:xfrm>
          <a:custGeom>
            <a:avLst/>
            <a:gdLst>
              <a:gd name="connsiteX0" fmla="*/ 0 w 5335488"/>
              <a:gd name="connsiteY0" fmla="*/ 117632 h 941056"/>
              <a:gd name="connsiteX1" fmla="*/ 4864960 w 5335488"/>
              <a:gd name="connsiteY1" fmla="*/ 117632 h 941056"/>
              <a:gd name="connsiteX2" fmla="*/ 4864960 w 5335488"/>
              <a:gd name="connsiteY2" fmla="*/ 0 h 941056"/>
              <a:gd name="connsiteX3" fmla="*/ 5335488 w 5335488"/>
              <a:gd name="connsiteY3" fmla="*/ 470528 h 941056"/>
              <a:gd name="connsiteX4" fmla="*/ 4864960 w 5335488"/>
              <a:gd name="connsiteY4" fmla="*/ 941056 h 941056"/>
              <a:gd name="connsiteX5" fmla="*/ 4864960 w 5335488"/>
              <a:gd name="connsiteY5" fmla="*/ 823424 h 941056"/>
              <a:gd name="connsiteX6" fmla="*/ 0 w 5335488"/>
              <a:gd name="connsiteY6" fmla="*/ 823424 h 941056"/>
              <a:gd name="connsiteX7" fmla="*/ 0 w 5335488"/>
              <a:gd name="connsiteY7" fmla="*/ 117632 h 94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5488" h="941056">
                <a:moveTo>
                  <a:pt x="0" y="117632"/>
                </a:moveTo>
                <a:lnTo>
                  <a:pt x="4864960" y="117632"/>
                </a:lnTo>
                <a:lnTo>
                  <a:pt x="4864960" y="0"/>
                </a:lnTo>
                <a:lnTo>
                  <a:pt x="5335488" y="470528"/>
                </a:lnTo>
                <a:lnTo>
                  <a:pt x="4864960" y="941056"/>
                </a:lnTo>
                <a:lnTo>
                  <a:pt x="4864960" y="823424"/>
                </a:lnTo>
                <a:lnTo>
                  <a:pt x="0" y="823424"/>
                </a:lnTo>
                <a:lnTo>
                  <a:pt x="0" y="117632"/>
                </a:lnTo>
                <a:close/>
              </a:path>
            </a:pathLst>
          </a:custGeom>
          <a:solidFill>
            <a:srgbClr val="CCFF99">
              <a:alpha val="90000"/>
            </a:srgbClr>
          </a:solidFill>
        </p:spPr>
        <p:style>
          <a:lnRef idx="2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32872" rIns="368136" bIns="132872" spcCol="1270" anchor="ctr"/>
          <a:lstStyle/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輸出資訊逐次協助學生志願序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選填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進行相關輔導 措施。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pPr marL="0" lvl="1" defTabSz="1066800">
              <a:lnSpc>
                <a:spcPct val="90000"/>
              </a:lnSpc>
              <a:spcAft>
                <a:spcPct val="15000"/>
              </a:spcAft>
              <a:defRPr/>
            </a:pPr>
            <a:endPara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選填試探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系統規劃目的與功能</a:t>
            </a:r>
            <a:endParaRPr lang="zh-TW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5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圓角矩形 29"/>
          <p:cNvSpPr/>
          <p:nvPr/>
        </p:nvSpPr>
        <p:spPr>
          <a:xfrm flipV="1">
            <a:off x="179512" y="2287720"/>
            <a:ext cx="8784976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/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手繪多邊形 13"/>
          <p:cNvSpPr/>
          <p:nvPr/>
        </p:nvSpPr>
        <p:spPr bwMode="auto">
          <a:xfrm>
            <a:off x="2352496" y="4127576"/>
            <a:ext cx="6525818" cy="1186187"/>
          </a:xfrm>
          <a:custGeom>
            <a:avLst/>
            <a:gdLst>
              <a:gd name="connsiteX0" fmla="*/ 0 w 5335488"/>
              <a:gd name="connsiteY0" fmla="*/ 117632 h 941056"/>
              <a:gd name="connsiteX1" fmla="*/ 4864960 w 5335488"/>
              <a:gd name="connsiteY1" fmla="*/ 117632 h 941056"/>
              <a:gd name="connsiteX2" fmla="*/ 4864960 w 5335488"/>
              <a:gd name="connsiteY2" fmla="*/ 0 h 941056"/>
              <a:gd name="connsiteX3" fmla="*/ 5335488 w 5335488"/>
              <a:gd name="connsiteY3" fmla="*/ 470528 h 941056"/>
              <a:gd name="connsiteX4" fmla="*/ 4864960 w 5335488"/>
              <a:gd name="connsiteY4" fmla="*/ 941056 h 941056"/>
              <a:gd name="connsiteX5" fmla="*/ 4864960 w 5335488"/>
              <a:gd name="connsiteY5" fmla="*/ 823424 h 941056"/>
              <a:gd name="connsiteX6" fmla="*/ 0 w 5335488"/>
              <a:gd name="connsiteY6" fmla="*/ 823424 h 941056"/>
              <a:gd name="connsiteX7" fmla="*/ 0 w 5335488"/>
              <a:gd name="connsiteY7" fmla="*/ 117632 h 94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5488" h="941056">
                <a:moveTo>
                  <a:pt x="0" y="117632"/>
                </a:moveTo>
                <a:lnTo>
                  <a:pt x="4864960" y="117632"/>
                </a:lnTo>
                <a:lnTo>
                  <a:pt x="4864960" y="0"/>
                </a:lnTo>
                <a:lnTo>
                  <a:pt x="5335488" y="470528"/>
                </a:lnTo>
                <a:lnTo>
                  <a:pt x="4864960" y="941056"/>
                </a:lnTo>
                <a:lnTo>
                  <a:pt x="4864960" y="823424"/>
                </a:lnTo>
                <a:lnTo>
                  <a:pt x="0" y="823424"/>
                </a:lnTo>
                <a:lnTo>
                  <a:pt x="0" y="117632"/>
                </a:lnTo>
                <a:close/>
              </a:path>
            </a:pathLst>
          </a:custGeom>
          <a:solidFill>
            <a:srgbClr val="CCFF99">
              <a:alpha val="90000"/>
            </a:srgbClr>
          </a:solidFill>
        </p:spPr>
        <p:style>
          <a:lnRef idx="2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32872" rIns="368136" bIns="132872" spcCol="1270" anchor="ctr"/>
          <a:lstStyle/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提前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分段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上傳與檢校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學生基本資料及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超額比序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資料與積分 </a:t>
            </a:r>
          </a:p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6"/>
          <p:cNvGrpSpPr>
            <a:grpSpLocks/>
          </p:cNvGrpSpPr>
          <p:nvPr/>
        </p:nvGrpSpPr>
        <p:grpSpPr bwMode="auto">
          <a:xfrm>
            <a:off x="2326380" y="1484784"/>
            <a:ext cx="6525818" cy="2490393"/>
            <a:chOff x="3808511" y="1585914"/>
            <a:chExt cx="5335488" cy="1976484"/>
          </a:xfrm>
        </p:grpSpPr>
        <p:sp>
          <p:nvSpPr>
            <p:cNvPr id="8" name="手繪多邊形 7"/>
            <p:cNvSpPr/>
            <p:nvPr/>
          </p:nvSpPr>
          <p:spPr>
            <a:xfrm>
              <a:off x="3808511" y="1585914"/>
              <a:ext cx="5335488" cy="941410"/>
            </a:xfrm>
            <a:custGeom>
              <a:avLst/>
              <a:gdLst>
                <a:gd name="connsiteX0" fmla="*/ 0 w 5335488"/>
                <a:gd name="connsiteY0" fmla="*/ 117632 h 941056"/>
                <a:gd name="connsiteX1" fmla="*/ 4864960 w 5335488"/>
                <a:gd name="connsiteY1" fmla="*/ 117632 h 941056"/>
                <a:gd name="connsiteX2" fmla="*/ 4864960 w 5335488"/>
                <a:gd name="connsiteY2" fmla="*/ 0 h 941056"/>
                <a:gd name="connsiteX3" fmla="*/ 5335488 w 5335488"/>
                <a:gd name="connsiteY3" fmla="*/ 470528 h 941056"/>
                <a:gd name="connsiteX4" fmla="*/ 4864960 w 5335488"/>
                <a:gd name="connsiteY4" fmla="*/ 941056 h 941056"/>
                <a:gd name="connsiteX5" fmla="*/ 4864960 w 5335488"/>
                <a:gd name="connsiteY5" fmla="*/ 823424 h 941056"/>
                <a:gd name="connsiteX6" fmla="*/ 0 w 5335488"/>
                <a:gd name="connsiteY6" fmla="*/ 823424 h 941056"/>
                <a:gd name="connsiteX7" fmla="*/ 0 w 5335488"/>
                <a:gd name="connsiteY7" fmla="*/ 117632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5488" h="941056">
                  <a:moveTo>
                    <a:pt x="0" y="117632"/>
                  </a:moveTo>
                  <a:lnTo>
                    <a:pt x="4864960" y="117632"/>
                  </a:lnTo>
                  <a:lnTo>
                    <a:pt x="4864960" y="0"/>
                  </a:lnTo>
                  <a:lnTo>
                    <a:pt x="5335488" y="470528"/>
                  </a:lnTo>
                  <a:lnTo>
                    <a:pt x="4864960" y="941056"/>
                  </a:lnTo>
                  <a:lnTo>
                    <a:pt x="4864960" y="823424"/>
                  </a:lnTo>
                  <a:lnTo>
                    <a:pt x="0" y="823424"/>
                  </a:lnTo>
                  <a:lnTo>
                    <a:pt x="0" y="117632"/>
                  </a:lnTo>
                  <a:close/>
                </a:path>
              </a:pathLst>
            </a:custGeom>
            <a:solidFill>
              <a:srgbClr val="CCFF99"/>
            </a:solidFill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002">
              <a:schemeClr val="lt1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32872" rIns="368136" bIns="132872" spcCol="1270" anchor="ctr"/>
            <a:lstStyle/>
            <a:p>
              <a:pPr>
                <a:spcBef>
                  <a:spcPct val="50000"/>
                </a:spcBef>
              </a:pPr>
              <a:r>
                <a:rPr lang="zh-TW" altLang="en-US" sz="2800" b="1" dirty="0" smtClean="0">
                  <a:latin typeface="微軟正黑體" pitchFamily="34" charset="-120"/>
                  <a:ea typeface="微軟正黑體" pitchFamily="34" charset="-120"/>
                </a:rPr>
                <a:t>透過</a:t>
              </a:r>
              <a:r>
                <a:rPr lang="zh-TW" altLang="en-US" sz="28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二</a:t>
              </a:r>
              <a:r>
                <a:rPr lang="zh-TW" altLang="zh-TW" sz="28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階段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志願選填試探作業</a:t>
              </a:r>
              <a:r>
                <a:rPr lang="zh-TW" altLang="en-US" sz="28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</a:t>
              </a:r>
              <a:r>
                <a:rPr lang="zh-TW" altLang="zh-TW" sz="2800" b="1" dirty="0" smtClean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引導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學生</a:t>
              </a:r>
              <a:r>
                <a:rPr lang="zh-TW" altLang="zh-TW" sz="2800" b="1" dirty="0">
                  <a:latin typeface="微軟正黑體" pitchFamily="34" charset="-120"/>
                  <a:ea typeface="微軟正黑體" pitchFamily="34" charset="-120"/>
                </a:rPr>
                <a:t>學習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志願</a:t>
              </a:r>
              <a:r>
                <a:rPr lang="zh-TW" altLang="zh-TW" sz="2800" b="1" dirty="0" smtClean="0">
                  <a:latin typeface="微軟正黑體" pitchFamily="34" charset="-120"/>
                  <a:ea typeface="微軟正黑體" pitchFamily="34" charset="-120"/>
                </a:rPr>
                <a:t>抉擇</a:t>
              </a:r>
              <a:endParaRPr lang="zh-TW" altLang="en-US" sz="28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3808511" y="2620988"/>
              <a:ext cx="5335488" cy="941410"/>
            </a:xfrm>
            <a:custGeom>
              <a:avLst/>
              <a:gdLst>
                <a:gd name="connsiteX0" fmla="*/ 0 w 5335488"/>
                <a:gd name="connsiteY0" fmla="*/ 117632 h 941056"/>
                <a:gd name="connsiteX1" fmla="*/ 4864960 w 5335488"/>
                <a:gd name="connsiteY1" fmla="*/ 117632 h 941056"/>
                <a:gd name="connsiteX2" fmla="*/ 4864960 w 5335488"/>
                <a:gd name="connsiteY2" fmla="*/ 0 h 941056"/>
                <a:gd name="connsiteX3" fmla="*/ 5335488 w 5335488"/>
                <a:gd name="connsiteY3" fmla="*/ 470528 h 941056"/>
                <a:gd name="connsiteX4" fmla="*/ 4864960 w 5335488"/>
                <a:gd name="connsiteY4" fmla="*/ 941056 h 941056"/>
                <a:gd name="connsiteX5" fmla="*/ 4864960 w 5335488"/>
                <a:gd name="connsiteY5" fmla="*/ 823424 h 941056"/>
                <a:gd name="connsiteX6" fmla="*/ 0 w 5335488"/>
                <a:gd name="connsiteY6" fmla="*/ 823424 h 941056"/>
                <a:gd name="connsiteX7" fmla="*/ 0 w 5335488"/>
                <a:gd name="connsiteY7" fmla="*/ 117632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35488" h="941056">
                  <a:moveTo>
                    <a:pt x="0" y="117632"/>
                  </a:moveTo>
                  <a:lnTo>
                    <a:pt x="4864960" y="117632"/>
                  </a:lnTo>
                  <a:lnTo>
                    <a:pt x="4864960" y="0"/>
                  </a:lnTo>
                  <a:lnTo>
                    <a:pt x="5335488" y="470528"/>
                  </a:lnTo>
                  <a:lnTo>
                    <a:pt x="4864960" y="941056"/>
                  </a:lnTo>
                  <a:lnTo>
                    <a:pt x="4864960" y="823424"/>
                  </a:lnTo>
                  <a:lnTo>
                    <a:pt x="0" y="823424"/>
                  </a:lnTo>
                  <a:lnTo>
                    <a:pt x="0" y="117632"/>
                  </a:lnTo>
                  <a:close/>
                </a:path>
              </a:pathLst>
            </a:custGeom>
            <a:solidFill>
              <a:srgbClr val="CCFF99">
                <a:alpha val="90000"/>
              </a:srgbClr>
            </a:solidFill>
          </p:spPr>
          <p:style>
            <a:lnRef idx="2">
              <a:schemeClr val="accent2">
                <a:tint val="40000"/>
                <a:alpha val="90000"/>
                <a:hueOff val="-12903"/>
                <a:satOff val="-8847"/>
                <a:lumOff val="3415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-12903"/>
                <a:satOff val="-8847"/>
                <a:lumOff val="341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32872" rIns="368136" bIns="132872" spcCol="1270" anchor="ctr"/>
            <a:lstStyle/>
            <a:p>
              <a:endParaRPr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檢視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現階段超額比序積分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及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熟悉志願序變化對計分</a:t>
              </a: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的影響 </a:t>
              </a:r>
            </a:p>
            <a:p>
              <a:endParaRPr lang="zh-TW" altLang="en-US" sz="28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群組 14"/>
          <p:cNvGrpSpPr>
            <a:grpSpLocks/>
          </p:cNvGrpSpPr>
          <p:nvPr/>
        </p:nvGrpSpPr>
        <p:grpSpPr bwMode="auto">
          <a:xfrm>
            <a:off x="309361" y="1484784"/>
            <a:ext cx="1976971" cy="5098803"/>
            <a:chOff x="251520" y="1585914"/>
            <a:chExt cx="3556992" cy="4046632"/>
          </a:xfrm>
        </p:grpSpPr>
        <p:sp>
          <p:nvSpPr>
            <p:cNvPr id="16" name="手繪多邊形 15"/>
            <p:cNvSpPr/>
            <p:nvPr/>
          </p:nvSpPr>
          <p:spPr>
            <a:xfrm>
              <a:off x="251520" y="1585914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目的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251520" y="2620988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學生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251520" y="3656062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教務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251520" y="4691136"/>
              <a:ext cx="3556992" cy="941410"/>
            </a:xfrm>
            <a:custGeom>
              <a:avLst/>
              <a:gdLst>
                <a:gd name="connsiteX0" fmla="*/ 0 w 3556992"/>
                <a:gd name="connsiteY0" fmla="*/ 156846 h 941056"/>
                <a:gd name="connsiteX1" fmla="*/ 156846 w 3556992"/>
                <a:gd name="connsiteY1" fmla="*/ 0 h 941056"/>
                <a:gd name="connsiteX2" fmla="*/ 3400146 w 3556992"/>
                <a:gd name="connsiteY2" fmla="*/ 0 h 941056"/>
                <a:gd name="connsiteX3" fmla="*/ 3556992 w 3556992"/>
                <a:gd name="connsiteY3" fmla="*/ 156846 h 941056"/>
                <a:gd name="connsiteX4" fmla="*/ 3556992 w 3556992"/>
                <a:gd name="connsiteY4" fmla="*/ 784210 h 941056"/>
                <a:gd name="connsiteX5" fmla="*/ 3400146 w 3556992"/>
                <a:gd name="connsiteY5" fmla="*/ 941056 h 941056"/>
                <a:gd name="connsiteX6" fmla="*/ 156846 w 3556992"/>
                <a:gd name="connsiteY6" fmla="*/ 941056 h 941056"/>
                <a:gd name="connsiteX7" fmla="*/ 0 w 3556992"/>
                <a:gd name="connsiteY7" fmla="*/ 784210 h 941056"/>
                <a:gd name="connsiteX8" fmla="*/ 0 w 3556992"/>
                <a:gd name="connsiteY8" fmla="*/ 156846 h 94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992" h="941056">
                  <a:moveTo>
                    <a:pt x="0" y="156846"/>
                  </a:moveTo>
                  <a:cubicBezTo>
                    <a:pt x="0" y="70222"/>
                    <a:pt x="70222" y="0"/>
                    <a:pt x="156846" y="0"/>
                  </a:cubicBezTo>
                  <a:lnTo>
                    <a:pt x="3400146" y="0"/>
                  </a:lnTo>
                  <a:cubicBezTo>
                    <a:pt x="3486770" y="0"/>
                    <a:pt x="3556992" y="70222"/>
                    <a:pt x="3556992" y="156846"/>
                  </a:cubicBezTo>
                  <a:lnTo>
                    <a:pt x="3556992" y="784210"/>
                  </a:lnTo>
                  <a:cubicBezTo>
                    <a:pt x="3556992" y="870834"/>
                    <a:pt x="3486770" y="941056"/>
                    <a:pt x="3400146" y="941056"/>
                  </a:cubicBezTo>
                  <a:lnTo>
                    <a:pt x="156846" y="941056"/>
                  </a:lnTo>
                  <a:cubicBezTo>
                    <a:pt x="70222" y="941056"/>
                    <a:pt x="0" y="870834"/>
                    <a:pt x="0" y="784210"/>
                  </a:cubicBezTo>
                  <a:lnTo>
                    <a:pt x="0" y="156846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67859" tIns="106899" rIns="167859" bIns="106899" spcCol="1270" anchor="ctr"/>
            <a:lstStyle/>
            <a:p>
              <a:pPr algn="ctr" defTabSz="1422400">
                <a:lnSpc>
                  <a:spcPts val="3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導師及</a:t>
              </a:r>
              <a:endPara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>
                <a:lnSpc>
                  <a:spcPts val="3000"/>
                </a:lnSpc>
                <a:spcAft>
                  <a:spcPct val="35000"/>
                </a:spcAft>
                <a:defRPr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輔導人員</a:t>
              </a:r>
              <a:endPara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0" name="手繪多邊形 19"/>
          <p:cNvSpPr/>
          <p:nvPr/>
        </p:nvSpPr>
        <p:spPr bwMode="auto">
          <a:xfrm>
            <a:off x="2366662" y="5413030"/>
            <a:ext cx="6525818" cy="1186188"/>
          </a:xfrm>
          <a:custGeom>
            <a:avLst/>
            <a:gdLst>
              <a:gd name="connsiteX0" fmla="*/ 0 w 5335488"/>
              <a:gd name="connsiteY0" fmla="*/ 117632 h 941056"/>
              <a:gd name="connsiteX1" fmla="*/ 4864960 w 5335488"/>
              <a:gd name="connsiteY1" fmla="*/ 117632 h 941056"/>
              <a:gd name="connsiteX2" fmla="*/ 4864960 w 5335488"/>
              <a:gd name="connsiteY2" fmla="*/ 0 h 941056"/>
              <a:gd name="connsiteX3" fmla="*/ 5335488 w 5335488"/>
              <a:gd name="connsiteY3" fmla="*/ 470528 h 941056"/>
              <a:gd name="connsiteX4" fmla="*/ 4864960 w 5335488"/>
              <a:gd name="connsiteY4" fmla="*/ 941056 h 941056"/>
              <a:gd name="connsiteX5" fmla="*/ 4864960 w 5335488"/>
              <a:gd name="connsiteY5" fmla="*/ 823424 h 941056"/>
              <a:gd name="connsiteX6" fmla="*/ 0 w 5335488"/>
              <a:gd name="connsiteY6" fmla="*/ 823424 h 941056"/>
              <a:gd name="connsiteX7" fmla="*/ 0 w 5335488"/>
              <a:gd name="connsiteY7" fmla="*/ 117632 h 94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5488" h="941056">
                <a:moveTo>
                  <a:pt x="0" y="117632"/>
                </a:moveTo>
                <a:lnTo>
                  <a:pt x="4864960" y="117632"/>
                </a:lnTo>
                <a:lnTo>
                  <a:pt x="4864960" y="0"/>
                </a:lnTo>
                <a:lnTo>
                  <a:pt x="5335488" y="470528"/>
                </a:lnTo>
                <a:lnTo>
                  <a:pt x="4864960" y="941056"/>
                </a:lnTo>
                <a:lnTo>
                  <a:pt x="4864960" y="823424"/>
                </a:lnTo>
                <a:lnTo>
                  <a:pt x="0" y="823424"/>
                </a:lnTo>
                <a:lnTo>
                  <a:pt x="0" y="117632"/>
                </a:lnTo>
                <a:close/>
              </a:path>
            </a:pathLst>
          </a:custGeom>
          <a:solidFill>
            <a:srgbClr val="CCFF99">
              <a:alpha val="90000"/>
            </a:srgbClr>
          </a:solidFill>
        </p:spPr>
        <p:style>
          <a:lnRef idx="2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-12903"/>
              <a:satOff val="-8847"/>
              <a:lumOff val="341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32872" rIns="368136" bIns="132872" spcCol="1270" anchor="ctr"/>
          <a:lstStyle/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輸出資訊逐次協助學生志願序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選填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進行相關輔導 措施。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pPr marL="0" lvl="1" defTabSz="1066800">
              <a:lnSpc>
                <a:spcPct val="90000"/>
              </a:lnSpc>
              <a:spcAft>
                <a:spcPct val="15000"/>
              </a:spcAft>
              <a:defRPr/>
            </a:pPr>
            <a:endPara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選填試探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系統規劃目的與功能</a:t>
            </a:r>
            <a:endParaRPr lang="zh-TW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07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251521" y="476672"/>
            <a:ext cx="8857554" cy="940966"/>
          </a:xfrm>
        </p:spPr>
        <p:txBody>
          <a:bodyPr/>
          <a:lstStyle/>
          <a:p>
            <a:pPr lvl="0"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學年度志願選填試探問卷調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95536" y="1340768"/>
            <a:ext cx="842493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實施目的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有助教師了解學生選填志願時之想法</a:t>
            </a:r>
          </a:p>
          <a:p>
            <a:pPr lvl="1">
              <a:spcBef>
                <a:spcPts val="600"/>
              </a:spcBef>
            </a:pP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提供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學校教師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快速判讀學生生涯定向狀況</a:t>
            </a:r>
            <a:endParaRPr lang="en-US" altLang="zh-TW" sz="3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做為修正下一階段相關輔導策略之依據</a:t>
            </a:r>
            <a:endParaRPr lang="en-US" altLang="zh-TW" sz="3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實施時段</a:t>
            </a:r>
            <a:endParaRPr kumimoji="0" 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於志願選填試探作業時段併同實施</a:t>
            </a:r>
            <a:endParaRPr lang="en-US" altLang="zh-TW" sz="3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階段：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104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年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月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20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 日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-27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日</a:t>
            </a:r>
            <a:endParaRPr lang="en-US" altLang="zh-TW" sz="32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2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階段：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104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年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4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月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22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 日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-30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日</a:t>
            </a:r>
            <a:endParaRPr lang="en-US" altLang="zh-TW" sz="3200" b="1" dirty="0" smtClean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  <a:buNone/>
            </a:pP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                                                         </a:t>
            </a:r>
            <a:r>
              <a:rPr lang="zh-TW" altLang="en-US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資料來源</a:t>
            </a:r>
            <a:r>
              <a:rPr lang="en-US" altLang="zh-TW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:</a:t>
            </a:r>
            <a:r>
              <a:rPr lang="zh-TW" altLang="en-US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教育部國民及學前教育署</a:t>
            </a:r>
            <a:endParaRPr lang="en-US" altLang="zh-TW" sz="1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7780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95536" y="1340768"/>
            <a:ext cx="842493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題目二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我選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填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志願考量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的因素：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可複選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zh-TW" sz="2400" b="1" dirty="0"/>
              <a:t>個人</a:t>
            </a:r>
            <a:r>
              <a:rPr lang="zh-TW" altLang="zh-TW" sz="2400" b="1" dirty="0" smtClean="0"/>
              <a:t>因素</a:t>
            </a:r>
            <a:r>
              <a:rPr lang="zh-TW" altLang="en-US" sz="2400" b="1" dirty="0" smtClean="0"/>
              <a:t>：</a:t>
            </a:r>
            <a:r>
              <a:rPr lang="en-US" altLang="zh-TW" sz="2400" b="1" dirty="0"/>
              <a:t>A</a:t>
            </a:r>
            <a:r>
              <a:rPr lang="zh-TW" altLang="zh-TW" sz="2400" b="1" dirty="0"/>
              <a:t>學業表現、</a:t>
            </a:r>
            <a:r>
              <a:rPr lang="en-US" altLang="zh-TW" sz="2400" b="1" dirty="0"/>
              <a:t>B</a:t>
            </a:r>
            <a:r>
              <a:rPr lang="zh-TW" altLang="zh-TW" sz="2400" b="1" dirty="0"/>
              <a:t>性向（專長能力）、</a:t>
            </a:r>
            <a:r>
              <a:rPr lang="en-US" altLang="zh-TW" sz="2400" b="1" dirty="0"/>
              <a:t>C</a:t>
            </a:r>
            <a:r>
              <a:rPr lang="zh-TW" altLang="zh-TW" sz="2400" b="1" dirty="0"/>
              <a:t>生涯興趣、</a:t>
            </a:r>
            <a:r>
              <a:rPr lang="en-US" altLang="zh-TW" sz="2400" b="1" dirty="0"/>
              <a:t>D</a:t>
            </a:r>
            <a:r>
              <a:rPr lang="zh-TW" altLang="zh-TW" sz="2400" b="1" dirty="0"/>
              <a:t>工作價值觀、</a:t>
            </a:r>
            <a:r>
              <a:rPr lang="en-US" altLang="zh-TW" sz="2400" b="1" dirty="0"/>
              <a:t>E</a:t>
            </a:r>
            <a:r>
              <a:rPr lang="zh-TW" altLang="zh-TW" sz="2400" b="1" dirty="0"/>
              <a:t>人格特質、</a:t>
            </a:r>
            <a:r>
              <a:rPr lang="en-US" altLang="zh-TW" sz="2400" b="1" dirty="0"/>
              <a:t>F</a:t>
            </a:r>
            <a:r>
              <a:rPr lang="zh-TW" altLang="zh-TW" sz="2400" b="1" dirty="0"/>
              <a:t>健康</a:t>
            </a:r>
            <a:r>
              <a:rPr lang="zh-TW" altLang="zh-TW" sz="2400" b="1" dirty="0" smtClean="0"/>
              <a:t>狀況</a:t>
            </a:r>
            <a:endParaRPr lang="en-US" altLang="zh-TW" sz="2400" b="1" dirty="0" smtClean="0"/>
          </a:p>
          <a:p>
            <a:pPr lvl="1"/>
            <a:r>
              <a:rPr lang="zh-TW" altLang="zh-TW" sz="2400" b="1" dirty="0"/>
              <a:t>環境</a:t>
            </a:r>
            <a:r>
              <a:rPr lang="zh-TW" altLang="zh-TW" sz="2400" b="1" dirty="0" smtClean="0"/>
              <a:t>因素</a:t>
            </a:r>
            <a:r>
              <a:rPr lang="zh-TW" altLang="en-US" sz="2400" b="1" dirty="0" smtClean="0"/>
              <a:t>：</a:t>
            </a:r>
            <a:r>
              <a:rPr lang="en-US" altLang="zh-TW" sz="2400" b="1" dirty="0"/>
              <a:t>G</a:t>
            </a:r>
            <a:r>
              <a:rPr lang="zh-TW" altLang="zh-TW" sz="2400" b="1" dirty="0"/>
              <a:t>家庭經濟狀況、</a:t>
            </a:r>
            <a:r>
              <a:rPr lang="en-US" altLang="zh-TW" sz="2400" b="1" dirty="0"/>
              <a:t>H</a:t>
            </a:r>
            <a:r>
              <a:rPr lang="zh-TW" altLang="zh-TW" sz="2400" b="1" dirty="0"/>
              <a:t>家人期望、</a:t>
            </a:r>
            <a:r>
              <a:rPr lang="en-US" altLang="zh-TW" sz="2400" b="1" dirty="0"/>
              <a:t>I</a:t>
            </a:r>
            <a:r>
              <a:rPr lang="zh-TW" altLang="zh-TW" sz="2400" b="1" dirty="0"/>
              <a:t>社會潮流、學校評價、</a:t>
            </a:r>
            <a:r>
              <a:rPr lang="en-US" altLang="zh-TW" sz="2400" b="1" dirty="0"/>
              <a:t>J</a:t>
            </a:r>
            <a:r>
              <a:rPr lang="zh-TW" altLang="zh-TW" sz="2400" b="1" dirty="0"/>
              <a:t>通勤距離及</a:t>
            </a:r>
            <a:r>
              <a:rPr lang="zh-TW" altLang="zh-TW" sz="2400" b="1" dirty="0" smtClean="0"/>
              <a:t>時間</a:t>
            </a:r>
            <a:endParaRPr lang="en-US" altLang="zh-TW" sz="2400" b="1" dirty="0" smtClean="0"/>
          </a:p>
          <a:p>
            <a:pPr lvl="1"/>
            <a:r>
              <a:rPr lang="zh-TW" altLang="zh-TW" sz="2400" b="1" dirty="0"/>
              <a:t>資訊</a:t>
            </a:r>
            <a:r>
              <a:rPr lang="zh-TW" altLang="zh-TW" sz="2400" b="1" dirty="0" smtClean="0"/>
              <a:t>因素</a:t>
            </a:r>
            <a:r>
              <a:rPr lang="zh-TW" altLang="en-US" sz="2400" b="1" dirty="0" smtClean="0"/>
              <a:t>：</a:t>
            </a:r>
            <a:r>
              <a:rPr lang="en-US" altLang="zh-TW" sz="2400" b="1" dirty="0"/>
              <a:t>K</a:t>
            </a:r>
            <a:r>
              <a:rPr lang="zh-TW" altLang="zh-TW" sz="2400" b="1" dirty="0"/>
              <a:t>生涯試探結果、</a:t>
            </a:r>
            <a:r>
              <a:rPr lang="en-US" altLang="zh-TW" sz="2400" b="1" dirty="0"/>
              <a:t>L</a:t>
            </a:r>
            <a:r>
              <a:rPr lang="zh-TW" altLang="zh-TW" sz="2400" b="1" dirty="0"/>
              <a:t>學校入學管道與方式、</a:t>
            </a:r>
            <a:r>
              <a:rPr lang="en-US" altLang="zh-TW" sz="2400" b="1" dirty="0"/>
              <a:t>M</a:t>
            </a:r>
            <a:r>
              <a:rPr lang="zh-TW" altLang="zh-TW" sz="2400" b="1" dirty="0"/>
              <a:t>學校多元社團及發展特色、</a:t>
            </a:r>
            <a:r>
              <a:rPr lang="en-US" altLang="zh-TW" sz="2400" b="1" dirty="0"/>
              <a:t>N</a:t>
            </a:r>
            <a:r>
              <a:rPr lang="zh-TW" altLang="zh-TW" sz="2400" b="1" dirty="0"/>
              <a:t>未來升學就業</a:t>
            </a:r>
            <a:r>
              <a:rPr lang="zh-TW" altLang="zh-TW" sz="2400" b="1" dirty="0" smtClean="0"/>
              <a:t>管道</a:t>
            </a:r>
            <a:endParaRPr lang="en-US" altLang="zh-TW" sz="2400" b="1" dirty="0" smtClean="0"/>
          </a:p>
          <a:p>
            <a:pPr lvl="1"/>
            <a:r>
              <a:rPr lang="zh-TW" altLang="en-US" sz="2400" b="1" dirty="0" smtClean="0"/>
              <a:t>其他：</a:t>
            </a:r>
            <a:r>
              <a:rPr lang="en-US" altLang="zh-TW" sz="2000" b="1" dirty="0"/>
              <a:t>O(</a:t>
            </a:r>
            <a:r>
              <a:rPr lang="zh-TW" altLang="zh-TW" sz="2000" b="1" dirty="0"/>
              <a:t>請自填</a:t>
            </a:r>
            <a:r>
              <a:rPr lang="en-US" altLang="zh-TW" sz="2000" b="1" dirty="0"/>
              <a:t>)____________(</a:t>
            </a:r>
            <a:r>
              <a:rPr lang="zh-TW" altLang="zh-TW" sz="2000" b="1" dirty="0"/>
              <a:t>請輸入考量因素</a:t>
            </a:r>
            <a:r>
              <a:rPr lang="en-US" altLang="zh-TW" sz="2000" b="1" dirty="0"/>
              <a:t>)</a:t>
            </a:r>
            <a:endParaRPr lang="en-US" altLang="zh-TW" sz="2400" b="1" dirty="0" smtClean="0"/>
          </a:p>
          <a:p>
            <a:r>
              <a:rPr kumimoji="0" lang="zh-TW" altLang="en-US" sz="4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</a:t>
            </a:r>
            <a:r>
              <a:rPr kumimoji="0" lang="en-US" altLang="zh-TW" sz="4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sz="4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前五項，依序</a:t>
            </a:r>
            <a:r>
              <a:rPr kumimoji="0" lang="en-US" altLang="zh-TW" sz="4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sz="4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103</a:t>
            </a:r>
            <a:r>
              <a:rPr lang="zh-TW" altLang="en-US" sz="3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學年度：生涯</a:t>
            </a:r>
            <a:r>
              <a:rPr lang="zh-TW" altLang="en-US" sz="3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興趣、性向</a:t>
            </a:r>
            <a:r>
              <a:rPr lang="en-US" altLang="zh-TW" sz="3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(</a:t>
            </a:r>
            <a:r>
              <a:rPr lang="zh-TW" altLang="en-US" sz="3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專長能力</a:t>
            </a:r>
            <a:r>
              <a:rPr lang="en-US" altLang="zh-TW" sz="3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) </a:t>
            </a:r>
            <a:r>
              <a:rPr lang="zh-TW" altLang="en-US" sz="3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en-US" sz="3800" b="1" u="sng" dirty="0">
                <a:solidFill>
                  <a:srgbClr val="3742A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家人期望、學業表現、</a:t>
            </a:r>
            <a:r>
              <a:rPr lang="zh-TW" altLang="en-US" sz="3800" b="1" u="sng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未來升學就業管道</a:t>
            </a:r>
            <a:endParaRPr lang="en-US" altLang="zh-TW" sz="3800" b="1" u="sng" dirty="0" smtClean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102</a:t>
            </a:r>
            <a:r>
              <a:rPr lang="zh-TW" altLang="en-US" sz="3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學年度</a:t>
            </a:r>
            <a:r>
              <a:rPr lang="zh-TW" altLang="en-US" sz="3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：</a:t>
            </a:r>
            <a:r>
              <a:rPr lang="zh-TW" altLang="en-US" sz="3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生涯興趣、性向（專長能力）、</a:t>
            </a:r>
            <a:r>
              <a:rPr lang="zh-TW" altLang="en-US" sz="3700" b="1" u="sng" dirty="0">
                <a:solidFill>
                  <a:srgbClr val="3742A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學業表現</a:t>
            </a:r>
            <a:r>
              <a:rPr lang="zh-TW" altLang="en-US" sz="3700" b="1" u="sng" dirty="0" smtClean="0">
                <a:solidFill>
                  <a:srgbClr val="3742A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、家人</a:t>
            </a:r>
            <a:r>
              <a:rPr lang="zh-TW" altLang="en-US" sz="3700" b="1" u="sng" dirty="0">
                <a:solidFill>
                  <a:srgbClr val="3742A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期望</a:t>
            </a:r>
            <a:r>
              <a:rPr lang="zh-TW" altLang="en-US" sz="3800" b="1" u="sng" dirty="0">
                <a:solidFill>
                  <a:srgbClr val="3742A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en-US" sz="3700" b="1" u="sng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個人工作</a:t>
            </a:r>
            <a:r>
              <a:rPr lang="zh-TW" altLang="en-US" sz="3700" b="1" u="sng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價值觀</a:t>
            </a:r>
            <a:endParaRPr lang="en-US" altLang="zh-TW" sz="3700" b="1" u="sng" dirty="0" smtClean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 algn="r">
              <a:spcBef>
                <a:spcPts val="600"/>
              </a:spcBef>
              <a:buNone/>
            </a:pPr>
            <a:r>
              <a:rPr lang="zh-TW" altLang="en-US" sz="1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資料來源</a:t>
            </a:r>
            <a:r>
              <a:rPr lang="en-US" altLang="zh-TW" sz="1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:</a:t>
            </a:r>
            <a:r>
              <a:rPr lang="zh-TW" altLang="en-US" sz="1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教育部國民及學前教育署</a:t>
            </a:r>
            <a:endParaRPr lang="en-US" altLang="zh-TW" sz="18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85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95536" y="1196752"/>
            <a:ext cx="84249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sz="3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針對學生</a:t>
            </a:r>
            <a:r>
              <a:rPr kumimoji="0" lang="zh-TW" altLang="zh-TW" sz="3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選</a:t>
            </a:r>
            <a:r>
              <a:rPr kumimoji="0" lang="zh-TW" altLang="zh-TW" sz="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填</a:t>
            </a:r>
            <a:r>
              <a:rPr kumimoji="0" lang="zh-TW" altLang="zh-TW" sz="3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志願</a:t>
            </a:r>
            <a:r>
              <a:rPr kumimoji="0" lang="zh-TW" altLang="zh-TW" sz="38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諮詢</a:t>
            </a:r>
            <a:r>
              <a:rPr kumimoji="0" lang="zh-TW" altLang="en-US" sz="3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統計結果建議</a:t>
            </a:r>
            <a:endParaRPr kumimoji="0" lang="en-US" altLang="zh-TW" sz="38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 algn="just">
              <a:lnSpc>
                <a:spcPct val="110000"/>
              </a:lnSpc>
            </a:pPr>
            <a:r>
              <a:rPr lang="zh-TW" altLang="en-US" sz="3300" u="sng" dirty="0" smtClean="0"/>
              <a:t>學生</a:t>
            </a:r>
            <a:r>
              <a:rPr lang="zh-TW" altLang="en-US" sz="3300" u="sng" dirty="0"/>
              <a:t>家長</a:t>
            </a:r>
            <a:r>
              <a:rPr lang="zh-TW" altLang="en-US" sz="3300" b="1" dirty="0"/>
              <a:t>與長輩</a:t>
            </a:r>
            <a:r>
              <a:rPr lang="zh-TW" altLang="en-US" sz="3300" b="1" dirty="0" smtClean="0"/>
              <a:t>是國中階段學生</a:t>
            </a:r>
            <a:r>
              <a:rPr lang="zh-TW" altLang="en-US" sz="3300" b="1" dirty="0"/>
              <a:t>在</a:t>
            </a:r>
            <a:r>
              <a:rPr lang="zh-TW" altLang="en-US" b="1" u="sng" dirty="0" smtClean="0">
                <a:solidFill>
                  <a:srgbClr val="FF0000"/>
                </a:solidFill>
              </a:rPr>
              <a:t>校外</a:t>
            </a:r>
            <a:r>
              <a:rPr lang="zh-TW" altLang="en-US" sz="3300" b="1" dirty="0" smtClean="0"/>
              <a:t>討論升學進路、志願選填時</a:t>
            </a:r>
            <a:r>
              <a:rPr lang="zh-TW" altLang="en-US" sz="3300" b="1" dirty="0"/>
              <a:t>的</a:t>
            </a:r>
            <a:r>
              <a:rPr lang="zh-TW" altLang="en-US" sz="3300" b="1" dirty="0" smtClean="0"/>
              <a:t>諮詢主要對象，</a:t>
            </a:r>
            <a:r>
              <a:rPr lang="zh-TW" altLang="en-US" sz="3300" b="1" dirty="0" smtClean="0">
                <a:solidFill>
                  <a:srgbClr val="FF0000"/>
                </a:solidFill>
              </a:rPr>
              <a:t>爰有效提供社會外界相關升學進路資訊是適性入學重要工作</a:t>
            </a:r>
            <a:endParaRPr lang="en-US" altLang="zh-TW" sz="3300" b="1" dirty="0">
              <a:solidFill>
                <a:srgbClr val="FF0000"/>
              </a:solidFill>
            </a:endParaRPr>
          </a:p>
          <a:p>
            <a:pPr lvl="1" algn="just">
              <a:lnSpc>
                <a:spcPct val="110000"/>
              </a:lnSpc>
            </a:pPr>
            <a:r>
              <a:rPr lang="zh-TW" altLang="en-US" sz="3300" b="1" dirty="0" smtClean="0"/>
              <a:t>導師</a:t>
            </a:r>
            <a:r>
              <a:rPr lang="zh-TW" altLang="en-US" sz="3300" b="1" dirty="0"/>
              <a:t>、輔導老師是</a:t>
            </a:r>
            <a:r>
              <a:rPr lang="zh-TW" altLang="en-US" sz="3300" b="1" dirty="0" smtClean="0"/>
              <a:t>學生</a:t>
            </a:r>
            <a:r>
              <a:rPr lang="zh-TW" altLang="en-US" sz="3300" b="1" dirty="0" smtClean="0">
                <a:solidFill>
                  <a:srgbClr val="FF0000"/>
                </a:solidFill>
              </a:rPr>
              <a:t>在校內</a:t>
            </a:r>
            <a:r>
              <a:rPr lang="zh-TW" altLang="en-US" sz="3300" b="1" dirty="0" smtClean="0"/>
              <a:t>於</a:t>
            </a:r>
            <a:r>
              <a:rPr lang="zh-TW" altLang="en-US" sz="3300" b="1" dirty="0"/>
              <a:t>升學、生涯等</a:t>
            </a:r>
            <a:r>
              <a:rPr lang="zh-TW" altLang="en-US" sz="3300" b="1" dirty="0" smtClean="0"/>
              <a:t>資訊</a:t>
            </a:r>
            <a:r>
              <a:rPr lang="zh-TW" altLang="en-US" sz="3300" b="1" dirty="0"/>
              <a:t>最直接的諮詢對象，因此強化導師、輔導老師</a:t>
            </a:r>
            <a:r>
              <a:rPr lang="zh-TW" altLang="en-US" sz="3300" b="1" dirty="0" smtClean="0"/>
              <a:t>的對學生未來升學進路的了解至</a:t>
            </a:r>
            <a:r>
              <a:rPr lang="zh-TW" altLang="en-US" sz="3300" b="1" dirty="0"/>
              <a:t>為必要</a:t>
            </a:r>
            <a:r>
              <a:rPr lang="zh-TW" altLang="en-US" sz="3300" dirty="0" smtClean="0"/>
              <a:t>。</a:t>
            </a:r>
            <a:endParaRPr lang="en-US" altLang="zh-TW" sz="3300" dirty="0" smtClean="0"/>
          </a:p>
          <a:p>
            <a:pPr lvl="1" algn="just">
              <a:lnSpc>
                <a:spcPct val="110000"/>
              </a:lnSpc>
            </a:pPr>
            <a:r>
              <a:rPr lang="en-US" altLang="zh-TW" sz="3300" b="1" dirty="0" smtClean="0"/>
              <a:t>103</a:t>
            </a:r>
            <a:r>
              <a:rPr lang="zh-TW" altLang="en-US" sz="3300" b="1" dirty="0" smtClean="0"/>
              <a:t>年度</a:t>
            </a:r>
            <a:r>
              <a:rPr lang="zh-TW" altLang="zh-TW" sz="3300" b="1" dirty="0" smtClean="0"/>
              <a:t>學校</a:t>
            </a:r>
            <a:r>
              <a:rPr lang="zh-TW" altLang="zh-TW" sz="3300" b="1" dirty="0"/>
              <a:t>行政</a:t>
            </a:r>
            <a:r>
              <a:rPr lang="zh-TW" altLang="zh-TW" sz="3300" b="1" dirty="0" smtClean="0"/>
              <a:t>人員諮詢</a:t>
            </a:r>
            <a:r>
              <a:rPr lang="zh-TW" altLang="zh-TW" sz="3300" b="1" dirty="0"/>
              <a:t>的比例也增加</a:t>
            </a:r>
            <a:r>
              <a:rPr lang="zh-TW" altLang="zh-TW" sz="3300" b="1" dirty="0" smtClean="0"/>
              <a:t>許多</a:t>
            </a:r>
            <a:r>
              <a:rPr lang="zh-TW" altLang="en-US" sz="3300" b="1" dirty="0" smtClean="0"/>
              <a:t>，</a:t>
            </a:r>
            <a:r>
              <a:rPr lang="zh-TW" altLang="zh-TW" sz="3300" b="1" dirty="0" smtClean="0"/>
              <a:t>推論</a:t>
            </a:r>
            <a:r>
              <a:rPr lang="zh-TW" altLang="zh-TW" sz="3300" b="1" dirty="0"/>
              <a:t>應為</a:t>
            </a:r>
            <a:r>
              <a:rPr lang="zh-TW" altLang="zh-TW" sz="3300" b="1" dirty="0">
                <a:solidFill>
                  <a:srgbClr val="FF0000"/>
                </a:solidFill>
              </a:rPr>
              <a:t>教務</a:t>
            </a:r>
            <a:r>
              <a:rPr lang="zh-TW" altLang="zh-TW" sz="3300" b="1" dirty="0" smtClean="0">
                <a:solidFill>
                  <a:srgbClr val="FF0000"/>
                </a:solidFill>
              </a:rPr>
              <a:t>系統</a:t>
            </a:r>
            <a:r>
              <a:rPr lang="zh-TW" altLang="en-US" sz="3300" b="1" dirty="0" smtClean="0"/>
              <a:t>主責學生升學進路諮詢所致。</a:t>
            </a:r>
            <a:endParaRPr lang="en-US" altLang="zh-TW" sz="3300" b="1" dirty="0"/>
          </a:p>
        </p:txBody>
      </p:sp>
      <p:sp>
        <p:nvSpPr>
          <p:cNvPr id="5" name="矩形 4"/>
          <p:cNvSpPr/>
          <p:nvPr/>
        </p:nvSpPr>
        <p:spPr>
          <a:xfrm>
            <a:off x="4572000" y="623731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600"/>
              </a:spcBef>
              <a:buNone/>
            </a:pPr>
            <a:r>
              <a:rPr lang="zh-TW" altLang="en-US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資料來源</a:t>
            </a:r>
            <a:r>
              <a:rPr lang="en-US" altLang="zh-TW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:</a:t>
            </a:r>
            <a:r>
              <a:rPr lang="zh-TW" altLang="en-US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教育部國民及學前教育署</a:t>
            </a:r>
            <a:endParaRPr lang="en-US" altLang="zh-TW" sz="1600" b="1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83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95536" y="1340768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Font typeface="Arial" charset="0"/>
              <a:buChar char="•"/>
            </a:pP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學生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選填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志願考量因素</a:t>
            </a:r>
            <a:r>
              <a:rPr kumimoji="0" lang="zh-TW" altLang="en-US" sz="32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順序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</a:t>
            </a:r>
            <a:r>
              <a:rPr kumimoji="0" lang="en-US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(3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志願統計，前</a:t>
            </a:r>
            <a:r>
              <a:rPr kumimoji="0" lang="en-US" altLang="zh-TW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10</a:t>
            </a:r>
            <a:r>
              <a:rPr kumimoji="0" lang="zh-TW" alt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項，依序</a:t>
            </a:r>
            <a:r>
              <a:rPr kumimoji="0" lang="en-US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en-US" altLang="zh-TW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600" dirty="0">
                <a:solidFill>
                  <a:srgbClr val="FF0000"/>
                </a:solidFill>
              </a:rPr>
              <a:t>1</a:t>
            </a:r>
            <a:r>
              <a:rPr lang="zh-TW" altLang="zh-TW" sz="2600" dirty="0">
                <a:solidFill>
                  <a:srgbClr val="FF0000"/>
                </a:solidFill>
              </a:rPr>
              <a:t>學業</a:t>
            </a:r>
            <a:r>
              <a:rPr lang="zh-TW" altLang="zh-TW" sz="2600" dirty="0" smtClean="0">
                <a:solidFill>
                  <a:srgbClr val="FF0000"/>
                </a:solidFill>
              </a:rPr>
              <a:t>表現</a:t>
            </a:r>
            <a:r>
              <a:rPr lang="zh-TW" altLang="en-US" sz="2600" dirty="0" smtClean="0">
                <a:solidFill>
                  <a:srgbClr val="FF0000"/>
                </a:solidFill>
              </a:rPr>
              <a:t>、</a:t>
            </a:r>
            <a:r>
              <a:rPr lang="en-US" altLang="zh-TW" sz="2600" dirty="0" smtClean="0">
                <a:solidFill>
                  <a:srgbClr val="FF0000"/>
                </a:solidFill>
              </a:rPr>
              <a:t>2</a:t>
            </a:r>
            <a:r>
              <a:rPr lang="zh-TW" altLang="zh-TW" sz="2600" dirty="0" smtClean="0">
                <a:solidFill>
                  <a:srgbClr val="FF0000"/>
                </a:solidFill>
              </a:rPr>
              <a:t>性向</a:t>
            </a:r>
            <a:r>
              <a:rPr lang="en-US" altLang="zh-TW" sz="2600" dirty="0">
                <a:solidFill>
                  <a:srgbClr val="FF0000"/>
                </a:solidFill>
              </a:rPr>
              <a:t>(</a:t>
            </a:r>
            <a:r>
              <a:rPr lang="zh-TW" altLang="zh-TW" sz="2600" dirty="0">
                <a:solidFill>
                  <a:srgbClr val="FF0000"/>
                </a:solidFill>
              </a:rPr>
              <a:t>專長能力</a:t>
            </a:r>
            <a:r>
              <a:rPr lang="en-US" altLang="zh-TW" sz="2600" dirty="0" smtClean="0">
                <a:solidFill>
                  <a:srgbClr val="FF0000"/>
                </a:solidFill>
              </a:rPr>
              <a:t>)</a:t>
            </a:r>
            <a:r>
              <a:rPr lang="zh-TW" altLang="zh-TW" sz="2600" dirty="0" smtClean="0">
                <a:solidFill>
                  <a:srgbClr val="FF0000"/>
                </a:solidFill>
              </a:rPr>
              <a:t> 、</a:t>
            </a:r>
            <a:r>
              <a:rPr lang="en-US" altLang="zh-TW" sz="2600" dirty="0">
                <a:solidFill>
                  <a:srgbClr val="FF0000"/>
                </a:solidFill>
              </a:rPr>
              <a:t>3</a:t>
            </a:r>
            <a:r>
              <a:rPr lang="zh-TW" altLang="zh-TW" sz="2600" dirty="0" smtClean="0">
                <a:solidFill>
                  <a:srgbClr val="FF0000"/>
                </a:solidFill>
              </a:rPr>
              <a:t>生涯</a:t>
            </a:r>
            <a:r>
              <a:rPr lang="zh-TW" altLang="zh-TW" sz="2600" dirty="0">
                <a:solidFill>
                  <a:srgbClr val="FF0000"/>
                </a:solidFill>
              </a:rPr>
              <a:t>興趣</a:t>
            </a:r>
            <a:r>
              <a:rPr lang="zh-TW" altLang="en-US" sz="2600" dirty="0" smtClean="0"/>
              <a:t>、</a:t>
            </a:r>
            <a:r>
              <a:rPr lang="en-US" altLang="zh-TW" sz="2600" dirty="0" smtClean="0"/>
              <a:t>4</a:t>
            </a:r>
            <a:r>
              <a:rPr lang="zh-TW" altLang="en-US" sz="2600" dirty="0" smtClean="0"/>
              <a:t>其他、</a:t>
            </a:r>
            <a:r>
              <a:rPr lang="en-US" altLang="zh-TW" sz="2600" dirty="0" smtClean="0"/>
              <a:t>5</a:t>
            </a:r>
            <a:r>
              <a:rPr lang="zh-TW" altLang="en-US" sz="2600" dirty="0"/>
              <a:t>家人期望、</a:t>
            </a:r>
            <a:r>
              <a:rPr lang="en-US" altLang="zh-TW" sz="2600" dirty="0" smtClean="0"/>
              <a:t>6</a:t>
            </a:r>
            <a:r>
              <a:rPr lang="zh-TW" altLang="en-US" sz="2600" dirty="0"/>
              <a:t>健康狀況、</a:t>
            </a:r>
            <a:r>
              <a:rPr lang="en-US" altLang="zh-TW" sz="2600" dirty="0" smtClean="0"/>
              <a:t>7</a:t>
            </a:r>
            <a:r>
              <a:rPr lang="zh-TW" altLang="en-US" sz="2600" dirty="0"/>
              <a:t>家庭經濟狀況、</a:t>
            </a:r>
            <a:r>
              <a:rPr lang="en-US" altLang="zh-TW" sz="2600" dirty="0"/>
              <a:t>8</a:t>
            </a:r>
            <a:r>
              <a:rPr lang="zh-TW" altLang="en-US" sz="2600" dirty="0"/>
              <a:t>通勤距離及時間、</a:t>
            </a:r>
            <a:r>
              <a:rPr lang="en-US" altLang="zh-TW" sz="2600" dirty="0" smtClean="0"/>
              <a:t>9</a:t>
            </a:r>
            <a:r>
              <a:rPr lang="zh-TW" altLang="en-US" sz="2600" dirty="0"/>
              <a:t>工作價值觀</a:t>
            </a:r>
            <a:r>
              <a:rPr lang="zh-TW" altLang="en-US" sz="2600" dirty="0" smtClean="0"/>
              <a:t>、</a:t>
            </a:r>
            <a:r>
              <a:rPr lang="en-US" altLang="zh-TW" sz="2600" dirty="0" smtClean="0"/>
              <a:t>10</a:t>
            </a:r>
            <a:r>
              <a:rPr lang="zh-TW" altLang="en-US" sz="2600" dirty="0"/>
              <a:t>人格</a:t>
            </a:r>
            <a:r>
              <a:rPr lang="zh-TW" altLang="en-US" sz="2600" dirty="0" smtClean="0"/>
              <a:t>特質</a:t>
            </a:r>
            <a:endParaRPr lang="en-US" altLang="zh-TW" sz="2600" dirty="0" smtClean="0"/>
          </a:p>
          <a:p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學生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選填志願</a:t>
            </a:r>
            <a:r>
              <a:rPr kumimoji="0" lang="zh-TW" altLang="en-US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第一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考量因素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前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10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項，依序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altLang="zh-TW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600" dirty="0" smtClean="0">
                <a:solidFill>
                  <a:srgbClr val="FF0000"/>
                </a:solidFill>
              </a:rPr>
              <a:t>1</a:t>
            </a:r>
            <a:r>
              <a:rPr lang="zh-TW" altLang="zh-TW" sz="2600" dirty="0">
                <a:solidFill>
                  <a:srgbClr val="FF0000"/>
                </a:solidFill>
              </a:rPr>
              <a:t>學業表現</a:t>
            </a:r>
            <a:r>
              <a:rPr lang="zh-TW" altLang="en-US" sz="2600" dirty="0">
                <a:solidFill>
                  <a:srgbClr val="FF0000"/>
                </a:solidFill>
              </a:rPr>
              <a:t>、</a:t>
            </a:r>
            <a:r>
              <a:rPr lang="en-US" altLang="zh-TW" sz="2600" dirty="0">
                <a:solidFill>
                  <a:srgbClr val="FF0000"/>
                </a:solidFill>
              </a:rPr>
              <a:t>2</a:t>
            </a:r>
            <a:r>
              <a:rPr lang="zh-TW" altLang="zh-TW" sz="2600" dirty="0">
                <a:solidFill>
                  <a:srgbClr val="FF0000"/>
                </a:solidFill>
              </a:rPr>
              <a:t>生涯興趣</a:t>
            </a:r>
            <a:r>
              <a:rPr lang="zh-TW" altLang="en-US" sz="2600" dirty="0">
                <a:solidFill>
                  <a:srgbClr val="FF0000"/>
                </a:solidFill>
              </a:rPr>
              <a:t>、</a:t>
            </a:r>
            <a:r>
              <a:rPr lang="en-US" altLang="zh-TW" sz="2600" dirty="0">
                <a:solidFill>
                  <a:srgbClr val="FF0000"/>
                </a:solidFill>
              </a:rPr>
              <a:t>3</a:t>
            </a:r>
            <a:r>
              <a:rPr lang="zh-TW" altLang="zh-TW" sz="2600" dirty="0">
                <a:solidFill>
                  <a:srgbClr val="FF0000"/>
                </a:solidFill>
              </a:rPr>
              <a:t>性向</a:t>
            </a:r>
            <a:r>
              <a:rPr lang="en-US" altLang="zh-TW" sz="2600" dirty="0">
                <a:solidFill>
                  <a:srgbClr val="FF0000"/>
                </a:solidFill>
              </a:rPr>
              <a:t>(</a:t>
            </a:r>
            <a:r>
              <a:rPr lang="zh-TW" altLang="zh-TW" sz="2600" dirty="0">
                <a:solidFill>
                  <a:srgbClr val="FF0000"/>
                </a:solidFill>
              </a:rPr>
              <a:t>專長能力</a:t>
            </a:r>
            <a:r>
              <a:rPr lang="en-US" altLang="zh-TW" sz="2600" dirty="0">
                <a:solidFill>
                  <a:srgbClr val="FF0000"/>
                </a:solidFill>
              </a:rPr>
              <a:t>)</a:t>
            </a:r>
            <a:r>
              <a:rPr lang="zh-TW" altLang="en-US" sz="2600" dirty="0"/>
              <a:t>、</a:t>
            </a:r>
            <a:r>
              <a:rPr lang="en-US" altLang="zh-TW" sz="2600" dirty="0"/>
              <a:t>4</a:t>
            </a:r>
            <a:r>
              <a:rPr lang="zh-TW" altLang="zh-TW" sz="2600" dirty="0"/>
              <a:t>家人期望</a:t>
            </a:r>
            <a:r>
              <a:rPr lang="zh-TW" altLang="en-US" sz="2600" dirty="0"/>
              <a:t>、</a:t>
            </a:r>
            <a:r>
              <a:rPr lang="en-US" altLang="zh-TW" sz="2600" dirty="0"/>
              <a:t>5</a:t>
            </a:r>
            <a:r>
              <a:rPr lang="zh-TW" altLang="en-US" sz="2600" dirty="0"/>
              <a:t>工作價值觀、</a:t>
            </a:r>
            <a:r>
              <a:rPr lang="en-US" altLang="zh-TW" sz="2600" dirty="0"/>
              <a:t>6</a:t>
            </a:r>
            <a:r>
              <a:rPr lang="zh-TW" altLang="en-US" sz="2600" dirty="0"/>
              <a:t>人格特質、</a:t>
            </a:r>
            <a:r>
              <a:rPr lang="en-US" altLang="zh-TW" sz="2600" dirty="0"/>
              <a:t>7</a:t>
            </a:r>
            <a:r>
              <a:rPr lang="zh-TW" altLang="en-US" sz="2600" dirty="0"/>
              <a:t>家庭經濟狀況、</a:t>
            </a:r>
            <a:r>
              <a:rPr lang="en-US" altLang="zh-TW" sz="2600" dirty="0"/>
              <a:t>8</a:t>
            </a:r>
            <a:r>
              <a:rPr lang="zh-TW" altLang="en-US" sz="2600" dirty="0"/>
              <a:t>通勤距離及時間、</a:t>
            </a:r>
            <a:r>
              <a:rPr lang="en-US" altLang="zh-TW" sz="2600" dirty="0"/>
              <a:t>9</a:t>
            </a:r>
            <a:r>
              <a:rPr lang="zh-TW" altLang="en-US" sz="2600" dirty="0"/>
              <a:t>未來升學就業管道、</a:t>
            </a:r>
            <a:r>
              <a:rPr lang="en-US" altLang="zh-TW" sz="2600" dirty="0"/>
              <a:t>10</a:t>
            </a:r>
            <a:r>
              <a:rPr lang="zh-TW" altLang="en-US" sz="2600" dirty="0"/>
              <a:t>健康</a:t>
            </a:r>
            <a:r>
              <a:rPr lang="zh-TW" altLang="en-US" sz="2600" dirty="0" smtClean="0"/>
              <a:t>狀況</a:t>
            </a:r>
            <a:endParaRPr lang="en-US" altLang="zh-TW" sz="2600" dirty="0" smtClean="0"/>
          </a:p>
        </p:txBody>
      </p:sp>
    </p:spTree>
    <p:extLst>
      <p:ext uri="{BB962C8B-B14F-4D97-AF65-F5344CB8AC3E}">
        <p14:creationId xmlns:p14="http://schemas.microsoft.com/office/powerpoint/2010/main" val="253431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95536" y="1340768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題目</a:t>
            </a: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三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我生涯評估結果：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單選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600" dirty="0"/>
              <a:t>A</a:t>
            </a:r>
            <a:r>
              <a:rPr lang="zh-TW" altLang="zh-TW" sz="2600" dirty="0"/>
              <a:t>學術</a:t>
            </a:r>
            <a:r>
              <a:rPr lang="zh-TW" altLang="zh-TW" sz="2600" dirty="0" smtClean="0"/>
              <a:t>傾向</a:t>
            </a:r>
            <a:r>
              <a:rPr lang="zh-TW" altLang="en-US" sz="2600" dirty="0" smtClean="0"/>
              <a:t>、</a:t>
            </a:r>
            <a:r>
              <a:rPr lang="en-US" altLang="zh-TW" sz="2600" dirty="0" smtClean="0"/>
              <a:t>B</a:t>
            </a:r>
            <a:r>
              <a:rPr lang="zh-TW" altLang="zh-TW" sz="2600" dirty="0"/>
              <a:t>職業</a:t>
            </a:r>
            <a:r>
              <a:rPr lang="zh-TW" altLang="zh-TW" sz="2600" dirty="0" smtClean="0"/>
              <a:t>傾向</a:t>
            </a:r>
            <a:r>
              <a:rPr lang="zh-TW" altLang="en-US" sz="2600" dirty="0" smtClean="0"/>
              <a:t>、</a:t>
            </a:r>
            <a:r>
              <a:rPr lang="en-US" altLang="zh-TW" sz="2600" dirty="0" smtClean="0"/>
              <a:t>C</a:t>
            </a:r>
            <a:r>
              <a:rPr lang="zh-TW" altLang="zh-TW" sz="2600" dirty="0"/>
              <a:t>生涯未定</a:t>
            </a:r>
            <a:r>
              <a:rPr lang="zh-TW" altLang="zh-TW" sz="2600" dirty="0" smtClean="0"/>
              <a:t>向</a:t>
            </a:r>
            <a:r>
              <a:rPr lang="zh-TW" altLang="en-US" sz="2600" dirty="0" smtClean="0"/>
              <a:t>、</a:t>
            </a:r>
            <a:r>
              <a:rPr lang="en-US" altLang="zh-TW" sz="2600" dirty="0" smtClean="0"/>
              <a:t>D</a:t>
            </a:r>
            <a:r>
              <a:rPr lang="zh-TW" altLang="zh-TW" sz="2600" dirty="0"/>
              <a:t>特殊專長傾向</a:t>
            </a:r>
            <a:r>
              <a:rPr lang="en-US" altLang="zh-TW" sz="2600" dirty="0"/>
              <a:t>(</a:t>
            </a:r>
            <a:r>
              <a:rPr lang="zh-TW" altLang="zh-TW" sz="2600" dirty="0"/>
              <a:t>單科型高中或特色班</a:t>
            </a:r>
            <a:r>
              <a:rPr lang="en-US" altLang="zh-TW" sz="2600" dirty="0" smtClean="0"/>
              <a:t>)</a:t>
            </a:r>
            <a:r>
              <a:rPr lang="zh-TW" altLang="en-US" sz="2600" dirty="0" smtClean="0"/>
              <a:t>、</a:t>
            </a:r>
            <a:r>
              <a:rPr lang="en-US" altLang="zh-TW" sz="2600" dirty="0" smtClean="0"/>
              <a:t>E</a:t>
            </a:r>
            <a:r>
              <a:rPr lang="zh-TW" altLang="zh-TW" sz="2600" dirty="0"/>
              <a:t>中正預校</a:t>
            </a:r>
          </a:p>
          <a:p>
            <a:pPr lvl="1"/>
            <a:r>
              <a:rPr lang="zh-TW" altLang="en-US" sz="2600" dirty="0" smtClean="0"/>
              <a:t>選填職業</a:t>
            </a:r>
            <a:r>
              <a:rPr lang="zh-TW" altLang="zh-TW" sz="2600" dirty="0" smtClean="0"/>
              <a:t>傾向</a:t>
            </a:r>
            <a:r>
              <a:rPr lang="zh-TW" altLang="en-US" sz="2600" dirty="0" smtClean="0"/>
              <a:t>者須續答第</a:t>
            </a:r>
            <a:r>
              <a:rPr lang="en-US" altLang="zh-TW" sz="2600" dirty="0" smtClean="0"/>
              <a:t>4</a:t>
            </a:r>
            <a:r>
              <a:rPr lang="zh-TW" altLang="en-US" sz="2600" dirty="0" smtClean="0"/>
              <a:t>題</a:t>
            </a:r>
            <a:endParaRPr lang="zh-TW" altLang="zh-TW" sz="2600" dirty="0" smtClean="0"/>
          </a:p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依序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103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學年度：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職業傾向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學術傾向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生涯未定向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特殊專長傾向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中正預</a:t>
            </a:r>
            <a:r>
              <a:rPr lang="zh-TW" altLang="zh-TW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校</a:t>
            </a:r>
            <a:endParaRPr lang="en-US" altLang="zh-TW" sz="3200" b="1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102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學年度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：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職業傾向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學術傾向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生涯未定向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特殊專長傾向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中正預校</a:t>
            </a:r>
            <a:endParaRPr lang="en-US" altLang="zh-TW" sz="3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en-US" altLang="zh-TW" sz="2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7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報告大綱</a:t>
            </a:r>
            <a:endParaRPr lang="zh-TW" altLang="en-US" dirty="0" smtClean="0"/>
          </a:p>
        </p:txBody>
      </p:sp>
      <p:graphicFrame>
        <p:nvGraphicFramePr>
          <p:cNvPr id="5" name="內容版面配置區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863170"/>
              </p:ext>
            </p:extLst>
          </p:nvPr>
        </p:nvGraphicFramePr>
        <p:xfrm>
          <a:off x="1043608" y="1196752"/>
          <a:ext cx="7947992" cy="488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1043608" y="6237312"/>
            <a:ext cx="7947992" cy="453600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1403648" y="6165304"/>
            <a:ext cx="6624736" cy="531360"/>
            <a:chOff x="397399" y="4123246"/>
            <a:chExt cx="5563594" cy="5313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圓角矩形 7"/>
            <p:cNvSpPr/>
            <p:nvPr/>
          </p:nvSpPr>
          <p:spPr>
            <a:xfrm>
              <a:off x="397399" y="4123246"/>
              <a:ext cx="5563594" cy="53136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圓角矩形 4"/>
            <p:cNvSpPr/>
            <p:nvPr/>
          </p:nvSpPr>
          <p:spPr>
            <a:xfrm>
              <a:off x="423338" y="4149185"/>
              <a:ext cx="5511716" cy="4794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0291" tIns="0" rIns="210291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柒</a:t>
              </a:r>
              <a:r>
                <a:rPr lang="zh-TW" altLang="en-US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、結語與意見交流</a:t>
              </a:r>
              <a:endParaRPr lang="zh-TW" altLang="en-US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95536" y="1340768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針對學生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選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填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志願</a:t>
            </a:r>
            <a:r>
              <a:rPr kumimoji="0" lang="zh-TW" altLang="en-US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考量因素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統計結果建議</a:t>
            </a:r>
            <a:endParaRPr kumimoji="0" lang="en-US" altLang="zh-TW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en-US" sz="3000" b="1" dirty="0" smtClean="0"/>
              <a:t>學生選填志願時</a:t>
            </a:r>
            <a:r>
              <a:rPr lang="zh-TW" altLang="zh-TW" sz="3000" b="1" dirty="0" smtClean="0"/>
              <a:t>前三</a:t>
            </a:r>
            <a:r>
              <a:rPr lang="zh-TW" altLang="en-US" sz="3000" b="1" dirty="0" smtClean="0"/>
              <a:t>項最重要</a:t>
            </a:r>
            <a:r>
              <a:rPr lang="zh-TW" altLang="zh-TW" sz="3000" b="1" dirty="0" smtClean="0"/>
              <a:t>考量</a:t>
            </a:r>
            <a:r>
              <a:rPr lang="zh-TW" altLang="zh-TW" sz="3000" b="1" dirty="0"/>
              <a:t>因素分別為</a:t>
            </a:r>
            <a:r>
              <a:rPr lang="zh-TW" altLang="zh-TW" sz="3000" b="1" dirty="0">
                <a:solidFill>
                  <a:srgbClr val="FF0000"/>
                </a:solidFill>
              </a:rPr>
              <a:t>生涯興趣、</a:t>
            </a:r>
            <a:r>
              <a:rPr lang="zh-TW" altLang="zh-TW" sz="3000" b="1" dirty="0" smtClean="0">
                <a:solidFill>
                  <a:srgbClr val="FF0000"/>
                </a:solidFill>
              </a:rPr>
              <a:t>性向</a:t>
            </a:r>
            <a:r>
              <a:rPr lang="zh-TW" altLang="zh-TW" sz="3000" b="1" dirty="0" smtClean="0"/>
              <a:t>及</a:t>
            </a:r>
            <a:r>
              <a:rPr lang="zh-TW" altLang="zh-TW" sz="3000" b="1" dirty="0">
                <a:solidFill>
                  <a:srgbClr val="FF0000"/>
                </a:solidFill>
              </a:rPr>
              <a:t>學業表現</a:t>
            </a:r>
            <a:r>
              <a:rPr lang="zh-TW" altLang="zh-TW" sz="3000" b="1" dirty="0"/>
              <a:t>，</a:t>
            </a:r>
            <a:r>
              <a:rPr lang="zh-TW" altLang="zh-TW" sz="3000" b="1" dirty="0" smtClean="0"/>
              <a:t>且</a:t>
            </a:r>
            <a:r>
              <a:rPr lang="zh-TW" altLang="zh-TW" sz="3000" b="1" dirty="0" smtClean="0">
                <a:solidFill>
                  <a:srgbClr val="FF0000"/>
                </a:solidFill>
              </a:rPr>
              <a:t>生涯</a:t>
            </a:r>
            <a:r>
              <a:rPr lang="zh-TW" altLang="zh-TW" sz="3000" b="1" dirty="0">
                <a:solidFill>
                  <a:srgbClr val="FF0000"/>
                </a:solidFill>
              </a:rPr>
              <a:t>興趣、</a:t>
            </a:r>
            <a:r>
              <a:rPr lang="zh-TW" altLang="zh-TW" sz="3000" b="1" dirty="0" smtClean="0">
                <a:solidFill>
                  <a:srgbClr val="FF0000"/>
                </a:solidFill>
              </a:rPr>
              <a:t>性向</a:t>
            </a:r>
            <a:r>
              <a:rPr lang="zh-TW" altLang="zh-TW" sz="3000" b="1" dirty="0" smtClean="0"/>
              <a:t>因素</a:t>
            </a:r>
            <a:r>
              <a:rPr lang="zh-TW" altLang="zh-TW" sz="3000" b="1" dirty="0"/>
              <a:t>有逐年遞增的趨勢，顯示國中適性輔導工作確有成效。</a:t>
            </a:r>
          </a:p>
          <a:p>
            <a:pPr lvl="1"/>
            <a:r>
              <a:rPr lang="zh-TW" altLang="en-US" sz="3000" b="1" dirty="0" smtClean="0"/>
              <a:t>雖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學業表現</a:t>
            </a:r>
            <a:r>
              <a:rPr lang="zh-TW" altLang="en-US" sz="3000" b="1" dirty="0" smtClean="0"/>
              <a:t>仍是</a:t>
            </a:r>
            <a:r>
              <a:rPr lang="zh-TW" altLang="en-US" sz="3000" b="1" dirty="0"/>
              <a:t>學生</a:t>
            </a:r>
            <a:r>
              <a:rPr lang="zh-TW" altLang="zh-TW" sz="3000" b="1" dirty="0"/>
              <a:t>志願選填</a:t>
            </a:r>
            <a:r>
              <a:rPr lang="zh-TW" altLang="en-US" sz="3000" b="1" dirty="0"/>
              <a:t>首要考量</a:t>
            </a:r>
            <a:r>
              <a:rPr lang="zh-TW" altLang="zh-TW" sz="3000" b="1" dirty="0"/>
              <a:t>因素，</a:t>
            </a:r>
            <a:r>
              <a:rPr lang="zh-TW" altLang="zh-TW" sz="3000" b="1" dirty="0" smtClean="0"/>
              <a:t>但將</a:t>
            </a:r>
            <a:r>
              <a:rPr lang="zh-TW" altLang="zh-TW" sz="3000" b="1" dirty="0"/>
              <a:t>學業成績列為志願選填首要考量因素的學生有</a:t>
            </a:r>
            <a:r>
              <a:rPr lang="zh-TW" altLang="zh-TW" sz="3000" b="1" dirty="0">
                <a:solidFill>
                  <a:srgbClr val="FF0000"/>
                </a:solidFill>
              </a:rPr>
              <a:t>逐年下降</a:t>
            </a:r>
            <a:r>
              <a:rPr lang="zh-TW" altLang="zh-TW" sz="3000" b="1" dirty="0"/>
              <a:t>的趨勢</a:t>
            </a:r>
            <a:r>
              <a:rPr lang="zh-TW" altLang="zh-TW" sz="3000" b="1" dirty="0" smtClean="0"/>
              <a:t>。</a:t>
            </a:r>
            <a:endParaRPr lang="en-US" altLang="zh-TW" sz="3000" b="1" dirty="0" smtClean="0"/>
          </a:p>
          <a:p>
            <a:pPr lvl="1"/>
            <a:r>
              <a:rPr lang="zh-TW" altLang="en-US" sz="3000" b="1" dirty="0" smtClean="0"/>
              <a:t>部分縣市學生已將生涯興趣列為首要考量因素，非常可喜。</a:t>
            </a:r>
            <a:endParaRPr lang="en-US" altLang="zh-TW" sz="3000" b="1" dirty="0"/>
          </a:p>
        </p:txBody>
      </p:sp>
    </p:spTree>
    <p:extLst>
      <p:ext uri="{BB962C8B-B14F-4D97-AF65-F5344CB8AC3E}">
        <p14:creationId xmlns:p14="http://schemas.microsoft.com/office/powerpoint/2010/main" val="19712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179512" y="1196752"/>
            <a:ext cx="864096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針對學生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選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填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志願</a:t>
            </a:r>
            <a:r>
              <a:rPr kumimoji="0" lang="zh-TW" altLang="en-US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評估</a:t>
            </a:r>
            <a:r>
              <a:rPr kumimoji="0" lang="zh-TW" altLang="en-US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結果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統計結果建議</a:t>
            </a:r>
            <a:endParaRPr kumimoji="0" lang="en-US" altLang="zh-TW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zh-TW" b="1" dirty="0">
                <a:solidFill>
                  <a:srgbClr val="FF0000"/>
                </a:solidFill>
              </a:rPr>
              <a:t>生涯未定向</a:t>
            </a:r>
            <a:r>
              <a:rPr lang="zh-TW" altLang="zh-TW" b="1" dirty="0"/>
              <a:t>學生約有</a:t>
            </a:r>
            <a:r>
              <a:rPr lang="en-US" altLang="zh-TW" b="1" dirty="0"/>
              <a:t>1</a:t>
            </a:r>
            <a:r>
              <a:rPr lang="zh-TW" altLang="zh-TW" b="1" dirty="0"/>
              <a:t>成左右，且呈現</a:t>
            </a:r>
            <a:r>
              <a:rPr lang="zh-TW" altLang="zh-TW" b="1" dirty="0">
                <a:solidFill>
                  <a:srgbClr val="FF0000"/>
                </a:solidFill>
              </a:rPr>
              <a:t>逐年下降趨勢</a:t>
            </a:r>
            <a:r>
              <a:rPr lang="zh-TW" altLang="zh-TW" b="1" dirty="0"/>
              <a:t>，顯示學生經過國中適性輔導各項協助措施</a:t>
            </a:r>
            <a:r>
              <a:rPr lang="en-US" altLang="zh-TW" b="1" dirty="0"/>
              <a:t>(</a:t>
            </a:r>
            <a:r>
              <a:rPr lang="zh-TW" altLang="zh-TW" b="1" dirty="0"/>
              <a:t>國中生涯發展教育、技藝教育、技職宣導等</a:t>
            </a:r>
            <a:r>
              <a:rPr lang="en-US" altLang="zh-TW" b="1" dirty="0"/>
              <a:t>)</a:t>
            </a:r>
            <a:r>
              <a:rPr lang="zh-TW" altLang="zh-TW" b="1" dirty="0"/>
              <a:t>，對自我未來生涯進路能有一較為清晰的認知。</a:t>
            </a:r>
          </a:p>
          <a:p>
            <a:pPr lvl="1"/>
            <a:r>
              <a:rPr lang="zh-TW" altLang="zh-TW" b="1" dirty="0" smtClean="0"/>
              <a:t>選擇</a:t>
            </a:r>
            <a:r>
              <a:rPr lang="zh-TW" altLang="zh-TW" b="1" dirty="0">
                <a:solidFill>
                  <a:srgbClr val="FF0000"/>
                </a:solidFill>
              </a:rPr>
              <a:t>職業傾向</a:t>
            </a:r>
            <a:r>
              <a:rPr lang="zh-TW" altLang="zh-TW" b="1" dirty="0"/>
              <a:t>的學生</a:t>
            </a:r>
            <a:r>
              <a:rPr lang="zh-TW" altLang="zh-TW" b="1" dirty="0" smtClean="0"/>
              <a:t>比率有</a:t>
            </a:r>
            <a:r>
              <a:rPr lang="zh-TW" altLang="zh-TW" b="1" dirty="0">
                <a:solidFill>
                  <a:srgbClr val="FF0000"/>
                </a:solidFill>
              </a:rPr>
              <a:t>上升趨勢</a:t>
            </a:r>
            <a:r>
              <a:rPr lang="zh-TW" altLang="zh-TW" b="1" dirty="0"/>
              <a:t>，而選擇</a:t>
            </a:r>
            <a:r>
              <a:rPr lang="zh-TW" altLang="zh-TW" b="1" dirty="0">
                <a:solidFill>
                  <a:srgbClr val="FF0000"/>
                </a:solidFill>
              </a:rPr>
              <a:t>學術傾向</a:t>
            </a:r>
            <a:r>
              <a:rPr lang="zh-TW" altLang="zh-TW" b="1" dirty="0"/>
              <a:t>或其他類別學生比例則有</a:t>
            </a:r>
            <a:r>
              <a:rPr lang="zh-TW" altLang="zh-TW" b="1" dirty="0">
                <a:solidFill>
                  <a:srgbClr val="FF0000"/>
                </a:solidFill>
              </a:rPr>
              <a:t>逐年下降</a:t>
            </a:r>
            <a:r>
              <a:rPr lang="zh-TW" altLang="zh-TW" b="1" dirty="0"/>
              <a:t>的</a:t>
            </a:r>
            <a:r>
              <a:rPr lang="zh-TW" altLang="zh-TW" b="1" dirty="0" smtClean="0"/>
              <a:t>趨勢</a:t>
            </a:r>
            <a:r>
              <a:rPr lang="zh-TW" altLang="en-US" b="1" dirty="0"/>
              <a:t>，表示</a:t>
            </a:r>
            <a:r>
              <a:rPr lang="zh-TW" altLang="zh-TW" b="1" dirty="0">
                <a:solidFill>
                  <a:srgbClr val="FF0000"/>
                </a:solidFill>
              </a:rPr>
              <a:t>技職再造政策</a:t>
            </a:r>
            <a:r>
              <a:rPr lang="zh-TW" altLang="zh-TW" b="1" dirty="0"/>
              <a:t>已日漸</a:t>
            </a:r>
            <a:r>
              <a:rPr lang="zh-TW" altLang="zh-TW" b="1" dirty="0" smtClean="0"/>
              <a:t>有功</a:t>
            </a:r>
            <a:r>
              <a:rPr lang="zh-TW" altLang="en-US" b="1" dirty="0" smtClean="0"/>
              <a:t>。</a:t>
            </a:r>
            <a:endParaRPr lang="en-US" altLang="zh-TW" b="1" dirty="0"/>
          </a:p>
          <a:p>
            <a:pPr lvl="1"/>
            <a:r>
              <a:rPr lang="zh-TW" altLang="en-US" b="1" dirty="0" smtClean="0"/>
              <a:t>全國只有</a:t>
            </a:r>
            <a:r>
              <a:rPr lang="zh-TW" altLang="en-US" b="1" dirty="0" smtClean="0">
                <a:solidFill>
                  <a:srgbClr val="FF0000"/>
                </a:solidFill>
              </a:rPr>
              <a:t>金門縣</a:t>
            </a:r>
            <a:r>
              <a:rPr lang="zh-TW" altLang="en-US" b="1" dirty="0" smtClean="0"/>
              <a:t>學生選擇學術</a:t>
            </a:r>
            <a:r>
              <a:rPr lang="zh-TW" altLang="zh-TW" b="1" dirty="0"/>
              <a:t>傾向</a:t>
            </a:r>
            <a:r>
              <a:rPr lang="zh-TW" altLang="en-US" b="1" dirty="0"/>
              <a:t>比例高於選擇職業</a:t>
            </a:r>
            <a:r>
              <a:rPr lang="zh-TW" altLang="zh-TW" b="1" dirty="0"/>
              <a:t>傾向</a:t>
            </a:r>
            <a:r>
              <a:rPr lang="zh-TW" altLang="en-US" b="1" dirty="0"/>
              <a:t>，甚為特殊。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3625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251520" y="1196752"/>
            <a:ext cx="85689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題目四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適合我的職群：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可複選、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103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新增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zh-TW" sz="2400" dirty="0"/>
              <a:t>工業類</a:t>
            </a:r>
            <a:r>
              <a:rPr lang="zh-TW" altLang="en-US" sz="2400" dirty="0"/>
              <a:t>：</a:t>
            </a:r>
            <a:r>
              <a:rPr lang="en-US" altLang="zh-TW" sz="2400" dirty="0"/>
              <a:t>A</a:t>
            </a:r>
            <a:r>
              <a:rPr lang="zh-TW" altLang="zh-TW" sz="2400" dirty="0"/>
              <a:t>機械群、</a:t>
            </a:r>
            <a:r>
              <a:rPr lang="en-US" altLang="zh-TW" sz="2400" dirty="0"/>
              <a:t>B</a:t>
            </a:r>
            <a:r>
              <a:rPr lang="zh-TW" altLang="zh-TW" sz="2400" dirty="0"/>
              <a:t>動力機械群、</a:t>
            </a:r>
            <a:r>
              <a:rPr lang="en-US" altLang="zh-TW" sz="2400" dirty="0"/>
              <a:t>C</a:t>
            </a:r>
            <a:r>
              <a:rPr lang="zh-TW" altLang="zh-TW" sz="2400" dirty="0"/>
              <a:t>電機與電子群、</a:t>
            </a:r>
            <a:r>
              <a:rPr lang="en-US" altLang="zh-TW" sz="2400" dirty="0"/>
              <a:t>D</a:t>
            </a:r>
            <a:r>
              <a:rPr lang="zh-TW" altLang="zh-TW" sz="2400" dirty="0"/>
              <a:t>化工群、</a:t>
            </a:r>
            <a:r>
              <a:rPr lang="en-US" altLang="zh-TW" sz="2400" dirty="0"/>
              <a:t>E</a:t>
            </a:r>
            <a:r>
              <a:rPr lang="zh-TW" altLang="zh-TW" sz="2400" dirty="0"/>
              <a:t>土木與建築群</a:t>
            </a:r>
            <a:endParaRPr lang="en-US" altLang="zh-TW" sz="2400" dirty="0"/>
          </a:p>
          <a:p>
            <a:pPr lvl="1"/>
            <a:r>
              <a:rPr lang="zh-TW" altLang="zh-TW" sz="2400" dirty="0"/>
              <a:t>商業類</a:t>
            </a:r>
            <a:r>
              <a:rPr lang="zh-TW" altLang="en-US" sz="2400" dirty="0"/>
              <a:t>：</a:t>
            </a:r>
            <a:r>
              <a:rPr lang="en-US" altLang="zh-TW" sz="2400" dirty="0"/>
              <a:t>F</a:t>
            </a:r>
            <a:r>
              <a:rPr lang="zh-TW" altLang="zh-TW" sz="2400" dirty="0"/>
              <a:t>商業與管理群、</a:t>
            </a:r>
            <a:r>
              <a:rPr lang="en-US" altLang="zh-TW" sz="2400" dirty="0"/>
              <a:t>G</a:t>
            </a:r>
            <a:r>
              <a:rPr lang="zh-TW" altLang="zh-TW" sz="2400" dirty="0"/>
              <a:t>外語群、</a:t>
            </a:r>
            <a:r>
              <a:rPr lang="en-US" altLang="zh-TW" sz="2400" dirty="0"/>
              <a:t>H</a:t>
            </a:r>
            <a:r>
              <a:rPr lang="zh-TW" altLang="zh-TW" sz="2400" dirty="0"/>
              <a:t>設計群</a:t>
            </a:r>
            <a:endParaRPr lang="en-US" altLang="zh-TW" sz="2400" dirty="0"/>
          </a:p>
          <a:p>
            <a:pPr lvl="1"/>
            <a:r>
              <a:rPr lang="zh-TW" altLang="zh-TW" sz="2400" dirty="0"/>
              <a:t>農業類</a:t>
            </a:r>
            <a:r>
              <a:rPr lang="zh-TW" altLang="en-US" sz="2400" dirty="0"/>
              <a:t>：</a:t>
            </a:r>
            <a:r>
              <a:rPr lang="en-US" altLang="zh-TW" sz="2400" dirty="0"/>
              <a:t>I</a:t>
            </a:r>
            <a:r>
              <a:rPr lang="zh-TW" altLang="zh-TW" sz="2400" dirty="0"/>
              <a:t>農業群、</a:t>
            </a:r>
            <a:r>
              <a:rPr lang="en-US" altLang="zh-TW" sz="2400" dirty="0"/>
              <a:t>J</a:t>
            </a:r>
            <a:r>
              <a:rPr lang="zh-TW" altLang="zh-TW" sz="2400" dirty="0"/>
              <a:t>食品群</a:t>
            </a:r>
            <a:endParaRPr lang="en-US" altLang="zh-TW" sz="2400" dirty="0"/>
          </a:p>
          <a:p>
            <a:pPr lvl="1"/>
            <a:r>
              <a:rPr lang="zh-TW" altLang="zh-TW" sz="2400" dirty="0"/>
              <a:t>家事類</a:t>
            </a:r>
            <a:r>
              <a:rPr lang="zh-TW" altLang="en-US" sz="2400" dirty="0"/>
              <a:t>：</a:t>
            </a:r>
            <a:r>
              <a:rPr lang="en-US" altLang="zh-TW" sz="2400" dirty="0"/>
              <a:t>K</a:t>
            </a:r>
            <a:r>
              <a:rPr lang="zh-TW" altLang="zh-TW" sz="2400" dirty="0"/>
              <a:t>家政群、</a:t>
            </a:r>
            <a:r>
              <a:rPr lang="en-US" altLang="zh-TW" sz="2400" dirty="0"/>
              <a:t>L</a:t>
            </a:r>
            <a:r>
              <a:rPr lang="zh-TW" altLang="zh-TW" sz="2400" dirty="0"/>
              <a:t>餐旅群</a:t>
            </a:r>
            <a:endParaRPr lang="en-US" altLang="zh-TW" sz="2400" dirty="0"/>
          </a:p>
          <a:p>
            <a:pPr lvl="1"/>
            <a:r>
              <a:rPr lang="zh-TW" altLang="zh-TW" sz="2400" dirty="0"/>
              <a:t>海事水產類</a:t>
            </a:r>
            <a:r>
              <a:rPr lang="zh-TW" altLang="en-US" sz="2400" dirty="0"/>
              <a:t>：</a:t>
            </a:r>
            <a:r>
              <a:rPr lang="en-US" altLang="zh-TW" sz="2400" dirty="0"/>
              <a:t>M</a:t>
            </a:r>
            <a:r>
              <a:rPr lang="zh-TW" altLang="zh-TW" sz="2400" dirty="0"/>
              <a:t>海事群、</a:t>
            </a:r>
            <a:r>
              <a:rPr lang="en-US" altLang="zh-TW" sz="2400" dirty="0"/>
              <a:t>N</a:t>
            </a:r>
            <a:r>
              <a:rPr lang="zh-TW" altLang="zh-TW" sz="2400" dirty="0"/>
              <a:t>水產群</a:t>
            </a:r>
            <a:endParaRPr lang="en-US" altLang="zh-TW" sz="2400" dirty="0"/>
          </a:p>
          <a:p>
            <a:pPr lvl="1"/>
            <a:r>
              <a:rPr lang="zh-TW" altLang="zh-TW" sz="2400" dirty="0"/>
              <a:t>藝術類</a:t>
            </a:r>
            <a:r>
              <a:rPr lang="zh-TW" altLang="en-US" sz="2400" dirty="0"/>
              <a:t>：</a:t>
            </a:r>
            <a:r>
              <a:rPr lang="en-US" altLang="zh-TW" sz="2400" dirty="0"/>
              <a:t>O</a:t>
            </a:r>
            <a:r>
              <a:rPr lang="zh-TW" altLang="zh-TW" sz="2400" dirty="0"/>
              <a:t>藝術群</a:t>
            </a:r>
            <a:endParaRPr lang="en-US" altLang="zh-TW" sz="2400" dirty="0"/>
          </a:p>
          <a:p>
            <a:pPr lvl="1"/>
            <a:r>
              <a:rPr lang="zh-TW" altLang="zh-TW" sz="2400" dirty="0"/>
              <a:t>其他類</a:t>
            </a:r>
            <a:r>
              <a:rPr lang="zh-TW" altLang="en-US" sz="2400" dirty="0"/>
              <a:t>：</a:t>
            </a:r>
            <a:r>
              <a:rPr lang="en-US" altLang="zh-TW" sz="2400" dirty="0"/>
              <a:t>P</a:t>
            </a:r>
            <a:r>
              <a:rPr lang="zh-TW" altLang="zh-TW" sz="2400" dirty="0"/>
              <a:t>醫護類科</a:t>
            </a:r>
          </a:p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前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6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項，依序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103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學年度：</a:t>
            </a:r>
            <a:r>
              <a:rPr lang="zh-TW" altLang="en-US" sz="35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餐旅群、家政群、商業與管理群、設計群、電機與電子群、機械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群</a:t>
            </a:r>
            <a:endParaRPr lang="en-US" altLang="zh-TW" sz="3500" b="1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257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251520" y="1196752"/>
            <a:ext cx="87129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針對學生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選填</a:t>
            </a:r>
            <a:r>
              <a:rPr kumimoji="0" lang="zh-TW" altLang="zh-TW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職業傾向職群</a:t>
            </a: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結果建議</a:t>
            </a:r>
            <a:endParaRPr kumimoji="0" lang="en-US" altLang="zh-TW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en-US" b="1" dirty="0" smtClean="0"/>
              <a:t>本題探究</a:t>
            </a:r>
            <a:r>
              <a:rPr lang="zh-TW" altLang="zh-TW" b="1" dirty="0"/>
              <a:t>選擇</a:t>
            </a:r>
            <a:r>
              <a:rPr lang="zh-TW" altLang="zh-TW" b="1" dirty="0">
                <a:solidFill>
                  <a:srgbClr val="FF0000"/>
                </a:solidFill>
              </a:rPr>
              <a:t>職業</a:t>
            </a:r>
            <a:r>
              <a:rPr lang="zh-TW" altLang="zh-TW" b="1" dirty="0" smtClean="0">
                <a:solidFill>
                  <a:srgbClr val="FF0000"/>
                </a:solidFill>
              </a:rPr>
              <a:t>傾向</a:t>
            </a:r>
            <a:r>
              <a:rPr lang="zh-TW" altLang="en-US" b="1" dirty="0"/>
              <a:t>的學生想要就讀的</a:t>
            </a:r>
            <a:r>
              <a:rPr lang="zh-TW" altLang="en-US" b="1" dirty="0" smtClean="0">
                <a:solidFill>
                  <a:srgbClr val="FF0000"/>
                </a:solidFill>
              </a:rPr>
              <a:t>職群方向</a:t>
            </a:r>
            <a:endParaRPr lang="zh-TW" altLang="zh-TW" b="1" dirty="0"/>
          </a:p>
          <a:p>
            <a:pPr lvl="1"/>
            <a:r>
              <a:rPr lang="zh-TW" altLang="zh-TW" b="1" dirty="0"/>
              <a:t>學生選擇</a:t>
            </a:r>
            <a:r>
              <a:rPr lang="zh-TW" altLang="zh-TW" b="1" dirty="0" smtClean="0"/>
              <a:t>前</a:t>
            </a:r>
            <a:r>
              <a:rPr lang="en-US" altLang="zh-TW" b="1" dirty="0"/>
              <a:t>6</a:t>
            </a:r>
            <a:r>
              <a:rPr lang="zh-TW" altLang="zh-TW" b="1" dirty="0" smtClean="0"/>
              <a:t>大</a:t>
            </a:r>
            <a:r>
              <a:rPr lang="zh-TW" altLang="zh-TW" b="1" dirty="0"/>
              <a:t>職業類</a:t>
            </a:r>
            <a:r>
              <a:rPr lang="zh-TW" altLang="zh-TW" b="1" dirty="0" smtClean="0"/>
              <a:t>群</a:t>
            </a:r>
            <a:r>
              <a:rPr lang="zh-TW" altLang="en-US" b="1" dirty="0" smtClean="0"/>
              <a:t>比例皆約達</a:t>
            </a:r>
            <a:r>
              <a:rPr lang="en-US" altLang="zh-TW" b="1" dirty="0" smtClean="0"/>
              <a:t>25%</a:t>
            </a:r>
            <a:r>
              <a:rPr lang="zh-TW" altLang="en-US" b="1" dirty="0" smtClean="0"/>
              <a:t>以上，反應國中學生升學進路的喜好。 </a:t>
            </a:r>
            <a:endParaRPr lang="en-US" altLang="zh-TW" b="1" dirty="0" smtClean="0"/>
          </a:p>
          <a:p>
            <a:pPr lvl="1"/>
            <a:r>
              <a:rPr lang="zh-TW" altLang="en-US" b="1" dirty="0" smtClean="0"/>
              <a:t>學生選擇</a:t>
            </a:r>
            <a:r>
              <a:rPr lang="zh-TW" altLang="zh-TW" b="1" dirty="0" smtClean="0"/>
              <a:t>最後</a:t>
            </a:r>
            <a:r>
              <a:rPr lang="en-US" altLang="zh-TW" b="1" dirty="0"/>
              <a:t>3</a:t>
            </a:r>
            <a:r>
              <a:rPr lang="zh-TW" altLang="zh-TW" b="1" dirty="0"/>
              <a:t>群分別是水產群、海事群及化工群，且都低於</a:t>
            </a:r>
            <a:r>
              <a:rPr lang="en-US" altLang="zh-TW" b="1" dirty="0"/>
              <a:t>5</a:t>
            </a:r>
            <a:r>
              <a:rPr lang="en-US" altLang="zh-TW" b="1" dirty="0" smtClean="0"/>
              <a:t>%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pPr lvl="1"/>
            <a:r>
              <a:rPr lang="zh-TW" altLang="zh-TW" b="1" dirty="0" smtClean="0"/>
              <a:t>對照</a:t>
            </a:r>
            <a:r>
              <a:rPr lang="zh-TW" altLang="zh-TW" b="1" dirty="0"/>
              <a:t>目前各高級中等學校設科現況，</a:t>
            </a:r>
            <a:r>
              <a:rPr lang="zh-TW" altLang="zh-TW" b="1" dirty="0">
                <a:solidFill>
                  <a:srgbClr val="FF0000"/>
                </a:solidFill>
              </a:rPr>
              <a:t>學生意讀就學校科與實際可就讀之校科似乎有所差距</a:t>
            </a:r>
            <a:r>
              <a:rPr lang="zh-TW" altLang="zh-TW" b="1" dirty="0"/>
              <a:t>。 </a:t>
            </a:r>
            <a:endParaRPr lang="en-US" altLang="zh-TW" b="1" dirty="0"/>
          </a:p>
          <a:p>
            <a:pPr lvl="1"/>
            <a:r>
              <a:rPr lang="zh-TW" altLang="zh-TW" b="1" dirty="0" smtClean="0"/>
              <a:t>在</a:t>
            </a:r>
            <a:r>
              <a:rPr lang="zh-TW" altLang="zh-TW" b="1" dirty="0"/>
              <a:t>不同就學區學生對本題選擇結果仍有</a:t>
            </a:r>
            <a:r>
              <a:rPr lang="zh-TW" altLang="zh-TW" b="1" dirty="0">
                <a:solidFill>
                  <a:srgbClr val="FF0000"/>
                </a:solidFill>
              </a:rPr>
              <a:t>差異性</a:t>
            </a:r>
            <a:r>
              <a:rPr lang="zh-TW" altLang="zh-TW" b="1" dirty="0"/>
              <a:t>，可</a:t>
            </a:r>
            <a:r>
              <a:rPr lang="zh-TW" altLang="zh-TW" b="1" dirty="0" smtClean="0"/>
              <a:t>供相關單位</a:t>
            </a:r>
            <a:r>
              <a:rPr lang="zh-TW" altLang="zh-TW" b="1" dirty="0"/>
              <a:t>做為</a:t>
            </a:r>
            <a:r>
              <a:rPr lang="zh-TW" altLang="zh-TW" b="1" dirty="0">
                <a:solidFill>
                  <a:srgbClr val="FF0000"/>
                </a:solidFill>
              </a:rPr>
              <a:t>整體教育資源分佈與調整政策</a:t>
            </a:r>
            <a:r>
              <a:rPr lang="zh-TW" altLang="zh-TW" b="1" dirty="0"/>
              <a:t>之參據</a:t>
            </a:r>
            <a:r>
              <a:rPr lang="zh-TW" altLang="en-US" b="1" dirty="0"/>
              <a:t>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6722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251520" y="1340768"/>
            <a:ext cx="85689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題目五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經過志願選填試探後，</a:t>
            </a: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我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還想要知道與了解的</a:t>
            </a: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資訊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可複選、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103</a:t>
            </a: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新增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300" dirty="0"/>
              <a:t>A</a:t>
            </a:r>
            <a:r>
              <a:rPr lang="zh-TW" altLang="zh-TW" sz="2300" dirty="0" smtClean="0"/>
              <a:t>各種</a:t>
            </a:r>
            <a:r>
              <a:rPr lang="zh-TW" altLang="zh-TW" sz="2300" dirty="0"/>
              <a:t>升學管道的</a:t>
            </a:r>
            <a:r>
              <a:rPr lang="zh-TW" altLang="zh-TW" sz="2300" dirty="0" smtClean="0"/>
              <a:t>資訊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B</a:t>
            </a:r>
            <a:r>
              <a:rPr lang="zh-TW" altLang="zh-TW" sz="2300" dirty="0" smtClean="0"/>
              <a:t>高中</a:t>
            </a:r>
            <a:r>
              <a:rPr lang="zh-TW" altLang="zh-TW" sz="2300" dirty="0"/>
              <a:t>職、五專各群科要學習的</a:t>
            </a:r>
            <a:r>
              <a:rPr lang="zh-TW" altLang="zh-TW" sz="2300" dirty="0" smtClean="0"/>
              <a:t>內涵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C</a:t>
            </a:r>
            <a:r>
              <a:rPr lang="zh-TW" altLang="zh-TW" sz="2300" dirty="0" smtClean="0"/>
              <a:t>高中</a:t>
            </a:r>
            <a:r>
              <a:rPr lang="zh-TW" altLang="zh-TW" sz="2300" dirty="0"/>
              <a:t>職、五專各群科的未來進</a:t>
            </a:r>
            <a:r>
              <a:rPr lang="zh-TW" altLang="zh-TW" sz="2300" dirty="0" smtClean="0"/>
              <a:t>路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D</a:t>
            </a:r>
            <a:r>
              <a:rPr lang="zh-TW" altLang="zh-TW" sz="2300" dirty="0" smtClean="0"/>
              <a:t>家裡</a:t>
            </a:r>
            <a:r>
              <a:rPr lang="zh-TW" altLang="zh-TW" sz="2300" dirty="0"/>
              <a:t>附近高中職、五專是否為優質</a:t>
            </a:r>
            <a:r>
              <a:rPr lang="zh-TW" altLang="zh-TW" sz="2300" dirty="0" smtClean="0"/>
              <a:t>學校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E</a:t>
            </a:r>
            <a:r>
              <a:rPr lang="zh-TW" altLang="zh-TW" sz="2300" dirty="0" smtClean="0"/>
              <a:t>自己</a:t>
            </a:r>
            <a:r>
              <a:rPr lang="zh-TW" altLang="zh-TW" sz="2300" dirty="0"/>
              <a:t>的興趣和</a:t>
            </a:r>
            <a:r>
              <a:rPr lang="zh-TW" altLang="zh-TW" sz="2300" dirty="0" smtClean="0"/>
              <a:t>性向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F</a:t>
            </a:r>
            <a:r>
              <a:rPr lang="zh-TW" altLang="zh-TW" sz="2300" dirty="0" smtClean="0"/>
              <a:t>自己</a:t>
            </a:r>
            <a:r>
              <a:rPr lang="zh-TW" altLang="zh-TW" sz="2300" dirty="0"/>
              <a:t>在學科能力的</a:t>
            </a:r>
            <a:r>
              <a:rPr lang="zh-TW" altLang="zh-TW" sz="2300" dirty="0" smtClean="0"/>
              <a:t>表現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G</a:t>
            </a:r>
            <a:r>
              <a:rPr lang="zh-TW" altLang="zh-TW" sz="2300" dirty="0" smtClean="0"/>
              <a:t>自己</a:t>
            </a:r>
            <a:r>
              <a:rPr lang="zh-TW" altLang="zh-TW" sz="2300" dirty="0"/>
              <a:t>在超額比序的</a:t>
            </a:r>
            <a:r>
              <a:rPr lang="zh-TW" altLang="zh-TW" sz="2300" dirty="0" smtClean="0"/>
              <a:t>積分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H</a:t>
            </a:r>
            <a:r>
              <a:rPr lang="zh-TW" altLang="en-US" sz="2300" dirty="0" smtClean="0"/>
              <a:t>鳥</a:t>
            </a:r>
            <a:r>
              <a:rPr lang="zh-TW" altLang="zh-TW" sz="2300" dirty="0" smtClean="0"/>
              <a:t>父母</a:t>
            </a:r>
            <a:r>
              <a:rPr lang="zh-TW" altLang="zh-TW" sz="2300" dirty="0"/>
              <a:t>的想法或</a:t>
            </a:r>
            <a:r>
              <a:rPr lang="zh-TW" altLang="zh-TW" sz="2300" dirty="0" smtClean="0"/>
              <a:t>期待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I</a:t>
            </a:r>
            <a:r>
              <a:rPr lang="zh-TW" altLang="zh-TW" sz="2300" dirty="0" smtClean="0"/>
              <a:t>老師</a:t>
            </a:r>
            <a:r>
              <a:rPr lang="zh-TW" altLang="zh-TW" sz="2300" dirty="0"/>
              <a:t>（含導師）的想法或</a:t>
            </a:r>
            <a:r>
              <a:rPr lang="zh-TW" altLang="zh-TW" sz="2300" dirty="0" smtClean="0"/>
              <a:t>期待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J</a:t>
            </a:r>
            <a:r>
              <a:rPr lang="zh-TW" altLang="zh-TW" sz="2300" dirty="0" smtClean="0"/>
              <a:t>其他</a:t>
            </a:r>
            <a:r>
              <a:rPr lang="zh-TW" altLang="zh-TW" sz="2300" dirty="0"/>
              <a:t>同學志願選填的</a:t>
            </a:r>
            <a:r>
              <a:rPr lang="zh-TW" altLang="zh-TW" sz="2300" dirty="0" smtClean="0"/>
              <a:t>情形</a:t>
            </a:r>
            <a:r>
              <a:rPr lang="zh-TW" altLang="en-US" sz="2300" dirty="0" smtClean="0"/>
              <a:t>、</a:t>
            </a:r>
            <a:r>
              <a:rPr lang="en-US" altLang="zh-TW" sz="2300" dirty="0" smtClean="0"/>
              <a:t>K</a:t>
            </a:r>
            <a:r>
              <a:rPr lang="zh-TW" altLang="zh-TW" sz="2300" dirty="0" smtClean="0"/>
              <a:t>其他</a:t>
            </a:r>
            <a:endParaRPr lang="en-US" altLang="zh-TW" sz="2300" dirty="0" smtClean="0"/>
          </a:p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en-US" sz="31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</a:t>
            </a:r>
            <a:r>
              <a:rPr kumimoji="0" lang="en-US" altLang="zh-TW" sz="31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sz="31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前</a:t>
            </a:r>
            <a:r>
              <a:rPr kumimoji="0" lang="en-US" altLang="zh-TW" sz="31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6</a:t>
            </a:r>
            <a:r>
              <a:rPr kumimoji="0" lang="zh-TW" altLang="en-US" sz="31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項，依序</a:t>
            </a:r>
            <a:r>
              <a:rPr kumimoji="0" lang="en-US" altLang="zh-TW" sz="31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sz="31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103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學年度：</a:t>
            </a:r>
            <a:r>
              <a:rPr lang="en-US" altLang="zh-TW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自己</a:t>
            </a:r>
            <a:r>
              <a:rPr lang="zh-TW" altLang="en-US" sz="35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的興趣和性向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en-US" altLang="zh-TW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2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高中</a:t>
            </a:r>
            <a:r>
              <a:rPr lang="zh-TW" altLang="en-US" sz="35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職各群或科的未來進路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en-US" altLang="zh-TW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3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自己</a:t>
            </a:r>
            <a:r>
              <a:rPr lang="zh-TW" altLang="en-US" sz="35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在會考的表現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en-US" altLang="zh-TW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4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各種</a:t>
            </a:r>
            <a:r>
              <a:rPr lang="zh-TW" altLang="en-US" sz="35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升學管道的資訊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en-US" sz="35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高中職各群或科要學習的內涵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en-US" altLang="zh-TW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6</a:t>
            </a:r>
            <a:r>
              <a:rPr lang="zh-TW" altLang="en-US" sz="35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父母</a:t>
            </a:r>
            <a:r>
              <a:rPr lang="zh-TW" altLang="en-US" sz="35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的想法或期待</a:t>
            </a:r>
            <a:endParaRPr lang="en-US" altLang="zh-TW" sz="35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40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395536" y="1340768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學生要了解的訊息</a:t>
            </a:r>
            <a:r>
              <a:rPr kumimoji="0" lang="zh-TW" altLang="en-US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第一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考量因素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</a:t>
            </a: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結果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前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6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項，依序</a:t>
            </a:r>
            <a:r>
              <a:rPr kumimoji="0" lang="en-US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400" dirty="0" smtClean="0">
                <a:solidFill>
                  <a:srgbClr val="FF0000"/>
                </a:solidFill>
              </a:rPr>
              <a:t>1</a:t>
            </a:r>
            <a:r>
              <a:rPr lang="zh-TW" altLang="en-US" sz="2400" dirty="0">
                <a:solidFill>
                  <a:srgbClr val="FF0000"/>
                </a:solidFill>
              </a:rPr>
              <a:t>各種升學管道的資訊</a:t>
            </a:r>
            <a:r>
              <a:rPr lang="zh-TW" altLang="en-US" sz="2400" dirty="0" smtClean="0"/>
              <a:t>、</a:t>
            </a:r>
            <a:r>
              <a:rPr lang="en-US" altLang="zh-TW" sz="2400" dirty="0" smtClean="0"/>
              <a:t>2</a:t>
            </a:r>
            <a:r>
              <a:rPr lang="zh-TW" altLang="en-US" sz="2400" dirty="0"/>
              <a:t>自己的興趣和性向、</a:t>
            </a:r>
            <a:r>
              <a:rPr lang="en-US" altLang="zh-TW" sz="2400" dirty="0" smtClean="0"/>
              <a:t>3</a:t>
            </a:r>
            <a:r>
              <a:rPr lang="zh-TW" altLang="en-US" sz="2400" dirty="0"/>
              <a:t>自己在會考的表現、</a:t>
            </a:r>
            <a:r>
              <a:rPr lang="en-US" altLang="zh-TW" sz="2400" dirty="0" smtClean="0"/>
              <a:t>4</a:t>
            </a:r>
            <a:r>
              <a:rPr lang="zh-TW" altLang="en-US" sz="2400" dirty="0"/>
              <a:t>高中職各群或科要學習的內涵、</a:t>
            </a:r>
            <a:r>
              <a:rPr lang="en-US" altLang="zh-TW" sz="2400" dirty="0" smtClean="0"/>
              <a:t>5</a:t>
            </a:r>
            <a:r>
              <a:rPr lang="zh-TW" altLang="en-US" sz="2400" dirty="0"/>
              <a:t>高中職各群或科的未來進路、</a:t>
            </a:r>
            <a:r>
              <a:rPr lang="en-US" altLang="zh-TW" sz="2400" dirty="0" smtClean="0"/>
              <a:t>6</a:t>
            </a:r>
            <a:r>
              <a:rPr lang="zh-TW" altLang="en-US" sz="2400" dirty="0"/>
              <a:t>父母的想法或</a:t>
            </a:r>
            <a:r>
              <a:rPr lang="zh-TW" altLang="en-US" sz="2400" dirty="0" smtClean="0"/>
              <a:t>期待</a:t>
            </a:r>
            <a:endParaRPr lang="en-US" altLang="zh-TW" sz="2400" dirty="0" smtClean="0"/>
          </a:p>
          <a:p>
            <a:pPr marL="342900" lvl="1" indent="-342900">
              <a:buFont typeface="Arial" charset="0"/>
              <a:buChar char="•"/>
            </a:pP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學生要了解的訊息</a:t>
            </a:r>
            <a:r>
              <a:rPr kumimoji="0" lang="zh-TW" altLang="en-US" sz="3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複選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考量因素統計結果</a:t>
            </a:r>
            <a:r>
              <a:rPr kumimoji="0" lang="en-US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前</a:t>
            </a:r>
            <a:r>
              <a:rPr kumimoji="0" lang="en-US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6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項，依序</a:t>
            </a:r>
            <a:r>
              <a:rPr kumimoji="0" lang="en-US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altLang="zh-TW" dirty="0" smtClean="0">
                <a:solidFill>
                  <a:srgbClr val="FF0000"/>
                </a:solidFill>
              </a:rPr>
              <a:t>1</a:t>
            </a:r>
            <a:r>
              <a:rPr lang="zh-TW" altLang="en-US" dirty="0" smtClean="0">
                <a:solidFill>
                  <a:srgbClr val="FF0000"/>
                </a:solidFill>
              </a:rPr>
              <a:t>自己</a:t>
            </a:r>
            <a:r>
              <a:rPr lang="zh-TW" altLang="en-US" dirty="0">
                <a:solidFill>
                  <a:srgbClr val="FF0000"/>
                </a:solidFill>
              </a:rPr>
              <a:t>的興趣和性向</a:t>
            </a:r>
            <a:r>
              <a:rPr lang="zh-TW" altLang="en-US" dirty="0" smtClean="0"/>
              <a:t>、</a:t>
            </a:r>
            <a:r>
              <a:rPr lang="en-US" altLang="zh-TW" dirty="0" smtClean="0"/>
              <a:t>2</a:t>
            </a:r>
            <a:r>
              <a:rPr lang="zh-TW" altLang="en-US" dirty="0" smtClean="0"/>
              <a:t>高中</a:t>
            </a:r>
            <a:r>
              <a:rPr lang="zh-TW" altLang="en-US" dirty="0"/>
              <a:t>職各群或科的未來進路</a:t>
            </a:r>
            <a:r>
              <a:rPr lang="zh-TW" altLang="en-US" dirty="0" smtClean="0"/>
              <a:t>、</a:t>
            </a:r>
            <a:r>
              <a:rPr lang="en-US" altLang="zh-TW" dirty="0" smtClean="0"/>
              <a:t>3</a:t>
            </a:r>
            <a:r>
              <a:rPr lang="zh-TW" altLang="en-US" dirty="0" smtClean="0"/>
              <a:t>自己</a:t>
            </a:r>
            <a:r>
              <a:rPr lang="zh-TW" altLang="en-US" dirty="0"/>
              <a:t>在會考的表現</a:t>
            </a:r>
            <a:r>
              <a:rPr lang="zh-TW" altLang="en-US" dirty="0" smtClean="0"/>
              <a:t>、</a:t>
            </a:r>
            <a:r>
              <a:rPr lang="en-US" altLang="zh-TW" dirty="0" smtClean="0"/>
              <a:t>4</a:t>
            </a:r>
            <a:r>
              <a:rPr lang="zh-TW" altLang="en-US" dirty="0" smtClean="0"/>
              <a:t>各種</a:t>
            </a:r>
            <a:r>
              <a:rPr lang="zh-TW" altLang="en-US" dirty="0"/>
              <a:t>升學管道的資訊</a:t>
            </a:r>
            <a:r>
              <a:rPr lang="zh-TW" altLang="en-US" dirty="0" smtClean="0"/>
              <a:t>、</a:t>
            </a:r>
            <a:r>
              <a:rPr lang="en-US" altLang="zh-TW" dirty="0" smtClean="0"/>
              <a:t>5</a:t>
            </a:r>
            <a:r>
              <a:rPr lang="zh-TW" altLang="en-US" dirty="0" smtClean="0"/>
              <a:t>高中</a:t>
            </a:r>
            <a:r>
              <a:rPr lang="zh-TW" altLang="en-US" dirty="0"/>
              <a:t>職各群或科要學習的內涵</a:t>
            </a:r>
            <a:r>
              <a:rPr lang="zh-TW" altLang="en-US" dirty="0" smtClean="0"/>
              <a:t>、</a:t>
            </a:r>
            <a:r>
              <a:rPr lang="en-US" altLang="zh-TW" dirty="0" smtClean="0"/>
              <a:t>6</a:t>
            </a:r>
            <a:r>
              <a:rPr lang="zh-TW" altLang="en-US" dirty="0" smtClean="0"/>
              <a:t>父母</a:t>
            </a:r>
            <a:r>
              <a:rPr lang="zh-TW" altLang="en-US" dirty="0"/>
              <a:t>的想法或期待</a:t>
            </a:r>
            <a:endParaRPr lang="en-US" altLang="zh-TW" dirty="0"/>
          </a:p>
          <a:p>
            <a:pPr lvl="1"/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198400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107504" y="1340768"/>
            <a:ext cx="87129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題目六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參加特色招生意願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單選</a:t>
            </a:r>
            <a:r>
              <a:rPr kumimoji="0" lang="en-US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sz="2300" dirty="0"/>
              <a:t>A</a:t>
            </a:r>
            <a:r>
              <a:rPr lang="zh-TW" altLang="en-US" sz="2300" dirty="0"/>
              <a:t>不參加特色</a:t>
            </a:r>
            <a:r>
              <a:rPr lang="zh-TW" altLang="en-US" sz="2300" dirty="0" smtClean="0"/>
              <a:t>招生、</a:t>
            </a:r>
            <a:r>
              <a:rPr lang="en-US" altLang="zh-TW" sz="2300" dirty="0"/>
              <a:t>B</a:t>
            </a:r>
            <a:r>
              <a:rPr lang="zh-TW" altLang="en-US" sz="2300" dirty="0"/>
              <a:t>參加術科甄選入學</a:t>
            </a:r>
            <a:r>
              <a:rPr lang="en-US" altLang="zh-TW" sz="2300" dirty="0"/>
              <a:t>—</a:t>
            </a:r>
            <a:r>
              <a:rPr lang="zh-TW" altLang="en-US" sz="2300" dirty="0"/>
              <a:t>科學</a:t>
            </a:r>
            <a:r>
              <a:rPr lang="zh-TW" altLang="en-US" sz="2300" dirty="0" smtClean="0"/>
              <a:t>班、</a:t>
            </a:r>
            <a:r>
              <a:rPr lang="en-US" altLang="zh-TW" sz="2300" dirty="0"/>
              <a:t>C</a:t>
            </a:r>
            <a:r>
              <a:rPr lang="zh-TW" altLang="en-US" sz="2300" dirty="0"/>
              <a:t>參加術科甄選入學</a:t>
            </a:r>
            <a:r>
              <a:rPr lang="en-US" altLang="zh-TW" sz="2300" dirty="0"/>
              <a:t>—</a:t>
            </a:r>
            <a:r>
              <a:rPr lang="zh-TW" altLang="en-US" sz="2300" dirty="0"/>
              <a:t>藝才班</a:t>
            </a:r>
            <a:r>
              <a:rPr lang="en-US" altLang="zh-TW" sz="2300" dirty="0"/>
              <a:t>(</a:t>
            </a:r>
            <a:r>
              <a:rPr lang="zh-TW" altLang="en-US" sz="2300" dirty="0"/>
              <a:t>音樂、舞蹈、美術及戲劇</a:t>
            </a:r>
            <a:r>
              <a:rPr lang="en-US" altLang="zh-TW" sz="2300" dirty="0" smtClean="0"/>
              <a:t>)</a:t>
            </a:r>
            <a:r>
              <a:rPr lang="zh-TW" altLang="en-US" sz="2300" dirty="0" smtClean="0"/>
              <a:t>、</a:t>
            </a:r>
            <a:r>
              <a:rPr lang="en-US" altLang="zh-TW" sz="2300" dirty="0"/>
              <a:t>D</a:t>
            </a:r>
            <a:r>
              <a:rPr lang="zh-TW" altLang="en-US" sz="2300" dirty="0"/>
              <a:t>參加術科甄選入學</a:t>
            </a:r>
            <a:r>
              <a:rPr lang="en-US" altLang="zh-TW" sz="2300" dirty="0"/>
              <a:t>—</a:t>
            </a:r>
            <a:r>
              <a:rPr lang="zh-TW" altLang="en-US" sz="2300" dirty="0"/>
              <a:t>職業類</a:t>
            </a:r>
            <a:r>
              <a:rPr lang="zh-TW" altLang="en-US" sz="2300" dirty="0" smtClean="0"/>
              <a:t>科班、</a:t>
            </a:r>
            <a:r>
              <a:rPr lang="en-US" altLang="zh-TW" sz="2300" dirty="0"/>
              <a:t>E</a:t>
            </a:r>
            <a:r>
              <a:rPr lang="zh-TW" altLang="en-US" sz="2300" dirty="0"/>
              <a:t>參加考試分發入學</a:t>
            </a:r>
            <a:r>
              <a:rPr lang="en-US" altLang="zh-TW" sz="2300" dirty="0"/>
              <a:t>—</a:t>
            </a:r>
            <a:r>
              <a:rPr lang="zh-TW" altLang="en-US" sz="2300" dirty="0"/>
              <a:t>學科類特色</a:t>
            </a:r>
            <a:r>
              <a:rPr lang="zh-TW" altLang="en-US" sz="2300" dirty="0" smtClean="0"/>
              <a:t>班</a:t>
            </a:r>
            <a:r>
              <a:rPr lang="en-US" altLang="zh-TW" sz="2300" dirty="0" smtClean="0"/>
              <a:t>(</a:t>
            </a:r>
            <a:r>
              <a:rPr lang="zh-TW" altLang="en-US" sz="2300" dirty="0" smtClean="0"/>
              <a:t>考試入學</a:t>
            </a:r>
            <a:r>
              <a:rPr lang="en-US" altLang="zh-TW" sz="2300" dirty="0" smtClean="0"/>
              <a:t>)</a:t>
            </a:r>
          </a:p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en-US" sz="3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</a:t>
            </a:r>
            <a:r>
              <a:rPr kumimoji="0" lang="en-US" altLang="zh-TW" sz="3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en-US" sz="3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依序</a:t>
            </a:r>
            <a:r>
              <a:rPr kumimoji="0" lang="en-US" altLang="zh-TW" sz="35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endParaRPr kumimoji="0" lang="zh-TW" sz="35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103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學年度：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不參加特色招生、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甄選入學職業類科班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、甄選入學藝才班、甄選入學學科特色班、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甄選入學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科學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班</a:t>
            </a:r>
            <a:endParaRPr lang="en-US" altLang="zh-TW" sz="3200" b="1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102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學年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度：不參加特色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招生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甄選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入學學科特色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班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 、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甄選入學職業類科班、甄選入學藝才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班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甄選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入學體育班</a:t>
            </a:r>
            <a:r>
              <a:rPr lang="zh-TW" alt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、</a:t>
            </a:r>
            <a:r>
              <a:rPr lang="zh-TW" altLang="zh-TW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甄選</a:t>
            </a:r>
            <a:r>
              <a:rPr lang="zh-TW" altLang="zh-TW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入學</a:t>
            </a:r>
            <a:r>
              <a:rPr lang="zh-TW" altLang="en-US" sz="3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科學班</a:t>
            </a:r>
            <a:endParaRPr lang="en-US" altLang="zh-TW" sz="3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endParaRPr lang="en-US" altLang="zh-TW" sz="3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52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107504" y="1268760"/>
            <a:ext cx="871296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sz="3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針對學生</a:t>
            </a:r>
            <a:r>
              <a:rPr kumimoji="0" lang="zh-TW" altLang="en-US" sz="35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需了解訊息內容</a:t>
            </a:r>
            <a:r>
              <a:rPr kumimoji="0" lang="zh-TW" altLang="en-US" sz="3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統計結果建議</a:t>
            </a:r>
            <a:endParaRPr kumimoji="0" lang="en-US" altLang="zh-TW" sz="35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en-US" b="1" dirty="0" smtClean="0"/>
              <a:t>在本題統計可知，</a:t>
            </a:r>
            <a:r>
              <a:rPr lang="zh-TW" altLang="zh-TW" b="1" dirty="0" smtClean="0"/>
              <a:t>學生</a:t>
            </a:r>
            <a:r>
              <a:rPr lang="zh-TW" altLang="en-US" b="1" dirty="0" smtClean="0"/>
              <a:t>仍以</a:t>
            </a:r>
            <a:r>
              <a:rPr lang="zh-TW" altLang="zh-TW" b="1" dirty="0">
                <a:solidFill>
                  <a:srgbClr val="FF0000"/>
                </a:solidFill>
              </a:rPr>
              <a:t>高中職校之進路、學習內涵及未來進路</a:t>
            </a:r>
            <a:r>
              <a:rPr lang="zh-TW" altLang="zh-TW" b="1" dirty="0" smtClean="0"/>
              <a:t>是較</a:t>
            </a:r>
            <a:r>
              <a:rPr lang="zh-TW" altLang="zh-TW" b="1" dirty="0"/>
              <a:t>需了解的資訊</a:t>
            </a:r>
            <a:r>
              <a:rPr lang="zh-TW" altLang="zh-TW" b="1" dirty="0" smtClean="0"/>
              <a:t>。</a:t>
            </a:r>
            <a:endParaRPr lang="en-US" altLang="zh-TW" b="1" dirty="0" smtClean="0"/>
          </a:p>
          <a:p>
            <a:pPr lvl="1"/>
            <a:r>
              <a:rPr lang="zh-TW" altLang="zh-TW" b="1" dirty="0"/>
              <a:t>本署</a:t>
            </a:r>
            <a:r>
              <a:rPr lang="zh-TW" altLang="zh-TW" b="1" dirty="0" smtClean="0"/>
              <a:t>業已建置「</a:t>
            </a:r>
            <a:r>
              <a:rPr lang="zh-TW" altLang="zh-TW" b="1" dirty="0" smtClean="0">
                <a:solidFill>
                  <a:srgbClr val="FF0000"/>
                </a:solidFill>
              </a:rPr>
              <a:t>國中</a:t>
            </a:r>
            <a:r>
              <a:rPr lang="zh-TW" altLang="zh-TW" b="1" dirty="0">
                <a:solidFill>
                  <a:srgbClr val="FF0000"/>
                </a:solidFill>
              </a:rPr>
              <a:t>畢業生適性入學宣導網站</a:t>
            </a:r>
            <a:r>
              <a:rPr lang="zh-TW" altLang="zh-TW" b="1" dirty="0"/>
              <a:t>」，</a:t>
            </a:r>
            <a:r>
              <a:rPr lang="zh-TW" altLang="zh-TW" b="1" dirty="0" smtClean="0"/>
              <a:t>後續將提供</a:t>
            </a:r>
            <a:r>
              <a:rPr lang="zh-TW" altLang="zh-TW" b="1" dirty="0"/>
              <a:t>「</a:t>
            </a:r>
            <a:r>
              <a:rPr lang="zh-TW" altLang="zh-TW" b="1" dirty="0">
                <a:solidFill>
                  <a:srgbClr val="FF0000"/>
                </a:solidFill>
              </a:rPr>
              <a:t>個人序位查詢</a:t>
            </a:r>
            <a:r>
              <a:rPr lang="zh-TW" altLang="zh-TW" b="1" dirty="0"/>
              <a:t>」服務，兩者若有適當鏈結，應可充分滿足學生需求</a:t>
            </a:r>
          </a:p>
          <a:p>
            <a:pPr lvl="1"/>
            <a:r>
              <a:rPr lang="zh-TW" altLang="en-US" b="1" dirty="0" smtClean="0"/>
              <a:t>學生表達對自我的興趣與性向仍需了解，推測受限於生活及探索經驗有限，學生仍無信心確定自我興趣與性向。 </a:t>
            </a:r>
            <a:endParaRPr lang="en-US" altLang="zh-TW" b="1" dirty="0" smtClean="0"/>
          </a:p>
          <a:p>
            <a:pPr lvl="1"/>
            <a:r>
              <a:rPr lang="zh-TW" altLang="en-US" b="1" dirty="0" smtClean="0"/>
              <a:t>父母的期望亦是學生想要了解的訊息重要因素，表示親子溝通應再加強。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367438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103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學年選填試探問卷調查分析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107504" y="1340768"/>
            <a:ext cx="892899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針對學生</a:t>
            </a:r>
            <a:r>
              <a:rPr kumimoji="0" lang="zh-TW" altLang="en-US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參與特色招生</a:t>
            </a:r>
            <a:r>
              <a:rPr kumimoji="0" lang="zh-TW" altLang="en-US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意願</a:t>
            </a:r>
            <a:r>
              <a:rPr kumimoji="0" lang="zh-TW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統計結果建議</a:t>
            </a:r>
            <a:endParaRPr kumimoji="0" lang="en-US" altLang="zh-TW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en-US" altLang="zh-TW" dirty="0" smtClean="0"/>
              <a:t>103</a:t>
            </a:r>
            <a:r>
              <a:rPr lang="zh-TW" altLang="zh-TW" dirty="0"/>
              <a:t>年度全國將近有</a:t>
            </a:r>
            <a:r>
              <a:rPr lang="en-US" altLang="zh-TW" dirty="0"/>
              <a:t>7</a:t>
            </a:r>
            <a:r>
              <a:rPr lang="zh-TW" altLang="zh-TW" dirty="0"/>
              <a:t>成學生不參加特色</a:t>
            </a:r>
            <a:r>
              <a:rPr lang="zh-TW" altLang="zh-TW" dirty="0" smtClean="0"/>
              <a:t>招生，</a:t>
            </a:r>
            <a:r>
              <a:rPr lang="zh-TW" altLang="zh-TW" dirty="0"/>
              <a:t>比例較</a:t>
            </a:r>
            <a:r>
              <a:rPr lang="en-US" altLang="zh-TW" dirty="0"/>
              <a:t>102</a:t>
            </a:r>
            <a:r>
              <a:rPr lang="zh-TW" altLang="zh-TW" dirty="0"/>
              <a:t>年度有所增加，表示</a:t>
            </a:r>
            <a:r>
              <a:rPr lang="zh-TW" altLang="zh-TW" dirty="0">
                <a:solidFill>
                  <a:srgbClr val="FF0000"/>
                </a:solidFill>
              </a:rPr>
              <a:t>進一歩達成十二年國教免試入學提高的目標</a:t>
            </a:r>
            <a:r>
              <a:rPr lang="zh-TW" altLang="en-US" b="1" dirty="0" smtClean="0"/>
              <a:t>。</a:t>
            </a:r>
            <a:endParaRPr lang="en-US" altLang="zh-TW" b="1" dirty="0" smtClean="0"/>
          </a:p>
          <a:p>
            <a:pPr lvl="1"/>
            <a:r>
              <a:rPr lang="zh-TW" altLang="zh-TW" dirty="0"/>
              <a:t>有意參與</a:t>
            </a:r>
            <a:r>
              <a:rPr lang="zh-TW" altLang="zh-TW" b="1" dirty="0">
                <a:solidFill>
                  <a:srgbClr val="FF0000"/>
                </a:solidFill>
              </a:rPr>
              <a:t>職業類科甄選入學</a:t>
            </a:r>
            <a:r>
              <a:rPr lang="zh-TW" altLang="zh-TW" dirty="0"/>
              <a:t>之比例上升</a:t>
            </a:r>
            <a:r>
              <a:rPr lang="zh-TW" altLang="zh-TW" dirty="0" smtClean="0"/>
              <a:t>幅度</a:t>
            </a:r>
            <a:r>
              <a:rPr lang="zh-TW" altLang="en-US" dirty="0" smtClean="0"/>
              <a:t>甚大</a:t>
            </a:r>
            <a:r>
              <a:rPr lang="zh-TW" altLang="zh-TW" dirty="0" smtClean="0"/>
              <a:t>，</a:t>
            </a:r>
            <a:r>
              <a:rPr lang="zh-TW" altLang="zh-TW" dirty="0"/>
              <a:t>對照今年度該管道報名人數大增推論，來年此項入學管道參與學生應會再成長，</a:t>
            </a:r>
            <a:r>
              <a:rPr lang="zh-TW" altLang="zh-TW" dirty="0" smtClean="0"/>
              <a:t>值得相關</a:t>
            </a:r>
            <a:r>
              <a:rPr lang="zh-TW" altLang="zh-TW" dirty="0"/>
              <a:t>權責單位預為提前審慎規劃相關作業</a:t>
            </a:r>
            <a:r>
              <a:rPr lang="zh-TW" altLang="zh-TW" dirty="0" smtClean="0"/>
              <a:t>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16996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圓角矩形 70"/>
          <p:cNvSpPr/>
          <p:nvPr/>
        </p:nvSpPr>
        <p:spPr>
          <a:xfrm flipV="1">
            <a:off x="323528" y="2287720"/>
            <a:ext cx="8496944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57053A"/>
              </a:gs>
              <a:gs pos="50000">
                <a:srgbClr val="99000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79512" y="548680"/>
            <a:ext cx="8856984" cy="1368151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548680"/>
            <a:ext cx="8208912" cy="161575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  <a:cs typeface="+mj-cs"/>
              </a:rPr>
              <a:t>肆、</a:t>
            </a:r>
            <a:r>
              <a:rPr lang="en-US" altLang="zh-TW" sz="3600" b="1" dirty="0" smtClean="0">
                <a:latin typeface="Adobe 黑体 Std R" pitchFamily="34" charset="-128"/>
                <a:ea typeface="Adobe 黑体 Std R" pitchFamily="34" charset="-128"/>
                <a:cs typeface="+mj-cs"/>
              </a:rPr>
              <a:t>105</a:t>
            </a: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  <a:cs typeface="+mj-cs"/>
              </a:rPr>
              <a:t>志願選填試探輔導作為</a:t>
            </a:r>
            <a:endParaRPr lang="en-US" altLang="zh-TW" sz="3600" b="1" dirty="0" smtClean="0">
              <a:solidFill>
                <a:srgbClr val="FFFF99"/>
              </a:solidFill>
              <a:latin typeface="Adobe 繁黑體 Std B" pitchFamily="34" charset="-120"/>
              <a:ea typeface="Adobe 黑体 Std R" pitchFamily="34" charset="-128"/>
              <a:cs typeface="+mj-cs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sz="4400" b="1" dirty="0" smtClean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國中學生的進路與發展</a:t>
            </a:r>
            <a:endParaRPr lang="zh-TW" altLang="en-US" sz="4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0" y="1844824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8"/>
          <p:cNvGrpSpPr/>
          <p:nvPr/>
        </p:nvGrpSpPr>
        <p:grpSpPr>
          <a:xfrm>
            <a:off x="1475656" y="2024187"/>
            <a:ext cx="5981556" cy="4501157"/>
            <a:chOff x="1475656" y="2024187"/>
            <a:chExt cx="5981556" cy="4501157"/>
          </a:xfrm>
        </p:grpSpPr>
        <p:grpSp>
          <p:nvGrpSpPr>
            <p:cNvPr id="8" name="群組 4"/>
            <p:cNvGrpSpPr/>
            <p:nvPr/>
          </p:nvGrpSpPr>
          <p:grpSpPr>
            <a:xfrm>
              <a:off x="3707904" y="2523356"/>
              <a:ext cx="2808312" cy="3888432"/>
              <a:chOff x="3347864" y="2708920"/>
              <a:chExt cx="2808312" cy="3888432"/>
            </a:xfrm>
          </p:grpSpPr>
          <p:sp>
            <p:nvSpPr>
              <p:cNvPr id="4" name="等腰三角形 3"/>
              <p:cNvSpPr/>
              <p:nvPr/>
            </p:nvSpPr>
            <p:spPr bwMode="auto">
              <a:xfrm>
                <a:off x="3347864" y="2708920"/>
                <a:ext cx="2808312" cy="1224136"/>
              </a:xfrm>
              <a:prstGeom prst="triangle">
                <a:avLst>
                  <a:gd name="adj" fmla="val 77954"/>
                </a:avLst>
              </a:prstGeom>
              <a:gradFill flip="none" rotWithShape="1">
                <a:gsLst>
                  <a:gs pos="42000">
                    <a:srgbClr val="B31B51"/>
                  </a:gs>
                  <a:gs pos="70000">
                    <a:srgbClr val="B31B51">
                      <a:gamma/>
                      <a:shade val="46275"/>
                      <a:invGamma/>
                      <a:lumMod val="98000"/>
                      <a:lumOff val="2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</a:endParaRPr>
              </a:p>
            </p:txBody>
          </p:sp>
          <p:sp>
            <p:nvSpPr>
              <p:cNvPr id="40" name="等腰三角形 39"/>
              <p:cNvSpPr/>
              <p:nvPr/>
            </p:nvSpPr>
            <p:spPr bwMode="auto">
              <a:xfrm flipV="1">
                <a:off x="3347864" y="3933056"/>
                <a:ext cx="2808312" cy="2664296"/>
              </a:xfrm>
              <a:prstGeom prst="triangle">
                <a:avLst>
                  <a:gd name="adj" fmla="val 22486"/>
                </a:avLst>
              </a:prstGeom>
              <a:gradFill>
                <a:gsLst>
                  <a:gs pos="38000">
                    <a:srgbClr val="B31B51">
                      <a:lumMod val="0"/>
                    </a:srgbClr>
                  </a:gs>
                  <a:gs pos="99000">
                    <a:srgbClr val="B31B51">
                      <a:gamma/>
                      <a:shade val="46275"/>
                      <a:invGamma/>
                      <a:lumMod val="98000"/>
                      <a:lumOff val="2000"/>
                    </a:srgbClr>
                  </a:gs>
                </a:gsLst>
                <a:path path="circle">
                  <a:fillToRect l="100000" t="10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51" name="等腰三角形 50"/>
            <p:cNvSpPr/>
            <p:nvPr/>
          </p:nvSpPr>
          <p:spPr bwMode="auto">
            <a:xfrm>
              <a:off x="1475656" y="3747492"/>
              <a:ext cx="2808312" cy="1224136"/>
            </a:xfrm>
            <a:prstGeom prst="triangle">
              <a:avLst>
                <a:gd name="adj" fmla="val 77954"/>
              </a:avLst>
            </a:prstGeom>
            <a:gradFill flip="none" rotWithShape="1">
              <a:gsLst>
                <a:gs pos="42000">
                  <a:srgbClr val="9933FF"/>
                </a:gs>
                <a:gs pos="70000">
                  <a:srgbClr val="3A195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56" name="Freeform 824"/>
            <p:cNvSpPr>
              <a:spLocks/>
            </p:cNvSpPr>
            <p:nvPr/>
          </p:nvSpPr>
          <p:spPr bwMode="auto">
            <a:xfrm rot="2071066" flipH="1" flipV="1">
              <a:off x="2017357" y="3034018"/>
              <a:ext cx="3059273" cy="1591610"/>
            </a:xfrm>
            <a:custGeom>
              <a:avLst/>
              <a:gdLst>
                <a:gd name="T0" fmla="*/ 494 w 750"/>
                <a:gd name="T1" fmla="*/ 166 h 470"/>
                <a:gd name="T2" fmla="*/ 750 w 750"/>
                <a:gd name="T3" fmla="*/ 338 h 470"/>
                <a:gd name="T4" fmla="*/ 492 w 750"/>
                <a:gd name="T5" fmla="*/ 470 h 470"/>
                <a:gd name="T6" fmla="*/ 490 w 750"/>
                <a:gd name="T7" fmla="*/ 390 h 470"/>
                <a:gd name="T8" fmla="*/ 142 w 750"/>
                <a:gd name="T9" fmla="*/ 306 h 470"/>
                <a:gd name="T10" fmla="*/ 4 w 750"/>
                <a:gd name="T11" fmla="*/ 172 h 470"/>
                <a:gd name="T12" fmla="*/ 0 w 750"/>
                <a:gd name="T13" fmla="*/ 2 h 470"/>
                <a:gd name="T14" fmla="*/ 166 w 750"/>
                <a:gd name="T15" fmla="*/ 168 h 470"/>
                <a:gd name="T16" fmla="*/ 496 w 750"/>
                <a:gd name="T17" fmla="*/ 248 h 470"/>
                <a:gd name="T18" fmla="*/ 494 w 750"/>
                <a:gd name="T19" fmla="*/ 16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0" h="470">
                  <a:moveTo>
                    <a:pt x="494" y="166"/>
                  </a:moveTo>
                  <a:lnTo>
                    <a:pt x="750" y="338"/>
                  </a:lnTo>
                  <a:lnTo>
                    <a:pt x="492" y="470"/>
                  </a:lnTo>
                  <a:cubicBezTo>
                    <a:pt x="492" y="470"/>
                    <a:pt x="491" y="430"/>
                    <a:pt x="490" y="390"/>
                  </a:cubicBezTo>
                  <a:cubicBezTo>
                    <a:pt x="490" y="394"/>
                    <a:pt x="318" y="374"/>
                    <a:pt x="142" y="306"/>
                  </a:cubicBezTo>
                  <a:cubicBezTo>
                    <a:pt x="46" y="260"/>
                    <a:pt x="28" y="225"/>
                    <a:pt x="4" y="172"/>
                  </a:cubicBezTo>
                  <a:cubicBezTo>
                    <a:pt x="4" y="172"/>
                    <a:pt x="2" y="87"/>
                    <a:pt x="0" y="2"/>
                  </a:cubicBezTo>
                  <a:cubicBezTo>
                    <a:pt x="2" y="0"/>
                    <a:pt x="10" y="102"/>
                    <a:pt x="166" y="168"/>
                  </a:cubicBezTo>
                  <a:cubicBezTo>
                    <a:pt x="330" y="230"/>
                    <a:pt x="496" y="248"/>
                    <a:pt x="496" y="248"/>
                  </a:cubicBezTo>
                  <a:lnTo>
                    <a:pt x="494" y="166"/>
                  </a:ln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2" name="等腰三角形 51"/>
            <p:cNvSpPr/>
            <p:nvPr/>
          </p:nvSpPr>
          <p:spPr bwMode="auto">
            <a:xfrm flipV="1">
              <a:off x="1475656" y="4971628"/>
              <a:ext cx="2808312" cy="1553716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rgbClr val="B31B51">
                    <a:lumMod val="0"/>
                  </a:srgbClr>
                </a:gs>
                <a:gs pos="100000">
                  <a:srgbClr val="7030A0">
                    <a:lumMod val="87000"/>
                    <a:alpha val="69000"/>
                  </a:srgbClr>
                </a:gs>
              </a:gsLst>
              <a:path path="circle">
                <a:fillToRect l="100000" t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54" name="等腰三角形 53"/>
            <p:cNvSpPr/>
            <p:nvPr/>
          </p:nvSpPr>
          <p:spPr bwMode="auto">
            <a:xfrm>
              <a:off x="4427984" y="3747492"/>
              <a:ext cx="2808312" cy="1224136"/>
            </a:xfrm>
            <a:prstGeom prst="triangle">
              <a:avLst>
                <a:gd name="adj" fmla="val 77954"/>
              </a:avLst>
            </a:prstGeom>
            <a:gradFill flip="none" rotWithShape="1">
              <a:gsLst>
                <a:gs pos="26000">
                  <a:srgbClr val="00B050"/>
                </a:gs>
                <a:gs pos="74000">
                  <a:srgbClr val="192F20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55" name="等腰三角形 54"/>
            <p:cNvSpPr/>
            <p:nvPr/>
          </p:nvSpPr>
          <p:spPr bwMode="auto">
            <a:xfrm flipV="1">
              <a:off x="4438126" y="4971628"/>
              <a:ext cx="2798170" cy="1553716"/>
            </a:xfrm>
            <a:prstGeom prst="triangle">
              <a:avLst>
                <a:gd name="adj" fmla="val 0"/>
              </a:avLst>
            </a:prstGeom>
            <a:gradFill>
              <a:gsLst>
                <a:gs pos="0">
                  <a:srgbClr val="B31B51">
                    <a:lumMod val="0"/>
                  </a:srgbClr>
                </a:gs>
                <a:gs pos="63000">
                  <a:srgbClr val="28391F"/>
                </a:gs>
              </a:gsLst>
              <a:path path="circle">
                <a:fillToRect l="100000" t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2267744" y="4571518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校園生活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593660" y="4611588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職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業環境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004048" y="2955404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探索活動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向右箭號 6"/>
            <p:cNvSpPr/>
            <p:nvPr/>
          </p:nvSpPr>
          <p:spPr bwMode="auto">
            <a:xfrm rot="19671886">
              <a:off x="3560438" y="3912734"/>
              <a:ext cx="691209" cy="938852"/>
            </a:xfrm>
            <a:prstGeom prst="rightArrow">
              <a:avLst>
                <a:gd name="adj1" fmla="val 62859"/>
                <a:gd name="adj2" fmla="val 54940"/>
              </a:avLst>
            </a:prstGeom>
            <a:gradFill flip="none" rotWithShape="1">
              <a:gsLst>
                <a:gs pos="0">
                  <a:srgbClr val="990033">
                    <a:tint val="66000"/>
                    <a:satMod val="160000"/>
                  </a:srgbClr>
                </a:gs>
                <a:gs pos="50000">
                  <a:srgbClr val="990033">
                    <a:tint val="44500"/>
                    <a:satMod val="160000"/>
                  </a:srgbClr>
                </a:gs>
                <a:gs pos="100000">
                  <a:srgbClr val="990033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scene3d>
              <a:camera prst="orthographicFront">
                <a:rot lat="1200000" lon="60000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 rot="21427155">
              <a:off x="3493273" y="4267834"/>
              <a:ext cx="6550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做決定</a:t>
              </a:r>
              <a:endPara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9" name="群組 7"/>
            <p:cNvGrpSpPr/>
            <p:nvPr/>
          </p:nvGrpSpPr>
          <p:grpSpPr>
            <a:xfrm>
              <a:off x="4716016" y="3183021"/>
              <a:ext cx="749312" cy="879111"/>
              <a:chOff x="4716016" y="3008545"/>
              <a:chExt cx="749312" cy="879111"/>
            </a:xfrm>
          </p:grpSpPr>
          <p:sp>
            <p:nvSpPr>
              <p:cNvPr id="68" name="向右箭號 67"/>
              <p:cNvSpPr/>
              <p:nvPr/>
            </p:nvSpPr>
            <p:spPr bwMode="auto">
              <a:xfrm rot="18921835">
                <a:off x="4866482" y="3008545"/>
                <a:ext cx="598846" cy="879111"/>
              </a:xfrm>
              <a:prstGeom prst="rightArrow">
                <a:avLst>
                  <a:gd name="adj1" fmla="val 64525"/>
                  <a:gd name="adj2" fmla="val 72182"/>
                </a:avLst>
              </a:prstGeom>
              <a:gradFill flip="none" rotWithShape="1">
                <a:gsLst>
                  <a:gs pos="0">
                    <a:srgbClr val="990033">
                      <a:tint val="66000"/>
                      <a:satMod val="160000"/>
                    </a:srgbClr>
                  </a:gs>
                  <a:gs pos="50000">
                    <a:srgbClr val="990033">
                      <a:tint val="44500"/>
                      <a:satMod val="160000"/>
                    </a:srgbClr>
                  </a:gs>
                  <a:gs pos="100000">
                    <a:srgbClr val="990033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  <a:scene3d>
                <a:camera prst="orthographicFront">
                  <a:rot lat="20794202" lon="19762852" rev="12960672"/>
                </a:camera>
                <a:lightRig rig="threePt" dir="t"/>
              </a:scene3d>
              <a:sp3d z="-57150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4716016" y="3398540"/>
                <a:ext cx="65504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2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做決定</a:t>
                </a:r>
                <a:endPara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66" name="向右箭號 65"/>
            <p:cNvSpPr/>
            <p:nvPr/>
          </p:nvSpPr>
          <p:spPr bwMode="auto">
            <a:xfrm rot="19671886">
              <a:off x="5188960" y="3722494"/>
              <a:ext cx="747478" cy="1041497"/>
            </a:xfrm>
            <a:prstGeom prst="rightArrow">
              <a:avLst>
                <a:gd name="adj1" fmla="val 64525"/>
                <a:gd name="adj2" fmla="val 72182"/>
              </a:avLst>
            </a:prstGeom>
            <a:gradFill flip="none" rotWithShape="1">
              <a:gsLst>
                <a:gs pos="0">
                  <a:srgbClr val="990033">
                    <a:tint val="66000"/>
                    <a:satMod val="160000"/>
                  </a:srgbClr>
                </a:gs>
                <a:gs pos="50000">
                  <a:srgbClr val="990033">
                    <a:tint val="44500"/>
                    <a:satMod val="160000"/>
                  </a:srgbClr>
                </a:gs>
                <a:gs pos="100000">
                  <a:srgbClr val="990033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scene3d>
              <a:camera prst="orthographicFront">
                <a:rot lat="18610581" lon="1719144" rev="4995378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 rot="20769501">
              <a:off x="5099680" y="4151407"/>
              <a:ext cx="6550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做決定</a:t>
              </a:r>
              <a:endPara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Freeform 824"/>
            <p:cNvSpPr>
              <a:spLocks/>
            </p:cNvSpPr>
            <p:nvPr/>
          </p:nvSpPr>
          <p:spPr bwMode="auto">
            <a:xfrm rot="2715716" flipH="1" flipV="1">
              <a:off x="3116419" y="2050950"/>
              <a:ext cx="2451214" cy="2397688"/>
            </a:xfrm>
            <a:custGeom>
              <a:avLst/>
              <a:gdLst>
                <a:gd name="T0" fmla="*/ 494 w 750"/>
                <a:gd name="T1" fmla="*/ 166 h 470"/>
                <a:gd name="T2" fmla="*/ 750 w 750"/>
                <a:gd name="T3" fmla="*/ 338 h 470"/>
                <a:gd name="T4" fmla="*/ 492 w 750"/>
                <a:gd name="T5" fmla="*/ 470 h 470"/>
                <a:gd name="T6" fmla="*/ 490 w 750"/>
                <a:gd name="T7" fmla="*/ 390 h 470"/>
                <a:gd name="T8" fmla="*/ 142 w 750"/>
                <a:gd name="T9" fmla="*/ 306 h 470"/>
                <a:gd name="T10" fmla="*/ 4 w 750"/>
                <a:gd name="T11" fmla="*/ 172 h 470"/>
                <a:gd name="T12" fmla="*/ 0 w 750"/>
                <a:gd name="T13" fmla="*/ 2 h 470"/>
                <a:gd name="T14" fmla="*/ 166 w 750"/>
                <a:gd name="T15" fmla="*/ 168 h 470"/>
                <a:gd name="T16" fmla="*/ 496 w 750"/>
                <a:gd name="T17" fmla="*/ 248 h 470"/>
                <a:gd name="T18" fmla="*/ 494 w 750"/>
                <a:gd name="T19" fmla="*/ 16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0" h="470">
                  <a:moveTo>
                    <a:pt x="494" y="166"/>
                  </a:moveTo>
                  <a:lnTo>
                    <a:pt x="750" y="338"/>
                  </a:lnTo>
                  <a:lnTo>
                    <a:pt x="492" y="470"/>
                  </a:lnTo>
                  <a:cubicBezTo>
                    <a:pt x="492" y="470"/>
                    <a:pt x="491" y="430"/>
                    <a:pt x="490" y="390"/>
                  </a:cubicBezTo>
                  <a:cubicBezTo>
                    <a:pt x="490" y="394"/>
                    <a:pt x="318" y="374"/>
                    <a:pt x="142" y="306"/>
                  </a:cubicBezTo>
                  <a:cubicBezTo>
                    <a:pt x="46" y="260"/>
                    <a:pt x="28" y="225"/>
                    <a:pt x="4" y="172"/>
                  </a:cubicBezTo>
                  <a:cubicBezTo>
                    <a:pt x="4" y="172"/>
                    <a:pt x="2" y="87"/>
                    <a:pt x="0" y="2"/>
                  </a:cubicBezTo>
                  <a:cubicBezTo>
                    <a:pt x="2" y="0"/>
                    <a:pt x="10" y="102"/>
                    <a:pt x="166" y="168"/>
                  </a:cubicBezTo>
                  <a:cubicBezTo>
                    <a:pt x="330" y="230"/>
                    <a:pt x="496" y="248"/>
                    <a:pt x="496" y="248"/>
                  </a:cubicBezTo>
                  <a:lnTo>
                    <a:pt x="494" y="166"/>
                  </a:ln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 rot="18906829">
              <a:off x="3556731" y="2609833"/>
              <a:ext cx="523220" cy="2440657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TW" altLang="en-US" sz="2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</a:t>
              </a:r>
              <a:r>
                <a:rPr lang="zh-TW" altLang="en-US" sz="21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</a:t>
              </a:r>
              <a:r>
                <a:rPr lang="zh-TW" altLang="en-US" sz="1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</a:t>
              </a:r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</a:t>
              </a:r>
              <a:r>
                <a:rPr lang="zh-TW" altLang="en-US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涯</a:t>
              </a:r>
              <a:r>
                <a:rPr lang="zh-TW" altLang="en-US" sz="1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</a:t>
              </a:r>
              <a:r>
                <a:rPr lang="zh-TW" altLang="en-US" sz="1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Freeform 824"/>
            <p:cNvSpPr>
              <a:spLocks/>
            </p:cNvSpPr>
            <p:nvPr/>
          </p:nvSpPr>
          <p:spPr bwMode="auto">
            <a:xfrm rot="21372992" flipV="1">
              <a:off x="4266277" y="3161107"/>
              <a:ext cx="3190935" cy="2139622"/>
            </a:xfrm>
            <a:custGeom>
              <a:avLst/>
              <a:gdLst>
                <a:gd name="T0" fmla="*/ 494 w 750"/>
                <a:gd name="T1" fmla="*/ 166 h 470"/>
                <a:gd name="T2" fmla="*/ 750 w 750"/>
                <a:gd name="T3" fmla="*/ 338 h 470"/>
                <a:gd name="T4" fmla="*/ 492 w 750"/>
                <a:gd name="T5" fmla="*/ 470 h 470"/>
                <a:gd name="T6" fmla="*/ 490 w 750"/>
                <a:gd name="T7" fmla="*/ 390 h 470"/>
                <a:gd name="T8" fmla="*/ 142 w 750"/>
                <a:gd name="T9" fmla="*/ 306 h 470"/>
                <a:gd name="T10" fmla="*/ 4 w 750"/>
                <a:gd name="T11" fmla="*/ 172 h 470"/>
                <a:gd name="T12" fmla="*/ 0 w 750"/>
                <a:gd name="T13" fmla="*/ 2 h 470"/>
                <a:gd name="T14" fmla="*/ 166 w 750"/>
                <a:gd name="T15" fmla="*/ 168 h 470"/>
                <a:gd name="T16" fmla="*/ 496 w 750"/>
                <a:gd name="T17" fmla="*/ 248 h 470"/>
                <a:gd name="T18" fmla="*/ 494 w 750"/>
                <a:gd name="T19" fmla="*/ 16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0" h="470">
                  <a:moveTo>
                    <a:pt x="494" y="166"/>
                  </a:moveTo>
                  <a:lnTo>
                    <a:pt x="750" y="338"/>
                  </a:lnTo>
                  <a:lnTo>
                    <a:pt x="492" y="470"/>
                  </a:lnTo>
                  <a:cubicBezTo>
                    <a:pt x="492" y="470"/>
                    <a:pt x="491" y="430"/>
                    <a:pt x="490" y="390"/>
                  </a:cubicBezTo>
                  <a:cubicBezTo>
                    <a:pt x="490" y="394"/>
                    <a:pt x="318" y="374"/>
                    <a:pt x="142" y="306"/>
                  </a:cubicBezTo>
                  <a:cubicBezTo>
                    <a:pt x="46" y="260"/>
                    <a:pt x="28" y="225"/>
                    <a:pt x="4" y="172"/>
                  </a:cubicBezTo>
                  <a:cubicBezTo>
                    <a:pt x="4" y="172"/>
                    <a:pt x="2" y="87"/>
                    <a:pt x="0" y="2"/>
                  </a:cubicBezTo>
                  <a:cubicBezTo>
                    <a:pt x="2" y="0"/>
                    <a:pt x="10" y="102"/>
                    <a:pt x="166" y="168"/>
                  </a:cubicBezTo>
                  <a:cubicBezTo>
                    <a:pt x="330" y="230"/>
                    <a:pt x="496" y="248"/>
                    <a:pt x="496" y="248"/>
                  </a:cubicBezTo>
                  <a:lnTo>
                    <a:pt x="494" y="166"/>
                  </a:lnTo>
                  <a:close/>
                </a:path>
              </a:pathLst>
            </a:custGeom>
            <a:solidFill>
              <a:srgbClr val="FFFF00">
                <a:alpha val="66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72" name="矩形 71"/>
          <p:cNvSpPr/>
          <p:nvPr/>
        </p:nvSpPr>
        <p:spPr>
          <a:xfrm>
            <a:off x="2627784" y="5694347"/>
            <a:ext cx="3982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適性輔導內涵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 rot="20479841">
            <a:off x="4401674" y="2233595"/>
            <a:ext cx="569387" cy="244065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</a:t>
            </a: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1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涯</a:t>
            </a:r>
            <a:r>
              <a:rPr lang="zh-TW" altLang="en-US" sz="1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endParaRPr lang="zh-TW" altLang="en-US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/>
          <p:cNvSpPr/>
          <p:nvPr/>
        </p:nvSpPr>
        <p:spPr>
          <a:xfrm rot="4444074">
            <a:off x="5699671" y="2702252"/>
            <a:ext cx="523220" cy="244065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</a:t>
            </a:r>
            <a:r>
              <a:rPr lang="zh-TW" altLang="en-US" sz="2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</a:t>
            </a:r>
            <a:r>
              <a:rPr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涯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</a:t>
            </a:r>
            <a:r>
              <a:rPr lang="zh-TW" altLang="en-US" sz="1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endParaRPr lang="zh-TW" altLang="en-US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31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:\Users\user\Pictures\背景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標題 1"/>
          <p:cNvSpPr>
            <a:spLocks noGrp="1"/>
          </p:cNvSpPr>
          <p:nvPr>
            <p:ph type="title" idx="4294967295"/>
          </p:nvPr>
        </p:nvSpPr>
        <p:spPr>
          <a:xfrm>
            <a:off x="539750" y="1052735"/>
            <a:ext cx="8278813" cy="1152129"/>
          </a:xfrm>
        </p:spPr>
        <p:txBody>
          <a:bodyPr/>
          <a:lstStyle/>
          <a:p>
            <a:pPr lvl="0" algn="l"/>
            <a:r>
              <a:rPr kumimoji="1" lang="zh-TW" altLang="en-US" sz="4000" b="1" kern="1200" dirty="0" smtClean="0">
                <a:latin typeface="Adobe 黑体 Std R" pitchFamily="34" charset="-128"/>
                <a:ea typeface="Adobe 黑体 Std R" pitchFamily="34" charset="-128"/>
              </a:rPr>
              <a:t>壹、前  言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4000" b="1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十二年國民基本教育的理念</a:t>
            </a:r>
            <a:r>
              <a:rPr lang="en-US" altLang="zh-TW" sz="4000" b="1" dirty="0" smtClean="0">
                <a:solidFill>
                  <a:srgbClr val="993300"/>
                </a:solidFill>
                <a:ea typeface="標楷體" pitchFamily="65" charset="-120"/>
              </a:rPr>
              <a:t> </a:t>
            </a:r>
            <a:br>
              <a:rPr lang="en-US" altLang="zh-TW" sz="4000" b="1" dirty="0" smtClean="0">
                <a:solidFill>
                  <a:srgbClr val="993300"/>
                </a:solidFill>
                <a:ea typeface="標楷體" pitchFamily="65" charset="-120"/>
              </a:rPr>
            </a:br>
            <a:r>
              <a:rPr lang="zh-TW" altLang="en-US" sz="4000" b="1" dirty="0" smtClean="0">
                <a:solidFill>
                  <a:srgbClr val="993300"/>
                </a:solidFill>
                <a:ea typeface="標楷體" pitchFamily="65" charset="-120"/>
              </a:rPr>
              <a:t>              </a:t>
            </a:r>
            <a:r>
              <a:rPr lang="zh-TW" altLang="en-US" sz="4000" b="1" dirty="0" smtClean="0">
                <a:solidFill>
                  <a:srgbClr val="993300"/>
                </a:solidFill>
                <a:latin typeface="BiauKai" charset="0"/>
                <a:ea typeface="標楷體" pitchFamily="65" charset="-120"/>
              </a:rPr>
              <a:t>教育的新時代來臨</a:t>
            </a:r>
          </a:p>
        </p:txBody>
      </p:sp>
      <p:pic>
        <p:nvPicPr>
          <p:cNvPr id="7172" name="內容版面配置區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9528"/>
            <a:ext cx="789146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30</a:t>
            </a:fld>
            <a:endParaRPr lang="zh-TW" altLang="en-US" dirty="0"/>
          </a:p>
        </p:txBody>
      </p:sp>
      <p:pic>
        <p:nvPicPr>
          <p:cNvPr id="3074" name="Picture 2" descr="D:\學輔科資料\簡報圖案\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" y="-27384"/>
            <a:ext cx="2078790" cy="5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73059" y="838216"/>
            <a:ext cx="8965637" cy="594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8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20688"/>
            <a:ext cx="9144000" cy="576064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kumimoji="1" lang="zh-TW" altLang="en-US" sz="3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志願</a:t>
            </a:r>
            <a:r>
              <a:rPr kumimoji="1" lang="zh-TW" altLang="en-US" sz="3600" b="1" kern="12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選填試探</a:t>
            </a:r>
            <a:r>
              <a:rPr kumimoji="1" lang="zh-TW" altLang="en-US" sz="3600" b="1" kern="1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與後續輔導作業流程</a:t>
            </a:r>
            <a:endParaRPr kumimoji="1" lang="zh-TW" altLang="en-US" sz="36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2" cy="5234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65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28340" r="20615" b="20065"/>
          <a:stretch>
            <a:fillRect/>
          </a:stretch>
        </p:blipFill>
        <p:spPr bwMode="auto">
          <a:xfrm>
            <a:off x="251520" y="1196752"/>
            <a:ext cx="846043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9092" y="620688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r>
              <a:rPr lang="zh-TW" altLang="zh-TW" sz="2800" dirty="0">
                <a:solidFill>
                  <a:schemeClr val="bg1"/>
                </a:solidFill>
                <a:ea typeface="超研澤粗黑" panose="02010609010101010101" pitchFamily="49" charset="-120"/>
              </a:rPr>
              <a:t>學生志願選填試探及輔導作業各處室職責</a:t>
            </a:r>
            <a:endParaRPr lang="zh-TW" altLang="en-US" sz="2800" dirty="0">
              <a:solidFill>
                <a:schemeClr val="bg1"/>
              </a:solidFill>
              <a:ea typeface="超研澤粗黑" panose="02010609010101010101" pitchFamily="49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00364" y="616530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99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99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各校可依校內資源與特性適度調整</a:t>
            </a:r>
            <a:r>
              <a:rPr lang="en-US" altLang="zh-TW" sz="2400" b="1" dirty="0" smtClean="0">
                <a:solidFill>
                  <a:srgbClr val="99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b="1" dirty="0">
              <a:solidFill>
                <a:srgbClr val="99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34248" y="1753116"/>
            <a:ext cx="13772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日至</a:t>
            </a:r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863695" y="1772088"/>
            <a:ext cx="13772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日至</a:t>
            </a:r>
            <a:r>
              <a:rPr lang="en-US" altLang="zh-TW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004048" y="1772816"/>
            <a:ext cx="2272590" cy="340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105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11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日至</a:t>
            </a: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日</a:t>
            </a:r>
            <a:endParaRPr lang="zh-TW" altLang="zh-TW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483768" y="1772816"/>
            <a:ext cx="2272590" cy="340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105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日至</a:t>
            </a:r>
            <a:r>
              <a:rPr lang="en-US" altLang="zh-TW" sz="1400" dirty="0" smtClean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日</a:t>
            </a:r>
            <a:endParaRPr lang="zh-TW" altLang="zh-TW" sz="1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68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6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sz="2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</a:t>
            </a:r>
            <a:r>
              <a:rPr lang="zh-TW" altLang="en-US" sz="2800" dirty="0">
                <a:solidFill>
                  <a:srgbClr val="7030A0"/>
                </a:solidFill>
                <a:ea typeface="標楷體" pitchFamily="65" charset="-120"/>
                <a:sym typeface="Wingdings" pitchFamily="2" charset="2"/>
              </a:rPr>
              <a:t>學校教師對適性輔導</a:t>
            </a:r>
            <a:r>
              <a:rPr lang="zh-TW" altLang="en-US" sz="2800" dirty="0" smtClean="0">
                <a:solidFill>
                  <a:srgbClr val="7030A0"/>
                </a:solidFill>
                <a:ea typeface="標楷體" pitchFamily="65" charset="-120"/>
                <a:sym typeface="Wingdings" pitchFamily="2" charset="2"/>
              </a:rPr>
              <a:t>責任</a:t>
            </a:r>
            <a:r>
              <a:rPr lang="en-US" altLang="zh-TW" sz="2800" dirty="0" smtClean="0">
                <a:solidFill>
                  <a:srgbClr val="7030A0"/>
                </a:solidFill>
                <a:ea typeface="標楷體" pitchFamily="65" charset="-120"/>
                <a:sym typeface="Wingdings" pitchFamily="2" charset="2"/>
              </a:rPr>
              <a:t>(</a:t>
            </a:r>
            <a:r>
              <a:rPr lang="zh-TW" altLang="en-US" sz="2800" dirty="0" smtClean="0">
                <a:solidFill>
                  <a:srgbClr val="7030A0"/>
                </a:solidFill>
                <a:ea typeface="標楷體" pitchFamily="65" charset="-120"/>
                <a:sym typeface="Wingdings" pitchFamily="2" charset="2"/>
              </a:rPr>
              <a:t>工作節錄</a:t>
            </a:r>
            <a:r>
              <a:rPr lang="en-US" altLang="zh-TW" sz="2800" dirty="0" smtClean="0">
                <a:solidFill>
                  <a:srgbClr val="7030A0"/>
                </a:solidFill>
                <a:ea typeface="標楷體" pitchFamily="65" charset="-120"/>
                <a:sym typeface="Wingdings" pitchFamily="2" charset="2"/>
              </a:rPr>
              <a:t>)</a:t>
            </a:r>
            <a:endParaRPr kumimoji="0" lang="zh-TW" altLang="en-US" sz="2800" dirty="0">
              <a:solidFill>
                <a:srgbClr val="7030A0"/>
              </a:solidFill>
              <a:ea typeface="標楷體" pitchFamily="65" charset="-120"/>
            </a:endParaRP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179388" y="1484313"/>
          <a:ext cx="8748712" cy="508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PhotoImpact" r:id="rId3" imgW="17561905" imgH="10196825" progId="">
                  <p:embed/>
                </p:oleObj>
              </mc:Choice>
              <mc:Fallback>
                <p:oleObj name="PhotoImpact" r:id="rId3" imgW="17561905" imgH="10196825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84313"/>
                        <a:ext cx="8748712" cy="508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kx="-3284103" algn="br" rotWithShape="0">
                                <a:srgbClr val="2F4D71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五邊形 17"/>
          <p:cNvSpPr>
            <a:spLocks noChangeArrowheads="1"/>
          </p:cNvSpPr>
          <p:nvPr/>
        </p:nvSpPr>
        <p:spPr bwMode="auto">
          <a:xfrm flipH="1">
            <a:off x="2268538" y="0"/>
            <a:ext cx="6875462" cy="576263"/>
          </a:xfrm>
          <a:prstGeom prst="homePlate">
            <a:avLst>
              <a:gd name="adj" fmla="val 49989"/>
            </a:avLst>
          </a:prstGeom>
          <a:solidFill>
            <a:srgbClr val="FFC000"/>
          </a:solidFill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十二年國民基本教育適性輔導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作為</a:t>
            </a:r>
            <a:endParaRPr lang="zh-TW" altLang="en-US" sz="26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7" name="文字方塊 1"/>
          <p:cNvSpPr txBox="1">
            <a:spLocks noChangeArrowheads="1"/>
          </p:cNvSpPr>
          <p:nvPr/>
        </p:nvSpPr>
        <p:spPr bwMode="auto">
          <a:xfrm>
            <a:off x="6156325" y="2882900"/>
            <a:ext cx="347663" cy="460375"/>
          </a:xfrm>
          <a:prstGeom prst="rect">
            <a:avLst/>
          </a:prstGeom>
          <a:solidFill>
            <a:srgbClr val="E9D4D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紀</a:t>
            </a:r>
          </a:p>
        </p:txBody>
      </p:sp>
      <p:grpSp>
        <p:nvGrpSpPr>
          <p:cNvPr id="2" name="群組 6"/>
          <p:cNvGrpSpPr>
            <a:grpSpLocks/>
          </p:cNvGrpSpPr>
          <p:nvPr/>
        </p:nvGrpSpPr>
        <p:grpSpPr bwMode="auto">
          <a:xfrm>
            <a:off x="5651500" y="4652963"/>
            <a:ext cx="3816350" cy="792162"/>
            <a:chOff x="2818500" y="-1274689"/>
            <a:chExt cx="9237843" cy="565991"/>
          </a:xfrm>
        </p:grpSpPr>
        <p:sp>
          <p:nvSpPr>
            <p:cNvPr id="7" name="圓角矩形 6"/>
            <p:cNvSpPr/>
            <p:nvPr/>
          </p:nvSpPr>
          <p:spPr>
            <a:xfrm>
              <a:off x="3514029" y="-1274689"/>
              <a:ext cx="7712291" cy="533098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圓角矩形 4"/>
            <p:cNvSpPr/>
            <p:nvPr/>
          </p:nvSpPr>
          <p:spPr>
            <a:xfrm>
              <a:off x="2818500" y="-1233856"/>
              <a:ext cx="9237843" cy="5251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8590" tIns="148590" rIns="148590" bIns="148590" anchor="ctr"/>
            <a:lstStyle/>
            <a:p>
              <a:pPr algn="ctr" defTabSz="1733550" fontAlgn="auto">
                <a:lnSpc>
                  <a:spcPts val="2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  <a:cs typeface="BiauKai"/>
                </a:rPr>
                <a:t>手冊</a:t>
              </a:r>
              <a:r>
                <a:rPr kumimoji="0" lang="en-US" altLang="zh-TW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  <a:cs typeface="BiauKai"/>
                </a:rPr>
                <a:t>/</a:t>
              </a:r>
              <a:r>
                <a:rPr kumimoji="0"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  <a:cs typeface="BiauKai"/>
                </a:rPr>
                <a:t>生涯檔案</a:t>
              </a:r>
              <a:r>
                <a:rPr kumimoji="0" lang="en-US" altLang="zh-TW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  <a:cs typeface="BiauKai"/>
                </a:rPr>
                <a:t>/</a:t>
              </a:r>
              <a:r>
                <a:rPr kumimoji="0"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  <a:cs typeface="BiauKai"/>
                </a:rPr>
                <a:t>人人有責</a:t>
              </a:r>
              <a:endParaRPr kumimoji="0" lang="en-US" altLang="zh-TW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BiauKai"/>
              </a:endParaRPr>
            </a:p>
            <a:p>
              <a:pPr algn="ctr" defTabSz="1733550" fontAlgn="auto">
                <a:lnSpc>
                  <a:spcPts val="2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  <a:cs typeface="BiauKai"/>
                </a:rPr>
                <a:t>輔導  諮詢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6"/>
          <p:cNvSpPr>
            <a:spLocks noChangeArrowheads="1"/>
          </p:cNvSpPr>
          <p:nvPr/>
        </p:nvSpPr>
        <p:spPr bwMode="auto">
          <a:xfrm>
            <a:off x="0" y="836712"/>
            <a:ext cx="9144000" cy="678209"/>
          </a:xfrm>
          <a:prstGeom prst="rect">
            <a:avLst/>
          </a:prstGeom>
          <a:solidFill>
            <a:srgbClr val="512373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lvl="0" indent="-165100" algn="just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您（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教師、家長）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對孩子的瞭解有多少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?</a:t>
            </a:r>
            <a:endParaRPr lang="zh-TW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形圖說文字 5"/>
          <p:cNvSpPr/>
          <p:nvPr/>
        </p:nvSpPr>
        <p:spPr bwMode="auto">
          <a:xfrm>
            <a:off x="539750" y="1943100"/>
            <a:ext cx="2159000" cy="2863850"/>
          </a:xfrm>
          <a:prstGeom prst="wedgeEllipseCallout">
            <a:avLst>
              <a:gd name="adj1" fmla="val -11475"/>
              <a:gd name="adj2" fmla="val 6301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>
              <a:defRPr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這些可能都跟孩子未來適性的生涯選擇有關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652963"/>
            <a:ext cx="11636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4909968" y="44624"/>
            <a:ext cx="1986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適性輔導內涵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6"/>
          <p:cNvGrpSpPr/>
          <p:nvPr/>
        </p:nvGrpSpPr>
        <p:grpSpPr>
          <a:xfrm>
            <a:off x="2411760" y="44624"/>
            <a:ext cx="2480725" cy="380075"/>
            <a:chOff x="2411760" y="44624"/>
            <a:chExt cx="2480725" cy="380075"/>
          </a:xfrm>
        </p:grpSpPr>
        <p:sp>
          <p:nvSpPr>
            <p:cNvPr id="18" name="橢圓 17"/>
            <p:cNvSpPr/>
            <p:nvPr/>
          </p:nvSpPr>
          <p:spPr>
            <a:xfrm>
              <a:off x="2843808" y="64659"/>
              <a:ext cx="360040" cy="3600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0021"/>
              </a:solidFill>
            </a:ln>
            <a:effectLst>
              <a:glow rad="63500">
                <a:schemeClr val="bg1">
                  <a:alpha val="5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3304213" y="64659"/>
              <a:ext cx="360040" cy="3600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2411760" y="64659"/>
              <a:ext cx="360040" cy="3600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/>
            <p:cNvSpPr/>
            <p:nvPr/>
          </p:nvSpPr>
          <p:spPr>
            <a:xfrm>
              <a:off x="3684171" y="44624"/>
              <a:ext cx="360040" cy="3600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橢圓 21"/>
            <p:cNvSpPr/>
            <p:nvPr/>
          </p:nvSpPr>
          <p:spPr>
            <a:xfrm>
              <a:off x="4108308" y="44624"/>
              <a:ext cx="360040" cy="3600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4532445" y="44624"/>
              <a:ext cx="360040" cy="36004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952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endPara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內容版面配置區 16"/>
          <p:cNvSpPr>
            <a:spLocks noGrp="1"/>
          </p:cNvSpPr>
          <p:nvPr>
            <p:ph idx="1"/>
          </p:nvPr>
        </p:nvSpPr>
        <p:spPr>
          <a:xfrm>
            <a:off x="2267744" y="1600200"/>
            <a:ext cx="6419056" cy="4525963"/>
          </a:xfrm>
        </p:spPr>
        <p:txBody>
          <a:bodyPr/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您（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教師、家長）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對孩子的瞭解有多少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?</a:t>
            </a:r>
            <a:endParaRPr lang="zh-TW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您（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教師、家長）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對孩子的瞭解有多少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?</a:t>
            </a:r>
            <a:endParaRPr lang="zh-TW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25" name="矩形 6"/>
          <p:cNvSpPr>
            <a:spLocks noChangeArrowheads="1"/>
          </p:cNvSpPr>
          <p:nvPr/>
        </p:nvSpPr>
        <p:spPr bwMode="auto">
          <a:xfrm>
            <a:off x="3491880" y="2420888"/>
            <a:ext cx="4752528" cy="3096344"/>
          </a:xfrm>
          <a:prstGeom prst="rect">
            <a:avLst/>
          </a:prstGeom>
          <a:solidFill>
            <a:srgbClr val="512373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lvl="0" indent="-165100" algn="just"/>
            <a:r>
              <a:rPr lang="zh-TW" altLang="en-US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 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您</a:t>
            </a:r>
            <a:endParaRPr lang="en-US" altLang="zh-TW" sz="4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pPr marL="165100" lvl="0" indent="-165100" algn="just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（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教師、家長）</a:t>
            </a:r>
            <a:endParaRPr lang="en-US" altLang="zh-TW" sz="4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5100" lvl="0" indent="-165100" algn="just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對孩子的瞭解</a:t>
            </a:r>
            <a:endParaRPr lang="en-US" altLang="zh-TW" sz="4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pPr marL="165100" lvl="0" indent="-165100" algn="just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有多少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?</a:t>
            </a:r>
            <a:endParaRPr lang="zh-TW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 flipV="1">
            <a:off x="323528" y="2215712"/>
            <a:ext cx="8640960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>
                  <a:alpha val="30000"/>
                </a:srgbClr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724127"/>
              </p:ext>
            </p:extLst>
          </p:nvPr>
        </p:nvGraphicFramePr>
        <p:xfrm>
          <a:off x="2123728" y="2248272"/>
          <a:ext cx="6635080" cy="36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8" name="矩形 6"/>
          <p:cNvSpPr>
            <a:spLocks noChangeArrowheads="1"/>
          </p:cNvSpPr>
          <p:nvPr/>
        </p:nvSpPr>
        <p:spPr bwMode="auto">
          <a:xfrm>
            <a:off x="0" y="836712"/>
            <a:ext cx="9144000" cy="678209"/>
          </a:xfrm>
          <a:prstGeom prst="rect">
            <a:avLst/>
          </a:prstGeom>
          <a:solidFill>
            <a:srgbClr val="512373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lvl="0" indent="-165100" algn="just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您（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教師、家長）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對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孩子的瞭解有多少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?</a:t>
            </a:r>
            <a:endParaRPr lang="zh-TW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形圖說文字 5"/>
          <p:cNvSpPr/>
          <p:nvPr/>
        </p:nvSpPr>
        <p:spPr bwMode="auto">
          <a:xfrm>
            <a:off x="539750" y="1943100"/>
            <a:ext cx="2159000" cy="2863850"/>
          </a:xfrm>
          <a:prstGeom prst="wedgeEllipseCallout">
            <a:avLst>
              <a:gd name="adj1" fmla="val -11475"/>
              <a:gd name="adj2" fmla="val 6301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>
              <a:defRPr/>
            </a:pP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這些可能都跟孩子未來適性的生涯選擇有關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652963"/>
            <a:ext cx="11636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493F36-ADC8-48EC-A6B2-40FE53CEC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D2493F36-ADC8-48EC-A6B2-40FE53CEC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536191-2338-4709-A7BA-6E9368412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F4536191-2338-4709-A7BA-6E9368412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5F3CCC-73D7-4F6F-ACD7-E5EDC8771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45F3CCC-73D7-4F6F-ACD7-E5EDC8771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108298-CC56-45EB-B0D4-4A2AC5899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38108298-CC56-45EB-B0D4-4A2AC5899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4EC84D-4CF0-4536-9837-8CE7BC73E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454EC84D-4CF0-4536-9837-8CE7BC73E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 flipV="1">
            <a:off x="179512" y="2287720"/>
            <a:ext cx="8784976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/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327322"/>
              </p:ext>
            </p:extLst>
          </p:nvPr>
        </p:nvGraphicFramePr>
        <p:xfrm>
          <a:off x="683568" y="1628800"/>
          <a:ext cx="792088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2" name="矩形 6"/>
          <p:cNvSpPr>
            <a:spLocks noChangeArrowheads="1"/>
          </p:cNvSpPr>
          <p:nvPr/>
        </p:nvSpPr>
        <p:spPr bwMode="auto">
          <a:xfrm>
            <a:off x="0" y="764704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幫助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孩子適性發展，您（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教師、家長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需要知道的事</a:t>
            </a:r>
            <a:endParaRPr lang="zh-TW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493F36-ADC8-48EC-A6B2-40FE53CEC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2493F36-ADC8-48EC-A6B2-40FE53CEC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536191-2338-4709-A7BA-6E9368412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F4536191-2338-4709-A7BA-6E9368412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5F3CCC-73D7-4F6F-ACD7-E5EDC8771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C45F3CCC-73D7-4F6F-ACD7-E5EDC8771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108298-CC56-45EB-B0D4-4A2AC5899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8108298-CC56-45EB-B0D4-4A2AC5899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4EC84D-4CF0-4536-9837-8CE7BC73E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454EC84D-4CF0-4536-9837-8CE7BC73E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A5CC1F-4C5E-4CFB-830D-C738A8821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DAA5CC1F-4C5E-4CFB-830D-C738A8821A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5A777C-2F01-45B0-93CA-40F7D103E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675A777C-2F01-45B0-93CA-40F7D103E8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 flipV="1">
            <a:off x="323528" y="2215712"/>
            <a:ext cx="8640960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>
                  <a:alpha val="30000"/>
                </a:srgbClr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724127"/>
              </p:ext>
            </p:extLst>
          </p:nvPr>
        </p:nvGraphicFramePr>
        <p:xfrm>
          <a:off x="2123728" y="2248272"/>
          <a:ext cx="6635080" cy="36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8" name="矩形 6"/>
          <p:cNvSpPr>
            <a:spLocks noChangeArrowheads="1"/>
          </p:cNvSpPr>
          <p:nvPr/>
        </p:nvSpPr>
        <p:spPr bwMode="auto">
          <a:xfrm>
            <a:off x="0" y="836712"/>
            <a:ext cx="9144000" cy="678209"/>
          </a:xfrm>
          <a:prstGeom prst="rect">
            <a:avLst/>
          </a:prstGeom>
          <a:solidFill>
            <a:srgbClr val="512373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lvl="0" indent="-165100" algn="just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 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您（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教師、家長）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對教育的改變了解有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多少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?</a:t>
            </a:r>
            <a:endParaRPr lang="zh-TW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形圖說文字 5"/>
          <p:cNvSpPr/>
          <p:nvPr/>
        </p:nvSpPr>
        <p:spPr bwMode="auto">
          <a:xfrm>
            <a:off x="539750" y="2505521"/>
            <a:ext cx="2159000" cy="1739007"/>
          </a:xfrm>
          <a:prstGeom prst="wedgeEllipseCallout">
            <a:avLst>
              <a:gd name="adj1" fmla="val -11475"/>
              <a:gd name="adj2" fmla="val 6301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>
              <a:defRPr/>
            </a:pP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這些都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跟孩子</a:t>
            </a:r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未來選擇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652963"/>
            <a:ext cx="11636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493F36-ADC8-48EC-A6B2-40FE53CEC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D2493F36-ADC8-48EC-A6B2-40FE53CEC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536191-2338-4709-A7BA-6E9368412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F4536191-2338-4709-A7BA-6E9368412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5F3CCC-73D7-4F6F-ACD7-E5EDC8771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45F3CCC-73D7-4F6F-ACD7-E5EDC8771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108298-CC56-45EB-B0D4-4A2AC5899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38108298-CC56-45EB-B0D4-4A2AC5899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4EC84D-4CF0-4536-9837-8CE7BC73E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454EC84D-4CF0-4536-9837-8CE7BC73E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pPr lvl="0" algn="l"/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肆、</a:t>
            </a:r>
            <a:r>
              <a:rPr lang="en-US" altLang="zh-TW" sz="3600" b="1" dirty="0" smtClean="0">
                <a:latin typeface="Adobe 黑体 Std R" pitchFamily="34" charset="-128"/>
                <a:ea typeface="Adobe 黑体 Std R" pitchFamily="34" charset="-128"/>
              </a:rPr>
              <a:t>105</a:t>
            </a: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志願選填試探輔導作為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95536" y="1340768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學生</a:t>
            </a:r>
            <a:r>
              <a:rPr kumimoji="0" lang="zh-TW" altLang="zh-TW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一級</a:t>
            </a:r>
            <a:r>
              <a:rPr kumimoji="0" lang="zh-TW" altLang="zh-TW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輔導</a:t>
            </a:r>
            <a:endParaRPr kumimoji="0" lang="en-US" altLang="zh-TW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en-US" b="1" dirty="0" smtClean="0"/>
              <a:t>未參與選填試探作業的學生仍應輔導</a:t>
            </a:r>
            <a:endParaRPr lang="en-US" altLang="zh-TW" b="1" dirty="0" smtClean="0"/>
          </a:p>
          <a:p>
            <a:pPr lvl="1"/>
            <a:r>
              <a:rPr lang="zh-TW" altLang="en-US" b="1" dirty="0" smtClean="0"/>
              <a:t>應有完整的輔導記錄</a:t>
            </a:r>
            <a:endParaRPr lang="en-US" altLang="zh-TW" b="1" dirty="0" smtClean="0"/>
          </a:p>
          <a:p>
            <a:pPr lvl="1"/>
            <a:r>
              <a:rPr lang="zh-TW" altLang="zh-TW" b="1" dirty="0"/>
              <a:t>應主動關心低學習成就孩子的志願選填</a:t>
            </a:r>
            <a:r>
              <a:rPr lang="zh-TW" altLang="zh-TW" b="1" dirty="0" smtClean="0"/>
              <a:t>狀況</a:t>
            </a:r>
            <a:endParaRPr lang="en-US" altLang="zh-TW" b="1" dirty="0" smtClean="0"/>
          </a:p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zh-TW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導</a:t>
            </a:r>
            <a:r>
              <a:rPr kumimoji="0" lang="en-US" altLang="zh-TW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kumimoji="0" lang="zh-TW" altLang="zh-TW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教</a:t>
            </a:r>
            <a:r>
              <a:rPr kumimoji="0" lang="en-US" altLang="zh-TW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  <a:r>
              <a:rPr kumimoji="0" lang="zh-TW" altLang="zh-TW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師與輔導</a:t>
            </a:r>
            <a:r>
              <a:rPr kumimoji="0" lang="zh-TW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人員</a:t>
            </a:r>
            <a:endParaRPr kumimoji="0" lang="en-US" altLang="zh-TW" sz="32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lnSpc>
                <a:spcPct val="140000"/>
              </a:lnSpc>
            </a:pPr>
            <a:r>
              <a:rPr lang="zh-TW" altLang="en-US" b="1" dirty="0"/>
              <a:t>學校導師、輔導教師是家長與學生主要諮詢對象</a:t>
            </a:r>
            <a:endParaRPr lang="en-US" altLang="zh-TW" b="1" dirty="0"/>
          </a:p>
          <a:p>
            <a:pPr lvl="1">
              <a:lnSpc>
                <a:spcPct val="140000"/>
              </a:lnSpc>
            </a:pPr>
            <a:r>
              <a:rPr lang="zh-TW" altLang="en-US" b="1" dirty="0"/>
              <a:t>強化各入學管道與校科內涵的認知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92668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94122"/>
          </a:xfrm>
        </p:spPr>
        <p:txBody>
          <a:bodyPr/>
          <a:lstStyle/>
          <a:p>
            <a:pPr algn="l"/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肆、</a:t>
            </a:r>
            <a:r>
              <a:rPr lang="en-US" altLang="zh-TW" sz="3600" b="1" dirty="0" smtClean="0">
                <a:latin typeface="Adobe 黑体 Std R" pitchFamily="34" charset="-128"/>
                <a:ea typeface="Adobe 黑体 Std R" pitchFamily="34" charset="-128"/>
              </a:rPr>
              <a:t>105</a:t>
            </a: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志願選填試探輔導作為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179512" y="1484784"/>
            <a:ext cx="878497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學校設置諮詢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電話或</a:t>
            </a:r>
            <a:r>
              <a:rPr kumimoji="0" lang="zh-TW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專線</a:t>
            </a:r>
            <a:r>
              <a:rPr lang="zh-TW" altLang="zh-TW" sz="3200" b="1" dirty="0" smtClean="0"/>
              <a:t>，提供志願選填諮詢服務等相關輔導作為</a:t>
            </a:r>
            <a:endParaRPr lang="en-US" altLang="zh-TW" sz="3200" b="1" dirty="0" smtClean="0"/>
          </a:p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結合導師及輔導人力</a:t>
            </a:r>
            <a:r>
              <a:rPr lang="zh-TW" altLang="zh-TW" sz="3200" b="1" dirty="0" smtClean="0"/>
              <a:t>，辦理志願選填上網選填作業，提供個別諮詢服務</a:t>
            </a:r>
            <a:endParaRPr kumimoji="0" lang="en-US" altLang="zh-TW" sz="3200" b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建立學校端轉介輔諮中心</a:t>
            </a:r>
            <a:r>
              <a:rPr kumimoji="0" lang="zh-TW" altLang="zh-TW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三級輔導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機制</a:t>
            </a:r>
            <a:endParaRPr kumimoji="0" lang="en-US" altLang="zh-TW" sz="32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輔導過程適度提供</a:t>
            </a:r>
            <a:r>
              <a:rPr kumimoji="0" lang="zh-TW" altLang="en-US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未來生涯轉銜</a:t>
            </a:r>
            <a:r>
              <a:rPr kumimoji="0" lang="zh-TW" alt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資訊</a:t>
            </a:r>
            <a:endParaRPr kumimoji="0" lang="en-US" altLang="zh-TW" sz="32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en-US" b="1" dirty="0" smtClean="0"/>
              <a:t>部分學生未能適性入學高中職校，仍有轉學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銜</a:t>
            </a:r>
            <a:r>
              <a:rPr lang="en-US" altLang="zh-TW" b="1" dirty="0" smtClean="0"/>
              <a:t>)</a:t>
            </a:r>
            <a:r>
              <a:rPr lang="zh-TW" altLang="en-US" b="1" dirty="0" smtClean="0"/>
              <a:t>的需求</a:t>
            </a:r>
            <a:endParaRPr lang="en-US" altLang="zh-TW" b="1" dirty="0" smtClean="0"/>
          </a:p>
          <a:p>
            <a:pPr lvl="1">
              <a:buNone/>
            </a:pPr>
            <a:r>
              <a:rPr lang="zh-TW" altLang="en-US" b="1" dirty="0" smtClean="0"/>
              <a:t>＊</a:t>
            </a:r>
            <a:r>
              <a:rPr lang="zh-TW" altLang="en-US" b="1" dirty="0" smtClean="0">
                <a:solidFill>
                  <a:srgbClr val="FF0000"/>
                </a:solidFill>
              </a:rPr>
              <a:t>高級中等學校學生學籍管理辦法</a:t>
            </a:r>
            <a:r>
              <a:rPr lang="zh-TW" altLang="en-US" b="1" dirty="0" smtClean="0"/>
              <a:t>第</a:t>
            </a:r>
            <a:r>
              <a:rPr lang="en-US" altLang="zh-TW" b="1" dirty="0" smtClean="0"/>
              <a:t>13</a:t>
            </a:r>
            <a:r>
              <a:rPr lang="zh-TW" altLang="en-US" b="1" dirty="0" smtClean="0"/>
              <a:t>、</a:t>
            </a:r>
            <a:r>
              <a:rPr lang="en-US" altLang="zh-TW" b="1" dirty="0" smtClean="0"/>
              <a:t> 14</a:t>
            </a:r>
            <a:r>
              <a:rPr lang="zh-TW" altLang="en-US" b="1" dirty="0" smtClean="0"/>
              <a:t>條規定</a:t>
            </a:r>
            <a:endParaRPr lang="en-US" altLang="zh-TW" b="1" dirty="0" smtClean="0"/>
          </a:p>
        </p:txBody>
      </p:sp>
    </p:spTree>
    <p:extLst>
      <p:ext uri="{BB962C8B-B14F-4D97-AF65-F5344CB8AC3E}">
        <p14:creationId xmlns:p14="http://schemas.microsoft.com/office/powerpoint/2010/main" val="22652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:\Users\user\Pictures\背景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Oval 13"/>
          <p:cNvSpPr>
            <a:spLocks noChangeArrowheads="1"/>
          </p:cNvSpPr>
          <p:nvPr/>
        </p:nvSpPr>
        <p:spPr bwMode="auto">
          <a:xfrm>
            <a:off x="2819400" y="1419225"/>
            <a:ext cx="3638550" cy="3486150"/>
          </a:xfrm>
          <a:prstGeom prst="ellipse">
            <a:avLst/>
          </a:prstGeom>
          <a:solidFill>
            <a:srgbClr val="FFCC00">
              <a:alpha val="4784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zh-TW" altLang="en-US" sz="2400" b="1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8196" name="Oval 14"/>
          <p:cNvSpPr>
            <a:spLocks noChangeArrowheads="1"/>
          </p:cNvSpPr>
          <p:nvPr/>
        </p:nvSpPr>
        <p:spPr bwMode="auto">
          <a:xfrm>
            <a:off x="1619250" y="2870200"/>
            <a:ext cx="3635375" cy="3589338"/>
          </a:xfrm>
          <a:prstGeom prst="ellipse">
            <a:avLst/>
          </a:prstGeom>
          <a:solidFill>
            <a:srgbClr val="FF99CC">
              <a:alpha val="5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zh-TW" altLang="en-US" sz="2400" b="1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8197" name="Oval 15"/>
          <p:cNvSpPr>
            <a:spLocks noChangeArrowheads="1"/>
          </p:cNvSpPr>
          <p:nvPr/>
        </p:nvSpPr>
        <p:spPr bwMode="auto">
          <a:xfrm>
            <a:off x="3889375" y="2870200"/>
            <a:ext cx="3635375" cy="3589338"/>
          </a:xfrm>
          <a:prstGeom prst="ellipse">
            <a:avLst/>
          </a:prstGeom>
          <a:solidFill>
            <a:srgbClr val="33CCCC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zh-TW" altLang="en-US" sz="2400" b="1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8198" name="Text Box 16"/>
          <p:cNvSpPr txBox="1">
            <a:spLocks noChangeArrowheads="1"/>
          </p:cNvSpPr>
          <p:nvPr/>
        </p:nvSpPr>
        <p:spPr bwMode="auto">
          <a:xfrm>
            <a:off x="1619250" y="4649788"/>
            <a:ext cx="2366963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zh-TW" altLang="en-US" sz="2800" b="1">
                <a:latin typeface="Arial" pitchFamily="34" charset="0"/>
                <a:ea typeface="標楷體" pitchFamily="65" charset="-120"/>
              </a:rPr>
              <a:t>提升中小學</a:t>
            </a:r>
          </a:p>
          <a:p>
            <a:pPr algn="ctr" eaLnBrk="1" hangingPunct="1">
              <a:spcBef>
                <a:spcPct val="20000"/>
              </a:spcBef>
            </a:pPr>
            <a:r>
              <a:rPr lang="zh-TW" altLang="en-US" sz="2800" b="1">
                <a:latin typeface="Arial" pitchFamily="34" charset="0"/>
                <a:ea typeface="標楷體" pitchFamily="65" charset="-120"/>
              </a:rPr>
              <a:t>教育品質</a:t>
            </a:r>
          </a:p>
        </p:txBody>
      </p:sp>
      <p:sp>
        <p:nvSpPr>
          <p:cNvPr id="8199" name="Text Box 17"/>
          <p:cNvSpPr txBox="1">
            <a:spLocks noChangeArrowheads="1"/>
          </p:cNvSpPr>
          <p:nvPr/>
        </p:nvSpPr>
        <p:spPr bwMode="auto">
          <a:xfrm>
            <a:off x="3635375" y="1770063"/>
            <a:ext cx="20891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TW" altLang="en-US" sz="2800" b="1" dirty="0">
                <a:latin typeface="Arial" pitchFamily="34" charset="0"/>
                <a:ea typeface="標楷體" pitchFamily="65" charset="-120"/>
              </a:rPr>
              <a:t>成就</a:t>
            </a:r>
          </a:p>
          <a:p>
            <a:pPr algn="ctr" eaLnBrk="1" hangingPunct="1">
              <a:spcBef>
                <a:spcPct val="50000"/>
              </a:spcBef>
            </a:pPr>
            <a:r>
              <a:rPr lang="zh-TW" altLang="en-US" sz="2800" b="1" dirty="0">
                <a:latin typeface="Arial" pitchFamily="34" charset="0"/>
                <a:ea typeface="標楷體" pitchFamily="65" charset="-120"/>
              </a:rPr>
              <a:t>每一位孩子 </a:t>
            </a:r>
          </a:p>
        </p:txBody>
      </p:sp>
      <p:sp>
        <p:nvSpPr>
          <p:cNvPr id="8200" name="Text Box 18"/>
          <p:cNvSpPr txBox="1">
            <a:spLocks noChangeArrowheads="1"/>
          </p:cNvSpPr>
          <p:nvPr/>
        </p:nvSpPr>
        <p:spPr bwMode="auto">
          <a:xfrm>
            <a:off x="5292725" y="4722813"/>
            <a:ext cx="18256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15000"/>
              </a:spcBef>
            </a:pPr>
            <a:r>
              <a:rPr lang="zh-TW" altLang="en-US" sz="2800" b="1">
                <a:latin typeface="Arial" pitchFamily="34" charset="0"/>
                <a:ea typeface="標楷體" pitchFamily="65" charset="-120"/>
              </a:rPr>
              <a:t>厚植國家</a:t>
            </a:r>
          </a:p>
          <a:p>
            <a:pPr algn="ctr" eaLnBrk="1" hangingPunct="1">
              <a:spcBef>
                <a:spcPct val="15000"/>
              </a:spcBef>
            </a:pPr>
            <a:r>
              <a:rPr lang="zh-TW" altLang="en-US" sz="2800" b="1">
                <a:latin typeface="Arial" pitchFamily="34" charset="0"/>
                <a:ea typeface="標楷體" pitchFamily="65" charset="-120"/>
              </a:rPr>
              <a:t>競爭力 </a:t>
            </a:r>
          </a:p>
        </p:txBody>
      </p:sp>
      <p:sp>
        <p:nvSpPr>
          <p:cNvPr id="8201" name="Text Box 19"/>
          <p:cNvSpPr txBox="1">
            <a:spLocks noChangeArrowheads="1"/>
          </p:cNvSpPr>
          <p:nvPr/>
        </p:nvSpPr>
        <p:spPr bwMode="auto">
          <a:xfrm>
            <a:off x="3924300" y="3716338"/>
            <a:ext cx="1295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30000"/>
              </a:spcBef>
            </a:pPr>
            <a:r>
              <a:rPr lang="zh-TW" altLang="en-US" sz="2400" b="1">
                <a:solidFill>
                  <a:srgbClr val="CC3300"/>
                </a:solidFill>
                <a:latin typeface="Times New Roman" pitchFamily="18" charset="0"/>
                <a:ea typeface="標楷體" pitchFamily="65" charset="-120"/>
              </a:rPr>
              <a:t>十二年國民基本教育</a:t>
            </a:r>
          </a:p>
        </p:txBody>
      </p:sp>
      <p:sp>
        <p:nvSpPr>
          <p:cNvPr id="8202" name="Rectangle 23"/>
          <p:cNvSpPr>
            <a:spLocks noChangeArrowheads="1"/>
          </p:cNvSpPr>
          <p:nvPr/>
        </p:nvSpPr>
        <p:spPr bwMode="auto">
          <a:xfrm>
            <a:off x="611560" y="689115"/>
            <a:ext cx="7970837" cy="648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0" lang="zh-TW" altLang="en-US" sz="3600" b="1" dirty="0" smtClean="0">
                <a:solidFill>
                  <a:srgbClr val="990000"/>
                </a:solidFill>
                <a:latin typeface="Arial" pitchFamily="34" charset="0"/>
                <a:ea typeface="標楷體" pitchFamily="65" charset="-120"/>
              </a:rPr>
              <a:t>十二年</a:t>
            </a:r>
            <a:r>
              <a:rPr kumimoji="0" lang="zh-TW" altLang="en-US" sz="3600" b="1" dirty="0">
                <a:solidFill>
                  <a:srgbClr val="990000"/>
                </a:solidFill>
                <a:latin typeface="Arial" pitchFamily="34" charset="0"/>
                <a:ea typeface="標楷體" pitchFamily="65" charset="-120"/>
              </a:rPr>
              <a:t>國教的</a:t>
            </a:r>
            <a:r>
              <a:rPr lang="zh-TW" altLang="en-US" sz="3600" b="1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三大願景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539750" y="1052735"/>
            <a:ext cx="8278813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      </a:t>
            </a:r>
            <a:endParaRPr kumimoji="0" lang="zh-TW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BiauKai" charset="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pPr algn="l"/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肆、</a:t>
            </a:r>
            <a:r>
              <a:rPr lang="en-US" altLang="zh-TW" sz="3600" b="1" dirty="0" smtClean="0">
                <a:latin typeface="Adobe 黑体 Std R" pitchFamily="34" charset="-128"/>
                <a:ea typeface="Adobe 黑体 Std R" pitchFamily="34" charset="-128"/>
              </a:rPr>
              <a:t>105</a:t>
            </a: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志願選填試探輔導作為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95536" y="1196752"/>
            <a:ext cx="85689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endParaRPr kumimoji="0" lang="en-US" altLang="zh-TW" sz="36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marL="342900" lvl="1" indent="-342900">
              <a:lnSpc>
                <a:spcPct val="140000"/>
              </a:lnSpc>
              <a:buFont typeface="Arial" charset="0"/>
              <a:buChar char="•"/>
            </a:pPr>
            <a:r>
              <a:rPr kumimoji="0" lang="zh-TW" altLang="zh-TW" sz="3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善</a:t>
            </a:r>
            <a:r>
              <a:rPr kumimoji="0" lang="zh-TW" altLang="zh-TW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用各項適性入學相關</a:t>
            </a:r>
            <a:r>
              <a:rPr kumimoji="0" lang="zh-TW" altLang="zh-TW" sz="3600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宣導</a:t>
            </a:r>
            <a:r>
              <a:rPr kumimoji="0" lang="zh-TW" altLang="en-US" sz="3600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或輔導</a:t>
            </a:r>
            <a:r>
              <a:rPr kumimoji="0" lang="zh-TW" altLang="zh-TW" sz="3600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資源</a:t>
            </a:r>
            <a:endParaRPr kumimoji="0" lang="en-US" altLang="zh-TW" sz="3600" b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lnSpc>
                <a:spcPct val="140000"/>
              </a:lnSpc>
            </a:pPr>
            <a:r>
              <a:rPr lang="en-US" altLang="zh-TW" sz="3200" b="1" dirty="0" smtClean="0"/>
              <a:t>105年國中畢業生適性入學宣導網站</a:t>
            </a:r>
            <a:endParaRPr lang="en-US" altLang="zh-TW" sz="3200" b="1" dirty="0"/>
          </a:p>
          <a:p>
            <a:pPr lvl="1">
              <a:lnSpc>
                <a:spcPct val="140000"/>
              </a:lnSpc>
            </a:pPr>
            <a:r>
              <a:rPr lang="zh-TW" altLang="zh-TW" sz="3200" b="1" dirty="0" smtClean="0"/>
              <a:t>技</a:t>
            </a:r>
            <a:r>
              <a:rPr lang="zh-TW" altLang="zh-TW" sz="3200" b="1" dirty="0"/>
              <a:t>專校院招生策進總會</a:t>
            </a:r>
            <a:endParaRPr lang="en-US" altLang="zh-TW" sz="3200" b="1" dirty="0"/>
          </a:p>
          <a:p>
            <a:pPr lvl="1">
              <a:lnSpc>
                <a:spcPct val="140000"/>
              </a:lnSpc>
            </a:pPr>
            <a:r>
              <a:rPr lang="en-US" altLang="zh-TW" sz="3200" b="1" dirty="0" smtClean="0"/>
              <a:t>&lt;</a:t>
            </a:r>
            <a:r>
              <a:rPr lang="en-US" altLang="zh-TW" sz="3200" b="1" dirty="0">
                <a:solidFill>
                  <a:srgbClr val="FF0000"/>
                </a:solidFill>
              </a:rPr>
              <a:t>12</a:t>
            </a:r>
            <a:r>
              <a:rPr lang="zh-TW" altLang="zh-TW" sz="3200" b="1" dirty="0">
                <a:solidFill>
                  <a:srgbClr val="FF0000"/>
                </a:solidFill>
              </a:rPr>
              <a:t>年國教</a:t>
            </a:r>
            <a:r>
              <a:rPr lang="en-US" altLang="zh-TW" sz="3200" b="1" dirty="0">
                <a:solidFill>
                  <a:srgbClr val="FF0000"/>
                </a:solidFill>
              </a:rPr>
              <a:t>580</a:t>
            </a:r>
            <a:r>
              <a:rPr lang="en-US" altLang="zh-TW" sz="3200" b="1" dirty="0"/>
              <a:t>&gt; </a:t>
            </a:r>
            <a:r>
              <a:rPr lang="zh-TW" altLang="zh-TW" sz="3200" b="1" dirty="0"/>
              <a:t>智慧型手機</a:t>
            </a:r>
            <a:r>
              <a:rPr lang="en-US" altLang="zh-TW" sz="3200" b="1" dirty="0" smtClean="0"/>
              <a:t>APP</a:t>
            </a:r>
          </a:p>
          <a:p>
            <a:pPr lvl="1">
              <a:lnSpc>
                <a:spcPct val="140000"/>
              </a:lnSpc>
            </a:pPr>
            <a:r>
              <a:rPr lang="en-US" altLang="zh-TW" sz="3200" b="1" dirty="0" smtClean="0">
                <a:solidFill>
                  <a:srgbClr val="FF0000"/>
                </a:solidFill>
              </a:rPr>
              <a:t>0800-012580</a:t>
            </a:r>
            <a:r>
              <a:rPr lang="en-US" altLang="zh-TW" sz="3200" b="1" dirty="0" smtClean="0"/>
              <a:t>(12</a:t>
            </a:r>
            <a:r>
              <a:rPr lang="zh-TW" altLang="zh-TW" sz="3200" b="1" dirty="0"/>
              <a:t>年國教我幫</a:t>
            </a:r>
            <a:r>
              <a:rPr lang="zh-TW" altLang="zh-TW" sz="3200" b="1" dirty="0" smtClean="0"/>
              <a:t>您</a:t>
            </a:r>
            <a:r>
              <a:rPr lang="en-US" altLang="zh-TW" sz="3200" b="1" dirty="0" smtClean="0"/>
              <a:t>)</a:t>
            </a:r>
            <a:r>
              <a:rPr lang="zh-TW" altLang="zh-TW" sz="3200" b="1" dirty="0"/>
              <a:t>諮詢</a:t>
            </a:r>
            <a:r>
              <a:rPr lang="zh-TW" altLang="zh-TW" sz="3200" b="1" dirty="0" smtClean="0"/>
              <a:t>專線</a:t>
            </a:r>
            <a:endParaRPr lang="en-US" altLang="zh-TW" sz="3200" b="1" dirty="0" smtClean="0"/>
          </a:p>
          <a:p>
            <a:pPr lvl="1">
              <a:lnSpc>
                <a:spcPct val="140000"/>
              </a:lnSpc>
            </a:pPr>
            <a:r>
              <a:rPr lang="zh-TW" altLang="en-US" sz="3200" b="1" dirty="0" smtClean="0">
                <a:solidFill>
                  <a:srgbClr val="FF0000"/>
                </a:solidFill>
              </a:rPr>
              <a:t>提供並宣導教育局</a:t>
            </a:r>
            <a:r>
              <a:rPr lang="zh-TW" altLang="zh-TW" sz="3200" b="1" dirty="0" smtClean="0">
                <a:solidFill>
                  <a:srgbClr val="FF0000"/>
                </a:solidFill>
              </a:rPr>
              <a:t>及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學</a:t>
            </a:r>
            <a:r>
              <a:rPr lang="zh-TW" altLang="zh-TW" sz="3200" b="1" dirty="0" smtClean="0">
                <a:solidFill>
                  <a:srgbClr val="FF0000"/>
                </a:solidFill>
              </a:rPr>
              <a:t>校</a:t>
            </a:r>
            <a:r>
              <a:rPr lang="zh-TW" altLang="zh-TW" sz="3200" b="1" dirty="0">
                <a:solidFill>
                  <a:srgbClr val="FF0000"/>
                </a:solidFill>
              </a:rPr>
              <a:t>諮詢</a:t>
            </a:r>
            <a:r>
              <a:rPr lang="zh-TW" altLang="zh-TW" sz="3200" b="1" dirty="0" smtClean="0">
                <a:solidFill>
                  <a:srgbClr val="FF0000"/>
                </a:solidFill>
              </a:rPr>
              <a:t>專線</a:t>
            </a:r>
            <a:endParaRPr lang="en-US" altLang="zh-TW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l"/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肆、</a:t>
            </a:r>
            <a:r>
              <a:rPr lang="en-US" altLang="zh-TW" sz="3600" b="1" dirty="0" smtClean="0">
                <a:latin typeface="Adobe 黑体 Std R" pitchFamily="34" charset="-128"/>
                <a:ea typeface="Adobe 黑体 Std R" pitchFamily="34" charset="-128"/>
              </a:rPr>
              <a:t>105</a:t>
            </a: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</a:rPr>
              <a:t>志願選填試探輔導作為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95536" y="1772816"/>
            <a:ext cx="856895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zh-TW" altLang="en-US" sz="3000" b="1" dirty="0" smtClean="0"/>
              <a:t>學校提供</a:t>
            </a:r>
            <a:r>
              <a:rPr lang="zh-TW" altLang="zh-TW" sz="3000" b="1" dirty="0" smtClean="0"/>
              <a:t>諮詢專線</a:t>
            </a:r>
            <a:r>
              <a:rPr lang="en-US" altLang="zh-TW" sz="3000" b="1" dirty="0" smtClean="0"/>
              <a:t>/</a:t>
            </a:r>
            <a:r>
              <a:rPr lang="zh-TW" altLang="en-US" sz="3000" b="1" dirty="0" smtClean="0"/>
              <a:t>電話</a:t>
            </a:r>
            <a:r>
              <a:rPr lang="zh-TW" altLang="zh-TW" sz="3000" b="1" dirty="0" smtClean="0"/>
              <a:t>，</a:t>
            </a:r>
            <a:r>
              <a:rPr lang="zh-TW" altLang="zh-TW" sz="3000" b="1" dirty="0">
                <a:solidFill>
                  <a:srgbClr val="FF0000"/>
                </a:solidFill>
              </a:rPr>
              <a:t>協助提供志願選填諮詢服務</a:t>
            </a:r>
            <a:r>
              <a:rPr lang="zh-TW" altLang="zh-TW" sz="3000" b="1" dirty="0"/>
              <a:t>等相關輔導作為</a:t>
            </a:r>
          </a:p>
          <a:p>
            <a:pPr lvl="1"/>
            <a:r>
              <a:rPr lang="zh-TW" altLang="zh-TW" sz="3000" b="1" dirty="0" smtClean="0"/>
              <a:t>落實</a:t>
            </a:r>
            <a:r>
              <a:rPr lang="zh-TW" altLang="zh-TW" sz="3000" b="1" dirty="0">
                <a:solidFill>
                  <a:srgbClr val="FF0000"/>
                </a:solidFill>
              </a:rPr>
              <a:t>完成輔導或諮詢紀錄</a:t>
            </a:r>
            <a:r>
              <a:rPr lang="zh-TW" altLang="zh-TW" sz="3000" b="1" dirty="0" smtClean="0"/>
              <a:t>備查</a:t>
            </a:r>
            <a:endParaRPr lang="zh-TW" altLang="zh-TW" sz="3000" b="1" dirty="0"/>
          </a:p>
          <a:p>
            <a:pPr lvl="1"/>
            <a:r>
              <a:rPr lang="zh-TW" altLang="zh-TW" sz="3000" b="1" dirty="0" smtClean="0">
                <a:solidFill>
                  <a:srgbClr val="FF0000"/>
                </a:solidFill>
              </a:rPr>
              <a:t>掌握學校</a:t>
            </a:r>
            <a:r>
              <a:rPr lang="zh-TW" altLang="zh-TW" sz="3000" b="1" dirty="0">
                <a:solidFill>
                  <a:srgbClr val="FF0000"/>
                </a:solidFill>
              </a:rPr>
              <a:t>特招、免試入學落榜學生生或放棄入學報到學生</a:t>
            </a:r>
            <a:r>
              <a:rPr lang="zh-TW" altLang="zh-TW" sz="3000" b="1" dirty="0" smtClean="0">
                <a:solidFill>
                  <a:srgbClr val="FF0000"/>
                </a:solidFill>
              </a:rPr>
              <a:t>名單</a:t>
            </a:r>
            <a:r>
              <a:rPr lang="zh-TW" altLang="en-US" sz="3000" b="1" dirty="0" smtClean="0"/>
              <a:t>，</a:t>
            </a:r>
            <a:r>
              <a:rPr lang="zh-TW" altLang="zh-TW" sz="3000" b="1" dirty="0" smtClean="0"/>
              <a:t>落實</a:t>
            </a:r>
            <a:r>
              <a:rPr lang="zh-TW" altLang="zh-TW" sz="3000" b="1" dirty="0"/>
              <a:t>關懷輔導</a:t>
            </a:r>
            <a:r>
              <a:rPr lang="zh-TW" altLang="zh-TW" sz="3000" b="1" dirty="0" smtClean="0"/>
              <a:t>作為</a:t>
            </a:r>
            <a:endParaRPr lang="zh-TW" altLang="zh-TW" sz="3000" b="1" dirty="0"/>
          </a:p>
        </p:txBody>
      </p:sp>
    </p:spTree>
    <p:extLst>
      <p:ext uri="{BB962C8B-B14F-4D97-AF65-F5344CB8AC3E}">
        <p14:creationId xmlns:p14="http://schemas.microsoft.com/office/powerpoint/2010/main" val="17938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pPr lvl="0" algn="l"/>
            <a:r>
              <a:rPr lang="en-US" altLang="zh-TW" sz="4000" b="1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4000" b="1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4000" b="1" dirty="0" smtClean="0">
                <a:latin typeface="Adobe 黑体 Std R" pitchFamily="34" charset="-128"/>
                <a:ea typeface="Adobe 黑体 Std R" pitchFamily="34" charset="-128"/>
              </a:rPr>
              <a:t>伍、適性輔導與多元入學管道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實用技能班</a:t>
            </a:r>
            <a:endParaRPr lang="en-US" altLang="zh-TW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建教合作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臺南市  外縣市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pPr>
              <a:buNone/>
            </a:pPr>
            <a:r>
              <a:rPr lang="zh-TW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      </a:t>
            </a:r>
            <a:r>
              <a:rPr lang="zh-TW" alt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經濟   身心狀況   獨立</a:t>
            </a:r>
            <a:endParaRPr lang="en-US" altLang="zh-TW" sz="3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技優生</a:t>
            </a:r>
            <a:endParaRPr lang="en-US" altLang="zh-TW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特色招生</a:t>
            </a:r>
            <a:endParaRPr lang="en-US" altLang="zh-TW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>
              <a:buNone/>
            </a:pPr>
            <a:r>
              <a:rPr lang="zh-TW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        </a:t>
            </a:r>
            <a:r>
              <a:rPr lang="zh-TW" alt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臺南區     共同就學區    </a:t>
            </a:r>
            <a:endParaRPr lang="en-US" altLang="zh-TW" sz="3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>
              <a:buNone/>
            </a:pPr>
            <a:r>
              <a:rPr lang="zh-TW" alt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        男校</a:t>
            </a:r>
            <a:r>
              <a:rPr lang="en-US" altLang="zh-TW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/</a:t>
            </a:r>
            <a:r>
              <a:rPr lang="zh-TW" alt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女校</a:t>
            </a:r>
            <a:r>
              <a:rPr lang="en-US" altLang="zh-TW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—</a:t>
            </a:r>
            <a:r>
              <a:rPr lang="zh-TW" altLang="en-US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男女兼收</a:t>
            </a:r>
            <a:endParaRPr lang="en-US" altLang="zh-TW" sz="3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8" y="2564904"/>
            <a:ext cx="604867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校長篇、</a:t>
            </a:r>
            <a:r>
              <a:rPr lang="zh-TW" altLang="zh-TW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教師篇</a:t>
            </a:r>
            <a:endParaRPr lang="en-US" altLang="zh-TW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sz="4800" b="1" dirty="0" smtClean="0">
                <a:solidFill>
                  <a:srgbClr val="3742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學生篇、</a:t>
            </a:r>
            <a:r>
              <a:rPr lang="zh-TW" altLang="zh-TW" sz="4800" b="1" dirty="0" smtClean="0">
                <a:solidFill>
                  <a:srgbClr val="3742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家長篇</a:t>
            </a:r>
            <a:endParaRPr lang="en-US" altLang="zh-TW" sz="4800" b="1" dirty="0" smtClean="0">
              <a:solidFill>
                <a:srgbClr val="3742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endParaRPr lang="en-US" altLang="zh-TW" sz="4800" b="1" dirty="0" smtClean="0">
              <a:solidFill>
                <a:srgbClr val="3742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sz="4800" b="1" dirty="0" smtClean="0">
                <a:solidFill>
                  <a:srgbClr val="3742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內容修正</a:t>
            </a:r>
            <a:endParaRPr lang="en-US" altLang="zh-TW" sz="4800" b="1" dirty="0" smtClean="0">
              <a:solidFill>
                <a:srgbClr val="3742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endParaRPr lang="en-US" altLang="zh-TW" sz="4800" b="1" dirty="0" smtClean="0">
              <a:solidFill>
                <a:srgbClr val="3742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692696"/>
            <a:ext cx="9144000" cy="1368151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 bwMode="auto">
          <a:xfrm>
            <a:off x="0" y="1021159"/>
            <a:ext cx="91440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  <a:cs typeface="+mj-cs"/>
              </a:rPr>
              <a:t>陸、志願選填試探</a:t>
            </a:r>
            <a:r>
              <a:rPr lang="en-US" altLang="zh-TW" sz="3600" b="1" dirty="0" smtClean="0">
                <a:latin typeface="Adobe 黑体 Std R" pitchFamily="34" charset="-128"/>
                <a:ea typeface="Adobe 黑体 Std R" pitchFamily="34" charset="-128"/>
                <a:cs typeface="+mj-cs"/>
              </a:rPr>
              <a:t>QA—</a:t>
            </a:r>
            <a:r>
              <a:rPr lang="zh-TW" altLang="en-US" sz="3600" b="1" dirty="0" smtClean="0">
                <a:latin typeface="Adobe 黑体 Std R" pitchFamily="34" charset="-128"/>
                <a:ea typeface="Adobe 黑体 Std R" pitchFamily="34" charset="-128"/>
                <a:cs typeface="+mj-cs"/>
              </a:rPr>
              <a:t>輔導策略與特色作法</a:t>
            </a:r>
            <a:endParaRPr lang="zh-TW" altLang="en-US" sz="3600" b="1" dirty="0">
              <a:latin typeface="Adobe 黑体 Std R" pitchFamily="34" charset="-128"/>
              <a:ea typeface="Adobe 黑体 Std R" pitchFamily="34" charset="-128"/>
              <a:cs typeface="+mj-cs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0" y="1916832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So4bj/6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19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876199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TW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「在學生進行志願選填試探的過程中，校長的角色為何？</a:t>
            </a:r>
            <a:endParaRPr lang="en-US" altLang="zh-TW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TW" altLang="zh-TW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在學生進行志願選填試探的過程中，學校行政單位如何提供相關協助</a:t>
            </a:r>
            <a:r>
              <a:rPr lang="zh-TW" altLang="zh-TW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校長篇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重要問題與對策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73072" y="6611779"/>
            <a:ext cx="10709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</a:pPr>
            <a:r>
              <a:rPr lang="zh-TW" altLang="en-US" sz="1000" b="1" dirty="0" smtClean="0">
                <a:solidFill>
                  <a:srgbClr val="0C03BD"/>
                </a:solidFill>
                <a:latin typeface="微軟正黑體" pitchFamily="34" charset="-120"/>
                <a:ea typeface="微軟正黑體" pitchFamily="34" charset="-120"/>
                <a:hlinkClick r:id="rId2" action="ppaction://hlinkfile"/>
              </a:rPr>
              <a:t>建議回應內容</a:t>
            </a:r>
            <a:endParaRPr lang="en-US" altLang="zh-TW" sz="1000" b="1" dirty="0">
              <a:solidFill>
                <a:srgbClr val="0C03B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61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876199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TW" altLang="en-US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增加特殊個案安置的輔導</a:t>
            </a:r>
            <a:endParaRPr lang="en-US" altLang="zh-TW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教師篇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重要問題與對策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83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876199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TW" altLang="zh-TW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國中</a:t>
            </a:r>
            <a:r>
              <a:rPr lang="zh-TW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教師如何蒐集技職教育</a:t>
            </a: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職業類群</a:t>
            </a:r>
            <a:r>
              <a:rPr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等相關資訊，協助學生進行適性輔導？</a:t>
            </a:r>
            <a:endParaRPr lang="en-US" altLang="zh-TW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TW" altLang="zh-TW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針對志願選填系統的結果，</a:t>
            </a:r>
            <a:r>
              <a:rPr lang="zh-TW" altLang="en-US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zh-TW" altLang="zh-TW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該提供家長及學生哪些方面的諮詢</a:t>
            </a:r>
            <a:r>
              <a:rPr lang="zh-TW" altLang="zh-TW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b="1" dirty="0" smtClean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教師篇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重要問題與對策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83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3" y="1700808"/>
            <a:ext cx="89010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TW" altLang="en-US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b="1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在填寫「志願選填試探及輔導系統」時感到非常徬徨不確定，該怎麼辦？</a:t>
            </a:r>
            <a:endParaRPr lang="en-US" altLang="zh-TW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如果我希望選填的志願跟家人的想法不一致時怎麼辦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學生篇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重要問題與對策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76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pPr lvl="0" algn="l"/>
            <a:r>
              <a:rPr lang="en-US" altLang="zh-TW" sz="4000" b="1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4000" b="1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4000" b="1" dirty="0" smtClean="0">
                <a:latin typeface="Adobe 黑体 Std R" pitchFamily="34" charset="-128"/>
                <a:ea typeface="Adobe 黑体 Std R" pitchFamily="34" charset="-128"/>
              </a:rPr>
              <a:t>柒、結語與意見交流</a:t>
            </a:r>
            <a:r>
              <a:rPr lang="zh-TW" alt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/>
              <a:t>群科的理念</a:t>
            </a:r>
            <a:endParaRPr lang="en-US" altLang="zh-TW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/>
              <a:t>讓學生思考與瞭解：</a:t>
            </a:r>
            <a:endParaRPr lang="en-US" altLang="zh-TW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/>
              <a:t>讓學生瞭解能力養成的必需性及重要性：</a:t>
            </a:r>
            <a:endParaRPr lang="en-US" altLang="zh-TW" b="1" dirty="0" smtClean="0"/>
          </a:p>
          <a:p>
            <a:pPr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多問、多看、多觀察</a:t>
            </a:r>
            <a:endParaRPr lang="en-US" altLang="zh-TW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◆適合自己的科 </a:t>
            </a:r>
            <a:r>
              <a:rPr lang="en-US" altLang="zh-TW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vs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 </a:t>
            </a:r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讀得來的科</a:t>
            </a:r>
            <a:endParaRPr lang="en-US" altLang="zh-TW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indent="550863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開心學習最重要</a:t>
            </a:r>
            <a:endParaRPr lang="en-US" altLang="zh-TW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◆現在的選擇不代表未來就受侷限了</a:t>
            </a:r>
            <a:endParaRPr lang="en-US" altLang="zh-TW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447675" indent="-447675"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我一定要唸什麼 </a:t>
            </a:r>
            <a:r>
              <a:rPr lang="zh-TW" altLang="en-US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或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 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我可以唸什麼</a:t>
            </a:r>
            <a:endParaRPr lang="en-US" altLang="zh-TW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447675" indent="-447675"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                   </a:t>
            </a:r>
            <a:r>
              <a:rPr lang="zh-TW" altLang="en-US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或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 </a:t>
            </a:r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只要不是什麼就好</a:t>
            </a:r>
            <a:endParaRPr lang="en-US" altLang="zh-TW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036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/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44044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九年級</a:t>
            </a:r>
            <a:r>
              <a:rPr lang="zh-TW" altLang="en-US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高中職參訪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-2</a:t>
            </a:r>
          </a:p>
          <a:p>
            <a:pPr marL="165100" indent="-165100" algn="ctr" eaLnBrk="1" hangingPunct="1"/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44056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57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44074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4075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44076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4059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0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1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2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3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4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5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6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7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8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69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70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71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72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073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44055" name="文字方塊 1"/>
          <p:cNvSpPr txBox="1">
            <a:spLocks noChangeArrowheads="1"/>
          </p:cNvSpPr>
          <p:nvPr/>
        </p:nvSpPr>
        <p:spPr bwMode="auto">
          <a:xfrm>
            <a:off x="5840413" y="6237288"/>
            <a:ext cx="3263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200" b="1"/>
              <a:t>延伸瞭解：</a:t>
            </a:r>
            <a:endParaRPr lang="en-US" altLang="zh-TW" sz="1200" b="1"/>
          </a:p>
          <a:p>
            <a:r>
              <a:rPr lang="zh-TW" altLang="en-US" sz="1200" b="1"/>
              <a:t>教育部十二年國民基本教育技職教育宣導網站</a:t>
            </a:r>
            <a:endParaRPr lang="en-US" altLang="zh-TW" sz="1200" b="1"/>
          </a:p>
          <a:p>
            <a:r>
              <a:rPr lang="en-US" altLang="zh-TW" sz="1200" b="1">
                <a:latin typeface="Times New Roman" pitchFamily="18" charset="0"/>
                <a:cs typeface="Times New Roman" pitchFamily="18" charset="0"/>
              </a:rPr>
              <a:t>http://tech-12.ntut.edu.tw/bin/home.php</a:t>
            </a:r>
            <a:endParaRPr lang="zh-TW" altLang="en-US" sz="1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50" grpId="0" animBg="1"/>
      <p:bldP spid="48" grpId="0" animBg="1"/>
      <p:bldP spid="42" grpId="0" animBg="1"/>
      <p:bldP spid="41" grpId="0" animBg="1"/>
      <p:bldP spid="40" grpId="0" animBg="1"/>
      <p:bldP spid="39" grpId="0" animBg="1"/>
      <p:bldP spid="43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67064"/>
            <a:ext cx="8064896" cy="577430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3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2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algn="l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algn="l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algn="l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algn="l" eaLnBrk="0" hangingPunct="0"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fld id="{FA1BECF1-775A-4F4D-8BD0-D48A54085B5E}" type="slidenum">
              <a:rPr lang="en-US" altLang="zh-TW" b="0" smtClean="0">
                <a:latin typeface="Times New Roman" pitchFamily="18" charset="0"/>
                <a:ea typeface="新細明體" pitchFamily="18" charset="-120"/>
              </a:rPr>
              <a:pPr algn="r" eaLnBrk="1" hangingPunct="1">
                <a:defRPr/>
              </a:pPr>
              <a:t>50</a:t>
            </a:fld>
            <a:endParaRPr lang="en-US" altLang="zh-TW" b="0" smtClean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76250"/>
            <a:ext cx="5328591" cy="927100"/>
          </a:xfrm>
        </p:spPr>
        <p:txBody>
          <a:bodyPr/>
          <a:lstStyle/>
          <a:p>
            <a:pPr eaLnBrk="1" hangingPunct="1"/>
            <a:r>
              <a:rPr lang="zh-TW" altLang="en-US" sz="5700" b="1" dirty="0" smtClean="0">
                <a:solidFill>
                  <a:srgbClr val="0000CC"/>
                </a:solidFill>
              </a:rPr>
              <a:t>概念：整體進路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63613" y="1628775"/>
            <a:ext cx="7424737" cy="4334100"/>
            <a:chOff x="607" y="1105"/>
            <a:chExt cx="4340" cy="2655"/>
          </a:xfrm>
        </p:grpSpPr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607" y="3289"/>
              <a:ext cx="4340" cy="47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999900"/>
              </a:prstShdw>
            </a:effec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zh-TW" altLang="en-US" sz="4400" b="1" dirty="0">
                  <a:latin typeface="Times New Roman" pitchFamily="18" charset="0"/>
                </a:rPr>
                <a:t>學生進路三大國道</a:t>
              </a:r>
            </a:p>
          </p:txBody>
        </p:sp>
        <p:sp>
          <p:nvSpPr>
            <p:cNvPr id="120837" name="AutoShape 5"/>
            <p:cNvSpPr>
              <a:spLocks noChangeArrowheads="1"/>
            </p:cNvSpPr>
            <p:nvPr/>
          </p:nvSpPr>
          <p:spPr bwMode="auto">
            <a:xfrm>
              <a:off x="612" y="1105"/>
              <a:ext cx="1315" cy="2086"/>
            </a:xfrm>
            <a:prstGeom prst="upArrowCallout">
              <a:avLst>
                <a:gd name="adj1" fmla="val 25000"/>
                <a:gd name="adj2" fmla="val 25000"/>
                <a:gd name="adj3" fmla="val 26439"/>
                <a:gd name="adj4" fmla="val 66667"/>
              </a:avLst>
            </a:prstGeom>
            <a:solidFill>
              <a:srgbClr val="6600CC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anchor="ctr"/>
            <a:lstStyle/>
            <a:p>
              <a:pPr>
                <a:lnSpc>
                  <a:spcPct val="100000"/>
                </a:lnSpc>
                <a:spcBef>
                  <a:spcPct val="40000"/>
                </a:spcBef>
                <a:spcAft>
                  <a:spcPct val="10000"/>
                </a:spcAft>
                <a:defRPr/>
              </a:pPr>
              <a:r>
                <a:rPr lang="zh-TW" alt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+mn-cs"/>
                </a:rPr>
                <a:t>普通教育</a:t>
              </a:r>
            </a:p>
          </p:txBody>
        </p:sp>
        <p:sp>
          <p:nvSpPr>
            <p:cNvPr id="120838" name="AutoShape 6"/>
            <p:cNvSpPr>
              <a:spLocks noChangeArrowheads="1"/>
            </p:cNvSpPr>
            <p:nvPr/>
          </p:nvSpPr>
          <p:spPr bwMode="auto">
            <a:xfrm>
              <a:off x="2109" y="1105"/>
              <a:ext cx="1315" cy="2086"/>
            </a:xfrm>
            <a:prstGeom prst="upArrowCallout">
              <a:avLst>
                <a:gd name="adj1" fmla="val 25000"/>
                <a:gd name="adj2" fmla="val 25000"/>
                <a:gd name="adj3" fmla="val 26439"/>
                <a:gd name="adj4" fmla="val 66667"/>
              </a:avLst>
            </a:prstGeom>
            <a:solidFill>
              <a:srgbClr val="FF0066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anchor="ctr"/>
            <a:lstStyle/>
            <a:p>
              <a:pPr>
                <a:lnSpc>
                  <a:spcPct val="100000"/>
                </a:lnSpc>
                <a:spcBef>
                  <a:spcPct val="40000"/>
                </a:spcBef>
                <a:spcAft>
                  <a:spcPct val="10000"/>
                </a:spcAft>
                <a:defRPr/>
              </a:pPr>
              <a:endParaRPr lang="zh-TW" altLang="zh-TW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120839" name="AutoShape 7"/>
            <p:cNvSpPr>
              <a:spLocks noChangeArrowheads="1"/>
            </p:cNvSpPr>
            <p:nvPr/>
          </p:nvSpPr>
          <p:spPr bwMode="auto">
            <a:xfrm>
              <a:off x="3606" y="1105"/>
              <a:ext cx="1315" cy="2086"/>
            </a:xfrm>
            <a:prstGeom prst="upArrowCallout">
              <a:avLst>
                <a:gd name="adj1" fmla="val 25000"/>
                <a:gd name="adj2" fmla="val 25000"/>
                <a:gd name="adj3" fmla="val 26439"/>
                <a:gd name="adj4" fmla="val 66667"/>
              </a:avLst>
            </a:prstGeom>
            <a:solidFill>
              <a:srgbClr val="FF6600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anchor="ctr"/>
            <a:lstStyle/>
            <a:p>
              <a:pPr>
                <a:lnSpc>
                  <a:spcPct val="100000"/>
                </a:lnSpc>
                <a:spcBef>
                  <a:spcPct val="40000"/>
                </a:spcBef>
                <a:spcAft>
                  <a:spcPct val="10000"/>
                </a:spcAft>
                <a:defRPr/>
              </a:pPr>
              <a:r>
                <a:rPr lang="zh-TW" alt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+mn-cs"/>
                </a:rPr>
                <a:t>終身教育</a:t>
              </a:r>
            </a:p>
          </p:txBody>
        </p:sp>
        <p:sp>
          <p:nvSpPr>
            <p:cNvPr id="120840" name="Rectangle 8"/>
            <p:cNvSpPr>
              <a:spLocks noChangeArrowheads="1"/>
            </p:cNvSpPr>
            <p:nvPr/>
          </p:nvSpPr>
          <p:spPr bwMode="auto">
            <a:xfrm>
              <a:off x="2170" y="2307"/>
              <a:ext cx="1178" cy="39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  <a:defRPr/>
              </a:pPr>
              <a:r>
                <a:rPr lang="zh-TW" alt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技職教育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4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82804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-152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100000"/>
              </a:lnSpc>
            </a:pPr>
            <a:endParaRPr lang="zh-TW" altLang="zh-TW" sz="2400" b="0">
              <a:latin typeface="Times New Roman" pitchFamily="18" charset="0"/>
              <a:ea typeface="新細明體" charset="-120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52400" y="456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100000"/>
              </a:lnSpc>
            </a:pPr>
            <a:endParaRPr lang="zh-TW" altLang="zh-TW" sz="2400" b="0">
              <a:latin typeface="Times New Roman" pitchFamily="18" charset="0"/>
              <a:ea typeface="新細明體" charset="-12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468314" y="5373688"/>
            <a:ext cx="8208962" cy="720725"/>
          </a:xfrm>
          <a:prstGeom prst="rect">
            <a:avLst/>
          </a:prstGeom>
          <a:noFill/>
          <a:ln w="28575" algn="ctr">
            <a:noFill/>
            <a:prstDash val="sysDot"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kumimoji="0" lang="zh-TW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國中畢業生升學進路階梯圖</a:t>
            </a:r>
            <a:endParaRPr kumimoji="0" lang="zh-TW" alt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68313" y="1196975"/>
            <a:ext cx="8424862" cy="5040313"/>
          </a:xfrm>
          <a:prstGeom prst="rect">
            <a:avLst/>
          </a:prstGeom>
        </p:spPr>
        <p:txBody>
          <a:bodyPr lIns="36000" tIns="36000" rIns="36000" bIns="36000"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zh-TW" sz="3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3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</a:t>
            </a:r>
            <a:r>
              <a:rPr kumimoji="0"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多問、多看、多觀察</a:t>
            </a:r>
            <a:endParaRPr kumimoji="0" lang="en-US" altLang="zh-TW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3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◆適合自己的科 </a:t>
            </a:r>
            <a:r>
              <a:rPr kumimoji="0" lang="en-US" altLang="zh-TW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vs</a:t>
            </a:r>
            <a:r>
              <a:rPr kumimoji="0"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 </a:t>
            </a:r>
            <a:r>
              <a:rPr kumimoji="0" lang="zh-TW" altLang="en-US" sz="3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讀得來的科</a:t>
            </a:r>
            <a:endParaRPr kumimoji="0" lang="en-US" altLang="zh-TW" sz="3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342900" indent="5508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開心學習最重要</a:t>
            </a:r>
            <a:endParaRPr kumimoji="0" lang="en-US" altLang="zh-TW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3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◆現在的選擇不代表未來就受侷限了</a:t>
            </a:r>
            <a:endParaRPr kumimoji="0" lang="en-US" altLang="zh-TW" sz="3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447675" indent="-447675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3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◆</a:t>
            </a:r>
            <a:r>
              <a:rPr kumimoji="0"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我一定要唸什麼 </a:t>
            </a:r>
            <a:r>
              <a:rPr kumimoji="0" lang="zh-TW" altLang="en-US" sz="3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或</a:t>
            </a:r>
            <a:r>
              <a:rPr kumimoji="0"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 </a:t>
            </a:r>
            <a:r>
              <a:rPr kumimoji="0"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我可以唸什麼</a:t>
            </a:r>
            <a:endParaRPr kumimoji="0" lang="en-US" altLang="zh-TW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  <a:p>
            <a:pPr marL="342900" indent="3335338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3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或</a:t>
            </a:r>
            <a:r>
              <a:rPr kumimoji="0"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 </a:t>
            </a:r>
            <a:r>
              <a:rPr kumimoji="0" lang="zh-TW" altLang="en-US" sz="3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</a:rPr>
              <a:t>只要不是什麼就好</a:t>
            </a:r>
            <a:endParaRPr kumimoji="0" lang="en-US" altLang="zh-TW" sz="3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5B418CB-F26D-4EBC-9DFE-AF1E342867B0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43" name="圖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738" y="3500438"/>
            <a:ext cx="326866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圖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5313" y="4840288"/>
            <a:ext cx="29273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圖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997200"/>
            <a:ext cx="2663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2411413" y="1135063"/>
            <a:ext cx="4181475" cy="769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汽車總動員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187450" y="1908175"/>
            <a:ext cx="14398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製圖科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2843213" y="1908175"/>
            <a:ext cx="1476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機械科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4427538" y="1905000"/>
            <a:ext cx="17113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板金科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900113" y="5815013"/>
            <a:ext cx="1943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機電整合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6516688" y="5157788"/>
            <a:ext cx="21955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化工塑材</a:t>
            </a:r>
          </a:p>
        </p:txBody>
      </p:sp>
      <p:cxnSp>
        <p:nvCxnSpPr>
          <p:cNvPr id="8" name="直線單箭頭接點 7"/>
          <p:cNvCxnSpPr>
            <a:endCxn id="11" idx="1"/>
          </p:cNvCxnSpPr>
          <p:nvPr/>
        </p:nvCxnSpPr>
        <p:spPr>
          <a:xfrm>
            <a:off x="2411413" y="2168525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4103688" y="2170113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>
            <a:stCxn id="10" idx="2"/>
          </p:cNvCxnSpPr>
          <p:nvPr/>
        </p:nvCxnSpPr>
        <p:spPr>
          <a:xfrm>
            <a:off x="1908175" y="2430463"/>
            <a:ext cx="935038" cy="927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3384550" y="2403475"/>
            <a:ext cx="107950" cy="9255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4103688" y="2430463"/>
            <a:ext cx="900112" cy="898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2" idx="0"/>
          </p:cNvCxnSpPr>
          <p:nvPr/>
        </p:nvCxnSpPr>
        <p:spPr>
          <a:xfrm flipV="1">
            <a:off x="1871663" y="5300663"/>
            <a:ext cx="755650" cy="5143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 flipV="1">
            <a:off x="6138863" y="4840288"/>
            <a:ext cx="619125" cy="317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674592" y="430213"/>
            <a:ext cx="772280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/>
                <a:ea typeface="微軟正黑體"/>
                <a:cs typeface="微軟正黑體"/>
              </a:rPr>
              <a:t>職科選擇範例說明</a:t>
            </a:r>
            <a:r>
              <a:rPr kumimoji="0" lang="en-US" altLang="zh-TW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kumimoji="0" lang="zh-TW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/>
                <a:ea typeface="微軟正黑體"/>
                <a:cs typeface="微軟正黑體"/>
              </a:rPr>
              <a:t>以機械群為例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9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2"/>
          <p:cNvSpPr txBox="1">
            <a:spLocks/>
          </p:cNvSpPr>
          <p:nvPr/>
        </p:nvSpPr>
        <p:spPr>
          <a:xfrm>
            <a:off x="2334320" y="633636"/>
            <a:ext cx="4269680" cy="5760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◆</a:t>
            </a:r>
            <a:r>
              <a:rPr kumimoji="0" lang="zh-TW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機械群</a:t>
            </a:r>
            <a:r>
              <a:rPr kumimoji="0" lang="en-US" altLang="zh-TW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-</a:t>
            </a:r>
            <a:r>
              <a:rPr kumimoji="0" lang="zh-TW" altLang="en-US" sz="3200" b="1" spc="50" dirty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製圖科</a:t>
            </a:r>
            <a:endParaRPr kumimoji="0" lang="en-US" altLang="zh-TW" sz="3200" b="1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</p:txBody>
      </p:sp>
      <p:sp>
        <p:nvSpPr>
          <p:cNvPr id="7" name="按鈕形 6"/>
          <p:cNvSpPr/>
          <p:nvPr/>
        </p:nvSpPr>
        <p:spPr>
          <a:xfrm>
            <a:off x="250825" y="1773238"/>
            <a:ext cx="2808288" cy="647700"/>
          </a:xfrm>
          <a:prstGeom prst="bevel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學些甚麼</a:t>
            </a:r>
          </a:p>
        </p:txBody>
      </p:sp>
      <p:sp>
        <p:nvSpPr>
          <p:cNvPr id="14" name="按鈕形 13"/>
          <p:cNvSpPr/>
          <p:nvPr/>
        </p:nvSpPr>
        <p:spPr>
          <a:xfrm>
            <a:off x="250825" y="2349500"/>
            <a:ext cx="2808288" cy="4248150"/>
          </a:xfrm>
          <a:prstGeom prst="beve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850" y="2420938"/>
            <a:ext cx="2663825" cy="4103687"/>
          </a:xfrm>
          <a:prstGeom prst="rect">
            <a:avLst/>
          </a:prstGeom>
          <a:solidFill>
            <a:srgbClr val="8BD8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除機械群必修課程外</a:t>
            </a:r>
            <a:endParaRPr kumimoji="0" lang="en-US" altLang="zh-TW" sz="2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工具母機操作</a:t>
            </a:r>
            <a:r>
              <a:rPr kumimoji="0" lang="en-US" altLang="zh-TW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基礎</a:t>
            </a:r>
            <a:r>
              <a:rPr kumimoji="0" lang="en-US" altLang="zh-TW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br>
              <a:rPr kumimoji="0" lang="en-US" altLang="zh-TW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2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車床、銑床、磨床</a:t>
            </a:r>
            <a:r>
              <a:rPr kumimoji="0" lang="en-US" altLang="zh-TW" sz="2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機械製圖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電腦輔助設計繪圖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實物測量與分解繪圖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機械識圖與製圖</a:t>
            </a:r>
            <a:endParaRPr kumimoji="0" lang="en-US" altLang="zh-TW" sz="2000" b="1" dirty="0">
              <a:solidFill>
                <a:srgbClr val="660066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基礎機械設計、工程圖</a:t>
            </a:r>
            <a:endParaRPr kumimoji="0" lang="en-US" altLang="zh-TW" sz="2000" b="1" dirty="0">
              <a:solidFill>
                <a:srgbClr val="660066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零件拆解繪圖</a:t>
            </a:r>
            <a:endParaRPr kumimoji="0" lang="en-US" altLang="zh-TW" sz="2000" b="1" dirty="0">
              <a:solidFill>
                <a:srgbClr val="660066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2D</a:t>
            </a: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3D</a:t>
            </a: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電腦繪圖</a:t>
            </a:r>
            <a:endParaRPr kumimoji="0" lang="en-US" altLang="zh-TW" sz="2000" b="1" dirty="0">
              <a:solidFill>
                <a:srgbClr val="660066"/>
              </a:solidFill>
              <a:latin typeface="標楷體" pitchFamily="65" charset="-120"/>
              <a:ea typeface="標楷體" pitchFamily="65" charset="-120"/>
            </a:endParaRPr>
          </a:p>
          <a:p>
            <a:pPr marL="269875" indent="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零件、組合圖</a:t>
            </a:r>
            <a:r>
              <a:rPr kumimoji="0" lang="en-US" altLang="zh-TW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專題製作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按鈕形 15"/>
          <p:cNvSpPr/>
          <p:nvPr/>
        </p:nvSpPr>
        <p:spPr>
          <a:xfrm>
            <a:off x="3132138" y="1773238"/>
            <a:ext cx="2808287" cy="647700"/>
          </a:xfrm>
          <a:prstGeom prst="bevel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升學主要相關</a:t>
            </a:r>
          </a:p>
        </p:txBody>
      </p:sp>
      <p:sp>
        <p:nvSpPr>
          <p:cNvPr id="17" name="按鈕形 16"/>
          <p:cNvSpPr/>
          <p:nvPr/>
        </p:nvSpPr>
        <p:spPr>
          <a:xfrm>
            <a:off x="3132138" y="2349500"/>
            <a:ext cx="2808287" cy="4248150"/>
          </a:xfrm>
          <a:prstGeom prst="bevel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03575" y="2420938"/>
            <a:ext cx="2663825" cy="4103687"/>
          </a:xfrm>
          <a:prstGeom prst="rect">
            <a:avLst/>
          </a:prstGeom>
          <a:solidFill>
            <a:srgbClr val="CCFF9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機械設計系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工業設計系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自動化工程系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機械與自動化工程系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模具工程系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材料科學與工程系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生物機電工程系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其他機械群相關系</a:t>
            </a:r>
            <a:endParaRPr kumimoji="0" lang="en-US" altLang="zh-TW" sz="2000" b="1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b="1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b="1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b="1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b="1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按鈕形 19"/>
          <p:cNvSpPr/>
          <p:nvPr/>
        </p:nvSpPr>
        <p:spPr>
          <a:xfrm>
            <a:off x="6011863" y="1773238"/>
            <a:ext cx="2808287" cy="647700"/>
          </a:xfrm>
          <a:prstGeom prst="bevel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未來主要從事</a:t>
            </a:r>
          </a:p>
        </p:txBody>
      </p:sp>
      <p:sp>
        <p:nvSpPr>
          <p:cNvPr id="21" name="按鈕形 20"/>
          <p:cNvSpPr/>
          <p:nvPr/>
        </p:nvSpPr>
        <p:spPr>
          <a:xfrm>
            <a:off x="6011863" y="2349500"/>
            <a:ext cx="2808287" cy="4248150"/>
          </a:xfrm>
          <a:prstGeom prst="bevel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084888" y="2420938"/>
            <a:ext cx="2663825" cy="4103687"/>
          </a:xfrm>
          <a:prstGeom prst="rect">
            <a:avLst/>
          </a:prstGeom>
          <a:solidFill>
            <a:srgbClr val="FFCCC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機械繪圖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電腦繪圖工程師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機械工程師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產品量測與品管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機械設計</a:t>
            </a:r>
            <a:endParaRPr kumimoji="0" lang="en-US" altLang="zh-TW" sz="2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成品設計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生產線管控與維護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自動化產線模組維護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★標準化的基礎</a:t>
            </a:r>
            <a:endParaRPr kumimoji="0"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269875" indent="-269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★藉由圖面作為設計師與操作人員間的溝通</a:t>
            </a:r>
            <a:endParaRPr kumimoji="0" lang="en-US" altLang="zh-TW" sz="2000" b="1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pPr marL="269875" indent="-2698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★適合跨足產品設計或工業設計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2"/>
          <p:cNvSpPr txBox="1">
            <a:spLocks/>
          </p:cNvSpPr>
          <p:nvPr/>
        </p:nvSpPr>
        <p:spPr>
          <a:xfrm>
            <a:off x="2397820" y="671736"/>
            <a:ext cx="4193480" cy="5760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◆</a:t>
            </a:r>
            <a:r>
              <a:rPr kumimoji="0" lang="zh-TW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機械群</a:t>
            </a:r>
            <a:r>
              <a:rPr kumimoji="0" lang="en-US" altLang="zh-TW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-</a:t>
            </a:r>
            <a:r>
              <a:rPr kumimoji="0" lang="zh-TW" altLang="en-US" sz="3200" b="1" spc="50" dirty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製圖科</a:t>
            </a:r>
            <a:endParaRPr kumimoji="0" lang="en-US" altLang="zh-TW" sz="3200" b="1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</p:txBody>
      </p:sp>
      <p:sp>
        <p:nvSpPr>
          <p:cNvPr id="7" name="按鈕形 6"/>
          <p:cNvSpPr/>
          <p:nvPr/>
        </p:nvSpPr>
        <p:spPr>
          <a:xfrm>
            <a:off x="250825" y="1773238"/>
            <a:ext cx="2808288" cy="647700"/>
          </a:xfrm>
          <a:prstGeom prst="bevel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提醒事項</a:t>
            </a:r>
          </a:p>
        </p:txBody>
      </p:sp>
      <p:sp>
        <p:nvSpPr>
          <p:cNvPr id="14" name="按鈕形 13"/>
          <p:cNvSpPr/>
          <p:nvPr/>
        </p:nvSpPr>
        <p:spPr>
          <a:xfrm>
            <a:off x="250825" y="2349500"/>
            <a:ext cx="2808288" cy="4248150"/>
          </a:xfrm>
          <a:prstGeom prst="beve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850" y="2420938"/>
            <a:ext cx="2663825" cy="4103687"/>
          </a:xfrm>
          <a:prstGeom prst="rect">
            <a:avLst/>
          </a:prstGeom>
          <a:solidFill>
            <a:srgbClr val="8BD8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Wingdings"/>
              </a:rPr>
              <a:t>仍必須學習基本工具母機操作</a:t>
            </a:r>
            <a:endParaRPr kumimoji="0"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sym typeface="Wingdings"/>
            </a:endParaRPr>
          </a:p>
          <a:p>
            <a:pPr marL="182563" indent="-18256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Wingdings"/>
              </a:rPr>
              <a:t></a:t>
            </a:r>
            <a:r>
              <a:rPr kumimoji="0"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具</a:t>
            </a:r>
            <a:r>
              <a:rPr kumimoji="0" lang="zh-TW" altLang="zh-TW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3D繪圖概念，將機械零件繪出機械圖</a:t>
            </a:r>
            <a:endParaRPr kumimoji="0" lang="en-US" altLang="zh-TW" sz="2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sym typeface="Wingdings"/>
            </a:endParaRPr>
          </a:p>
          <a:p>
            <a:pPr marL="182563" indent="-18256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Wingdings"/>
              </a:rPr>
              <a:t>雖然電腦軟體強大，取代大部分繪圖，但基本工程圖學觀念不可缺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"/>
              </a:rPr>
              <a:t>少。</a:t>
            </a:r>
            <a:endParaRPr kumimoji="0"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sym typeface="Wingdings"/>
              </a:rPr>
              <a:t></a:t>
            </a:r>
            <a:r>
              <a:rPr kumimoji="0"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圖面的正確性影響後續生產流程甚鉅，且影響生產成本。</a:t>
            </a:r>
            <a:endParaRPr kumimoji="0"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600"/>
              </a:spcBef>
              <a:spcAft>
                <a:spcPts val="0"/>
              </a:spcAft>
              <a:defRPr/>
            </a:pP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Picture 7" descr="IMG_286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40152" y="1772816"/>
            <a:ext cx="2689303" cy="201622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8" name="Picture 6" descr="IMG_286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78527" y="1772816"/>
            <a:ext cx="2689617" cy="201622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0" name="Picture 10" descr="IMG_288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03848" y="4005064"/>
            <a:ext cx="2593408" cy="194488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2" name="Picture 16" descr="IMG_282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508104" y="4005064"/>
            <a:ext cx="1871588" cy="2495983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3498" name="Picture 15" descr="IMG_28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388" y="4005263"/>
            <a:ext cx="14573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2"/>
          <p:cNvSpPr txBox="1">
            <a:spLocks/>
          </p:cNvSpPr>
          <p:nvPr/>
        </p:nvSpPr>
        <p:spPr>
          <a:xfrm>
            <a:off x="2483768" y="692944"/>
            <a:ext cx="4005932" cy="5760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◆</a:t>
            </a:r>
            <a:r>
              <a:rPr kumimoji="0" lang="zh-TW" altLang="en-US" sz="3200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機械群</a:t>
            </a:r>
            <a:r>
              <a:rPr kumimoji="0" lang="en-US" altLang="zh-TW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-</a:t>
            </a:r>
            <a:r>
              <a:rPr kumimoji="0" lang="zh-TW" alt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Segoe UI" pitchFamily="34" charset="0"/>
                <a:sym typeface="Wingdings"/>
              </a:rPr>
              <a:t>機械科</a:t>
            </a:r>
            <a:endParaRPr kumimoji="0" lang="en-US" altLang="zh-TW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itchFamily="65" charset="-120"/>
              <a:ea typeface="標楷體" pitchFamily="65" charset="-120"/>
              <a:cs typeface="Segoe UI" pitchFamily="34" charset="0"/>
            </a:endParaRPr>
          </a:p>
        </p:txBody>
      </p:sp>
      <p:sp>
        <p:nvSpPr>
          <p:cNvPr id="7" name="按鈕形 6"/>
          <p:cNvSpPr/>
          <p:nvPr/>
        </p:nvSpPr>
        <p:spPr>
          <a:xfrm>
            <a:off x="250825" y="1773238"/>
            <a:ext cx="2808288" cy="647700"/>
          </a:xfrm>
          <a:prstGeom prst="bevel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學些甚麼</a:t>
            </a:r>
          </a:p>
        </p:txBody>
      </p:sp>
      <p:sp>
        <p:nvSpPr>
          <p:cNvPr id="14" name="按鈕形 13"/>
          <p:cNvSpPr/>
          <p:nvPr/>
        </p:nvSpPr>
        <p:spPr>
          <a:xfrm>
            <a:off x="250825" y="2349500"/>
            <a:ext cx="2808288" cy="4248150"/>
          </a:xfrm>
          <a:prstGeom prst="beve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850" y="2420938"/>
            <a:ext cx="2663825" cy="4103687"/>
          </a:xfrm>
          <a:prstGeom prst="rect">
            <a:avLst/>
          </a:prstGeom>
          <a:solidFill>
            <a:srgbClr val="8BD8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除機械群必修課程外</a:t>
            </a:r>
            <a:endParaRPr kumimoji="0" lang="en-US" altLang="zh-TW" sz="2000" b="1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zh-TW" altLang="en-US" sz="2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工具母機操作</a:t>
            </a:r>
            <a:r>
              <a:rPr kumimoji="0" lang="en-US" altLang="zh-TW" sz="2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較精熟</a:t>
            </a:r>
            <a:r>
              <a:rPr kumimoji="0" lang="en-US" altLang="zh-TW" sz="2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br>
              <a:rPr kumimoji="0" lang="en-US" altLang="zh-TW" sz="2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2000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車床、銑床、磨床</a:t>
            </a:r>
            <a:r>
              <a:rPr kumimoji="0" lang="en-US" altLang="zh-TW" sz="2000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marL="1706563" indent="-170656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數值控制</a:t>
            </a: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機器</a:t>
            </a:r>
            <a:r>
              <a:rPr kumimoji="0" lang="en-US" altLang="zh-TW" sz="1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(CNC</a:t>
            </a:r>
            <a:r>
              <a:rPr kumimoji="0" lang="zh-TW" altLang="en-US" sz="1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sz="1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MC)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綜合機械加工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電腦輔助設計繪圖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精密量測、機械材料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單一零件製作</a:t>
            </a:r>
            <a:endParaRPr kumimoji="0" lang="en-US" altLang="zh-TW" sz="2000" b="1" dirty="0">
              <a:solidFill>
                <a:srgbClr val="660066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機構製作、組合</a:t>
            </a:r>
            <a:endParaRPr kumimoji="0" lang="en-US" altLang="zh-TW" sz="2000" b="1" dirty="0">
              <a:solidFill>
                <a:srgbClr val="660066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專題製作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按鈕形 15"/>
          <p:cNvSpPr/>
          <p:nvPr/>
        </p:nvSpPr>
        <p:spPr>
          <a:xfrm>
            <a:off x="3132138" y="1773238"/>
            <a:ext cx="2808287" cy="647700"/>
          </a:xfrm>
          <a:prstGeom prst="bevel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升學主要相關</a:t>
            </a:r>
          </a:p>
        </p:txBody>
      </p:sp>
      <p:sp>
        <p:nvSpPr>
          <p:cNvPr id="17" name="按鈕形 16"/>
          <p:cNvSpPr/>
          <p:nvPr/>
        </p:nvSpPr>
        <p:spPr>
          <a:xfrm>
            <a:off x="3132138" y="2349500"/>
            <a:ext cx="2808287" cy="4248150"/>
          </a:xfrm>
          <a:prstGeom prst="bevel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03575" y="2420938"/>
            <a:ext cx="2663825" cy="4103687"/>
          </a:xfrm>
          <a:prstGeom prst="rect">
            <a:avLst/>
          </a:prstGeom>
          <a:solidFill>
            <a:srgbClr val="CCFF9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機械與自動化工程系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機械設計系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模具工程系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材料科學與工程系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工業設計系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生物機電工程系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自動化工程系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飛機工程系機械組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輪機工程系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造船及海洋工程系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冷凍空調與能源系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其他機械群相關系</a:t>
            </a:r>
            <a:endParaRPr kumimoji="0" lang="en-US" altLang="zh-TW" sz="2000" b="1" dirty="0">
              <a:solidFill>
                <a:srgbClr val="FF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按鈕形 19"/>
          <p:cNvSpPr/>
          <p:nvPr/>
        </p:nvSpPr>
        <p:spPr>
          <a:xfrm>
            <a:off x="6011863" y="1773238"/>
            <a:ext cx="2808287" cy="647700"/>
          </a:xfrm>
          <a:prstGeom prst="bevel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800000"/>
                </a:solidFill>
                <a:latin typeface="標楷體" pitchFamily="65" charset="-120"/>
                <a:ea typeface="標楷體" pitchFamily="65" charset="-120"/>
              </a:rPr>
              <a:t>未來主要從事</a:t>
            </a:r>
          </a:p>
        </p:txBody>
      </p:sp>
      <p:sp>
        <p:nvSpPr>
          <p:cNvPr id="21" name="按鈕形 20"/>
          <p:cNvSpPr/>
          <p:nvPr/>
        </p:nvSpPr>
        <p:spPr>
          <a:xfrm>
            <a:off x="6011863" y="2349500"/>
            <a:ext cx="2808287" cy="4248150"/>
          </a:xfrm>
          <a:prstGeom prst="bevel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084888" y="2420938"/>
            <a:ext cx="2663825" cy="4103687"/>
          </a:xfrm>
          <a:prstGeom prst="rect">
            <a:avLst/>
          </a:prstGeom>
          <a:solidFill>
            <a:srgbClr val="FFCCC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機械操作技師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機械工程師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產品量測與品管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材料試驗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零組件生產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機件、產品設計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各行業之機械維護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生產線管控與維護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自動化產線模組維護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★沒有零件就沒有機器</a:t>
            </a:r>
            <a:endParaRPr kumimoji="0"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★沒有機器就無法生產</a:t>
            </a:r>
            <a:endParaRPr kumimoji="0" lang="en-US" altLang="zh-TW" sz="2000" b="1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★機械運作影響營運</a:t>
            </a:r>
            <a:endParaRPr kumimoji="0" lang="en-US" altLang="zh-TW" sz="2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2"/>
          <p:cNvSpPr txBox="1">
            <a:spLocks/>
          </p:cNvSpPr>
          <p:nvPr/>
        </p:nvSpPr>
        <p:spPr>
          <a:xfrm>
            <a:off x="2411760" y="718344"/>
            <a:ext cx="4090640" cy="5760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3200" b="1" spc="50" dirty="0">
                <a:ln w="11430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Segoe UI" pitchFamily="34" charset="0"/>
                <a:sym typeface="Wingdings"/>
              </a:rPr>
              <a:t>◆</a:t>
            </a:r>
            <a:r>
              <a:rPr kumimoji="0" lang="zh-TW" altLang="en-US" sz="3200" spc="50" dirty="0">
                <a:ln w="11430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Segoe UI" pitchFamily="34" charset="0"/>
                <a:sym typeface="Wingdings"/>
              </a:rPr>
              <a:t>機械群</a:t>
            </a:r>
            <a:r>
              <a:rPr kumimoji="0" lang="en-US" altLang="zh-TW" sz="3200" b="1" spc="50" dirty="0">
                <a:ln w="11430"/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Segoe UI" pitchFamily="34" charset="0"/>
                <a:sym typeface="Wingdings"/>
              </a:rPr>
              <a:t>-</a:t>
            </a:r>
            <a:r>
              <a:rPr kumimoji="0" lang="zh-TW" altLang="en-US" sz="3200" b="1" spc="50" dirty="0">
                <a:ln w="11430"/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egoe UI" pitchFamily="34" charset="0"/>
                <a:sym typeface="Wingdings"/>
              </a:rPr>
              <a:t>機械科</a:t>
            </a:r>
            <a:endParaRPr kumimoji="0" lang="en-US" altLang="zh-TW" sz="3200" b="1" spc="50" dirty="0">
              <a:ln w="11430"/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Segoe UI" pitchFamily="34" charset="0"/>
            </a:endParaRPr>
          </a:p>
        </p:txBody>
      </p:sp>
      <p:sp>
        <p:nvSpPr>
          <p:cNvPr id="7" name="按鈕形 6"/>
          <p:cNvSpPr/>
          <p:nvPr/>
        </p:nvSpPr>
        <p:spPr>
          <a:xfrm>
            <a:off x="250825" y="1773238"/>
            <a:ext cx="2808288" cy="647700"/>
          </a:xfrm>
          <a:prstGeom prst="bevel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itchFamily="65" charset="-120"/>
                <a:ea typeface="標楷體" pitchFamily="65" charset="-120"/>
              </a:rPr>
              <a:t>提醒事項</a:t>
            </a:r>
          </a:p>
        </p:txBody>
      </p:sp>
      <p:sp>
        <p:nvSpPr>
          <p:cNvPr id="14" name="按鈕形 13"/>
          <p:cNvSpPr/>
          <p:nvPr/>
        </p:nvSpPr>
        <p:spPr>
          <a:xfrm>
            <a:off x="250825" y="2349500"/>
            <a:ext cx="2808288" cy="4248150"/>
          </a:xfrm>
          <a:prstGeom prst="beve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850" y="2420938"/>
            <a:ext cx="2663825" cy="4103687"/>
          </a:xfrm>
          <a:prstGeom prst="rect">
            <a:avLst/>
          </a:prstGeom>
          <a:solidFill>
            <a:srgbClr val="8BD8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/>
              </a:rPr>
              <a:t></a:t>
            </a:r>
            <a:r>
              <a:rPr kumimoji="0" lang="zh-TW" altLang="en-US" sz="2000" b="1" dirty="0">
                <a:solidFill>
                  <a:srgbClr val="FF00FF"/>
                </a:solidFill>
                <a:latin typeface="微軟正黑體" pitchFamily="34" charset="-120"/>
                <a:ea typeface="微軟正黑體" pitchFamily="34" charset="-120"/>
              </a:rPr>
              <a:t>以工具母機加工金屬零件，大都為高速迴轉加工，常需久站。</a:t>
            </a:r>
            <a:endParaRPr kumimoji="0" lang="en-US" altLang="zh-TW" sz="2000" b="1" dirty="0">
              <a:solidFill>
                <a:srgbClr val="FF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2563" indent="-18256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/>
              </a:rPr>
              <a:t></a:t>
            </a:r>
            <a:r>
              <a:rPr kumimoji="0"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具圖形概念者，適合</a:t>
            </a:r>
            <a:r>
              <a:rPr kumimoji="0"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電腦設計繪圖。</a:t>
            </a:r>
            <a:endParaRPr kumimoji="0" lang="en-US" altLang="zh-TW" sz="2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2563" indent="-18256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/>
              </a:rPr>
              <a:t></a:t>
            </a:r>
            <a:r>
              <a:rPr kumimoji="0"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現今廠房大都為空調</a:t>
            </a:r>
            <a:r>
              <a:rPr kumimoji="0" lang="zh-TW" altLang="en-US" sz="20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0"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已擺脫以往黑手印象。</a:t>
            </a:r>
            <a:endParaRPr kumimoji="0" lang="en-US" altLang="zh-TW" sz="2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2563" indent="-182563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"/>
              </a:rPr>
              <a:t></a:t>
            </a:r>
            <a:r>
              <a:rPr kumimoji="0"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是傳統產業也是高科技，如精密加工與微光機電。</a:t>
            </a:r>
            <a:endParaRPr kumimoji="0" lang="en-US" altLang="zh-TW" sz="20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Picture 7" descr="DSC0193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20272" y="1772816"/>
            <a:ext cx="1368152" cy="263941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3" name="Picture 9" descr="DSC_9055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03848" y="4437112"/>
            <a:ext cx="2592288" cy="17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4" name="Picture 5" descr="DSC01991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96136" y="4437112"/>
            <a:ext cx="2592288" cy="172819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5" name="Picture 4" descr="照片 00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03848" y="1772816"/>
            <a:ext cx="3816424" cy="2592288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還能攜手的作為</a:t>
            </a:r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………..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615"/>
          <p:cNvSpPr>
            <a:spLocks noGrp="1"/>
          </p:cNvSpPr>
          <p:nvPr>
            <p:ph type="body" idx="4294967295"/>
          </p:nvPr>
        </p:nvSpPr>
        <p:spPr>
          <a:xfrm>
            <a:off x="685800" y="609600"/>
            <a:ext cx="7953375" cy="5422900"/>
          </a:xfrm>
        </p:spPr>
        <p:txBody>
          <a:bodyPr lIns="91425" tIns="45700" rIns="91425" bIns="45700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Tx/>
              <a:buNone/>
            </a:pPr>
            <a:r>
              <a:rPr lang="zh-TW" altLang="zh-TW" sz="3400" smtClean="0">
                <a:solidFill>
                  <a:srgbClr val="6600CC"/>
                </a:solidFill>
                <a:cs typeface="Arial" pitchFamily="34" charset="0"/>
                <a:sym typeface="Arial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zh-TW" altLang="zh-TW" sz="2900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587" name="Shape 617"/>
          <p:cNvSpPr>
            <a:spLocks noChangeArrowheads="1"/>
          </p:cNvSpPr>
          <p:nvPr/>
        </p:nvSpPr>
        <p:spPr bwMode="auto">
          <a:xfrm>
            <a:off x="1385888" y="1614488"/>
            <a:ext cx="6624637" cy="50895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zh-TW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" name="Shape 619"/>
          <p:cNvSpPr txBox="1">
            <a:spLocks noChangeArrowheads="1"/>
          </p:cNvSpPr>
          <p:nvPr/>
        </p:nvSpPr>
        <p:spPr bwMode="auto">
          <a:xfrm>
            <a:off x="1104900" y="852488"/>
            <a:ext cx="1651000" cy="762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個人特質的</a:t>
            </a:r>
          </a:p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澄清與了解</a:t>
            </a:r>
          </a:p>
        </p:txBody>
      </p:sp>
      <p:sp>
        <p:nvSpPr>
          <p:cNvPr id="620" name="Shape 620"/>
          <p:cNvSpPr txBox="1">
            <a:spLocks noChangeArrowheads="1"/>
          </p:cNvSpPr>
          <p:nvPr/>
        </p:nvSpPr>
        <p:spPr bwMode="auto">
          <a:xfrm>
            <a:off x="7345363" y="2989263"/>
            <a:ext cx="1619250" cy="76200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教育與職業</a:t>
            </a:r>
          </a:p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資料的提供</a:t>
            </a:r>
          </a:p>
        </p:txBody>
      </p:sp>
      <p:sp>
        <p:nvSpPr>
          <p:cNvPr id="621" name="Shape 621"/>
          <p:cNvSpPr txBox="1">
            <a:spLocks noChangeArrowheads="1"/>
          </p:cNvSpPr>
          <p:nvPr/>
        </p:nvSpPr>
        <p:spPr bwMode="auto">
          <a:xfrm>
            <a:off x="295275" y="3397250"/>
            <a:ext cx="1619250" cy="7620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個人與環境關係的協調</a:t>
            </a:r>
          </a:p>
        </p:txBody>
      </p:sp>
      <p:sp>
        <p:nvSpPr>
          <p:cNvPr id="2" name="頁尾版面配置區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4A74329-C9EE-4886-9D97-5B764D1E1605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755650" y="1703388"/>
            <a:ext cx="3486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興趣（喜不喜歡做）</a:t>
            </a:r>
          </a:p>
          <a:p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能力 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能不能做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kumimoji="0" lang="en-US" altLang="zh-TW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人格特質 </a:t>
            </a:r>
            <a:r>
              <a:rPr kumimoji="0" lang="en-US" altLang="zh-TW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適不適合做）</a:t>
            </a:r>
          </a:p>
          <a:p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價值觀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願不願意做</a:t>
            </a:r>
            <a:r>
              <a:rPr kumimoji="0" lang="zh-TW" altLang="en-US" sz="20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4" name="文字方塊 11"/>
          <p:cNvSpPr txBox="1">
            <a:spLocks noChangeArrowheads="1"/>
          </p:cNvSpPr>
          <p:nvPr/>
        </p:nvSpPr>
        <p:spPr bwMode="auto">
          <a:xfrm>
            <a:off x="0" y="4316413"/>
            <a:ext cx="15113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機緣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家庭因素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社會潮流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家人期望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同儕團體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地緣關係</a:t>
            </a:r>
          </a:p>
          <a:p>
            <a:pPr algn="ctr">
              <a:buFontTx/>
              <a:buChar char="•"/>
            </a:pP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阻力助力</a:t>
            </a:r>
          </a:p>
        </p:txBody>
      </p:sp>
      <p:sp>
        <p:nvSpPr>
          <p:cNvPr id="15" name="文字方塊 15"/>
          <p:cNvSpPr txBox="1">
            <a:spLocks noChangeArrowheads="1"/>
          </p:cNvSpPr>
          <p:nvPr/>
        </p:nvSpPr>
        <p:spPr bwMode="auto">
          <a:xfrm>
            <a:off x="7167563" y="3751263"/>
            <a:ext cx="197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科系類別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職業類別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學校類別</a:t>
            </a:r>
          </a:p>
          <a:p>
            <a:pPr algn="ctr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升學管道</a:t>
            </a:r>
          </a:p>
        </p:txBody>
      </p:sp>
      <p:sp>
        <p:nvSpPr>
          <p:cNvPr id="16" name="Rectangle 14"/>
          <p:cNvSpPr/>
          <p:nvPr/>
        </p:nvSpPr>
        <p:spPr>
          <a:xfrm>
            <a:off x="3130180" y="316243"/>
            <a:ext cx="3215352" cy="76944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pple LiGothic Medium"/>
                <a:ea typeface="Apple LiGothic Medium"/>
                <a:cs typeface="Apple LiGothic Medium"/>
              </a:rPr>
              <a:t>生涯金三角</a:t>
            </a:r>
            <a:endParaRPr kumimoji="0" lang="en-US" altLang="zh-TW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pple LiGothic Medium"/>
              <a:ea typeface="Apple LiGothic Medium"/>
              <a:cs typeface="Apple LiGothic Medium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019800" y="1289050"/>
            <a:ext cx="2871788" cy="1200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蒐集資料再決定，</a:t>
            </a:r>
            <a: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再收集資料再討論！做好生涯規劃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  <p:bldP spid="620" grpId="0" animBg="1"/>
      <p:bldP spid="621" grpId="0" animBg="1"/>
      <p:bldP spid="12" grpId="0"/>
      <p:bldP spid="14" grpId="0"/>
      <p:bldP spid="1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51520" y="1673425"/>
            <a:ext cx="8640960" cy="5184575"/>
          </a:xfrm>
          <a:prstGeom prst="roundRect">
            <a:avLst>
              <a:gd name="adj" fmla="val 6078"/>
            </a:avLst>
          </a:prstGeom>
          <a:gradFill>
            <a:gsLst>
              <a:gs pos="0">
                <a:srgbClr val="2E0000"/>
              </a:gs>
              <a:gs pos="100000">
                <a:srgbClr val="FF6161">
                  <a:alpha val="0"/>
                </a:srgbClr>
              </a:gs>
              <a:gs pos="80000">
                <a:srgbClr val="FF6161">
                  <a:alpha val="5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圓角矩形 32"/>
          <p:cNvSpPr/>
          <p:nvPr/>
        </p:nvSpPr>
        <p:spPr>
          <a:xfrm>
            <a:off x="251520" y="686431"/>
            <a:ext cx="8640960" cy="7263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志願選填試探與輔導作業定位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向右箭號 35"/>
          <p:cNvSpPr/>
          <p:nvPr/>
        </p:nvSpPr>
        <p:spPr bwMode="auto">
          <a:xfrm>
            <a:off x="2843808" y="1873672"/>
            <a:ext cx="576064" cy="72008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向右箭號 43"/>
          <p:cNvSpPr/>
          <p:nvPr/>
        </p:nvSpPr>
        <p:spPr bwMode="auto">
          <a:xfrm>
            <a:off x="5580112" y="1873672"/>
            <a:ext cx="576064" cy="72008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5" name="資料庫圖表 44"/>
          <p:cNvGraphicFramePr/>
          <p:nvPr>
            <p:extLst>
              <p:ext uri="{D42A27DB-BD31-4B8C-83A1-F6EECF244321}">
                <p14:modId xmlns:p14="http://schemas.microsoft.com/office/powerpoint/2010/main" val="791974671"/>
              </p:ext>
            </p:extLst>
          </p:nvPr>
        </p:nvGraphicFramePr>
        <p:xfrm>
          <a:off x="251520" y="1657648"/>
          <a:ext cx="856895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05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圓角矩形 16"/>
          <p:cNvSpPr/>
          <p:nvPr/>
        </p:nvSpPr>
        <p:spPr>
          <a:xfrm flipV="1">
            <a:off x="179512" y="1700808"/>
            <a:ext cx="8784976" cy="4680520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/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  志願選填試探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5A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級關懷與支持</a:t>
            </a:r>
            <a:endParaRPr lang="zh-TW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1000245925"/>
              </p:ext>
            </p:extLst>
          </p:nvPr>
        </p:nvGraphicFramePr>
        <p:xfrm>
          <a:off x="590792" y="1448780"/>
          <a:ext cx="7962415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56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圓角矩形 28"/>
          <p:cNvSpPr/>
          <p:nvPr/>
        </p:nvSpPr>
        <p:spPr>
          <a:xfrm flipV="1">
            <a:off x="179512" y="2287720"/>
            <a:ext cx="8784976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/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595313" y="1473200"/>
            <a:ext cx="3513137" cy="4578350"/>
            <a:chOff x="746510" y="1249139"/>
            <a:chExt cx="3517900" cy="4958656"/>
          </a:xfrm>
        </p:grpSpPr>
        <p:sp>
          <p:nvSpPr>
            <p:cNvPr id="15" name="矩形 14"/>
            <p:cNvSpPr/>
            <p:nvPr/>
          </p:nvSpPr>
          <p:spPr bwMode="auto">
            <a:xfrm>
              <a:off x="814865" y="1326511"/>
              <a:ext cx="3449545" cy="4881284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zh-TW" altLang="en-US">
                <a:ea typeface="新細明體" pitchFamily="18" charset="-120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04" t="22778" r="33958" b="20000"/>
            <a:stretch>
              <a:fillRect/>
            </a:stretch>
          </p:blipFill>
          <p:spPr bwMode="auto">
            <a:xfrm>
              <a:off x="746510" y="1249139"/>
              <a:ext cx="3433884" cy="483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群組 16"/>
          <p:cNvGrpSpPr>
            <a:grpSpLocks/>
          </p:cNvGrpSpPr>
          <p:nvPr/>
        </p:nvGrpSpPr>
        <p:grpSpPr bwMode="auto">
          <a:xfrm>
            <a:off x="4860032" y="1412776"/>
            <a:ext cx="3668713" cy="4527550"/>
            <a:chOff x="4932363" y="1387128"/>
            <a:chExt cx="3252787" cy="4562475"/>
          </a:xfrm>
        </p:grpSpPr>
        <p:sp>
          <p:nvSpPr>
            <p:cNvPr id="18" name="矩形 17"/>
            <p:cNvSpPr/>
            <p:nvPr/>
          </p:nvSpPr>
          <p:spPr bwMode="auto">
            <a:xfrm>
              <a:off x="5021037" y="1487912"/>
              <a:ext cx="3164113" cy="44616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zh-TW" altLang="en-US">
                <a:ea typeface="新細明體" pitchFamily="18" charset="-120"/>
              </a:endParaRPr>
            </a:p>
          </p:txBody>
        </p:sp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1387128"/>
              <a:ext cx="3184525" cy="447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國中學生生涯發展教育指引與紀錄</a:t>
            </a:r>
            <a:endParaRPr lang="zh-TW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6" y="1412776"/>
            <a:ext cx="3471451" cy="496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字方塊 1"/>
          <p:cNvSpPr txBox="1">
            <a:spLocks noChangeArrowheads="1"/>
          </p:cNvSpPr>
          <p:nvPr/>
        </p:nvSpPr>
        <p:spPr bwMode="auto">
          <a:xfrm>
            <a:off x="395288" y="5373216"/>
            <a:ext cx="3856037" cy="1196752"/>
          </a:xfrm>
          <a:prstGeom prst="rect">
            <a:avLst/>
          </a:prstGeom>
          <a:solidFill>
            <a:srgbClr val="CCFFFF"/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>
              <a:defRPr sz="2800">
                <a:latin typeface="標楷體" pitchFamily="65" charset="-120"/>
                <a:ea typeface="標楷體" pitchFamily="65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 sz="2400" dirty="0" smtClean="0">
                <a:solidFill>
                  <a:schemeClr val="tx1"/>
                </a:solidFill>
              </a:rPr>
              <a:t>規劃辦理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角色規劃與執行：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</a:rPr>
              <a:t>生涯發展教育工作，做為學生適性輔導的基礎。</a:t>
            </a:r>
          </a:p>
        </p:txBody>
      </p:sp>
      <p:pic>
        <p:nvPicPr>
          <p:cNvPr id="13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4" t="7778" r="33879" b="15418"/>
          <a:stretch/>
        </p:blipFill>
        <p:spPr bwMode="auto">
          <a:xfrm>
            <a:off x="4860031" y="1412777"/>
            <a:ext cx="3591723" cy="51571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"/>
          <p:cNvSpPr txBox="1">
            <a:spLocks noChangeArrowheads="1"/>
          </p:cNvSpPr>
          <p:nvPr/>
        </p:nvSpPr>
        <p:spPr bwMode="auto">
          <a:xfrm>
            <a:off x="4428555" y="5373216"/>
            <a:ext cx="4463925" cy="1215802"/>
          </a:xfrm>
          <a:prstGeom prst="rect">
            <a:avLst/>
          </a:prstGeom>
          <a:solidFill>
            <a:srgbClr val="FFCC99"/>
          </a:solidFill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>
              <a:defRPr sz="2400">
                <a:latin typeface="標楷體" pitchFamily="65" charset="-120"/>
                <a:ea typeface="標楷體" pitchFamily="65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zh-TW" dirty="0" smtClean="0">
                <a:solidFill>
                  <a:schemeClr val="tx1"/>
                </a:solidFill>
              </a:rPr>
              <a:t>協助學</a:t>
            </a:r>
            <a:r>
              <a:rPr lang="zh-TW" altLang="en-US" dirty="0" smtClean="0">
                <a:solidFill>
                  <a:schemeClr val="tx1"/>
                </a:solidFill>
              </a:rPr>
              <a:t>生</a:t>
            </a:r>
            <a:r>
              <a:rPr lang="zh-TW" altLang="zh-TW" dirty="0" smtClean="0">
                <a:solidFill>
                  <a:schemeClr val="tx1"/>
                </a:solidFill>
              </a:rPr>
              <a:t>記錄生涯規劃所需資料以利在九年級做升</a:t>
            </a:r>
            <a:r>
              <a:rPr lang="zh-TW" altLang="zh-TW" dirty="0">
                <a:solidFill>
                  <a:schemeClr val="tx1"/>
                </a:solidFill>
              </a:rPr>
              <a:t>學進路選擇</a:t>
            </a:r>
            <a:r>
              <a:rPr lang="zh-TW" altLang="zh-TW" dirty="0" smtClean="0">
                <a:solidFill>
                  <a:schemeClr val="tx1"/>
                </a:solidFill>
              </a:rPr>
              <a:t>時有較完整、資訊可供參考。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582620"/>
              </p:ext>
            </p:extLst>
          </p:nvPr>
        </p:nvGraphicFramePr>
        <p:xfrm>
          <a:off x="340866" y="1435100"/>
          <a:ext cx="8479606" cy="5162549"/>
        </p:xfrm>
        <a:graphic>
          <a:graphicData uri="http://schemas.openxmlformats.org/drawingml/2006/table">
            <a:tbl>
              <a:tblPr/>
              <a:tblGrid>
                <a:gridCol w="2358926"/>
                <a:gridCol w="2376264"/>
                <a:gridCol w="1008112"/>
                <a:gridCol w="2736304"/>
              </a:tblGrid>
              <a:tr h="3873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354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一、我的成長故事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（一）自我認識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，依年級別填寫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35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（二）職業與我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6354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二、各項心理測驗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（一）性向測驗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測驗實施後填寫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35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（二）興趣測驗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35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（三）其它測驗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441136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三、學習成果及特殊表現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（一）我的學習表現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領域學習成績於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或可配合成績單發放時間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)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，依學期別填寫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國中教育會考、體適能檢測於實施後浮貼成績證明影本</a:t>
                      </a: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57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（二）我的經歷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    （幹部、社團）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，依學期別填寫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20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（三）參與各項競賽成果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00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（四）行為表現獎懲紀錄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00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（五）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服務學習紀錄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584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（六）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生涯試探活動紀錄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250825" y="765175"/>
            <a:ext cx="8713788" cy="608013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-342900" algn="ctr" eaLnBrk="1" hangingPunct="1">
              <a:defRPr/>
            </a:pP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國中學生生涯輔導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hlinkClick r:id="rId2" action="ppaction://hlinkfile"/>
              </a:rPr>
              <a:t>紀錄手冊</a:t>
            </a:r>
            <a:r>
              <a:rPr lang="zh-TW" altLang="en-US" b="1" dirty="0">
                <a:solidFill>
                  <a:srgbClr val="000000"/>
                </a:solidFill>
                <a:ea typeface="標楷體" pitchFamily="65" charset="-120"/>
                <a:cs typeface="Times New Roman" pitchFamily="18" charset="0"/>
              </a:rPr>
              <a:t>目錄</a:t>
            </a:r>
            <a:endParaRPr lang="en-US" altLang="zh-TW" b="1" dirty="0">
              <a:solidFill>
                <a:srgbClr val="000000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3621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6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576949"/>
              </p:ext>
            </p:extLst>
          </p:nvPr>
        </p:nvGraphicFramePr>
        <p:xfrm>
          <a:off x="347216" y="1511300"/>
          <a:ext cx="8473256" cy="5157788"/>
        </p:xfrm>
        <a:graphic>
          <a:graphicData uri="http://schemas.openxmlformats.org/drawingml/2006/table">
            <a:tbl>
              <a:tblPr/>
              <a:tblGrid>
                <a:gridCol w="2136552"/>
                <a:gridCol w="2592288"/>
                <a:gridCol w="1152128"/>
                <a:gridCol w="2592288"/>
              </a:tblGrid>
              <a:tr h="412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8796" marR="3879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57184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103254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五、生涯發展規劃書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導師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輔導教師</a:t>
                      </a: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（免試入學及特色招生前）</a:t>
                      </a: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0834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08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，依學期別填寫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270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（三）家長的話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月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，依年級別填寫。家長參閱簽章後，繳回統一保管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15591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附錄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938213" algn="l" defTabSz="9144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Arial" pitchFamily="34" charset="0"/>
                        </a:rPr>
                        <a:t>國中技藝教育十三職群與相關性向測驗、興趣測驗之對應分析結果</a:t>
                      </a: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3917" marR="3391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323528" y="765175"/>
            <a:ext cx="8496622" cy="59372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-342900" algn="ctr" eaLnBrk="1" hangingPunct="1">
              <a:defRPr/>
            </a:pPr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國中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學生生涯輔導紀錄手冊目錄</a:t>
            </a:r>
            <a:endParaRPr lang="en-US" altLang="zh-TW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629" name="投影片編號版面配置區 3"/>
          <p:cNvSpPr>
            <a:spLocks noGrp="1"/>
          </p:cNvSpPr>
          <p:nvPr>
            <p:ph type="sldNum" sz="quarter" idx="429496729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232"/>
          <p:cNvSpPr>
            <a:spLocks noChangeArrowheads="1"/>
          </p:cNvSpPr>
          <p:nvPr/>
        </p:nvSpPr>
        <p:spPr bwMode="auto">
          <a:xfrm>
            <a:off x="2681288" y="1471613"/>
            <a:ext cx="2862262" cy="538638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5603" name="Shape 233"/>
          <p:cNvSpPr>
            <a:spLocks noChangeArrowheads="1"/>
          </p:cNvSpPr>
          <p:nvPr/>
        </p:nvSpPr>
        <p:spPr bwMode="auto">
          <a:xfrm>
            <a:off x="2428875" y="928688"/>
            <a:ext cx="4714875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各項心理測驗▬</a:t>
            </a:r>
            <a:r>
              <a:rPr kumimoji="0" lang="zh-TW" altLang="zh-TW" sz="2800" b="1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性向測驗</a:t>
            </a:r>
          </a:p>
        </p:txBody>
      </p:sp>
      <p:sp>
        <p:nvSpPr>
          <p:cNvPr id="234" name="Shape 234"/>
          <p:cNvSpPr>
            <a:spLocks noChangeArrowheads="1"/>
          </p:cNvSpPr>
          <p:nvPr/>
        </p:nvSpPr>
        <p:spPr bwMode="auto">
          <a:xfrm>
            <a:off x="928688" y="1714500"/>
            <a:ext cx="2401887" cy="3516313"/>
          </a:xfrm>
          <a:prstGeom prst="wedgeEllipseCallout">
            <a:avLst>
              <a:gd name="adj1" fmla="val -9162"/>
              <a:gd name="adj2" fmla="val 58079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性向測驗結果，可以了解語文、數學、機械、空間關係等方面的優勢能力。</a:t>
            </a:r>
          </a:p>
        </p:txBody>
      </p:sp>
      <p:sp>
        <p:nvSpPr>
          <p:cNvPr id="25605" name="Shape 235"/>
          <p:cNvSpPr>
            <a:spLocks noChangeArrowheads="1"/>
          </p:cNvSpPr>
          <p:nvPr/>
        </p:nvSpPr>
        <p:spPr bwMode="auto">
          <a:xfrm>
            <a:off x="1385888" y="5327650"/>
            <a:ext cx="795337" cy="12255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5606" name="Shape 236"/>
          <p:cNvSpPr>
            <a:spLocks noChangeArrowheads="1"/>
          </p:cNvSpPr>
          <p:nvPr/>
        </p:nvSpPr>
        <p:spPr bwMode="auto">
          <a:xfrm>
            <a:off x="7137400" y="1489075"/>
            <a:ext cx="863600" cy="14224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37" name="Shape 237"/>
          <p:cNvSpPr>
            <a:spLocks noChangeArrowheads="1"/>
          </p:cNvSpPr>
          <p:nvPr/>
        </p:nvSpPr>
        <p:spPr bwMode="auto">
          <a:xfrm>
            <a:off x="4500563" y="1928813"/>
            <a:ext cx="2695575" cy="4060825"/>
          </a:xfrm>
          <a:prstGeom prst="wedgeEllipseCallout">
            <a:avLst>
              <a:gd name="adj1" fmla="val 50106"/>
              <a:gd name="adj2" fmla="val -38338"/>
            </a:avLst>
          </a:prstGeom>
          <a:solidFill>
            <a:srgbClr val="FFFF99"/>
          </a:solidFill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性向測驗測量個人學習潛能，透過測驗可瞭解自己的優勢能力，幫助自己在進路選擇時，往優勢能力方向發展。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254"/>
          <p:cNvSpPr>
            <a:spLocks noChangeArrowheads="1"/>
          </p:cNvSpPr>
          <p:nvPr/>
        </p:nvSpPr>
        <p:spPr bwMode="auto">
          <a:xfrm>
            <a:off x="3416300" y="1476375"/>
            <a:ext cx="2882900" cy="53975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6627" name="Shape 255"/>
          <p:cNvSpPr>
            <a:spLocks noChangeArrowheads="1"/>
          </p:cNvSpPr>
          <p:nvPr/>
        </p:nvSpPr>
        <p:spPr bwMode="auto">
          <a:xfrm>
            <a:off x="6894513" y="5105400"/>
            <a:ext cx="990600" cy="16700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6628" name="Shape 256"/>
          <p:cNvSpPr>
            <a:spLocks noChangeArrowheads="1"/>
          </p:cNvSpPr>
          <p:nvPr/>
        </p:nvSpPr>
        <p:spPr bwMode="auto">
          <a:xfrm>
            <a:off x="1277938" y="5300663"/>
            <a:ext cx="966787" cy="15525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57" name="Shape 257"/>
          <p:cNvSpPr>
            <a:spLocks noChangeArrowheads="1"/>
          </p:cNvSpPr>
          <p:nvPr/>
        </p:nvSpPr>
        <p:spPr bwMode="auto">
          <a:xfrm>
            <a:off x="4708525" y="1425575"/>
            <a:ext cx="3211513" cy="3686175"/>
          </a:xfrm>
          <a:prstGeom prst="wedgeEllipseCallout">
            <a:avLst>
              <a:gd name="adj1" fmla="val 18431"/>
              <a:gd name="adj2" fmla="val 54616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26630" name="Shape 258"/>
          <p:cNvSpPr>
            <a:spLocks noChangeArrowheads="1"/>
          </p:cNvSpPr>
          <p:nvPr/>
        </p:nvSpPr>
        <p:spPr bwMode="auto">
          <a:xfrm>
            <a:off x="1857375" y="857250"/>
            <a:ext cx="5357813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ctr">
              <a:buSzPct val="25000"/>
            </a:pPr>
            <a:r>
              <a:rPr kumimoji="0" lang="zh-TW" altLang="zh-TW" sz="2800" b="1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各項心理測驗▬</a:t>
            </a:r>
            <a:r>
              <a:rPr kumimoji="0" lang="zh-TW" altLang="zh-TW" sz="2800" b="1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興趣測驗</a:t>
            </a:r>
          </a:p>
        </p:txBody>
      </p:sp>
      <p:sp>
        <p:nvSpPr>
          <p:cNvPr id="259" name="Shape 259"/>
          <p:cNvSpPr>
            <a:spLocks noChangeArrowheads="1"/>
          </p:cNvSpPr>
          <p:nvPr/>
        </p:nvSpPr>
        <p:spPr bwMode="auto">
          <a:xfrm>
            <a:off x="1285875" y="1463675"/>
            <a:ext cx="3286125" cy="4203700"/>
          </a:xfrm>
          <a:prstGeom prst="wedgeEllipseCallout">
            <a:avLst>
              <a:gd name="adj1" fmla="val -19278"/>
              <a:gd name="adj2" fmla="val 52755"/>
            </a:avLst>
          </a:prstGeom>
          <a:solidFill>
            <a:srgbClr val="FFFF99"/>
          </a:solidFill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興趣指個人對人事物的喜愛程度，當課程、活動、職業等產生興趣時，會較投入並得到滿足。興趣測驗即在測量對某種事務或活動喜歡或不喜歡的程度。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785938"/>
            <a:ext cx="2382838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1774825"/>
            <a:ext cx="2373312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5113" y="1714500"/>
            <a:ext cx="2538412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Shape 286"/>
          <p:cNvSpPr>
            <a:spLocks noChangeArrowheads="1"/>
          </p:cNvSpPr>
          <p:nvPr/>
        </p:nvSpPr>
        <p:spPr bwMode="auto">
          <a:xfrm>
            <a:off x="1357313" y="928688"/>
            <a:ext cx="6215062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學習成果及特殊表現▬</a:t>
            </a:r>
            <a:r>
              <a:rPr kumimoji="0" lang="zh-TW" altLang="zh-TW" sz="2800" b="1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我的學習表現</a:t>
            </a:r>
          </a:p>
        </p:txBody>
      </p:sp>
      <p:sp>
        <p:nvSpPr>
          <p:cNvPr id="27654" name="Shape 289"/>
          <p:cNvSpPr>
            <a:spLocks noChangeArrowheads="1"/>
          </p:cNvSpPr>
          <p:nvPr/>
        </p:nvSpPr>
        <p:spPr bwMode="auto">
          <a:xfrm>
            <a:off x="2500313" y="5000625"/>
            <a:ext cx="795337" cy="122555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88" name="Shape 288"/>
          <p:cNvSpPr>
            <a:spLocks noChangeArrowheads="1"/>
          </p:cNvSpPr>
          <p:nvPr/>
        </p:nvSpPr>
        <p:spPr bwMode="auto">
          <a:xfrm>
            <a:off x="3000375" y="2357438"/>
            <a:ext cx="2501900" cy="3165475"/>
          </a:xfrm>
          <a:prstGeom prst="wedgeEllipseCallout">
            <a:avLst>
              <a:gd name="adj1" fmla="val -40037"/>
              <a:gd name="adj2" fmla="val 42463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不要忙著跟別人比較，要在意孩子自己的優勢表現。別忘記給孩子適時的鼓勵！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163" y="1162050"/>
            <a:ext cx="3086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hape 300"/>
          <p:cNvSpPr>
            <a:spLocks noChangeArrowheads="1"/>
          </p:cNvSpPr>
          <p:nvPr/>
        </p:nvSpPr>
        <p:spPr bwMode="auto">
          <a:xfrm>
            <a:off x="6894513" y="5105400"/>
            <a:ext cx="990600" cy="16700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8676" name="Shape 301"/>
          <p:cNvSpPr>
            <a:spLocks noChangeArrowheads="1"/>
          </p:cNvSpPr>
          <p:nvPr/>
        </p:nvSpPr>
        <p:spPr bwMode="auto">
          <a:xfrm>
            <a:off x="1277938" y="5157788"/>
            <a:ext cx="966787" cy="15525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8677" name="Shape 302"/>
          <p:cNvSpPr>
            <a:spLocks noChangeArrowheads="1"/>
          </p:cNvSpPr>
          <p:nvPr/>
        </p:nvSpPr>
        <p:spPr bwMode="auto">
          <a:xfrm>
            <a:off x="928688" y="928688"/>
            <a:ext cx="7072312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 dirty="0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600" b="1" dirty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學習成果及特殊表現</a:t>
            </a:r>
            <a:r>
              <a:rPr kumimoji="0" lang="zh-TW" altLang="zh-TW" sz="2400" b="1" dirty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▬</a:t>
            </a:r>
            <a:r>
              <a:rPr kumimoji="0" lang="zh-TW" altLang="zh-TW" sz="2600" b="1" dirty="0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我的經歷</a:t>
            </a:r>
            <a:r>
              <a:rPr kumimoji="0" lang="en-US" altLang="zh-TW" sz="2600" b="1" dirty="0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(</a:t>
            </a:r>
            <a:r>
              <a:rPr kumimoji="0" lang="zh-TW" altLang="zh-TW" sz="2600" b="1" dirty="0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幹部、社團</a:t>
            </a:r>
            <a:r>
              <a:rPr kumimoji="0" lang="en-US" altLang="zh-TW" sz="2600" b="1" dirty="0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)</a:t>
            </a:r>
            <a:endParaRPr kumimoji="0" lang="zh-TW" altLang="zh-TW" sz="2600" b="1" dirty="0">
              <a:solidFill>
                <a:srgbClr val="7030A0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304" name="Shape 304"/>
          <p:cNvSpPr>
            <a:spLocks noChangeArrowheads="1"/>
          </p:cNvSpPr>
          <p:nvPr/>
        </p:nvSpPr>
        <p:spPr bwMode="auto">
          <a:xfrm>
            <a:off x="714375" y="1643063"/>
            <a:ext cx="2487613" cy="2998787"/>
          </a:xfrm>
          <a:prstGeom prst="wedgeEllipseCallout">
            <a:avLst>
              <a:gd name="adj1" fmla="val -12903"/>
              <a:gd name="adj2" fmla="val 67912"/>
            </a:avLst>
          </a:prstGeom>
          <a:solidFill>
            <a:srgbClr val="FFFF99"/>
          </a:solidFill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擔任班級幹部及參加社團活動，也是自我能力探索的方法。</a:t>
            </a:r>
          </a:p>
        </p:txBody>
      </p:sp>
      <p:sp>
        <p:nvSpPr>
          <p:cNvPr id="305" name="Shape 305"/>
          <p:cNvSpPr>
            <a:spLocks noChangeArrowheads="1"/>
          </p:cNvSpPr>
          <p:nvPr/>
        </p:nvSpPr>
        <p:spPr bwMode="auto">
          <a:xfrm>
            <a:off x="5884863" y="2071688"/>
            <a:ext cx="2259012" cy="2727325"/>
          </a:xfrm>
          <a:prstGeom prst="wedgeEllipseCallout">
            <a:avLst>
              <a:gd name="adj1" fmla="val 16417"/>
              <a:gd name="adj2" fmla="val 76245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多多參與活動，也是發掘興趣、能力的好方法。</a:t>
            </a:r>
          </a:p>
        </p:txBody>
      </p:sp>
      <p:sp>
        <p:nvSpPr>
          <p:cNvPr id="10" name="Shape 302"/>
          <p:cNvSpPr>
            <a:spLocks noChangeArrowheads="1"/>
          </p:cNvSpPr>
          <p:nvPr/>
        </p:nvSpPr>
        <p:spPr bwMode="auto">
          <a:xfrm>
            <a:off x="1043608" y="6021288"/>
            <a:ext cx="7072312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 dirty="0" smtClean="0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本市超額比序採計改變</a:t>
            </a:r>
            <a:endParaRPr kumimoji="0" lang="zh-TW" altLang="zh-TW" sz="2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hape 311"/>
          <p:cNvSpPr>
            <a:spLocks noChangeArrowheads="1"/>
          </p:cNvSpPr>
          <p:nvPr/>
        </p:nvSpPr>
        <p:spPr bwMode="auto">
          <a:xfrm>
            <a:off x="3060700" y="1474788"/>
            <a:ext cx="2851150" cy="538321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12" name="Shape 312"/>
          <p:cNvSpPr>
            <a:spLocks noChangeArrowheads="1"/>
          </p:cNvSpPr>
          <p:nvPr/>
        </p:nvSpPr>
        <p:spPr bwMode="auto">
          <a:xfrm>
            <a:off x="1143000" y="1774825"/>
            <a:ext cx="2025650" cy="2654300"/>
          </a:xfrm>
          <a:prstGeom prst="wedgeEllipseCallout">
            <a:avLst>
              <a:gd name="adj1" fmla="val -10074"/>
              <a:gd name="adj2" fmla="val 59444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從學生參與競賽的項目及表現，也可以瞭解他的專長及興趣。</a:t>
            </a:r>
          </a:p>
        </p:txBody>
      </p:sp>
      <p:sp>
        <p:nvSpPr>
          <p:cNvPr id="29700" name="Shape 313"/>
          <p:cNvSpPr>
            <a:spLocks noChangeArrowheads="1"/>
          </p:cNvSpPr>
          <p:nvPr/>
        </p:nvSpPr>
        <p:spPr bwMode="auto">
          <a:xfrm>
            <a:off x="1331913" y="4724400"/>
            <a:ext cx="796925" cy="19192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29701" name="Shape 314"/>
          <p:cNvSpPr>
            <a:spLocks noChangeArrowheads="1"/>
          </p:cNvSpPr>
          <p:nvPr/>
        </p:nvSpPr>
        <p:spPr bwMode="auto">
          <a:xfrm>
            <a:off x="714375" y="908050"/>
            <a:ext cx="7643813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三、學習成果及特殊表現▬</a:t>
            </a:r>
            <a:r>
              <a:rPr kumimoji="0" lang="zh-TW" altLang="zh-TW" sz="2800" b="1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參與各項競賽成果</a:t>
            </a:r>
          </a:p>
        </p:txBody>
      </p:sp>
      <p:sp>
        <p:nvSpPr>
          <p:cNvPr id="315" name="Shape 315"/>
          <p:cNvSpPr>
            <a:spLocks noChangeArrowheads="1"/>
          </p:cNvSpPr>
          <p:nvPr/>
        </p:nvSpPr>
        <p:spPr bwMode="auto">
          <a:xfrm>
            <a:off x="5705475" y="1643063"/>
            <a:ext cx="2214563" cy="2654300"/>
          </a:xfrm>
          <a:prstGeom prst="wedgeEllipseCallout">
            <a:avLst>
              <a:gd name="adj1" fmla="val 15111"/>
              <a:gd name="adj2" fmla="val 64755"/>
            </a:avLst>
          </a:prstGeom>
          <a:solidFill>
            <a:srgbClr val="FFFF99"/>
          </a:solidFill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參加競賽是學習成果的展現，即使沒得獎也是一種學習成長經驗。</a:t>
            </a:r>
          </a:p>
        </p:txBody>
      </p:sp>
      <p:sp>
        <p:nvSpPr>
          <p:cNvPr id="29703" name="Shape 316"/>
          <p:cNvSpPr>
            <a:spLocks noChangeArrowheads="1"/>
          </p:cNvSpPr>
          <p:nvPr/>
        </p:nvSpPr>
        <p:spPr bwMode="auto">
          <a:xfrm>
            <a:off x="6840538" y="4797425"/>
            <a:ext cx="1025525" cy="1925638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322"/>
          <p:cNvSpPr>
            <a:spLocks noChangeArrowheads="1"/>
          </p:cNvSpPr>
          <p:nvPr/>
        </p:nvSpPr>
        <p:spPr bwMode="auto">
          <a:xfrm>
            <a:off x="4572000" y="1501775"/>
            <a:ext cx="2849563" cy="535146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23" name="Shape 323"/>
          <p:cNvSpPr>
            <a:spLocks noChangeArrowheads="1"/>
          </p:cNvSpPr>
          <p:nvPr/>
        </p:nvSpPr>
        <p:spPr bwMode="auto">
          <a:xfrm>
            <a:off x="1655763" y="1701800"/>
            <a:ext cx="2809875" cy="3167063"/>
          </a:xfrm>
          <a:prstGeom prst="wedgeEllipseCallout">
            <a:avLst>
              <a:gd name="adj1" fmla="val -26037"/>
              <a:gd name="adj2" fmla="val 61106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提醒學生遵守校規，如果因犯錯而被記過，可以利用學校銷過辦法，鼓勵孩子為自己的行為負責。</a:t>
            </a:r>
          </a:p>
        </p:txBody>
      </p:sp>
      <p:sp>
        <p:nvSpPr>
          <p:cNvPr id="30724" name="Shape 324"/>
          <p:cNvSpPr>
            <a:spLocks noChangeArrowheads="1"/>
          </p:cNvSpPr>
          <p:nvPr/>
        </p:nvSpPr>
        <p:spPr bwMode="auto">
          <a:xfrm>
            <a:off x="1143000" y="908050"/>
            <a:ext cx="6858000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學習成果及特殊表現▬</a:t>
            </a:r>
            <a:r>
              <a:rPr kumimoji="0" lang="zh-TW" altLang="zh-TW" sz="2800" b="1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行為表現獎懲紀錄</a:t>
            </a:r>
          </a:p>
        </p:txBody>
      </p:sp>
      <p:sp>
        <p:nvSpPr>
          <p:cNvPr id="30725" name="Shape 325"/>
          <p:cNvSpPr>
            <a:spLocks noChangeArrowheads="1"/>
          </p:cNvSpPr>
          <p:nvPr/>
        </p:nvSpPr>
        <p:spPr bwMode="auto">
          <a:xfrm>
            <a:off x="1439863" y="4724400"/>
            <a:ext cx="873125" cy="201136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0726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01613" y="6486525"/>
            <a:ext cx="571500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zh-TW" sz="1200" smtClean="0">
                <a:solidFill>
                  <a:srgbClr val="000000"/>
                </a:solidFill>
                <a:ea typeface="Microsoft JhengHei UI"/>
                <a:cs typeface="Microsoft JhengHei UI"/>
              </a:rPr>
              <a:t>31</a:t>
            </a:r>
            <a:endParaRPr lang="zh-TW" altLang="en-US" sz="1200" smtClean="0">
              <a:solidFill>
                <a:srgbClr val="000000"/>
              </a:solidFill>
              <a:ea typeface="Microsoft JhengHei UI"/>
              <a:cs typeface="Microsoft JhengHei U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3"/>
          <p:cNvSpPr txBox="1">
            <a:spLocks noChangeArrowheads="1"/>
          </p:cNvSpPr>
          <p:nvPr/>
        </p:nvSpPr>
        <p:spPr bwMode="white">
          <a:xfrm>
            <a:off x="6300788" y="42291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</a:pPr>
            <a:endParaRPr kumimoji="0" lang="zh-TW" altLang="zh-TW">
              <a:solidFill>
                <a:schemeClr val="bg1"/>
              </a:solidFill>
              <a:latin typeface="Verdana" pitchFamily="34" charset="0"/>
              <a:ea typeface="新細明體" charset="-12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67544" y="1844824"/>
            <a:ext cx="7843440" cy="4464050"/>
            <a:chOff x="342" y="799"/>
            <a:chExt cx="4715" cy="2768"/>
          </a:xfrm>
        </p:grpSpPr>
        <p:sp>
          <p:nvSpPr>
            <p:cNvPr id="72709" name="Freeform 5"/>
            <p:cNvSpPr>
              <a:spLocks noEditPoints="1"/>
            </p:cNvSpPr>
            <p:nvPr/>
          </p:nvSpPr>
          <p:spPr bwMode="gray">
            <a:xfrm rot="-1358056">
              <a:off x="1407" y="1616"/>
              <a:ext cx="3290" cy="1527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l">
                <a:lnSpc>
                  <a:spcPct val="100000"/>
                </a:lnSpc>
                <a:defRPr/>
              </a:pPr>
              <a:endParaRPr lang="zh-TW" altLang="en-US" sz="2400" b="0">
                <a:latin typeface="Times New Roman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43016" name="Text Box 16"/>
            <p:cNvSpPr txBox="1">
              <a:spLocks noChangeArrowheads="1"/>
            </p:cNvSpPr>
            <p:nvPr/>
          </p:nvSpPr>
          <p:spPr bwMode="auto">
            <a:xfrm>
              <a:off x="2459" y="2228"/>
              <a:ext cx="1452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</a:pPr>
              <a:r>
                <a:rPr lang="zh-TW" altLang="en-US" b="1" dirty="0">
                  <a:latin typeface="Times New Roman" pitchFamily="18" charset="0"/>
                </a:rPr>
                <a:t>多元適性</a:t>
              </a:r>
            </a:p>
            <a:p>
              <a:pPr eaLnBrk="0" hangingPunct="0">
                <a:lnSpc>
                  <a:spcPct val="100000"/>
                </a:lnSpc>
              </a:pPr>
              <a:r>
                <a:rPr lang="zh-TW" altLang="en-US" b="1" dirty="0">
                  <a:latin typeface="Times New Roman" pitchFamily="18" charset="0"/>
                </a:rPr>
                <a:t>滾動推進</a:t>
              </a:r>
            </a:p>
          </p:txBody>
        </p:sp>
        <p:sp>
          <p:nvSpPr>
            <p:cNvPr id="72714" name="Oval 10"/>
            <p:cNvSpPr>
              <a:spLocks noChangeArrowheads="1"/>
            </p:cNvSpPr>
            <p:nvPr/>
          </p:nvSpPr>
          <p:spPr bwMode="gray">
            <a:xfrm>
              <a:off x="3742" y="1960"/>
              <a:ext cx="1315" cy="137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002358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>
                <a:lnSpc>
                  <a:spcPct val="10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+mj-ea"/>
                  <a:ea typeface="+mj-ea"/>
                  <a:cs typeface="+mn-cs"/>
                </a:rPr>
                <a:t>八年級</a:t>
              </a:r>
              <a:endParaRPr lang="en-US" altLang="zh-TW" sz="2400" b="1" dirty="0">
                <a:solidFill>
                  <a:schemeClr val="bg1"/>
                </a:solidFill>
                <a:latin typeface="+mj-ea"/>
                <a:ea typeface="+mj-ea"/>
                <a:cs typeface="+mn-cs"/>
              </a:endParaRPr>
            </a:p>
            <a:p>
              <a:pPr algn="l">
                <a:lnSpc>
                  <a:spcPct val="100000"/>
                </a:lnSpc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+mj-ea"/>
                  <a:ea typeface="+mj-ea"/>
                  <a:cs typeface="+mn-cs"/>
                </a:rPr>
                <a:t>體驗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+mj-ea"/>
                  <a:ea typeface="+mj-ea"/>
                  <a:cs typeface="+mn-cs"/>
                </a:rPr>
                <a:t>學習</a:t>
              </a:r>
              <a:endParaRPr lang="zh-TW" altLang="en-US" sz="2400" b="1" dirty="0">
                <a:solidFill>
                  <a:schemeClr val="bg1"/>
                </a:solidFill>
                <a:latin typeface="+mj-ea"/>
                <a:ea typeface="+mj-ea"/>
                <a:cs typeface="+mn-cs"/>
              </a:endParaRPr>
            </a:p>
          </p:txBody>
        </p:sp>
        <p:grpSp>
          <p:nvGrpSpPr>
            <p:cNvPr id="3" name="Group 48"/>
            <p:cNvGrpSpPr>
              <a:grpSpLocks/>
            </p:cNvGrpSpPr>
            <p:nvPr/>
          </p:nvGrpSpPr>
          <p:grpSpPr bwMode="auto">
            <a:xfrm>
              <a:off x="2472" y="799"/>
              <a:ext cx="1367" cy="1285"/>
              <a:chOff x="2426" y="799"/>
              <a:chExt cx="1367" cy="1285"/>
            </a:xfrm>
          </p:grpSpPr>
          <p:sp>
            <p:nvSpPr>
              <p:cNvPr id="43025" name="Oval 6"/>
              <p:cNvSpPr>
                <a:spLocks noChangeArrowheads="1"/>
              </p:cNvSpPr>
              <p:nvPr/>
            </p:nvSpPr>
            <p:spPr bwMode="gray">
              <a:xfrm>
                <a:off x="2426" y="799"/>
                <a:ext cx="1316" cy="1285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2" dist="76200" dir="10800000">
                  <a:srgbClr val="001D3A">
                    <a:alpha val="50000"/>
                  </a:srgbClr>
                </a:prstShdw>
              </a:effectLst>
            </p:spPr>
            <p:txBody>
              <a:bodyPr wrap="none" anchor="ctr"/>
              <a:lstStyle/>
              <a:p>
                <a:pPr algn="l">
                  <a:lnSpc>
                    <a:spcPct val="100000"/>
                  </a:lnSpc>
                </a:pPr>
                <a:endParaRPr kumimoji="0" lang="zh-TW" altLang="en-US" b="0">
                  <a:latin typeface="Arial" charset="0"/>
                  <a:ea typeface="新細明體" charset="-120"/>
                </a:endParaRPr>
              </a:p>
            </p:txBody>
          </p:sp>
          <p:sp>
            <p:nvSpPr>
              <p:cNvPr id="43026" name="Text Box 12"/>
              <p:cNvSpPr txBox="1">
                <a:spLocks noChangeArrowheads="1"/>
              </p:cNvSpPr>
              <p:nvPr/>
            </p:nvSpPr>
            <p:spPr bwMode="white">
              <a:xfrm>
                <a:off x="2543" y="1156"/>
                <a:ext cx="1250" cy="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>
                  <a:lnSpc>
                    <a:spcPct val="10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Times New Roman" pitchFamily="18" charset="0"/>
                  </a:rPr>
                  <a:t>七年級</a:t>
                </a:r>
                <a:r>
                  <a:rPr lang="en-US" altLang="zh-TW" sz="24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</a:p>
              <a:p>
                <a:pPr algn="l" eaLnBrk="0" hangingPunct="0">
                  <a:lnSpc>
                    <a:spcPct val="100000"/>
                  </a:lnSpc>
                </a:pPr>
                <a:r>
                  <a:rPr lang="zh-TW" altLang="en-US" sz="2400" b="1" dirty="0" smtClean="0">
                    <a:solidFill>
                      <a:schemeClr val="bg1"/>
                    </a:solidFill>
                    <a:latin typeface="Times New Roman" pitchFamily="18" charset="0"/>
                  </a:rPr>
                  <a:t>認識探索</a:t>
                </a:r>
                <a:endParaRPr lang="zh-TW" altLang="en-US" sz="2400" b="1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50"/>
            <p:cNvGrpSpPr>
              <a:grpSpLocks/>
            </p:cNvGrpSpPr>
            <p:nvPr/>
          </p:nvGrpSpPr>
          <p:grpSpPr bwMode="auto">
            <a:xfrm>
              <a:off x="1201" y="2296"/>
              <a:ext cx="1225" cy="1271"/>
              <a:chOff x="1201" y="2296"/>
              <a:chExt cx="1225" cy="1271"/>
            </a:xfrm>
          </p:grpSpPr>
          <p:sp>
            <p:nvSpPr>
              <p:cNvPr id="43023" name="Oval 8"/>
              <p:cNvSpPr>
                <a:spLocks noChangeArrowheads="1"/>
              </p:cNvSpPr>
              <p:nvPr/>
            </p:nvSpPr>
            <p:spPr bwMode="gray">
              <a:xfrm>
                <a:off x="1201" y="2296"/>
                <a:ext cx="1225" cy="1271"/>
              </a:xfrm>
              <a:prstGeom prst="ellipse">
                <a:avLst/>
              </a:prstGeom>
              <a:gradFill rotWithShape="1">
                <a:gsLst>
                  <a:gs pos="0">
                    <a:srgbClr val="9900FF"/>
                  </a:gs>
                  <a:gs pos="100000">
                    <a:srgbClr val="12124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2" dist="76200" dir="10800000">
                  <a:srgbClr val="001D3A">
                    <a:alpha val="50000"/>
                  </a:srgbClr>
                </a:prstShdw>
              </a:effectLst>
            </p:spPr>
            <p:txBody>
              <a:bodyPr wrap="none" anchor="ctr"/>
              <a:lstStyle/>
              <a:p>
                <a:pPr algn="l">
                  <a:lnSpc>
                    <a:spcPct val="100000"/>
                  </a:lnSpc>
                </a:pPr>
                <a:endParaRPr kumimoji="0" lang="zh-TW" altLang="en-US" sz="2400" b="0">
                  <a:latin typeface="Times New Roman" pitchFamily="18" charset="0"/>
                  <a:ea typeface="新細明體" charset="-120"/>
                </a:endParaRPr>
              </a:p>
            </p:txBody>
          </p:sp>
          <p:sp>
            <p:nvSpPr>
              <p:cNvPr id="43024" name="Text Box 20"/>
              <p:cNvSpPr txBox="1">
                <a:spLocks noChangeArrowheads="1"/>
              </p:cNvSpPr>
              <p:nvPr/>
            </p:nvSpPr>
            <p:spPr bwMode="white">
              <a:xfrm>
                <a:off x="1328" y="2501"/>
                <a:ext cx="851" cy="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>
                  <a:lnSpc>
                    <a:spcPct val="100000"/>
                  </a:lnSpc>
                </a:pPr>
                <a:r>
                  <a:rPr lang="en-US" altLang="zh-TW" sz="2400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Times New Roman" pitchFamily="18" charset="0"/>
                  </a:rPr>
                  <a:t>九年級</a:t>
                </a:r>
                <a:endParaRPr lang="en-US" altLang="zh-TW" sz="2400" b="1" dirty="0">
                  <a:solidFill>
                    <a:schemeClr val="bg1"/>
                  </a:solidFill>
                  <a:latin typeface="Times New Roman" pitchFamily="18" charset="0"/>
                </a:endParaRPr>
              </a:p>
              <a:p>
                <a:pPr algn="l" eaLnBrk="0" hangingPunct="0">
                  <a:lnSpc>
                    <a:spcPct val="10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  <a:latin typeface="Times New Roman" pitchFamily="18" charset="0"/>
                  </a:rPr>
                  <a:t>適性選擇</a:t>
                </a:r>
              </a:p>
              <a:p>
                <a:pPr algn="l" eaLnBrk="0" hangingPunct="0">
                  <a:lnSpc>
                    <a:spcPct val="100000"/>
                  </a:lnSpc>
                </a:pPr>
                <a:r>
                  <a:rPr lang="zh-TW" altLang="en-US" sz="2200" b="0" dirty="0">
                    <a:solidFill>
                      <a:schemeClr val="bg1"/>
                    </a:solidFill>
                    <a:latin typeface="Times New Roman" pitchFamily="18" charset="0"/>
                    <a:ea typeface="新細明體" charset="-120"/>
                  </a:rPr>
                  <a:t>  </a:t>
                </a:r>
                <a:endParaRPr lang="en-US" altLang="zh-TW" sz="2200" dirty="0">
                  <a:latin typeface="Times New Roman" pitchFamily="18" charset="0"/>
                  <a:ea typeface="新細明體" charset="-120"/>
                </a:endParaRPr>
              </a:p>
            </p:txBody>
          </p:sp>
        </p:grpSp>
        <p:cxnSp>
          <p:nvCxnSpPr>
            <p:cNvPr id="43021" name="AutoShape 40"/>
            <p:cNvCxnSpPr>
              <a:cxnSpLocks noChangeShapeType="1"/>
            </p:cNvCxnSpPr>
            <p:nvPr/>
          </p:nvCxnSpPr>
          <p:spPr bwMode="black">
            <a:xfrm flipH="1">
              <a:off x="342" y="1752"/>
              <a:ext cx="1087" cy="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3022" name="Line 41"/>
            <p:cNvSpPr>
              <a:spLocks noChangeShapeType="1"/>
            </p:cNvSpPr>
            <p:nvPr/>
          </p:nvSpPr>
          <p:spPr bwMode="black">
            <a:xfrm>
              <a:off x="1429" y="1752"/>
              <a:ext cx="1043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467544" y="620688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 smtClean="0">
                <a:latin typeface="Adobe 黑体 Std R" pitchFamily="34" charset="-128"/>
                <a:ea typeface="Adobe 黑体 Std R" pitchFamily="34" charset="-128"/>
                <a:cs typeface="+mj-cs"/>
              </a:rPr>
              <a:t>貳、學校推動方式</a:t>
            </a:r>
            <a:endParaRPr lang="zh-TW" altLang="en-US" sz="4000" b="1" dirty="0">
              <a:latin typeface="Adobe 黑体 Std R" pitchFamily="34" charset="-128"/>
              <a:ea typeface="Adobe 黑体 Std R" pitchFamily="34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331"/>
          <p:cNvSpPr>
            <a:spLocks noChangeArrowheads="1"/>
          </p:cNvSpPr>
          <p:nvPr/>
        </p:nvSpPr>
        <p:spPr bwMode="auto">
          <a:xfrm>
            <a:off x="3251200" y="1489075"/>
            <a:ext cx="2833688" cy="53689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1747" name="Shape 332"/>
          <p:cNvSpPr>
            <a:spLocks noChangeArrowheads="1"/>
          </p:cNvSpPr>
          <p:nvPr/>
        </p:nvSpPr>
        <p:spPr bwMode="auto">
          <a:xfrm>
            <a:off x="6894513" y="5105400"/>
            <a:ext cx="990600" cy="16700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1748" name="Shape 333"/>
          <p:cNvSpPr>
            <a:spLocks noChangeArrowheads="1"/>
          </p:cNvSpPr>
          <p:nvPr/>
        </p:nvSpPr>
        <p:spPr bwMode="auto">
          <a:xfrm>
            <a:off x="1277938" y="5157788"/>
            <a:ext cx="966787" cy="15525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34" name="Shape 334"/>
          <p:cNvSpPr>
            <a:spLocks noChangeArrowheads="1"/>
          </p:cNvSpPr>
          <p:nvPr/>
        </p:nvSpPr>
        <p:spPr bwMode="auto">
          <a:xfrm>
            <a:off x="1277938" y="1728788"/>
            <a:ext cx="2159000" cy="3171825"/>
          </a:xfrm>
          <a:prstGeom prst="wedgeEllipseCallout">
            <a:avLst>
              <a:gd name="adj1" fmla="val -8083"/>
              <a:gd name="adj2" fmla="val 78269"/>
            </a:avLst>
          </a:prstGeom>
          <a:solidFill>
            <a:srgbClr val="FFFF99"/>
          </a:solidFill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服務的過程可以運用所學知識，可以瞭解人際互動，也可以學會助人。</a:t>
            </a:r>
          </a:p>
        </p:txBody>
      </p:sp>
      <p:sp>
        <p:nvSpPr>
          <p:cNvPr id="335" name="Shape 335"/>
          <p:cNvSpPr>
            <a:spLocks noChangeArrowheads="1"/>
          </p:cNvSpPr>
          <p:nvPr/>
        </p:nvSpPr>
        <p:spPr bwMode="auto">
          <a:xfrm>
            <a:off x="5975350" y="2347913"/>
            <a:ext cx="1909763" cy="2138362"/>
          </a:xfrm>
          <a:prstGeom prst="wedgeEllipseCallout">
            <a:avLst>
              <a:gd name="adj1" fmla="val 17204"/>
              <a:gd name="adj2" fmla="val 76181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家長也可以和孩子一起來參與服務。</a:t>
            </a:r>
          </a:p>
        </p:txBody>
      </p:sp>
      <p:sp>
        <p:nvSpPr>
          <p:cNvPr id="31751" name="Shape 336"/>
          <p:cNvSpPr>
            <a:spLocks noChangeArrowheads="1"/>
          </p:cNvSpPr>
          <p:nvPr/>
        </p:nvSpPr>
        <p:spPr bwMode="auto">
          <a:xfrm>
            <a:off x="1143000" y="908050"/>
            <a:ext cx="6858000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 dirty="0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 dirty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學習成果及特殊表現▬</a:t>
            </a:r>
            <a:r>
              <a:rPr kumimoji="0" lang="zh-TW" altLang="zh-TW" sz="2800" b="1" dirty="0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服務學習紀錄</a:t>
            </a:r>
          </a:p>
        </p:txBody>
      </p:sp>
      <p:sp>
        <p:nvSpPr>
          <p:cNvPr id="31752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01613" y="6486525"/>
            <a:ext cx="571500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zh-TW" sz="1200" smtClean="0">
                <a:solidFill>
                  <a:srgbClr val="000000"/>
                </a:solidFill>
                <a:ea typeface="Microsoft JhengHei UI"/>
                <a:cs typeface="Microsoft JhengHei UI"/>
              </a:rPr>
              <a:t>32</a:t>
            </a:r>
            <a:endParaRPr lang="zh-TW" altLang="en-US" sz="1200" smtClean="0">
              <a:solidFill>
                <a:srgbClr val="000000"/>
              </a:solidFill>
              <a:ea typeface="Microsoft JhengHei UI"/>
              <a:cs typeface="Microsoft JhengHei UI"/>
            </a:endParaRPr>
          </a:p>
        </p:txBody>
      </p:sp>
      <p:sp>
        <p:nvSpPr>
          <p:cNvPr id="10" name="Shape 336"/>
          <p:cNvSpPr>
            <a:spLocks noChangeArrowheads="1"/>
          </p:cNvSpPr>
          <p:nvPr/>
        </p:nvSpPr>
        <p:spPr bwMode="auto">
          <a:xfrm>
            <a:off x="1259632" y="5877272"/>
            <a:ext cx="6858000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 dirty="0" smtClean="0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服務學習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正確態度的建立</a:t>
            </a:r>
            <a:endParaRPr kumimoji="0"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344"/>
          <p:cNvSpPr>
            <a:spLocks noChangeArrowheads="1"/>
          </p:cNvSpPr>
          <p:nvPr/>
        </p:nvSpPr>
        <p:spPr bwMode="auto">
          <a:xfrm>
            <a:off x="1655763" y="1477963"/>
            <a:ext cx="2881312" cy="537686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2771" name="Shape 345"/>
          <p:cNvSpPr>
            <a:spLocks noChangeArrowheads="1"/>
          </p:cNvSpPr>
          <p:nvPr/>
        </p:nvSpPr>
        <p:spPr bwMode="auto">
          <a:xfrm>
            <a:off x="4684713" y="1498600"/>
            <a:ext cx="2843212" cy="5359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46" name="Shape 346"/>
          <p:cNvSpPr>
            <a:spLocks noChangeArrowheads="1"/>
          </p:cNvSpPr>
          <p:nvPr/>
        </p:nvSpPr>
        <p:spPr bwMode="auto">
          <a:xfrm>
            <a:off x="5922963" y="1974850"/>
            <a:ext cx="1947862" cy="2654300"/>
          </a:xfrm>
          <a:prstGeom prst="wedgeEllipseCallout">
            <a:avLst>
              <a:gd name="adj1" fmla="val 23639"/>
              <a:gd name="adj2" fmla="val 64991"/>
            </a:avLst>
          </a:prstGeom>
          <a:solidFill>
            <a:srgbClr val="FFFF99"/>
          </a:solidFill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更重要的是，可以瞭解自己對不同群科的興趣。</a:t>
            </a:r>
          </a:p>
        </p:txBody>
      </p:sp>
      <p:sp>
        <p:nvSpPr>
          <p:cNvPr id="347" name="Shape 347"/>
          <p:cNvSpPr>
            <a:spLocks noChangeArrowheads="1"/>
          </p:cNvSpPr>
          <p:nvPr/>
        </p:nvSpPr>
        <p:spPr bwMode="auto">
          <a:xfrm>
            <a:off x="1941513" y="1911350"/>
            <a:ext cx="2309812" cy="2654300"/>
          </a:xfrm>
          <a:prstGeom prst="wedgeEllipseCallout">
            <a:avLst>
              <a:gd name="adj1" fmla="val -43370"/>
              <a:gd name="adj2" fmla="val 65634"/>
            </a:avLst>
          </a:prstGeom>
          <a:solidFill>
            <a:srgbClr val="CCECFF"/>
          </a:solidFill>
          <a:ln w="38100">
            <a:solidFill>
              <a:srgbClr val="00B0F0"/>
            </a:solidFill>
            <a:prstDash val="dash"/>
            <a:round/>
            <a:headEnd/>
            <a:tailEnd/>
          </a:ln>
        </p:spPr>
        <p:txBody>
          <a:bodyPr lIns="18000" tIns="18000" rIns="18000" bIns="18000" anchor="ctr"/>
          <a:lstStyle/>
          <a:p>
            <a:pPr>
              <a:buSzPct val="25000"/>
            </a:pPr>
            <a:r>
              <a:rPr kumimoji="0" lang="zh-TW" altLang="zh-TW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透過生涯試探，可以認識高中職及五專不同群科學習內容。</a:t>
            </a:r>
          </a:p>
        </p:txBody>
      </p:sp>
      <p:sp>
        <p:nvSpPr>
          <p:cNvPr id="32774" name="Shape 348"/>
          <p:cNvSpPr>
            <a:spLocks noChangeArrowheads="1"/>
          </p:cNvSpPr>
          <p:nvPr/>
        </p:nvSpPr>
        <p:spPr bwMode="auto">
          <a:xfrm>
            <a:off x="1331913" y="4868863"/>
            <a:ext cx="796925" cy="191928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2775" name="Shape 349"/>
          <p:cNvSpPr>
            <a:spLocks noChangeArrowheads="1"/>
          </p:cNvSpPr>
          <p:nvPr/>
        </p:nvSpPr>
        <p:spPr bwMode="auto">
          <a:xfrm>
            <a:off x="6840538" y="4941888"/>
            <a:ext cx="1025525" cy="1925637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solidFill>
                <a:srgbClr val="000000"/>
              </a:solidFill>
            </a:endParaRPr>
          </a:p>
        </p:txBody>
      </p:sp>
      <p:sp>
        <p:nvSpPr>
          <p:cNvPr id="32776" name="Shape 350"/>
          <p:cNvSpPr>
            <a:spLocks noChangeArrowheads="1"/>
          </p:cNvSpPr>
          <p:nvPr/>
        </p:nvSpPr>
        <p:spPr bwMode="auto">
          <a:xfrm>
            <a:off x="1214438" y="928688"/>
            <a:ext cx="6858000" cy="504825"/>
          </a:xfrm>
          <a:prstGeom prst="rect">
            <a:avLst/>
          </a:prstGeom>
          <a:solidFill>
            <a:srgbClr val="CCFF99"/>
          </a:solidFill>
          <a:ln w="25400">
            <a:solidFill>
              <a:srgbClr val="669900"/>
            </a:solidFill>
            <a:round/>
            <a:headEnd/>
            <a:tailEnd/>
          </a:ln>
        </p:spPr>
        <p:txBody>
          <a:bodyPr lIns="91425" tIns="45700" rIns="91425" bIns="45700" anchor="ctr"/>
          <a:lstStyle/>
          <a:p>
            <a:pPr marL="165100" indent="-165100" algn="just">
              <a:buSzPct val="25000"/>
            </a:pPr>
            <a:r>
              <a:rPr kumimoji="0" lang="zh-TW" altLang="zh-TW" sz="2800" b="1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❖</a:t>
            </a:r>
            <a:r>
              <a:rPr kumimoji="0" lang="zh-TW" altLang="zh-TW" sz="2800" b="1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學習成果及特殊表現▬</a:t>
            </a:r>
            <a:r>
              <a:rPr kumimoji="0" lang="zh-TW" altLang="zh-TW" sz="2800" b="1">
                <a:solidFill>
                  <a:srgbClr val="7030A0"/>
                </a:solidFill>
                <a:cs typeface="Arial" pitchFamily="34" charset="0"/>
                <a:sym typeface="Arial" pitchFamily="34" charset="0"/>
              </a:rPr>
              <a:t>生涯試探活動</a:t>
            </a:r>
          </a:p>
        </p:txBody>
      </p:sp>
      <p:sp>
        <p:nvSpPr>
          <p:cNvPr id="32777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01613" y="6486525"/>
            <a:ext cx="571500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None/>
            </a:pPr>
            <a:r>
              <a:rPr lang="en-US" altLang="zh-TW" sz="1200" smtClean="0">
                <a:solidFill>
                  <a:srgbClr val="000000"/>
                </a:solidFill>
                <a:ea typeface="Microsoft JhengHei UI"/>
                <a:cs typeface="Microsoft JhengHei UI"/>
              </a:rPr>
              <a:t>33</a:t>
            </a:r>
            <a:endParaRPr lang="zh-TW" altLang="en-US" sz="1200" smtClean="0">
              <a:solidFill>
                <a:srgbClr val="000000"/>
              </a:solidFill>
              <a:ea typeface="Microsoft JhengHei UI"/>
              <a:cs typeface="Microsoft JhengHei U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圓角矩形 27"/>
          <p:cNvSpPr/>
          <p:nvPr/>
        </p:nvSpPr>
        <p:spPr>
          <a:xfrm flipV="1">
            <a:off x="179512" y="2287720"/>
            <a:ext cx="8784976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/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35177" t="9756" r="34039" b="12671"/>
          <a:stretch/>
        </p:blipFill>
        <p:spPr bwMode="auto">
          <a:xfrm>
            <a:off x="323528" y="1152128"/>
            <a:ext cx="3606817" cy="511256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35108" t="12781" r="33999" b="9534"/>
          <a:stretch/>
        </p:blipFill>
        <p:spPr bwMode="auto">
          <a:xfrm>
            <a:off x="1979712" y="1296144"/>
            <a:ext cx="3576687" cy="505919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5162" t="15988" r="33855" b="6263"/>
          <a:stretch/>
        </p:blipFill>
        <p:spPr bwMode="auto">
          <a:xfrm>
            <a:off x="3995936" y="1443188"/>
            <a:ext cx="3600400" cy="508215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橢圓形圖說文字 7"/>
          <p:cNvSpPr/>
          <p:nvPr/>
        </p:nvSpPr>
        <p:spPr bwMode="auto">
          <a:xfrm>
            <a:off x="4860032" y="2529721"/>
            <a:ext cx="3960118" cy="3801983"/>
          </a:xfrm>
          <a:prstGeom prst="wedgeEllipseCallout">
            <a:avLst>
              <a:gd name="adj1" fmla="val 20871"/>
              <a:gd name="adj2" fmla="val -59106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九年級時，可以把「國中學生生涯輔導紀錄手冊」內的自我認識、學習表現、心理測驗等資料進行彙整，與師長及父母深入討論，進行升學選校的初步規劃。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國中學生生涯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發展紀錄手冊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面面觀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(105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年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3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月底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)</a:t>
            </a:r>
            <a:endParaRPr lang="zh-TW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5783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785813"/>
            <a:ext cx="11842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圓角矩形 29"/>
          <p:cNvSpPr/>
          <p:nvPr/>
        </p:nvSpPr>
        <p:spPr>
          <a:xfrm flipV="1">
            <a:off x="179512" y="2287720"/>
            <a:ext cx="8784976" cy="4453648"/>
          </a:xfrm>
          <a:prstGeom prst="roundRect">
            <a:avLst>
              <a:gd name="adj" fmla="val 2191"/>
            </a:avLst>
          </a:prstGeom>
          <a:gradFill>
            <a:gsLst>
              <a:gs pos="0">
                <a:srgbClr val="1A0001"/>
              </a:gs>
              <a:gs pos="50000">
                <a:srgbClr val="99215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35149" t="12247" r="33805" b="10250"/>
          <a:stretch/>
        </p:blipFill>
        <p:spPr bwMode="auto">
          <a:xfrm>
            <a:off x="611560" y="1412776"/>
            <a:ext cx="3816424" cy="53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35097" t="10500" r="33856" b="11743"/>
          <a:stretch/>
        </p:blipFill>
        <p:spPr bwMode="auto">
          <a:xfrm>
            <a:off x="4696353" y="1412776"/>
            <a:ext cx="3796665" cy="534874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6805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4725144"/>
            <a:ext cx="1512168" cy="19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/>
          <p:cNvSpPr/>
          <p:nvPr/>
        </p:nvSpPr>
        <p:spPr bwMode="auto">
          <a:xfrm>
            <a:off x="1331640" y="1916832"/>
            <a:ext cx="3600400" cy="3513455"/>
          </a:xfrm>
          <a:prstGeom prst="wedgeEllipseCallout">
            <a:avLst>
              <a:gd name="adj1" fmla="val -41520"/>
              <a:gd name="adj2" fmla="val 50019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參考生涯輔導紀錄手冊資料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，親師生一起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討論，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依據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學生學習表現、專長、興趣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等，並且考量想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升讀學校的入學條件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，初步完成個人升學規劃。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矩形 6"/>
          <p:cNvSpPr>
            <a:spLocks noChangeArrowheads="1"/>
          </p:cNvSpPr>
          <p:nvPr/>
        </p:nvSpPr>
        <p:spPr bwMode="auto">
          <a:xfrm>
            <a:off x="0" y="692696"/>
            <a:ext cx="9144000" cy="648171"/>
          </a:xfrm>
          <a:prstGeom prst="rect">
            <a:avLst/>
          </a:prstGeom>
          <a:solidFill>
            <a:srgbClr val="800080"/>
          </a:solidFill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marL="165100" indent="-165100" algn="just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國中學生生涯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發展紀錄手冊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生涯發展規劃書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(105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年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3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月底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)</a:t>
            </a:r>
            <a:endParaRPr lang="zh-TW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4860032" y="3356992"/>
            <a:ext cx="936104" cy="2520280"/>
            <a:chOff x="5868144" y="1700808"/>
            <a:chExt cx="1773789" cy="4756286"/>
          </a:xfrm>
          <a:effectLst>
            <a:outerShdw blurRad="368300" sx="115000" sy="115000" algn="ctr" rotWithShape="0">
              <a:srgbClr val="000000">
                <a:alpha val="31000"/>
              </a:srgbClr>
            </a:outerShdw>
          </a:effectLst>
        </p:grpSpPr>
        <p:pic>
          <p:nvPicPr>
            <p:cNvPr id="25" name="圖片 24" descr="圖片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8144" y="1700808"/>
              <a:ext cx="1773789" cy="4756286"/>
            </a:xfrm>
            <a:prstGeom prst="rect">
              <a:avLst/>
            </a:prstGeom>
            <a:effectLst>
              <a:outerShdw blurRad="190500" dist="241300" dir="2700000" sx="98000" sy="98000" algn="tl" rotWithShape="0">
                <a:prstClr val="black">
                  <a:alpha val="67000"/>
                </a:prstClr>
              </a:outerShdw>
            </a:effectLst>
          </p:spPr>
        </p:pic>
        <p:sp>
          <p:nvSpPr>
            <p:cNvPr id="2" name="矩形 1"/>
            <p:cNvSpPr/>
            <p:nvPr/>
          </p:nvSpPr>
          <p:spPr bwMode="auto">
            <a:xfrm>
              <a:off x="6156176" y="2276872"/>
              <a:ext cx="1008112" cy="381642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11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班級輔導</a:t>
            </a:r>
          </a:p>
        </p:txBody>
      </p:sp>
      <p:sp>
        <p:nvSpPr>
          <p:cNvPr id="10" name="圓角矩形 9"/>
          <p:cNvSpPr/>
          <p:nvPr/>
        </p:nvSpPr>
        <p:spPr bwMode="auto">
          <a:xfrm>
            <a:off x="4380" y="3973038"/>
            <a:ext cx="4311788" cy="28780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marL="265113" indent="-265113" eaLnBrk="1" hangingPunct="1">
              <a:buFont typeface="Wingdings" pitchFamily="2" charset="2"/>
              <a:buChar char="Ø"/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各領域教師將</a:t>
            </a:r>
            <a:r>
              <a:rPr lang="zh-TW" altLang="zh-TW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生涯發展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教育理念融入教學，引導學生體驗、探索。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marL="265113" indent="-265113" eaLnBrk="1" hangingPunct="1">
              <a:buFont typeface="Wingdings" pitchFamily="2" charset="2"/>
              <a:buChar char="Ø"/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學校教師會帶領孩子進行自我探索課程或活動，作為未來生涯規劃的基礎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b="5393"/>
          <a:stretch/>
        </p:blipFill>
        <p:spPr bwMode="auto">
          <a:xfrm>
            <a:off x="6547" y="1485100"/>
            <a:ext cx="3992633" cy="23467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矩形圖說文字 2"/>
          <p:cNvSpPr/>
          <p:nvPr/>
        </p:nvSpPr>
        <p:spPr bwMode="auto">
          <a:xfrm>
            <a:off x="4356100" y="1285875"/>
            <a:ext cx="4787900" cy="3987800"/>
          </a:xfrm>
          <a:prstGeom prst="wedgeRectCallout">
            <a:avLst>
              <a:gd name="adj1" fmla="val 24331"/>
              <a:gd name="adj2" fmla="val 60551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>
            <a:spAutoFit/>
          </a:bodyPr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C80000"/>
                </a:solidFill>
                <a:latin typeface="微軟正黑體" pitchFamily="34" charset="-120"/>
                <a:ea typeface="微軟正黑體" pitchFamily="34" charset="-120"/>
              </a:rPr>
              <a:t>大家一起來</a:t>
            </a:r>
            <a:endParaRPr lang="en-US" altLang="zh-TW" sz="4400" b="1" dirty="0">
              <a:solidFill>
                <a:srgbClr val="C8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◎至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107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年教育部增置</a:t>
            </a:r>
          </a:p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b="1" u="sng" dirty="0">
                <a:latin typeface="微軟正黑體" pitchFamily="34" charset="-120"/>
                <a:ea typeface="微軟正黑體" pitchFamily="34" charset="-120"/>
              </a:rPr>
              <a:t>專任輔導教師</a:t>
            </a:r>
            <a:r>
              <a:rPr lang="en-US" altLang="zh-TW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2045</a:t>
            </a:r>
            <a:r>
              <a:rPr lang="zh-TW" altLang="zh-TW" sz="2400" b="1" u="sng" dirty="0">
                <a:latin typeface="微軟正黑體" pitchFamily="34" charset="-120"/>
                <a:ea typeface="微軟正黑體" pitchFamily="34" charset="-120"/>
              </a:rPr>
              <a:t>人</a:t>
            </a:r>
            <a:endParaRPr lang="zh-TW" altLang="en-US" sz="2400" b="1" u="sng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400" b="1" u="sng" dirty="0">
                <a:latin typeface="微軟正黑體" pitchFamily="34" charset="-120"/>
                <a:ea typeface="微軟正黑體" pitchFamily="34" charset="-120"/>
              </a:rPr>
              <a:t>專任專業輔導人員</a:t>
            </a:r>
            <a:r>
              <a:rPr lang="en-US" altLang="zh-TW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573</a:t>
            </a:r>
            <a:r>
              <a:rPr lang="zh-TW" altLang="en-US" sz="2400" b="1" u="sng" dirty="0">
                <a:latin typeface="微軟正黑體" pitchFamily="34" charset="-120"/>
                <a:ea typeface="微軟正黑體" pitchFamily="34" charset="-120"/>
              </a:rPr>
              <a:t>人</a:t>
            </a:r>
            <a:endParaRPr lang="en-US" altLang="zh-TW" sz="2400" b="1" u="sng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◎校長、班級導師及任課教師、  </a:t>
            </a:r>
          </a:p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各處室行政人員及兼任輔導教</a:t>
            </a:r>
          </a:p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師，都具備輔導理念與專業知</a:t>
            </a:r>
          </a:p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能，與家長、學生共同參與適</a:t>
            </a:r>
          </a:p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性輔導工作</a:t>
            </a:r>
          </a:p>
        </p:txBody>
      </p:sp>
      <p:pic>
        <p:nvPicPr>
          <p:cNvPr id="12" name="圖片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413" y="4941888"/>
            <a:ext cx="12573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橢圓形圖說文字 7"/>
          <p:cNvSpPr/>
          <p:nvPr/>
        </p:nvSpPr>
        <p:spPr bwMode="auto">
          <a:xfrm>
            <a:off x="107950" y="1319213"/>
            <a:ext cx="4679950" cy="4090987"/>
          </a:xfrm>
          <a:prstGeom prst="wedgeEllipseCallout">
            <a:avLst>
              <a:gd name="adj1" fmla="val -16554"/>
              <a:gd name="adj2" fmla="val 55751"/>
            </a:avLst>
          </a:prstGeom>
          <a:solidFill>
            <a:srgbClr val="FFCCFF"/>
          </a:solidFill>
          <a:ln w="381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800"/>
              </a:lnSpc>
              <a:defRPr/>
            </a:pP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學校教師透過課程幫助孩子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從七年級開始</a:t>
            </a: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建置自己的生涯檔案，每年持續增補資料，家長可以參與並協助孩子製作檔案，</a:t>
            </a:r>
            <a:r>
              <a:rPr lang="zh-TW" altLang="en-US" sz="28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九年級時作為進路選擇的參考</a:t>
            </a:r>
            <a:r>
              <a:rPr lang="zh-TW" altLang="en-US" sz="28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</a:p>
        </p:txBody>
      </p:sp>
      <p:sp>
        <p:nvSpPr>
          <p:cNvPr id="34819" name="矩形 11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生涯檔案建置</a:t>
            </a:r>
            <a:endParaRPr lang="zh-TW" altLang="zh-TW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4820" name="圖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973638"/>
            <a:ext cx="1468438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pyl\Desktop\971031生涯發展教育(高雄)\生涯發展教育照片\生涯檔案\DSC05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3891852" cy="2213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圓角矩形 9"/>
          <p:cNvSpPr/>
          <p:nvPr/>
        </p:nvSpPr>
        <p:spPr bwMode="auto">
          <a:xfrm>
            <a:off x="4537230" y="3857628"/>
            <a:ext cx="4392488" cy="2736304"/>
          </a:xfrm>
          <a:prstGeom prst="round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lnSpc>
                <a:spcPts val="3200"/>
              </a:lnSpc>
              <a:defRPr/>
            </a:pPr>
            <a:r>
              <a:rPr lang="zh-TW" altLang="en-US" sz="2400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生涯檔案是「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學習歷程檔案</a:t>
            </a:r>
            <a:r>
              <a:rPr lang="zh-TW" altLang="en-US" sz="2400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」 ，包含成長歷程、心理測驗、學習表現、特殊表現、他人叮嚀等資料，協助學生進行自我評析與規劃，產生行動計畫。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橢圓形圖說文字 7"/>
          <p:cNvSpPr/>
          <p:nvPr/>
        </p:nvSpPr>
        <p:spPr bwMode="auto">
          <a:xfrm>
            <a:off x="5364163" y="1497013"/>
            <a:ext cx="3168650" cy="3168650"/>
          </a:xfrm>
          <a:prstGeom prst="wedgeEllipseCallout">
            <a:avLst>
              <a:gd name="adj1" fmla="val 30118"/>
              <a:gd name="adj2" fmla="val 54035"/>
            </a:avLst>
          </a:prstGeom>
          <a:solidFill>
            <a:srgbClr val="FFCCFF"/>
          </a:solidFill>
          <a:ln w="381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有趣的生涯闖關活動，可以讓孩子初步瞭解生涯相關概念及不同職業的內涵與能力喔！</a:t>
            </a:r>
          </a:p>
        </p:txBody>
      </p:sp>
      <p:pic>
        <p:nvPicPr>
          <p:cNvPr id="36867" name="圖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4797425"/>
            <a:ext cx="136842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矩形 11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生涯闖關</a:t>
            </a:r>
            <a:endParaRPr lang="zh-TW" altLang="zh-TW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3" descr="E:\100-1生涯闖關\照片\IMGP5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292458"/>
            <a:ext cx="4248472" cy="2520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圓角矩形 8"/>
          <p:cNvSpPr/>
          <p:nvPr/>
        </p:nvSpPr>
        <p:spPr bwMode="auto">
          <a:xfrm>
            <a:off x="395536" y="1484146"/>
            <a:ext cx="4896544" cy="2808312"/>
          </a:xfrm>
          <a:prstGeom prst="roundRect">
            <a:avLst/>
          </a:prstGeom>
          <a:solidFill>
            <a:srgbClr val="E8FE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透過活潑生動競賽方式協助學生：認識工作世界的類型及內涵、瞭解自己適合發展的方向、培養正確工作態度及價值觀、學習尋找並運用工作世界的資料等能力。</a:t>
            </a:r>
            <a:endParaRPr lang="zh-TW" altLang="zh-TW" sz="2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323528" y="1484784"/>
            <a:ext cx="8640960" cy="648072"/>
          </a:xfrm>
          <a:prstGeom prst="roundRect">
            <a:avLst/>
          </a:prstGeom>
          <a:solidFill>
            <a:srgbClr val="FCE6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提供師生及家長瞭解技職教育特性的資訊</a:t>
            </a:r>
            <a:endParaRPr lang="en-US" altLang="zh-TW" sz="2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941" name="矩形 11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技職</a:t>
            </a:r>
            <a:r>
              <a:rPr lang="zh-TW" altLang="en-US" sz="2800" b="1" dirty="0" smtClean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宣導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417513" y="2578100"/>
            <a:ext cx="4992687" cy="3617913"/>
            <a:chOff x="417764" y="2578796"/>
            <a:chExt cx="4991804" cy="3617312"/>
          </a:xfrm>
        </p:grpSpPr>
        <p:pic>
          <p:nvPicPr>
            <p:cNvPr id="39947" name="Picture 2" descr="C:\Users\user\AppData\Local\Microsoft\Windows Live Mail\WLMDSS.tmp\WLM313A.tmp\0350_001.jpg"/>
            <p:cNvPicPr>
              <a:picLocks noChangeAspect="1" noChangeArrowheads="1"/>
            </p:cNvPicPr>
            <p:nvPr/>
          </p:nvPicPr>
          <p:blipFill>
            <a:blip r:embed="rId3" cstate="print"/>
            <a:srcRect l="2481" t="10101" r="26241" b="19550"/>
            <a:stretch>
              <a:fillRect/>
            </a:stretch>
          </p:blipFill>
          <p:spPr bwMode="auto">
            <a:xfrm rot="357206">
              <a:off x="2865945" y="2578796"/>
              <a:ext cx="2543623" cy="355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8" name="Picture 3" descr="C:\Users\user\AppData\Local\Microsoft\Windows Live Mail\WLMDSS.tmp\WLMB53.tmp\0349_001.jpg"/>
            <p:cNvPicPr>
              <a:picLocks noChangeAspect="1" noChangeArrowheads="1"/>
            </p:cNvPicPr>
            <p:nvPr/>
          </p:nvPicPr>
          <p:blipFill>
            <a:blip r:embed="rId4" cstate="print"/>
            <a:srcRect l="8420" t="12201" r="20300" b="17451"/>
            <a:stretch>
              <a:fillRect/>
            </a:stretch>
          </p:blipFill>
          <p:spPr bwMode="auto">
            <a:xfrm rot="-566405">
              <a:off x="417764" y="2632911"/>
              <a:ext cx="2552739" cy="3563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779156" y="2270572"/>
            <a:ext cx="2703170" cy="202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4" name="圖片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288" y="5811838"/>
            <a:ext cx="8651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779156" y="4508551"/>
            <a:ext cx="2703170" cy="2027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橢圓形圖說文字 7"/>
          <p:cNvSpPr/>
          <p:nvPr/>
        </p:nvSpPr>
        <p:spPr bwMode="auto">
          <a:xfrm>
            <a:off x="4356100" y="3424238"/>
            <a:ext cx="3240088" cy="3341687"/>
          </a:xfrm>
          <a:prstGeom prst="wedgeEllipseCallout">
            <a:avLst>
              <a:gd name="adj1" fmla="val 53897"/>
              <a:gd name="adj2" fmla="val 17945"/>
            </a:avLst>
          </a:prstGeom>
          <a:solidFill>
            <a:srgbClr val="FFCCFF"/>
          </a:solidFill>
          <a:ln w="3810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600"/>
              </a:lnSpc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可以透過各校的網頁，或實際到校參訪進一步了解喔！參訪的重點在瞭解不同群科的設備和學習重點內涵！</a:t>
            </a:r>
          </a:p>
        </p:txBody>
      </p:sp>
      <p:sp>
        <p:nvSpPr>
          <p:cNvPr id="9" name="橢圓形圖說文字 8"/>
          <p:cNvSpPr/>
          <p:nvPr/>
        </p:nvSpPr>
        <p:spPr bwMode="auto">
          <a:xfrm>
            <a:off x="1401763" y="3929063"/>
            <a:ext cx="2754312" cy="2874962"/>
          </a:xfrm>
          <a:prstGeom prst="wedgeEllipseCallout">
            <a:avLst>
              <a:gd name="adj1" fmla="val -56046"/>
              <a:gd name="adj2" fmla="val 13244"/>
            </a:avLst>
          </a:prstGeom>
          <a:solidFill>
            <a:srgbClr val="FFCC99"/>
          </a:solidFill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600"/>
              </a:lnSpc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孩子不知道免試就學區內有哪些高職或技專校院？這些學校又有哪些群科？</a:t>
            </a:r>
          </a:p>
        </p:txBody>
      </p:sp>
      <p:pic>
        <p:nvPicPr>
          <p:cNvPr id="40964" name="圖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24400"/>
            <a:ext cx="106362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圖片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4797425"/>
            <a:ext cx="136842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圓角矩形 9"/>
          <p:cNvSpPr/>
          <p:nvPr/>
        </p:nvSpPr>
        <p:spPr bwMode="auto">
          <a:xfrm>
            <a:off x="4572000" y="1556792"/>
            <a:ext cx="4320480" cy="1656184"/>
          </a:xfrm>
          <a:prstGeom prst="roundRect">
            <a:avLst/>
          </a:prstGeom>
          <a:solidFill>
            <a:srgbClr val="E8FE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zh-TW" altLang="zh-TW" sz="2800">
                <a:latin typeface="微軟正黑體" pitchFamily="34" charset="-120"/>
                <a:ea typeface="微軟正黑體" pitchFamily="34" charset="-120"/>
              </a:rPr>
              <a:t>八年級學生透過</a:t>
            </a: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到校</a:t>
            </a:r>
            <a:r>
              <a:rPr lang="zh-TW" altLang="zh-TW" sz="2800">
                <a:latin typeface="微軟正黑體" pitchFamily="34" charset="-120"/>
                <a:ea typeface="微軟正黑體" pitchFamily="34" charset="-120"/>
              </a:rPr>
              <a:t>實地</a:t>
            </a: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參訪</a:t>
            </a:r>
            <a:r>
              <a:rPr lang="zh-TW" altLang="zh-TW" sz="2800">
                <a:latin typeface="微軟正黑體" pitchFamily="34" charset="-120"/>
                <a:ea typeface="微軟正黑體" pitchFamily="34" charset="-120"/>
              </a:rPr>
              <a:t>，瞭解不同職群的學習主題與職場特質。</a:t>
            </a:r>
            <a:endParaRPr lang="zh-TW" altLang="en-US" sz="2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69" name="矩形 11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八年級</a:t>
            </a:r>
            <a:r>
              <a:rPr lang="zh-TW" altLang="en-US" sz="28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社區高職及技專校院參訪實作</a:t>
            </a:r>
            <a:endParaRPr lang="zh-TW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15" descr="DSC01549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827584" y="1604407"/>
            <a:ext cx="3328988" cy="2184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橢圓形圖說文字 8"/>
          <p:cNvSpPr/>
          <p:nvPr/>
        </p:nvSpPr>
        <p:spPr bwMode="auto">
          <a:xfrm>
            <a:off x="165100" y="1338263"/>
            <a:ext cx="4767263" cy="3844925"/>
          </a:xfrm>
          <a:prstGeom prst="wedgeEllipseCallout">
            <a:avLst>
              <a:gd name="adj1" fmla="val -19253"/>
              <a:gd name="adj2" fmla="val 55577"/>
            </a:avLst>
          </a:prstGeom>
          <a:solidFill>
            <a:srgbClr val="FFCC99"/>
          </a:solidFill>
          <a:ln w="3810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3000"/>
              </a:lnSpc>
              <a:defRPr/>
            </a:pPr>
            <a:r>
              <a:rPr lang="zh-TW" altLang="en-US" sz="2800">
                <a:latin typeface="微軟正黑體" pitchFamily="34" charset="-120"/>
                <a:ea typeface="微軟正黑體" pitchFamily="34" charset="-120"/>
              </a:rPr>
              <a:t>學校會針對不同年級學生的需求，以及生涯發展教育的核心內涵，安排不同的宣導或參訪活動。家長可以和孩子聊一聊他們的想法。</a:t>
            </a:r>
          </a:p>
        </p:txBody>
      </p:sp>
      <p:sp>
        <p:nvSpPr>
          <p:cNvPr id="43011" name="矩形 11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九年級</a:t>
            </a:r>
            <a:r>
              <a:rPr lang="zh-TW" altLang="en-US" sz="28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高中職參</a:t>
            </a:r>
            <a:r>
              <a:rPr lang="zh-TW" altLang="en-US" sz="2800" b="1" dirty="0" smtClean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訪</a:t>
            </a:r>
            <a:r>
              <a:rPr lang="en-US" altLang="zh-TW" sz="2800" b="1" dirty="0" smtClean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本市</a:t>
            </a:r>
            <a:r>
              <a:rPr lang="zh-TW" altLang="en-US" sz="2800" b="1" dirty="0" smtClean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技職教育博覽會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3012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3" y="4999038"/>
            <a:ext cx="134461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pyl\Desktop\971031生涯發展教育(高雄)\生涯發展教育照片\木柵參觀\製造科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3870">
            <a:off x="4919549" y="3908778"/>
            <a:ext cx="3536752" cy="2666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圓角矩形 7"/>
          <p:cNvSpPr/>
          <p:nvPr/>
        </p:nvSpPr>
        <p:spPr bwMode="auto">
          <a:xfrm>
            <a:off x="4932040" y="1556792"/>
            <a:ext cx="3960440" cy="2088232"/>
          </a:xfrm>
          <a:prstGeom prst="roundRect">
            <a:avLst/>
          </a:prstGeom>
          <a:solidFill>
            <a:srgbClr val="E8FE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zh-TW" altLang="en-US" sz="2600" dirty="0">
                <a:latin typeface="微軟正黑體" pitchFamily="34" charset="-120"/>
                <a:ea typeface="微軟正黑體" pitchFamily="34" charset="-120"/>
              </a:rPr>
              <a:t>九年級可依學生性向及興趣，分別安排到高中、高職或五專特定群科參觀</a:t>
            </a:r>
            <a:r>
              <a:rPr lang="zh-TW" altLang="zh-TW" sz="2600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pPr lvl="0" algn="l"/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endParaRPr lang="zh-TW" altLang="en-US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251520" y="1340768"/>
            <a:ext cx="87129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40000"/>
              </a:lnSpc>
            </a:pPr>
            <a:r>
              <a:rPr kumimoji="0" lang="zh-TW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探索體驗階段</a:t>
            </a:r>
            <a:endParaRPr kumimoji="0" lang="zh-TW" altLang="zh-TW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熟悉所屬就</a:t>
            </a: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學區線上系統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操作方式</a:t>
            </a:r>
            <a:endParaRPr lang="en-US" altLang="zh-TW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了解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就學區現階段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超額比序積分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及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志願序變化對計分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的影響 </a:t>
            </a:r>
          </a:p>
          <a:p>
            <a:pPr lvl="1">
              <a:spcBef>
                <a:spcPts val="600"/>
              </a:spcBef>
            </a:pP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增進親師生對學生所選志願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未來學習內容及進路發展</a:t>
            </a:r>
            <a:r>
              <a:rPr lang="zh-TW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neo BT" pitchFamily="66" charset="0"/>
                <a:ea typeface="標楷體" pitchFamily="65" charset="-120"/>
              </a:rPr>
              <a:t>之了解</a:t>
            </a:r>
            <a:endParaRPr lang="en-US" altLang="zh-TW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neo BT" pitchFamily="66" charset="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kumimoji="0" lang="zh-TW" altLang="en-US" sz="3500" b="1" kern="0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</a:t>
            </a:r>
            <a:r>
              <a:rPr kumimoji="0" lang="zh-TW" altLang="en-US" sz="3500" b="1" kern="0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整</a:t>
            </a:r>
            <a:r>
              <a:rPr kumimoji="0" lang="zh-TW" altLang="en-US" sz="3500" b="1" kern="0" dirty="0" smtClean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省思階段</a:t>
            </a:r>
            <a:endParaRPr kumimoji="0" lang="zh-TW" sz="3500" b="1" kern="0" dirty="0" smtClean="0"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zh-TW" altLang="zh-TW" sz="2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協助學生</a:t>
            </a:r>
            <a:r>
              <a:rPr lang="zh-TW" altLang="zh-TW" sz="2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了解所選志願與其志趣相符程度，做為</a:t>
            </a:r>
            <a:r>
              <a:rPr lang="zh-TW" altLang="zh-TW" sz="2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後續志願</a:t>
            </a:r>
            <a:r>
              <a:rPr lang="zh-TW" altLang="zh-TW" sz="2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調整之參據</a:t>
            </a:r>
            <a:endParaRPr lang="en-US" altLang="zh-TW" sz="2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協助學生完成國中學生生涯輔導紀錄</a:t>
            </a:r>
            <a:r>
              <a:rPr lang="zh-TW" altLang="en-US" sz="2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手冊─</a:t>
            </a:r>
            <a:r>
              <a:rPr lang="zh-TW" altLang="en-US" sz="26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生涯</a:t>
            </a:r>
            <a:r>
              <a:rPr lang="zh-TW" altLang="en-US" sz="26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發展規劃書</a:t>
            </a:r>
            <a:endParaRPr lang="en-US" altLang="zh-TW" sz="26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  <a:p>
            <a:pPr lvl="1">
              <a:spcBef>
                <a:spcPts val="600"/>
              </a:spcBef>
            </a:pPr>
            <a:r>
              <a:rPr lang="zh-TW" altLang="en-US" sz="2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ataneo BT" pitchFamily="66" charset="0"/>
                <a:ea typeface="標楷體" pitchFamily="65" charset="-120"/>
              </a:rPr>
              <a:t>培養國中九年級學生發展生涯抉擇能力</a:t>
            </a:r>
            <a:endParaRPr lang="en-US" altLang="zh-TW" sz="26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ataneo BT" pitchFamily="66" charset="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矩形 6"/>
          <p:cNvSpPr>
            <a:spLocks noChangeArrowheads="1"/>
          </p:cNvSpPr>
          <p:nvPr/>
        </p:nvSpPr>
        <p:spPr bwMode="auto">
          <a:xfrm>
            <a:off x="0" y="764704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2600"/>
              </a:lnSpc>
            </a:pPr>
            <a:r>
              <a:rPr lang="zh-TW" altLang="en-US" sz="2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</a:t>
            </a:r>
            <a:r>
              <a:rPr lang="zh-TW" altLang="en-US" sz="2800" dirty="0">
                <a:solidFill>
                  <a:srgbClr val="7030A0"/>
                </a:solidFill>
                <a:latin typeface="Cataneo BT" pitchFamily="66" charset="0"/>
                <a:ea typeface="標楷體" pitchFamily="65" charset="-120"/>
                <a:sym typeface="Wingdings" pitchFamily="2" charset="2"/>
              </a:rPr>
              <a:t>適性輔導網站資源</a:t>
            </a:r>
            <a:endParaRPr lang="zh-TW" altLang="en-US" sz="2800" dirty="0">
              <a:solidFill>
                <a:srgbClr val="7030A0"/>
              </a:solidFill>
              <a:latin typeface="Cataneo BT" pitchFamily="66" charset="0"/>
              <a:ea typeface="標楷體" pitchFamily="65" charset="-12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14363" y="2420888"/>
            <a:ext cx="8335962" cy="863600"/>
            <a:chOff x="720" y="905"/>
            <a:chExt cx="2263" cy="3319"/>
          </a:xfrm>
        </p:grpSpPr>
        <p:sp>
          <p:nvSpPr>
            <p:cNvPr id="56346" name="AutoShape 16"/>
            <p:cNvSpPr>
              <a:spLocks noChangeArrowheads="1"/>
            </p:cNvSpPr>
            <p:nvPr/>
          </p:nvSpPr>
          <p:spPr bwMode="gray">
            <a:xfrm>
              <a:off x="720" y="905"/>
              <a:ext cx="2256" cy="2544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47" name="AutoShape 17"/>
            <p:cNvSpPr>
              <a:spLocks noChangeArrowheads="1"/>
            </p:cNvSpPr>
            <p:nvPr/>
          </p:nvSpPr>
          <p:spPr bwMode="gray">
            <a:xfrm>
              <a:off x="755" y="912"/>
              <a:ext cx="2188" cy="24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D4F2"/>
                </a:gs>
                <a:gs pos="100000">
                  <a:srgbClr val="3CA1E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 dirty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教育部十二年國民基本教育網站  </a:t>
              </a:r>
              <a:r>
                <a:rPr lang="en-US" altLang="zh-TW" sz="1800" dirty="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  <a:hlinkClick r:id="rId3"/>
                </a:rPr>
                <a:t>http://12basic.edu.tw/</a:t>
              </a:r>
              <a:endParaRPr lang="zh-TW" altLang="en-US" sz="1800" dirty="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56348" name="AutoShape 18"/>
            <p:cNvSpPr>
              <a:spLocks noChangeArrowheads="1"/>
            </p:cNvSpPr>
            <p:nvPr/>
          </p:nvSpPr>
          <p:spPr bwMode="gray">
            <a:xfrm>
              <a:off x="773" y="2750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D4F2">
                    <a:alpha val="0"/>
                  </a:srgbClr>
                </a:gs>
                <a:gs pos="100000">
                  <a:srgbClr val="8FD9F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49" name="AutoShape 19"/>
            <p:cNvSpPr>
              <a:spLocks noChangeArrowheads="1"/>
            </p:cNvSpPr>
            <p:nvPr/>
          </p:nvSpPr>
          <p:spPr bwMode="gray">
            <a:xfrm>
              <a:off x="773" y="932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50" name="AutoShape 20"/>
            <p:cNvSpPr>
              <a:spLocks noChangeArrowheads="1"/>
            </p:cNvSpPr>
            <p:nvPr/>
          </p:nvSpPr>
          <p:spPr bwMode="gray">
            <a:xfrm>
              <a:off x="727" y="3449"/>
              <a:ext cx="2256" cy="77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3477A4">
                    <a:alpha val="50000"/>
                  </a:srgbClr>
                </a:gs>
                <a:gs pos="100000">
                  <a:srgbClr val="18374C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51" name="AutoShape 21"/>
            <p:cNvSpPr>
              <a:spLocks noChangeArrowheads="1"/>
            </p:cNvSpPr>
            <p:nvPr/>
          </p:nvSpPr>
          <p:spPr bwMode="gray">
            <a:xfrm>
              <a:off x="773" y="3470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>
                    <a:alpha val="50000"/>
                  </a:srgbClr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11188" y="5537150"/>
            <a:ext cx="8335962" cy="863600"/>
            <a:chOff x="720" y="905"/>
            <a:chExt cx="2263" cy="3319"/>
          </a:xfrm>
        </p:grpSpPr>
        <p:sp>
          <p:nvSpPr>
            <p:cNvPr id="56340" name="AutoShape 16"/>
            <p:cNvSpPr>
              <a:spLocks noChangeArrowheads="1"/>
            </p:cNvSpPr>
            <p:nvPr/>
          </p:nvSpPr>
          <p:spPr bwMode="gray">
            <a:xfrm>
              <a:off x="720" y="905"/>
              <a:ext cx="2256" cy="2544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41" name="AutoShape 17"/>
            <p:cNvSpPr>
              <a:spLocks noChangeArrowheads="1"/>
            </p:cNvSpPr>
            <p:nvPr/>
          </p:nvSpPr>
          <p:spPr bwMode="gray">
            <a:xfrm>
              <a:off x="760" y="929"/>
              <a:ext cx="2188" cy="24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D4F2"/>
                </a:gs>
                <a:gs pos="100000">
                  <a:srgbClr val="3CA1E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 dirty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技藝教育資訊網  </a:t>
              </a:r>
              <a:r>
                <a:rPr lang="en-US" altLang="zh-TW" sz="1800" dirty="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  <a:hlinkClick r:id="rId4"/>
                </a:rPr>
                <a:t>http://140.122.103.235/</a:t>
              </a:r>
              <a:endParaRPr lang="zh-TW" altLang="en-US" sz="1800" dirty="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56342" name="AutoShape 18"/>
            <p:cNvSpPr>
              <a:spLocks noChangeArrowheads="1"/>
            </p:cNvSpPr>
            <p:nvPr/>
          </p:nvSpPr>
          <p:spPr bwMode="gray">
            <a:xfrm>
              <a:off x="773" y="2750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D4F2">
                    <a:alpha val="0"/>
                  </a:srgbClr>
                </a:gs>
                <a:gs pos="100000">
                  <a:srgbClr val="8FD9F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43" name="AutoShape 19"/>
            <p:cNvSpPr>
              <a:spLocks noChangeArrowheads="1"/>
            </p:cNvSpPr>
            <p:nvPr/>
          </p:nvSpPr>
          <p:spPr bwMode="gray">
            <a:xfrm>
              <a:off x="773" y="932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44" name="AutoShape 20"/>
            <p:cNvSpPr>
              <a:spLocks noChangeArrowheads="1"/>
            </p:cNvSpPr>
            <p:nvPr/>
          </p:nvSpPr>
          <p:spPr bwMode="gray">
            <a:xfrm>
              <a:off x="727" y="3449"/>
              <a:ext cx="2256" cy="77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3477A4">
                    <a:alpha val="50000"/>
                  </a:srgbClr>
                </a:gs>
                <a:gs pos="100000">
                  <a:srgbClr val="18374C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45" name="AutoShape 21"/>
            <p:cNvSpPr>
              <a:spLocks noChangeArrowheads="1"/>
            </p:cNvSpPr>
            <p:nvPr/>
          </p:nvSpPr>
          <p:spPr bwMode="gray">
            <a:xfrm>
              <a:off x="773" y="3470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>
                    <a:alpha val="50000"/>
                  </a:srgbClr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11560" y="3286075"/>
            <a:ext cx="8335962" cy="1154113"/>
            <a:chOff x="720" y="905"/>
            <a:chExt cx="2263" cy="3319"/>
          </a:xfrm>
        </p:grpSpPr>
        <p:sp>
          <p:nvSpPr>
            <p:cNvPr id="56334" name="AutoShape 16"/>
            <p:cNvSpPr>
              <a:spLocks noChangeArrowheads="1"/>
            </p:cNvSpPr>
            <p:nvPr/>
          </p:nvSpPr>
          <p:spPr bwMode="gray">
            <a:xfrm>
              <a:off x="720" y="905"/>
              <a:ext cx="2256" cy="2544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35" name="AutoShape 17"/>
            <p:cNvSpPr>
              <a:spLocks noChangeArrowheads="1"/>
            </p:cNvSpPr>
            <p:nvPr/>
          </p:nvSpPr>
          <p:spPr bwMode="gray">
            <a:xfrm>
              <a:off x="755" y="912"/>
              <a:ext cx="2188" cy="24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D4F2"/>
                </a:gs>
                <a:gs pos="100000">
                  <a:srgbClr val="3CA1E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 dirty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教育部國中及高中職適性輔導全球資訊網</a:t>
              </a:r>
              <a:endParaRPr lang="en-US" altLang="zh-TW" sz="2400" b="1" dirty="0">
                <a:solidFill>
                  <a:srgbClr val="C00000"/>
                </a:solidFill>
                <a:latin typeface="Cataneo BT" pitchFamily="66" charset="0"/>
                <a:ea typeface="標楷體" pitchFamily="65" charset="-120"/>
              </a:endParaRPr>
            </a:p>
            <a:p>
              <a:pPr eaLnBrk="1" hangingPunct="1"/>
              <a:r>
                <a:rPr lang="zh-TW" altLang="en-US" sz="2400" b="1" dirty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  <a:hlinkClick r:id="rId5"/>
                </a:rPr>
                <a:t> </a:t>
              </a:r>
              <a:r>
                <a:rPr lang="en-US" altLang="zh-TW" sz="1800" b="1" dirty="0">
                  <a:latin typeface="Cataneo BT" pitchFamily="66" charset="0"/>
                  <a:ea typeface="標楷體" pitchFamily="65" charset="-120"/>
                  <a:hlinkClick r:id="rId5"/>
                </a:rPr>
                <a:t>https://203.68.66.15/main.php</a:t>
              </a:r>
              <a:endParaRPr lang="zh-TW" altLang="en-US" sz="1800" dirty="0"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56336" name="AutoShape 18"/>
            <p:cNvSpPr>
              <a:spLocks noChangeArrowheads="1"/>
            </p:cNvSpPr>
            <p:nvPr/>
          </p:nvSpPr>
          <p:spPr bwMode="gray">
            <a:xfrm>
              <a:off x="773" y="3235"/>
              <a:ext cx="2158" cy="1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D4F2">
                    <a:alpha val="0"/>
                  </a:srgbClr>
                </a:gs>
                <a:gs pos="100000">
                  <a:srgbClr val="8FD9F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37" name="AutoShape 19"/>
            <p:cNvSpPr>
              <a:spLocks noChangeArrowheads="1"/>
            </p:cNvSpPr>
            <p:nvPr/>
          </p:nvSpPr>
          <p:spPr bwMode="gray">
            <a:xfrm>
              <a:off x="773" y="932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38" name="AutoShape 20"/>
            <p:cNvSpPr>
              <a:spLocks noChangeArrowheads="1"/>
            </p:cNvSpPr>
            <p:nvPr/>
          </p:nvSpPr>
          <p:spPr bwMode="gray">
            <a:xfrm>
              <a:off x="727" y="3449"/>
              <a:ext cx="2256" cy="77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3477A4">
                    <a:alpha val="50000"/>
                  </a:srgbClr>
                </a:gs>
                <a:gs pos="100000">
                  <a:srgbClr val="18374C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39" name="AutoShape 21"/>
            <p:cNvSpPr>
              <a:spLocks noChangeArrowheads="1"/>
            </p:cNvSpPr>
            <p:nvPr/>
          </p:nvSpPr>
          <p:spPr bwMode="gray">
            <a:xfrm>
              <a:off x="773" y="3470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>
                    <a:alpha val="50000"/>
                  </a:srgbClr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6328" name="五邊形 6"/>
          <p:cNvSpPr>
            <a:spLocks noChangeArrowheads="1"/>
          </p:cNvSpPr>
          <p:nvPr/>
        </p:nvSpPr>
        <p:spPr bwMode="auto">
          <a:xfrm flipH="1">
            <a:off x="2268538" y="188913"/>
            <a:ext cx="6875462" cy="576262"/>
          </a:xfrm>
          <a:prstGeom prst="homePlate">
            <a:avLst>
              <a:gd name="adj" fmla="val 49989"/>
            </a:avLst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適性輔導的資源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11188" y="4390975"/>
            <a:ext cx="8308975" cy="981075"/>
            <a:chOff x="720" y="905"/>
            <a:chExt cx="2256" cy="4508"/>
          </a:xfrm>
        </p:grpSpPr>
        <p:sp>
          <p:nvSpPr>
            <p:cNvPr id="56331" name="AutoShape 16"/>
            <p:cNvSpPr>
              <a:spLocks noChangeArrowheads="1"/>
            </p:cNvSpPr>
            <p:nvPr/>
          </p:nvSpPr>
          <p:spPr bwMode="gray">
            <a:xfrm>
              <a:off x="720" y="905"/>
              <a:ext cx="2256" cy="4508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332" name="AutoShape 17"/>
            <p:cNvSpPr>
              <a:spLocks noChangeArrowheads="1"/>
            </p:cNvSpPr>
            <p:nvPr/>
          </p:nvSpPr>
          <p:spPr bwMode="gray">
            <a:xfrm>
              <a:off x="759" y="1098"/>
              <a:ext cx="2188" cy="386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D4F2"/>
                </a:gs>
                <a:gs pos="100000">
                  <a:srgbClr val="3CA1E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en-US" altLang="zh-TW" sz="2400" b="1" dirty="0" smtClean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105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年</a:t>
              </a:r>
              <a:r>
                <a:rPr lang="zh-TW" altLang="en-US" sz="2400" b="1" dirty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國中畢業生適性入學宣導網站</a:t>
              </a:r>
              <a:endParaRPr lang="en-US" altLang="zh-TW" sz="2400" b="1" dirty="0">
                <a:solidFill>
                  <a:srgbClr val="C00000"/>
                </a:solidFill>
                <a:latin typeface="Cataneo BT" pitchFamily="66" charset="0"/>
                <a:ea typeface="標楷體" pitchFamily="65" charset="-120"/>
              </a:endParaRPr>
            </a:p>
            <a:p>
              <a:pPr eaLnBrk="1" hangingPunct="1"/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  <a:hlinkClick r:id="rId6"/>
                </a:rPr>
                <a:t> </a:t>
              </a:r>
              <a:r>
                <a:rPr lang="en-US" altLang="zh-TW" sz="1800" dirty="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  <a:hlinkClick r:id="rId6"/>
                </a:rPr>
                <a:t>http://adapt.k12ea.gov.tw/</a:t>
              </a:r>
              <a:endParaRPr lang="zh-TW" altLang="en-US" sz="1800" dirty="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56333" name="AutoShape 19"/>
            <p:cNvSpPr>
              <a:spLocks noChangeArrowheads="1"/>
            </p:cNvSpPr>
            <p:nvPr/>
          </p:nvSpPr>
          <p:spPr bwMode="gray">
            <a:xfrm>
              <a:off x="773" y="932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56330" name="圖片 7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2600" y="4449763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15"/>
          <p:cNvGrpSpPr>
            <a:grpSpLocks/>
          </p:cNvGrpSpPr>
          <p:nvPr/>
        </p:nvGrpSpPr>
        <p:grpSpPr bwMode="auto">
          <a:xfrm>
            <a:off x="611560" y="1556792"/>
            <a:ext cx="8335962" cy="863600"/>
            <a:chOff x="720" y="905"/>
            <a:chExt cx="2263" cy="3319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gray">
            <a:xfrm>
              <a:off x="720" y="905"/>
              <a:ext cx="2256" cy="2544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" name="AutoShape 17"/>
            <p:cNvSpPr>
              <a:spLocks noChangeArrowheads="1"/>
            </p:cNvSpPr>
            <p:nvPr/>
          </p:nvSpPr>
          <p:spPr bwMode="gray">
            <a:xfrm>
              <a:off x="755" y="912"/>
              <a:ext cx="2188" cy="24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D4F2"/>
                </a:gs>
                <a:gs pos="100000">
                  <a:srgbClr val="3CA1E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 dirty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臺南市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Cataneo BT" pitchFamily="66" charset="0"/>
                  <a:ea typeface="標楷體" pitchFamily="65" charset="-120"/>
                </a:rPr>
                <a:t>十二年國教資訊網  </a:t>
              </a:r>
              <a:r>
                <a:rPr lang="en-US" altLang="zh-TW" sz="1800" dirty="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  <a:hlinkClick r:id="rId3"/>
                </a:rPr>
                <a:t>http://</a:t>
              </a:r>
              <a:r>
                <a:rPr lang="en-US" altLang="zh-TW" sz="1800" dirty="0" smtClean="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  <a:hlinkClick r:id="rId3"/>
                </a:rPr>
                <a:t>12basic.tn.edu.tw</a:t>
              </a:r>
              <a:r>
                <a:rPr lang="en-US" altLang="zh-TW" sz="1800" dirty="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  <a:hlinkClick r:id="rId3"/>
                </a:rPr>
                <a:t>/</a:t>
              </a:r>
              <a:endParaRPr lang="zh-TW" altLang="en-US" sz="1800" dirty="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36" name="AutoShape 18"/>
            <p:cNvSpPr>
              <a:spLocks noChangeArrowheads="1"/>
            </p:cNvSpPr>
            <p:nvPr/>
          </p:nvSpPr>
          <p:spPr bwMode="gray">
            <a:xfrm>
              <a:off x="773" y="2750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D4F2">
                    <a:alpha val="0"/>
                  </a:srgbClr>
                </a:gs>
                <a:gs pos="100000">
                  <a:srgbClr val="8FD9F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" name="AutoShape 19"/>
            <p:cNvSpPr>
              <a:spLocks noChangeArrowheads="1"/>
            </p:cNvSpPr>
            <p:nvPr/>
          </p:nvSpPr>
          <p:spPr bwMode="gray">
            <a:xfrm>
              <a:off x="773" y="932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AutoShape 20"/>
            <p:cNvSpPr>
              <a:spLocks noChangeArrowheads="1"/>
            </p:cNvSpPr>
            <p:nvPr/>
          </p:nvSpPr>
          <p:spPr bwMode="gray">
            <a:xfrm>
              <a:off x="727" y="3449"/>
              <a:ext cx="2256" cy="775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3477A4">
                    <a:alpha val="50000"/>
                  </a:srgbClr>
                </a:gs>
                <a:gs pos="100000">
                  <a:srgbClr val="18374C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9" name="AutoShape 21"/>
            <p:cNvSpPr>
              <a:spLocks noChangeArrowheads="1"/>
            </p:cNvSpPr>
            <p:nvPr/>
          </p:nvSpPr>
          <p:spPr bwMode="gray">
            <a:xfrm>
              <a:off x="773" y="3470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>
                    <a:alpha val="50000"/>
                  </a:srgbClr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6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>
              <a:lnSpc>
                <a:spcPts val="2600"/>
              </a:lnSpc>
            </a:pPr>
            <a:r>
              <a:rPr lang="zh-TW" altLang="en-US" sz="28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</a:t>
            </a:r>
            <a:r>
              <a:rPr lang="zh-TW" altLang="en-US" sz="280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 pitchFamily="2" charset="2"/>
              </a:rPr>
              <a:t>適性輔導諮詢電話</a:t>
            </a:r>
            <a:endParaRPr lang="zh-TW" altLang="en-US" sz="2800">
              <a:solidFill>
                <a:srgbClr val="7030A0"/>
              </a:solidFill>
              <a:latin typeface="Cataneo BT" pitchFamily="66" charset="0"/>
              <a:ea typeface="標楷體" pitchFamily="65" charset="-120"/>
            </a:endParaRPr>
          </a:p>
        </p:txBody>
      </p:sp>
      <p:sp>
        <p:nvSpPr>
          <p:cNvPr id="14" name="剪去對角線角落矩形 13"/>
          <p:cNvSpPr/>
          <p:nvPr/>
        </p:nvSpPr>
        <p:spPr bwMode="auto">
          <a:xfrm>
            <a:off x="468313" y="1557482"/>
            <a:ext cx="8281194" cy="1007472"/>
          </a:xfrm>
          <a:prstGeom prst="snip2Diag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>
                <a:solidFill>
                  <a:srgbClr val="CCFFFF"/>
                </a:solidFill>
                <a:latin typeface="Cataneo BT"/>
                <a:ea typeface="標楷體" pitchFamily="65" charset="-120"/>
              </a:rPr>
              <a:t>教育部諮詢專線  </a:t>
            </a:r>
            <a:r>
              <a:rPr lang="en-US" altLang="zh-TW">
                <a:solidFill>
                  <a:srgbClr val="CCFFFF"/>
                </a:solidFill>
                <a:latin typeface="Cataneo BT"/>
                <a:ea typeface="標楷體" pitchFamily="65" charset="-120"/>
              </a:rPr>
              <a:t>0800-012580</a:t>
            </a:r>
            <a:r>
              <a:rPr lang="zh-TW" altLang="en-US" sz="1600">
                <a:solidFill>
                  <a:srgbClr val="CCFFFF"/>
                </a:solidFill>
                <a:latin typeface="Cataneo BT"/>
                <a:ea typeface="標楷體" pitchFamily="65" charset="-120"/>
              </a:rPr>
              <a:t>         （十二  我幫你）</a:t>
            </a:r>
          </a:p>
        </p:txBody>
      </p:sp>
      <p:sp>
        <p:nvSpPr>
          <p:cNvPr id="15" name="五邊形 14"/>
          <p:cNvSpPr/>
          <p:nvPr/>
        </p:nvSpPr>
        <p:spPr bwMode="auto">
          <a:xfrm rot="7740605">
            <a:off x="8400446" y="1986677"/>
            <a:ext cx="693738" cy="290513"/>
          </a:xfrm>
          <a:prstGeom prst="homePlate">
            <a:avLst/>
          </a:prstGeom>
          <a:solidFill>
            <a:srgbClr val="FFFF00">
              <a:alpha val="8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17" name="剪去對角線角落矩形 16"/>
          <p:cNvSpPr/>
          <p:nvPr/>
        </p:nvSpPr>
        <p:spPr bwMode="auto">
          <a:xfrm>
            <a:off x="539750" y="3861048"/>
            <a:ext cx="8208963" cy="902023"/>
          </a:xfrm>
          <a:prstGeom prst="snip2Diag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 smtClean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臺南市學生</a:t>
            </a:r>
            <a:r>
              <a:rPr lang="zh-TW" altLang="en-US" sz="3600" dirty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輔導諮商</a:t>
            </a:r>
            <a:r>
              <a:rPr lang="zh-TW" altLang="en-US" sz="3600" dirty="0" smtClean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中心</a:t>
            </a:r>
            <a:endParaRPr lang="en-US" altLang="zh-TW" sz="3600" dirty="0">
              <a:solidFill>
                <a:srgbClr val="CC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4278" name="五邊形 17"/>
          <p:cNvSpPr>
            <a:spLocks noChangeArrowheads="1"/>
          </p:cNvSpPr>
          <p:nvPr/>
        </p:nvSpPr>
        <p:spPr bwMode="auto">
          <a:xfrm rot="7740605">
            <a:off x="8402638" y="4220770"/>
            <a:ext cx="693738" cy="290513"/>
          </a:xfrm>
          <a:prstGeom prst="homePlate">
            <a:avLst>
              <a:gd name="adj" fmla="val 50004"/>
            </a:avLst>
          </a:prstGeom>
          <a:solidFill>
            <a:srgbClr val="00CC00"/>
          </a:solidFill>
          <a:ln w="9525" algn="ctr">
            <a:noFill/>
            <a:round/>
            <a:headEnd/>
            <a:tailEnd/>
          </a:ln>
          <a:effectLst>
            <a:outerShdw dist="50800" dir="5400000" algn="ctr" rotWithShape="0">
              <a:srgbClr val="595959"/>
            </a:outerShdw>
          </a:effectLst>
        </p:spPr>
        <p:txBody>
          <a:bodyPr rot="10800000" vert="eaVert"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19" name="剪去對角線角落矩形 18"/>
          <p:cNvSpPr/>
          <p:nvPr/>
        </p:nvSpPr>
        <p:spPr bwMode="auto">
          <a:xfrm>
            <a:off x="684213" y="5013896"/>
            <a:ext cx="8065294" cy="1439440"/>
          </a:xfrm>
          <a:prstGeom prst="snip2Diag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3600" b="1" dirty="0">
                <a:latin typeface="Cataneo BT"/>
                <a:ea typeface="標楷體" pitchFamily="65" charset="-120"/>
              </a:rPr>
              <a:t>     各國中電話諮詢：</a:t>
            </a:r>
            <a:endParaRPr lang="en-US" altLang="zh-TW" sz="3600" b="1" dirty="0">
              <a:latin typeface="Cataneo BT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600" b="1" dirty="0">
                <a:latin typeface="Cataneo BT"/>
                <a:ea typeface="標楷體" pitchFamily="65" charset="-120"/>
              </a:rPr>
              <a:t>     可電詢</a:t>
            </a:r>
            <a:r>
              <a:rPr lang="zh-TW" altLang="en-US" sz="3600" b="1" dirty="0" smtClean="0">
                <a:latin typeface="Cataneo BT"/>
                <a:ea typeface="標楷體" pitchFamily="65" charset="-120"/>
              </a:rPr>
              <a:t>教務處及輔導室</a:t>
            </a:r>
            <a:endParaRPr lang="en-US" altLang="zh-TW" sz="3600" b="1" dirty="0">
              <a:latin typeface="Cataneo BT"/>
              <a:ea typeface="標楷體" pitchFamily="65" charset="-120"/>
            </a:endParaRPr>
          </a:p>
        </p:txBody>
      </p:sp>
      <p:sp>
        <p:nvSpPr>
          <p:cNvPr id="54280" name="五邊形 19"/>
          <p:cNvSpPr>
            <a:spLocks noChangeArrowheads="1"/>
          </p:cNvSpPr>
          <p:nvPr/>
        </p:nvSpPr>
        <p:spPr bwMode="auto">
          <a:xfrm rot="7740605">
            <a:off x="8430426" y="5646738"/>
            <a:ext cx="693738" cy="290512"/>
          </a:xfrm>
          <a:prstGeom prst="homePlate">
            <a:avLst>
              <a:gd name="adj" fmla="val 50004"/>
            </a:avLst>
          </a:prstGeom>
          <a:solidFill>
            <a:srgbClr val="FF00FF"/>
          </a:solidFill>
          <a:ln w="9525" algn="ctr">
            <a:noFill/>
            <a:round/>
            <a:headEnd/>
            <a:tailEnd/>
          </a:ln>
          <a:effectLst>
            <a:outerShdw dist="50800" dir="5400000" algn="ctr" rotWithShape="0">
              <a:srgbClr val="595959"/>
            </a:outerShdw>
          </a:effectLst>
        </p:spPr>
        <p:txBody>
          <a:bodyPr rot="10800000" vert="eaVert"/>
          <a:lstStyle/>
          <a:p>
            <a:pPr eaLnBrk="1" hangingPunct="1">
              <a:defRPr/>
            </a:pPr>
            <a:endParaRPr lang="zh-TW" altLang="en-US"/>
          </a:p>
        </p:txBody>
      </p:sp>
      <p:pic>
        <p:nvPicPr>
          <p:cNvPr id="55305" name="圖片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46910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剪去對角線角落矩形 13"/>
          <p:cNvSpPr>
            <a:spLocks noChangeArrowheads="1"/>
          </p:cNvSpPr>
          <p:nvPr/>
        </p:nvSpPr>
        <p:spPr bwMode="auto">
          <a:xfrm>
            <a:off x="539750" y="2766189"/>
            <a:ext cx="8208963" cy="878835"/>
          </a:xfrm>
          <a:custGeom>
            <a:avLst/>
            <a:gdLst>
              <a:gd name="T0" fmla="*/ 5640340 w 8305800"/>
              <a:gd name="T1" fmla="*/ 3381 h 1439862"/>
              <a:gd name="T2" fmla="*/ 2820178 w 8305800"/>
              <a:gd name="T3" fmla="*/ 6762 h 1439862"/>
              <a:gd name="T4" fmla="*/ 0 w 8305800"/>
              <a:gd name="T5" fmla="*/ 3381 h 1439862"/>
              <a:gd name="T6" fmla="*/ 2820178 w 8305800"/>
              <a:gd name="T7" fmla="*/ 0 h 143986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19991 w 8305800"/>
              <a:gd name="T13" fmla="*/ 119991 h 1439862"/>
              <a:gd name="T14" fmla="*/ 8185808 w 8305800"/>
              <a:gd name="T15" fmla="*/ 1319871 h 14398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05800" h="1439862">
                <a:moveTo>
                  <a:pt x="0" y="0"/>
                </a:moveTo>
                <a:lnTo>
                  <a:pt x="8065818" y="0"/>
                </a:lnTo>
                <a:lnTo>
                  <a:pt x="8305800" y="239982"/>
                </a:lnTo>
                <a:lnTo>
                  <a:pt x="8305800" y="1439862"/>
                </a:lnTo>
                <a:lnTo>
                  <a:pt x="239982" y="1439862"/>
                </a:lnTo>
                <a:lnTo>
                  <a:pt x="0" y="1199880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/>
            </a:prstShdw>
          </a:effectLst>
        </p:spPr>
        <p:txBody>
          <a:bodyPr/>
          <a:lstStyle/>
          <a:p>
            <a:pPr eaLnBrk="1" hangingPunct="1"/>
            <a:r>
              <a:rPr lang="zh-TW" altLang="en-US" sz="3600" dirty="0" smtClean="0">
                <a:solidFill>
                  <a:srgbClr val="CCFFFF"/>
                </a:solidFill>
                <a:latin typeface="標楷體" pitchFamily="65" charset="-120"/>
                <a:ea typeface="標楷體" pitchFamily="65" charset="-120"/>
              </a:rPr>
              <a:t>臺南市教育局</a:t>
            </a:r>
            <a:endParaRPr lang="en-US" altLang="zh-TW" sz="3600" dirty="0">
              <a:solidFill>
                <a:srgbClr val="CC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4283" name="五邊形 17"/>
          <p:cNvSpPr>
            <a:spLocks noChangeArrowheads="1"/>
          </p:cNvSpPr>
          <p:nvPr/>
        </p:nvSpPr>
        <p:spPr bwMode="auto">
          <a:xfrm rot="7740605">
            <a:off x="8402638" y="3066798"/>
            <a:ext cx="693738" cy="290513"/>
          </a:xfrm>
          <a:prstGeom prst="homePlate">
            <a:avLst>
              <a:gd name="adj" fmla="val 50004"/>
            </a:avLst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>
            <a:outerShdw dist="50800" dir="5400000" algn="ctr" rotWithShape="0">
              <a:srgbClr val="595959"/>
            </a:outerShdw>
          </a:effectLst>
        </p:spPr>
        <p:txBody>
          <a:bodyPr rot="10800000" vert="eaVert"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55308" name="五邊形 6"/>
          <p:cNvSpPr>
            <a:spLocks noChangeArrowheads="1"/>
          </p:cNvSpPr>
          <p:nvPr/>
        </p:nvSpPr>
        <p:spPr bwMode="auto">
          <a:xfrm flipH="1">
            <a:off x="2268538" y="188913"/>
            <a:ext cx="6875462" cy="576262"/>
          </a:xfrm>
          <a:prstGeom prst="homePlate">
            <a:avLst>
              <a:gd name="adj" fmla="val 49989"/>
            </a:avLst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適性輔導的資源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14375" y="571500"/>
            <a:ext cx="7772400" cy="7207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zh-TW" altLang="en-US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528763"/>
            <a:ext cx="89535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技藝教育資訊網</a:t>
            </a:r>
          </a:p>
        </p:txBody>
      </p:sp>
      <p:sp>
        <p:nvSpPr>
          <p:cNvPr id="58371" name="文字方塊 4"/>
          <p:cNvSpPr txBox="1">
            <a:spLocks noChangeArrowheads="1"/>
          </p:cNvSpPr>
          <p:nvPr/>
        </p:nvSpPr>
        <p:spPr bwMode="auto">
          <a:xfrm>
            <a:off x="5076825" y="1166813"/>
            <a:ext cx="3240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 u="sng">
                <a:solidFill>
                  <a:srgbClr val="0000FF"/>
                </a:solidFill>
                <a:hlinkClick r:id="rId3"/>
              </a:rPr>
              <a:t>http://140.122.71.231/</a:t>
            </a:r>
            <a:endParaRPr kumimoji="0" lang="zh-TW" altLang="en-US" sz="2400" u="sng">
              <a:solidFill>
                <a:srgbClr val="0000FF"/>
              </a:solidFill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628775"/>
            <a:ext cx="65786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愛學網</a:t>
            </a:r>
            <a:r>
              <a:rPr lang="en-US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國中適性輔導列車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179513"/>
            <a:ext cx="5214937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文字方塊 4"/>
          <p:cNvSpPr txBox="1">
            <a:spLocks noChangeArrowheads="1"/>
          </p:cNvSpPr>
          <p:nvPr/>
        </p:nvSpPr>
        <p:spPr bwMode="auto">
          <a:xfrm>
            <a:off x="1928813" y="3714750"/>
            <a:ext cx="6011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 u="sng">
                <a:solidFill>
                  <a:srgbClr val="0000FF"/>
                </a:solidFill>
                <a:hlinkClick r:id="rId4"/>
              </a:rPr>
              <a:t>http://stv.moe.edu.tw/?cat=79451&amp;channel=1</a:t>
            </a:r>
            <a:endParaRPr kumimoji="0" lang="zh-TW" altLang="en-US" sz="2400" u="sng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圖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03575" y="1341438"/>
            <a:ext cx="5688013" cy="3455987"/>
          </a:xfrm>
          <a:prstGeom prst="rect">
            <a:avLst/>
          </a:prstGeom>
        </p:spPr>
        <p:txBody>
          <a:bodyPr/>
          <a:lstStyle/>
          <a:p>
            <a:pPr marL="342900" indent="-342900" algn="ctr" eaLnBrk="1" hangingPunct="1">
              <a:lnSpc>
                <a:spcPct val="130000"/>
              </a:lnSpc>
              <a:spcBef>
                <a:spcPct val="30000"/>
              </a:spcBef>
              <a:defRPr/>
            </a:pPr>
            <a:r>
              <a:rPr kumimoji="0" lang="zh-TW" alt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柒、結語：</a:t>
            </a:r>
          </a:p>
          <a:p>
            <a:pPr marL="342900" indent="-342900" algn="ctr" eaLnBrk="1" hangingPunct="1">
              <a:lnSpc>
                <a:spcPct val="130000"/>
              </a:lnSpc>
              <a:spcBef>
                <a:spcPct val="30000"/>
              </a:spcBef>
              <a:defRPr/>
            </a:pPr>
            <a:r>
              <a:rPr kumimoji="0" lang="zh-TW" alt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讓</a:t>
            </a:r>
            <a:r>
              <a:rPr kumimoji="0" lang="zh-TW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每個受完</a:t>
            </a:r>
            <a:r>
              <a:rPr kumimoji="0" lang="en-US" altLang="zh-TW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12</a:t>
            </a:r>
            <a:r>
              <a:rPr kumimoji="0" lang="zh-TW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年國教的孩子，</a:t>
            </a:r>
          </a:p>
          <a:p>
            <a:pPr marL="342900" indent="-342900" algn="ctr" eaLnBrk="1" hangingPunct="1">
              <a:lnSpc>
                <a:spcPct val="130000"/>
              </a:lnSpc>
              <a:spcBef>
                <a:spcPct val="30000"/>
              </a:spcBef>
              <a:defRPr/>
            </a:pPr>
            <a:r>
              <a:rPr kumimoji="0" lang="zh-TW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成為一個好公民，</a:t>
            </a:r>
          </a:p>
          <a:p>
            <a:pPr marL="342900" indent="-342900" algn="ctr" eaLnBrk="1" hangingPunct="1">
              <a:lnSpc>
                <a:spcPct val="130000"/>
              </a:lnSpc>
              <a:spcBef>
                <a:spcPct val="30000"/>
              </a:spcBef>
              <a:defRPr/>
            </a:pPr>
            <a:r>
              <a:rPr kumimoji="0" lang="zh-TW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有適應社會的基礎能力，</a:t>
            </a:r>
          </a:p>
          <a:p>
            <a:pPr marL="342900" indent="-342900" algn="ctr" eaLnBrk="1" hangingPunct="1">
              <a:lnSpc>
                <a:spcPct val="130000"/>
              </a:lnSpc>
              <a:spcBef>
                <a:spcPct val="30000"/>
              </a:spcBef>
              <a:defRPr/>
            </a:pPr>
            <a:r>
              <a:rPr kumimoji="0" lang="zh-TW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與實現自我的機會，</a:t>
            </a:r>
          </a:p>
          <a:p>
            <a:pPr marL="342900" indent="-342900" algn="ctr" eaLnBrk="1" hangingPunct="1">
              <a:lnSpc>
                <a:spcPct val="130000"/>
              </a:lnSpc>
              <a:spcBef>
                <a:spcPct val="30000"/>
              </a:spcBef>
              <a:defRPr/>
            </a:pPr>
            <a:r>
              <a:rPr kumimoji="0" lang="zh-TW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就是</a:t>
            </a:r>
            <a:r>
              <a:rPr kumimoji="0" lang="en-US" altLang="zh-TW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12</a:t>
            </a:r>
            <a:r>
              <a:rPr kumimoji="0" lang="zh-TW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儷中黑(P)" pitchFamily="34" charset="-120"/>
                <a:ea typeface="華康儷中黑(P)" pitchFamily="34" charset="-120"/>
              </a:rPr>
              <a:t>年國教的終極目標。</a:t>
            </a:r>
          </a:p>
        </p:txBody>
      </p:sp>
      <p:sp>
        <p:nvSpPr>
          <p:cNvPr id="62469" name="WordArt 2"/>
          <p:cNvSpPr>
            <a:spLocks noChangeArrowheads="1" noChangeShapeType="1" noTextEdit="1"/>
          </p:cNvSpPr>
          <p:nvPr/>
        </p:nvSpPr>
        <p:spPr bwMode="gray">
          <a:xfrm>
            <a:off x="323850" y="3068638"/>
            <a:ext cx="3154363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 !</a:t>
            </a:r>
            <a:endParaRPr lang="zh-TW" altLang="en-US" sz="3600" b="1" kern="1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395536" y="4952356"/>
            <a:ext cx="8229600" cy="194429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kumimoji="0" lang="zh-TW" altLang="en-US" sz="4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敬請指教</a:t>
            </a:r>
            <a:endParaRPr kumimoji="0" lang="en-US" altLang="zh-TW" sz="4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字方塊 1"/>
          <p:cNvSpPr txBox="1">
            <a:spLocks noChangeArrowheads="1"/>
          </p:cNvSpPr>
          <p:nvPr/>
        </p:nvSpPr>
        <p:spPr bwMode="auto">
          <a:xfrm>
            <a:off x="52579" y="913050"/>
            <a:ext cx="8926512" cy="360611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fontAlgn="auto" hangingPunct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zh-TW" sz="4600" b="1" dirty="0" smtClean="0">
                <a:solidFill>
                  <a:srgbClr val="071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一樹蓓蕾</a:t>
            </a:r>
            <a:endParaRPr lang="en-US" altLang="zh-TW" sz="4600" b="1" dirty="0" smtClean="0">
              <a:solidFill>
                <a:srgbClr val="071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zh-TW" sz="4600" b="1" dirty="0" smtClean="0">
                <a:solidFill>
                  <a:srgbClr val="071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莫道是他人子弟</a:t>
            </a:r>
            <a:r>
              <a:rPr lang="zh-TW" altLang="en-US" sz="4600" b="1" dirty="0" smtClean="0">
                <a:solidFill>
                  <a:srgbClr val="071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！</a:t>
            </a:r>
            <a:endParaRPr lang="en-US" altLang="zh-TW" sz="4600" b="1" dirty="0" smtClean="0">
              <a:solidFill>
                <a:srgbClr val="071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altLang="zh-TW" sz="4600" b="1" dirty="0" smtClean="0">
              <a:solidFill>
                <a:srgbClr val="071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zh-TW" sz="4600" b="1" dirty="0" smtClean="0">
                <a:solidFill>
                  <a:srgbClr val="DD09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滿園桃李</a:t>
            </a:r>
            <a:endParaRPr lang="en-US" altLang="zh-TW" sz="4600" b="1" dirty="0" smtClean="0">
              <a:solidFill>
                <a:srgbClr val="DD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lnSpc>
                <a:spcPts val="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zh-TW" sz="4600" b="1" dirty="0" smtClean="0">
                <a:solidFill>
                  <a:srgbClr val="DD09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當視作自家兒孫</a:t>
            </a:r>
            <a:r>
              <a:rPr lang="zh-TW" altLang="en-US" sz="4600" b="1" dirty="0" smtClean="0">
                <a:solidFill>
                  <a:srgbClr val="DD09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！</a:t>
            </a:r>
            <a:endParaRPr lang="en-US" altLang="zh-TW" sz="4600" b="1" dirty="0" smtClean="0">
              <a:solidFill>
                <a:srgbClr val="DD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03FD5384-ADE2-4419-8CED-3AA429929FD9}" type="slidenum">
              <a:rPr lang="zh-TW" altLang="en-US" smtClean="0"/>
              <a:pPr>
                <a:defRPr/>
              </a:pPr>
              <a:t>86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02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endParaRPr lang="zh-TW" altLang="en-US" b="1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44270"/>
            <a:ext cx="8570178" cy="56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2年國教簡報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14687</TotalTime>
  <Words>6106</Words>
  <Application>Microsoft Office PowerPoint</Application>
  <PresentationFormat>如螢幕大小 (4:3)</PresentationFormat>
  <Paragraphs>711</Paragraphs>
  <Slides>86</Slides>
  <Notes>34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86</vt:i4>
      </vt:variant>
    </vt:vector>
  </HeadingPairs>
  <TitlesOfParts>
    <vt:vector size="88" baseType="lpstr">
      <vt:lpstr>12年國教簡報</vt:lpstr>
      <vt:lpstr>PhotoImpact</vt:lpstr>
      <vt:lpstr>PowerPoint 簡報</vt:lpstr>
      <vt:lpstr>報告大綱</vt:lpstr>
      <vt:lpstr>壹、前  言       十二年國民基本教育的理念                教育的新時代來臨</vt:lpstr>
      <vt:lpstr>PowerPoint 簡報</vt:lpstr>
      <vt:lpstr>PowerPoint 簡報</vt:lpstr>
      <vt:lpstr>PowerPoint 簡報</vt:lpstr>
      <vt:lpstr>PowerPoint 簡報</vt:lpstr>
      <vt:lpstr>  </vt:lpstr>
      <vt:lpstr> </vt:lpstr>
      <vt:lpstr>整體作業架構</vt:lpstr>
      <vt:lpstr>學校推動方式</vt:lpstr>
      <vt:lpstr>學校系統合作</vt:lpstr>
      <vt:lpstr>PowerPoint 簡報</vt:lpstr>
      <vt:lpstr>PowerPoint 簡報</vt:lpstr>
      <vt:lpstr>參、103學年度志願選填試探問卷調查分析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參、103學年選填試探問卷調查分析</vt:lpstr>
      <vt:lpstr>PowerPoint 簡報</vt:lpstr>
      <vt:lpstr>PowerPoint 簡報</vt:lpstr>
      <vt:lpstr>志願選填試探與後續輔導作業流程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肆、105志願選填試探輔導作為</vt:lpstr>
      <vt:lpstr>肆、105志願選填試探輔導作為</vt:lpstr>
      <vt:lpstr>肆、105志願選填試探輔導作為</vt:lpstr>
      <vt:lpstr>肆、105志願選填試探輔導作為</vt:lpstr>
      <vt:lpstr> 伍、適性輔導與多元入學管道 </vt:lpstr>
      <vt:lpstr>PowerPoint 簡報</vt:lpstr>
      <vt:lpstr>PowerPoint 簡報</vt:lpstr>
      <vt:lpstr>PowerPoint 簡報</vt:lpstr>
      <vt:lpstr>PowerPoint 簡報</vt:lpstr>
      <vt:lpstr>PowerPoint 簡報</vt:lpstr>
      <vt:lpstr> 柒、結語與意見交流 </vt:lpstr>
      <vt:lpstr>PowerPoint 簡報</vt:lpstr>
      <vt:lpstr>概念：整體進路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適性入學宣導網說明</vt:lpstr>
      <vt:lpstr>技藝教育資訊網</vt:lpstr>
      <vt:lpstr>愛學網-國中適性輔導列車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FASTZONG.ORG-</cp:lastModifiedBy>
  <cp:revision>1253</cp:revision>
  <cp:lastPrinted>2013-09-24T00:51:15Z</cp:lastPrinted>
  <dcterms:created xsi:type="dcterms:W3CDTF">2012-05-12T02:14:41Z</dcterms:created>
  <dcterms:modified xsi:type="dcterms:W3CDTF">2015-12-17T08:41:53Z</dcterms:modified>
</cp:coreProperties>
</file>