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675" r:id="rId2"/>
    <p:sldId id="678" r:id="rId3"/>
    <p:sldId id="715" r:id="rId4"/>
    <p:sldId id="732" r:id="rId5"/>
    <p:sldId id="717" r:id="rId6"/>
    <p:sldId id="676" r:id="rId7"/>
    <p:sldId id="720" r:id="rId8"/>
    <p:sldId id="774" r:id="rId9"/>
    <p:sldId id="679" r:id="rId10"/>
    <p:sldId id="683" r:id="rId11"/>
    <p:sldId id="731" r:id="rId12"/>
    <p:sldId id="777" r:id="rId13"/>
    <p:sldId id="727" r:id="rId14"/>
    <p:sldId id="733" r:id="rId15"/>
    <p:sldId id="725" r:id="rId16"/>
    <p:sldId id="775" r:id="rId17"/>
    <p:sldId id="740" r:id="rId18"/>
    <p:sldId id="735" r:id="rId19"/>
    <p:sldId id="736" r:id="rId20"/>
    <p:sldId id="737" r:id="rId21"/>
    <p:sldId id="704" r:id="rId22"/>
    <p:sldId id="705" r:id="rId23"/>
    <p:sldId id="706" r:id="rId24"/>
    <p:sldId id="707" r:id="rId25"/>
    <p:sldId id="709" r:id="rId26"/>
    <p:sldId id="711" r:id="rId27"/>
    <p:sldId id="741" r:id="rId28"/>
    <p:sldId id="713" r:id="rId29"/>
    <p:sldId id="726" r:id="rId30"/>
    <p:sldId id="743" r:id="rId31"/>
    <p:sldId id="742" r:id="rId32"/>
    <p:sldId id="768" r:id="rId33"/>
    <p:sldId id="769" r:id="rId34"/>
    <p:sldId id="770" r:id="rId35"/>
    <p:sldId id="771" r:id="rId36"/>
    <p:sldId id="772" r:id="rId37"/>
    <p:sldId id="745" r:id="rId38"/>
    <p:sldId id="778" r:id="rId39"/>
    <p:sldId id="779" r:id="rId40"/>
    <p:sldId id="746" r:id="rId41"/>
    <p:sldId id="748" r:id="rId42"/>
    <p:sldId id="749" r:id="rId43"/>
    <p:sldId id="426" r:id="rId44"/>
    <p:sldId id="427" r:id="rId45"/>
    <p:sldId id="756" r:id="rId46"/>
    <p:sldId id="757" r:id="rId47"/>
    <p:sldId id="758" r:id="rId48"/>
    <p:sldId id="759" r:id="rId49"/>
    <p:sldId id="760" r:id="rId50"/>
    <p:sldId id="761" r:id="rId51"/>
    <p:sldId id="763" r:id="rId52"/>
    <p:sldId id="762" r:id="rId53"/>
    <p:sldId id="765" r:id="rId54"/>
    <p:sldId id="766" r:id="rId55"/>
    <p:sldId id="767" r:id="rId56"/>
    <p:sldId id="577" r:id="rId57"/>
  </p:sldIdLst>
  <p:sldSz cx="9144000" cy="6858000" type="screen4x3"/>
  <p:notesSz cx="6802438" cy="99345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3742AF"/>
    <a:srgbClr val="990000"/>
    <a:srgbClr val="FFFF99"/>
    <a:srgbClr val="57053A"/>
    <a:srgbClr val="660033"/>
    <a:srgbClr val="006600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70" autoAdjust="0"/>
  </p:normalViewPr>
  <p:slideViewPr>
    <p:cSldViewPr>
      <p:cViewPr varScale="1">
        <p:scale>
          <a:sx n="79" d="100"/>
          <a:sy n="79" d="100"/>
        </p:scale>
        <p:origin x="-1526" y="-82"/>
      </p:cViewPr>
      <p:guideLst>
        <p:guide orient="horz" pos="1298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64"/>
    </p:cViewPr>
  </p:sorterViewPr>
  <p:notesViewPr>
    <p:cSldViewPr>
      <p:cViewPr varScale="1">
        <p:scale>
          <a:sx n="80" d="100"/>
          <a:sy n="80" d="100"/>
        </p:scale>
        <p:origin x="-3996" y="-96"/>
      </p:cViewPr>
      <p:guideLst>
        <p:guide orient="horz" pos="3129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88D03-435C-40E5-A973-48915F08C22B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FFFD2167-523C-4F7F-B121-E8EBDA47508F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壹、前  言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9668941-D82A-4486-B6E2-1F81FB61F971}" type="parTrans" cxnId="{C2EE4C34-9E57-4AFA-9DAA-75CC89E497E6}">
      <dgm:prSet/>
      <dgm:spPr/>
      <dgm:t>
        <a:bodyPr/>
        <a:lstStyle/>
        <a:p>
          <a:endParaRPr lang="zh-TW" altLang="en-US"/>
        </a:p>
      </dgm:t>
    </dgm:pt>
    <dgm:pt modelId="{5DCF857A-7316-4375-9EC9-4BCB601E9A14}" type="sibTrans" cxnId="{C2EE4C34-9E57-4AFA-9DAA-75CC89E497E6}">
      <dgm:prSet/>
      <dgm:spPr/>
      <dgm:t>
        <a:bodyPr/>
        <a:lstStyle/>
        <a:p>
          <a:endParaRPr lang="zh-TW" altLang="en-US"/>
        </a:p>
      </dgm:t>
    </dgm:pt>
    <dgm:pt modelId="{4117A18B-3B7A-4748-981E-5D21BFBCA2B8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肆、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105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志願選填試探輔導作為與建議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00B126D-5841-4AD9-A78F-11BA5BBF35A1}" type="parTrans" cxnId="{9F991A2C-866D-42D2-B706-7C37097EE483}">
      <dgm:prSet/>
      <dgm:spPr/>
      <dgm:t>
        <a:bodyPr/>
        <a:lstStyle/>
        <a:p>
          <a:endParaRPr lang="zh-TW" altLang="en-US"/>
        </a:p>
      </dgm:t>
    </dgm:pt>
    <dgm:pt modelId="{506F1835-80B8-4DF0-AB6D-B2A10F535BA1}" type="sibTrans" cxnId="{9F991A2C-866D-42D2-B706-7C37097EE483}">
      <dgm:prSet/>
      <dgm:spPr/>
      <dgm:t>
        <a:bodyPr/>
        <a:lstStyle/>
        <a:p>
          <a:endParaRPr lang="zh-TW" altLang="en-US"/>
        </a:p>
      </dgm:t>
    </dgm:pt>
    <dgm:pt modelId="{F286C985-67F8-44FA-A36E-C194ABB6FE17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伍、適性輔導與多元入學管道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DF7B4AB5-DAE8-418F-BF32-AD7E7D407400}" type="parTrans" cxnId="{15413219-699B-441A-96D2-7A0C82E0138B}">
      <dgm:prSet/>
      <dgm:spPr/>
      <dgm:t>
        <a:bodyPr/>
        <a:lstStyle/>
        <a:p>
          <a:endParaRPr lang="zh-TW" altLang="en-US"/>
        </a:p>
      </dgm:t>
    </dgm:pt>
    <dgm:pt modelId="{9E3FAADA-BC86-43BD-A10E-956C96C6B03D}" type="sibTrans" cxnId="{15413219-699B-441A-96D2-7A0C82E0138B}">
      <dgm:prSet/>
      <dgm:spPr/>
      <dgm:t>
        <a:bodyPr/>
        <a:lstStyle/>
        <a:p>
          <a:endParaRPr lang="zh-TW" altLang="en-US"/>
        </a:p>
      </dgm:t>
    </dgm:pt>
    <dgm:pt modelId="{58EB22F7-4D28-451A-B035-558A8A231D53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參、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103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學年選填試探問卷調查分析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62591AF-27DA-42F7-9049-8E749ECF6333}" type="parTrans" cxnId="{4B33CDAD-7154-4AD7-ADD1-571A276C6B85}">
      <dgm:prSet/>
      <dgm:spPr/>
      <dgm:t>
        <a:bodyPr/>
        <a:lstStyle/>
        <a:p>
          <a:endParaRPr lang="zh-TW" altLang="en-US"/>
        </a:p>
      </dgm:t>
    </dgm:pt>
    <dgm:pt modelId="{FE9B5F15-0383-498C-95FD-80BE3A1AD314}" type="sibTrans" cxnId="{4B33CDAD-7154-4AD7-ADD1-571A276C6B85}">
      <dgm:prSet/>
      <dgm:spPr/>
      <dgm:t>
        <a:bodyPr/>
        <a:lstStyle/>
        <a:p>
          <a:endParaRPr lang="zh-TW" altLang="en-US"/>
        </a:p>
      </dgm:t>
    </dgm:pt>
    <dgm:pt modelId="{8B6C3C28-1848-4DE5-A0C3-D7E108915763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貳、適性輔導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A2FEB2AB-BA37-4173-A181-53C2FF4AC593}" type="parTrans" cxnId="{200891F6-8ED0-473E-B26E-3F003ABBC27E}">
      <dgm:prSet/>
      <dgm:spPr/>
      <dgm:t>
        <a:bodyPr/>
        <a:lstStyle/>
        <a:p>
          <a:endParaRPr lang="zh-TW" altLang="en-US"/>
        </a:p>
      </dgm:t>
    </dgm:pt>
    <dgm:pt modelId="{F0472086-9CA1-411B-9960-131E03951296}" type="sibTrans" cxnId="{200891F6-8ED0-473E-B26E-3F003ABBC27E}">
      <dgm:prSet/>
      <dgm:spPr/>
      <dgm:t>
        <a:bodyPr/>
        <a:lstStyle/>
        <a:p>
          <a:endParaRPr lang="zh-TW" altLang="en-US"/>
        </a:p>
      </dgm:t>
    </dgm:pt>
    <dgm:pt modelId="{27DBD2FF-73B1-489A-ABA4-1E498F34175E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陸、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105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適性輔導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QA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11CBAF0-140D-467A-8218-CFB942BF8CF8}" type="parTrans" cxnId="{71B125E9-8B57-4776-BEF4-D42B179221FA}">
      <dgm:prSet/>
      <dgm:spPr/>
      <dgm:t>
        <a:bodyPr/>
        <a:lstStyle/>
        <a:p>
          <a:endParaRPr lang="zh-TW" altLang="en-US"/>
        </a:p>
      </dgm:t>
    </dgm:pt>
    <dgm:pt modelId="{DB8971E3-D6F3-42D7-8E79-4F134D00F6D9}" type="sibTrans" cxnId="{71B125E9-8B57-4776-BEF4-D42B179221FA}">
      <dgm:prSet/>
      <dgm:spPr/>
      <dgm:t>
        <a:bodyPr/>
        <a:lstStyle/>
        <a:p>
          <a:endParaRPr lang="zh-TW" altLang="en-US"/>
        </a:p>
      </dgm:t>
    </dgm:pt>
    <dgm:pt modelId="{6656839C-6593-4629-B875-36CEA3565137}" type="pres">
      <dgm:prSet presAssocID="{30388D03-435C-40E5-A973-48915F08C2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AAB69B-B670-46F5-823B-2628A636D4BA}" type="pres">
      <dgm:prSet presAssocID="{FFFD2167-523C-4F7F-B121-E8EBDA47508F}" presName="parentLin" presStyleCnt="0"/>
      <dgm:spPr/>
      <dgm:t>
        <a:bodyPr/>
        <a:lstStyle/>
        <a:p>
          <a:endParaRPr lang="zh-TW" altLang="en-US"/>
        </a:p>
      </dgm:t>
    </dgm:pt>
    <dgm:pt modelId="{024827D6-0617-41D2-B549-E184B2C2A88F}" type="pres">
      <dgm:prSet presAssocID="{FFFD2167-523C-4F7F-B121-E8EBDA47508F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EEDCF949-CF18-4D6A-8933-41DB48A7B74D}" type="pres">
      <dgm:prSet presAssocID="{FFFD2167-523C-4F7F-B121-E8EBDA47508F}" presName="parentText" presStyleLbl="node1" presStyleIdx="0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A60FAF-2E4A-4C49-B17C-6C9192727A1D}" type="pres">
      <dgm:prSet presAssocID="{FFFD2167-523C-4F7F-B121-E8EBDA47508F}" presName="negativeSpace" presStyleCnt="0"/>
      <dgm:spPr/>
      <dgm:t>
        <a:bodyPr/>
        <a:lstStyle/>
        <a:p>
          <a:endParaRPr lang="zh-TW" altLang="en-US"/>
        </a:p>
      </dgm:t>
    </dgm:pt>
    <dgm:pt modelId="{38479764-AC11-46AA-B06B-75FCBDB377A5}" type="pres">
      <dgm:prSet presAssocID="{FFFD2167-523C-4F7F-B121-E8EBDA47508F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1F7C33-0174-4F37-A4BC-B85DFEEAC592}" type="pres">
      <dgm:prSet presAssocID="{5DCF857A-7316-4375-9EC9-4BCB601E9A14}" presName="spaceBetweenRectangles" presStyleCnt="0"/>
      <dgm:spPr/>
      <dgm:t>
        <a:bodyPr/>
        <a:lstStyle/>
        <a:p>
          <a:endParaRPr lang="zh-TW" altLang="en-US"/>
        </a:p>
      </dgm:t>
    </dgm:pt>
    <dgm:pt modelId="{DD88E176-A783-431F-BB17-0569E6536EA7}" type="pres">
      <dgm:prSet presAssocID="{8B6C3C28-1848-4DE5-A0C3-D7E108915763}" presName="parentLin" presStyleCnt="0"/>
      <dgm:spPr/>
    </dgm:pt>
    <dgm:pt modelId="{D360E8D0-3F16-4BB0-BC2C-F1F53DAB9838}" type="pres">
      <dgm:prSet presAssocID="{8B6C3C28-1848-4DE5-A0C3-D7E108915763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C4642D8F-C633-420F-B067-8ECC31CE60EE}" type="pres">
      <dgm:prSet presAssocID="{8B6C3C28-1848-4DE5-A0C3-D7E108915763}" presName="parentText" presStyleLbl="node1" presStyleIdx="1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82DF35-26B9-4A90-95DC-5D0296F90FB8}" type="pres">
      <dgm:prSet presAssocID="{8B6C3C28-1848-4DE5-A0C3-D7E108915763}" presName="negativeSpace" presStyleCnt="0"/>
      <dgm:spPr/>
    </dgm:pt>
    <dgm:pt modelId="{355A7B4D-B829-44F8-8C7D-71D7FF21F732}" type="pres">
      <dgm:prSet presAssocID="{8B6C3C28-1848-4DE5-A0C3-D7E108915763}" presName="childText" presStyleLbl="conFgAcc1" presStyleIdx="1" presStyleCnt="6">
        <dgm:presLayoutVars>
          <dgm:bulletEnabled val="1"/>
        </dgm:presLayoutVars>
      </dgm:prSet>
      <dgm:spPr/>
    </dgm:pt>
    <dgm:pt modelId="{2BF10AB0-D80E-4708-B60E-81D47B35A572}" type="pres">
      <dgm:prSet presAssocID="{F0472086-9CA1-411B-9960-131E03951296}" presName="spaceBetweenRectangles" presStyleCnt="0"/>
      <dgm:spPr/>
    </dgm:pt>
    <dgm:pt modelId="{4358FBCF-2697-4C85-BB43-B5E2D838057C}" type="pres">
      <dgm:prSet presAssocID="{58EB22F7-4D28-451A-B035-558A8A231D53}" presName="parentLin" presStyleCnt="0"/>
      <dgm:spPr/>
      <dgm:t>
        <a:bodyPr/>
        <a:lstStyle/>
        <a:p>
          <a:endParaRPr lang="zh-TW" altLang="en-US"/>
        </a:p>
      </dgm:t>
    </dgm:pt>
    <dgm:pt modelId="{B5FF28FC-FA5E-40E1-B0BC-A0964D969DE9}" type="pres">
      <dgm:prSet presAssocID="{58EB22F7-4D28-451A-B035-558A8A231D53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7E53DC2D-09B8-49D2-898F-344E7A9637E8}" type="pres">
      <dgm:prSet presAssocID="{58EB22F7-4D28-451A-B035-558A8A231D53}" presName="parentText" presStyleLbl="node1" presStyleIdx="2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464D60-2251-47CA-88A0-9B0ABA6F629F}" type="pres">
      <dgm:prSet presAssocID="{58EB22F7-4D28-451A-B035-558A8A231D53}" presName="negativeSpace" presStyleCnt="0"/>
      <dgm:spPr/>
      <dgm:t>
        <a:bodyPr/>
        <a:lstStyle/>
        <a:p>
          <a:endParaRPr lang="zh-TW" altLang="en-US"/>
        </a:p>
      </dgm:t>
    </dgm:pt>
    <dgm:pt modelId="{0627B442-AA32-4ACF-B964-BA96A854ABA3}" type="pres">
      <dgm:prSet presAssocID="{58EB22F7-4D28-451A-B035-558A8A231D53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761ABE-F6FC-474F-8DE6-73AF72D9BA43}" type="pres">
      <dgm:prSet presAssocID="{FE9B5F15-0383-498C-95FD-80BE3A1AD314}" presName="spaceBetweenRectangles" presStyleCnt="0"/>
      <dgm:spPr/>
      <dgm:t>
        <a:bodyPr/>
        <a:lstStyle/>
        <a:p>
          <a:endParaRPr lang="zh-TW" altLang="en-US"/>
        </a:p>
      </dgm:t>
    </dgm:pt>
    <dgm:pt modelId="{898AEB15-7BB3-46F0-BEB4-DD9ABEBBE55A}" type="pres">
      <dgm:prSet presAssocID="{4117A18B-3B7A-4748-981E-5D21BFBCA2B8}" presName="parentLin" presStyleCnt="0"/>
      <dgm:spPr/>
      <dgm:t>
        <a:bodyPr/>
        <a:lstStyle/>
        <a:p>
          <a:endParaRPr lang="zh-TW" altLang="en-US"/>
        </a:p>
      </dgm:t>
    </dgm:pt>
    <dgm:pt modelId="{5ADC02DF-F2DE-4185-BCD9-C7382D4D93E5}" type="pres">
      <dgm:prSet presAssocID="{4117A18B-3B7A-4748-981E-5D21BFBCA2B8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E4E6D853-1C59-4804-9CD0-FBE1E27137FC}" type="pres">
      <dgm:prSet presAssocID="{4117A18B-3B7A-4748-981E-5D21BFBCA2B8}" presName="parentText" presStyleLbl="node1" presStyleIdx="3" presStyleCnt="6" custScaleX="118683" custLinFactNeighborX="-9401" custLinFactNeighborY="56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B209D1-5913-4ADF-A9E0-2172ABEF3427}" type="pres">
      <dgm:prSet presAssocID="{4117A18B-3B7A-4748-981E-5D21BFBCA2B8}" presName="negativeSpace" presStyleCnt="0"/>
      <dgm:spPr/>
      <dgm:t>
        <a:bodyPr/>
        <a:lstStyle/>
        <a:p>
          <a:endParaRPr lang="zh-TW" altLang="en-US"/>
        </a:p>
      </dgm:t>
    </dgm:pt>
    <dgm:pt modelId="{AA2A08F1-275B-4437-BB0D-41FF1C55519C}" type="pres">
      <dgm:prSet presAssocID="{4117A18B-3B7A-4748-981E-5D21BFBCA2B8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5A050-147C-48E6-93A9-C6BD9192EDC1}" type="pres">
      <dgm:prSet presAssocID="{506F1835-80B8-4DF0-AB6D-B2A10F535BA1}" presName="spaceBetweenRectangles" presStyleCnt="0"/>
      <dgm:spPr/>
      <dgm:t>
        <a:bodyPr/>
        <a:lstStyle/>
        <a:p>
          <a:endParaRPr lang="zh-TW" altLang="en-US"/>
        </a:p>
      </dgm:t>
    </dgm:pt>
    <dgm:pt modelId="{9402361F-D44D-406E-BD37-7F6CDBFF1847}" type="pres">
      <dgm:prSet presAssocID="{F286C985-67F8-44FA-A36E-C194ABB6FE17}" presName="parentLin" presStyleCnt="0"/>
      <dgm:spPr/>
      <dgm:t>
        <a:bodyPr/>
        <a:lstStyle/>
        <a:p>
          <a:endParaRPr lang="zh-TW" altLang="en-US"/>
        </a:p>
      </dgm:t>
    </dgm:pt>
    <dgm:pt modelId="{D941AC53-D386-404B-95EB-F63B52ED43A6}" type="pres">
      <dgm:prSet presAssocID="{F286C985-67F8-44FA-A36E-C194ABB6FE17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7D5629DA-2871-456E-9CD1-35A85405A769}" type="pres">
      <dgm:prSet presAssocID="{F286C985-67F8-44FA-A36E-C194ABB6FE17}" presName="parentText" presStyleLbl="node1" presStyleIdx="4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2A07E6-C8A3-4305-ACFD-583F4CCA7C54}" type="pres">
      <dgm:prSet presAssocID="{F286C985-67F8-44FA-A36E-C194ABB6FE17}" presName="negativeSpace" presStyleCnt="0"/>
      <dgm:spPr/>
      <dgm:t>
        <a:bodyPr/>
        <a:lstStyle/>
        <a:p>
          <a:endParaRPr lang="zh-TW" altLang="en-US"/>
        </a:p>
      </dgm:t>
    </dgm:pt>
    <dgm:pt modelId="{FD72A3CF-0688-4C43-9763-F4D4B0F434D9}" type="pres">
      <dgm:prSet presAssocID="{F286C985-67F8-44FA-A36E-C194ABB6FE1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2EBA56-2304-4F36-BEE9-026B3955DF7E}" type="pres">
      <dgm:prSet presAssocID="{9E3FAADA-BC86-43BD-A10E-956C96C6B03D}" presName="spaceBetweenRectangles" presStyleCnt="0"/>
      <dgm:spPr/>
    </dgm:pt>
    <dgm:pt modelId="{F40B9DA2-6D95-4FE2-9F0E-3DCB546480D4}" type="pres">
      <dgm:prSet presAssocID="{27DBD2FF-73B1-489A-ABA4-1E498F34175E}" presName="parentLin" presStyleCnt="0"/>
      <dgm:spPr/>
    </dgm:pt>
    <dgm:pt modelId="{A06236D2-8E49-4C55-9BC0-64B316707C97}" type="pres">
      <dgm:prSet presAssocID="{27DBD2FF-73B1-489A-ABA4-1E498F34175E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51D552C5-D2E2-4030-A5C8-348E94F8EE83}" type="pres">
      <dgm:prSet presAssocID="{27DBD2FF-73B1-489A-ABA4-1E498F34175E}" presName="parentText" presStyleLbl="node1" presStyleIdx="5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D6AA0E-5A2D-4E84-9585-A2CB24EC1AD1}" type="pres">
      <dgm:prSet presAssocID="{27DBD2FF-73B1-489A-ABA4-1E498F34175E}" presName="negativeSpace" presStyleCnt="0"/>
      <dgm:spPr/>
    </dgm:pt>
    <dgm:pt modelId="{9A7F00B6-3692-48C6-BD64-51209721B8D3}" type="pres">
      <dgm:prSet presAssocID="{27DBD2FF-73B1-489A-ABA4-1E498F34175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168BAE-EF74-4A9F-A81F-E63FEAADDF48}" type="presOf" srcId="{4117A18B-3B7A-4748-981E-5D21BFBCA2B8}" destId="{E4E6D853-1C59-4804-9CD0-FBE1E27137FC}" srcOrd="1" destOrd="0" presId="urn:microsoft.com/office/officeart/2005/8/layout/list1"/>
    <dgm:cxn modelId="{9F991A2C-866D-42D2-B706-7C37097EE483}" srcId="{30388D03-435C-40E5-A973-48915F08C22B}" destId="{4117A18B-3B7A-4748-981E-5D21BFBCA2B8}" srcOrd="3" destOrd="0" parTransId="{B00B126D-5841-4AD9-A78F-11BA5BBF35A1}" sibTransId="{506F1835-80B8-4DF0-AB6D-B2A10F535BA1}"/>
    <dgm:cxn modelId="{007A1A0F-3B81-45FB-A68B-8372E5CE11DE}" type="presOf" srcId="{4117A18B-3B7A-4748-981E-5D21BFBCA2B8}" destId="{5ADC02DF-F2DE-4185-BCD9-C7382D4D93E5}" srcOrd="0" destOrd="0" presId="urn:microsoft.com/office/officeart/2005/8/layout/list1"/>
    <dgm:cxn modelId="{B8B05155-4D01-4875-88EC-8306B327518E}" type="presOf" srcId="{58EB22F7-4D28-451A-B035-558A8A231D53}" destId="{7E53DC2D-09B8-49D2-898F-344E7A9637E8}" srcOrd="1" destOrd="0" presId="urn:microsoft.com/office/officeart/2005/8/layout/list1"/>
    <dgm:cxn modelId="{C2EE4C34-9E57-4AFA-9DAA-75CC89E497E6}" srcId="{30388D03-435C-40E5-A973-48915F08C22B}" destId="{FFFD2167-523C-4F7F-B121-E8EBDA47508F}" srcOrd="0" destOrd="0" parTransId="{99668941-D82A-4486-B6E2-1F81FB61F971}" sibTransId="{5DCF857A-7316-4375-9EC9-4BCB601E9A14}"/>
    <dgm:cxn modelId="{52BCE6BC-1756-4D1C-970D-6641D161FE57}" type="presOf" srcId="{58EB22F7-4D28-451A-B035-558A8A231D53}" destId="{B5FF28FC-FA5E-40E1-B0BC-A0964D969DE9}" srcOrd="0" destOrd="0" presId="urn:microsoft.com/office/officeart/2005/8/layout/list1"/>
    <dgm:cxn modelId="{53F0B34F-1B64-48F9-A197-2A65132D14AA}" type="presOf" srcId="{F286C985-67F8-44FA-A36E-C194ABB6FE17}" destId="{7D5629DA-2871-456E-9CD1-35A85405A769}" srcOrd="1" destOrd="0" presId="urn:microsoft.com/office/officeart/2005/8/layout/list1"/>
    <dgm:cxn modelId="{A1F01CC5-8AE5-4E4D-B083-F89F6ADE806A}" type="presOf" srcId="{F286C985-67F8-44FA-A36E-C194ABB6FE17}" destId="{D941AC53-D386-404B-95EB-F63B52ED43A6}" srcOrd="0" destOrd="0" presId="urn:microsoft.com/office/officeart/2005/8/layout/list1"/>
    <dgm:cxn modelId="{15413219-699B-441A-96D2-7A0C82E0138B}" srcId="{30388D03-435C-40E5-A973-48915F08C22B}" destId="{F286C985-67F8-44FA-A36E-C194ABB6FE17}" srcOrd="4" destOrd="0" parTransId="{DF7B4AB5-DAE8-418F-BF32-AD7E7D407400}" sibTransId="{9E3FAADA-BC86-43BD-A10E-956C96C6B03D}"/>
    <dgm:cxn modelId="{71B125E9-8B57-4776-BEF4-D42B179221FA}" srcId="{30388D03-435C-40E5-A973-48915F08C22B}" destId="{27DBD2FF-73B1-489A-ABA4-1E498F34175E}" srcOrd="5" destOrd="0" parTransId="{911CBAF0-140D-467A-8218-CFB942BF8CF8}" sibTransId="{DB8971E3-D6F3-42D7-8E79-4F134D00F6D9}"/>
    <dgm:cxn modelId="{200891F6-8ED0-473E-B26E-3F003ABBC27E}" srcId="{30388D03-435C-40E5-A973-48915F08C22B}" destId="{8B6C3C28-1848-4DE5-A0C3-D7E108915763}" srcOrd="1" destOrd="0" parTransId="{A2FEB2AB-BA37-4173-A181-53C2FF4AC593}" sibTransId="{F0472086-9CA1-411B-9960-131E03951296}"/>
    <dgm:cxn modelId="{DFE28AC4-0723-4888-8FA8-7D23604D9968}" type="presOf" srcId="{8B6C3C28-1848-4DE5-A0C3-D7E108915763}" destId="{C4642D8F-C633-420F-B067-8ECC31CE60EE}" srcOrd="1" destOrd="0" presId="urn:microsoft.com/office/officeart/2005/8/layout/list1"/>
    <dgm:cxn modelId="{4B33CDAD-7154-4AD7-ADD1-571A276C6B85}" srcId="{30388D03-435C-40E5-A973-48915F08C22B}" destId="{58EB22F7-4D28-451A-B035-558A8A231D53}" srcOrd="2" destOrd="0" parTransId="{C62591AF-27DA-42F7-9049-8E749ECF6333}" sibTransId="{FE9B5F15-0383-498C-95FD-80BE3A1AD314}"/>
    <dgm:cxn modelId="{293EE6F0-00A3-4FEC-A327-74CE4C5AE522}" type="presOf" srcId="{27DBD2FF-73B1-489A-ABA4-1E498F34175E}" destId="{A06236D2-8E49-4C55-9BC0-64B316707C97}" srcOrd="0" destOrd="0" presId="urn:microsoft.com/office/officeart/2005/8/layout/list1"/>
    <dgm:cxn modelId="{D40BB802-A3AD-4CD6-BEDF-A2F2962DFE87}" type="presOf" srcId="{27DBD2FF-73B1-489A-ABA4-1E498F34175E}" destId="{51D552C5-D2E2-4030-A5C8-348E94F8EE83}" srcOrd="1" destOrd="0" presId="urn:microsoft.com/office/officeart/2005/8/layout/list1"/>
    <dgm:cxn modelId="{AAF66D84-4FE6-4C89-BA69-A568F7FE1796}" type="presOf" srcId="{8B6C3C28-1848-4DE5-A0C3-D7E108915763}" destId="{D360E8D0-3F16-4BB0-BC2C-F1F53DAB9838}" srcOrd="0" destOrd="0" presId="urn:microsoft.com/office/officeart/2005/8/layout/list1"/>
    <dgm:cxn modelId="{B2A440A0-C4A1-43FF-B462-D07A9959B409}" type="presOf" srcId="{30388D03-435C-40E5-A973-48915F08C22B}" destId="{6656839C-6593-4629-B875-36CEA3565137}" srcOrd="0" destOrd="0" presId="urn:microsoft.com/office/officeart/2005/8/layout/list1"/>
    <dgm:cxn modelId="{1F28B926-F813-400F-BBB9-9E27831E8330}" type="presOf" srcId="{FFFD2167-523C-4F7F-B121-E8EBDA47508F}" destId="{EEDCF949-CF18-4D6A-8933-41DB48A7B74D}" srcOrd="1" destOrd="0" presId="urn:microsoft.com/office/officeart/2005/8/layout/list1"/>
    <dgm:cxn modelId="{B8780947-3142-437E-AF94-D390D200327F}" type="presOf" srcId="{FFFD2167-523C-4F7F-B121-E8EBDA47508F}" destId="{024827D6-0617-41D2-B549-E184B2C2A88F}" srcOrd="0" destOrd="0" presId="urn:microsoft.com/office/officeart/2005/8/layout/list1"/>
    <dgm:cxn modelId="{C6CBFE30-015E-46E8-A4F2-AF3A41129FEE}" type="presParOf" srcId="{6656839C-6593-4629-B875-36CEA3565137}" destId="{CDAAB69B-B670-46F5-823B-2628A636D4BA}" srcOrd="0" destOrd="0" presId="urn:microsoft.com/office/officeart/2005/8/layout/list1"/>
    <dgm:cxn modelId="{0D59596C-1046-47F5-A476-C597B9B07033}" type="presParOf" srcId="{CDAAB69B-B670-46F5-823B-2628A636D4BA}" destId="{024827D6-0617-41D2-B549-E184B2C2A88F}" srcOrd="0" destOrd="0" presId="urn:microsoft.com/office/officeart/2005/8/layout/list1"/>
    <dgm:cxn modelId="{C0B82670-FD47-4BB5-ADB7-F08A307DA1C4}" type="presParOf" srcId="{CDAAB69B-B670-46F5-823B-2628A636D4BA}" destId="{EEDCF949-CF18-4D6A-8933-41DB48A7B74D}" srcOrd="1" destOrd="0" presId="urn:microsoft.com/office/officeart/2005/8/layout/list1"/>
    <dgm:cxn modelId="{C8EEBE50-D06A-45C9-B31F-677B85DBF160}" type="presParOf" srcId="{6656839C-6593-4629-B875-36CEA3565137}" destId="{2BA60FAF-2E4A-4C49-B17C-6C9192727A1D}" srcOrd="1" destOrd="0" presId="urn:microsoft.com/office/officeart/2005/8/layout/list1"/>
    <dgm:cxn modelId="{AE4F8DF7-D810-48E4-9239-87DF3B293C93}" type="presParOf" srcId="{6656839C-6593-4629-B875-36CEA3565137}" destId="{38479764-AC11-46AA-B06B-75FCBDB377A5}" srcOrd="2" destOrd="0" presId="urn:microsoft.com/office/officeart/2005/8/layout/list1"/>
    <dgm:cxn modelId="{3C45A9A7-79C8-41E8-A4A9-3F248E30C604}" type="presParOf" srcId="{6656839C-6593-4629-B875-36CEA3565137}" destId="{141F7C33-0174-4F37-A4BC-B85DFEEAC592}" srcOrd="3" destOrd="0" presId="urn:microsoft.com/office/officeart/2005/8/layout/list1"/>
    <dgm:cxn modelId="{0E3A7D8B-73B5-4FA9-B12C-99FC7ABB1084}" type="presParOf" srcId="{6656839C-6593-4629-B875-36CEA3565137}" destId="{DD88E176-A783-431F-BB17-0569E6536EA7}" srcOrd="4" destOrd="0" presId="urn:microsoft.com/office/officeart/2005/8/layout/list1"/>
    <dgm:cxn modelId="{27EC26AA-FDBC-4F58-BDEA-119D44B5C931}" type="presParOf" srcId="{DD88E176-A783-431F-BB17-0569E6536EA7}" destId="{D360E8D0-3F16-4BB0-BC2C-F1F53DAB9838}" srcOrd="0" destOrd="0" presId="urn:microsoft.com/office/officeart/2005/8/layout/list1"/>
    <dgm:cxn modelId="{DBEAE821-8A7F-4B9A-817F-AF4646D3A9E0}" type="presParOf" srcId="{DD88E176-A783-431F-BB17-0569E6536EA7}" destId="{C4642D8F-C633-420F-B067-8ECC31CE60EE}" srcOrd="1" destOrd="0" presId="urn:microsoft.com/office/officeart/2005/8/layout/list1"/>
    <dgm:cxn modelId="{62AB0AC4-E178-4FD8-B7D9-4B8A91306D41}" type="presParOf" srcId="{6656839C-6593-4629-B875-36CEA3565137}" destId="{A682DF35-26B9-4A90-95DC-5D0296F90FB8}" srcOrd="5" destOrd="0" presId="urn:microsoft.com/office/officeart/2005/8/layout/list1"/>
    <dgm:cxn modelId="{140C3B5F-73C7-4BF6-A2F3-969CF36C1675}" type="presParOf" srcId="{6656839C-6593-4629-B875-36CEA3565137}" destId="{355A7B4D-B829-44F8-8C7D-71D7FF21F732}" srcOrd="6" destOrd="0" presId="urn:microsoft.com/office/officeart/2005/8/layout/list1"/>
    <dgm:cxn modelId="{DEA29B0A-B485-4504-96F6-0A8C18B51CAE}" type="presParOf" srcId="{6656839C-6593-4629-B875-36CEA3565137}" destId="{2BF10AB0-D80E-4708-B60E-81D47B35A572}" srcOrd="7" destOrd="0" presId="urn:microsoft.com/office/officeart/2005/8/layout/list1"/>
    <dgm:cxn modelId="{E1285341-C383-4592-B018-AE9A98A755E0}" type="presParOf" srcId="{6656839C-6593-4629-B875-36CEA3565137}" destId="{4358FBCF-2697-4C85-BB43-B5E2D838057C}" srcOrd="8" destOrd="0" presId="urn:microsoft.com/office/officeart/2005/8/layout/list1"/>
    <dgm:cxn modelId="{99EDD6F2-6104-4255-AE37-193FD82711CA}" type="presParOf" srcId="{4358FBCF-2697-4C85-BB43-B5E2D838057C}" destId="{B5FF28FC-FA5E-40E1-B0BC-A0964D969DE9}" srcOrd="0" destOrd="0" presId="urn:microsoft.com/office/officeart/2005/8/layout/list1"/>
    <dgm:cxn modelId="{CD3D8B34-1A49-4E00-94DD-08034D46FCE0}" type="presParOf" srcId="{4358FBCF-2697-4C85-BB43-B5E2D838057C}" destId="{7E53DC2D-09B8-49D2-898F-344E7A9637E8}" srcOrd="1" destOrd="0" presId="urn:microsoft.com/office/officeart/2005/8/layout/list1"/>
    <dgm:cxn modelId="{E2A02702-7780-41F0-9510-63037410F479}" type="presParOf" srcId="{6656839C-6593-4629-B875-36CEA3565137}" destId="{EE464D60-2251-47CA-88A0-9B0ABA6F629F}" srcOrd="9" destOrd="0" presId="urn:microsoft.com/office/officeart/2005/8/layout/list1"/>
    <dgm:cxn modelId="{B7ED8F8A-B21C-41E8-ABAB-EA57D4106441}" type="presParOf" srcId="{6656839C-6593-4629-B875-36CEA3565137}" destId="{0627B442-AA32-4ACF-B964-BA96A854ABA3}" srcOrd="10" destOrd="0" presId="urn:microsoft.com/office/officeart/2005/8/layout/list1"/>
    <dgm:cxn modelId="{63AEA2CD-1281-4527-865C-2ABA2AFE2998}" type="presParOf" srcId="{6656839C-6593-4629-B875-36CEA3565137}" destId="{9F761ABE-F6FC-474F-8DE6-73AF72D9BA43}" srcOrd="11" destOrd="0" presId="urn:microsoft.com/office/officeart/2005/8/layout/list1"/>
    <dgm:cxn modelId="{E817AFC3-008A-4A33-A005-5B4CA777E73E}" type="presParOf" srcId="{6656839C-6593-4629-B875-36CEA3565137}" destId="{898AEB15-7BB3-46F0-BEB4-DD9ABEBBE55A}" srcOrd="12" destOrd="0" presId="urn:microsoft.com/office/officeart/2005/8/layout/list1"/>
    <dgm:cxn modelId="{AF2B3B56-AE75-453C-80FE-8D9AA5870C17}" type="presParOf" srcId="{898AEB15-7BB3-46F0-BEB4-DD9ABEBBE55A}" destId="{5ADC02DF-F2DE-4185-BCD9-C7382D4D93E5}" srcOrd="0" destOrd="0" presId="urn:microsoft.com/office/officeart/2005/8/layout/list1"/>
    <dgm:cxn modelId="{76F8DA0D-BD5D-48C1-AA6A-9ED9523BEE61}" type="presParOf" srcId="{898AEB15-7BB3-46F0-BEB4-DD9ABEBBE55A}" destId="{E4E6D853-1C59-4804-9CD0-FBE1E27137FC}" srcOrd="1" destOrd="0" presId="urn:microsoft.com/office/officeart/2005/8/layout/list1"/>
    <dgm:cxn modelId="{D72C03C3-C43C-4811-A14E-E3FB61E194BE}" type="presParOf" srcId="{6656839C-6593-4629-B875-36CEA3565137}" destId="{1DB209D1-5913-4ADF-A9E0-2172ABEF3427}" srcOrd="13" destOrd="0" presId="urn:microsoft.com/office/officeart/2005/8/layout/list1"/>
    <dgm:cxn modelId="{3B06B4ED-DB08-4037-8B41-84FE4B6AB104}" type="presParOf" srcId="{6656839C-6593-4629-B875-36CEA3565137}" destId="{AA2A08F1-275B-4437-BB0D-41FF1C55519C}" srcOrd="14" destOrd="0" presId="urn:microsoft.com/office/officeart/2005/8/layout/list1"/>
    <dgm:cxn modelId="{662EE935-9185-47A3-B84F-968BA3E79495}" type="presParOf" srcId="{6656839C-6593-4629-B875-36CEA3565137}" destId="{BF05A050-147C-48E6-93A9-C6BD9192EDC1}" srcOrd="15" destOrd="0" presId="urn:microsoft.com/office/officeart/2005/8/layout/list1"/>
    <dgm:cxn modelId="{B691A2AB-51BC-4AB6-B3EF-FB1559AD3581}" type="presParOf" srcId="{6656839C-6593-4629-B875-36CEA3565137}" destId="{9402361F-D44D-406E-BD37-7F6CDBFF1847}" srcOrd="16" destOrd="0" presId="urn:microsoft.com/office/officeart/2005/8/layout/list1"/>
    <dgm:cxn modelId="{0787EE66-465E-4033-8CCB-EC3D8DE01BE4}" type="presParOf" srcId="{9402361F-D44D-406E-BD37-7F6CDBFF1847}" destId="{D941AC53-D386-404B-95EB-F63B52ED43A6}" srcOrd="0" destOrd="0" presId="urn:microsoft.com/office/officeart/2005/8/layout/list1"/>
    <dgm:cxn modelId="{4266B938-C2A0-4AB9-836D-6D8C5BC5887A}" type="presParOf" srcId="{9402361F-D44D-406E-BD37-7F6CDBFF1847}" destId="{7D5629DA-2871-456E-9CD1-35A85405A769}" srcOrd="1" destOrd="0" presId="urn:microsoft.com/office/officeart/2005/8/layout/list1"/>
    <dgm:cxn modelId="{5C505DB6-99B9-463C-A7ED-2E2638B2F33A}" type="presParOf" srcId="{6656839C-6593-4629-B875-36CEA3565137}" destId="{442A07E6-C8A3-4305-ACFD-583F4CCA7C54}" srcOrd="17" destOrd="0" presId="urn:microsoft.com/office/officeart/2005/8/layout/list1"/>
    <dgm:cxn modelId="{5B639BEC-E6A3-4D0C-8DB2-B5615262E3B5}" type="presParOf" srcId="{6656839C-6593-4629-B875-36CEA3565137}" destId="{FD72A3CF-0688-4C43-9763-F4D4B0F434D9}" srcOrd="18" destOrd="0" presId="urn:microsoft.com/office/officeart/2005/8/layout/list1"/>
    <dgm:cxn modelId="{43C4EE99-BE41-47C1-B9B9-0F4DFBC92105}" type="presParOf" srcId="{6656839C-6593-4629-B875-36CEA3565137}" destId="{802EBA56-2304-4F36-BEE9-026B3955DF7E}" srcOrd="19" destOrd="0" presId="urn:microsoft.com/office/officeart/2005/8/layout/list1"/>
    <dgm:cxn modelId="{85E89F92-230B-4E95-B604-D7892092F2F5}" type="presParOf" srcId="{6656839C-6593-4629-B875-36CEA3565137}" destId="{F40B9DA2-6D95-4FE2-9F0E-3DCB546480D4}" srcOrd="20" destOrd="0" presId="urn:microsoft.com/office/officeart/2005/8/layout/list1"/>
    <dgm:cxn modelId="{DDD4E186-A96F-4219-BD08-111F2CFC577E}" type="presParOf" srcId="{F40B9DA2-6D95-4FE2-9F0E-3DCB546480D4}" destId="{A06236D2-8E49-4C55-9BC0-64B316707C97}" srcOrd="0" destOrd="0" presId="urn:microsoft.com/office/officeart/2005/8/layout/list1"/>
    <dgm:cxn modelId="{ED8DFFEE-D858-480B-893C-23FA30611A2C}" type="presParOf" srcId="{F40B9DA2-6D95-4FE2-9F0E-3DCB546480D4}" destId="{51D552C5-D2E2-4030-A5C8-348E94F8EE83}" srcOrd="1" destOrd="0" presId="urn:microsoft.com/office/officeart/2005/8/layout/list1"/>
    <dgm:cxn modelId="{85659D52-8443-4895-97D5-45E4DCE3AC82}" type="presParOf" srcId="{6656839C-6593-4629-B875-36CEA3565137}" destId="{2FD6AA0E-5A2D-4E84-9585-A2CB24EC1AD1}" srcOrd="21" destOrd="0" presId="urn:microsoft.com/office/officeart/2005/8/layout/list1"/>
    <dgm:cxn modelId="{F0C58097-21AF-4C5D-AF5A-80FB5008469C}" type="presParOf" srcId="{6656839C-6593-4629-B875-36CEA3565137}" destId="{9A7F00B6-3692-48C6-BD64-51209721B8D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E9D3D-31E8-434D-8456-4782E8876D6C}" type="doc">
      <dgm:prSet loTypeId="urn:microsoft.com/office/officeart/2005/8/layout/hierarchy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2F16201B-933E-4461-8BC8-87F21D9E7E4D}">
      <dgm:prSet phldrT="[文字]" custT="1"/>
      <dgm:spPr/>
      <dgm:t>
        <a:bodyPr/>
        <a:lstStyle/>
        <a:p>
          <a:r>
            <a:rPr lang="zh-TW" altLang="en-US" sz="3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適性輔導</a:t>
          </a:r>
          <a:endParaRPr lang="zh-TW" altLang="en-US" sz="3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6E7F7-157A-4492-AD4C-33FD7A0C03D8}" type="parTrans" cxnId="{8F4C0C58-5CD3-44D3-911B-7E3430DCB0DF}">
      <dgm:prSet/>
      <dgm:spPr/>
      <dgm:t>
        <a:bodyPr/>
        <a:lstStyle/>
        <a:p>
          <a:endParaRPr lang="zh-TW" altLang="en-US"/>
        </a:p>
      </dgm:t>
    </dgm:pt>
    <dgm:pt modelId="{45D63E77-F9A4-4C19-89E0-FC059BB88665}" type="sibTrans" cxnId="{8F4C0C58-5CD3-44D3-911B-7E3430DCB0DF}">
      <dgm:prSet/>
      <dgm:spPr/>
      <dgm:t>
        <a:bodyPr/>
        <a:lstStyle/>
        <a:p>
          <a:endParaRPr lang="zh-TW" altLang="en-US"/>
        </a:p>
      </dgm:t>
    </dgm:pt>
    <dgm:pt modelId="{B5B93514-293B-4163-93D7-60F01CD73AAC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國中生涯發展教育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AD86C8-54F7-4C25-AA16-E58FA5CD0C0B}" type="parTrans" cxnId="{24C8527E-252F-4C8E-B0B9-F6AF87CC550F}">
      <dgm:prSet/>
      <dgm:spPr/>
      <dgm:t>
        <a:bodyPr/>
        <a:lstStyle/>
        <a:p>
          <a:endParaRPr lang="zh-TW" altLang="en-US"/>
        </a:p>
      </dgm:t>
    </dgm:pt>
    <dgm:pt modelId="{98009AC0-11AA-4217-B584-8A6BE3D3A223}" type="sibTrans" cxnId="{24C8527E-252F-4C8E-B0B9-F6AF87CC550F}">
      <dgm:prSet/>
      <dgm:spPr/>
      <dgm:t>
        <a:bodyPr/>
        <a:lstStyle/>
        <a:p>
          <a:endParaRPr lang="zh-TW" altLang="en-US"/>
        </a:p>
      </dgm:t>
    </dgm:pt>
    <dgm:pt modelId="{F33CC9CD-0C9D-4442-90E6-FEDD82388C93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技職教育宣導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BDEB2C-66AF-4479-B261-F66C552B91A6}" type="parTrans" cxnId="{740B942A-B9DA-498E-97BF-E26BF3A85A08}">
      <dgm:prSet/>
      <dgm:spPr/>
      <dgm:t>
        <a:bodyPr/>
        <a:lstStyle/>
        <a:p>
          <a:endParaRPr lang="zh-TW" altLang="en-US"/>
        </a:p>
      </dgm:t>
    </dgm:pt>
    <dgm:pt modelId="{5E44B3BF-6934-47D8-9CE4-1827E17EAC8F}" type="sibTrans" cxnId="{740B942A-B9DA-498E-97BF-E26BF3A85A08}">
      <dgm:prSet/>
      <dgm:spPr/>
      <dgm:t>
        <a:bodyPr/>
        <a:lstStyle/>
        <a:p>
          <a:endParaRPr lang="zh-TW" altLang="en-US"/>
        </a:p>
      </dgm:t>
    </dgm:pt>
    <dgm:pt modelId="{A8F33A36-00A2-497B-A143-2211AEEFE4A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C5A4E0-D2AF-4E91-8B1A-3E031C80A579}" type="parTrans" cxnId="{A7B67FC3-5DA2-404D-BD3F-1831C9F5E072}">
      <dgm:prSet/>
      <dgm:spPr/>
      <dgm:t>
        <a:bodyPr/>
        <a:lstStyle/>
        <a:p>
          <a:endParaRPr lang="zh-TW" altLang="en-US"/>
        </a:p>
      </dgm:t>
    </dgm:pt>
    <dgm:pt modelId="{CD378044-B65B-4711-A51C-B57CDF6ACFBC}" type="sibTrans" cxnId="{A7B67FC3-5DA2-404D-BD3F-1831C9F5E072}">
      <dgm:prSet/>
      <dgm:spPr/>
      <dgm:t>
        <a:bodyPr/>
        <a:lstStyle/>
        <a:p>
          <a:endParaRPr lang="zh-TW" altLang="en-US"/>
        </a:p>
      </dgm:t>
    </dgm:pt>
    <dgm:pt modelId="{7906BCB2-65D6-4620-9354-2CAD6D34095E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適性入學宣導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8250C6-2632-4F91-96CD-833239B2BF92}" type="parTrans" cxnId="{2548176F-ABE1-4D9A-89D3-84E8E417E41C}">
      <dgm:prSet/>
      <dgm:spPr/>
      <dgm:t>
        <a:bodyPr/>
        <a:lstStyle/>
        <a:p>
          <a:endParaRPr lang="zh-TW" altLang="en-US"/>
        </a:p>
      </dgm:t>
    </dgm:pt>
    <dgm:pt modelId="{121BDA2C-86AF-4009-B11A-AF978602DA01}" type="sibTrans" cxnId="{2548176F-ABE1-4D9A-89D3-84E8E417E41C}">
      <dgm:prSet/>
      <dgm:spPr/>
      <dgm:t>
        <a:bodyPr/>
        <a:lstStyle/>
        <a:p>
          <a:endParaRPr lang="zh-TW" altLang="en-US"/>
        </a:p>
      </dgm:t>
    </dgm:pt>
    <dgm:pt modelId="{212B52B5-2BCA-483A-96A7-55A25432BEA9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免試入學作業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9D68AB-C690-4511-8DBA-D22F42F069A3}" type="parTrans" cxnId="{B99AB1FF-B59A-4A96-879A-B72250E27F70}">
      <dgm:prSet/>
      <dgm:spPr/>
      <dgm:t>
        <a:bodyPr/>
        <a:lstStyle/>
        <a:p>
          <a:endParaRPr lang="zh-TW" altLang="en-US"/>
        </a:p>
      </dgm:t>
    </dgm:pt>
    <dgm:pt modelId="{7DD01FB6-287E-4A3D-A4FB-B735F1F787D1}" type="sibTrans" cxnId="{B99AB1FF-B59A-4A96-879A-B72250E27F70}">
      <dgm:prSet/>
      <dgm:spPr/>
      <dgm:t>
        <a:bodyPr/>
        <a:lstStyle/>
        <a:p>
          <a:endParaRPr lang="zh-TW" altLang="en-US"/>
        </a:p>
      </dgm:t>
    </dgm:pt>
    <dgm:pt modelId="{3B75BCFF-1A40-4DEB-8C22-6F0A5078E387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充實輔導人力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BD3101-2BD5-4577-8FFA-9A94C0CA7CA8}" type="parTrans" cxnId="{B33D107B-5A25-412C-9594-DC42ED018137}">
      <dgm:prSet/>
      <dgm:spPr/>
      <dgm:t>
        <a:bodyPr/>
        <a:lstStyle/>
        <a:p>
          <a:endParaRPr lang="zh-TW" altLang="en-US"/>
        </a:p>
      </dgm:t>
    </dgm:pt>
    <dgm:pt modelId="{BC2868AF-B81A-41DD-9545-7C59AFD3F10F}" type="sibTrans" cxnId="{B33D107B-5A25-412C-9594-DC42ED018137}">
      <dgm:prSet/>
      <dgm:spPr/>
      <dgm:t>
        <a:bodyPr/>
        <a:lstStyle/>
        <a:p>
          <a:endParaRPr lang="zh-TW" altLang="en-US"/>
        </a:p>
      </dgm:t>
    </dgm:pt>
    <dgm:pt modelId="{1F6B2464-6055-41BA-995F-7081D0EAD73B}">
      <dgm:prSet phldrT="[文字]" custT="1"/>
      <dgm:spPr/>
      <dgm:t>
        <a:bodyPr/>
        <a:lstStyle/>
        <a:p>
          <a:pPr algn="l"/>
          <a:r>
            <a:rPr lang="zh-TW" altLang="en-US" sz="3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志願選填試探與輔導</a:t>
          </a:r>
          <a:endParaRPr lang="zh-TW" altLang="en-US" sz="31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3C3EA0-F541-4E06-97C7-462D80F1C98D}" type="parTrans" cxnId="{650B37AC-190C-46BA-B3A1-049297F647F2}">
      <dgm:prSet/>
      <dgm:spPr/>
      <dgm:t>
        <a:bodyPr/>
        <a:lstStyle/>
        <a:p>
          <a:endParaRPr lang="zh-TW" altLang="en-US"/>
        </a:p>
      </dgm:t>
    </dgm:pt>
    <dgm:pt modelId="{4CA36987-9351-4B5A-8320-40FC0378E9A5}" type="sibTrans" cxnId="{650B37AC-190C-46BA-B3A1-049297F647F2}">
      <dgm:prSet/>
      <dgm:spPr/>
      <dgm:t>
        <a:bodyPr/>
        <a:lstStyle/>
        <a:p>
          <a:endParaRPr lang="zh-TW" altLang="en-US"/>
        </a:p>
      </dgm:t>
    </dgm:pt>
    <dgm:pt modelId="{5A4DE850-63A1-4B10-A90D-6CD91D6BDDC4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特色招生作業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B5BE1D-B71E-47F6-93FB-C53A909E2FFC}" type="parTrans" cxnId="{4710A585-9DAC-43C4-8224-3975BCDE8B5A}">
      <dgm:prSet/>
      <dgm:spPr/>
      <dgm:t>
        <a:bodyPr/>
        <a:lstStyle/>
        <a:p>
          <a:endParaRPr lang="zh-TW" altLang="en-US"/>
        </a:p>
      </dgm:t>
    </dgm:pt>
    <dgm:pt modelId="{A547BAFF-0A57-48A9-962E-3138736A50CB}" type="sibTrans" cxnId="{4710A585-9DAC-43C4-8224-3975BCDE8B5A}">
      <dgm:prSet/>
      <dgm:spPr/>
      <dgm:t>
        <a:bodyPr/>
        <a:lstStyle/>
        <a:p>
          <a:endParaRPr lang="zh-TW" altLang="en-US"/>
        </a:p>
      </dgm:t>
    </dgm:pt>
    <dgm:pt modelId="{6CEA7E8D-D31A-43EC-9041-37EFC61365C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適性入學協助措施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E4B0C3-96E5-41E0-8F32-9994598E4D56}" type="parTrans" cxnId="{D22BD018-A1F2-410D-8079-F6FB7789E5EA}">
      <dgm:prSet/>
      <dgm:spPr/>
      <dgm:t>
        <a:bodyPr/>
        <a:lstStyle/>
        <a:p>
          <a:endParaRPr lang="zh-TW" altLang="en-US"/>
        </a:p>
      </dgm:t>
    </dgm:pt>
    <dgm:pt modelId="{12DADA95-6A66-40E3-A014-6A993AE88324}" type="sibTrans" cxnId="{D22BD018-A1F2-410D-8079-F6FB7789E5EA}">
      <dgm:prSet/>
      <dgm:spPr/>
      <dgm:t>
        <a:bodyPr/>
        <a:lstStyle/>
        <a:p>
          <a:endParaRPr lang="zh-TW" altLang="en-US"/>
        </a:p>
      </dgm:t>
    </dgm:pt>
    <dgm:pt modelId="{7EF3C340-2C6B-4D94-9448-80C0CEB7834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志願體驗探索省思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3144D2-1977-4E03-8630-DC460BE7F288}" type="parTrans" cxnId="{5708DCCD-8AF3-4126-A2F1-D968BCC69E5F}">
      <dgm:prSet/>
      <dgm:spPr/>
      <dgm:t>
        <a:bodyPr/>
        <a:lstStyle/>
        <a:p>
          <a:endParaRPr lang="zh-TW" altLang="en-US"/>
        </a:p>
      </dgm:t>
    </dgm:pt>
    <dgm:pt modelId="{57B27C83-00A3-4EF7-8803-C03629C3D788}" type="sibTrans" cxnId="{5708DCCD-8AF3-4126-A2F1-D968BCC69E5F}">
      <dgm:prSet/>
      <dgm:spPr/>
      <dgm:t>
        <a:bodyPr/>
        <a:lstStyle/>
        <a:p>
          <a:endParaRPr lang="zh-TW" altLang="en-US"/>
        </a:p>
      </dgm:t>
    </dgm:pt>
    <dgm:pt modelId="{6C3C1F96-6D3A-4A67-A939-67E2CF10DD1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檢測免試作業系統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F67CA4-6DDC-4950-ADB6-2829E5A954D2}" type="parTrans" cxnId="{35FFA2F7-714D-4F37-A282-22AF73A922DC}">
      <dgm:prSet/>
      <dgm:spPr/>
      <dgm:t>
        <a:bodyPr/>
        <a:lstStyle/>
        <a:p>
          <a:endParaRPr lang="zh-TW" altLang="en-US"/>
        </a:p>
      </dgm:t>
    </dgm:pt>
    <dgm:pt modelId="{E7F45E88-8A83-471F-90D5-48E907ECFA68}" type="sibTrans" cxnId="{35FFA2F7-714D-4F37-A282-22AF73A922DC}">
      <dgm:prSet/>
      <dgm:spPr/>
      <dgm:t>
        <a:bodyPr/>
        <a:lstStyle/>
        <a:p>
          <a:endParaRPr lang="zh-TW" altLang="en-US"/>
        </a:p>
      </dgm:t>
    </dgm:pt>
    <dgm:pt modelId="{BBDEFCEE-1486-4C46-9D96-9EB56093C49F}" type="pres">
      <dgm:prSet presAssocID="{5E0E9D3D-31E8-434D-8456-4782E8876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09ADAE6-7FD1-420E-85D0-A09276DC09F9}" type="pres">
      <dgm:prSet presAssocID="{2F16201B-933E-4461-8BC8-87F21D9E7E4D}" presName="root" presStyleCnt="0"/>
      <dgm:spPr/>
    </dgm:pt>
    <dgm:pt modelId="{DD80868F-8EEB-4369-9148-4D0E7073D58D}" type="pres">
      <dgm:prSet presAssocID="{2F16201B-933E-4461-8BC8-87F21D9E7E4D}" presName="rootComposite" presStyleCnt="0"/>
      <dgm:spPr/>
    </dgm:pt>
    <dgm:pt modelId="{BF7CD507-E0F1-4C24-8109-712D7C5AB9AC}" type="pres">
      <dgm:prSet presAssocID="{2F16201B-933E-4461-8BC8-87F21D9E7E4D}" presName="rootText" presStyleLbl="node1" presStyleIdx="0" presStyleCnt="3"/>
      <dgm:spPr/>
      <dgm:t>
        <a:bodyPr/>
        <a:lstStyle/>
        <a:p>
          <a:endParaRPr lang="zh-TW" altLang="en-US"/>
        </a:p>
      </dgm:t>
    </dgm:pt>
    <dgm:pt modelId="{B140CF7C-7375-4B61-811B-CC4133916574}" type="pres">
      <dgm:prSet presAssocID="{2F16201B-933E-4461-8BC8-87F21D9E7E4D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72FF4BD6-FB01-4606-8A63-B510900F9E5B}" type="pres">
      <dgm:prSet presAssocID="{2F16201B-933E-4461-8BC8-87F21D9E7E4D}" presName="childShape" presStyleCnt="0"/>
      <dgm:spPr/>
    </dgm:pt>
    <dgm:pt modelId="{BEE43D38-C371-4AF3-9B1C-20859E67A450}" type="pres">
      <dgm:prSet presAssocID="{48AD86C8-54F7-4C25-AA16-E58FA5CD0C0B}" presName="Name13" presStyleLbl="parChTrans1D2" presStyleIdx="0" presStyleCnt="9"/>
      <dgm:spPr/>
      <dgm:t>
        <a:bodyPr/>
        <a:lstStyle/>
        <a:p>
          <a:endParaRPr lang="zh-TW" altLang="en-US"/>
        </a:p>
      </dgm:t>
    </dgm:pt>
    <dgm:pt modelId="{DBD0592F-2E5E-4B97-8328-85175B988E71}" type="pres">
      <dgm:prSet presAssocID="{B5B93514-293B-4163-93D7-60F01CD73AAC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3A886-9A24-4A6F-8842-1B9463DFC82F}" type="pres">
      <dgm:prSet presAssocID="{F6BDEB2C-66AF-4479-B261-F66C552B91A6}" presName="Name13" presStyleLbl="parChTrans1D2" presStyleIdx="1" presStyleCnt="9"/>
      <dgm:spPr/>
      <dgm:t>
        <a:bodyPr/>
        <a:lstStyle/>
        <a:p>
          <a:endParaRPr lang="zh-TW" altLang="en-US"/>
        </a:p>
      </dgm:t>
    </dgm:pt>
    <dgm:pt modelId="{1E55B344-3D5D-4821-87C0-C35F5E4B1F82}" type="pres">
      <dgm:prSet presAssocID="{F33CC9CD-0C9D-4442-90E6-FEDD82388C93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DDDAF2-015E-4C28-9370-677AC8DCB0BB}" type="pres">
      <dgm:prSet presAssocID="{C5BD3101-2BD5-4577-8FFA-9A94C0CA7CA8}" presName="Name13" presStyleLbl="parChTrans1D2" presStyleIdx="2" presStyleCnt="9"/>
      <dgm:spPr/>
      <dgm:t>
        <a:bodyPr/>
        <a:lstStyle/>
        <a:p>
          <a:endParaRPr lang="zh-TW" altLang="en-US"/>
        </a:p>
      </dgm:t>
    </dgm:pt>
    <dgm:pt modelId="{3BECD76B-389E-4A81-B244-6C0418F33830}" type="pres">
      <dgm:prSet presAssocID="{3B75BCFF-1A40-4DEB-8C22-6F0A5078E387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C5D1A3-A10E-4FB3-B76A-573B75489E46}" type="pres">
      <dgm:prSet presAssocID="{1F6B2464-6055-41BA-995F-7081D0EAD73B}" presName="root" presStyleCnt="0"/>
      <dgm:spPr/>
    </dgm:pt>
    <dgm:pt modelId="{5318CE2E-6EC7-477E-94F1-7D420756D5E8}" type="pres">
      <dgm:prSet presAssocID="{1F6B2464-6055-41BA-995F-7081D0EAD73B}" presName="rootComposite" presStyleCnt="0"/>
      <dgm:spPr/>
    </dgm:pt>
    <dgm:pt modelId="{85FCF6C0-E142-430F-A251-830F2FEC3A67}" type="pres">
      <dgm:prSet presAssocID="{1F6B2464-6055-41BA-995F-7081D0EAD73B}" presName="rootText" presStyleLbl="node1" presStyleIdx="1" presStyleCnt="3"/>
      <dgm:spPr/>
      <dgm:t>
        <a:bodyPr/>
        <a:lstStyle/>
        <a:p>
          <a:endParaRPr lang="zh-TW" altLang="en-US"/>
        </a:p>
      </dgm:t>
    </dgm:pt>
    <dgm:pt modelId="{D97BEAD7-400B-42E9-8EE0-2F7B8F31B459}" type="pres">
      <dgm:prSet presAssocID="{1F6B2464-6055-41BA-995F-7081D0EAD73B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91E68602-5ED4-4365-AE9F-C58A152744D9}" type="pres">
      <dgm:prSet presAssocID="{1F6B2464-6055-41BA-995F-7081D0EAD73B}" presName="childShape" presStyleCnt="0"/>
      <dgm:spPr/>
    </dgm:pt>
    <dgm:pt modelId="{E973DCF4-0E6E-41E7-88CA-76B1BC2C3DFC}" type="pres">
      <dgm:prSet presAssocID="{93E4B0C3-96E5-41E0-8F32-9994598E4D56}" presName="Name13" presStyleLbl="parChTrans1D2" presStyleIdx="3" presStyleCnt="9"/>
      <dgm:spPr/>
      <dgm:t>
        <a:bodyPr/>
        <a:lstStyle/>
        <a:p>
          <a:endParaRPr lang="zh-TW" altLang="en-US"/>
        </a:p>
      </dgm:t>
    </dgm:pt>
    <dgm:pt modelId="{E4DF2E74-5265-46A7-BD70-17092C4A0D23}" type="pres">
      <dgm:prSet presAssocID="{6CEA7E8D-D31A-43EC-9041-37EFC61365C0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4C41A4-E9B8-42D3-8E2C-42ACC304BFB2}" type="pres">
      <dgm:prSet presAssocID="{383144D2-1977-4E03-8630-DC460BE7F288}" presName="Name13" presStyleLbl="parChTrans1D2" presStyleIdx="4" presStyleCnt="9"/>
      <dgm:spPr/>
      <dgm:t>
        <a:bodyPr/>
        <a:lstStyle/>
        <a:p>
          <a:endParaRPr lang="zh-TW" altLang="en-US"/>
        </a:p>
      </dgm:t>
    </dgm:pt>
    <dgm:pt modelId="{154B0646-13F6-4A67-AA8A-47D0CF61927A}" type="pres">
      <dgm:prSet presAssocID="{7EF3C340-2C6B-4D94-9448-80C0CEB7834B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4501B8-53D0-444F-AC7C-E925FEAB77A5}" type="pres">
      <dgm:prSet presAssocID="{0CF67CA4-6DDC-4950-ADB6-2829E5A954D2}" presName="Name13" presStyleLbl="parChTrans1D2" presStyleIdx="5" presStyleCnt="9"/>
      <dgm:spPr/>
      <dgm:t>
        <a:bodyPr/>
        <a:lstStyle/>
        <a:p>
          <a:endParaRPr lang="zh-TW" altLang="en-US"/>
        </a:p>
      </dgm:t>
    </dgm:pt>
    <dgm:pt modelId="{FC7D8BD6-DCAE-4923-9D2A-927FA4D613A3}" type="pres">
      <dgm:prSet presAssocID="{6C3C1F96-6D3A-4A67-A939-67E2CF10DD11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27FA12-4A92-4032-B647-774EEBF64FF1}" type="pres">
      <dgm:prSet presAssocID="{A8F33A36-00A2-497B-A143-2211AEEFE4AD}" presName="root" presStyleCnt="0"/>
      <dgm:spPr/>
    </dgm:pt>
    <dgm:pt modelId="{87E1E4F1-FF4B-4B7E-9FAD-0C9DA76E9F9D}" type="pres">
      <dgm:prSet presAssocID="{A8F33A36-00A2-497B-A143-2211AEEFE4AD}" presName="rootComposite" presStyleCnt="0"/>
      <dgm:spPr/>
    </dgm:pt>
    <dgm:pt modelId="{61FD8914-6389-4635-BA44-E39AC0A9387D}" type="pres">
      <dgm:prSet presAssocID="{A8F33A36-00A2-497B-A143-2211AEEFE4AD}" presName="rootText" presStyleLbl="node1" presStyleIdx="2" presStyleCnt="3"/>
      <dgm:spPr/>
      <dgm:t>
        <a:bodyPr/>
        <a:lstStyle/>
        <a:p>
          <a:endParaRPr lang="zh-TW" altLang="en-US"/>
        </a:p>
      </dgm:t>
    </dgm:pt>
    <dgm:pt modelId="{30B98B06-28F6-4525-8C4D-30CF06EB40D3}" type="pres">
      <dgm:prSet presAssocID="{A8F33A36-00A2-497B-A143-2211AEEFE4AD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460D0187-8009-4BE2-B191-DD1D03C73BFF}" type="pres">
      <dgm:prSet presAssocID="{A8F33A36-00A2-497B-A143-2211AEEFE4AD}" presName="childShape" presStyleCnt="0"/>
      <dgm:spPr/>
    </dgm:pt>
    <dgm:pt modelId="{0DFD795E-052E-4AB5-8C21-4D993FF50002}" type="pres">
      <dgm:prSet presAssocID="{AE8250C6-2632-4F91-96CD-833239B2BF92}" presName="Name13" presStyleLbl="parChTrans1D2" presStyleIdx="6" presStyleCnt="9"/>
      <dgm:spPr/>
      <dgm:t>
        <a:bodyPr/>
        <a:lstStyle/>
        <a:p>
          <a:endParaRPr lang="zh-TW" altLang="en-US"/>
        </a:p>
      </dgm:t>
    </dgm:pt>
    <dgm:pt modelId="{13B25F41-AD46-4FA1-8EF3-8B1EEF6B3F9B}" type="pres">
      <dgm:prSet presAssocID="{7906BCB2-65D6-4620-9354-2CAD6D34095E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4E767E-EA74-47CF-B878-B0F655200516}" type="pres">
      <dgm:prSet presAssocID="{489D68AB-C690-4511-8DBA-D22F42F069A3}" presName="Name13" presStyleLbl="parChTrans1D2" presStyleIdx="7" presStyleCnt="9"/>
      <dgm:spPr/>
      <dgm:t>
        <a:bodyPr/>
        <a:lstStyle/>
        <a:p>
          <a:endParaRPr lang="zh-TW" altLang="en-US"/>
        </a:p>
      </dgm:t>
    </dgm:pt>
    <dgm:pt modelId="{DDE86BB5-3B5E-48D4-8518-9BEFBD9698BD}" type="pres">
      <dgm:prSet presAssocID="{212B52B5-2BCA-483A-96A7-55A25432BEA9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0E329D-4715-4A16-9EC2-D8B5B3601286}" type="pres">
      <dgm:prSet presAssocID="{9BB5BE1D-B71E-47F6-93FB-C53A909E2FFC}" presName="Name13" presStyleLbl="parChTrans1D2" presStyleIdx="8" presStyleCnt="9"/>
      <dgm:spPr/>
      <dgm:t>
        <a:bodyPr/>
        <a:lstStyle/>
        <a:p>
          <a:endParaRPr lang="zh-TW" altLang="en-US"/>
        </a:p>
      </dgm:t>
    </dgm:pt>
    <dgm:pt modelId="{8A8C3431-501D-423E-9F69-920AD745161A}" type="pres">
      <dgm:prSet presAssocID="{5A4DE850-63A1-4B10-A90D-6CD91D6BDDC4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6EBD8D-106A-47BA-ADC4-4CC6BDFD8217}" type="presOf" srcId="{212B52B5-2BCA-483A-96A7-55A25432BEA9}" destId="{DDE86BB5-3B5E-48D4-8518-9BEFBD9698BD}" srcOrd="0" destOrd="0" presId="urn:microsoft.com/office/officeart/2005/8/layout/hierarchy3"/>
    <dgm:cxn modelId="{D22BD018-A1F2-410D-8079-F6FB7789E5EA}" srcId="{1F6B2464-6055-41BA-995F-7081D0EAD73B}" destId="{6CEA7E8D-D31A-43EC-9041-37EFC61365C0}" srcOrd="0" destOrd="0" parTransId="{93E4B0C3-96E5-41E0-8F32-9994598E4D56}" sibTransId="{12DADA95-6A66-40E3-A014-6A993AE88324}"/>
    <dgm:cxn modelId="{393357AF-C348-49F7-BC31-853C6DDE0855}" type="presOf" srcId="{AE8250C6-2632-4F91-96CD-833239B2BF92}" destId="{0DFD795E-052E-4AB5-8C21-4D993FF50002}" srcOrd="0" destOrd="0" presId="urn:microsoft.com/office/officeart/2005/8/layout/hierarchy3"/>
    <dgm:cxn modelId="{765C147A-36C9-4D08-B86A-09DBE7C1E9DE}" type="presOf" srcId="{1F6B2464-6055-41BA-995F-7081D0EAD73B}" destId="{D97BEAD7-400B-42E9-8EE0-2F7B8F31B459}" srcOrd="1" destOrd="0" presId="urn:microsoft.com/office/officeart/2005/8/layout/hierarchy3"/>
    <dgm:cxn modelId="{6736CD6C-87B2-469D-B442-C12EF6A5C4F0}" type="presOf" srcId="{489D68AB-C690-4511-8DBA-D22F42F069A3}" destId="{D64E767E-EA74-47CF-B878-B0F655200516}" srcOrd="0" destOrd="0" presId="urn:microsoft.com/office/officeart/2005/8/layout/hierarchy3"/>
    <dgm:cxn modelId="{7310BA92-0870-4BAA-BC28-AFDB78DF1D49}" type="presOf" srcId="{C5BD3101-2BD5-4577-8FFA-9A94C0CA7CA8}" destId="{6BDDDAF2-015E-4C28-9370-677AC8DCB0BB}" srcOrd="0" destOrd="0" presId="urn:microsoft.com/office/officeart/2005/8/layout/hierarchy3"/>
    <dgm:cxn modelId="{35FFA2F7-714D-4F37-A282-22AF73A922DC}" srcId="{1F6B2464-6055-41BA-995F-7081D0EAD73B}" destId="{6C3C1F96-6D3A-4A67-A939-67E2CF10DD11}" srcOrd="2" destOrd="0" parTransId="{0CF67CA4-6DDC-4950-ADB6-2829E5A954D2}" sibTransId="{E7F45E88-8A83-471F-90D5-48E907ECFA68}"/>
    <dgm:cxn modelId="{F1B7713D-D485-474B-A9A0-058A06F65297}" type="presOf" srcId="{0CF67CA4-6DDC-4950-ADB6-2829E5A954D2}" destId="{364501B8-53D0-444F-AC7C-E925FEAB77A5}" srcOrd="0" destOrd="0" presId="urn:microsoft.com/office/officeart/2005/8/layout/hierarchy3"/>
    <dgm:cxn modelId="{04E0D86A-1471-434E-AE18-59E0A03D167C}" type="presOf" srcId="{A8F33A36-00A2-497B-A143-2211AEEFE4AD}" destId="{30B98B06-28F6-4525-8C4D-30CF06EB40D3}" srcOrd="1" destOrd="0" presId="urn:microsoft.com/office/officeart/2005/8/layout/hierarchy3"/>
    <dgm:cxn modelId="{6D637B00-7D54-4E8B-970E-6694719838F8}" type="presOf" srcId="{5E0E9D3D-31E8-434D-8456-4782E8876D6C}" destId="{BBDEFCEE-1486-4C46-9D96-9EB56093C49F}" srcOrd="0" destOrd="0" presId="urn:microsoft.com/office/officeart/2005/8/layout/hierarchy3"/>
    <dgm:cxn modelId="{24C8527E-252F-4C8E-B0B9-F6AF87CC550F}" srcId="{2F16201B-933E-4461-8BC8-87F21D9E7E4D}" destId="{B5B93514-293B-4163-93D7-60F01CD73AAC}" srcOrd="0" destOrd="0" parTransId="{48AD86C8-54F7-4C25-AA16-E58FA5CD0C0B}" sibTransId="{98009AC0-11AA-4217-B584-8A6BE3D3A223}"/>
    <dgm:cxn modelId="{5708DCCD-8AF3-4126-A2F1-D968BCC69E5F}" srcId="{1F6B2464-6055-41BA-995F-7081D0EAD73B}" destId="{7EF3C340-2C6B-4D94-9448-80C0CEB7834B}" srcOrd="1" destOrd="0" parTransId="{383144D2-1977-4E03-8630-DC460BE7F288}" sibTransId="{57B27C83-00A3-4EF7-8803-C03629C3D788}"/>
    <dgm:cxn modelId="{7FA11490-004F-4609-9B13-1D7CD79649B4}" type="presOf" srcId="{A8F33A36-00A2-497B-A143-2211AEEFE4AD}" destId="{61FD8914-6389-4635-BA44-E39AC0A9387D}" srcOrd="0" destOrd="0" presId="urn:microsoft.com/office/officeart/2005/8/layout/hierarchy3"/>
    <dgm:cxn modelId="{DCF87889-D2B8-4F8E-9B82-3A8668203A6D}" type="presOf" srcId="{2F16201B-933E-4461-8BC8-87F21D9E7E4D}" destId="{B140CF7C-7375-4B61-811B-CC4133916574}" srcOrd="1" destOrd="0" presId="urn:microsoft.com/office/officeart/2005/8/layout/hierarchy3"/>
    <dgm:cxn modelId="{0B4CB063-7846-479B-B392-C1D8F45E51FC}" type="presOf" srcId="{48AD86C8-54F7-4C25-AA16-E58FA5CD0C0B}" destId="{BEE43D38-C371-4AF3-9B1C-20859E67A450}" srcOrd="0" destOrd="0" presId="urn:microsoft.com/office/officeart/2005/8/layout/hierarchy3"/>
    <dgm:cxn modelId="{4710A585-9DAC-43C4-8224-3975BCDE8B5A}" srcId="{A8F33A36-00A2-497B-A143-2211AEEFE4AD}" destId="{5A4DE850-63A1-4B10-A90D-6CD91D6BDDC4}" srcOrd="2" destOrd="0" parTransId="{9BB5BE1D-B71E-47F6-93FB-C53A909E2FFC}" sibTransId="{A547BAFF-0A57-48A9-962E-3138736A50CB}"/>
    <dgm:cxn modelId="{F6D905BC-9A8B-49C9-B744-9F590BBE8F05}" type="presOf" srcId="{2F16201B-933E-4461-8BC8-87F21D9E7E4D}" destId="{BF7CD507-E0F1-4C24-8109-712D7C5AB9AC}" srcOrd="0" destOrd="0" presId="urn:microsoft.com/office/officeart/2005/8/layout/hierarchy3"/>
    <dgm:cxn modelId="{B833A9DE-1246-49B7-A007-BC15DAE28C52}" type="presOf" srcId="{93E4B0C3-96E5-41E0-8F32-9994598E4D56}" destId="{E973DCF4-0E6E-41E7-88CA-76B1BC2C3DFC}" srcOrd="0" destOrd="0" presId="urn:microsoft.com/office/officeart/2005/8/layout/hierarchy3"/>
    <dgm:cxn modelId="{B99AB1FF-B59A-4A96-879A-B72250E27F70}" srcId="{A8F33A36-00A2-497B-A143-2211AEEFE4AD}" destId="{212B52B5-2BCA-483A-96A7-55A25432BEA9}" srcOrd="1" destOrd="0" parTransId="{489D68AB-C690-4511-8DBA-D22F42F069A3}" sibTransId="{7DD01FB6-287E-4A3D-A4FB-B735F1F787D1}"/>
    <dgm:cxn modelId="{3309A816-74E3-44AD-80E6-1FEC13DE3569}" type="presOf" srcId="{6C3C1F96-6D3A-4A67-A939-67E2CF10DD11}" destId="{FC7D8BD6-DCAE-4923-9D2A-927FA4D613A3}" srcOrd="0" destOrd="0" presId="urn:microsoft.com/office/officeart/2005/8/layout/hierarchy3"/>
    <dgm:cxn modelId="{334D0D64-2C9C-4ED6-B08B-82639319FD18}" type="presOf" srcId="{F33CC9CD-0C9D-4442-90E6-FEDD82388C93}" destId="{1E55B344-3D5D-4821-87C0-C35F5E4B1F82}" srcOrd="0" destOrd="0" presId="urn:microsoft.com/office/officeart/2005/8/layout/hierarchy3"/>
    <dgm:cxn modelId="{887E70DF-CCBB-4943-B422-7B7690B190F1}" type="presOf" srcId="{7EF3C340-2C6B-4D94-9448-80C0CEB7834B}" destId="{154B0646-13F6-4A67-AA8A-47D0CF61927A}" srcOrd="0" destOrd="0" presId="urn:microsoft.com/office/officeart/2005/8/layout/hierarchy3"/>
    <dgm:cxn modelId="{B33D107B-5A25-412C-9594-DC42ED018137}" srcId="{2F16201B-933E-4461-8BC8-87F21D9E7E4D}" destId="{3B75BCFF-1A40-4DEB-8C22-6F0A5078E387}" srcOrd="2" destOrd="0" parTransId="{C5BD3101-2BD5-4577-8FFA-9A94C0CA7CA8}" sibTransId="{BC2868AF-B81A-41DD-9545-7C59AFD3F10F}"/>
    <dgm:cxn modelId="{650B37AC-190C-46BA-B3A1-049297F647F2}" srcId="{5E0E9D3D-31E8-434D-8456-4782E8876D6C}" destId="{1F6B2464-6055-41BA-995F-7081D0EAD73B}" srcOrd="1" destOrd="0" parTransId="{AF3C3EA0-F541-4E06-97C7-462D80F1C98D}" sibTransId="{4CA36987-9351-4B5A-8320-40FC0378E9A5}"/>
    <dgm:cxn modelId="{A7B67FC3-5DA2-404D-BD3F-1831C9F5E072}" srcId="{5E0E9D3D-31E8-434D-8456-4782E8876D6C}" destId="{A8F33A36-00A2-497B-A143-2211AEEFE4AD}" srcOrd="2" destOrd="0" parTransId="{1FC5A4E0-D2AF-4E91-8B1A-3E031C80A579}" sibTransId="{CD378044-B65B-4711-A51C-B57CDF6ACFBC}"/>
    <dgm:cxn modelId="{88486A65-B1EE-4B9B-9072-66E76BC0E713}" type="presOf" srcId="{F6BDEB2C-66AF-4479-B261-F66C552B91A6}" destId="{F093A886-9A24-4A6F-8842-1B9463DFC82F}" srcOrd="0" destOrd="0" presId="urn:microsoft.com/office/officeart/2005/8/layout/hierarchy3"/>
    <dgm:cxn modelId="{2548176F-ABE1-4D9A-89D3-84E8E417E41C}" srcId="{A8F33A36-00A2-497B-A143-2211AEEFE4AD}" destId="{7906BCB2-65D6-4620-9354-2CAD6D34095E}" srcOrd="0" destOrd="0" parTransId="{AE8250C6-2632-4F91-96CD-833239B2BF92}" sibTransId="{121BDA2C-86AF-4009-B11A-AF978602DA01}"/>
    <dgm:cxn modelId="{3CD9A541-0773-4CFB-BFA8-5560BBD5589D}" type="presOf" srcId="{383144D2-1977-4E03-8630-DC460BE7F288}" destId="{7F4C41A4-E9B8-42D3-8E2C-42ACC304BFB2}" srcOrd="0" destOrd="0" presId="urn:microsoft.com/office/officeart/2005/8/layout/hierarchy3"/>
    <dgm:cxn modelId="{1F447C57-93AA-4B95-ABA3-046F559BA352}" type="presOf" srcId="{6CEA7E8D-D31A-43EC-9041-37EFC61365C0}" destId="{E4DF2E74-5265-46A7-BD70-17092C4A0D23}" srcOrd="0" destOrd="0" presId="urn:microsoft.com/office/officeart/2005/8/layout/hierarchy3"/>
    <dgm:cxn modelId="{3BC576E3-9C6F-4598-B5C5-0340C662EC2F}" type="presOf" srcId="{9BB5BE1D-B71E-47F6-93FB-C53A909E2FFC}" destId="{CC0E329D-4715-4A16-9EC2-D8B5B3601286}" srcOrd="0" destOrd="0" presId="urn:microsoft.com/office/officeart/2005/8/layout/hierarchy3"/>
    <dgm:cxn modelId="{623AB5C1-CFB6-40F3-B22B-57009517BD5B}" type="presOf" srcId="{3B75BCFF-1A40-4DEB-8C22-6F0A5078E387}" destId="{3BECD76B-389E-4A81-B244-6C0418F33830}" srcOrd="0" destOrd="0" presId="urn:microsoft.com/office/officeart/2005/8/layout/hierarchy3"/>
    <dgm:cxn modelId="{740B942A-B9DA-498E-97BF-E26BF3A85A08}" srcId="{2F16201B-933E-4461-8BC8-87F21D9E7E4D}" destId="{F33CC9CD-0C9D-4442-90E6-FEDD82388C93}" srcOrd="1" destOrd="0" parTransId="{F6BDEB2C-66AF-4479-B261-F66C552B91A6}" sibTransId="{5E44B3BF-6934-47D8-9CE4-1827E17EAC8F}"/>
    <dgm:cxn modelId="{2DCB7086-C6B8-4A55-BA9B-C4896E438851}" type="presOf" srcId="{B5B93514-293B-4163-93D7-60F01CD73AAC}" destId="{DBD0592F-2E5E-4B97-8328-85175B988E71}" srcOrd="0" destOrd="0" presId="urn:microsoft.com/office/officeart/2005/8/layout/hierarchy3"/>
    <dgm:cxn modelId="{EDB5FDBD-8CED-4881-B904-CAB483880D5E}" type="presOf" srcId="{5A4DE850-63A1-4B10-A90D-6CD91D6BDDC4}" destId="{8A8C3431-501D-423E-9F69-920AD745161A}" srcOrd="0" destOrd="0" presId="urn:microsoft.com/office/officeart/2005/8/layout/hierarchy3"/>
    <dgm:cxn modelId="{D6294676-312F-47B2-806E-45BD36DC3297}" type="presOf" srcId="{1F6B2464-6055-41BA-995F-7081D0EAD73B}" destId="{85FCF6C0-E142-430F-A251-830F2FEC3A67}" srcOrd="0" destOrd="0" presId="urn:microsoft.com/office/officeart/2005/8/layout/hierarchy3"/>
    <dgm:cxn modelId="{8F4C0C58-5CD3-44D3-911B-7E3430DCB0DF}" srcId="{5E0E9D3D-31E8-434D-8456-4782E8876D6C}" destId="{2F16201B-933E-4461-8BC8-87F21D9E7E4D}" srcOrd="0" destOrd="0" parTransId="{B4D6E7F7-157A-4492-AD4C-33FD7A0C03D8}" sibTransId="{45D63E77-F9A4-4C19-89E0-FC059BB88665}"/>
    <dgm:cxn modelId="{4F1703DD-AB96-4C6A-96AC-CF83D294BE87}" type="presOf" srcId="{7906BCB2-65D6-4620-9354-2CAD6D34095E}" destId="{13B25F41-AD46-4FA1-8EF3-8B1EEF6B3F9B}" srcOrd="0" destOrd="0" presId="urn:microsoft.com/office/officeart/2005/8/layout/hierarchy3"/>
    <dgm:cxn modelId="{4FBD7FF5-25D7-4560-BBC9-BCAC806E4327}" type="presParOf" srcId="{BBDEFCEE-1486-4C46-9D96-9EB56093C49F}" destId="{509ADAE6-7FD1-420E-85D0-A09276DC09F9}" srcOrd="0" destOrd="0" presId="urn:microsoft.com/office/officeart/2005/8/layout/hierarchy3"/>
    <dgm:cxn modelId="{5A2D5DD2-E167-4EDA-B205-C8142894B2B0}" type="presParOf" srcId="{509ADAE6-7FD1-420E-85D0-A09276DC09F9}" destId="{DD80868F-8EEB-4369-9148-4D0E7073D58D}" srcOrd="0" destOrd="0" presId="urn:microsoft.com/office/officeart/2005/8/layout/hierarchy3"/>
    <dgm:cxn modelId="{E4BA680D-3E5C-4D41-B2C6-0A7015786B24}" type="presParOf" srcId="{DD80868F-8EEB-4369-9148-4D0E7073D58D}" destId="{BF7CD507-E0F1-4C24-8109-712D7C5AB9AC}" srcOrd="0" destOrd="0" presId="urn:microsoft.com/office/officeart/2005/8/layout/hierarchy3"/>
    <dgm:cxn modelId="{7F7EC36F-583D-4661-8AAF-7DC980E18466}" type="presParOf" srcId="{DD80868F-8EEB-4369-9148-4D0E7073D58D}" destId="{B140CF7C-7375-4B61-811B-CC4133916574}" srcOrd="1" destOrd="0" presId="urn:microsoft.com/office/officeart/2005/8/layout/hierarchy3"/>
    <dgm:cxn modelId="{C0D10DF1-9A62-4F2C-9D7B-B97D1D5383E4}" type="presParOf" srcId="{509ADAE6-7FD1-420E-85D0-A09276DC09F9}" destId="{72FF4BD6-FB01-4606-8A63-B510900F9E5B}" srcOrd="1" destOrd="0" presId="urn:microsoft.com/office/officeart/2005/8/layout/hierarchy3"/>
    <dgm:cxn modelId="{11CBDF0F-FF98-4B3E-AAA6-D8CC4AB7C7FE}" type="presParOf" srcId="{72FF4BD6-FB01-4606-8A63-B510900F9E5B}" destId="{BEE43D38-C371-4AF3-9B1C-20859E67A450}" srcOrd="0" destOrd="0" presId="urn:microsoft.com/office/officeart/2005/8/layout/hierarchy3"/>
    <dgm:cxn modelId="{1798A10C-E736-4D79-9932-1A2AF7337439}" type="presParOf" srcId="{72FF4BD6-FB01-4606-8A63-B510900F9E5B}" destId="{DBD0592F-2E5E-4B97-8328-85175B988E71}" srcOrd="1" destOrd="0" presId="urn:microsoft.com/office/officeart/2005/8/layout/hierarchy3"/>
    <dgm:cxn modelId="{AE22CC0B-1475-4806-93FB-C7276113F0BF}" type="presParOf" srcId="{72FF4BD6-FB01-4606-8A63-B510900F9E5B}" destId="{F093A886-9A24-4A6F-8842-1B9463DFC82F}" srcOrd="2" destOrd="0" presId="urn:microsoft.com/office/officeart/2005/8/layout/hierarchy3"/>
    <dgm:cxn modelId="{5AB77478-787E-4EEF-88F2-50AA74304618}" type="presParOf" srcId="{72FF4BD6-FB01-4606-8A63-B510900F9E5B}" destId="{1E55B344-3D5D-4821-87C0-C35F5E4B1F82}" srcOrd="3" destOrd="0" presId="urn:microsoft.com/office/officeart/2005/8/layout/hierarchy3"/>
    <dgm:cxn modelId="{9EF4BAE9-4A16-4FAA-A372-EC83021DCF96}" type="presParOf" srcId="{72FF4BD6-FB01-4606-8A63-B510900F9E5B}" destId="{6BDDDAF2-015E-4C28-9370-677AC8DCB0BB}" srcOrd="4" destOrd="0" presId="urn:microsoft.com/office/officeart/2005/8/layout/hierarchy3"/>
    <dgm:cxn modelId="{F76D7B78-1023-448A-B6BB-C6EE3FCEBA9A}" type="presParOf" srcId="{72FF4BD6-FB01-4606-8A63-B510900F9E5B}" destId="{3BECD76B-389E-4A81-B244-6C0418F33830}" srcOrd="5" destOrd="0" presId="urn:microsoft.com/office/officeart/2005/8/layout/hierarchy3"/>
    <dgm:cxn modelId="{EBE07A45-A1BF-4A48-9ED2-CEE12CDB1541}" type="presParOf" srcId="{BBDEFCEE-1486-4C46-9D96-9EB56093C49F}" destId="{3BC5D1A3-A10E-4FB3-B76A-573B75489E46}" srcOrd="1" destOrd="0" presId="urn:microsoft.com/office/officeart/2005/8/layout/hierarchy3"/>
    <dgm:cxn modelId="{0E62F8F3-6C44-478B-A354-087F00EBC967}" type="presParOf" srcId="{3BC5D1A3-A10E-4FB3-B76A-573B75489E46}" destId="{5318CE2E-6EC7-477E-94F1-7D420756D5E8}" srcOrd="0" destOrd="0" presId="urn:microsoft.com/office/officeart/2005/8/layout/hierarchy3"/>
    <dgm:cxn modelId="{411ACD35-79A8-4607-BCC2-2736A534A27A}" type="presParOf" srcId="{5318CE2E-6EC7-477E-94F1-7D420756D5E8}" destId="{85FCF6C0-E142-430F-A251-830F2FEC3A67}" srcOrd="0" destOrd="0" presId="urn:microsoft.com/office/officeart/2005/8/layout/hierarchy3"/>
    <dgm:cxn modelId="{8C4291F5-04D9-4520-B872-7651D27D3A44}" type="presParOf" srcId="{5318CE2E-6EC7-477E-94F1-7D420756D5E8}" destId="{D97BEAD7-400B-42E9-8EE0-2F7B8F31B459}" srcOrd="1" destOrd="0" presId="urn:microsoft.com/office/officeart/2005/8/layout/hierarchy3"/>
    <dgm:cxn modelId="{F653D421-BFDF-4961-9882-A0B3BC19133F}" type="presParOf" srcId="{3BC5D1A3-A10E-4FB3-B76A-573B75489E46}" destId="{91E68602-5ED4-4365-AE9F-C58A152744D9}" srcOrd="1" destOrd="0" presId="urn:microsoft.com/office/officeart/2005/8/layout/hierarchy3"/>
    <dgm:cxn modelId="{863B21CE-22F9-40C2-AA0B-D169C74C9638}" type="presParOf" srcId="{91E68602-5ED4-4365-AE9F-C58A152744D9}" destId="{E973DCF4-0E6E-41E7-88CA-76B1BC2C3DFC}" srcOrd="0" destOrd="0" presId="urn:microsoft.com/office/officeart/2005/8/layout/hierarchy3"/>
    <dgm:cxn modelId="{FD69B741-6416-4F6B-A506-C610039B174E}" type="presParOf" srcId="{91E68602-5ED4-4365-AE9F-C58A152744D9}" destId="{E4DF2E74-5265-46A7-BD70-17092C4A0D23}" srcOrd="1" destOrd="0" presId="urn:microsoft.com/office/officeart/2005/8/layout/hierarchy3"/>
    <dgm:cxn modelId="{023F4E8B-0F5A-402F-85B8-6842422560B7}" type="presParOf" srcId="{91E68602-5ED4-4365-AE9F-C58A152744D9}" destId="{7F4C41A4-E9B8-42D3-8E2C-42ACC304BFB2}" srcOrd="2" destOrd="0" presId="urn:microsoft.com/office/officeart/2005/8/layout/hierarchy3"/>
    <dgm:cxn modelId="{062A0226-D860-4F30-8291-4A56D2FDE025}" type="presParOf" srcId="{91E68602-5ED4-4365-AE9F-C58A152744D9}" destId="{154B0646-13F6-4A67-AA8A-47D0CF61927A}" srcOrd="3" destOrd="0" presId="urn:microsoft.com/office/officeart/2005/8/layout/hierarchy3"/>
    <dgm:cxn modelId="{AFBB6855-FCF1-43BE-B13A-9369F9BD0A35}" type="presParOf" srcId="{91E68602-5ED4-4365-AE9F-C58A152744D9}" destId="{364501B8-53D0-444F-AC7C-E925FEAB77A5}" srcOrd="4" destOrd="0" presId="urn:microsoft.com/office/officeart/2005/8/layout/hierarchy3"/>
    <dgm:cxn modelId="{F685B0FC-254D-4267-9501-265AF13E57CC}" type="presParOf" srcId="{91E68602-5ED4-4365-AE9F-C58A152744D9}" destId="{FC7D8BD6-DCAE-4923-9D2A-927FA4D613A3}" srcOrd="5" destOrd="0" presId="urn:microsoft.com/office/officeart/2005/8/layout/hierarchy3"/>
    <dgm:cxn modelId="{271BA37D-530B-4692-B50E-2C3B554CFDA3}" type="presParOf" srcId="{BBDEFCEE-1486-4C46-9D96-9EB56093C49F}" destId="{3F27FA12-4A92-4032-B647-774EEBF64FF1}" srcOrd="2" destOrd="0" presId="urn:microsoft.com/office/officeart/2005/8/layout/hierarchy3"/>
    <dgm:cxn modelId="{A31FC252-7794-4208-8FF3-79148661C128}" type="presParOf" srcId="{3F27FA12-4A92-4032-B647-774EEBF64FF1}" destId="{87E1E4F1-FF4B-4B7E-9FAD-0C9DA76E9F9D}" srcOrd="0" destOrd="0" presId="urn:microsoft.com/office/officeart/2005/8/layout/hierarchy3"/>
    <dgm:cxn modelId="{65FB95DB-2D03-48EF-99E9-7D3B1570D23E}" type="presParOf" srcId="{87E1E4F1-FF4B-4B7E-9FAD-0C9DA76E9F9D}" destId="{61FD8914-6389-4635-BA44-E39AC0A9387D}" srcOrd="0" destOrd="0" presId="urn:microsoft.com/office/officeart/2005/8/layout/hierarchy3"/>
    <dgm:cxn modelId="{81757786-363F-47C0-A462-4D257129C380}" type="presParOf" srcId="{87E1E4F1-FF4B-4B7E-9FAD-0C9DA76E9F9D}" destId="{30B98B06-28F6-4525-8C4D-30CF06EB40D3}" srcOrd="1" destOrd="0" presId="urn:microsoft.com/office/officeart/2005/8/layout/hierarchy3"/>
    <dgm:cxn modelId="{B16653C7-BE2B-4863-BAF5-B42D69C5A4B2}" type="presParOf" srcId="{3F27FA12-4A92-4032-B647-774EEBF64FF1}" destId="{460D0187-8009-4BE2-B191-DD1D03C73BFF}" srcOrd="1" destOrd="0" presId="urn:microsoft.com/office/officeart/2005/8/layout/hierarchy3"/>
    <dgm:cxn modelId="{B7F3A37D-9846-4833-8933-FC4320839516}" type="presParOf" srcId="{460D0187-8009-4BE2-B191-DD1D03C73BFF}" destId="{0DFD795E-052E-4AB5-8C21-4D993FF50002}" srcOrd="0" destOrd="0" presId="urn:microsoft.com/office/officeart/2005/8/layout/hierarchy3"/>
    <dgm:cxn modelId="{1AFA7AFF-19D6-47ED-8C30-7D89E981D720}" type="presParOf" srcId="{460D0187-8009-4BE2-B191-DD1D03C73BFF}" destId="{13B25F41-AD46-4FA1-8EF3-8B1EEF6B3F9B}" srcOrd="1" destOrd="0" presId="urn:microsoft.com/office/officeart/2005/8/layout/hierarchy3"/>
    <dgm:cxn modelId="{6F45B56B-E9C3-4F2F-81E2-F91DF9F1E841}" type="presParOf" srcId="{460D0187-8009-4BE2-B191-DD1D03C73BFF}" destId="{D64E767E-EA74-47CF-B878-B0F655200516}" srcOrd="2" destOrd="0" presId="urn:microsoft.com/office/officeart/2005/8/layout/hierarchy3"/>
    <dgm:cxn modelId="{9E150B13-F43D-4F93-AF2E-E21C5223FDCB}" type="presParOf" srcId="{460D0187-8009-4BE2-B191-DD1D03C73BFF}" destId="{DDE86BB5-3B5E-48D4-8518-9BEFBD9698BD}" srcOrd="3" destOrd="0" presId="urn:microsoft.com/office/officeart/2005/8/layout/hierarchy3"/>
    <dgm:cxn modelId="{A7D819BB-E88C-480D-B1E5-54529864F2D7}" type="presParOf" srcId="{460D0187-8009-4BE2-B191-DD1D03C73BFF}" destId="{CC0E329D-4715-4A16-9EC2-D8B5B3601286}" srcOrd="4" destOrd="0" presId="urn:microsoft.com/office/officeart/2005/8/layout/hierarchy3"/>
    <dgm:cxn modelId="{D793A7CC-F470-4ECC-86AE-36EE425A098E}" type="presParOf" srcId="{460D0187-8009-4BE2-B191-DD1D03C73BFF}" destId="{8A8C3431-501D-423E-9F69-920AD745161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孩子表現最好的科目是哪一科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孩子學習什麼事情最投入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孩子平時或假日最常做什麼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008080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孩子未來最想從事的工作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/>
      <dgm:t>
        <a:bodyPr/>
        <a:lstStyle/>
        <a:p>
          <a:pPr marL="0" marR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我最常和孩子一起做什麼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5" custLinFactY="3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5" custLinFactY="8938" custLinFactNeighborX="-632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0D9DDE7D-4E28-41D2-8372-13BB123A1C1F}" type="presOf" srcId="{56181F42-FE2F-4502-A08E-DF2751BC1FBB}" destId="{D2493F36-ADC8-48EC-A6B2-40FE53CECDD2}" srcOrd="0" destOrd="0" presId="urn:microsoft.com/office/officeart/2005/8/layout/vList2"/>
    <dgm:cxn modelId="{3B0E0DF7-0591-4E47-9F44-66375D5DADD1}" type="presOf" srcId="{337BAEC7-1CED-4FA8-B712-EBEF6E62470A}" destId="{8D0214E0-7013-457F-8966-C18E9BA45862}" srcOrd="0" destOrd="0" presId="urn:microsoft.com/office/officeart/2005/8/layout/vList2"/>
    <dgm:cxn modelId="{6A4E9D9C-11AD-4FAE-B22F-0421A690CB39}" type="presOf" srcId="{1B706E8A-65F2-42F0-84B1-E3813B0A7F5B}" destId="{454EC84D-4CF0-4536-9837-8CE7BC73E602}" srcOrd="0" destOrd="0" presId="urn:microsoft.com/office/officeart/2005/8/layout/vList2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E680CEC1-63C5-470D-9689-7EC7EE379283}" type="presOf" srcId="{701A054F-02FD-4607-AC5B-98BE9FD263FC}" destId="{F4536191-2338-4709-A7BA-6E9368412D05}" srcOrd="0" destOrd="0" presId="urn:microsoft.com/office/officeart/2005/8/layout/vList2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D64237D9-0D4D-4CB3-AD4A-4D86C69EE987}" type="presOf" srcId="{28AC8CEF-7275-49AA-879F-B569872098D2}" destId="{C45F3CCC-73D7-4F6F-ACD7-E5EDC87718F1}" srcOrd="0" destOrd="0" presId="urn:microsoft.com/office/officeart/2005/8/layout/vList2"/>
    <dgm:cxn modelId="{4ADA43FC-6691-45F4-A43F-89B00A8A1817}" type="presOf" srcId="{FC91AED7-4A9B-4C72-8FDE-DDDBB466A2F4}" destId="{38108298-CC56-45EB-B0D4-4A2AC5899CC4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B9CC177D-5946-434B-901D-6D97870E4CE8}" type="presParOf" srcId="{8D0214E0-7013-457F-8966-C18E9BA45862}" destId="{D2493F36-ADC8-48EC-A6B2-40FE53CECDD2}" srcOrd="0" destOrd="0" presId="urn:microsoft.com/office/officeart/2005/8/layout/vList2"/>
    <dgm:cxn modelId="{EB0F4C87-7912-4209-B18C-789D7FCF5F98}" type="presParOf" srcId="{8D0214E0-7013-457F-8966-C18E9BA45862}" destId="{887925E4-B950-460F-B92A-1506019CB6C4}" srcOrd="1" destOrd="0" presId="urn:microsoft.com/office/officeart/2005/8/layout/vList2"/>
    <dgm:cxn modelId="{16304269-F8F4-490A-B31A-0FB31E326855}" type="presParOf" srcId="{8D0214E0-7013-457F-8966-C18E9BA45862}" destId="{F4536191-2338-4709-A7BA-6E9368412D05}" srcOrd="2" destOrd="0" presId="urn:microsoft.com/office/officeart/2005/8/layout/vList2"/>
    <dgm:cxn modelId="{C76F97DF-FB7D-44BF-887E-CBA01D1030E3}" type="presParOf" srcId="{8D0214E0-7013-457F-8966-C18E9BA45862}" destId="{B69E9C16-C422-4E3D-BCE7-D11E2BB18A97}" srcOrd="3" destOrd="0" presId="urn:microsoft.com/office/officeart/2005/8/layout/vList2"/>
    <dgm:cxn modelId="{1165D864-6469-4B65-AD8B-DF24A63D329F}" type="presParOf" srcId="{8D0214E0-7013-457F-8966-C18E9BA45862}" destId="{C45F3CCC-73D7-4F6F-ACD7-E5EDC87718F1}" srcOrd="4" destOrd="0" presId="urn:microsoft.com/office/officeart/2005/8/layout/vList2"/>
    <dgm:cxn modelId="{14B26EBC-9968-4142-AB52-9DB6E09CB339}" type="presParOf" srcId="{8D0214E0-7013-457F-8966-C18E9BA45862}" destId="{EDB3B597-B670-43C7-ADE0-9A10B0DF30C3}" srcOrd="5" destOrd="0" presId="urn:microsoft.com/office/officeart/2005/8/layout/vList2"/>
    <dgm:cxn modelId="{E62BEC75-902F-4EB9-A304-2A3A28DC8B99}" type="presParOf" srcId="{8D0214E0-7013-457F-8966-C18E9BA45862}" destId="{38108298-CC56-45EB-B0D4-4A2AC5899CC4}" srcOrd="6" destOrd="0" presId="urn:microsoft.com/office/officeart/2005/8/layout/vList2"/>
    <dgm:cxn modelId="{CBC3EBE3-BEA6-496D-B235-C11F81E3C217}" type="presParOf" srcId="{8D0214E0-7013-457F-8966-C18E9BA45862}" destId="{718885A4-A94A-4E69-A51C-A650345A9E65}" srcOrd="7" destOrd="0" presId="urn:microsoft.com/office/officeart/2005/8/layout/vList2"/>
    <dgm:cxn modelId="{C402B1D7-F7C0-4BE8-9C3E-1A11D8A209A9}" type="presParOf" srcId="{8D0214E0-7013-457F-8966-C18E9BA45862}" destId="{454EC84D-4CF0-4536-9837-8CE7BC73E6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rgbClr val="3742AF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孩子的性向、興趣與能力如何發掘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>
        <a:solidFill>
          <a:srgbClr val="82A6BE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我們能提供哪些多元的試探機會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/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性向、興趣、能力與生涯抉擇的關係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>
        <a:solidFill>
          <a:srgbClr val="8985D5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我們可以提供孩子哪些學習資源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3742A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孩子國中畢業以後可以有哪些選擇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0F9A3125-3C9B-4A7A-85E2-690DF3CE1392}">
      <dgm:prSet phldrT="[文字]" custT="1"/>
      <dgm:spPr>
        <a:solidFill>
          <a:srgbClr val="8985D5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我瞭解社會變動的趨勢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093FB7-8F1B-4DBD-8EF7-DFFECF76EF29}" type="par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5BCFA91-0F2B-4DE5-9DE2-C0AB461CA8FE}" type="sib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76FAF7A-190D-4531-9FA7-DAA6CBA87CEA}">
      <dgm:prSet phldrT="[文字]" custT="1"/>
      <dgm:spPr>
        <a:solidFill>
          <a:srgbClr val="3742A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就近入學與地理環境？</a:t>
          </a:r>
        </a:p>
      </dgm:t>
    </dgm:pt>
    <dgm:pt modelId="{4F504B0E-4BEC-469F-A04B-FFA43AC5F0FF}" type="par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671481CD-7A1A-4160-8127-0BA8C756B7AD}" type="sib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7A830-A9CE-40A5-9069-4AFB4A10A983}" type="pres">
      <dgm:prSet presAssocID="{3495A68D-2837-4E3F-B1EC-49A688864280}" presName="spacer" presStyleCnt="0"/>
      <dgm:spPr/>
      <dgm:t>
        <a:bodyPr/>
        <a:lstStyle/>
        <a:p>
          <a:endParaRPr lang="zh-TW" altLang="en-US"/>
        </a:p>
      </dgm:t>
    </dgm:pt>
    <dgm:pt modelId="{DAA5CC1F-4C5E-4CFB-830D-C738A8821A76}" type="pres">
      <dgm:prSet presAssocID="{0F9A3125-3C9B-4A7A-85E2-690DF3CE139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35FF6-2BA2-44F5-9250-D50FA6EDF252}" type="pres">
      <dgm:prSet presAssocID="{05BCFA91-0F2B-4DE5-9DE2-C0AB461CA8FE}" presName="spacer" presStyleCnt="0"/>
      <dgm:spPr/>
      <dgm:t>
        <a:bodyPr/>
        <a:lstStyle/>
        <a:p>
          <a:endParaRPr lang="zh-TW" altLang="en-US"/>
        </a:p>
      </dgm:t>
    </dgm:pt>
    <dgm:pt modelId="{675A777C-2F01-45B0-93CA-40F7D103E827}" type="pres">
      <dgm:prSet presAssocID="{076FAF7A-190D-4531-9FA7-DAA6CBA87CEA}" presName="parentText" presStyleLbl="node1" presStyleIdx="6" presStyleCnt="7" custLinFactY="739" custLinFactNeighborX="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FE6EFC-D244-4710-A54B-FED361C9AB2A}" srcId="{337BAEC7-1CED-4FA8-B712-EBEF6E62470A}" destId="{0F9A3125-3C9B-4A7A-85E2-690DF3CE1392}" srcOrd="5" destOrd="0" parTransId="{BC093FB7-8F1B-4DBD-8EF7-DFFECF76EF29}" sibTransId="{05BCFA91-0F2B-4DE5-9DE2-C0AB461CA8FE}"/>
    <dgm:cxn modelId="{9ED87DFF-A74F-465C-93A8-74CFF4360DA4}" srcId="{337BAEC7-1CED-4FA8-B712-EBEF6E62470A}" destId="{076FAF7A-190D-4531-9FA7-DAA6CBA87CEA}" srcOrd="6" destOrd="0" parTransId="{4F504B0E-4BEC-469F-A04B-FFA43AC5F0FF}" sibTransId="{671481CD-7A1A-4160-8127-0BA8C756B7AD}"/>
    <dgm:cxn modelId="{76255987-A9B1-4CB3-9CB8-FE602347D01F}" type="presOf" srcId="{1B706E8A-65F2-42F0-84B1-E3813B0A7F5B}" destId="{454EC84D-4CF0-4536-9837-8CE7BC73E602}" srcOrd="0" destOrd="0" presId="urn:microsoft.com/office/officeart/2005/8/layout/vList2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216C3958-FA9E-4D78-8845-A11E22CAB61F}" type="presOf" srcId="{FC91AED7-4A9B-4C72-8FDE-DDDBB466A2F4}" destId="{38108298-CC56-45EB-B0D4-4A2AC5899CC4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D108AC3A-ADB5-4126-A1EA-CEFFE62C926A}" type="presOf" srcId="{0F9A3125-3C9B-4A7A-85E2-690DF3CE1392}" destId="{DAA5CC1F-4C5E-4CFB-830D-C738A8821A76}" srcOrd="0" destOrd="0" presId="urn:microsoft.com/office/officeart/2005/8/layout/vList2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04951B5A-402F-4A98-9CAA-62411877CE32}" type="presOf" srcId="{28AC8CEF-7275-49AA-879F-B569872098D2}" destId="{C45F3CCC-73D7-4F6F-ACD7-E5EDC87718F1}" srcOrd="0" destOrd="0" presId="urn:microsoft.com/office/officeart/2005/8/layout/vList2"/>
    <dgm:cxn modelId="{BDB0B1BB-A5E0-47B1-B9DB-B7A1C3865350}" type="presOf" srcId="{56181F42-FE2F-4502-A08E-DF2751BC1FBB}" destId="{D2493F36-ADC8-48EC-A6B2-40FE53CECDD2}" srcOrd="0" destOrd="0" presId="urn:microsoft.com/office/officeart/2005/8/layout/vList2"/>
    <dgm:cxn modelId="{2AD3612C-271C-4735-9CBA-5E8DB7F8E1B2}" type="presOf" srcId="{337BAEC7-1CED-4FA8-B712-EBEF6E62470A}" destId="{8D0214E0-7013-457F-8966-C18E9BA45862}" srcOrd="0" destOrd="0" presId="urn:microsoft.com/office/officeart/2005/8/layout/vList2"/>
    <dgm:cxn modelId="{66A50ED2-3B35-4A70-A5C5-DC3449DFE1B9}" type="presOf" srcId="{076FAF7A-190D-4531-9FA7-DAA6CBA87CEA}" destId="{675A777C-2F01-45B0-93CA-40F7D103E827}" srcOrd="0" destOrd="0" presId="urn:microsoft.com/office/officeart/2005/8/layout/vList2"/>
    <dgm:cxn modelId="{40D1FAAE-5740-46DD-8B0B-59A565C74287}" type="presOf" srcId="{701A054F-02FD-4607-AC5B-98BE9FD263FC}" destId="{F4536191-2338-4709-A7BA-6E9368412D05}" srcOrd="0" destOrd="0" presId="urn:microsoft.com/office/officeart/2005/8/layout/vList2"/>
    <dgm:cxn modelId="{D47ECC18-A516-4712-8703-5BCDDEBEA05A}" type="presParOf" srcId="{8D0214E0-7013-457F-8966-C18E9BA45862}" destId="{D2493F36-ADC8-48EC-A6B2-40FE53CECDD2}" srcOrd="0" destOrd="0" presId="urn:microsoft.com/office/officeart/2005/8/layout/vList2"/>
    <dgm:cxn modelId="{BEE70EB8-5494-46BB-8D94-44A9DC225104}" type="presParOf" srcId="{8D0214E0-7013-457F-8966-C18E9BA45862}" destId="{887925E4-B950-460F-B92A-1506019CB6C4}" srcOrd="1" destOrd="0" presId="urn:microsoft.com/office/officeart/2005/8/layout/vList2"/>
    <dgm:cxn modelId="{FA41A07E-7E26-4BA9-A8AB-8812F63CCFFC}" type="presParOf" srcId="{8D0214E0-7013-457F-8966-C18E9BA45862}" destId="{F4536191-2338-4709-A7BA-6E9368412D05}" srcOrd="2" destOrd="0" presId="urn:microsoft.com/office/officeart/2005/8/layout/vList2"/>
    <dgm:cxn modelId="{6491A86A-97E4-431A-80AF-FC2D11EFD1ED}" type="presParOf" srcId="{8D0214E0-7013-457F-8966-C18E9BA45862}" destId="{B69E9C16-C422-4E3D-BCE7-D11E2BB18A97}" srcOrd="3" destOrd="0" presId="urn:microsoft.com/office/officeart/2005/8/layout/vList2"/>
    <dgm:cxn modelId="{B8E51BC6-982C-4FF2-A3FF-9DCB40AD0F69}" type="presParOf" srcId="{8D0214E0-7013-457F-8966-C18E9BA45862}" destId="{C45F3CCC-73D7-4F6F-ACD7-E5EDC87718F1}" srcOrd="4" destOrd="0" presId="urn:microsoft.com/office/officeart/2005/8/layout/vList2"/>
    <dgm:cxn modelId="{B67F92DC-E0A4-4D60-B42E-4F6FCF310685}" type="presParOf" srcId="{8D0214E0-7013-457F-8966-C18E9BA45862}" destId="{EDB3B597-B670-43C7-ADE0-9A10B0DF30C3}" srcOrd="5" destOrd="0" presId="urn:microsoft.com/office/officeart/2005/8/layout/vList2"/>
    <dgm:cxn modelId="{680D0611-EDBE-46DE-8A41-DE40F9701D17}" type="presParOf" srcId="{8D0214E0-7013-457F-8966-C18E9BA45862}" destId="{38108298-CC56-45EB-B0D4-4A2AC5899CC4}" srcOrd="6" destOrd="0" presId="urn:microsoft.com/office/officeart/2005/8/layout/vList2"/>
    <dgm:cxn modelId="{9E0E756E-A317-4F80-8C11-C6A77ADAF1BC}" type="presParOf" srcId="{8D0214E0-7013-457F-8966-C18E9BA45862}" destId="{718885A4-A94A-4E69-A51C-A650345A9E65}" srcOrd="7" destOrd="0" presId="urn:microsoft.com/office/officeart/2005/8/layout/vList2"/>
    <dgm:cxn modelId="{A163A867-1D50-4D49-91C0-EA023E4D342B}" type="presParOf" srcId="{8D0214E0-7013-457F-8966-C18E9BA45862}" destId="{454EC84D-4CF0-4536-9837-8CE7BC73E602}" srcOrd="8" destOrd="0" presId="urn:microsoft.com/office/officeart/2005/8/layout/vList2"/>
    <dgm:cxn modelId="{74DA1252-CE3B-4542-817A-CEFEEAC9D3A2}" type="presParOf" srcId="{8D0214E0-7013-457F-8966-C18E9BA45862}" destId="{3617A830-A9CE-40A5-9069-4AFB4A10A983}" srcOrd="9" destOrd="0" presId="urn:microsoft.com/office/officeart/2005/8/layout/vList2"/>
    <dgm:cxn modelId="{925FB487-A2EB-40BA-9ECE-459E4B13E8AF}" type="presParOf" srcId="{8D0214E0-7013-457F-8966-C18E9BA45862}" destId="{DAA5CC1F-4C5E-4CFB-830D-C738A8821A76}" srcOrd="10" destOrd="0" presId="urn:microsoft.com/office/officeart/2005/8/layout/vList2"/>
    <dgm:cxn modelId="{313444DD-6C5E-4ACF-9C48-0A9771E16764}" type="presParOf" srcId="{8D0214E0-7013-457F-8966-C18E9BA45862}" destId="{21335FF6-2BA2-44F5-9250-D50FA6EDF252}" srcOrd="11" destOrd="0" presId="urn:microsoft.com/office/officeart/2005/8/layout/vList2"/>
    <dgm:cxn modelId="{F338A8AF-1D01-4250-B2FC-BC5F90AC6FC1}" type="presParOf" srcId="{8D0214E0-7013-457F-8966-C18E9BA45862}" destId="{675A777C-2F01-45B0-93CA-40F7D103E82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教育學制說法的不同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普通型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技術型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008080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孩子的選擇對其進路發展的了解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/>
      <dgm:t>
        <a:bodyPr/>
        <a:lstStyle/>
        <a:p>
          <a:pPr marL="0" marR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綜合型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5" custLinFactY="3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5" custLinFactY="8938" custLinFactNeighborX="-632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D6D1C2-B5B7-4983-88BF-F4E3D4AB2CE5}" type="presOf" srcId="{337BAEC7-1CED-4FA8-B712-EBEF6E62470A}" destId="{8D0214E0-7013-457F-8966-C18E9BA45862}" srcOrd="0" destOrd="0" presId="urn:microsoft.com/office/officeart/2005/8/layout/vList2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715AE2B8-D55E-4BDF-A083-ADD713E81197}" type="presOf" srcId="{701A054F-02FD-4607-AC5B-98BE9FD263FC}" destId="{F4536191-2338-4709-A7BA-6E9368412D05}" srcOrd="0" destOrd="0" presId="urn:microsoft.com/office/officeart/2005/8/layout/vList2"/>
    <dgm:cxn modelId="{A8B34884-DB26-4BC2-8E0A-57527B3952FE}" type="presOf" srcId="{FC91AED7-4A9B-4C72-8FDE-DDDBB466A2F4}" destId="{38108298-CC56-45EB-B0D4-4A2AC5899CC4}" srcOrd="0" destOrd="0" presId="urn:microsoft.com/office/officeart/2005/8/layout/vList2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5370CCF7-965F-4AA5-9441-5796CBCD2755}" type="presOf" srcId="{1B706E8A-65F2-42F0-84B1-E3813B0A7F5B}" destId="{454EC84D-4CF0-4536-9837-8CE7BC73E602}" srcOrd="0" destOrd="0" presId="urn:microsoft.com/office/officeart/2005/8/layout/vList2"/>
    <dgm:cxn modelId="{586DE3A6-F7A4-4E33-B75B-28C930B366F8}" type="presOf" srcId="{56181F42-FE2F-4502-A08E-DF2751BC1FBB}" destId="{D2493F36-ADC8-48EC-A6B2-40FE53CECDD2}" srcOrd="0" destOrd="0" presId="urn:microsoft.com/office/officeart/2005/8/layout/vList2"/>
    <dgm:cxn modelId="{74E585F6-5522-4F4B-A3E2-4BEAF53DAAF6}" type="presOf" srcId="{28AC8CEF-7275-49AA-879F-B569872098D2}" destId="{C45F3CCC-73D7-4F6F-ACD7-E5EDC87718F1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596BC394-AA8D-4638-8273-BCE67E9B7862}" type="presParOf" srcId="{8D0214E0-7013-457F-8966-C18E9BA45862}" destId="{D2493F36-ADC8-48EC-A6B2-40FE53CECDD2}" srcOrd="0" destOrd="0" presId="urn:microsoft.com/office/officeart/2005/8/layout/vList2"/>
    <dgm:cxn modelId="{82A6520B-4B8A-40B9-BD29-197057B9F943}" type="presParOf" srcId="{8D0214E0-7013-457F-8966-C18E9BA45862}" destId="{887925E4-B950-460F-B92A-1506019CB6C4}" srcOrd="1" destOrd="0" presId="urn:microsoft.com/office/officeart/2005/8/layout/vList2"/>
    <dgm:cxn modelId="{4C0BBD0F-A605-4082-9D74-E6AA79B6EF95}" type="presParOf" srcId="{8D0214E0-7013-457F-8966-C18E9BA45862}" destId="{F4536191-2338-4709-A7BA-6E9368412D05}" srcOrd="2" destOrd="0" presId="urn:microsoft.com/office/officeart/2005/8/layout/vList2"/>
    <dgm:cxn modelId="{A8F41C79-23F1-4E3E-9E02-B86C2F1C1DD1}" type="presParOf" srcId="{8D0214E0-7013-457F-8966-C18E9BA45862}" destId="{B69E9C16-C422-4E3D-BCE7-D11E2BB18A97}" srcOrd="3" destOrd="0" presId="urn:microsoft.com/office/officeart/2005/8/layout/vList2"/>
    <dgm:cxn modelId="{86E6AA0C-A6A5-4B08-A0B8-AD8D564D46F0}" type="presParOf" srcId="{8D0214E0-7013-457F-8966-C18E9BA45862}" destId="{C45F3CCC-73D7-4F6F-ACD7-E5EDC87718F1}" srcOrd="4" destOrd="0" presId="urn:microsoft.com/office/officeart/2005/8/layout/vList2"/>
    <dgm:cxn modelId="{2E6D0C0C-B03F-4465-8E70-2DB58768E51A}" type="presParOf" srcId="{8D0214E0-7013-457F-8966-C18E9BA45862}" destId="{EDB3B597-B670-43C7-ADE0-9A10B0DF30C3}" srcOrd="5" destOrd="0" presId="urn:microsoft.com/office/officeart/2005/8/layout/vList2"/>
    <dgm:cxn modelId="{F41BAA37-F584-4DD4-99CA-3B8EEAD1BD23}" type="presParOf" srcId="{8D0214E0-7013-457F-8966-C18E9BA45862}" destId="{38108298-CC56-45EB-B0D4-4A2AC5899CC4}" srcOrd="6" destOrd="0" presId="urn:microsoft.com/office/officeart/2005/8/layout/vList2"/>
    <dgm:cxn modelId="{9DC95297-8C85-484D-B366-160216C52371}" type="presParOf" srcId="{8D0214E0-7013-457F-8966-C18E9BA45862}" destId="{718885A4-A94A-4E69-A51C-A650345A9E65}" srcOrd="7" destOrd="0" presId="urn:microsoft.com/office/officeart/2005/8/layout/vList2"/>
    <dgm:cxn modelId="{80514CDF-E9B1-4ACF-A194-39A458D36799}" type="presParOf" srcId="{8D0214E0-7013-457F-8966-C18E9BA45862}" destId="{454EC84D-4CF0-4536-9837-8CE7BC73E6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479764-AC11-46AA-B06B-75FCBDB377A5}">
      <dsp:nvSpPr>
        <dsp:cNvPr id="0" name=""/>
        <dsp:cNvSpPr/>
      </dsp:nvSpPr>
      <dsp:spPr>
        <a:xfrm>
          <a:off x="0" y="306526"/>
          <a:ext cx="7947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DCF949-CF18-4D6A-8933-41DB48A7B74D}">
      <dsp:nvSpPr>
        <dsp:cNvPr id="0" name=""/>
        <dsp:cNvSpPr/>
      </dsp:nvSpPr>
      <dsp:spPr>
        <a:xfrm>
          <a:off x="397399" y="4084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壹、前  言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40846"/>
        <a:ext cx="6603040" cy="531360"/>
      </dsp:txXfrm>
    </dsp:sp>
    <dsp:sp modelId="{355A7B4D-B829-44F8-8C7D-71D7FF21F732}">
      <dsp:nvSpPr>
        <dsp:cNvPr id="0" name=""/>
        <dsp:cNvSpPr/>
      </dsp:nvSpPr>
      <dsp:spPr>
        <a:xfrm>
          <a:off x="0" y="1123006"/>
          <a:ext cx="7947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642D8F-C633-420F-B067-8ECC31CE60EE}">
      <dsp:nvSpPr>
        <dsp:cNvPr id="0" name=""/>
        <dsp:cNvSpPr/>
      </dsp:nvSpPr>
      <dsp:spPr>
        <a:xfrm>
          <a:off x="397399" y="85732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貳、適性輔導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857326"/>
        <a:ext cx="6603040" cy="531360"/>
      </dsp:txXfrm>
    </dsp:sp>
    <dsp:sp modelId="{0627B442-AA32-4ACF-B964-BA96A854ABA3}">
      <dsp:nvSpPr>
        <dsp:cNvPr id="0" name=""/>
        <dsp:cNvSpPr/>
      </dsp:nvSpPr>
      <dsp:spPr>
        <a:xfrm>
          <a:off x="0" y="1939486"/>
          <a:ext cx="7947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53DC2D-09B8-49D2-898F-344E7A9637E8}">
      <dsp:nvSpPr>
        <dsp:cNvPr id="0" name=""/>
        <dsp:cNvSpPr/>
      </dsp:nvSpPr>
      <dsp:spPr>
        <a:xfrm>
          <a:off x="397399" y="167380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參、</a:t>
          </a:r>
          <a:r>
            <a:rPr lang="en-US" alt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103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學年選填試探問卷調查分析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1673806"/>
        <a:ext cx="6603040" cy="531360"/>
      </dsp:txXfrm>
    </dsp:sp>
    <dsp:sp modelId="{AA2A08F1-275B-4437-BB0D-41FF1C55519C}">
      <dsp:nvSpPr>
        <dsp:cNvPr id="0" name=""/>
        <dsp:cNvSpPr/>
      </dsp:nvSpPr>
      <dsp:spPr>
        <a:xfrm>
          <a:off x="0" y="2755966"/>
          <a:ext cx="7947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E6D853-1C59-4804-9CD0-FBE1E27137FC}">
      <dsp:nvSpPr>
        <dsp:cNvPr id="0" name=""/>
        <dsp:cNvSpPr/>
      </dsp:nvSpPr>
      <dsp:spPr>
        <a:xfrm>
          <a:off x="360040" y="2520281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肆、</a:t>
          </a:r>
          <a:r>
            <a:rPr lang="en-US" alt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105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志願選填試探輔導作為與建議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60040" y="2520281"/>
        <a:ext cx="6603040" cy="531360"/>
      </dsp:txXfrm>
    </dsp:sp>
    <dsp:sp modelId="{FD72A3CF-0688-4C43-9763-F4D4B0F434D9}">
      <dsp:nvSpPr>
        <dsp:cNvPr id="0" name=""/>
        <dsp:cNvSpPr/>
      </dsp:nvSpPr>
      <dsp:spPr>
        <a:xfrm>
          <a:off x="0" y="3572446"/>
          <a:ext cx="7947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5629DA-2871-456E-9CD1-35A85405A769}">
      <dsp:nvSpPr>
        <dsp:cNvPr id="0" name=""/>
        <dsp:cNvSpPr/>
      </dsp:nvSpPr>
      <dsp:spPr>
        <a:xfrm>
          <a:off x="397399" y="330676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伍、適性輔導與多元入學管道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3306766"/>
        <a:ext cx="6603040" cy="531360"/>
      </dsp:txXfrm>
    </dsp:sp>
    <dsp:sp modelId="{9A7F00B6-3692-48C6-BD64-51209721B8D3}">
      <dsp:nvSpPr>
        <dsp:cNvPr id="0" name=""/>
        <dsp:cNvSpPr/>
      </dsp:nvSpPr>
      <dsp:spPr>
        <a:xfrm>
          <a:off x="0" y="4388926"/>
          <a:ext cx="7947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D552C5-D2E2-4030-A5C8-348E94F8EE83}">
      <dsp:nvSpPr>
        <dsp:cNvPr id="0" name=""/>
        <dsp:cNvSpPr/>
      </dsp:nvSpPr>
      <dsp:spPr>
        <a:xfrm>
          <a:off x="397399" y="412324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陸、</a:t>
          </a:r>
          <a:r>
            <a:rPr lang="en-US" alt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105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適性輔導</a:t>
          </a:r>
          <a:r>
            <a:rPr lang="en-US" alt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QA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4123246"/>
        <a:ext cx="6603040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CD507-E0F1-4C24-8109-712D7C5AB9AC}">
      <dsp:nvSpPr>
        <dsp:cNvPr id="0" name=""/>
        <dsp:cNvSpPr/>
      </dsp:nvSpPr>
      <dsp:spPr>
        <a:xfrm>
          <a:off x="455016" y="1614"/>
          <a:ext cx="2188262" cy="1094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適性輔導</a:t>
          </a:r>
          <a:endParaRPr lang="zh-TW" altLang="en-US" sz="3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5016" y="1614"/>
        <a:ext cx="2188262" cy="1094131"/>
      </dsp:txXfrm>
    </dsp:sp>
    <dsp:sp modelId="{BEE43D38-C371-4AF3-9B1C-20859E67A450}">
      <dsp:nvSpPr>
        <dsp:cNvPr id="0" name=""/>
        <dsp:cNvSpPr/>
      </dsp:nvSpPr>
      <dsp:spPr>
        <a:xfrm>
          <a:off x="673842" y="1095745"/>
          <a:ext cx="218826" cy="820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98"/>
              </a:lnTo>
              <a:lnTo>
                <a:pt x="218826" y="820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0592F-2E5E-4B97-8328-85175B988E71}">
      <dsp:nvSpPr>
        <dsp:cNvPr id="0" name=""/>
        <dsp:cNvSpPr/>
      </dsp:nvSpPr>
      <dsp:spPr>
        <a:xfrm>
          <a:off x="892668" y="1369278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國中生涯發展教育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2668" y="1369278"/>
        <a:ext cx="1750610" cy="1094131"/>
      </dsp:txXfrm>
    </dsp:sp>
    <dsp:sp modelId="{F093A886-9A24-4A6F-8842-1B9463DFC82F}">
      <dsp:nvSpPr>
        <dsp:cNvPr id="0" name=""/>
        <dsp:cNvSpPr/>
      </dsp:nvSpPr>
      <dsp:spPr>
        <a:xfrm>
          <a:off x="673842" y="1095745"/>
          <a:ext cx="218826" cy="2188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262"/>
              </a:lnTo>
              <a:lnTo>
                <a:pt x="218826" y="2188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5B344-3D5D-4821-87C0-C35F5E4B1F82}">
      <dsp:nvSpPr>
        <dsp:cNvPr id="0" name=""/>
        <dsp:cNvSpPr/>
      </dsp:nvSpPr>
      <dsp:spPr>
        <a:xfrm>
          <a:off x="892668" y="2736942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技職教育宣導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2668" y="2736942"/>
        <a:ext cx="1750610" cy="1094131"/>
      </dsp:txXfrm>
    </dsp:sp>
    <dsp:sp modelId="{6BDDDAF2-015E-4C28-9370-677AC8DCB0BB}">
      <dsp:nvSpPr>
        <dsp:cNvPr id="0" name=""/>
        <dsp:cNvSpPr/>
      </dsp:nvSpPr>
      <dsp:spPr>
        <a:xfrm>
          <a:off x="673842" y="1095745"/>
          <a:ext cx="218826" cy="355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926"/>
              </a:lnTo>
              <a:lnTo>
                <a:pt x="218826" y="3555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CD76B-389E-4A81-B244-6C0418F33830}">
      <dsp:nvSpPr>
        <dsp:cNvPr id="0" name=""/>
        <dsp:cNvSpPr/>
      </dsp:nvSpPr>
      <dsp:spPr>
        <a:xfrm>
          <a:off x="892668" y="4104606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充實輔導人力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2668" y="4104606"/>
        <a:ext cx="1750610" cy="1094131"/>
      </dsp:txXfrm>
    </dsp:sp>
    <dsp:sp modelId="{85FCF6C0-E142-430F-A251-830F2FEC3A67}">
      <dsp:nvSpPr>
        <dsp:cNvPr id="0" name=""/>
        <dsp:cNvSpPr/>
      </dsp:nvSpPr>
      <dsp:spPr>
        <a:xfrm>
          <a:off x="3190344" y="1614"/>
          <a:ext cx="2188262" cy="1094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志願選填試探與輔導</a:t>
          </a:r>
          <a:endParaRPr lang="zh-TW" altLang="en-US" sz="3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90344" y="1614"/>
        <a:ext cx="2188262" cy="1094131"/>
      </dsp:txXfrm>
    </dsp:sp>
    <dsp:sp modelId="{E973DCF4-0E6E-41E7-88CA-76B1BC2C3DFC}">
      <dsp:nvSpPr>
        <dsp:cNvPr id="0" name=""/>
        <dsp:cNvSpPr/>
      </dsp:nvSpPr>
      <dsp:spPr>
        <a:xfrm>
          <a:off x="3409170" y="1095745"/>
          <a:ext cx="218826" cy="820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98"/>
              </a:lnTo>
              <a:lnTo>
                <a:pt x="218826" y="820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F2E74-5265-46A7-BD70-17092C4A0D23}">
      <dsp:nvSpPr>
        <dsp:cNvPr id="0" name=""/>
        <dsp:cNvSpPr/>
      </dsp:nvSpPr>
      <dsp:spPr>
        <a:xfrm>
          <a:off x="3627997" y="1369278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適性入學協助措施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27997" y="1369278"/>
        <a:ext cx="1750610" cy="1094131"/>
      </dsp:txXfrm>
    </dsp:sp>
    <dsp:sp modelId="{7F4C41A4-E9B8-42D3-8E2C-42ACC304BFB2}">
      <dsp:nvSpPr>
        <dsp:cNvPr id="0" name=""/>
        <dsp:cNvSpPr/>
      </dsp:nvSpPr>
      <dsp:spPr>
        <a:xfrm>
          <a:off x="3409170" y="1095745"/>
          <a:ext cx="218826" cy="2188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262"/>
              </a:lnTo>
              <a:lnTo>
                <a:pt x="218826" y="2188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B0646-13F6-4A67-AA8A-47D0CF61927A}">
      <dsp:nvSpPr>
        <dsp:cNvPr id="0" name=""/>
        <dsp:cNvSpPr/>
      </dsp:nvSpPr>
      <dsp:spPr>
        <a:xfrm>
          <a:off x="3627997" y="2736942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志願體驗探索省思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27997" y="2736942"/>
        <a:ext cx="1750610" cy="1094131"/>
      </dsp:txXfrm>
    </dsp:sp>
    <dsp:sp modelId="{364501B8-53D0-444F-AC7C-E925FEAB77A5}">
      <dsp:nvSpPr>
        <dsp:cNvPr id="0" name=""/>
        <dsp:cNvSpPr/>
      </dsp:nvSpPr>
      <dsp:spPr>
        <a:xfrm>
          <a:off x="3409170" y="1095745"/>
          <a:ext cx="218826" cy="355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926"/>
              </a:lnTo>
              <a:lnTo>
                <a:pt x="218826" y="3555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D8BD6-DCAE-4923-9D2A-927FA4D613A3}">
      <dsp:nvSpPr>
        <dsp:cNvPr id="0" name=""/>
        <dsp:cNvSpPr/>
      </dsp:nvSpPr>
      <dsp:spPr>
        <a:xfrm>
          <a:off x="3627997" y="4104606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檢測免試作業系統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27997" y="4104606"/>
        <a:ext cx="1750610" cy="1094131"/>
      </dsp:txXfrm>
    </dsp:sp>
    <dsp:sp modelId="{61FD8914-6389-4635-BA44-E39AC0A9387D}">
      <dsp:nvSpPr>
        <dsp:cNvPr id="0" name=""/>
        <dsp:cNvSpPr/>
      </dsp:nvSpPr>
      <dsp:spPr>
        <a:xfrm>
          <a:off x="5925672" y="1614"/>
          <a:ext cx="2188262" cy="1094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</a:t>
          </a:r>
          <a:endParaRPr lang="zh-TW" altLang="en-US" sz="3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25672" y="1614"/>
        <a:ext cx="2188262" cy="1094131"/>
      </dsp:txXfrm>
    </dsp:sp>
    <dsp:sp modelId="{0DFD795E-052E-4AB5-8C21-4D993FF50002}">
      <dsp:nvSpPr>
        <dsp:cNvPr id="0" name=""/>
        <dsp:cNvSpPr/>
      </dsp:nvSpPr>
      <dsp:spPr>
        <a:xfrm>
          <a:off x="6144499" y="1095745"/>
          <a:ext cx="218826" cy="820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98"/>
              </a:lnTo>
              <a:lnTo>
                <a:pt x="218826" y="820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25F41-AD46-4FA1-8EF3-8B1EEF6B3F9B}">
      <dsp:nvSpPr>
        <dsp:cNvPr id="0" name=""/>
        <dsp:cNvSpPr/>
      </dsp:nvSpPr>
      <dsp:spPr>
        <a:xfrm>
          <a:off x="6363325" y="1369278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適性入學宣導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63325" y="1369278"/>
        <a:ext cx="1750610" cy="1094131"/>
      </dsp:txXfrm>
    </dsp:sp>
    <dsp:sp modelId="{D64E767E-EA74-47CF-B878-B0F655200516}">
      <dsp:nvSpPr>
        <dsp:cNvPr id="0" name=""/>
        <dsp:cNvSpPr/>
      </dsp:nvSpPr>
      <dsp:spPr>
        <a:xfrm>
          <a:off x="6144499" y="1095745"/>
          <a:ext cx="218826" cy="2188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262"/>
              </a:lnTo>
              <a:lnTo>
                <a:pt x="218826" y="2188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86BB5-3B5E-48D4-8518-9BEFBD9698BD}">
      <dsp:nvSpPr>
        <dsp:cNvPr id="0" name=""/>
        <dsp:cNvSpPr/>
      </dsp:nvSpPr>
      <dsp:spPr>
        <a:xfrm>
          <a:off x="6363325" y="2736942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免試入學作業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63325" y="2736942"/>
        <a:ext cx="1750610" cy="1094131"/>
      </dsp:txXfrm>
    </dsp:sp>
    <dsp:sp modelId="{CC0E329D-4715-4A16-9EC2-D8B5B3601286}">
      <dsp:nvSpPr>
        <dsp:cNvPr id="0" name=""/>
        <dsp:cNvSpPr/>
      </dsp:nvSpPr>
      <dsp:spPr>
        <a:xfrm>
          <a:off x="6144499" y="1095745"/>
          <a:ext cx="218826" cy="355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926"/>
              </a:lnTo>
              <a:lnTo>
                <a:pt x="218826" y="3555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C3431-501D-423E-9F69-920AD745161A}">
      <dsp:nvSpPr>
        <dsp:cNvPr id="0" name=""/>
        <dsp:cNvSpPr/>
      </dsp:nvSpPr>
      <dsp:spPr>
        <a:xfrm>
          <a:off x="6363325" y="4104606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特色招生作業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63325" y="4104606"/>
        <a:ext cx="1750610" cy="10941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3F36-ADC8-48EC-A6B2-40FE53CECDD2}">
      <dsp:nvSpPr>
        <dsp:cNvPr id="0" name=""/>
        <dsp:cNvSpPr/>
      </dsp:nvSpPr>
      <dsp:spPr>
        <a:xfrm>
          <a:off x="0" y="237"/>
          <a:ext cx="6635080" cy="717424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孩子表現最好的科目是哪一科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37"/>
        <a:ext cx="6635080" cy="717424"/>
      </dsp:txXfrm>
    </dsp:sp>
    <dsp:sp modelId="{F4536191-2338-4709-A7BA-6E9368412D05}">
      <dsp:nvSpPr>
        <dsp:cNvPr id="0" name=""/>
        <dsp:cNvSpPr/>
      </dsp:nvSpPr>
      <dsp:spPr>
        <a:xfrm>
          <a:off x="0" y="728012"/>
          <a:ext cx="6635080" cy="71742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孩子學習什麼事情最投入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728012"/>
        <a:ext cx="6635080" cy="717424"/>
      </dsp:txXfrm>
    </dsp:sp>
    <dsp:sp modelId="{C45F3CCC-73D7-4F6F-ACD7-E5EDC87718F1}">
      <dsp:nvSpPr>
        <dsp:cNvPr id="0" name=""/>
        <dsp:cNvSpPr/>
      </dsp:nvSpPr>
      <dsp:spPr>
        <a:xfrm>
          <a:off x="0" y="1455787"/>
          <a:ext cx="6635080" cy="717424"/>
        </a:xfrm>
        <a:prstGeom prst="roundRect">
          <a:avLst/>
        </a:prstGeom>
        <a:gradFill rotWithShape="0">
          <a:gsLst>
            <a:gs pos="0">
              <a:schemeClr val="accent5">
                <a:hueOff val="-6490032"/>
                <a:satOff val="3463"/>
                <a:lumOff val="-1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2"/>
                <a:satOff val="3463"/>
                <a:lumOff val="-1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2"/>
                <a:satOff val="3463"/>
                <a:lumOff val="-1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孩子平時或假日最常做什麼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455787"/>
        <a:ext cx="6635080" cy="717424"/>
      </dsp:txXfrm>
    </dsp:sp>
    <dsp:sp modelId="{38108298-CC56-45EB-B0D4-4A2AC5899CC4}">
      <dsp:nvSpPr>
        <dsp:cNvPr id="0" name=""/>
        <dsp:cNvSpPr/>
      </dsp:nvSpPr>
      <dsp:spPr>
        <a:xfrm>
          <a:off x="0" y="2196165"/>
          <a:ext cx="6635080" cy="717424"/>
        </a:xfrm>
        <a:prstGeom prst="roundRect">
          <a:avLst/>
        </a:prstGeom>
        <a:gradFill rotWithShape="0">
          <a:gsLst>
            <a:gs pos="0">
              <a:schemeClr val="accent5">
                <a:hueOff val="-9735049"/>
                <a:satOff val="5195"/>
                <a:lumOff val="-22647"/>
                <a:alphaOff val="0"/>
                <a:shade val="51000"/>
                <a:satMod val="130000"/>
              </a:schemeClr>
            </a:gs>
            <a:gs pos="80000">
              <a:schemeClr val="accent5">
                <a:hueOff val="-9735049"/>
                <a:satOff val="5195"/>
                <a:lumOff val="-22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9735049"/>
                <a:satOff val="5195"/>
                <a:lumOff val="-22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我最常和孩子一起做什麼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196165"/>
        <a:ext cx="6635080" cy="717424"/>
      </dsp:txXfrm>
    </dsp:sp>
    <dsp:sp modelId="{454EC84D-4CF0-4536-9837-8CE7BC73E602}">
      <dsp:nvSpPr>
        <dsp:cNvPr id="0" name=""/>
        <dsp:cNvSpPr/>
      </dsp:nvSpPr>
      <dsp:spPr>
        <a:xfrm>
          <a:off x="0" y="2911575"/>
          <a:ext cx="6635080" cy="717424"/>
        </a:xfrm>
        <a:prstGeom prst="roundRect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孩子未來最想從事的工作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11575"/>
        <a:ext cx="6635080" cy="7174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3F36-ADC8-48EC-A6B2-40FE53CECDD2}">
      <dsp:nvSpPr>
        <dsp:cNvPr id="0" name=""/>
        <dsp:cNvSpPr/>
      </dsp:nvSpPr>
      <dsp:spPr>
        <a:xfrm>
          <a:off x="0" y="12"/>
          <a:ext cx="7920880" cy="670636"/>
        </a:xfrm>
        <a:prstGeom prst="roundRect">
          <a:avLst/>
        </a:prstGeom>
        <a:solidFill>
          <a:srgbClr val="3742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孩子的性向、興趣與能力如何發掘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2"/>
        <a:ext cx="7920880" cy="670636"/>
      </dsp:txXfrm>
    </dsp:sp>
    <dsp:sp modelId="{F4536191-2338-4709-A7BA-6E9368412D05}">
      <dsp:nvSpPr>
        <dsp:cNvPr id="0" name=""/>
        <dsp:cNvSpPr/>
      </dsp:nvSpPr>
      <dsp:spPr>
        <a:xfrm>
          <a:off x="0" y="680323"/>
          <a:ext cx="7920880" cy="670636"/>
        </a:xfrm>
        <a:prstGeom prst="roundRect">
          <a:avLst/>
        </a:prstGeom>
        <a:solidFill>
          <a:schemeClr val="accent5">
            <a:hueOff val="-2163344"/>
            <a:satOff val="1154"/>
            <a:lumOff val="-50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性向、興趣、能力與生涯抉擇的關係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680323"/>
        <a:ext cx="7920880" cy="670636"/>
      </dsp:txXfrm>
    </dsp:sp>
    <dsp:sp modelId="{C45F3CCC-73D7-4F6F-ACD7-E5EDC87718F1}">
      <dsp:nvSpPr>
        <dsp:cNvPr id="0" name=""/>
        <dsp:cNvSpPr/>
      </dsp:nvSpPr>
      <dsp:spPr>
        <a:xfrm>
          <a:off x="0" y="1360634"/>
          <a:ext cx="7920880" cy="670636"/>
        </a:xfrm>
        <a:prstGeom prst="roundRect">
          <a:avLst/>
        </a:prstGeom>
        <a:solidFill>
          <a:srgbClr val="8985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我們可以提供孩子哪些學習資源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360634"/>
        <a:ext cx="7920880" cy="670636"/>
      </dsp:txXfrm>
    </dsp:sp>
    <dsp:sp modelId="{38108298-CC56-45EB-B0D4-4A2AC5899CC4}">
      <dsp:nvSpPr>
        <dsp:cNvPr id="0" name=""/>
        <dsp:cNvSpPr/>
      </dsp:nvSpPr>
      <dsp:spPr>
        <a:xfrm>
          <a:off x="0" y="2040945"/>
          <a:ext cx="7920880" cy="670636"/>
        </a:xfrm>
        <a:prstGeom prst="roundRect">
          <a:avLst/>
        </a:prstGeom>
        <a:solidFill>
          <a:srgbClr val="82A6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我們能提供哪些多元的試探機會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040945"/>
        <a:ext cx="7920880" cy="670636"/>
      </dsp:txXfrm>
    </dsp:sp>
    <dsp:sp modelId="{454EC84D-4CF0-4536-9837-8CE7BC73E602}">
      <dsp:nvSpPr>
        <dsp:cNvPr id="0" name=""/>
        <dsp:cNvSpPr/>
      </dsp:nvSpPr>
      <dsp:spPr>
        <a:xfrm>
          <a:off x="0" y="2721257"/>
          <a:ext cx="7920880" cy="670636"/>
        </a:xfrm>
        <a:prstGeom prst="roundRect">
          <a:avLst/>
        </a:prstGeom>
        <a:solidFill>
          <a:srgbClr val="3742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孩子國中畢業以後可以有哪些選擇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721257"/>
        <a:ext cx="7920880" cy="670636"/>
      </dsp:txXfrm>
    </dsp:sp>
    <dsp:sp modelId="{DAA5CC1F-4C5E-4CFB-830D-C738A8821A76}">
      <dsp:nvSpPr>
        <dsp:cNvPr id="0" name=""/>
        <dsp:cNvSpPr/>
      </dsp:nvSpPr>
      <dsp:spPr>
        <a:xfrm>
          <a:off x="0" y="3401568"/>
          <a:ext cx="7920880" cy="670636"/>
        </a:xfrm>
        <a:prstGeom prst="roundRect">
          <a:avLst/>
        </a:prstGeom>
        <a:solidFill>
          <a:srgbClr val="8985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我瞭解社會變動的趨勢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401568"/>
        <a:ext cx="7920880" cy="670636"/>
      </dsp:txXfrm>
    </dsp:sp>
    <dsp:sp modelId="{675A777C-2F01-45B0-93CA-40F7D103E827}">
      <dsp:nvSpPr>
        <dsp:cNvPr id="0" name=""/>
        <dsp:cNvSpPr/>
      </dsp:nvSpPr>
      <dsp:spPr>
        <a:xfrm>
          <a:off x="0" y="4081891"/>
          <a:ext cx="7920880" cy="670636"/>
        </a:xfrm>
        <a:prstGeom prst="roundRect">
          <a:avLst/>
        </a:prstGeom>
        <a:solidFill>
          <a:srgbClr val="3742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就近入學與地理環境？</a:t>
          </a:r>
        </a:p>
      </dsp:txBody>
      <dsp:txXfrm>
        <a:off x="0" y="4081891"/>
        <a:ext cx="7920880" cy="6706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3F36-ADC8-48EC-A6B2-40FE53CECDD2}">
      <dsp:nvSpPr>
        <dsp:cNvPr id="0" name=""/>
        <dsp:cNvSpPr/>
      </dsp:nvSpPr>
      <dsp:spPr>
        <a:xfrm>
          <a:off x="0" y="237"/>
          <a:ext cx="6635080" cy="717424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教育學制說法的不同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37"/>
        <a:ext cx="6635080" cy="717424"/>
      </dsp:txXfrm>
    </dsp:sp>
    <dsp:sp modelId="{F4536191-2338-4709-A7BA-6E9368412D05}">
      <dsp:nvSpPr>
        <dsp:cNvPr id="0" name=""/>
        <dsp:cNvSpPr/>
      </dsp:nvSpPr>
      <dsp:spPr>
        <a:xfrm>
          <a:off x="0" y="728012"/>
          <a:ext cx="6635080" cy="71742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普通型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728012"/>
        <a:ext cx="6635080" cy="717424"/>
      </dsp:txXfrm>
    </dsp:sp>
    <dsp:sp modelId="{C45F3CCC-73D7-4F6F-ACD7-E5EDC87718F1}">
      <dsp:nvSpPr>
        <dsp:cNvPr id="0" name=""/>
        <dsp:cNvSpPr/>
      </dsp:nvSpPr>
      <dsp:spPr>
        <a:xfrm>
          <a:off x="0" y="1455787"/>
          <a:ext cx="6635080" cy="717424"/>
        </a:xfrm>
        <a:prstGeom prst="roundRect">
          <a:avLst/>
        </a:prstGeom>
        <a:gradFill rotWithShape="0">
          <a:gsLst>
            <a:gs pos="0">
              <a:schemeClr val="accent5">
                <a:hueOff val="-6490032"/>
                <a:satOff val="3463"/>
                <a:lumOff val="-1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2"/>
                <a:satOff val="3463"/>
                <a:lumOff val="-1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2"/>
                <a:satOff val="3463"/>
                <a:lumOff val="-1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技術型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455787"/>
        <a:ext cx="6635080" cy="717424"/>
      </dsp:txXfrm>
    </dsp:sp>
    <dsp:sp modelId="{38108298-CC56-45EB-B0D4-4A2AC5899CC4}">
      <dsp:nvSpPr>
        <dsp:cNvPr id="0" name=""/>
        <dsp:cNvSpPr/>
      </dsp:nvSpPr>
      <dsp:spPr>
        <a:xfrm>
          <a:off x="0" y="2196165"/>
          <a:ext cx="6635080" cy="717424"/>
        </a:xfrm>
        <a:prstGeom prst="roundRect">
          <a:avLst/>
        </a:prstGeom>
        <a:gradFill rotWithShape="0">
          <a:gsLst>
            <a:gs pos="0">
              <a:schemeClr val="accent5">
                <a:hueOff val="-9735049"/>
                <a:satOff val="5195"/>
                <a:lumOff val="-22647"/>
                <a:alphaOff val="0"/>
                <a:shade val="51000"/>
                <a:satMod val="130000"/>
              </a:schemeClr>
            </a:gs>
            <a:gs pos="80000">
              <a:schemeClr val="accent5">
                <a:hueOff val="-9735049"/>
                <a:satOff val="5195"/>
                <a:lumOff val="-22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9735049"/>
                <a:satOff val="5195"/>
                <a:lumOff val="-22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綜合型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196165"/>
        <a:ext cx="6635080" cy="717424"/>
      </dsp:txXfrm>
    </dsp:sp>
    <dsp:sp modelId="{454EC84D-4CF0-4536-9837-8CE7BC73E602}">
      <dsp:nvSpPr>
        <dsp:cNvPr id="0" name=""/>
        <dsp:cNvSpPr/>
      </dsp:nvSpPr>
      <dsp:spPr>
        <a:xfrm>
          <a:off x="0" y="2911575"/>
          <a:ext cx="6635080" cy="717424"/>
        </a:xfrm>
        <a:prstGeom prst="roundRect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孩子的選擇對其進路發展的了解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11575"/>
        <a:ext cx="6635080" cy="71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721F25E-95F3-45C7-8950-C4AD314FC48C}" type="datetime1">
              <a:rPr lang="zh-TW" altLang="en-US"/>
              <a:pPr>
                <a:defRPr/>
              </a:pPr>
              <a:t>2016/11/29</a:t>
            </a:fld>
            <a:endParaRPr lang="en-US" altLang="zh-TW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6900" y="943610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A993FA-51AF-4BC5-86CE-204BBC05E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47B498-EDEA-4D22-A830-CA750C959FAB}" type="datetime1">
              <a:rPr lang="zh-TW" altLang="en-US"/>
              <a:pPr>
                <a:defRPr/>
              </a:pPr>
              <a:t>2016/11/29</a:t>
            </a:fld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43538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2B02D2-403B-4B6B-B38E-3378C82DC0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17411" name="日期版面配置區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D2A311-3C0D-46BB-8681-A560BBDD1FD3}" type="datetime1">
              <a:rPr lang="zh-TW" altLang="en-US" smtClean="0">
                <a:latin typeface="Arial" charset="0"/>
                <a:ea typeface="新細明體" charset="-120"/>
              </a:rPr>
              <a:pPr/>
              <a:t>2016/11/29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17412" name="投影片編號版面配置區 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7B752-0138-4E09-8308-41B47ECEF310}" type="slidenum">
              <a:rPr lang="zh-TW" altLang="en-US" smtClean="0">
                <a:latin typeface="Arial" charset="0"/>
                <a:ea typeface="新細明體" charset="-120"/>
              </a:rPr>
              <a:pPr/>
              <a:t>1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5B6AB7-93A4-46DB-8DFD-1C2848ADDE7E}" type="slidenum">
              <a:rPr lang="en-US" altLang="zh-TW" smtClean="0">
                <a:latin typeface="Arial" charset="0"/>
                <a:ea typeface="新細明體" charset="-120"/>
              </a:rPr>
              <a:pPr/>
              <a:t>34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61444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531E82-B7DA-4B5D-B61F-6DCA0D124E21}" type="slidenum">
              <a:rPr kumimoji="0" lang="en-US" altLang="zh-TW" sz="1200"/>
              <a:pPr algn="r"/>
              <a:t>34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7B76A0-AD18-4FC4-89B2-1EBFE39F062D}" type="slidenum">
              <a:rPr lang="en-US" altLang="zh-TW" smtClean="0">
                <a:latin typeface="Arial" charset="0"/>
                <a:ea typeface="新細明體" charset="-120"/>
              </a:rPr>
              <a:pPr/>
              <a:t>35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63492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405F91-E7EE-4AB1-8C4F-F8AA6D29A48E}" type="slidenum">
              <a:rPr kumimoji="0" lang="en-US" altLang="zh-TW" sz="1200"/>
              <a:pPr algn="r"/>
              <a:t>35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4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76275" y="809625"/>
            <a:ext cx="5391150" cy="4043363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658" name="Shape 241"/>
          <p:cNvSpPr>
            <a:spLocks noGrp="1"/>
          </p:cNvSpPr>
          <p:nvPr>
            <p:ph type="body" idx="1"/>
          </p:nvPr>
        </p:nvSpPr>
        <p:spPr>
          <a:xfrm>
            <a:off x="669925" y="5122863"/>
            <a:ext cx="5402263" cy="4851400"/>
          </a:xfrm>
          <a:noFill/>
        </p:spPr>
        <p:txBody>
          <a:bodyPr lIns="90773" tIns="45387" rIns="90773" bIns="45387"/>
          <a:lstStyle/>
          <a:p>
            <a:pPr>
              <a:spcBef>
                <a:spcPct val="0"/>
              </a:spcBef>
            </a:pPr>
            <a:r>
              <a:rPr lang="zh-TW" altLang="en-US" sz="170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引導家長從孩子各項的測驗結果，讓孩子比較自己在哪些部份的優勢能力比較好。（不只是和別人比較）</a:t>
            </a:r>
          </a:p>
        </p:txBody>
      </p:sp>
      <p:sp>
        <p:nvSpPr>
          <p:cNvPr id="70659" name="Shape 24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0773" tIns="45387" rIns="90773" bIns="45387"/>
          <a:lstStyle/>
          <a:p>
            <a:pPr>
              <a:buSzPct val="25000"/>
            </a:pPr>
            <a:r>
              <a:rPr lang="zh-TW" altLang="zh-TW" smtClean="0">
                <a:solidFill>
                  <a:srgbClr val="000000"/>
                </a:solidFill>
                <a:latin typeface="Arial" charset="0"/>
                <a:ea typeface="Microsoft JhengHei UI" pitchFamily="34" charset="-120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6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76275" y="809625"/>
            <a:ext cx="5391150" cy="4043363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706" name="Shape 263"/>
          <p:cNvSpPr>
            <a:spLocks noGrp="1"/>
          </p:cNvSpPr>
          <p:nvPr>
            <p:ph type="body" idx="1"/>
          </p:nvPr>
        </p:nvSpPr>
        <p:spPr>
          <a:xfrm>
            <a:off x="669925" y="5122863"/>
            <a:ext cx="5402263" cy="4851400"/>
          </a:xfrm>
          <a:noFill/>
        </p:spPr>
        <p:txBody>
          <a:bodyPr lIns="90773" tIns="45387" rIns="90773" bIns="45387"/>
          <a:lstStyle/>
          <a:p>
            <a:pPr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72707" name="Shape 26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0773" tIns="45387" rIns="90773" bIns="45387"/>
          <a:lstStyle/>
          <a:p>
            <a:pPr>
              <a:buSzPct val="25000"/>
            </a:pPr>
            <a:r>
              <a:rPr lang="zh-TW" altLang="zh-TW" smtClean="0">
                <a:solidFill>
                  <a:srgbClr val="000000"/>
                </a:solidFill>
                <a:latin typeface="Arial" charset="0"/>
                <a:ea typeface="Microsoft JhengHei UI" pitchFamily="34" charset="-120"/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 lIns="91480" tIns="45740" rIns="91480" bIns="45740"/>
          <a:lstStyle/>
          <a:p>
            <a:r>
              <a:rPr lang="zh-TW" altLang="en-US" smtClean="0">
                <a:ea typeface="新細明體" charset="-120"/>
              </a:rPr>
              <a:t>特別提醒家長，各領域皆有融入生涯概念的課程。孩子均衡學習是未來生涯規劃的基礎。</a:t>
            </a:r>
          </a:p>
        </p:txBody>
      </p:sp>
      <p:sp>
        <p:nvSpPr>
          <p:cNvPr id="76803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 defTabSz="881063"/>
            <a:fld id="{BFC475BB-8518-4C80-AD26-DBB8090662AA}" type="slidenum">
              <a:rPr lang="zh-TW" altLang="en-US" sz="1200">
                <a:latin typeface="Arial" charset="0"/>
              </a:rPr>
              <a:pPr algn="r" defTabSz="881063"/>
              <a:t>45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70462" cy="3727450"/>
          </a:xfrm>
          <a:ln/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364" tIns="45682" rIns="91364" bIns="45682"/>
          <a:lstStyle/>
          <a:p>
            <a:r>
              <a:rPr lang="zh-TW" altLang="en-US" smtClean="0">
                <a:ea typeface="新細明體" charset="-120"/>
              </a:rPr>
              <a:t>因為台灣說起來自然資源不多、但是天然災害不少，因此人力的培育工作刻不容緩</a:t>
            </a:r>
            <a:endParaRPr lang="en-US" altLang="zh-TW" smtClean="0">
              <a:ea typeface="新細明體" charset="-120"/>
            </a:endParaRPr>
          </a:p>
          <a:p>
            <a:r>
              <a:rPr lang="zh-TW" altLang="en-US" smtClean="0">
                <a:ea typeface="新細明體" charset="-120"/>
              </a:rPr>
              <a:t>如果我們再用過去舊時代的思維教育孩子去面對未來不可知的世代</a:t>
            </a:r>
            <a:endParaRPr lang="en-US" altLang="zh-TW" smtClean="0">
              <a:ea typeface="新細明體" charset="-120"/>
            </a:endParaRPr>
          </a:p>
          <a:p>
            <a:r>
              <a:rPr lang="zh-TW" altLang="zh-TW" smtClean="0">
                <a:ea typeface="新細明體" charset="-120"/>
              </a:rPr>
              <a:t>6</a:t>
            </a:r>
            <a:r>
              <a:rPr lang="en-US" altLang="zh-TW" smtClean="0">
                <a:ea typeface="新細明體" charset="-120"/>
              </a:rPr>
              <a:t>0</a:t>
            </a:r>
            <a:r>
              <a:rPr lang="zh-TW" altLang="en-US" smtClean="0">
                <a:ea typeface="新細明體" charset="-120"/>
              </a:rPr>
              <a:t>％的工作都還未出現！比起單純知識灌輸，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zh-TW" altLang="en-US" smtClean="0">
                <a:ea typeface="新細明體" charset="-120"/>
              </a:rPr>
              <a:t>更重要的是應變能力與創造力的培養</a:t>
            </a:r>
            <a:endParaRPr lang="en-US" altLang="zh-TW" smtClean="0">
              <a:ea typeface="新細明體" charset="-120"/>
            </a:endParaRPr>
          </a:p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20483" name="投影片編號版面配置區 3"/>
          <p:cNvSpPr txBox="1">
            <a:spLocks noGrp="1"/>
          </p:cNvSpPr>
          <p:nvPr/>
        </p:nvSpPr>
        <p:spPr bwMode="auto">
          <a:xfrm>
            <a:off x="3852863" y="9437688"/>
            <a:ext cx="29479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 anchor="b"/>
          <a:lstStyle/>
          <a:p>
            <a:pPr algn="r"/>
            <a:fld id="{FEB9152A-7611-4769-A75B-19B189C069C3}" type="slidenum">
              <a:rPr lang="zh-TW" altLang="en-US" sz="1200">
                <a:latin typeface="Arial" charset="0"/>
              </a:rPr>
              <a:pPr algn="r"/>
              <a:t>3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0FDD813-3223-4FC0-B856-CC0B3BC04182}" type="slidenum">
              <a:rPr lang="zh-TW" altLang="en-US" smtClean="0">
                <a:latin typeface="Arial" charset="0"/>
                <a:ea typeface="新細明體" charset="-120"/>
              </a:rPr>
              <a:pPr eaLnBrk="1" hangingPunct="1"/>
              <a:t>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7288" cy="37274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b="1" smtClean="0">
                <a:latin typeface="Arial" charset="0"/>
                <a:ea typeface="新細明體" charset="-120"/>
              </a:rPr>
              <a:t>（一）提升相關政策與制度之彈性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增加現行教育學制之彈性規劃（如高中與高職互轉機制），調整與鬆綁課程結構，充實生涯輔導專業人力。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（二）強化生涯發展教育，落實生涯輔導工作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落實國中生涯發展教育課程及高中職（含五專前</a:t>
            </a:r>
            <a:r>
              <a:rPr lang="en-US" altLang="zh-TW" smtClean="0">
                <a:latin typeface="Arial" charset="0"/>
                <a:ea typeface="新細明體" charset="-120"/>
              </a:rPr>
              <a:t>3</a:t>
            </a:r>
            <a:r>
              <a:rPr lang="zh-TW" altLang="en-US" smtClean="0">
                <a:latin typeface="Arial" charset="0"/>
                <a:ea typeface="新細明體" charset="-120"/>
              </a:rPr>
              <a:t>年）生涯規劃課程；協助學生多元進路試探與輔導；建立畢業生進路追蹤與資料分析。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（三）增益教育人員生涯輔導功能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規劃輔導教師專業培訓，及一般教師進修；建構生涯輔導資訊總平臺；進行研究與發展（如修訂與開發相關測驗，青少年生涯性向發展階段分析）。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（四）建立家長、社區、團體及企業參與管道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鼓勵家長主動參與生涯輔導工作；推動社區、團體與學校互動機制。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（五）國中落實適性輔導工作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各國中透過生涯資訊提供、生涯發展教育、生涯團體諮商、生涯個別諮商等工作，落實推動學生適性輔導工作。 </a:t>
            </a:r>
          </a:p>
        </p:txBody>
      </p:sp>
      <p:sp>
        <p:nvSpPr>
          <p:cNvPr id="23556" name="日期版面配置區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AAB340-FCB0-4CC3-81E5-7CC8B0B29F86}" type="datetime1">
              <a:rPr lang="zh-TW" altLang="en-US" smtClean="0">
                <a:latin typeface="Arial" charset="0"/>
                <a:ea typeface="新細明體" charset="-120"/>
              </a:rPr>
              <a:pPr/>
              <a:t>2016/11/29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2560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94DB0A-5A6A-459A-9B31-C3C5700D42C8}" type="datetime1">
              <a:rPr lang="zh-TW" altLang="en-US" smtClean="0">
                <a:latin typeface="Arial" charset="0"/>
                <a:ea typeface="新細明體" charset="-120"/>
              </a:rPr>
              <a:pPr/>
              <a:t>2016/11/29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560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259C2C-398C-411F-9D66-95AEF3A39563}" type="slidenum">
              <a:rPr lang="zh-TW" altLang="en-US" smtClean="0">
                <a:latin typeface="Arial" charset="0"/>
                <a:ea typeface="新細明體" charset="-120"/>
              </a:rPr>
              <a:pPr/>
              <a:t>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3795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31CF70-2D1A-412F-B577-6775CFB3F595}" type="datetime1">
              <a:rPr lang="zh-TW" altLang="en-US" smtClean="0">
                <a:latin typeface="Arial" charset="0"/>
                <a:ea typeface="新細明體" charset="-120"/>
              </a:rPr>
              <a:pPr/>
              <a:t>2016/11/29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33796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C04AF0-1848-4CFB-A73C-1EA4D78F4BED}" type="slidenum">
              <a:rPr lang="zh-TW" altLang="en-US" smtClean="0">
                <a:latin typeface="Arial" charset="0"/>
                <a:ea typeface="新細明體" charset="-120"/>
              </a:rPr>
              <a:pPr/>
              <a:t>13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62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9163" y="746125"/>
            <a:ext cx="4965700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14" name="Shape 625"/>
          <p:cNvSpPr>
            <a:spLocks noGrp="1"/>
          </p:cNvSpPr>
          <p:nvPr>
            <p:ph type="body" idx="1"/>
          </p:nvPr>
        </p:nvSpPr>
        <p:spPr>
          <a:xfrm>
            <a:off x="677863" y="4716463"/>
            <a:ext cx="5446712" cy="4471987"/>
          </a:xfrm>
          <a:noFill/>
        </p:spPr>
        <p:txBody>
          <a:bodyPr lIns="91525" tIns="45762" rIns="91525" bIns="45762"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38915" name="Shape 626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5" tIns="45762" rIns="91525" bIns="45762" anchor="b"/>
          <a:lstStyle/>
          <a:p>
            <a:pPr algn="r">
              <a:buSzPct val="25000"/>
            </a:pPr>
            <a:r>
              <a:rPr lang="zh-TW" altLang="zh-TW" sz="120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A0F0CC-EE70-461E-953F-89F035BEAF23}" type="slidenum">
              <a:rPr lang="en-US" altLang="zh-TW" smtClean="0">
                <a:latin typeface="Arial" charset="0"/>
                <a:ea typeface="新細明體" charset="-120"/>
              </a:rPr>
              <a:pPr/>
              <a:t>32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57348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4C38EF-9707-47AA-BFBE-A20682634BAA}" type="slidenum">
              <a:rPr kumimoji="0" lang="en-US" altLang="zh-TW" sz="1200"/>
              <a:pPr algn="r"/>
              <a:t>32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3CE421-6318-4E88-88DD-159B1888D41F}" type="slidenum">
              <a:rPr lang="en-US" altLang="zh-TW" smtClean="0">
                <a:latin typeface="Arial" charset="0"/>
                <a:ea typeface="新細明體" charset="-120"/>
              </a:rPr>
              <a:pPr/>
              <a:t>33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5A8273-535B-4779-9757-B56C29257871}" type="slidenum">
              <a:rPr kumimoji="0" lang="en-US" altLang="zh-TW" sz="1200"/>
              <a:pPr algn="r"/>
              <a:t>33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CC7A-F68D-49E9-B835-AE3A368CA4F0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A19A-812D-444B-B5F9-2699122363DC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E20B-D8F2-485D-90C2-2F64D0DAEADC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762E-19C1-44AF-9E38-6F1313930A05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E70A-6719-42E2-9B61-7D25848466BE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6CB3-3F7A-4B76-907D-D8D34E4373A4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408B-5133-41BA-9117-8DDEB7241585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CC04-27F7-49EB-A3FB-9D75B3F1E07B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108C-326C-4AF0-BD86-9EE8BB24DB8F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22D7-CFCE-44E0-9E99-FF30C4E20DBB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2E18-A64A-4CF4-B37F-51F7D03B3114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899B-BC65-4BCE-BF5D-3F7BEE9D8196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11B3A2-505A-48A0-9CA4-8557F104D5E6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&#36969;&#24615;&#29256;/1000826&#23450;&#31295;&#29983;&#28079;&#36628;&#23566;&#32000;&#37636;&#25163;&#20874;.doc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12basic.edu.tw/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dapt.k12ea.gov.tw/" TargetMode="External"/><Relationship Id="rId5" Type="http://schemas.openxmlformats.org/officeDocument/2006/relationships/hyperlink" Target="https://203.68.66.15/main.php" TargetMode="External"/><Relationship Id="rId4" Type="http://schemas.openxmlformats.org/officeDocument/2006/relationships/hyperlink" Target="http://140.122.103.235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22.71.231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v.moe.edu.tw/?cat=79451&amp;channe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583524"/>
            <a:ext cx="3168352" cy="308055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/>
          </a:extLst>
        </p:spPr>
      </p:pic>
      <p:sp>
        <p:nvSpPr>
          <p:cNvPr id="1638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9DC2A0-B806-4087-90E4-D8B338972B3B}" type="slidenum">
              <a:rPr lang="zh-TW" altLang="en-US" smtClean="0">
                <a:latin typeface="Arial" charset="0"/>
                <a:ea typeface="新細明體" charset="-120"/>
              </a:rPr>
              <a:pPr/>
              <a:t>1</a:t>
            </a:fld>
            <a:r>
              <a:rPr lang="zh-TW" altLang="en-US" smtClean="0">
                <a:latin typeface="Arial" charset="0"/>
                <a:ea typeface="新細明體" charset="-120"/>
              </a:rPr>
              <a:t>诶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836613"/>
            <a:ext cx="78613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1187450" y="5084763"/>
            <a:ext cx="6840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臺南市政府教育局</a:t>
            </a:r>
            <a:endParaRPr lang="en-US" altLang="zh-TW" sz="2800" b="1"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 smtClean="0">
                <a:latin typeface="Adobe 黑体 Std R"/>
                <a:ea typeface="Adobe 黑体 Std R"/>
                <a:cs typeface="Adobe 黑体 Std R"/>
              </a:rPr>
              <a:t>學校系統合作</a:t>
            </a:r>
          </a:p>
        </p:txBody>
      </p:sp>
      <p:pic>
        <p:nvPicPr>
          <p:cNvPr id="51" name="Picture 2" descr="D:\學輔科資料\簡報圖案\志願選填分工圖-103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03313"/>
            <a:ext cx="76327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手繪多邊形 13"/>
          <p:cNvSpPr/>
          <p:nvPr/>
        </p:nvSpPr>
        <p:spPr bwMode="auto">
          <a:xfrm>
            <a:off x="2352675" y="4127500"/>
            <a:ext cx="6526213" cy="1185863"/>
          </a:xfrm>
          <a:custGeom>
            <a:avLst/>
            <a:gdLst>
              <a:gd name="connsiteX0" fmla="*/ 0 w 5335488"/>
              <a:gd name="connsiteY0" fmla="*/ 117632 h 941056"/>
              <a:gd name="connsiteX1" fmla="*/ 4864960 w 5335488"/>
              <a:gd name="connsiteY1" fmla="*/ 117632 h 941056"/>
              <a:gd name="connsiteX2" fmla="*/ 4864960 w 5335488"/>
              <a:gd name="connsiteY2" fmla="*/ 0 h 941056"/>
              <a:gd name="connsiteX3" fmla="*/ 5335488 w 5335488"/>
              <a:gd name="connsiteY3" fmla="*/ 470528 h 941056"/>
              <a:gd name="connsiteX4" fmla="*/ 4864960 w 5335488"/>
              <a:gd name="connsiteY4" fmla="*/ 941056 h 941056"/>
              <a:gd name="connsiteX5" fmla="*/ 4864960 w 5335488"/>
              <a:gd name="connsiteY5" fmla="*/ 823424 h 941056"/>
              <a:gd name="connsiteX6" fmla="*/ 0 w 5335488"/>
              <a:gd name="connsiteY6" fmla="*/ 823424 h 941056"/>
              <a:gd name="connsiteX7" fmla="*/ 0 w 5335488"/>
              <a:gd name="connsiteY7" fmla="*/ 117632 h 94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5488" h="941056">
                <a:moveTo>
                  <a:pt x="0" y="117632"/>
                </a:moveTo>
                <a:lnTo>
                  <a:pt x="4864960" y="117632"/>
                </a:lnTo>
                <a:lnTo>
                  <a:pt x="4864960" y="0"/>
                </a:lnTo>
                <a:lnTo>
                  <a:pt x="5335488" y="470528"/>
                </a:lnTo>
                <a:lnTo>
                  <a:pt x="4864960" y="941056"/>
                </a:lnTo>
                <a:lnTo>
                  <a:pt x="4864960" y="823424"/>
                </a:lnTo>
                <a:lnTo>
                  <a:pt x="0" y="823424"/>
                </a:lnTo>
                <a:lnTo>
                  <a:pt x="0" y="117632"/>
                </a:lnTo>
                <a:close/>
              </a:path>
            </a:pathLst>
          </a:custGeom>
          <a:solidFill>
            <a:srgbClr val="CCFF99">
              <a:alpha val="90000"/>
            </a:srgbClr>
          </a:solidFill>
        </p:spPr>
        <p:style>
          <a:lnRef idx="2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" tIns="132872" rIns="368136" bIns="132872" spcCol="1270" anchor="ctr"/>
          <a:lstStyle/>
          <a:p>
            <a:pPr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提前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分段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上傳與檢校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學生基本資料及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超額比序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資料與積分 </a:t>
            </a:r>
          </a:p>
          <a:p>
            <a:pPr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6"/>
          <p:cNvGrpSpPr>
            <a:grpSpLocks/>
          </p:cNvGrpSpPr>
          <p:nvPr/>
        </p:nvGrpSpPr>
        <p:grpSpPr bwMode="auto">
          <a:xfrm>
            <a:off x="2325688" y="1484313"/>
            <a:ext cx="6526212" cy="2490787"/>
            <a:chOff x="3808511" y="1585914"/>
            <a:chExt cx="5335488" cy="1976484"/>
          </a:xfrm>
        </p:grpSpPr>
        <p:sp>
          <p:nvSpPr>
            <p:cNvPr id="8" name="手繪多邊形 7"/>
            <p:cNvSpPr/>
            <p:nvPr/>
          </p:nvSpPr>
          <p:spPr>
            <a:xfrm>
              <a:off x="3808511" y="1585914"/>
              <a:ext cx="5335488" cy="941003"/>
            </a:xfrm>
            <a:custGeom>
              <a:avLst/>
              <a:gdLst>
                <a:gd name="connsiteX0" fmla="*/ 0 w 5335488"/>
                <a:gd name="connsiteY0" fmla="*/ 117632 h 941056"/>
                <a:gd name="connsiteX1" fmla="*/ 4864960 w 5335488"/>
                <a:gd name="connsiteY1" fmla="*/ 117632 h 941056"/>
                <a:gd name="connsiteX2" fmla="*/ 4864960 w 5335488"/>
                <a:gd name="connsiteY2" fmla="*/ 0 h 941056"/>
                <a:gd name="connsiteX3" fmla="*/ 5335488 w 5335488"/>
                <a:gd name="connsiteY3" fmla="*/ 470528 h 941056"/>
                <a:gd name="connsiteX4" fmla="*/ 4864960 w 5335488"/>
                <a:gd name="connsiteY4" fmla="*/ 941056 h 941056"/>
                <a:gd name="connsiteX5" fmla="*/ 4864960 w 5335488"/>
                <a:gd name="connsiteY5" fmla="*/ 823424 h 941056"/>
                <a:gd name="connsiteX6" fmla="*/ 0 w 5335488"/>
                <a:gd name="connsiteY6" fmla="*/ 823424 h 941056"/>
                <a:gd name="connsiteX7" fmla="*/ 0 w 5335488"/>
                <a:gd name="connsiteY7" fmla="*/ 117632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5488" h="941056">
                  <a:moveTo>
                    <a:pt x="0" y="117632"/>
                  </a:moveTo>
                  <a:lnTo>
                    <a:pt x="4864960" y="117632"/>
                  </a:lnTo>
                  <a:lnTo>
                    <a:pt x="4864960" y="0"/>
                  </a:lnTo>
                  <a:lnTo>
                    <a:pt x="5335488" y="470528"/>
                  </a:lnTo>
                  <a:lnTo>
                    <a:pt x="4864960" y="941056"/>
                  </a:lnTo>
                  <a:lnTo>
                    <a:pt x="4864960" y="823424"/>
                  </a:lnTo>
                  <a:lnTo>
                    <a:pt x="0" y="823424"/>
                  </a:lnTo>
                  <a:lnTo>
                    <a:pt x="0" y="117632"/>
                  </a:lnTo>
                  <a:close/>
                </a:path>
              </a:pathLst>
            </a:custGeom>
            <a:solidFill>
              <a:srgbClr val="CCFF99"/>
            </a:solid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002">
              <a:schemeClr val="lt1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32872" rIns="368136" bIns="132872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透過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二</a:t>
              </a:r>
              <a:r>
                <a:rPr lang="zh-TW" altLang="zh-TW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階段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志願選填試探作業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zh-TW" altLang="zh-TW" sz="28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引導</a:t>
              </a:r>
              <a:r>
                <a:rPr lang="zh-TW" altLang="en-US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r>
                <a:rPr lang="zh-TW" altLang="zh-TW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學習</a:t>
              </a:r>
              <a:r>
                <a:rPr lang="zh-TW" altLang="en-US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志願</a:t>
              </a:r>
              <a:r>
                <a:rPr lang="zh-TW" altLang="zh-TW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抉擇    </a:t>
              </a:r>
              <a:r>
                <a:rPr lang="zh-TW" altLang="zh-TW" sz="1600" b="1" dirty="0">
                  <a:solidFill>
                    <a:schemeClr val="hlink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zh-TW" sz="1600" b="1" dirty="0">
                  <a:solidFill>
                    <a:schemeClr val="hlink"/>
                  </a:solidFill>
                </a:rPr>
                <a:t>06.1/10-18     4/10-14</a:t>
              </a:r>
              <a:endParaRPr lang="en-US" altLang="zh-TW" sz="1600" b="1" dirty="0">
                <a:solidFill>
                  <a:schemeClr val="hlink"/>
                </a:solidFill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808511" y="2621395"/>
              <a:ext cx="5335488" cy="941003"/>
            </a:xfrm>
            <a:custGeom>
              <a:avLst/>
              <a:gdLst>
                <a:gd name="connsiteX0" fmla="*/ 0 w 5335488"/>
                <a:gd name="connsiteY0" fmla="*/ 117632 h 941056"/>
                <a:gd name="connsiteX1" fmla="*/ 4864960 w 5335488"/>
                <a:gd name="connsiteY1" fmla="*/ 117632 h 941056"/>
                <a:gd name="connsiteX2" fmla="*/ 4864960 w 5335488"/>
                <a:gd name="connsiteY2" fmla="*/ 0 h 941056"/>
                <a:gd name="connsiteX3" fmla="*/ 5335488 w 5335488"/>
                <a:gd name="connsiteY3" fmla="*/ 470528 h 941056"/>
                <a:gd name="connsiteX4" fmla="*/ 4864960 w 5335488"/>
                <a:gd name="connsiteY4" fmla="*/ 941056 h 941056"/>
                <a:gd name="connsiteX5" fmla="*/ 4864960 w 5335488"/>
                <a:gd name="connsiteY5" fmla="*/ 823424 h 941056"/>
                <a:gd name="connsiteX6" fmla="*/ 0 w 5335488"/>
                <a:gd name="connsiteY6" fmla="*/ 823424 h 941056"/>
                <a:gd name="connsiteX7" fmla="*/ 0 w 5335488"/>
                <a:gd name="connsiteY7" fmla="*/ 117632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5488" h="941056">
                  <a:moveTo>
                    <a:pt x="0" y="117632"/>
                  </a:moveTo>
                  <a:lnTo>
                    <a:pt x="4864960" y="117632"/>
                  </a:lnTo>
                  <a:lnTo>
                    <a:pt x="4864960" y="0"/>
                  </a:lnTo>
                  <a:lnTo>
                    <a:pt x="5335488" y="470528"/>
                  </a:lnTo>
                  <a:lnTo>
                    <a:pt x="4864960" y="941056"/>
                  </a:lnTo>
                  <a:lnTo>
                    <a:pt x="4864960" y="823424"/>
                  </a:lnTo>
                  <a:lnTo>
                    <a:pt x="0" y="823424"/>
                  </a:lnTo>
                  <a:lnTo>
                    <a:pt x="0" y="117632"/>
                  </a:lnTo>
                  <a:close/>
                </a:path>
              </a:pathLst>
            </a:custGeom>
            <a:solidFill>
              <a:srgbClr val="CCFF99">
                <a:alpha val="90000"/>
              </a:srgbClr>
            </a:solidFill>
          </p:spPr>
          <p:style>
            <a:lnRef idx="2">
              <a:schemeClr val="accent2">
                <a:tint val="40000"/>
                <a:alpha val="90000"/>
                <a:hueOff val="-12903"/>
                <a:satOff val="-8847"/>
                <a:lumOff val="3415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-12903"/>
                <a:satOff val="-8847"/>
                <a:lumOff val="34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32872" rIns="368136" bIns="132872" spcCol="1270" anchor="ctr"/>
            <a:lstStyle/>
            <a:p>
              <a:pPr>
                <a:defRPr/>
              </a:pPr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檢視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現階段超額比序積分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及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熟悉志願序變化對計分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的影響 </a:t>
              </a:r>
            </a:p>
            <a:p>
              <a:pPr>
                <a:defRPr/>
              </a:pPr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14"/>
          <p:cNvGrpSpPr>
            <a:grpSpLocks/>
          </p:cNvGrpSpPr>
          <p:nvPr/>
        </p:nvGrpSpPr>
        <p:grpSpPr bwMode="auto">
          <a:xfrm>
            <a:off x="309563" y="1484313"/>
            <a:ext cx="1976437" cy="5099050"/>
            <a:chOff x="251520" y="1585914"/>
            <a:chExt cx="3556992" cy="4046632"/>
          </a:xfrm>
        </p:grpSpPr>
        <p:sp>
          <p:nvSpPr>
            <p:cNvPr id="16" name="手繪多邊形 15"/>
            <p:cNvSpPr/>
            <p:nvPr/>
          </p:nvSpPr>
          <p:spPr>
            <a:xfrm>
              <a:off x="251520" y="1585914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目的</a:t>
              </a: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251520" y="2620988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251520" y="3656062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教務</a:t>
              </a: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251520" y="4691136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ts val="3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導師及</a:t>
              </a:r>
              <a:endPara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1422400">
                <a:lnSpc>
                  <a:spcPts val="3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輔導人員</a:t>
              </a:r>
            </a:p>
          </p:txBody>
        </p:sp>
      </p:grpSp>
      <p:sp>
        <p:nvSpPr>
          <p:cNvPr id="20" name="手繪多邊形 19"/>
          <p:cNvSpPr/>
          <p:nvPr/>
        </p:nvSpPr>
        <p:spPr bwMode="auto">
          <a:xfrm>
            <a:off x="2366963" y="5413375"/>
            <a:ext cx="6526212" cy="1185863"/>
          </a:xfrm>
          <a:custGeom>
            <a:avLst/>
            <a:gdLst>
              <a:gd name="connsiteX0" fmla="*/ 0 w 5335488"/>
              <a:gd name="connsiteY0" fmla="*/ 117632 h 941056"/>
              <a:gd name="connsiteX1" fmla="*/ 4864960 w 5335488"/>
              <a:gd name="connsiteY1" fmla="*/ 117632 h 941056"/>
              <a:gd name="connsiteX2" fmla="*/ 4864960 w 5335488"/>
              <a:gd name="connsiteY2" fmla="*/ 0 h 941056"/>
              <a:gd name="connsiteX3" fmla="*/ 5335488 w 5335488"/>
              <a:gd name="connsiteY3" fmla="*/ 470528 h 941056"/>
              <a:gd name="connsiteX4" fmla="*/ 4864960 w 5335488"/>
              <a:gd name="connsiteY4" fmla="*/ 941056 h 941056"/>
              <a:gd name="connsiteX5" fmla="*/ 4864960 w 5335488"/>
              <a:gd name="connsiteY5" fmla="*/ 823424 h 941056"/>
              <a:gd name="connsiteX6" fmla="*/ 0 w 5335488"/>
              <a:gd name="connsiteY6" fmla="*/ 823424 h 941056"/>
              <a:gd name="connsiteX7" fmla="*/ 0 w 5335488"/>
              <a:gd name="connsiteY7" fmla="*/ 117632 h 94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5488" h="941056">
                <a:moveTo>
                  <a:pt x="0" y="117632"/>
                </a:moveTo>
                <a:lnTo>
                  <a:pt x="4864960" y="117632"/>
                </a:lnTo>
                <a:lnTo>
                  <a:pt x="4864960" y="0"/>
                </a:lnTo>
                <a:lnTo>
                  <a:pt x="5335488" y="470528"/>
                </a:lnTo>
                <a:lnTo>
                  <a:pt x="4864960" y="941056"/>
                </a:lnTo>
                <a:lnTo>
                  <a:pt x="4864960" y="823424"/>
                </a:lnTo>
                <a:lnTo>
                  <a:pt x="0" y="823424"/>
                </a:lnTo>
                <a:lnTo>
                  <a:pt x="0" y="117632"/>
                </a:lnTo>
                <a:close/>
              </a:path>
            </a:pathLst>
          </a:custGeom>
          <a:solidFill>
            <a:srgbClr val="CCFF99">
              <a:alpha val="90000"/>
            </a:srgbClr>
          </a:solidFill>
        </p:spPr>
        <p:style>
          <a:lnRef idx="2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" tIns="132872" rIns="368136" bIns="132872" anchor="ctr"/>
          <a:lstStyle/>
          <a:p>
            <a:pPr>
              <a:defRPr/>
            </a:pPr>
            <a:endParaRPr lang="zh-TW" altLang="en-US" sz="28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搭配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輸出資訊逐次協助學生志願序選填</a:t>
            </a:r>
            <a:r>
              <a:rPr lang="zh-TW" altLang="en-US" sz="28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進行相關輔導措施。</a:t>
            </a:r>
            <a:endParaRPr lang="zh-TW" altLang="en-US" sz="28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endParaRPr lang="zh-TW" altLang="en-US" sz="2800" b="1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72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選填試探</a:t>
            </a:r>
            <a:r>
              <a:rPr lang="en-US" altLang="zh-TW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系統規劃目的與功能</a:t>
            </a:r>
            <a:endParaRPr lang="zh-TW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7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39D7E2-2F19-4BCD-8521-D0A5BDD8F8EE}" type="slidenum">
              <a:rPr lang="zh-TW" altLang="en-US" smtClean="0">
                <a:latin typeface="Arial" charset="0"/>
                <a:ea typeface="新細明體" charset="-120"/>
              </a:rPr>
              <a:pPr/>
              <a:t>11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參、</a:t>
            </a:r>
            <a:r>
              <a:rPr lang="en-US" altLang="zh-TW" sz="3600" b="1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3600" b="1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度志願選填試探問卷調查分析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  <a:p>
            <a:r>
              <a:rPr lang="zh-TW" altLang="en-US" sz="3600" b="1" smtClean="0"/>
              <a:t>實施目的</a:t>
            </a:r>
          </a:p>
          <a:p>
            <a:pPr>
              <a:buFont typeface="Arial" charset="0"/>
              <a:buNone/>
            </a:pPr>
            <a:endParaRPr lang="zh-TW" altLang="en-US" sz="3600" b="1" smtClean="0"/>
          </a:p>
          <a:p>
            <a:r>
              <a:rPr lang="zh-TW" altLang="en-US" sz="3600" b="1" smtClean="0"/>
              <a:t>實施時段</a:t>
            </a:r>
          </a:p>
          <a:p>
            <a:endParaRPr lang="zh-TW" altLang="en-US" sz="3600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圓角矩形 70"/>
          <p:cNvSpPr/>
          <p:nvPr/>
        </p:nvSpPr>
        <p:spPr>
          <a:xfrm flipV="1">
            <a:off x="323528" y="2287720"/>
            <a:ext cx="8496944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57053A"/>
              </a:gs>
              <a:gs pos="50000">
                <a:srgbClr val="990000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79388" y="549275"/>
            <a:ext cx="8856662" cy="1366838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549275"/>
            <a:ext cx="8208962" cy="16144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3600" b="1" dirty="0" smtClean="0">
                <a:latin typeface="Adobe 黑体 Std R" pitchFamily="34" charset="-128"/>
                <a:ea typeface="Adobe 黑体 Std R" pitchFamily="34" charset="-128"/>
                <a:cs typeface="+mj-cs"/>
              </a:rPr>
              <a:t>肆、</a:t>
            </a:r>
            <a:r>
              <a:rPr lang="en-US" altLang="zh-TW" sz="3600" b="1" dirty="0" smtClean="0">
                <a:latin typeface="Adobe 黑体 Std R" pitchFamily="34" charset="-128"/>
                <a:ea typeface="Adobe 黑体 Std R" pitchFamily="34" charset="-128"/>
                <a:cs typeface="+mj-cs"/>
              </a:rPr>
              <a:t>105</a:t>
            </a:r>
            <a:r>
              <a:rPr lang="zh-TW" altLang="en-US" sz="3600" b="1" dirty="0" smtClean="0">
                <a:latin typeface="Adobe 黑体 Std R" pitchFamily="34" charset="-128"/>
                <a:ea typeface="Adobe 黑体 Std R" pitchFamily="34" charset="-128"/>
                <a:cs typeface="+mj-cs"/>
              </a:rPr>
              <a:t>志願選填試探輔導作為</a:t>
            </a:r>
            <a:endParaRPr lang="en-US" altLang="zh-TW" sz="3600" b="1" dirty="0" smtClean="0">
              <a:solidFill>
                <a:srgbClr val="FFFF99"/>
              </a:solidFill>
              <a:latin typeface="Adobe 繁黑體 Std B" pitchFamily="34" charset="-120"/>
              <a:ea typeface="Adobe 黑体 Std R" pitchFamily="34" charset="-128"/>
              <a:cs typeface="+mj-cs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 smtClean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國中學生的進路與發展</a:t>
            </a:r>
            <a:endParaRPr lang="zh-TW" alt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0" y="184467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6" name="群組 8"/>
          <p:cNvGrpSpPr>
            <a:grpSpLocks/>
          </p:cNvGrpSpPr>
          <p:nvPr/>
        </p:nvGrpSpPr>
        <p:grpSpPr bwMode="auto">
          <a:xfrm>
            <a:off x="1476375" y="2024063"/>
            <a:ext cx="5980113" cy="4500562"/>
            <a:chOff x="1475656" y="2024187"/>
            <a:chExt cx="5981556" cy="4501157"/>
          </a:xfrm>
        </p:grpSpPr>
        <p:grpSp>
          <p:nvGrpSpPr>
            <p:cNvPr id="32781" name="群組 4"/>
            <p:cNvGrpSpPr>
              <a:grpSpLocks/>
            </p:cNvGrpSpPr>
            <p:nvPr/>
          </p:nvGrpSpPr>
          <p:grpSpPr bwMode="auto">
            <a:xfrm>
              <a:off x="3707904" y="2523356"/>
              <a:ext cx="2808312" cy="3888432"/>
              <a:chOff x="3347864" y="2708920"/>
              <a:chExt cx="2808312" cy="3888432"/>
            </a:xfrm>
          </p:grpSpPr>
          <p:sp>
            <p:nvSpPr>
              <p:cNvPr id="4" name="等腰三角形 3"/>
              <p:cNvSpPr/>
              <p:nvPr/>
            </p:nvSpPr>
            <p:spPr bwMode="auto">
              <a:xfrm>
                <a:off x="3347864" y="2708920"/>
                <a:ext cx="2808312" cy="1224136"/>
              </a:xfrm>
              <a:prstGeom prst="triangle">
                <a:avLst>
                  <a:gd name="adj" fmla="val 77954"/>
                </a:avLst>
              </a:prstGeom>
              <a:gradFill flip="none" rotWithShape="1">
                <a:gsLst>
                  <a:gs pos="42000">
                    <a:srgbClr val="B31B51"/>
                  </a:gs>
                  <a:gs pos="70000">
                    <a:srgbClr val="B31B51">
                      <a:gamma/>
                      <a:shade val="46275"/>
                      <a:invGamma/>
                      <a:lumMod val="98000"/>
                      <a:lumOff val="2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 bwMode="auto">
              <a:xfrm flipV="1">
                <a:off x="3347864" y="3933056"/>
                <a:ext cx="2808312" cy="2664296"/>
              </a:xfrm>
              <a:prstGeom prst="triangle">
                <a:avLst>
                  <a:gd name="adj" fmla="val 22486"/>
                </a:avLst>
              </a:prstGeom>
              <a:gradFill>
                <a:gsLst>
                  <a:gs pos="38000">
                    <a:srgbClr val="B31B51">
                      <a:lumMod val="0"/>
                    </a:srgbClr>
                  </a:gs>
                  <a:gs pos="99000">
                    <a:srgbClr val="B31B51">
                      <a:gamma/>
                      <a:shade val="46275"/>
                      <a:invGamma/>
                      <a:lumMod val="98000"/>
                      <a:lumOff val="2000"/>
                    </a:srgbClr>
                  </a:gs>
                </a:gsLst>
                <a:path path="circle">
                  <a:fillToRect l="100000" t="10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51" name="等腰三角形 50"/>
            <p:cNvSpPr/>
            <p:nvPr/>
          </p:nvSpPr>
          <p:spPr bwMode="auto">
            <a:xfrm>
              <a:off x="1475656" y="3747492"/>
              <a:ext cx="2808312" cy="1224136"/>
            </a:xfrm>
            <a:prstGeom prst="triangle">
              <a:avLst>
                <a:gd name="adj" fmla="val 77954"/>
              </a:avLst>
            </a:prstGeom>
            <a:gradFill flip="none" rotWithShape="1">
              <a:gsLst>
                <a:gs pos="42000">
                  <a:srgbClr val="9933FF"/>
                </a:gs>
                <a:gs pos="70000">
                  <a:srgbClr val="3A1953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56" name="Freeform 824"/>
            <p:cNvSpPr>
              <a:spLocks/>
            </p:cNvSpPr>
            <p:nvPr/>
          </p:nvSpPr>
          <p:spPr bwMode="auto">
            <a:xfrm rot="2071066" flipH="1" flipV="1">
              <a:off x="2017125" y="3033970"/>
              <a:ext cx="3059850" cy="1590885"/>
            </a:xfrm>
            <a:custGeom>
              <a:avLst/>
              <a:gdLst>
                <a:gd name="T0" fmla="*/ 494 w 750"/>
                <a:gd name="T1" fmla="*/ 166 h 470"/>
                <a:gd name="T2" fmla="*/ 750 w 750"/>
                <a:gd name="T3" fmla="*/ 338 h 470"/>
                <a:gd name="T4" fmla="*/ 492 w 750"/>
                <a:gd name="T5" fmla="*/ 470 h 470"/>
                <a:gd name="T6" fmla="*/ 490 w 750"/>
                <a:gd name="T7" fmla="*/ 390 h 470"/>
                <a:gd name="T8" fmla="*/ 142 w 750"/>
                <a:gd name="T9" fmla="*/ 306 h 470"/>
                <a:gd name="T10" fmla="*/ 4 w 750"/>
                <a:gd name="T11" fmla="*/ 172 h 470"/>
                <a:gd name="T12" fmla="*/ 0 w 750"/>
                <a:gd name="T13" fmla="*/ 2 h 470"/>
                <a:gd name="T14" fmla="*/ 166 w 750"/>
                <a:gd name="T15" fmla="*/ 168 h 470"/>
                <a:gd name="T16" fmla="*/ 496 w 750"/>
                <a:gd name="T17" fmla="*/ 248 h 470"/>
                <a:gd name="T18" fmla="*/ 494 w 750"/>
                <a:gd name="T19" fmla="*/ 1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6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" name="等腰三角形 51"/>
            <p:cNvSpPr/>
            <p:nvPr/>
          </p:nvSpPr>
          <p:spPr bwMode="auto">
            <a:xfrm flipV="1">
              <a:off x="1475656" y="4971628"/>
              <a:ext cx="2808312" cy="1553716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rgbClr val="B31B51">
                    <a:lumMod val="0"/>
                  </a:srgbClr>
                </a:gs>
                <a:gs pos="100000">
                  <a:srgbClr val="7030A0">
                    <a:lumMod val="87000"/>
                    <a:alpha val="69000"/>
                  </a:srgbClr>
                </a:gs>
              </a:gsLst>
              <a:path path="circle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54" name="等腰三角形 53"/>
            <p:cNvSpPr/>
            <p:nvPr/>
          </p:nvSpPr>
          <p:spPr bwMode="auto">
            <a:xfrm>
              <a:off x="4427984" y="3747492"/>
              <a:ext cx="2808312" cy="1224136"/>
            </a:xfrm>
            <a:prstGeom prst="triangle">
              <a:avLst>
                <a:gd name="adj" fmla="val 77954"/>
              </a:avLst>
            </a:prstGeom>
            <a:gradFill flip="none" rotWithShape="1">
              <a:gsLst>
                <a:gs pos="26000">
                  <a:srgbClr val="00B050"/>
                </a:gs>
                <a:gs pos="74000">
                  <a:srgbClr val="192F2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55" name="等腰三角形 54"/>
            <p:cNvSpPr/>
            <p:nvPr/>
          </p:nvSpPr>
          <p:spPr bwMode="auto">
            <a:xfrm flipV="1">
              <a:off x="4438126" y="4971628"/>
              <a:ext cx="2798170" cy="1553716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B31B51">
                    <a:lumMod val="0"/>
                  </a:srgbClr>
                </a:gs>
                <a:gs pos="63000">
                  <a:srgbClr val="28391F"/>
                </a:gs>
              </a:gsLst>
              <a:path path="circle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2795" name="矩形 59"/>
            <p:cNvSpPr>
              <a:spLocks noChangeArrowheads="1"/>
            </p:cNvSpPr>
            <p:nvPr/>
          </p:nvSpPr>
          <p:spPr bwMode="auto">
            <a:xfrm>
              <a:off x="2267744" y="4571518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校園生活</a:t>
              </a:r>
            </a:p>
          </p:txBody>
        </p:sp>
        <p:sp>
          <p:nvSpPr>
            <p:cNvPr id="32796" name="矩形 60"/>
            <p:cNvSpPr>
              <a:spLocks noChangeArrowheads="1"/>
            </p:cNvSpPr>
            <p:nvPr/>
          </p:nvSpPr>
          <p:spPr bwMode="auto">
            <a:xfrm>
              <a:off x="5593660" y="4611588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職業環境</a:t>
              </a:r>
            </a:p>
          </p:txBody>
        </p:sp>
        <p:sp>
          <p:nvSpPr>
            <p:cNvPr id="32797" name="矩形 61"/>
            <p:cNvSpPr>
              <a:spLocks noChangeArrowheads="1"/>
            </p:cNvSpPr>
            <p:nvPr/>
          </p:nvSpPr>
          <p:spPr bwMode="auto">
            <a:xfrm>
              <a:off x="5004048" y="2955404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探索活動</a:t>
              </a:r>
            </a:p>
          </p:txBody>
        </p:sp>
        <p:sp>
          <p:nvSpPr>
            <p:cNvPr id="7" name="向右箭號 6"/>
            <p:cNvSpPr/>
            <p:nvPr/>
          </p:nvSpPr>
          <p:spPr bwMode="auto">
            <a:xfrm rot="19671886">
              <a:off x="3560438" y="3912734"/>
              <a:ext cx="691209" cy="938852"/>
            </a:xfrm>
            <a:prstGeom prst="rightArrow">
              <a:avLst>
                <a:gd name="adj1" fmla="val 62859"/>
                <a:gd name="adj2" fmla="val 54940"/>
              </a:avLst>
            </a:prstGeom>
            <a:gradFill flip="none" rotWithShape="1">
              <a:gsLst>
                <a:gs pos="0">
                  <a:srgbClr val="990033">
                    <a:tint val="66000"/>
                    <a:satMod val="160000"/>
                  </a:srgbClr>
                </a:gs>
                <a:gs pos="50000">
                  <a:srgbClr val="990033">
                    <a:tint val="44500"/>
                    <a:satMod val="160000"/>
                  </a:srgbClr>
                </a:gs>
                <a:gs pos="100000">
                  <a:srgbClr val="9900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scene3d>
              <a:camera prst="orthographicFront">
                <a:rot lat="1200000" lon="60000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2799" name="矩形 64"/>
            <p:cNvSpPr>
              <a:spLocks noChangeArrowheads="1"/>
            </p:cNvSpPr>
            <p:nvPr/>
          </p:nvSpPr>
          <p:spPr bwMode="auto">
            <a:xfrm rot="-172845">
              <a:off x="3493273" y="4267834"/>
              <a:ext cx="655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做決定</a:t>
              </a:r>
            </a:p>
          </p:txBody>
        </p:sp>
        <p:grpSp>
          <p:nvGrpSpPr>
            <p:cNvPr id="32800" name="群組 7"/>
            <p:cNvGrpSpPr>
              <a:grpSpLocks/>
            </p:cNvGrpSpPr>
            <p:nvPr/>
          </p:nvGrpSpPr>
          <p:grpSpPr bwMode="auto">
            <a:xfrm>
              <a:off x="4716016" y="3183021"/>
              <a:ext cx="749312" cy="879111"/>
              <a:chOff x="4716016" y="3008545"/>
              <a:chExt cx="749312" cy="879111"/>
            </a:xfrm>
          </p:grpSpPr>
          <p:sp>
            <p:nvSpPr>
              <p:cNvPr id="68" name="向右箭號 67"/>
              <p:cNvSpPr/>
              <p:nvPr/>
            </p:nvSpPr>
            <p:spPr bwMode="auto">
              <a:xfrm rot="18921835">
                <a:off x="4866482" y="3008545"/>
                <a:ext cx="598846" cy="879111"/>
              </a:xfrm>
              <a:prstGeom prst="rightArrow">
                <a:avLst>
                  <a:gd name="adj1" fmla="val 64525"/>
                  <a:gd name="adj2" fmla="val 72182"/>
                </a:avLst>
              </a:prstGeom>
              <a:gradFill flip="none" rotWithShape="1">
                <a:gsLst>
                  <a:gs pos="0">
                    <a:srgbClr val="990033">
                      <a:tint val="66000"/>
                      <a:satMod val="160000"/>
                    </a:srgbClr>
                  </a:gs>
                  <a:gs pos="50000">
                    <a:srgbClr val="990033">
                      <a:tint val="44500"/>
                      <a:satMod val="160000"/>
                    </a:srgbClr>
                  </a:gs>
                  <a:gs pos="100000">
                    <a:srgbClr val="990033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scene3d>
                <a:camera prst="orthographicFront">
                  <a:rot lat="20794202" lon="19762852" rev="12960672"/>
                </a:camera>
                <a:lightRig rig="threePt" dir="t"/>
              </a:scene3d>
              <a:sp3d z="-57150"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2807" name="矩形 68"/>
              <p:cNvSpPr>
                <a:spLocks noChangeArrowheads="1"/>
              </p:cNvSpPr>
              <p:nvPr/>
            </p:nvSpPr>
            <p:spPr bwMode="auto">
              <a:xfrm>
                <a:off x="4716016" y="3398540"/>
                <a:ext cx="6550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TW" altLang="en-US" sz="1200" b="1">
                    <a:latin typeface="微軟正黑體" pitchFamily="34" charset="-120"/>
                    <a:ea typeface="微軟正黑體" pitchFamily="34" charset="-120"/>
                  </a:rPr>
                  <a:t>做決定</a:t>
                </a:r>
              </a:p>
            </p:txBody>
          </p:sp>
        </p:grpSp>
        <p:sp>
          <p:nvSpPr>
            <p:cNvPr id="66" name="向右箭號 65"/>
            <p:cNvSpPr/>
            <p:nvPr/>
          </p:nvSpPr>
          <p:spPr bwMode="auto">
            <a:xfrm rot="19671886">
              <a:off x="5188960" y="3722494"/>
              <a:ext cx="747478" cy="1041497"/>
            </a:xfrm>
            <a:prstGeom prst="rightArrow">
              <a:avLst>
                <a:gd name="adj1" fmla="val 64525"/>
                <a:gd name="adj2" fmla="val 72182"/>
              </a:avLst>
            </a:prstGeom>
            <a:gradFill flip="none" rotWithShape="1">
              <a:gsLst>
                <a:gs pos="0">
                  <a:srgbClr val="990033">
                    <a:tint val="66000"/>
                    <a:satMod val="160000"/>
                  </a:srgbClr>
                </a:gs>
                <a:gs pos="50000">
                  <a:srgbClr val="990033">
                    <a:tint val="44500"/>
                    <a:satMod val="160000"/>
                  </a:srgbClr>
                </a:gs>
                <a:gs pos="100000">
                  <a:srgbClr val="9900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scene3d>
              <a:camera prst="orthographicFront">
                <a:rot lat="18610581" lon="1719144" rev="4995378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2802" name="矩形 66"/>
            <p:cNvSpPr>
              <a:spLocks noChangeArrowheads="1"/>
            </p:cNvSpPr>
            <p:nvPr/>
          </p:nvSpPr>
          <p:spPr bwMode="auto">
            <a:xfrm rot="-830499">
              <a:off x="5099680" y="4151407"/>
              <a:ext cx="655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做決定</a:t>
              </a:r>
            </a:p>
          </p:txBody>
        </p:sp>
        <p:sp>
          <p:nvSpPr>
            <p:cNvPr id="59" name="Freeform 824"/>
            <p:cNvSpPr>
              <a:spLocks/>
            </p:cNvSpPr>
            <p:nvPr/>
          </p:nvSpPr>
          <p:spPr bwMode="auto">
            <a:xfrm rot="2715716" flipH="1" flipV="1">
              <a:off x="3116073" y="2051047"/>
              <a:ext cx="2451424" cy="2397703"/>
            </a:xfrm>
            <a:custGeom>
              <a:avLst/>
              <a:gdLst>
                <a:gd name="T0" fmla="*/ 494 w 750"/>
                <a:gd name="T1" fmla="*/ 166 h 470"/>
                <a:gd name="T2" fmla="*/ 750 w 750"/>
                <a:gd name="T3" fmla="*/ 338 h 470"/>
                <a:gd name="T4" fmla="*/ 492 w 750"/>
                <a:gd name="T5" fmla="*/ 470 h 470"/>
                <a:gd name="T6" fmla="*/ 490 w 750"/>
                <a:gd name="T7" fmla="*/ 390 h 470"/>
                <a:gd name="T8" fmla="*/ 142 w 750"/>
                <a:gd name="T9" fmla="*/ 306 h 470"/>
                <a:gd name="T10" fmla="*/ 4 w 750"/>
                <a:gd name="T11" fmla="*/ 172 h 470"/>
                <a:gd name="T12" fmla="*/ 0 w 750"/>
                <a:gd name="T13" fmla="*/ 2 h 470"/>
                <a:gd name="T14" fmla="*/ 166 w 750"/>
                <a:gd name="T15" fmla="*/ 168 h 470"/>
                <a:gd name="T16" fmla="*/ 496 w 750"/>
                <a:gd name="T17" fmla="*/ 248 h 470"/>
                <a:gd name="T18" fmla="*/ 494 w 750"/>
                <a:gd name="T19" fmla="*/ 1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6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804" name="矩形 69"/>
            <p:cNvSpPr>
              <a:spLocks noChangeArrowheads="1"/>
            </p:cNvSpPr>
            <p:nvPr/>
          </p:nvSpPr>
          <p:spPr bwMode="auto">
            <a:xfrm rot="-2693171">
              <a:off x="3556731" y="2609833"/>
              <a:ext cx="523220" cy="244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sz="2200" b="1">
                  <a:latin typeface="微軟正黑體" pitchFamily="34" charset="-120"/>
                  <a:ea typeface="微軟正黑體" pitchFamily="34" charset="-120"/>
                </a:rPr>
                <a:t>最</a:t>
              </a:r>
              <a:r>
                <a:rPr lang="zh-TW" altLang="en-US" sz="2100" b="1">
                  <a:latin typeface="微軟正黑體" pitchFamily="34" charset="-120"/>
                  <a:ea typeface="微軟正黑體" pitchFamily="34" charset="-120"/>
                </a:rPr>
                <a:t>適</a:t>
              </a:r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</a:rPr>
                <a:t>合</a:t>
              </a:r>
              <a:r>
                <a:rPr lang="zh-TW" altLang="en-US" sz="1800" b="1">
                  <a:latin typeface="微軟正黑體" pitchFamily="34" charset="-120"/>
                  <a:ea typeface="微軟正黑體" pitchFamily="34" charset="-120"/>
                </a:rPr>
                <a:t>的</a:t>
              </a:r>
              <a:r>
                <a:rPr lang="zh-TW" altLang="en-US" sz="1600" b="1">
                  <a:latin typeface="微軟正黑體" pitchFamily="34" charset="-120"/>
                  <a:ea typeface="微軟正黑體" pitchFamily="34" charset="-120"/>
                </a:rPr>
                <a:t>生</a:t>
              </a:r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涯</a:t>
              </a:r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進</a:t>
              </a:r>
              <a:r>
                <a:rPr lang="zh-TW" altLang="en-US" sz="1000" b="1">
                  <a:latin typeface="微軟正黑體" pitchFamily="34" charset="-120"/>
                  <a:ea typeface="微軟正黑體" pitchFamily="34" charset="-120"/>
                </a:rPr>
                <a:t>路</a:t>
              </a:r>
            </a:p>
          </p:txBody>
        </p:sp>
        <p:sp>
          <p:nvSpPr>
            <p:cNvPr id="32805" name="Freeform 824"/>
            <p:cNvSpPr>
              <a:spLocks/>
            </p:cNvSpPr>
            <p:nvPr/>
          </p:nvSpPr>
          <p:spPr bwMode="auto">
            <a:xfrm rot="21372992" flipV="1">
              <a:off x="4266277" y="3161107"/>
              <a:ext cx="3190935" cy="2139622"/>
            </a:xfrm>
            <a:custGeom>
              <a:avLst/>
              <a:gdLst>
                <a:gd name="T0" fmla="*/ 2147483647 w 750"/>
                <a:gd name="T1" fmla="*/ 2147483647 h 470"/>
                <a:gd name="T2" fmla="*/ 2147483647 w 750"/>
                <a:gd name="T3" fmla="*/ 2147483647 h 470"/>
                <a:gd name="T4" fmla="*/ 2147483647 w 750"/>
                <a:gd name="T5" fmla="*/ 2147483647 h 470"/>
                <a:gd name="T6" fmla="*/ 2147483647 w 750"/>
                <a:gd name="T7" fmla="*/ 2147483647 h 470"/>
                <a:gd name="T8" fmla="*/ 2147483647 w 750"/>
                <a:gd name="T9" fmla="*/ 2147483647 h 470"/>
                <a:gd name="T10" fmla="*/ 2147483647 w 750"/>
                <a:gd name="T11" fmla="*/ 2147483647 h 470"/>
                <a:gd name="T12" fmla="*/ 0 w 750"/>
                <a:gd name="T13" fmla="*/ 2147483647 h 470"/>
                <a:gd name="T14" fmla="*/ 2147483647 w 750"/>
                <a:gd name="T15" fmla="*/ 2147483647 h 470"/>
                <a:gd name="T16" fmla="*/ 2147483647 w 750"/>
                <a:gd name="T17" fmla="*/ 2147483647 h 470"/>
                <a:gd name="T18" fmla="*/ 2147483647 w 750"/>
                <a:gd name="T19" fmla="*/ 2147483647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0"/>
                <a:gd name="T31" fmla="*/ 0 h 470"/>
                <a:gd name="T32" fmla="*/ 750 w 750"/>
                <a:gd name="T33" fmla="*/ 470 h 4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2777" name="矩形 71"/>
          <p:cNvSpPr>
            <a:spLocks noChangeArrowheads="1"/>
          </p:cNvSpPr>
          <p:nvPr/>
        </p:nvSpPr>
        <p:spPr bwMode="auto">
          <a:xfrm>
            <a:off x="2627313" y="5694363"/>
            <a:ext cx="3983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</a:p>
        </p:txBody>
      </p:sp>
      <p:sp>
        <p:nvSpPr>
          <p:cNvPr id="32778" name="矩形 37"/>
          <p:cNvSpPr>
            <a:spLocks noChangeArrowheads="1"/>
          </p:cNvSpPr>
          <p:nvPr/>
        </p:nvSpPr>
        <p:spPr bwMode="auto">
          <a:xfrm rot="-1120159">
            <a:off x="4402138" y="2233613"/>
            <a:ext cx="5683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500" b="1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適</a:t>
            </a:r>
            <a:r>
              <a:rPr lang="zh-TW" altLang="en-US" sz="2200" b="1"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1900" b="1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1800" b="1"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en-US" sz="1700" b="1"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en-US" sz="1500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32779" name="矩形 38"/>
          <p:cNvSpPr>
            <a:spLocks noChangeArrowheads="1"/>
          </p:cNvSpPr>
          <p:nvPr/>
        </p:nvSpPr>
        <p:spPr bwMode="auto">
          <a:xfrm rot="4444074">
            <a:off x="5699125" y="2701925"/>
            <a:ext cx="5238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 b="1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en-US" sz="2100" b="1">
                <a:latin typeface="微軟正黑體" pitchFamily="34" charset="-120"/>
                <a:ea typeface="微軟正黑體" pitchFamily="34" charset="-120"/>
              </a:rPr>
              <a:t>適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1800" b="1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1400" b="1"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en-US" sz="1200" b="1"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3278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B8F30B-10DD-4A4B-86E7-2B4E0AACF146}" type="slidenum">
              <a:rPr lang="zh-TW" altLang="en-US" smtClean="0">
                <a:latin typeface="Arial" charset="0"/>
                <a:ea typeface="新細明體" charset="-120"/>
              </a:rPr>
              <a:pPr/>
              <a:t>13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圖片 1"/>
          <p:cNvPicPr>
            <a:picLocks noChangeAspect="1" noChangeArrowheads="1"/>
          </p:cNvPicPr>
          <p:nvPr/>
        </p:nvPicPr>
        <p:blipFill>
          <a:blip r:embed="rId2" cstate="print"/>
          <a:srcRect l="12839" t="28340" r="20615" b="20065"/>
          <a:stretch>
            <a:fillRect/>
          </a:stretch>
        </p:blipFill>
        <p:spPr bwMode="auto">
          <a:xfrm>
            <a:off x="250825" y="1196975"/>
            <a:ext cx="8461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矩形 6"/>
          <p:cNvSpPr>
            <a:spLocks noChangeArrowheads="1"/>
          </p:cNvSpPr>
          <p:nvPr/>
        </p:nvSpPr>
        <p:spPr bwMode="auto">
          <a:xfrm>
            <a:off x="9525" y="620713"/>
            <a:ext cx="9144000" cy="647700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zh-TW" altLang="zh-TW" sz="2800">
                <a:solidFill>
                  <a:schemeClr val="bg1"/>
                </a:solidFill>
                <a:ea typeface="超研澤粗黑"/>
                <a:cs typeface="超研澤粗黑"/>
              </a:rPr>
              <a:t>學生志願選填試探及輔導作業各處室職責</a:t>
            </a:r>
            <a:endParaRPr lang="zh-TW" altLang="en-US" sz="2800">
              <a:solidFill>
                <a:schemeClr val="bg1"/>
              </a:solidFill>
              <a:ea typeface="超研澤粗黑"/>
              <a:cs typeface="超研澤粗黑"/>
            </a:endParaRPr>
          </a:p>
        </p:txBody>
      </p:sp>
      <p:sp>
        <p:nvSpPr>
          <p:cNvPr id="34819" name="文字方塊 2"/>
          <p:cNvSpPr txBox="1">
            <a:spLocks noChangeArrowheads="1"/>
          </p:cNvSpPr>
          <p:nvPr/>
        </p:nvSpPr>
        <p:spPr bwMode="auto">
          <a:xfrm>
            <a:off x="2600325" y="6165850"/>
            <a:ext cx="655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各校可依校內資源與特性適度調整</a:t>
            </a:r>
            <a:r>
              <a:rPr lang="en-US" altLang="zh-TW" sz="2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20" name="文字方塊 4"/>
          <p:cNvSpPr txBox="1">
            <a:spLocks noChangeArrowheads="1"/>
          </p:cNvSpPr>
          <p:nvPr/>
        </p:nvSpPr>
        <p:spPr bwMode="auto">
          <a:xfrm>
            <a:off x="3533775" y="1752600"/>
            <a:ext cx="137795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日至</a:t>
            </a:r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34821" name="文字方塊 6"/>
          <p:cNvSpPr txBox="1">
            <a:spLocks noChangeArrowheads="1"/>
          </p:cNvSpPr>
          <p:nvPr/>
        </p:nvSpPr>
        <p:spPr bwMode="auto">
          <a:xfrm>
            <a:off x="5864225" y="1771650"/>
            <a:ext cx="137636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日至</a:t>
            </a:r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5003800" y="1773238"/>
            <a:ext cx="2273300" cy="374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日至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endParaRPr lang="zh-TW" altLang="zh-TW" sz="1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84438" y="1773238"/>
            <a:ext cx="2271712" cy="374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日至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endParaRPr lang="zh-TW" altLang="zh-TW" sz="1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矩形 6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zh-TW" altLang="en-US" sz="2800">
                <a:solidFill>
                  <a:srgbClr val="7030A0"/>
                </a:solidFill>
                <a:ea typeface="標楷體" pitchFamily="65" charset="-120"/>
                <a:sym typeface="Wingdings" pitchFamily="2" charset="2"/>
              </a:rPr>
              <a:t>學校教師對適性輔導責任</a:t>
            </a:r>
            <a:r>
              <a:rPr lang="en-US" altLang="zh-TW" sz="2800">
                <a:solidFill>
                  <a:srgbClr val="7030A0"/>
                </a:solidFill>
                <a:ea typeface="標楷體" pitchFamily="65" charset="-120"/>
                <a:sym typeface="Wingdings" pitchFamily="2" charset="2"/>
              </a:rPr>
              <a:t>(</a:t>
            </a:r>
            <a:r>
              <a:rPr lang="zh-TW" altLang="en-US" sz="2800">
                <a:solidFill>
                  <a:srgbClr val="7030A0"/>
                </a:solidFill>
                <a:ea typeface="標楷體" pitchFamily="65" charset="-120"/>
                <a:sym typeface="Wingdings" pitchFamily="2" charset="2"/>
              </a:rPr>
              <a:t>工作節錄</a:t>
            </a:r>
            <a:r>
              <a:rPr lang="en-US" altLang="zh-TW" sz="2800">
                <a:solidFill>
                  <a:srgbClr val="7030A0"/>
                </a:solidFill>
                <a:ea typeface="標楷體" pitchFamily="65" charset="-120"/>
                <a:sym typeface="Wingdings" pitchFamily="2" charset="2"/>
              </a:rPr>
              <a:t>)</a:t>
            </a:r>
            <a:endParaRPr kumimoji="0" lang="zh-TW" altLang="en-US" sz="2800">
              <a:solidFill>
                <a:srgbClr val="7030A0"/>
              </a:solidFill>
              <a:ea typeface="標楷體" pitchFamily="65" charset="-120"/>
            </a:endParaRPr>
          </a:p>
        </p:txBody>
      </p:sp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179388" y="1484313"/>
          <a:ext cx="8748712" cy="5081587"/>
        </p:xfrm>
        <a:graphic>
          <a:graphicData uri="http://schemas.openxmlformats.org/presentationml/2006/ole">
            <p:oleObj spid="_x0000_s30736" name="PhotoImpact" r:id="rId3" imgW="17561905" imgH="10196825" progId="">
              <p:embed/>
            </p:oleObj>
          </a:graphicData>
        </a:graphic>
      </p:graphicFrame>
      <p:sp>
        <p:nvSpPr>
          <p:cNvPr id="30738" name="五邊形 17"/>
          <p:cNvSpPr>
            <a:spLocks noChangeArrowheads="1"/>
          </p:cNvSpPr>
          <p:nvPr/>
        </p:nvSpPr>
        <p:spPr bwMode="auto">
          <a:xfrm flipH="1">
            <a:off x="2268538" y="0"/>
            <a:ext cx="6875462" cy="576263"/>
          </a:xfrm>
          <a:prstGeom prst="homePlate">
            <a:avLst>
              <a:gd name="adj" fmla="val 49989"/>
            </a:avLst>
          </a:prstGeom>
          <a:solidFill>
            <a:srgbClr val="FFC00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十二年國民基本教育適性輔導作為</a:t>
            </a:r>
            <a:endParaRPr lang="zh-TW" altLang="en-US" sz="26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39" name="文字方塊 1"/>
          <p:cNvSpPr txBox="1">
            <a:spLocks noChangeArrowheads="1"/>
          </p:cNvSpPr>
          <p:nvPr/>
        </p:nvSpPr>
        <p:spPr bwMode="auto">
          <a:xfrm>
            <a:off x="6156325" y="2882900"/>
            <a:ext cx="347663" cy="460375"/>
          </a:xfrm>
          <a:prstGeom prst="rect">
            <a:avLst/>
          </a:prstGeom>
          <a:solidFill>
            <a:srgbClr val="E9D4D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紀</a:t>
            </a:r>
          </a:p>
        </p:txBody>
      </p:sp>
      <p:grpSp>
        <p:nvGrpSpPr>
          <p:cNvPr id="30740" name="群組 6"/>
          <p:cNvGrpSpPr>
            <a:grpSpLocks/>
          </p:cNvGrpSpPr>
          <p:nvPr/>
        </p:nvGrpSpPr>
        <p:grpSpPr bwMode="auto">
          <a:xfrm>
            <a:off x="5651500" y="4652963"/>
            <a:ext cx="3816350" cy="792162"/>
            <a:chOff x="2818500" y="-1274689"/>
            <a:chExt cx="9237843" cy="565991"/>
          </a:xfrm>
        </p:grpSpPr>
        <p:sp>
          <p:nvSpPr>
            <p:cNvPr id="7" name="圓角矩形 6"/>
            <p:cNvSpPr/>
            <p:nvPr/>
          </p:nvSpPr>
          <p:spPr>
            <a:xfrm>
              <a:off x="3514029" y="-1274689"/>
              <a:ext cx="7712291" cy="5330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2818500" y="-1233856"/>
              <a:ext cx="9237843" cy="525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148590" rIns="148590" bIns="148590" anchor="ctr"/>
            <a:lstStyle/>
            <a:p>
              <a:pPr algn="ctr" defTabSz="1733550" fontAlgn="auto">
                <a:lnSpc>
                  <a:spcPts val="2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手冊</a:t>
              </a:r>
              <a:r>
                <a:rPr kumimoji="0" lang="en-US" altLang="zh-TW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/</a:t>
              </a:r>
              <a:r>
                <a:rPr kumimoji="0"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生涯檔案</a:t>
              </a:r>
              <a:r>
                <a:rPr kumimoji="0" lang="en-US" altLang="zh-TW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/</a:t>
              </a:r>
              <a:r>
                <a:rPr kumimoji="0"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人人有責</a:t>
              </a:r>
              <a:endParaRPr kumimoji="0" lang="en-US" altLang="zh-TW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BiauKai"/>
              </a:endParaRPr>
            </a:p>
            <a:p>
              <a:pPr algn="ctr" defTabSz="1733550" fontAlgn="auto">
                <a:lnSpc>
                  <a:spcPts val="2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輔導  諮詢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615"/>
          <p:cNvSpPr>
            <a:spLocks noGrp="1"/>
          </p:cNvSpPr>
          <p:nvPr>
            <p:ph type="body" idx="4294967295"/>
          </p:nvPr>
        </p:nvSpPr>
        <p:spPr>
          <a:xfrm>
            <a:off x="685800" y="609600"/>
            <a:ext cx="7953375" cy="5422900"/>
          </a:xfrm>
        </p:spPr>
        <p:txBody>
          <a:bodyPr lIns="91425" tIns="45700" rIns="91425" bIns="4570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Pct val="25000"/>
              <a:buFontTx/>
              <a:buNone/>
            </a:pPr>
            <a:r>
              <a:rPr lang="zh-TW" altLang="zh-TW" sz="3400" smtClean="0">
                <a:solidFill>
                  <a:srgbClr val="6600CC"/>
                </a:solidFill>
                <a:cs typeface="Arial" charset="0"/>
                <a:sym typeface="Arial" charset="0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zh-TW" altLang="zh-TW" sz="2900" smtClean="0">
                <a:solidFill>
                  <a:srgbClr val="000000"/>
                </a:solidFill>
                <a:cs typeface="Arial" charset="0"/>
                <a:sym typeface="Arial" charset="0"/>
              </a:rPr>
              <a:t> 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0" name="Shape 617"/>
          <p:cNvSpPr>
            <a:spLocks noChangeArrowheads="1"/>
          </p:cNvSpPr>
          <p:nvPr/>
        </p:nvSpPr>
        <p:spPr bwMode="auto">
          <a:xfrm>
            <a:off x="1385888" y="1614488"/>
            <a:ext cx="6624637" cy="5089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zh-TW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9" name="Shape 619"/>
          <p:cNvSpPr txBox="1">
            <a:spLocks noChangeArrowheads="1"/>
          </p:cNvSpPr>
          <p:nvPr/>
        </p:nvSpPr>
        <p:spPr bwMode="auto">
          <a:xfrm>
            <a:off x="1104900" y="852488"/>
            <a:ext cx="1651000" cy="76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個人特質的</a:t>
            </a:r>
          </a:p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澄清與了解</a:t>
            </a:r>
          </a:p>
        </p:txBody>
      </p:sp>
      <p:sp>
        <p:nvSpPr>
          <p:cNvPr id="620" name="Shape 620"/>
          <p:cNvSpPr txBox="1">
            <a:spLocks noChangeArrowheads="1"/>
          </p:cNvSpPr>
          <p:nvPr/>
        </p:nvSpPr>
        <p:spPr bwMode="auto">
          <a:xfrm>
            <a:off x="7345363" y="2989263"/>
            <a:ext cx="1619250" cy="76200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教育與職業</a:t>
            </a:r>
          </a:p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資料的提供</a:t>
            </a:r>
          </a:p>
        </p:txBody>
      </p:sp>
      <p:sp>
        <p:nvSpPr>
          <p:cNvPr id="621" name="Shape 621"/>
          <p:cNvSpPr txBox="1">
            <a:spLocks noChangeArrowheads="1"/>
          </p:cNvSpPr>
          <p:nvPr/>
        </p:nvSpPr>
        <p:spPr bwMode="auto">
          <a:xfrm>
            <a:off x="295275" y="3397250"/>
            <a:ext cx="1619250" cy="762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個人與環境關係的協調</a:t>
            </a:r>
          </a:p>
        </p:txBody>
      </p:sp>
      <p:sp>
        <p:nvSpPr>
          <p:cNvPr id="2" name="頁尾版面配置區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3F68E3-3B90-4CD4-AF80-3A9B7AE9E5A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755650" y="1703388"/>
            <a:ext cx="3486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興趣（喜不喜歡做）</a:t>
            </a:r>
          </a:p>
          <a:p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能力 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能不能做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kumimoji="0" lang="en-US" altLang="zh-TW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人格特質 </a:t>
            </a:r>
            <a:r>
              <a:rPr kumimoji="0" lang="en-US" altLang="zh-TW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適不適合做）</a:t>
            </a:r>
          </a:p>
          <a:p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價值觀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願不願意做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0" y="4316413"/>
            <a:ext cx="1511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機緣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家庭因素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社會潮流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家人期望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同儕團體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地緣關係</a:t>
            </a:r>
          </a:p>
          <a:p>
            <a:pPr algn="ctr">
              <a:buFontTx/>
              <a:buChar char="•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阻力助力</a:t>
            </a:r>
          </a:p>
        </p:txBody>
      </p:sp>
      <p:sp>
        <p:nvSpPr>
          <p:cNvPr id="15" name="文字方塊 15"/>
          <p:cNvSpPr txBox="1">
            <a:spLocks noChangeArrowheads="1"/>
          </p:cNvSpPr>
          <p:nvPr/>
        </p:nvSpPr>
        <p:spPr bwMode="auto">
          <a:xfrm>
            <a:off x="7167563" y="3751263"/>
            <a:ext cx="1976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科系類別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職業類別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學校類別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升學管道</a:t>
            </a:r>
          </a:p>
        </p:txBody>
      </p:sp>
      <p:sp>
        <p:nvSpPr>
          <p:cNvPr id="16" name="Rectangle 14"/>
          <p:cNvSpPr/>
          <p:nvPr/>
        </p:nvSpPr>
        <p:spPr>
          <a:xfrm>
            <a:off x="3130180" y="316243"/>
            <a:ext cx="3215352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pple LiGothic Medium"/>
                <a:ea typeface="Apple LiGothic Medium"/>
                <a:cs typeface="Apple LiGothic Medium"/>
              </a:rPr>
              <a:t>生涯金三角</a:t>
            </a:r>
            <a:endParaRPr kumimoji="0" lang="en-US" altLang="zh-TW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19800" y="1289050"/>
            <a:ext cx="2871788" cy="12001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蒐集資料再決定，</a:t>
            </a:r>
            <a:r>
              <a:rPr kumimoji="0"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再收集資料再討論！做好生涯規劃</a:t>
            </a:r>
            <a:endParaRPr kumimoji="0"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 animBg="1"/>
      <p:bldP spid="620" grpId="0" animBg="1"/>
      <p:bldP spid="621" grpId="0" animBg="1"/>
      <p:bldP spid="12" grpId="0"/>
      <p:bldP spid="14" grpId="0"/>
      <p:bldP spid="1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6"/>
          <p:cNvSpPr>
            <a:spLocks noChangeArrowheads="1"/>
          </p:cNvSpPr>
          <p:nvPr/>
        </p:nvSpPr>
        <p:spPr bwMode="auto">
          <a:xfrm>
            <a:off x="0" y="836613"/>
            <a:ext cx="9144000" cy="6778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對孩子的瞭解有多少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形圖說文字 5"/>
          <p:cNvSpPr/>
          <p:nvPr/>
        </p:nvSpPr>
        <p:spPr bwMode="auto">
          <a:xfrm>
            <a:off x="539750" y="1943100"/>
            <a:ext cx="2159000" cy="2863850"/>
          </a:xfrm>
          <a:prstGeom prst="wedgeEllipseCallout">
            <a:avLst>
              <a:gd name="adj1" fmla="val -11475"/>
              <a:gd name="adj2" fmla="val 63013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這些可能都跟孩子未來適性的生涯選擇有關</a:t>
            </a:r>
          </a:p>
        </p:txBody>
      </p:sp>
      <p:pic>
        <p:nvPicPr>
          <p:cNvPr id="39939" name="圖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4652963"/>
            <a:ext cx="1163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矩形 14"/>
          <p:cNvSpPr>
            <a:spLocks noChangeArrowheads="1"/>
          </p:cNvSpPr>
          <p:nvPr/>
        </p:nvSpPr>
        <p:spPr bwMode="auto">
          <a:xfrm>
            <a:off x="4910138" y="44450"/>
            <a:ext cx="1985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  <a:r>
              <a:rPr lang="en-US" altLang="zh-TW"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20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9941" name="群組 16"/>
          <p:cNvGrpSpPr>
            <a:grpSpLocks/>
          </p:cNvGrpSpPr>
          <p:nvPr/>
        </p:nvGrpSpPr>
        <p:grpSpPr bwMode="auto">
          <a:xfrm>
            <a:off x="2411413" y="44450"/>
            <a:ext cx="2481262" cy="381000"/>
            <a:chOff x="2411760" y="44624"/>
            <a:chExt cx="2480725" cy="380075"/>
          </a:xfrm>
        </p:grpSpPr>
        <p:sp>
          <p:nvSpPr>
            <p:cNvPr id="18" name="橢圓 17"/>
            <p:cNvSpPr/>
            <p:nvPr/>
          </p:nvSpPr>
          <p:spPr>
            <a:xfrm>
              <a:off x="2843808" y="64659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3303742" y="65212"/>
              <a:ext cx="360284" cy="35948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2411760" y="65212"/>
              <a:ext cx="360284" cy="35948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3684659" y="44624"/>
              <a:ext cx="360284" cy="359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4108430" y="44624"/>
              <a:ext cx="360285" cy="359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532201" y="44624"/>
              <a:ext cx="360284" cy="359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9942" name="內容版面配置區 16"/>
          <p:cNvSpPr>
            <a:spLocks noGrp="1"/>
          </p:cNvSpPr>
          <p:nvPr>
            <p:ph idx="1"/>
          </p:nvPr>
        </p:nvSpPr>
        <p:spPr>
          <a:xfrm>
            <a:off x="2268538" y="1600200"/>
            <a:ext cx="6418262" cy="4525963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對孩子的瞭解有多少</a:t>
            </a: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對孩子的瞭解有多少</a:t>
            </a: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mtClean="0"/>
          </a:p>
        </p:txBody>
      </p:sp>
      <p:sp>
        <p:nvSpPr>
          <p:cNvPr id="39943" name="矩形 6"/>
          <p:cNvSpPr>
            <a:spLocks noChangeArrowheads="1"/>
          </p:cNvSpPr>
          <p:nvPr/>
        </p:nvSpPr>
        <p:spPr bwMode="auto">
          <a:xfrm>
            <a:off x="3492500" y="2420938"/>
            <a:ext cx="4751388" cy="3095625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</a:t>
            </a:r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</a:t>
            </a:r>
            <a:endParaRPr lang="en-US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（</a:t>
            </a:r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endParaRPr lang="en-US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</a:t>
            </a:r>
            <a:endParaRPr lang="en-US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有多少</a:t>
            </a:r>
            <a:r>
              <a:rPr lang="en-US" altLang="zh-TW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44" name="矩形 6"/>
          <p:cNvSpPr>
            <a:spLocks noChangeArrowheads="1"/>
          </p:cNvSpPr>
          <p:nvPr/>
        </p:nvSpPr>
        <p:spPr bwMode="auto">
          <a:xfrm>
            <a:off x="6156325" y="5876925"/>
            <a:ext cx="2511425" cy="792163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家長諮詢</a:t>
            </a:r>
            <a:endParaRPr lang="zh-TW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 flipV="1">
            <a:off x="323528" y="2215712"/>
            <a:ext cx="8640960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30000"/>
                </a:srgbClr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123728" y="2248272"/>
          <a:ext cx="6635080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5" name="矩形 6"/>
          <p:cNvSpPr>
            <a:spLocks noChangeArrowheads="1"/>
          </p:cNvSpPr>
          <p:nvPr/>
        </p:nvSpPr>
        <p:spPr bwMode="auto">
          <a:xfrm>
            <a:off x="0" y="836613"/>
            <a:ext cx="9144000" cy="6778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對孩子的瞭解有多少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形圖說文字 5"/>
          <p:cNvSpPr/>
          <p:nvPr/>
        </p:nvSpPr>
        <p:spPr bwMode="auto">
          <a:xfrm>
            <a:off x="539750" y="1943100"/>
            <a:ext cx="2159000" cy="2863850"/>
          </a:xfrm>
          <a:prstGeom prst="wedgeEllipseCallout">
            <a:avLst>
              <a:gd name="adj1" fmla="val -11475"/>
              <a:gd name="adj2" fmla="val 63013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這些可能都跟孩子未來適性的生涯選擇有關</a:t>
            </a:r>
          </a:p>
        </p:txBody>
      </p:sp>
      <p:pic>
        <p:nvPicPr>
          <p:cNvPr id="40967" name="圖片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688" y="4652963"/>
            <a:ext cx="1163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矩形 6"/>
          <p:cNvSpPr>
            <a:spLocks noChangeArrowheads="1"/>
          </p:cNvSpPr>
          <p:nvPr/>
        </p:nvSpPr>
        <p:spPr bwMode="auto">
          <a:xfrm>
            <a:off x="6227763" y="6065838"/>
            <a:ext cx="2513012" cy="7921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家長諮詢</a:t>
            </a:r>
            <a:endParaRPr lang="zh-TW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9" name="矩形 6"/>
          <p:cNvSpPr>
            <a:spLocks noChangeArrowheads="1"/>
          </p:cNvSpPr>
          <p:nvPr/>
        </p:nvSpPr>
        <p:spPr bwMode="auto">
          <a:xfrm>
            <a:off x="0" y="765175"/>
            <a:ext cx="9144000" cy="647700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幫助孩子適性發展，您（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需要知道的事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990" name="矩形 6"/>
          <p:cNvSpPr>
            <a:spLocks noChangeArrowheads="1"/>
          </p:cNvSpPr>
          <p:nvPr/>
        </p:nvSpPr>
        <p:spPr bwMode="auto">
          <a:xfrm>
            <a:off x="179388" y="5516563"/>
            <a:ext cx="2089150" cy="5762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36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家長諮詢</a:t>
            </a:r>
            <a:endParaRPr lang="zh-TW" altLang="zh-TW" sz="36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5CC1F-4C5E-4CFB-830D-C738A8821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AA5CC1F-4C5E-4CFB-830D-C738A8821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5A777C-2F01-45B0-93CA-40F7D103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75A777C-2F01-45B0-93CA-40F7D103E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報告大綱</a:t>
            </a:r>
            <a:endParaRPr lang="zh-TW" altLang="en-US" dirty="0" smtClean="0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/>
        </p:nvGraphicFramePr>
        <p:xfrm>
          <a:off x="1043608" y="1196752"/>
          <a:ext cx="7947992" cy="488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043608" y="6237312"/>
            <a:ext cx="7947992" cy="453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群組 6"/>
          <p:cNvGrpSpPr/>
          <p:nvPr/>
        </p:nvGrpSpPr>
        <p:grpSpPr>
          <a:xfrm>
            <a:off x="1403648" y="6165304"/>
            <a:ext cx="6624736" cy="531360"/>
            <a:chOff x="397399" y="4123246"/>
            <a:chExt cx="5563594" cy="53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圓角矩形 7"/>
            <p:cNvSpPr/>
            <p:nvPr/>
          </p:nvSpPr>
          <p:spPr>
            <a:xfrm>
              <a:off x="397399" y="4123246"/>
              <a:ext cx="5563594" cy="53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23338" y="4149185"/>
              <a:ext cx="5511716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0291" tIns="0" rIns="210291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柒、結語與意見交流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 flipV="1">
            <a:off x="323528" y="2215712"/>
            <a:ext cx="8640960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30000"/>
                </a:srgbClr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114203" y="2260972"/>
          <a:ext cx="6635080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3" name="矩形 6"/>
          <p:cNvSpPr>
            <a:spLocks noChangeArrowheads="1"/>
          </p:cNvSpPr>
          <p:nvPr/>
        </p:nvSpPr>
        <p:spPr bwMode="auto">
          <a:xfrm>
            <a:off x="0" y="836613"/>
            <a:ext cx="9144000" cy="6778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對教育的改變了解有多少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形圖說文字 5"/>
          <p:cNvSpPr/>
          <p:nvPr/>
        </p:nvSpPr>
        <p:spPr bwMode="auto">
          <a:xfrm>
            <a:off x="539750" y="2505075"/>
            <a:ext cx="2159000" cy="1739900"/>
          </a:xfrm>
          <a:prstGeom prst="wedgeEllipseCallout">
            <a:avLst>
              <a:gd name="adj1" fmla="val -11475"/>
              <a:gd name="adj2" fmla="val 63013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這些都跟孩子未來選擇有關</a:t>
            </a:r>
          </a:p>
        </p:txBody>
      </p:sp>
      <p:pic>
        <p:nvPicPr>
          <p:cNvPr id="43015" name="圖片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688" y="4652963"/>
            <a:ext cx="1163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矩形 6"/>
          <p:cNvSpPr>
            <a:spLocks noChangeArrowheads="1"/>
          </p:cNvSpPr>
          <p:nvPr/>
        </p:nvSpPr>
        <p:spPr bwMode="auto">
          <a:xfrm>
            <a:off x="6300788" y="6021388"/>
            <a:ext cx="2087562" cy="5762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36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家長諮詢</a:t>
            </a:r>
            <a:endParaRPr lang="zh-TW" altLang="zh-TW" sz="36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algn="l"/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肆、</a:t>
            </a:r>
            <a:r>
              <a:rPr lang="en-US" altLang="zh-TW" sz="3600" b="1" smtClean="0">
                <a:latin typeface="Adobe 黑体 Std R"/>
                <a:ea typeface="Adobe 黑体 Std R"/>
                <a:cs typeface="Adobe 黑体 Std R"/>
              </a:rPr>
              <a:t>10</a:t>
            </a:r>
            <a:r>
              <a:rPr lang="en-US" altLang="zh-TW" sz="3600" b="1" smtClean="0">
                <a:latin typeface="Adobe 黑体 Std R"/>
              </a:rPr>
              <a:t>6</a:t>
            </a:r>
            <a:r>
              <a:rPr lang="zh-TW" altLang="en-US" sz="2000" b="1" smtClean="0">
                <a:solidFill>
                  <a:schemeClr val="hlink"/>
                </a:solidFill>
                <a:latin typeface="Adobe 黑体 Std R"/>
              </a:rPr>
              <a:t>學年度入學生</a:t>
            </a:r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志願選填試探輔導作為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08236" y="1347118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kumimoji="0" lang="zh-TW" altLang="zh-TW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</a:t>
            </a:r>
            <a:r>
              <a:rPr kumimoji="0" lang="zh-TW" altLang="zh-TW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一級</a:t>
            </a:r>
            <a:r>
              <a:rPr kumimoji="0" lang="zh-TW" altLang="zh-TW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輔導</a:t>
            </a:r>
            <a:endParaRPr kumimoji="0" lang="en-US" altLang="zh-TW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defRPr/>
            </a:pPr>
            <a:r>
              <a:rPr lang="zh-TW" altLang="en-US" b="1" dirty="0" smtClean="0">
                <a:solidFill>
                  <a:srgbClr val="000099"/>
                </a:solidFill>
              </a:rPr>
              <a:t>未參與選填試探作業的學生仍應輔導    </a:t>
            </a:r>
            <a:r>
              <a:rPr lang="zh-TW" altLang="en-US" sz="2000" b="1" dirty="0" smtClean="0">
                <a:solidFill>
                  <a:srgbClr val="000099"/>
                </a:solidFill>
              </a:rPr>
              <a:t>原因</a:t>
            </a:r>
            <a:endParaRPr lang="en-US" altLang="zh-TW" sz="2000" b="1" dirty="0" smtClean="0">
              <a:solidFill>
                <a:srgbClr val="000099"/>
              </a:solidFill>
            </a:endParaRPr>
          </a:p>
          <a:p>
            <a:pPr lvl="1">
              <a:defRPr/>
            </a:pPr>
            <a:r>
              <a:rPr lang="zh-TW" altLang="en-US" b="1" dirty="0" smtClean="0"/>
              <a:t>應有完整的輔導記錄</a:t>
            </a:r>
            <a:endParaRPr lang="en-US" altLang="zh-TW" b="1" dirty="0" smtClean="0"/>
          </a:p>
          <a:p>
            <a:pPr lvl="1">
              <a:defRPr/>
            </a:pPr>
            <a:r>
              <a:rPr lang="zh-TW" altLang="zh-TW" b="1" dirty="0"/>
              <a:t>應主動關心低學習成就孩子的志願選填</a:t>
            </a:r>
            <a:r>
              <a:rPr lang="zh-TW" altLang="zh-TW" b="1" dirty="0" smtClean="0"/>
              <a:t>狀況</a:t>
            </a:r>
            <a:endParaRPr lang="en-US" altLang="zh-TW" b="1" dirty="0" smtClean="0"/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導</a:t>
            </a:r>
            <a:r>
              <a:rPr kumimoji="0" lang="en-US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kumimoji="0" lang="zh-TW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教</a:t>
            </a:r>
            <a:r>
              <a:rPr kumimoji="0" lang="en-US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kumimoji="0" lang="zh-TW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師與輔導</a:t>
            </a: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人員</a:t>
            </a:r>
            <a:endParaRPr kumimoji="0" lang="en-US" altLang="zh-TW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lnSpc>
                <a:spcPct val="140000"/>
              </a:lnSpc>
              <a:defRPr/>
            </a:pPr>
            <a:r>
              <a:rPr lang="zh-TW" altLang="en-US" b="1" dirty="0"/>
              <a:t>學校導師、輔導教師是家長與學生主要諮詢對象</a:t>
            </a:r>
            <a:endParaRPr lang="en-US" altLang="zh-TW" b="1" dirty="0"/>
          </a:p>
          <a:p>
            <a:pPr lvl="1">
              <a:lnSpc>
                <a:spcPct val="140000"/>
              </a:lnSpc>
              <a:defRPr/>
            </a:pPr>
            <a:r>
              <a:rPr lang="zh-TW" altLang="en-US" b="1" dirty="0"/>
              <a:t>強化各入學管道與校科內涵的認知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496300" cy="993775"/>
          </a:xfrm>
        </p:spPr>
        <p:txBody>
          <a:bodyPr/>
          <a:lstStyle/>
          <a:p>
            <a:pPr algn="l"/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肆、 </a:t>
            </a:r>
            <a:r>
              <a:rPr lang="en-US" altLang="zh-TW" sz="3600" b="1" smtClean="0">
                <a:latin typeface="Adobe 黑体 Std R"/>
                <a:ea typeface="Adobe 黑体 Std R"/>
                <a:cs typeface="Adobe 黑体 Std R"/>
              </a:rPr>
              <a:t>10</a:t>
            </a:r>
            <a:r>
              <a:rPr lang="en-US" altLang="zh-TW" sz="3600" b="1" smtClean="0">
                <a:latin typeface="Adobe 黑体 Std R"/>
              </a:rPr>
              <a:t>6</a:t>
            </a:r>
            <a:r>
              <a:rPr lang="zh-TW" altLang="en-US" sz="2000" b="1" smtClean="0">
                <a:solidFill>
                  <a:schemeClr val="hlink"/>
                </a:solidFill>
                <a:latin typeface="Adobe 黑体 Std R"/>
              </a:rPr>
              <a:t>學年度入學生</a:t>
            </a:r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志願選填試探輔導作為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79512" y="1484784"/>
            <a:ext cx="87849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學校設置諮詢</a:t>
            </a: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電話或</a:t>
            </a: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專線</a:t>
            </a:r>
            <a:r>
              <a:rPr lang="zh-TW" altLang="zh-TW" sz="3200" b="1" dirty="0" smtClean="0"/>
              <a:t>，提供志願選填諮詢服務等相關輔導作為</a:t>
            </a:r>
            <a:endParaRPr lang="en-US" altLang="zh-TW" sz="3200" b="1" dirty="0" smtClean="0"/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結合導師及輔導人力</a:t>
            </a:r>
            <a:r>
              <a:rPr lang="zh-TW" altLang="zh-TW" sz="3200" b="1" dirty="0" smtClean="0"/>
              <a:t>，辦理志願選填上網選填作業，提供個別諮詢服務</a:t>
            </a:r>
            <a:endParaRPr kumimoji="0" lang="en-US" altLang="zh-TW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建立學校端轉介輔諮中心</a:t>
            </a: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三級輔導</a:t>
            </a: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機制</a:t>
            </a:r>
            <a:endParaRPr kumimoji="0" lang="en-US" altLang="zh-TW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輔導過程適度提供</a:t>
            </a:r>
            <a:r>
              <a:rPr kumimoji="0" lang="zh-TW" alt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未來生涯轉銜</a:t>
            </a: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資訊</a:t>
            </a:r>
            <a:endParaRPr kumimoji="0" lang="en-US" altLang="zh-TW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defRPr/>
            </a:pPr>
            <a:r>
              <a:rPr lang="zh-TW" altLang="en-US" b="1" dirty="0" smtClean="0"/>
              <a:t>部分學生未能適性入學高中職校，仍有轉學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銜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的需求</a:t>
            </a:r>
            <a:endParaRPr lang="en-US" altLang="zh-TW" b="1" dirty="0" smtClean="0"/>
          </a:p>
          <a:p>
            <a:pPr lvl="1">
              <a:buFont typeface="Arial" charset="0"/>
              <a:buNone/>
              <a:defRPr/>
            </a:pPr>
            <a:r>
              <a:rPr lang="zh-TW" altLang="en-US" b="1" dirty="0" smtClean="0"/>
              <a:t>＊</a:t>
            </a:r>
            <a:r>
              <a:rPr lang="zh-TW" altLang="en-US" b="1" dirty="0" smtClean="0">
                <a:solidFill>
                  <a:srgbClr val="FF0000"/>
                </a:solidFill>
              </a:rPr>
              <a:t>高級中等學校學生學籍管理辦法</a:t>
            </a:r>
            <a:r>
              <a:rPr lang="zh-TW" altLang="en-US" b="1" dirty="0" smtClean="0"/>
              <a:t>第</a:t>
            </a:r>
            <a:r>
              <a:rPr lang="en-US" altLang="zh-TW" b="1" dirty="0" smtClean="0"/>
              <a:t>13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 14</a:t>
            </a:r>
            <a:r>
              <a:rPr lang="zh-TW" altLang="en-US" b="1" dirty="0" smtClean="0"/>
              <a:t>條規定</a:t>
            </a:r>
            <a:endParaRPr lang="en-US" altLang="zh-TW" b="1" dirty="0" smtClean="0"/>
          </a:p>
        </p:txBody>
      </p:sp>
      <p:sp>
        <p:nvSpPr>
          <p:cNvPr id="45059" name="矩形 6"/>
          <p:cNvSpPr>
            <a:spLocks noChangeArrowheads="1"/>
          </p:cNvSpPr>
          <p:nvPr/>
        </p:nvSpPr>
        <p:spPr bwMode="auto">
          <a:xfrm>
            <a:off x="7056438" y="4724400"/>
            <a:ext cx="2087562" cy="576263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提供家長資訊</a:t>
            </a:r>
            <a:endParaRPr lang="zh-TW" altLang="zh-TW" sz="20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362950" cy="941388"/>
          </a:xfrm>
        </p:spPr>
        <p:txBody>
          <a:bodyPr/>
          <a:lstStyle/>
          <a:p>
            <a:pPr algn="l"/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肆、</a:t>
            </a:r>
            <a:r>
              <a:rPr lang="en-US" altLang="zh-TW" sz="3600" b="1" smtClean="0">
                <a:latin typeface="Adobe 黑体 Std R"/>
                <a:ea typeface="Adobe 黑体 Std R"/>
                <a:cs typeface="Adobe 黑体 Std R"/>
              </a:rPr>
              <a:t>10</a:t>
            </a:r>
            <a:r>
              <a:rPr lang="en-US" altLang="zh-TW" sz="3600" b="1" smtClean="0">
                <a:latin typeface="Adobe 黑体 Std R"/>
              </a:rPr>
              <a:t>6</a:t>
            </a:r>
            <a:r>
              <a:rPr lang="zh-TW" altLang="en-US" sz="2000" b="1" smtClean="0">
                <a:solidFill>
                  <a:schemeClr val="hlink"/>
                </a:solidFill>
                <a:latin typeface="Adobe 黑体 Std R"/>
              </a:rPr>
              <a:t>學年度入學生</a:t>
            </a:r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志願選填試探輔導作為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14586" y="1204689"/>
            <a:ext cx="8568952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endParaRPr kumimoji="0" lang="en-US" altLang="zh-TW" sz="3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zh-TW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善</a:t>
            </a:r>
            <a:r>
              <a:rPr kumimoji="0" lang="zh-TW" altLang="zh-TW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用各項適性入學相關</a:t>
            </a:r>
            <a:r>
              <a:rPr kumimoji="0" lang="zh-TW" altLang="zh-TW" sz="36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宣導</a:t>
            </a:r>
            <a:r>
              <a:rPr kumimoji="0" lang="zh-TW" altLang="en-US" sz="36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或輔導</a:t>
            </a:r>
            <a:r>
              <a:rPr kumimoji="0" lang="zh-TW" altLang="zh-TW" sz="36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資源</a:t>
            </a:r>
            <a:endParaRPr kumimoji="0" lang="en-US" altLang="zh-TW" sz="36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lnSpc>
                <a:spcPct val="140000"/>
              </a:lnSpc>
              <a:defRPr/>
            </a:pPr>
            <a:r>
              <a:rPr lang="en-US" altLang="zh-TW" sz="3200" b="1" dirty="0" smtClean="0"/>
              <a:t>105年國中畢業生適性入學宣導網站</a:t>
            </a:r>
            <a:endParaRPr lang="en-US" altLang="zh-TW" sz="3200" b="1" dirty="0"/>
          </a:p>
          <a:p>
            <a:pPr lvl="1">
              <a:lnSpc>
                <a:spcPct val="140000"/>
              </a:lnSpc>
              <a:defRPr/>
            </a:pPr>
            <a:r>
              <a:rPr lang="zh-TW" altLang="zh-TW" sz="3200" b="1" dirty="0" smtClean="0"/>
              <a:t>技</a:t>
            </a:r>
            <a:r>
              <a:rPr lang="zh-TW" altLang="zh-TW" sz="3200" b="1" dirty="0"/>
              <a:t>專校院招生策進總會</a:t>
            </a:r>
            <a:endParaRPr lang="en-US" altLang="zh-TW" sz="3200" b="1" dirty="0"/>
          </a:p>
          <a:p>
            <a:pPr lvl="1">
              <a:lnSpc>
                <a:spcPct val="140000"/>
              </a:lnSpc>
              <a:defRPr/>
            </a:pPr>
            <a:r>
              <a:rPr lang="en-US" altLang="zh-TW" sz="3200" b="1" dirty="0" smtClean="0"/>
              <a:t>&lt;</a:t>
            </a:r>
            <a:r>
              <a:rPr lang="en-US" altLang="zh-TW" sz="3200" b="1" dirty="0">
                <a:solidFill>
                  <a:srgbClr val="FF0000"/>
                </a:solidFill>
              </a:rPr>
              <a:t>12</a:t>
            </a:r>
            <a:r>
              <a:rPr lang="zh-TW" altLang="zh-TW" sz="3200" b="1" dirty="0">
                <a:solidFill>
                  <a:srgbClr val="FF0000"/>
                </a:solidFill>
              </a:rPr>
              <a:t>年國教</a:t>
            </a:r>
            <a:r>
              <a:rPr lang="en-US" altLang="zh-TW" sz="3200" b="1" dirty="0">
                <a:solidFill>
                  <a:srgbClr val="FF0000"/>
                </a:solidFill>
              </a:rPr>
              <a:t>580</a:t>
            </a:r>
            <a:r>
              <a:rPr lang="en-US" altLang="zh-TW" sz="3200" b="1" dirty="0"/>
              <a:t>&gt; </a:t>
            </a:r>
            <a:r>
              <a:rPr lang="zh-TW" altLang="zh-TW" sz="3200" b="1" dirty="0"/>
              <a:t>智慧型手機</a:t>
            </a:r>
            <a:r>
              <a:rPr lang="en-US" altLang="zh-TW" sz="3200" b="1" dirty="0" smtClean="0"/>
              <a:t>APP</a:t>
            </a:r>
          </a:p>
          <a:p>
            <a:pPr lvl="1">
              <a:lnSpc>
                <a:spcPct val="140000"/>
              </a:lnSpc>
              <a:defRPr/>
            </a:pPr>
            <a:r>
              <a:rPr lang="en-US" altLang="zh-TW" sz="3200" b="1" dirty="0" smtClean="0">
                <a:solidFill>
                  <a:srgbClr val="FF0000"/>
                </a:solidFill>
              </a:rPr>
              <a:t>0800-012580</a:t>
            </a:r>
            <a:r>
              <a:rPr lang="en-US" altLang="zh-TW" sz="3200" b="1" dirty="0" smtClean="0"/>
              <a:t>(12</a:t>
            </a:r>
            <a:r>
              <a:rPr lang="zh-TW" altLang="zh-TW" sz="3200" b="1" dirty="0"/>
              <a:t>年國教我幫</a:t>
            </a:r>
            <a:r>
              <a:rPr lang="zh-TW" altLang="zh-TW" sz="3200" b="1" dirty="0" smtClean="0"/>
              <a:t>您</a:t>
            </a:r>
            <a:r>
              <a:rPr lang="en-US" altLang="zh-TW" sz="3200" b="1" dirty="0" smtClean="0"/>
              <a:t>)</a:t>
            </a:r>
            <a:r>
              <a:rPr lang="zh-TW" altLang="zh-TW" sz="3200" b="1" dirty="0"/>
              <a:t>諮詢</a:t>
            </a:r>
            <a:r>
              <a:rPr lang="zh-TW" altLang="zh-TW" sz="3200" b="1" dirty="0" smtClean="0"/>
              <a:t>專線</a:t>
            </a:r>
            <a:endParaRPr lang="en-US" altLang="zh-TW" sz="3200" b="1" dirty="0" smtClean="0"/>
          </a:p>
          <a:p>
            <a:pPr lvl="1">
              <a:lnSpc>
                <a:spcPct val="140000"/>
              </a:lnSpc>
              <a:defRPr/>
            </a:pPr>
            <a:r>
              <a:rPr lang="zh-TW" altLang="en-US" sz="3200" b="1" dirty="0" smtClean="0">
                <a:solidFill>
                  <a:srgbClr val="FF0000"/>
                </a:solidFill>
              </a:rPr>
              <a:t>提供並宣導教育局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及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學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校</a:t>
            </a:r>
            <a:r>
              <a:rPr lang="zh-TW" altLang="zh-TW" sz="3200" b="1" dirty="0">
                <a:solidFill>
                  <a:srgbClr val="FF0000"/>
                </a:solidFill>
              </a:rPr>
              <a:t>諮詢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專線</a:t>
            </a:r>
            <a:endParaRPr lang="en-US" altLang="zh-TW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/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肆、</a:t>
            </a:r>
            <a:r>
              <a:rPr lang="en-US" altLang="zh-TW" sz="3600" b="1" smtClean="0">
                <a:latin typeface="Adobe 黑体 Std R"/>
                <a:ea typeface="Adobe 黑体 Std R"/>
                <a:cs typeface="Adobe 黑体 Std R"/>
              </a:rPr>
              <a:t>10</a:t>
            </a:r>
            <a:r>
              <a:rPr lang="en-US" altLang="zh-TW" sz="3600" b="1" smtClean="0">
                <a:latin typeface="Adobe 黑体 Std R"/>
              </a:rPr>
              <a:t>6</a:t>
            </a:r>
            <a:r>
              <a:rPr lang="zh-TW" altLang="en-US" sz="2000" b="1" smtClean="0">
                <a:solidFill>
                  <a:schemeClr val="hlink"/>
                </a:solidFill>
                <a:latin typeface="Adobe 黑体 Std R"/>
              </a:rPr>
              <a:t>學年度入學生</a:t>
            </a:r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志願選填試探輔導作為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25699" y="1790279"/>
            <a:ext cx="8568951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zh-TW" altLang="zh-TW" sz="3000" b="1" dirty="0" smtClean="0">
                <a:solidFill>
                  <a:srgbClr val="FF0000"/>
                </a:solidFill>
              </a:rPr>
              <a:t>掌握學校</a:t>
            </a:r>
            <a:r>
              <a:rPr lang="zh-TW" altLang="zh-TW" sz="3000" b="1" dirty="0">
                <a:solidFill>
                  <a:srgbClr val="FF0000"/>
                </a:solidFill>
              </a:rPr>
              <a:t>特招、免試入學落榜學生生或放棄入學報到學生</a:t>
            </a:r>
            <a:r>
              <a:rPr lang="zh-TW" altLang="zh-TW" sz="3000" b="1" dirty="0" smtClean="0">
                <a:solidFill>
                  <a:srgbClr val="FF0000"/>
                </a:solidFill>
              </a:rPr>
              <a:t>名單</a:t>
            </a:r>
            <a:r>
              <a:rPr lang="zh-TW" altLang="en-US" sz="3000" b="1" dirty="0" smtClean="0"/>
              <a:t>，</a:t>
            </a:r>
            <a:r>
              <a:rPr lang="zh-TW" altLang="zh-TW" sz="3000" b="1" dirty="0" smtClean="0"/>
              <a:t>落實</a:t>
            </a:r>
            <a:r>
              <a:rPr lang="zh-TW" altLang="zh-TW" sz="3000" b="1" dirty="0"/>
              <a:t>關懷輔導</a:t>
            </a:r>
            <a:r>
              <a:rPr lang="zh-TW" altLang="zh-TW" sz="3000" b="1" dirty="0" smtClean="0"/>
              <a:t>作為</a:t>
            </a:r>
            <a:endParaRPr lang="zh-TW" altLang="zh-TW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algn="l">
              <a:defRPr/>
            </a:pPr>
            <a:r>
              <a:rPr lang="en-US" altLang="zh-TW" sz="4000" b="1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4000" b="1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4000" b="1" dirty="0" smtClean="0">
                <a:latin typeface="Adobe 黑体 Std R" pitchFamily="34" charset="-128"/>
                <a:ea typeface="Adobe 黑体 Std R" pitchFamily="34" charset="-128"/>
              </a:rPr>
              <a:t>伍、適性輔導與多元入學管道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實用技能班</a:t>
            </a:r>
            <a:endParaRPr lang="en-US" altLang="zh-TW" sz="3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建教合作</a:t>
            </a:r>
            <a:r>
              <a:rPr lang="en-US" altLang="zh-TW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臺南市  外縣市</a:t>
            </a:r>
            <a:r>
              <a:rPr lang="en-US" altLang="zh-TW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    </a:t>
            </a: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經濟   身心狀況   獨立</a:t>
            </a:r>
            <a:endParaRPr lang="en-US" altLang="zh-TW" sz="30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技優生</a:t>
            </a:r>
          </a:p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旗艦雙軌計畫</a:t>
            </a:r>
          </a:p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特色招生</a:t>
            </a:r>
            <a:endParaRPr lang="en-US" altLang="zh-TW" sz="3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      </a:t>
            </a: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臺南區     共同就學區    </a:t>
            </a:r>
            <a:endParaRPr lang="en-US" altLang="zh-TW" sz="30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      男校</a:t>
            </a:r>
            <a:r>
              <a:rPr lang="en-US" altLang="zh-TW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女校</a:t>
            </a:r>
            <a:r>
              <a:rPr lang="en-US" altLang="zh-TW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男女兼收</a:t>
            </a:r>
            <a:endParaRPr lang="en-US" altLang="zh-TW" sz="30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defRPr/>
            </a:pPr>
            <a:endParaRPr lang="zh-TW" alt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3713" y="2436813"/>
            <a:ext cx="6048375" cy="4421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校長篇、</a:t>
            </a:r>
            <a:r>
              <a:rPr lang="zh-TW" altLang="zh-TW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教師篇</a:t>
            </a:r>
            <a:endParaRPr lang="en-US" altLang="zh-TW" sz="4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學生篇、</a:t>
            </a:r>
            <a:r>
              <a:rPr lang="zh-TW" altLang="zh-TW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家長篇</a:t>
            </a:r>
            <a:endParaRPr lang="en-US" altLang="zh-TW" sz="4800" b="1">
              <a:solidFill>
                <a:srgbClr val="3742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endParaRPr lang="en-US" altLang="zh-TW" sz="4800" b="1">
              <a:solidFill>
                <a:srgbClr val="3742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題目增加  </a:t>
            </a:r>
            <a:r>
              <a:rPr lang="en-US" altLang="zh-TW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/  </a:t>
            </a:r>
            <a:r>
              <a:rPr lang="zh-TW" altLang="en-US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內容修正</a:t>
            </a:r>
            <a:endParaRPr lang="en-US" altLang="zh-TW" sz="4800" b="1">
              <a:solidFill>
                <a:srgbClr val="3742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endParaRPr lang="en-US" altLang="zh-TW" sz="4800" b="1">
              <a:solidFill>
                <a:srgbClr val="3742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92150"/>
            <a:ext cx="9144000" cy="136842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0" y="1020763"/>
            <a:ext cx="9144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3600" b="1" dirty="0">
                <a:latin typeface="Adobe 黑体 Std R" pitchFamily="34" charset="-128"/>
                <a:ea typeface="Adobe 黑体 Std R" pitchFamily="34" charset="-128"/>
                <a:cs typeface="+mj-cs"/>
              </a:rPr>
              <a:t>陸、志願選填試探</a:t>
            </a:r>
            <a:r>
              <a:rPr lang="en-US" altLang="zh-TW" sz="3600" b="1" dirty="0">
                <a:latin typeface="Adobe 黑体 Std R" pitchFamily="34" charset="-128"/>
                <a:ea typeface="Adobe 黑体 Std R" pitchFamily="34" charset="-128"/>
                <a:cs typeface="+mj-cs"/>
              </a:rPr>
              <a:t>QA—</a:t>
            </a:r>
            <a:r>
              <a:rPr lang="zh-TW" altLang="en-US" sz="3600" b="1" dirty="0">
                <a:latin typeface="Adobe 黑体 Std R" pitchFamily="34" charset="-128"/>
                <a:ea typeface="Adobe 黑体 Std R" pitchFamily="34" charset="-128"/>
                <a:cs typeface="+mj-cs"/>
              </a:rPr>
              <a:t>輔導策略與特色作法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0" y="19161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Arial" charset="0"/>
                <a:ea typeface="新細明體" charset="-120"/>
              </a:rPr>
              <a:t>So4bj/6</a:t>
            </a:r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1"/>
          <p:cNvSpPr>
            <a:spLocks noChangeArrowheads="1"/>
          </p:cNvSpPr>
          <p:nvPr/>
        </p:nvSpPr>
        <p:spPr bwMode="auto">
          <a:xfrm>
            <a:off x="179388" y="1876425"/>
            <a:ext cx="88566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增加特殊個案安置的輔導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就業趨勢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人力結構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地球村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傳統產業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新興產業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機器手臂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0178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教師篇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重要問題與對策</a:t>
            </a:r>
            <a:endParaRPr lang="en-US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1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BE20FF-8EFE-48F2-9F95-D71EEA776A41}" type="slidenum">
              <a:rPr lang="zh-TW" altLang="en-US" smtClean="0">
                <a:latin typeface="Arial" charset="0"/>
                <a:ea typeface="新細明體" charset="-120"/>
              </a:rPr>
              <a:pPr/>
              <a:t>27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"/>
          <p:cNvSpPr>
            <a:spLocks noChangeArrowheads="1"/>
          </p:cNvSpPr>
          <p:nvPr/>
        </p:nvSpPr>
        <p:spPr bwMode="auto">
          <a:xfrm>
            <a:off x="179388" y="1876425"/>
            <a:ext cx="88566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國中教師如何蒐集技職教育</a:t>
            </a:r>
            <a:r>
              <a:rPr lang="en-US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職業類群</a:t>
            </a:r>
            <a:r>
              <a:rPr lang="en-US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等相關資訊，協助學生進行適性輔導？</a:t>
            </a:r>
            <a:endParaRPr lang="en-US" altLang="zh-TW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針對志願選填系統的結果，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該提供家長及學生哪些方面的諮詢？</a:t>
            </a:r>
            <a:endParaRPr lang="en-US" altLang="zh-TW" b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2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教師篇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重要問題與對策</a:t>
            </a:r>
            <a:endParaRPr lang="en-US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6839B2-EA31-4076-978B-D3ECE82914F8}" type="slidenum">
              <a:rPr lang="zh-TW" altLang="en-US" smtClean="0">
                <a:latin typeface="Arial" charset="0"/>
                <a:ea typeface="新細明體" charset="-120"/>
              </a:rPr>
              <a:pPr/>
              <a:t>28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algn="l">
              <a:defRPr/>
            </a:pPr>
            <a:r>
              <a:rPr lang="en-US" altLang="zh-TW" sz="4000" b="1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4000" b="1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4000" b="1" dirty="0" smtClean="0">
                <a:latin typeface="Adobe 黑体 Std R" pitchFamily="34" charset="-128"/>
                <a:ea typeface="Adobe 黑体 Std R" pitchFamily="34" charset="-128"/>
              </a:rPr>
              <a:t>柒、結語與意見交流</a:t>
            </a:r>
            <a:r>
              <a:rPr lang="zh-TW" alt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/>
              <a:t>群科的理念</a:t>
            </a:r>
            <a:endParaRPr lang="en-US" altLang="zh-TW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/>
              <a:t>讓學生思考與瞭解：</a:t>
            </a:r>
            <a:endParaRPr lang="en-US" altLang="zh-TW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/>
              <a:t>讓學生瞭解能力養成的必需性及重要性：</a:t>
            </a:r>
            <a:endParaRPr lang="en-US" altLang="zh-TW" b="1" dirty="0" smtClean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◆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多問、多看、多觀察</a:t>
            </a:r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◆適合自己的科 </a:t>
            </a:r>
            <a:r>
              <a:rPr lang="en-US" altLang="zh-TW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vs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 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讀得來的科</a:t>
            </a:r>
            <a:endParaRPr lang="en-US" altLang="zh-TW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indent="5508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開心學習最重要</a:t>
            </a:r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◆現在的選擇不代表未來就受侷限了</a:t>
            </a:r>
            <a:endParaRPr lang="en-US" altLang="zh-TW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marL="447675" indent="-447675"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◆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我一定要唸什麼 </a:t>
            </a:r>
            <a:r>
              <a:rPr lang="zh-TW" alt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我可以唸什麼</a:t>
            </a:r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marL="447675" indent="-447675"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                   </a:t>
            </a:r>
            <a:r>
              <a:rPr lang="zh-TW" alt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 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只要不是什麼就好</a:t>
            </a:r>
            <a:endParaRPr lang="en-US" altLang="zh-TW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Pictures\背景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標題 1"/>
          <p:cNvSpPr>
            <a:spLocks noGrp="1"/>
          </p:cNvSpPr>
          <p:nvPr>
            <p:ph type="title" idx="4294967295"/>
          </p:nvPr>
        </p:nvSpPr>
        <p:spPr>
          <a:xfrm>
            <a:off x="539750" y="1052513"/>
            <a:ext cx="8278813" cy="1152525"/>
          </a:xfrm>
        </p:spPr>
        <p:txBody>
          <a:bodyPr/>
          <a:lstStyle/>
          <a:p>
            <a:pPr algn="l">
              <a:defRPr/>
            </a:pPr>
            <a:r>
              <a:rPr kumimoji="1" lang="zh-TW" altLang="en-US" sz="4000" b="1" kern="1200" dirty="0" smtClean="0">
                <a:latin typeface="Adobe 黑体 Std R" pitchFamily="34" charset="-128"/>
                <a:ea typeface="Adobe 黑体 Std R" pitchFamily="34" charset="-128"/>
              </a:rPr>
              <a:t>壹、前  言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4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十二年國民基本教育的理念</a:t>
            </a:r>
            <a:r>
              <a:rPr lang="en-US" altLang="zh-TW" sz="4000" b="1" dirty="0" smtClean="0">
                <a:solidFill>
                  <a:srgbClr val="993300"/>
                </a:solidFill>
                <a:ea typeface="標楷體" pitchFamily="65" charset="-120"/>
              </a:rPr>
              <a:t> </a:t>
            </a:r>
            <a:br>
              <a:rPr lang="en-US" altLang="zh-TW" sz="4000" b="1" dirty="0" smtClean="0">
                <a:solidFill>
                  <a:srgbClr val="993300"/>
                </a:solidFill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993300"/>
                </a:solidFill>
                <a:ea typeface="標楷體" pitchFamily="65" charset="-120"/>
              </a:rPr>
              <a:t>              </a:t>
            </a:r>
            <a:r>
              <a:rPr lang="zh-TW" altLang="en-US" sz="4000" b="1" dirty="0" smtClean="0">
                <a:solidFill>
                  <a:srgbClr val="993300"/>
                </a:solidFill>
                <a:latin typeface="BiauKai" charset="0"/>
                <a:ea typeface="標楷體" pitchFamily="65" charset="-120"/>
              </a:rPr>
              <a:t>教育的新時代來臨</a:t>
            </a:r>
          </a:p>
        </p:txBody>
      </p:sp>
      <p:pic>
        <p:nvPicPr>
          <p:cNvPr id="19459" name="內容版面配置區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9850"/>
            <a:ext cx="78914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10"/>
          <p:cNvSpPr>
            <a:spLocks noChangeArrowheads="1"/>
          </p:cNvSpPr>
          <p:nvPr/>
        </p:nvSpPr>
        <p:spPr bwMode="auto">
          <a:xfrm>
            <a:off x="611188" y="3863975"/>
            <a:ext cx="7431087" cy="81915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gray">
          <a:xfrm>
            <a:off x="3471863" y="3883025"/>
            <a:ext cx="1592262" cy="7810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251" name="Oval 27"/>
          <p:cNvSpPr>
            <a:spLocks noChangeArrowheads="1"/>
          </p:cNvSpPr>
          <p:nvPr/>
        </p:nvSpPr>
        <p:spPr bwMode="gray">
          <a:xfrm>
            <a:off x="3549650" y="3884613"/>
            <a:ext cx="1435100" cy="781050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gray">
          <a:xfrm>
            <a:off x="1042988" y="2492375"/>
            <a:ext cx="1141412" cy="1101725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rgbClr val="92D05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藝術群</a:t>
            </a: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gray">
          <a:xfrm>
            <a:off x="260350" y="34290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水產群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gray">
          <a:xfrm>
            <a:off x="188913" y="45593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海事群</a:t>
            </a:r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gray">
          <a:xfrm>
            <a:off x="998538" y="534987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餐旅群</a:t>
            </a: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gray">
          <a:xfrm>
            <a:off x="2093913" y="5711825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家政群</a:t>
            </a:r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gray">
          <a:xfrm>
            <a:off x="3367088" y="5856288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食品群</a:t>
            </a:r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gray">
          <a:xfrm>
            <a:off x="7029450" y="45085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外語群</a:t>
            </a:r>
          </a:p>
        </p:txBody>
      </p:sp>
      <p:sp>
        <p:nvSpPr>
          <p:cNvPr id="53259" name="矩形 11"/>
          <p:cNvSpPr>
            <a:spLocks noChangeArrowheads="1"/>
          </p:cNvSpPr>
          <p:nvPr/>
        </p:nvSpPr>
        <p:spPr bwMode="auto">
          <a:xfrm>
            <a:off x="0" y="790575"/>
            <a:ext cx="9144000" cy="838200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九年級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高中職參訪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-2</a:t>
            </a:r>
          </a:p>
          <a:p>
            <a:pPr marL="165100" indent="-165100" algn="ctr"/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⊙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認識職業學校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群別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⊙</a:t>
            </a:r>
            <a:endParaRPr lang="zh-TW" altLang="zh-TW" sz="2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3260" name="群組 1"/>
          <p:cNvGrpSpPr>
            <a:grpSpLocks/>
          </p:cNvGrpSpPr>
          <p:nvPr/>
        </p:nvGrpSpPr>
        <p:grpSpPr bwMode="auto">
          <a:xfrm>
            <a:off x="1266825" y="2660650"/>
            <a:ext cx="6364288" cy="3222625"/>
            <a:chOff x="1267252" y="2659875"/>
            <a:chExt cx="6363198" cy="3222740"/>
          </a:xfrm>
        </p:grpSpPr>
        <p:sp>
          <p:nvSpPr>
            <p:cNvPr id="53270" name="AutoShape 6"/>
            <p:cNvSpPr>
              <a:spLocks noChangeArrowheads="1"/>
            </p:cNvSpPr>
            <p:nvPr/>
          </p:nvSpPr>
          <p:spPr bwMode="gray">
            <a:xfrm rot="-9207706">
              <a:off x="2047621" y="3669885"/>
              <a:ext cx="1245521" cy="216332"/>
            </a:xfrm>
            <a:prstGeom prst="rightArrow">
              <a:avLst>
                <a:gd name="adj1" fmla="val 35167"/>
                <a:gd name="adj2" fmla="val 111018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1" name="Oval 26"/>
            <p:cNvSpPr>
              <a:spLocks noChangeArrowheads="1"/>
            </p:cNvSpPr>
            <p:nvPr/>
          </p:nvSpPr>
          <p:spPr bwMode="gray">
            <a:xfrm>
              <a:off x="3484610" y="3853718"/>
              <a:ext cx="1593577" cy="781077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53272" name="Group 28"/>
            <p:cNvGrpSpPr>
              <a:grpSpLocks/>
            </p:cNvGrpSpPr>
            <p:nvPr/>
          </p:nvGrpSpPr>
          <p:grpSpPr bwMode="auto">
            <a:xfrm>
              <a:off x="3574119" y="3431790"/>
              <a:ext cx="1387420" cy="1684077"/>
              <a:chOff x="4166" y="1706"/>
              <a:chExt cx="1252" cy="1252"/>
            </a:xfrm>
          </p:grpSpPr>
          <p:sp>
            <p:nvSpPr>
              <p:cNvPr id="5328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328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3290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53273" name="Text Box 33"/>
            <p:cNvSpPr txBox="1">
              <a:spLocks noChangeArrowheads="1"/>
            </p:cNvSpPr>
            <p:nvPr/>
          </p:nvSpPr>
          <p:spPr bwMode="gray">
            <a:xfrm>
              <a:off x="3767136" y="3790215"/>
              <a:ext cx="996780" cy="10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職業</a:t>
              </a:r>
              <a:endParaRPr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學校</a:t>
              </a:r>
              <a:endParaRPr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4" name="AutoShape 6"/>
            <p:cNvSpPr>
              <a:spLocks noChangeArrowheads="1"/>
            </p:cNvSpPr>
            <p:nvPr/>
          </p:nvSpPr>
          <p:spPr bwMode="gray">
            <a:xfrm rot="-10468005">
              <a:off x="1398992" y="4042637"/>
              <a:ext cx="1739602" cy="261946"/>
            </a:xfrm>
            <a:prstGeom prst="rightArrow">
              <a:avLst>
                <a:gd name="adj1" fmla="val 35167"/>
                <a:gd name="adj2" fmla="val 11102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5" name="AutoShape 6"/>
            <p:cNvSpPr>
              <a:spLocks noChangeArrowheads="1"/>
            </p:cNvSpPr>
            <p:nvPr/>
          </p:nvSpPr>
          <p:spPr bwMode="gray">
            <a:xfrm rot="9949800">
              <a:off x="1267252" y="4542717"/>
              <a:ext cx="1963402" cy="306399"/>
            </a:xfrm>
            <a:prstGeom prst="rightArrow">
              <a:avLst>
                <a:gd name="adj1" fmla="val 35167"/>
                <a:gd name="adj2" fmla="val 11104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6" name="AutoShape 6"/>
            <p:cNvSpPr>
              <a:spLocks noChangeArrowheads="1"/>
            </p:cNvSpPr>
            <p:nvPr/>
          </p:nvSpPr>
          <p:spPr bwMode="gray">
            <a:xfrm rot="8936425">
              <a:off x="1862463" y="5057086"/>
              <a:ext cx="1557070" cy="228608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7" name="AutoShape 6"/>
            <p:cNvSpPr>
              <a:spLocks noChangeArrowheads="1"/>
            </p:cNvSpPr>
            <p:nvPr/>
          </p:nvSpPr>
          <p:spPr bwMode="gray">
            <a:xfrm rot="7382279">
              <a:off x="2746457" y="5295249"/>
              <a:ext cx="885857" cy="288876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8" name="AutoShape 6"/>
            <p:cNvSpPr>
              <a:spLocks noChangeArrowheads="1"/>
            </p:cNvSpPr>
            <p:nvPr/>
          </p:nvSpPr>
          <p:spPr bwMode="gray">
            <a:xfrm rot="6056444">
              <a:off x="3757558" y="5436546"/>
              <a:ext cx="535006" cy="325381"/>
            </a:xfrm>
            <a:prstGeom prst="rightArrow">
              <a:avLst>
                <a:gd name="adj1" fmla="val 35167"/>
                <a:gd name="adj2" fmla="val 11103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9" name="AutoShape 6"/>
            <p:cNvSpPr>
              <a:spLocks noChangeArrowheads="1"/>
            </p:cNvSpPr>
            <p:nvPr/>
          </p:nvSpPr>
          <p:spPr bwMode="gray">
            <a:xfrm rot="3102181">
              <a:off x="4716250" y="5334940"/>
              <a:ext cx="473092" cy="307922"/>
            </a:xfrm>
            <a:prstGeom prst="rightArrow">
              <a:avLst>
                <a:gd name="adj1" fmla="val 35167"/>
                <a:gd name="adj2" fmla="val 111026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0" name="AutoShape 6"/>
            <p:cNvSpPr>
              <a:spLocks noChangeArrowheads="1"/>
            </p:cNvSpPr>
            <p:nvPr/>
          </p:nvSpPr>
          <p:spPr bwMode="gray">
            <a:xfrm rot="2067505">
              <a:off x="5043268" y="4984058"/>
              <a:ext cx="1211055" cy="334975"/>
            </a:xfrm>
            <a:prstGeom prst="rightArrow">
              <a:avLst>
                <a:gd name="adj1" fmla="val 35167"/>
                <a:gd name="adj2" fmla="val 11102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1" name="AutoShape 6"/>
            <p:cNvSpPr>
              <a:spLocks noChangeArrowheads="1"/>
            </p:cNvSpPr>
            <p:nvPr/>
          </p:nvSpPr>
          <p:spPr bwMode="gray">
            <a:xfrm rot="871503">
              <a:off x="5286114" y="4450639"/>
              <a:ext cx="1841185" cy="306399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2" name="AutoShape 6"/>
            <p:cNvSpPr>
              <a:spLocks noChangeArrowheads="1"/>
            </p:cNvSpPr>
            <p:nvPr/>
          </p:nvSpPr>
          <p:spPr bwMode="gray">
            <a:xfrm>
              <a:off x="5314684" y="3917220"/>
              <a:ext cx="2315766" cy="327037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3" name="AutoShape 6"/>
            <p:cNvSpPr>
              <a:spLocks noChangeArrowheads="1"/>
            </p:cNvSpPr>
            <p:nvPr/>
          </p:nvSpPr>
          <p:spPr bwMode="gray">
            <a:xfrm rot="-909172">
              <a:off x="5263892" y="3488580"/>
              <a:ext cx="1696747" cy="361963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4" name="AutoShape 6"/>
            <p:cNvSpPr>
              <a:spLocks noChangeArrowheads="1"/>
            </p:cNvSpPr>
            <p:nvPr/>
          </p:nvSpPr>
          <p:spPr bwMode="gray">
            <a:xfrm rot="-2102198">
              <a:off x="5071838" y="3139317"/>
              <a:ext cx="1011064" cy="301636"/>
            </a:xfrm>
            <a:prstGeom prst="rightArrow">
              <a:avLst>
                <a:gd name="adj1" fmla="val 35167"/>
                <a:gd name="adj2" fmla="val 11103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5" name="AutoShape 6"/>
            <p:cNvSpPr>
              <a:spLocks noChangeArrowheads="1"/>
            </p:cNvSpPr>
            <p:nvPr/>
          </p:nvSpPr>
          <p:spPr bwMode="gray">
            <a:xfrm rot="-3694956">
              <a:off x="4653541" y="2787709"/>
              <a:ext cx="598509" cy="342841"/>
            </a:xfrm>
            <a:prstGeom prst="rightArrow">
              <a:avLst>
                <a:gd name="adj1" fmla="val 35167"/>
                <a:gd name="adj2" fmla="val 11103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6" name="AutoShape 6"/>
            <p:cNvSpPr>
              <a:spLocks noChangeArrowheads="1"/>
            </p:cNvSpPr>
            <p:nvPr/>
          </p:nvSpPr>
          <p:spPr bwMode="gray">
            <a:xfrm rot="-6332387">
              <a:off x="3813108" y="2767869"/>
              <a:ext cx="563583" cy="385697"/>
            </a:xfrm>
            <a:prstGeom prst="rightArrow">
              <a:avLst>
                <a:gd name="adj1" fmla="val 35167"/>
                <a:gd name="adj2" fmla="val 111031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7" name="AutoShape 6"/>
            <p:cNvSpPr>
              <a:spLocks noChangeArrowheads="1"/>
            </p:cNvSpPr>
            <p:nvPr/>
          </p:nvSpPr>
          <p:spPr bwMode="gray">
            <a:xfrm rot="-7860206">
              <a:off x="2945678" y="3086171"/>
              <a:ext cx="650898" cy="350778"/>
            </a:xfrm>
            <a:prstGeom prst="rightArrow">
              <a:avLst>
                <a:gd name="adj1" fmla="val 35167"/>
                <a:gd name="adj2" fmla="val 111026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0" name="Oval 9"/>
          <p:cNvSpPr>
            <a:spLocks noChangeArrowheads="1"/>
          </p:cNvSpPr>
          <p:nvPr/>
        </p:nvSpPr>
        <p:spPr bwMode="gray">
          <a:xfrm>
            <a:off x="4775200" y="566102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農業群</a:t>
            </a: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gray">
          <a:xfrm>
            <a:off x="6013450" y="522922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設計群</a:t>
            </a: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gray">
          <a:xfrm>
            <a:off x="2135188" y="2039938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D6009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機械群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gray">
          <a:xfrm>
            <a:off x="3359150" y="1628775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accent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動力</a:t>
            </a:r>
            <a:endParaRPr lang="en-US" altLang="zh-TW" sz="2400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機械群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gray">
          <a:xfrm>
            <a:off x="4645025" y="1628775"/>
            <a:ext cx="1079500" cy="1103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電機與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電子群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gray">
          <a:xfrm>
            <a:off x="5795963" y="1989138"/>
            <a:ext cx="1079500" cy="1103312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土木與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建築群</a:t>
            </a: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gray">
          <a:xfrm>
            <a:off x="6815138" y="2614613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化工群</a:t>
            </a: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gray">
          <a:xfrm>
            <a:off x="7596188" y="342900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商業與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管理群</a:t>
            </a:r>
          </a:p>
        </p:txBody>
      </p:sp>
      <p:sp>
        <p:nvSpPr>
          <p:cNvPr id="53269" name="文字方塊 1"/>
          <p:cNvSpPr txBox="1">
            <a:spLocks noChangeArrowheads="1"/>
          </p:cNvSpPr>
          <p:nvPr/>
        </p:nvSpPr>
        <p:spPr bwMode="auto">
          <a:xfrm>
            <a:off x="5840413" y="6237288"/>
            <a:ext cx="326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/>
              <a:t>延伸瞭解：</a:t>
            </a:r>
            <a:endParaRPr lang="en-US" altLang="zh-TW" sz="1200" b="1"/>
          </a:p>
          <a:p>
            <a:r>
              <a:rPr lang="zh-TW" altLang="en-US" sz="1200" b="1"/>
              <a:t>教育部十二年國民基本教育技職教育宣導網站</a:t>
            </a:r>
            <a:endParaRPr lang="en-US" altLang="zh-TW" sz="1200" b="1"/>
          </a:p>
          <a:p>
            <a:r>
              <a:rPr lang="en-US" altLang="zh-TW" sz="1200" b="1">
                <a:latin typeface="Times New Roman" pitchFamily="18" charset="0"/>
                <a:cs typeface="Times New Roman" pitchFamily="18" charset="0"/>
              </a:rPr>
              <a:t>http://tech-12.ntut.edu.tw/bin/home.php</a:t>
            </a:r>
            <a:endParaRPr lang="zh-TW" altLang="en-US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1" grpId="0" animBg="1"/>
      <p:bldP spid="52" grpId="0" animBg="1"/>
      <p:bldP spid="54" grpId="0" animBg="1"/>
      <p:bldP spid="55" grpId="0" animBg="1"/>
      <p:bldP spid="50" grpId="0" animBg="1"/>
      <p:bldP spid="48" grpId="0" animBg="1"/>
      <p:bldP spid="42" grpId="0" animBg="1"/>
      <p:bldP spid="41" grpId="0" animBg="1"/>
      <p:bldP spid="40" grpId="0" animBg="1"/>
      <p:bldP spid="39" grpId="0" animBg="1"/>
      <p:bldP spid="43" grpId="0" animBg="1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0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468313" y="5373688"/>
            <a:ext cx="8208962" cy="720725"/>
          </a:xfrm>
          <a:prstGeom prst="rect">
            <a:avLst/>
          </a:prstGeom>
          <a:noFill/>
          <a:ln w="28575" algn="ctr">
            <a:noFill/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zh-TW" sz="4200">
                <a:latin typeface="微軟正黑體" pitchFamily="34" charset="-120"/>
                <a:ea typeface="微軟正黑體" pitchFamily="34" charset="-120"/>
              </a:rPr>
              <a:t>國中畢業生升學進路階梯圖</a:t>
            </a:r>
            <a:endParaRPr kumimoji="0" lang="zh-TW" altLang="en-US" sz="420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1E00B3-79CF-479E-86AE-11DA940E426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6322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738" y="3500438"/>
            <a:ext cx="326866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圖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313" y="4840288"/>
            <a:ext cx="29273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圖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997200"/>
            <a:ext cx="2663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411413" y="1135063"/>
            <a:ext cx="4181475" cy="769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汽車總動員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187450" y="1908175"/>
            <a:ext cx="1439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製圖科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2843213" y="1908175"/>
            <a:ext cx="1476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機械科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427538" y="1905000"/>
            <a:ext cx="1711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板金科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900113" y="5815013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機電整合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6516688" y="5157788"/>
            <a:ext cx="2195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化工塑材</a:t>
            </a:r>
          </a:p>
        </p:txBody>
      </p:sp>
      <p:cxnSp>
        <p:nvCxnSpPr>
          <p:cNvPr id="8" name="直線單箭頭接點 7"/>
          <p:cNvCxnSpPr>
            <a:endCxn id="11" idx="1"/>
          </p:cNvCxnSpPr>
          <p:nvPr/>
        </p:nvCxnSpPr>
        <p:spPr>
          <a:xfrm>
            <a:off x="2411413" y="21685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103688" y="217011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0" idx="2"/>
          </p:cNvCxnSpPr>
          <p:nvPr/>
        </p:nvCxnSpPr>
        <p:spPr>
          <a:xfrm>
            <a:off x="1908175" y="2430463"/>
            <a:ext cx="935038" cy="927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384550" y="2403475"/>
            <a:ext cx="107950" cy="925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4103688" y="2430463"/>
            <a:ext cx="900112" cy="898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2" idx="0"/>
          </p:cNvCxnSpPr>
          <p:nvPr/>
        </p:nvCxnSpPr>
        <p:spPr>
          <a:xfrm flipV="1">
            <a:off x="1871663" y="5300663"/>
            <a:ext cx="755650" cy="514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6138863" y="4840288"/>
            <a:ext cx="619125" cy="31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74592" y="430213"/>
            <a:ext cx="77228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/>
                <a:ea typeface="微軟正黑體"/>
                <a:cs typeface="微軟正黑體"/>
              </a:rPr>
              <a:t>職科選擇範例說明</a:t>
            </a:r>
            <a:r>
              <a:rPr kumimoji="0"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kumimoji="0"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/>
                <a:ea typeface="微軟正黑體"/>
                <a:cs typeface="微軟正黑體"/>
              </a:rPr>
              <a:t>以機械群為例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9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>
          <a:xfrm>
            <a:off x="2334320" y="633636"/>
            <a:ext cx="4269680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◆</a:t>
            </a:r>
            <a:r>
              <a:rPr kumimoji="0" lang="zh-TW" alt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機械群</a:t>
            </a:r>
            <a:r>
              <a:rPr kumimoji="0" lang="en-US" altLang="zh-TW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-</a:t>
            </a:r>
            <a:r>
              <a:rPr kumimoji="0" lang="zh-TW" altLang="en-US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製圖科</a:t>
            </a:r>
            <a:endParaRPr kumimoji="0" lang="en-US" altLang="zh-TW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</p:txBody>
      </p:sp>
      <p:sp>
        <p:nvSpPr>
          <p:cNvPr id="7" name="按鈕形 6"/>
          <p:cNvSpPr/>
          <p:nvPr/>
        </p:nvSpPr>
        <p:spPr>
          <a:xfrm>
            <a:off x="250825" y="1773238"/>
            <a:ext cx="2808288" cy="647700"/>
          </a:xfrm>
          <a:prstGeom prst="bevel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學些甚麼</a:t>
            </a:r>
          </a:p>
        </p:txBody>
      </p:sp>
      <p:sp>
        <p:nvSpPr>
          <p:cNvPr id="14" name="按鈕形 13"/>
          <p:cNvSpPr/>
          <p:nvPr/>
        </p:nvSpPr>
        <p:spPr>
          <a:xfrm>
            <a:off x="250825" y="2349500"/>
            <a:ext cx="2808288" cy="42481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850" y="2420938"/>
            <a:ext cx="2663825" cy="4103687"/>
          </a:xfrm>
          <a:prstGeom prst="rect">
            <a:avLst/>
          </a:prstGeom>
          <a:solidFill>
            <a:srgbClr val="8BD8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除機械群必修課程外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工具母機操作</a:t>
            </a:r>
            <a: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基礎</a:t>
            </a:r>
            <a: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車床、銑床、磨床</a:t>
            </a:r>
            <a:r>
              <a:rPr kumimoji="0" lang="en-US" altLang="zh-TW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機械製圖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電腦輔助設計繪圖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實物測量與分解繪圖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機械識圖與製圖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基礎機械設計、工程圖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零件拆解繪圖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2D</a:t>
            </a: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3D</a:t>
            </a: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電腦繪圖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marL="269875"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零件、組合圖</a:t>
            </a:r>
            <a:r>
              <a:rPr kumimoji="0" lang="en-US" altLang="zh-TW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專題製作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按鈕形 15"/>
          <p:cNvSpPr/>
          <p:nvPr/>
        </p:nvSpPr>
        <p:spPr>
          <a:xfrm>
            <a:off x="3132138" y="1773238"/>
            <a:ext cx="2808287" cy="647700"/>
          </a:xfrm>
          <a:prstGeom prst="bevel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升學主要相關</a:t>
            </a:r>
          </a:p>
        </p:txBody>
      </p:sp>
      <p:sp>
        <p:nvSpPr>
          <p:cNvPr id="17" name="按鈕形 16"/>
          <p:cNvSpPr/>
          <p:nvPr/>
        </p:nvSpPr>
        <p:spPr>
          <a:xfrm>
            <a:off x="3132138" y="2349500"/>
            <a:ext cx="2808287" cy="4248150"/>
          </a:xfrm>
          <a:prstGeom prst="bevel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03575" y="2420938"/>
            <a:ext cx="2663825" cy="4103687"/>
          </a:xfrm>
          <a:prstGeom prst="rect">
            <a:avLst/>
          </a:prstGeom>
          <a:solidFill>
            <a:srgbClr val="CC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機械設計系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工業設計系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自動化工程系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機械與自動化工程系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模具工程系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材料科學與工程系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生物機電工程系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其他機械群相關系</a:t>
            </a: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按鈕形 19"/>
          <p:cNvSpPr/>
          <p:nvPr/>
        </p:nvSpPr>
        <p:spPr>
          <a:xfrm>
            <a:off x="6011863" y="1773238"/>
            <a:ext cx="2808287" cy="647700"/>
          </a:xfrm>
          <a:prstGeom prst="bevel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未來主要從事</a:t>
            </a:r>
          </a:p>
        </p:txBody>
      </p:sp>
      <p:sp>
        <p:nvSpPr>
          <p:cNvPr id="21" name="按鈕形 20"/>
          <p:cNvSpPr/>
          <p:nvPr/>
        </p:nvSpPr>
        <p:spPr>
          <a:xfrm>
            <a:off x="6011863" y="2349500"/>
            <a:ext cx="2808287" cy="4248150"/>
          </a:xfrm>
          <a:prstGeom prst="bevel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4888" y="2420938"/>
            <a:ext cx="2663825" cy="4103687"/>
          </a:xfrm>
          <a:prstGeom prst="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機械繪圖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電腦繪圖工程師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機械工程師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產品量測與品管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機械設計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成品設計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生產線管控與維護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自動化產線模組維護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★標準化的基礎</a:t>
            </a:r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★藉由圖面作為設計師與操作人員間的溝通</a:t>
            </a:r>
            <a:endParaRPr kumimoji="0" lang="en-US" altLang="zh-TW" sz="2000" b="1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★適合跨足產品設計或工業設計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>
          <a:xfrm>
            <a:off x="2397820" y="671736"/>
            <a:ext cx="4193480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◆</a:t>
            </a:r>
            <a:r>
              <a:rPr kumimoji="0" lang="zh-TW" alt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機械群</a:t>
            </a:r>
            <a:r>
              <a:rPr kumimoji="0" lang="en-US" altLang="zh-TW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-</a:t>
            </a:r>
            <a:r>
              <a:rPr kumimoji="0" lang="zh-TW" altLang="en-US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製圖科</a:t>
            </a:r>
            <a:endParaRPr kumimoji="0" lang="en-US" altLang="zh-TW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</p:txBody>
      </p:sp>
      <p:sp>
        <p:nvSpPr>
          <p:cNvPr id="7" name="按鈕形 6"/>
          <p:cNvSpPr/>
          <p:nvPr/>
        </p:nvSpPr>
        <p:spPr>
          <a:xfrm>
            <a:off x="250825" y="1773238"/>
            <a:ext cx="2808288" cy="647700"/>
          </a:xfrm>
          <a:prstGeom prst="bevel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提醒事項</a:t>
            </a:r>
          </a:p>
        </p:txBody>
      </p:sp>
      <p:sp>
        <p:nvSpPr>
          <p:cNvPr id="14" name="按鈕形 13"/>
          <p:cNvSpPr/>
          <p:nvPr/>
        </p:nvSpPr>
        <p:spPr>
          <a:xfrm>
            <a:off x="250825" y="2349500"/>
            <a:ext cx="2808288" cy="42481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850" y="2420938"/>
            <a:ext cx="2663825" cy="4103687"/>
          </a:xfrm>
          <a:prstGeom prst="rect">
            <a:avLst/>
          </a:prstGeom>
          <a:solidFill>
            <a:srgbClr val="8BD8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/>
              </a:rPr>
              <a:t>仍必須學習基本工具母機操作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具</a:t>
            </a:r>
            <a:r>
              <a:rPr kumimoji="0"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3D繪圖概念，將機械零件繪出機械圖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/>
              </a:rPr>
              <a:t>雖然電腦軟體強大，取代大部分繪圖，但基本工程圖學觀念不可缺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少。</a:t>
            </a:r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圖面的正確性影響後續生產流程甚鉅，且影響生產成本。</a:t>
            </a:r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7" descr="IMG_286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1772816"/>
            <a:ext cx="2689303" cy="201622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8" name="Picture 6" descr="IMG_286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78527" y="1772816"/>
            <a:ext cx="2689617" cy="201622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" name="Picture 10" descr="IMG_288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4005064"/>
            <a:ext cx="2593408" cy="194488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2" name="Picture 16" descr="IMG_282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4" y="4005064"/>
            <a:ext cx="1871588" cy="249598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0425" name="Picture 15" descr="IMG_28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4005263"/>
            <a:ext cx="1457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>
          <a:xfrm>
            <a:off x="2483768" y="692944"/>
            <a:ext cx="4005932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◆</a:t>
            </a:r>
            <a:r>
              <a:rPr kumimoji="0" lang="zh-TW" alt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機械群</a:t>
            </a:r>
            <a:r>
              <a:rPr kumimoji="0" lang="en-US" altLang="zh-TW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-</a:t>
            </a:r>
            <a:r>
              <a:rPr kumimoji="0" lang="zh-TW" alt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機械科</a:t>
            </a:r>
            <a:endParaRPr kumimoji="0" lang="en-US" altLang="zh-TW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</p:txBody>
      </p:sp>
      <p:sp>
        <p:nvSpPr>
          <p:cNvPr id="7" name="按鈕形 6"/>
          <p:cNvSpPr/>
          <p:nvPr/>
        </p:nvSpPr>
        <p:spPr>
          <a:xfrm>
            <a:off x="250825" y="1773238"/>
            <a:ext cx="2808288" cy="647700"/>
          </a:xfrm>
          <a:prstGeom prst="bevel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學些甚麼</a:t>
            </a:r>
          </a:p>
        </p:txBody>
      </p:sp>
      <p:sp>
        <p:nvSpPr>
          <p:cNvPr id="14" name="按鈕形 13"/>
          <p:cNvSpPr/>
          <p:nvPr/>
        </p:nvSpPr>
        <p:spPr>
          <a:xfrm>
            <a:off x="250825" y="2349500"/>
            <a:ext cx="2808288" cy="42481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850" y="2420938"/>
            <a:ext cx="2663825" cy="4103687"/>
          </a:xfrm>
          <a:prstGeom prst="rect">
            <a:avLst/>
          </a:prstGeom>
          <a:solidFill>
            <a:srgbClr val="8BD8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除機械群必修課程外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工具母機操作</a:t>
            </a:r>
            <a: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較精熟</a:t>
            </a:r>
            <a: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車床、銑床、磨床</a:t>
            </a:r>
            <a:r>
              <a:rPr kumimoji="0" lang="en-US" altLang="zh-TW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1706563" indent="-1706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數值控制機器</a:t>
            </a:r>
            <a:r>
              <a:rPr kumimoji="0"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(CNC</a:t>
            </a:r>
            <a:r>
              <a:rPr kumimoji="0"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MC)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綜合機械加工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電腦輔助設計繪圖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精密量測、機械材料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單一零件製作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機構製作、組合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專題製作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按鈕形 15"/>
          <p:cNvSpPr/>
          <p:nvPr/>
        </p:nvSpPr>
        <p:spPr>
          <a:xfrm>
            <a:off x="3132138" y="1773238"/>
            <a:ext cx="2808287" cy="647700"/>
          </a:xfrm>
          <a:prstGeom prst="bevel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升學主要相關</a:t>
            </a:r>
          </a:p>
        </p:txBody>
      </p:sp>
      <p:sp>
        <p:nvSpPr>
          <p:cNvPr id="17" name="按鈕形 16"/>
          <p:cNvSpPr/>
          <p:nvPr/>
        </p:nvSpPr>
        <p:spPr>
          <a:xfrm>
            <a:off x="3132138" y="2349500"/>
            <a:ext cx="2808287" cy="4248150"/>
          </a:xfrm>
          <a:prstGeom prst="bevel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03575" y="2420938"/>
            <a:ext cx="2663825" cy="4103687"/>
          </a:xfrm>
          <a:prstGeom prst="rect">
            <a:avLst/>
          </a:prstGeom>
          <a:solidFill>
            <a:srgbClr val="CC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機械與自動化工程系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機械設計系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模具工程系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材料科學與工程系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工業設計系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生物機電工程系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自動化工程系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飛機工程系機械組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輪機工程系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造船及海洋工程系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冷凍空調與能源系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其他機械群相關系</a:t>
            </a: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按鈕形 19"/>
          <p:cNvSpPr/>
          <p:nvPr/>
        </p:nvSpPr>
        <p:spPr>
          <a:xfrm>
            <a:off x="6011863" y="1773238"/>
            <a:ext cx="2808287" cy="647700"/>
          </a:xfrm>
          <a:prstGeom prst="bevel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未來主要從事</a:t>
            </a:r>
          </a:p>
        </p:txBody>
      </p:sp>
      <p:sp>
        <p:nvSpPr>
          <p:cNvPr id="21" name="按鈕形 20"/>
          <p:cNvSpPr/>
          <p:nvPr/>
        </p:nvSpPr>
        <p:spPr>
          <a:xfrm>
            <a:off x="6011863" y="2349500"/>
            <a:ext cx="2808287" cy="4248150"/>
          </a:xfrm>
          <a:prstGeom prst="bevel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4888" y="2420938"/>
            <a:ext cx="2663825" cy="4103687"/>
          </a:xfrm>
          <a:prstGeom prst="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機械操作技師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機械工程師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產品量測與品管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材料試驗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零組件生產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機件、產品設計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各行業之機械維護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生產線管控與維護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自動化產線模組維護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★沒有零件就沒有機器</a:t>
            </a:r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★沒有機器就無法生產</a:t>
            </a:r>
            <a:endParaRPr kumimoji="0" lang="en-US" altLang="zh-TW" sz="2000" b="1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★機械運作影響營運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>
          <a:xfrm>
            <a:off x="2411760" y="718344"/>
            <a:ext cx="4090640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b="1" spc="50" dirty="0">
                <a:ln w="1143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  <a:sym typeface="Wingdings"/>
              </a:rPr>
              <a:t>◆</a:t>
            </a:r>
            <a:r>
              <a:rPr kumimoji="0" lang="zh-TW" altLang="en-US" spc="50" dirty="0">
                <a:ln w="1143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  <a:sym typeface="Wingdings"/>
              </a:rPr>
              <a:t>機械群</a:t>
            </a:r>
            <a:r>
              <a:rPr kumimoji="0" lang="en-US" altLang="zh-TW" b="1" spc="50" dirty="0">
                <a:ln w="1143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  <a:sym typeface="Wingdings"/>
              </a:rPr>
              <a:t>-</a:t>
            </a:r>
            <a:r>
              <a:rPr kumimoji="0" lang="zh-TW" altLang="en-US" b="1" spc="50" dirty="0">
                <a:ln w="1143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  <a:sym typeface="Wingdings"/>
              </a:rPr>
              <a:t>機械科</a:t>
            </a:r>
            <a:endParaRPr kumimoji="0" lang="en-US" altLang="zh-TW" b="1" spc="50" dirty="0">
              <a:ln w="11430"/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Segoe UI" pitchFamily="34" charset="0"/>
            </a:endParaRPr>
          </a:p>
        </p:txBody>
      </p:sp>
      <p:sp>
        <p:nvSpPr>
          <p:cNvPr id="7" name="按鈕形 6"/>
          <p:cNvSpPr/>
          <p:nvPr/>
        </p:nvSpPr>
        <p:spPr>
          <a:xfrm>
            <a:off x="250825" y="1773238"/>
            <a:ext cx="2808288" cy="647700"/>
          </a:xfrm>
          <a:prstGeom prst="bevel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提醒事項</a:t>
            </a:r>
          </a:p>
        </p:txBody>
      </p:sp>
      <p:sp>
        <p:nvSpPr>
          <p:cNvPr id="14" name="按鈕形 13"/>
          <p:cNvSpPr/>
          <p:nvPr/>
        </p:nvSpPr>
        <p:spPr>
          <a:xfrm>
            <a:off x="250825" y="2349500"/>
            <a:ext cx="2808288" cy="42481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850" y="2420938"/>
            <a:ext cx="2663825" cy="4103687"/>
          </a:xfrm>
          <a:prstGeom prst="rect">
            <a:avLst/>
          </a:prstGeom>
          <a:solidFill>
            <a:srgbClr val="8BD8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FF00FF"/>
                </a:solidFill>
                <a:latin typeface="微軟正黑體" pitchFamily="34" charset="-120"/>
                <a:ea typeface="微軟正黑體" pitchFamily="34" charset="-120"/>
              </a:rPr>
              <a:t>以工具母機加工金屬零件，大都為高速迴轉加工，常需久站。</a:t>
            </a:r>
            <a:endParaRPr kumimoji="0" lang="en-US" altLang="zh-TW" sz="2000" b="1" dirty="0">
              <a:solidFill>
                <a:srgbClr val="FF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具圖形概念者，適合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電腦設計繪圖。</a:t>
            </a:r>
            <a:endParaRPr kumimoji="0" lang="en-US" altLang="zh-TW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現今廠房大都為空調</a:t>
            </a:r>
            <a:r>
              <a:rPr kumimoji="0" lang="zh-TW"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已擺脫以往黑手印象。</a:t>
            </a:r>
            <a:endParaRPr kumimoji="0" lang="en-US" altLang="zh-TW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是傳統產業也是高科技，如精密加工與微光機電。</a:t>
            </a:r>
            <a:endParaRPr kumimoji="0" lang="en-US" altLang="zh-TW" sz="2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7" descr="DSC0193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20272" y="1772816"/>
            <a:ext cx="1368152" cy="263941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3" name="Picture 9" descr="DSC_9055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4437112"/>
            <a:ext cx="2592288" cy="17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4" name="Picture 5" descr="DSC01991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4437112"/>
            <a:ext cx="2592288" cy="172819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5" name="Picture 4" descr="照片 00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1772816"/>
            <a:ext cx="3816424" cy="259228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55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行政</a:t>
            </a:r>
            <a:endParaRPr lang="en-US" altLang="zh-TW" sz="4000" b="1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輔導人員</a:t>
            </a:r>
          </a:p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教師</a:t>
            </a:r>
          </a:p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家長</a:t>
            </a:r>
            <a:endParaRPr lang="en-US" altLang="zh-TW" sz="4000" b="1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學生</a:t>
            </a:r>
            <a:endParaRPr lang="en-US" altLang="zh-TW" sz="4000" b="1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還能攜手的作為</a:t>
            </a:r>
            <a:r>
              <a:rPr lang="en-US" altLang="zh-TW" sz="4000" b="1" smtClean="0">
                <a:latin typeface="微軟正黑體" pitchFamily="34" charset="-120"/>
                <a:ea typeface="微軟正黑體" pitchFamily="34" charset="-120"/>
              </a:rPr>
              <a:t>………..</a:t>
            </a:r>
            <a:endParaRPr lang="zh-TW" altLang="en-US" sz="4000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5539" name="圖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3778250" y="2128838"/>
            <a:ext cx="4953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圓角矩形 28"/>
          <p:cNvGrpSpPr>
            <a:grpSpLocks/>
          </p:cNvGrpSpPr>
          <p:nvPr/>
        </p:nvGrpSpPr>
        <p:grpSpPr bwMode="auto">
          <a:xfrm>
            <a:off x="179388" y="2389188"/>
            <a:ext cx="8801100" cy="4468812"/>
            <a:chOff x="108" y="1436"/>
            <a:chExt cx="5544" cy="2815"/>
          </a:xfrm>
        </p:grpSpPr>
        <p:pic>
          <p:nvPicPr>
            <p:cNvPr id="66568" name="圓角矩形 2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" y="1436"/>
              <a:ext cx="5544" cy="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9" name="Text Box 2"/>
            <p:cNvSpPr txBox="1">
              <a:spLocks noChangeArrowheads="1"/>
            </p:cNvSpPr>
            <p:nvPr/>
          </p:nvSpPr>
          <p:spPr bwMode="auto">
            <a:xfrm rot="10800000">
              <a:off x="131" y="1459"/>
              <a:ext cx="5498" cy="2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 bwMode="auto">
          <a:xfrm>
            <a:off x="4959350" y="1512888"/>
            <a:ext cx="3568700" cy="442753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66563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國中學生生涯發展教育指引與紀錄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1"/>
          <p:cNvSpPr txBox="1">
            <a:spLocks noChangeArrowheads="1"/>
          </p:cNvSpPr>
          <p:nvPr/>
        </p:nvSpPr>
        <p:spPr bwMode="auto">
          <a:xfrm>
            <a:off x="395288" y="5229225"/>
            <a:ext cx="3856037" cy="1341438"/>
          </a:xfrm>
          <a:prstGeom prst="rect">
            <a:avLst/>
          </a:prstGeom>
          <a:solidFill>
            <a:srgbClr val="CCFFFF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sz="2400" dirty="0" smtClean="0">
                <a:solidFill>
                  <a:schemeClr val="tx1"/>
                </a:solidFill>
              </a:rPr>
              <a:t>規劃辦理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角色規劃與執行：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</a:rPr>
              <a:t>生涯發展教育工作，做為學生適性輔導的基礎。</a:t>
            </a:r>
          </a:p>
        </p:txBody>
      </p:sp>
      <p:sp>
        <p:nvSpPr>
          <p:cNvPr id="20" name="文字方塊 1"/>
          <p:cNvSpPr txBox="1">
            <a:spLocks noChangeArrowheads="1"/>
          </p:cNvSpPr>
          <p:nvPr/>
        </p:nvSpPr>
        <p:spPr bwMode="auto">
          <a:xfrm>
            <a:off x="4429125" y="5229225"/>
            <a:ext cx="4464050" cy="1360488"/>
          </a:xfrm>
          <a:prstGeom prst="rect">
            <a:avLst/>
          </a:prstGeom>
          <a:solidFill>
            <a:srgbClr val="FFCC99"/>
          </a:solidFill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>
              <a:defRPr sz="24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zh-TW" dirty="0" smtClean="0">
                <a:solidFill>
                  <a:schemeClr val="tx1"/>
                </a:solidFill>
              </a:rPr>
              <a:t>協助學</a:t>
            </a:r>
            <a:r>
              <a:rPr lang="zh-TW" altLang="en-US" dirty="0" smtClean="0">
                <a:solidFill>
                  <a:schemeClr val="tx1"/>
                </a:solidFill>
              </a:rPr>
              <a:t>生</a:t>
            </a:r>
            <a:r>
              <a:rPr lang="zh-TW" altLang="zh-TW" dirty="0" smtClean="0">
                <a:solidFill>
                  <a:schemeClr val="tx1"/>
                </a:solidFill>
              </a:rPr>
              <a:t>記錄生涯規劃所需資料以利在九年級做升</a:t>
            </a:r>
            <a:r>
              <a:rPr lang="zh-TW" altLang="zh-TW" dirty="0">
                <a:solidFill>
                  <a:schemeClr val="tx1"/>
                </a:solidFill>
              </a:rPr>
              <a:t>學進路選擇</a:t>
            </a:r>
            <a:r>
              <a:rPr lang="zh-TW" altLang="zh-TW" dirty="0" smtClean="0">
                <a:solidFill>
                  <a:schemeClr val="tx1"/>
                </a:solidFill>
              </a:rPr>
              <a:t>時有較完整、資訊可供參考。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pic>
        <p:nvPicPr>
          <p:cNvPr id="66566" name="Picture 2" descr="C:\元翎股長資料\生涯、技藝、適性輔導\0. 生涯導航\1. 適性輔導\105適性輔導\適性輔導知能研習\手冊\105年\圖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3" descr="C:\元翎股長資料\生涯、技藝、適性輔導\0. 生涯導航\1. 適性輔導\105適性輔導\適性輔導知能研習\手冊\105年\圖片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341438"/>
            <a:ext cx="36718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7586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7587" name="Picture 2" descr="C:\Users\user\Desktop\IMAG3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3455987" cy="4608512"/>
          </a:xfrm>
        </p:spPr>
      </p:pic>
      <p:pic>
        <p:nvPicPr>
          <p:cNvPr id="67588" name="Picture 3" descr="C:\Users\user\Desktop\IMAG39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700213"/>
            <a:ext cx="3600450" cy="4608512"/>
          </a:xfrm>
        </p:spPr>
      </p:pic>
      <p:sp>
        <p:nvSpPr>
          <p:cNvPr id="67589" name="矩形 6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rgbClr val="800080"/>
          </a:solidFill>
        </p:spPr>
        <p:txBody>
          <a:bodyPr/>
          <a:lstStyle/>
          <a:p>
            <a:pPr marL="165100" indent="-165100" algn="just"/>
            <a:r>
              <a:rPr lang="zh-TW" altLang="en-US" sz="28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國中學生生涯發展教育指引與紀錄</a:t>
            </a:r>
            <a:r>
              <a:rPr lang="en-US" altLang="zh-TW" sz="28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/</a:t>
            </a:r>
            <a:r>
              <a:rPr lang="zh-TW" altLang="en-US" sz="3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家長手冊</a:t>
            </a:r>
            <a:endParaRPr lang="zh-TW" altLang="zh-TW" sz="32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Pictures\背景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Oval 13"/>
          <p:cNvSpPr>
            <a:spLocks noChangeArrowheads="1"/>
          </p:cNvSpPr>
          <p:nvPr/>
        </p:nvSpPr>
        <p:spPr bwMode="auto">
          <a:xfrm>
            <a:off x="2819400" y="1419225"/>
            <a:ext cx="3638550" cy="3486150"/>
          </a:xfrm>
          <a:prstGeom prst="ellipse">
            <a:avLst/>
          </a:prstGeom>
          <a:solidFill>
            <a:srgbClr val="FFCC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TW" altLang="en-US" sz="2400" b="1">
              <a:latin typeface="Arial" charset="0"/>
              <a:ea typeface="標楷體" pitchFamily="65" charset="-120"/>
            </a:endParaRPr>
          </a:p>
        </p:txBody>
      </p:sp>
      <p:sp>
        <p:nvSpPr>
          <p:cNvPr id="21507" name="Oval 14"/>
          <p:cNvSpPr>
            <a:spLocks noChangeArrowheads="1"/>
          </p:cNvSpPr>
          <p:nvPr/>
        </p:nvSpPr>
        <p:spPr bwMode="auto">
          <a:xfrm>
            <a:off x="1619250" y="2870200"/>
            <a:ext cx="3635375" cy="3589338"/>
          </a:xfrm>
          <a:prstGeom prst="ellipse">
            <a:avLst/>
          </a:prstGeom>
          <a:solidFill>
            <a:srgbClr val="FF99CC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TW" altLang="en-US" sz="2400" b="1">
              <a:latin typeface="Arial" charset="0"/>
              <a:ea typeface="標楷體" pitchFamily="65" charset="-120"/>
            </a:endParaRPr>
          </a:p>
        </p:txBody>
      </p:sp>
      <p:sp>
        <p:nvSpPr>
          <p:cNvPr id="21508" name="Oval 15"/>
          <p:cNvSpPr>
            <a:spLocks noChangeArrowheads="1"/>
          </p:cNvSpPr>
          <p:nvPr/>
        </p:nvSpPr>
        <p:spPr bwMode="auto">
          <a:xfrm>
            <a:off x="3889375" y="2870200"/>
            <a:ext cx="3635375" cy="3589338"/>
          </a:xfrm>
          <a:prstGeom prst="ellipse">
            <a:avLst/>
          </a:prstGeom>
          <a:solidFill>
            <a:srgbClr val="33CCCC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TW" altLang="en-US" sz="2400" b="1">
              <a:latin typeface="Arial" charset="0"/>
              <a:ea typeface="標楷體" pitchFamily="65" charset="-120"/>
            </a:endParaRPr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1619250" y="4649788"/>
            <a:ext cx="23669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提升中小學</a:t>
            </a:r>
          </a:p>
          <a:p>
            <a:pPr algn="ctr">
              <a:spcBef>
                <a:spcPct val="20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教育品質</a:t>
            </a:r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3635375" y="1770063"/>
            <a:ext cx="20891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成就</a:t>
            </a:r>
          </a:p>
          <a:p>
            <a:pPr algn="ctr">
              <a:spcBef>
                <a:spcPct val="50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每一位孩子 </a:t>
            </a:r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5292725" y="4722813"/>
            <a:ext cx="1825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厚植國家</a:t>
            </a:r>
          </a:p>
          <a:p>
            <a:pPr algn="ctr">
              <a:spcBef>
                <a:spcPct val="15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競爭力 </a:t>
            </a:r>
          </a:p>
        </p:txBody>
      </p:sp>
      <p:sp>
        <p:nvSpPr>
          <p:cNvPr id="21512" name="Text Box 19"/>
          <p:cNvSpPr txBox="1">
            <a:spLocks noChangeArrowheads="1"/>
          </p:cNvSpPr>
          <p:nvPr/>
        </p:nvSpPr>
        <p:spPr bwMode="auto">
          <a:xfrm>
            <a:off x="3924300" y="3716338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TW" altLang="en-US" sz="2400" b="1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</a:rPr>
              <a:t>十二年國民基本教育</a:t>
            </a:r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611188" y="688975"/>
            <a:ext cx="7970837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C1F"/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zh-TW" altLang="en-US" sz="3600" b="1">
                <a:solidFill>
                  <a:srgbClr val="990000"/>
                </a:solidFill>
                <a:latin typeface="Arial" charset="0"/>
                <a:ea typeface="標楷體" pitchFamily="65" charset="-120"/>
              </a:rPr>
              <a:t>十二年國教的</a:t>
            </a:r>
            <a:r>
              <a:rPr lang="zh-TW" altLang="en-US" sz="36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三大願景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539750" y="1052513"/>
            <a:ext cx="82788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eaLnBrk="0" hangingPunct="0">
              <a:defRPr/>
            </a:pPr>
            <a:r>
              <a:rPr kumimoji="0" lang="zh-TW" alt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      </a:t>
            </a:r>
            <a:endParaRPr kumimoji="0" lang="zh-TW" altLang="en-US" sz="4000" b="1" kern="0" dirty="0">
              <a:solidFill>
                <a:srgbClr val="993300"/>
              </a:solidFill>
              <a:latin typeface="BiauKai" charset="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41313" y="1435100"/>
          <a:ext cx="8479606" cy="5162549"/>
        </p:xfrm>
        <a:graphic>
          <a:graphicData uri="http://schemas.openxmlformats.org/drawingml/2006/table">
            <a:tbl>
              <a:tblPr/>
              <a:tblGrid>
                <a:gridCol w="2358926"/>
                <a:gridCol w="2376264"/>
                <a:gridCol w="1008112"/>
                <a:gridCol w="2736304"/>
              </a:tblGrid>
              <a:tr h="387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項目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分項目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填寫人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建議填寫時間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40">
                <a:tc rowSpan="2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一、我的成長故事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（一）自我認識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，依年級別填寫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（二）職業與我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3540">
                <a:tc rowSpan="3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二、各項心理測驗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（一）性向測驗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測驗實施後填寫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（二）興趣測驗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（三）其它測驗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41136">
                <a:tc rowSpan="6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三、學習成果及特殊表現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（一）我的學習表現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-1651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領域學習成績於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月、翌年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或可配合成績單發放時間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，依學期別填寫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國中教育會考、體適能檢測於實施後浮貼成績證明影本</a:t>
                      </a: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5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（二）我的經歷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    （幹部、社團）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月、翌年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，依學期別填寫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（三）參與各項競賽成果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（四）行為表現獎懲紀錄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（五）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服務學習紀錄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84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（六）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生涯試探活動紀錄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50825" y="765175"/>
            <a:ext cx="8713788" cy="6080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國中學生生涯輔導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 action="ppaction://hlinkfile"/>
              </a:rPr>
              <a:t>紀錄手冊</a:t>
            </a:r>
            <a:r>
              <a:rPr lang="zh-TW" altLang="en-US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目錄</a:t>
            </a:r>
            <a:endParaRPr lang="en-US" altLang="zh-TW" b="1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866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32"/>
          <p:cNvSpPr>
            <a:spLocks noChangeArrowheads="1"/>
          </p:cNvSpPr>
          <p:nvPr/>
        </p:nvSpPr>
        <p:spPr bwMode="auto">
          <a:xfrm>
            <a:off x="2681288" y="1471613"/>
            <a:ext cx="2862262" cy="5386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69634" name="Shape 233"/>
          <p:cNvSpPr>
            <a:spLocks noChangeArrowheads="1"/>
          </p:cNvSpPr>
          <p:nvPr/>
        </p:nvSpPr>
        <p:spPr bwMode="auto">
          <a:xfrm>
            <a:off x="2428875" y="928688"/>
            <a:ext cx="4714875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marL="165100" indent="-165100" algn="just">
              <a:buSzPct val="25000"/>
            </a:pPr>
            <a:r>
              <a:rPr kumimoji="0" lang="zh-TW" altLang="zh-TW" sz="2800" b="1">
                <a:solidFill>
                  <a:srgbClr val="C00000"/>
                </a:solidFill>
                <a:cs typeface="Arial" charset="0"/>
                <a:sym typeface="Arial" charset="0"/>
              </a:rPr>
              <a:t>❖</a:t>
            </a:r>
            <a:r>
              <a:rPr kumimoji="0" lang="zh-TW" altLang="zh-TW" sz="2800" b="1">
                <a:solidFill>
                  <a:srgbClr val="000000"/>
                </a:solidFill>
                <a:cs typeface="Arial" charset="0"/>
                <a:sym typeface="Arial" charset="0"/>
              </a:rPr>
              <a:t>各項心理測驗▬</a:t>
            </a:r>
            <a:r>
              <a:rPr kumimoji="0" lang="zh-TW" altLang="zh-TW" sz="2800" b="1">
                <a:solidFill>
                  <a:srgbClr val="7030A0"/>
                </a:solidFill>
                <a:cs typeface="Arial" charset="0"/>
                <a:sym typeface="Arial" charset="0"/>
              </a:rPr>
              <a:t>性向測驗</a:t>
            </a:r>
          </a:p>
        </p:txBody>
      </p:sp>
      <p:sp>
        <p:nvSpPr>
          <p:cNvPr id="234" name="Shape 234"/>
          <p:cNvSpPr>
            <a:spLocks noChangeArrowheads="1"/>
          </p:cNvSpPr>
          <p:nvPr/>
        </p:nvSpPr>
        <p:spPr bwMode="auto">
          <a:xfrm>
            <a:off x="928688" y="1714500"/>
            <a:ext cx="2401887" cy="3516313"/>
          </a:xfrm>
          <a:prstGeom prst="wedgeEllipseCallout">
            <a:avLst>
              <a:gd name="adj1" fmla="val -9162"/>
              <a:gd name="adj2" fmla="val 58079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/>
          <a:p>
            <a:pPr>
              <a:buSzPct val="25000"/>
            </a:pPr>
            <a:r>
              <a:rPr kumimoji="0" lang="zh-TW" altLang="zh-TW" sz="2400">
                <a:solidFill>
                  <a:srgbClr val="000000"/>
                </a:solidFill>
                <a:cs typeface="Arial" charset="0"/>
                <a:sym typeface="Arial" charset="0"/>
              </a:rPr>
              <a:t>性向測驗結果，可以了解語文、數學、機械、空間關係等方面的優勢能力。</a:t>
            </a:r>
          </a:p>
        </p:txBody>
      </p:sp>
      <p:sp>
        <p:nvSpPr>
          <p:cNvPr id="69636" name="Shape 235"/>
          <p:cNvSpPr>
            <a:spLocks noChangeArrowheads="1"/>
          </p:cNvSpPr>
          <p:nvPr/>
        </p:nvSpPr>
        <p:spPr bwMode="auto">
          <a:xfrm>
            <a:off x="1385888" y="5327650"/>
            <a:ext cx="795337" cy="12255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69637" name="Shape 236"/>
          <p:cNvSpPr>
            <a:spLocks noChangeArrowheads="1"/>
          </p:cNvSpPr>
          <p:nvPr/>
        </p:nvSpPr>
        <p:spPr bwMode="auto">
          <a:xfrm>
            <a:off x="7137400" y="1489075"/>
            <a:ext cx="863600" cy="14224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237" name="Shape 237"/>
          <p:cNvSpPr>
            <a:spLocks noChangeArrowheads="1"/>
          </p:cNvSpPr>
          <p:nvPr/>
        </p:nvSpPr>
        <p:spPr bwMode="auto">
          <a:xfrm>
            <a:off x="4500563" y="1928813"/>
            <a:ext cx="2695575" cy="4060825"/>
          </a:xfrm>
          <a:prstGeom prst="wedgeEllipseCallout">
            <a:avLst>
              <a:gd name="adj1" fmla="val 50106"/>
              <a:gd name="adj2" fmla="val -38338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/>
          <a:p>
            <a:pPr>
              <a:buSzPct val="25000"/>
            </a:pPr>
            <a:r>
              <a:rPr kumimoji="0" lang="zh-TW" altLang="zh-TW" sz="2400">
                <a:solidFill>
                  <a:srgbClr val="000000"/>
                </a:solidFill>
                <a:cs typeface="Arial" charset="0"/>
                <a:sym typeface="Arial" charset="0"/>
              </a:rPr>
              <a:t>性向測驗測量個人學習潛能，透過測驗可瞭解自己的優勢能力，幫助自己在進路選擇時，往優勢能力方向發展。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54"/>
          <p:cNvSpPr>
            <a:spLocks noChangeArrowheads="1"/>
          </p:cNvSpPr>
          <p:nvPr/>
        </p:nvSpPr>
        <p:spPr bwMode="auto">
          <a:xfrm>
            <a:off x="3416300" y="1476375"/>
            <a:ext cx="2882900" cy="53975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71682" name="Shape 255"/>
          <p:cNvSpPr>
            <a:spLocks noChangeArrowheads="1"/>
          </p:cNvSpPr>
          <p:nvPr/>
        </p:nvSpPr>
        <p:spPr bwMode="auto">
          <a:xfrm>
            <a:off x="6894513" y="5105400"/>
            <a:ext cx="990600" cy="16700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71683" name="Shape 256"/>
          <p:cNvSpPr>
            <a:spLocks noChangeArrowheads="1"/>
          </p:cNvSpPr>
          <p:nvPr/>
        </p:nvSpPr>
        <p:spPr bwMode="auto">
          <a:xfrm>
            <a:off x="1277938" y="5300663"/>
            <a:ext cx="966787" cy="15525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257" name="Shape 257"/>
          <p:cNvSpPr>
            <a:spLocks noChangeArrowheads="1"/>
          </p:cNvSpPr>
          <p:nvPr/>
        </p:nvSpPr>
        <p:spPr bwMode="auto">
          <a:xfrm>
            <a:off x="4708525" y="1425575"/>
            <a:ext cx="3211513" cy="3686175"/>
          </a:xfrm>
          <a:prstGeom prst="wedgeEllipseCallout">
            <a:avLst>
              <a:gd name="adj1" fmla="val 18431"/>
              <a:gd name="adj2" fmla="val 54616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/>
          <a:p>
            <a:pPr>
              <a:buSzPct val="25000"/>
            </a:pPr>
            <a:r>
              <a:rPr kumimoji="0" lang="zh-TW" altLang="zh-TW" sz="2400">
                <a:solidFill>
                  <a:srgbClr val="000000"/>
                </a:solidFill>
                <a:cs typeface="Arial" charset="0"/>
                <a:sym typeface="Arial" charset="0"/>
              </a:rPr>
              <a:t>心理測驗結果並非進路選擇的唯一指標，要併同其他因素一起來看（如學習表現）才有參考價值。對測驗有不清楚的地方，可以詢問輔導教師。</a:t>
            </a:r>
          </a:p>
        </p:txBody>
      </p:sp>
      <p:sp>
        <p:nvSpPr>
          <p:cNvPr id="71685" name="Shape 258"/>
          <p:cNvSpPr>
            <a:spLocks noChangeArrowheads="1"/>
          </p:cNvSpPr>
          <p:nvPr/>
        </p:nvSpPr>
        <p:spPr bwMode="auto">
          <a:xfrm>
            <a:off x="1857375" y="857250"/>
            <a:ext cx="5357813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marL="165100" indent="-165100" algn="ctr">
              <a:buSzPct val="25000"/>
            </a:pPr>
            <a:r>
              <a:rPr kumimoji="0" lang="zh-TW" altLang="zh-TW" sz="2800" b="1">
                <a:solidFill>
                  <a:srgbClr val="C00000"/>
                </a:solidFill>
                <a:cs typeface="Arial" charset="0"/>
                <a:sym typeface="Arial" charset="0"/>
              </a:rPr>
              <a:t>❖</a:t>
            </a:r>
            <a:r>
              <a:rPr kumimoji="0" lang="zh-TW" altLang="zh-TW" sz="2800" b="1">
                <a:solidFill>
                  <a:srgbClr val="000000"/>
                </a:solidFill>
                <a:cs typeface="Arial" charset="0"/>
                <a:sym typeface="Arial" charset="0"/>
              </a:rPr>
              <a:t>各項心理測驗▬</a:t>
            </a:r>
            <a:r>
              <a:rPr kumimoji="0" lang="zh-TW" altLang="zh-TW" sz="2800" b="1">
                <a:solidFill>
                  <a:srgbClr val="7030A0"/>
                </a:solidFill>
                <a:cs typeface="Arial" charset="0"/>
                <a:sym typeface="Arial" charset="0"/>
              </a:rPr>
              <a:t>興趣測驗</a:t>
            </a:r>
          </a:p>
        </p:txBody>
      </p:sp>
      <p:sp>
        <p:nvSpPr>
          <p:cNvPr id="259" name="Shape 259"/>
          <p:cNvSpPr>
            <a:spLocks noChangeArrowheads="1"/>
          </p:cNvSpPr>
          <p:nvPr/>
        </p:nvSpPr>
        <p:spPr bwMode="auto">
          <a:xfrm>
            <a:off x="1285875" y="1463675"/>
            <a:ext cx="3286125" cy="4203700"/>
          </a:xfrm>
          <a:prstGeom prst="wedgeEllipseCallout">
            <a:avLst>
              <a:gd name="adj1" fmla="val -19278"/>
              <a:gd name="adj2" fmla="val 52755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/>
          <a:p>
            <a:pPr>
              <a:buSzPct val="25000"/>
            </a:pPr>
            <a:r>
              <a:rPr kumimoji="0" lang="zh-TW" altLang="zh-TW" sz="2400">
                <a:solidFill>
                  <a:srgbClr val="000000"/>
                </a:solidFill>
                <a:cs typeface="Arial" charset="0"/>
                <a:sym typeface="Arial" charset="0"/>
              </a:rPr>
              <a:t>興趣指個人對人事物的喜愛程度，當課程、活動、職業等產生興趣時，會較投入並得到滿足。興趣測驗即在測量對某種事務或活動喜歡或不喜歡的程度。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35177" t="9756" r="34039" b="12671"/>
          <a:stretch/>
        </p:blipFill>
        <p:spPr bwMode="auto">
          <a:xfrm>
            <a:off x="323528" y="1152128"/>
            <a:ext cx="3606817" cy="51125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5108" t="12781" r="33999" b="9534"/>
          <a:stretch/>
        </p:blipFill>
        <p:spPr bwMode="auto">
          <a:xfrm>
            <a:off x="1979712" y="1296144"/>
            <a:ext cx="3576687" cy="505919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35162" t="15988" r="33855" b="6263"/>
          <a:stretch/>
        </p:blipFill>
        <p:spPr bwMode="auto">
          <a:xfrm>
            <a:off x="3995936" y="1443188"/>
            <a:ext cx="3600400" cy="50821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橢圓形圖說文字 7"/>
          <p:cNvSpPr/>
          <p:nvPr/>
        </p:nvSpPr>
        <p:spPr bwMode="auto">
          <a:xfrm>
            <a:off x="4859338" y="2530475"/>
            <a:ext cx="3960812" cy="3800475"/>
          </a:xfrm>
          <a:prstGeom prst="wedgeEllipseCallout">
            <a:avLst>
              <a:gd name="adj1" fmla="val 20871"/>
              <a:gd name="adj2" fmla="val -59106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九年級時，可以把「國中學生生涯輔導紀錄手冊」內的自我認識、學習表現、心理測驗等資料進行彙整，與師長及父母深入討論，進行升學選校的初步規劃。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6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國中學生生涯發展紀錄手冊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面面觀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(105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年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3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月底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3737" name="圖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785813"/>
            <a:ext cx="11842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35149" t="12247" r="33805" b="10250"/>
          <a:stretch/>
        </p:blipFill>
        <p:spPr bwMode="auto">
          <a:xfrm>
            <a:off x="611560" y="1412776"/>
            <a:ext cx="3816424" cy="535911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5097" t="10500" r="33856" b="11743"/>
          <a:stretch/>
        </p:blipFill>
        <p:spPr bwMode="auto">
          <a:xfrm>
            <a:off x="4696353" y="1412776"/>
            <a:ext cx="3796665" cy="534874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4758" name="圖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724400"/>
            <a:ext cx="15113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形圖說文字 8"/>
          <p:cNvSpPr/>
          <p:nvPr/>
        </p:nvSpPr>
        <p:spPr bwMode="auto">
          <a:xfrm>
            <a:off x="1331913" y="1916113"/>
            <a:ext cx="3600450" cy="3514725"/>
          </a:xfrm>
          <a:prstGeom prst="wedgeEllipseCallout">
            <a:avLst>
              <a:gd name="adj1" fmla="val -41520"/>
              <a:gd name="adj2" fmla="val 50019"/>
            </a:avLst>
          </a:prstGeom>
          <a:solidFill>
            <a:srgbClr val="CCECFF"/>
          </a:soli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參考生涯輔導紀錄手冊資料，親師生一起討論，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依據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學生學習表現、專長、興趣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等，並且考量想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升讀學校的入學條件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，初步完成個人升學規劃。</a:t>
            </a:r>
          </a:p>
        </p:txBody>
      </p:sp>
      <p:sp>
        <p:nvSpPr>
          <p:cNvPr id="74760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國中學生生涯發展紀錄手冊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生涯發展規劃書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(105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年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3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月底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4860032" y="3356992"/>
            <a:ext cx="936104" cy="2520280"/>
            <a:chOff x="5868144" y="1700808"/>
            <a:chExt cx="1773789" cy="4756286"/>
          </a:xfrm>
          <a:effectLst>
            <a:outerShdw blurRad="368300" sx="115000" sy="115000" algn="ctr" rotWithShape="0">
              <a:srgbClr val="000000">
                <a:alpha val="31000"/>
              </a:srgbClr>
            </a:outerShdw>
          </a:effectLst>
        </p:grpSpPr>
        <p:pic>
          <p:nvPicPr>
            <p:cNvPr id="25" name="圖片 24" descr="圖片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8144" y="1700808"/>
              <a:ext cx="1773789" cy="4756286"/>
            </a:xfrm>
            <a:prstGeom prst="rect">
              <a:avLst/>
            </a:prstGeom>
            <a:effectLst>
              <a:outerShdw blurRad="190500" dist="241300" dir="2700000" sx="98000" sy="98000" algn="tl" rotWithShape="0">
                <a:prstClr val="black">
                  <a:alpha val="67000"/>
                </a:prstClr>
              </a:outerShdw>
            </a:effectLst>
          </p:spPr>
        </p:pic>
        <p:sp>
          <p:nvSpPr>
            <p:cNvPr id="2" name="矩形 1"/>
            <p:cNvSpPr/>
            <p:nvPr/>
          </p:nvSpPr>
          <p:spPr bwMode="auto">
            <a:xfrm>
              <a:off x="6156176" y="2276872"/>
              <a:ext cx="1008112" cy="381642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zh-TW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班級輔導</a:t>
            </a:r>
          </a:p>
        </p:txBody>
      </p:sp>
      <p:sp>
        <p:nvSpPr>
          <p:cNvPr id="10" name="圓角矩形 9"/>
          <p:cNvSpPr/>
          <p:nvPr/>
        </p:nvSpPr>
        <p:spPr bwMode="auto">
          <a:xfrm>
            <a:off x="4380" y="3973038"/>
            <a:ext cx="4311788" cy="2878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65113" indent="-265113">
              <a:buFont typeface="Wingdings" pitchFamily="2" charset="2"/>
              <a:buChar char="Ø"/>
              <a:defRPr/>
            </a:pPr>
            <a:r>
              <a:rPr lang="zh-TW" altLang="zh-TW" sz="2400">
                <a:latin typeface="微軟正黑體" pitchFamily="34" charset="-120"/>
                <a:ea typeface="微軟正黑體" pitchFamily="34" charset="-120"/>
              </a:rPr>
              <a:t>各領域教師將</a:t>
            </a:r>
            <a:r>
              <a:rPr lang="zh-TW" altLang="zh-TW" sz="2400" b="1" u="sng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生涯發展</a:t>
            </a:r>
            <a:r>
              <a:rPr lang="zh-TW" altLang="zh-TW" sz="2400">
                <a:latin typeface="微軟正黑體" pitchFamily="34" charset="-120"/>
                <a:ea typeface="微軟正黑體" pitchFamily="34" charset="-120"/>
              </a:rPr>
              <a:t>教育理念融入教學，引導學生體驗、探索。</a:t>
            </a:r>
            <a:endParaRPr lang="en-US" altLang="zh-TW" sz="2400">
              <a:latin typeface="微軟正黑體" pitchFamily="34" charset="-120"/>
              <a:ea typeface="微軟正黑體" pitchFamily="34" charset="-120"/>
            </a:endParaRPr>
          </a:p>
          <a:p>
            <a:pPr marL="265113" indent="-265113">
              <a:buFont typeface="Wingdings" pitchFamily="2" charset="2"/>
              <a:buChar char="Ø"/>
              <a:defRPr/>
            </a:pPr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學校教師會帶領孩子進行自我探索課程或活動，作為未來生涯規劃的基礎</a:t>
            </a:r>
            <a:r>
              <a:rPr lang="zh-TW" altLang="zh-TW" sz="240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5393"/>
          <a:stretch/>
        </p:blipFill>
        <p:spPr bwMode="auto">
          <a:xfrm>
            <a:off x="6547" y="1485100"/>
            <a:ext cx="3992633" cy="23467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矩形圖說文字 2"/>
          <p:cNvSpPr/>
          <p:nvPr/>
        </p:nvSpPr>
        <p:spPr bwMode="auto">
          <a:xfrm>
            <a:off x="4356100" y="1285875"/>
            <a:ext cx="4787900" cy="3987800"/>
          </a:xfrm>
          <a:prstGeom prst="wedgeRectCallout">
            <a:avLst>
              <a:gd name="adj1" fmla="val 24331"/>
              <a:gd name="adj2" fmla="val 60551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0" tIns="180000" rIns="180000" bIns="180000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C80000"/>
                </a:solidFill>
                <a:latin typeface="微軟正黑體" pitchFamily="34" charset="-120"/>
                <a:ea typeface="微軟正黑體" pitchFamily="34" charset="-120"/>
              </a:rPr>
              <a:t>大家一起來</a:t>
            </a:r>
            <a:endParaRPr lang="en-US" altLang="zh-TW" sz="4400" b="1" dirty="0">
              <a:solidFill>
                <a:srgbClr val="C8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◎至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年教育部增置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專任輔導教師</a:t>
            </a:r>
            <a:r>
              <a:rPr lang="en-US" altLang="zh-TW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2045</a:t>
            </a:r>
            <a:r>
              <a:rPr lang="zh-TW" altLang="zh-TW" sz="2400" b="1" u="sng" dirty="0">
                <a:latin typeface="微軟正黑體" pitchFamily="34" charset="-120"/>
                <a:ea typeface="微軟正黑體" pitchFamily="34" charset="-120"/>
              </a:rPr>
              <a:t>人</a:t>
            </a:r>
            <a:endParaRPr lang="zh-TW" altLang="en-US" sz="2400" b="1" u="sng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專任專業輔導人員</a:t>
            </a:r>
            <a:r>
              <a:rPr lang="en-US" altLang="zh-TW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573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400" b="1" u="sng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◎校長、班級導師及任課教師、  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各處室行政人員及兼任輔導教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師，都具備輔導理念與專業知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能，與家長、學生共同參與適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性輔導工作</a:t>
            </a:r>
          </a:p>
        </p:txBody>
      </p:sp>
      <p:pic>
        <p:nvPicPr>
          <p:cNvPr id="12" name="圖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413" y="4941888"/>
            <a:ext cx="1257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形圖說文字 7"/>
          <p:cNvSpPr/>
          <p:nvPr/>
        </p:nvSpPr>
        <p:spPr bwMode="auto">
          <a:xfrm>
            <a:off x="107950" y="1319213"/>
            <a:ext cx="4679950" cy="4090987"/>
          </a:xfrm>
          <a:prstGeom prst="wedgeEllipseCallout">
            <a:avLst>
              <a:gd name="adj1" fmla="val -16554"/>
              <a:gd name="adj2" fmla="val 55751"/>
            </a:avLst>
          </a:prstGeom>
          <a:solidFill>
            <a:srgbClr val="FFCCFF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學校教師透過課程幫助孩子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從七年級開始</a:t>
            </a: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建置自己的生涯檔案，每年持續增補資料，家長可以參與並協助孩子製作檔案，</a:t>
            </a:r>
            <a:r>
              <a:rPr lang="zh-TW" altLang="en-US" sz="2800" b="1" u="sng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九年級時作為進路選擇的參考</a:t>
            </a:r>
            <a:r>
              <a:rPr lang="zh-TW" altLang="en-US" sz="28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！</a:t>
            </a:r>
          </a:p>
        </p:txBody>
      </p:sp>
      <p:sp>
        <p:nvSpPr>
          <p:cNvPr id="77826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生涯檔案建置</a:t>
            </a:r>
            <a:endParaRPr lang="zh-TW" altLang="zh-TW" sz="2800" b="1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7827" name="圖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973638"/>
            <a:ext cx="1468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yl\Desktop\971031生涯發展教育(高雄)\生涯發展教育照片\生涯檔案\DSC05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891852" cy="2213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圓角矩形 9"/>
          <p:cNvSpPr/>
          <p:nvPr/>
        </p:nvSpPr>
        <p:spPr bwMode="auto">
          <a:xfrm>
            <a:off x="4537230" y="3857628"/>
            <a:ext cx="4392488" cy="2736304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zh-TW" altLang="en-US" sz="2400" dirty="0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生涯檔案是「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學習歷程檔案</a:t>
            </a:r>
            <a:r>
              <a:rPr lang="zh-TW" altLang="en-US" sz="2400" dirty="0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」 ，包含成長歷程、心理測驗、學習表現、特殊表現、他人叮嚀等資料，協助學生進行自我評析與規劃，產生行動計畫。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形圖說文字 7"/>
          <p:cNvSpPr/>
          <p:nvPr/>
        </p:nvSpPr>
        <p:spPr bwMode="auto">
          <a:xfrm>
            <a:off x="5364163" y="1497013"/>
            <a:ext cx="3168650" cy="3168650"/>
          </a:xfrm>
          <a:prstGeom prst="wedgeEllipseCallout">
            <a:avLst>
              <a:gd name="adj1" fmla="val 30118"/>
              <a:gd name="adj2" fmla="val 54035"/>
            </a:avLst>
          </a:prstGeom>
          <a:solidFill>
            <a:srgbClr val="FFCCFF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有趣的生涯闖關活動，可以讓孩子初步瞭解生涯相關概念及不同職業的內涵與能力喔！</a:t>
            </a:r>
          </a:p>
        </p:txBody>
      </p:sp>
      <p:pic>
        <p:nvPicPr>
          <p:cNvPr id="79874" name="圖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797425"/>
            <a:ext cx="13684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生涯闖關</a:t>
            </a:r>
            <a:endParaRPr lang="zh-TW" altLang="zh-TW" sz="2800" b="1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 descr="E:\100-1生涯闖關\照片\IMGP5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01" y="4200383"/>
            <a:ext cx="4248472" cy="252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圓角矩形 8"/>
          <p:cNvSpPr/>
          <p:nvPr/>
        </p:nvSpPr>
        <p:spPr bwMode="auto">
          <a:xfrm>
            <a:off x="395536" y="1484146"/>
            <a:ext cx="4896544" cy="2808312"/>
          </a:xfrm>
          <a:prstGeom prst="roundRect">
            <a:avLst/>
          </a:prstGeom>
          <a:solidFill>
            <a:srgbClr val="E8FE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透過活潑生動競賽方式協助學生：認識工作世界的類型及內涵、瞭解自己適合發展的方向、培養正確工作態度及價值觀、學習尋找並運用工作世界的資料等能力。</a:t>
            </a:r>
            <a:endParaRPr lang="zh-TW" altLang="zh-TW" sz="2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形圖說文字 7"/>
          <p:cNvSpPr>
            <a:spLocks noChangeArrowheads="1"/>
          </p:cNvSpPr>
          <p:nvPr/>
        </p:nvSpPr>
        <p:spPr bwMode="auto">
          <a:xfrm>
            <a:off x="4643438" y="4221163"/>
            <a:ext cx="288925" cy="588962"/>
          </a:xfrm>
          <a:prstGeom prst="wedgeEllipseCallout">
            <a:avLst>
              <a:gd name="adj1" fmla="val -21431"/>
              <a:gd name="adj2" fmla="val 43801"/>
            </a:avLst>
          </a:prstGeom>
          <a:solidFill>
            <a:srgbClr val="FFCCFF"/>
          </a:solidFill>
          <a:ln w="38100" algn="ctr">
            <a:solidFill>
              <a:srgbClr val="7030A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endParaRPr lang="zh-TW" altLang="en-US" sz="2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橢圓形圖說文字 7"/>
          <p:cNvSpPr>
            <a:spLocks noChangeArrowheads="1"/>
          </p:cNvSpPr>
          <p:nvPr/>
        </p:nvSpPr>
        <p:spPr bwMode="auto">
          <a:xfrm>
            <a:off x="2195513" y="4292600"/>
            <a:ext cx="288925" cy="588963"/>
          </a:xfrm>
          <a:prstGeom prst="wedgeEllipseCallout">
            <a:avLst>
              <a:gd name="adj1" fmla="val -21431"/>
              <a:gd name="adj2" fmla="val 43801"/>
            </a:avLst>
          </a:prstGeom>
          <a:solidFill>
            <a:srgbClr val="FFCCFF"/>
          </a:solidFill>
          <a:ln w="38100" algn="ctr">
            <a:solidFill>
              <a:srgbClr val="7030A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endParaRPr lang="zh-TW" altLang="en-US" sz="240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 bwMode="auto">
          <a:xfrm>
            <a:off x="323528" y="1484784"/>
            <a:ext cx="8640960" cy="648072"/>
          </a:xfrm>
          <a:prstGeom prst="roundRect">
            <a:avLst/>
          </a:prstGeom>
          <a:solidFill>
            <a:srgbClr val="FCE6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提供師生及家長瞭解技職教育特性的資訊</a:t>
            </a:r>
            <a:endParaRPr lang="en-US" altLang="zh-TW" sz="2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24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技職宣導</a:t>
            </a:r>
            <a:endParaRPr lang="zh-TW" altLang="zh-TW" sz="2800" b="1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4"/>
          <p:cNvGrpSpPr>
            <a:grpSpLocks/>
          </p:cNvGrpSpPr>
          <p:nvPr/>
        </p:nvGrpSpPr>
        <p:grpSpPr bwMode="auto">
          <a:xfrm>
            <a:off x="417513" y="2578100"/>
            <a:ext cx="4992687" cy="3617913"/>
            <a:chOff x="417764" y="2578796"/>
            <a:chExt cx="4991804" cy="3617312"/>
          </a:xfrm>
        </p:grpSpPr>
        <p:pic>
          <p:nvPicPr>
            <p:cNvPr id="81929" name="Picture 2" descr="C:\Users\user\AppData\Local\Microsoft\Windows Live Mail\WLMDSS.tmp\WLM313A.tmp\0350_001.jpg"/>
            <p:cNvPicPr>
              <a:picLocks noChangeAspect="1" noChangeArrowheads="1"/>
            </p:cNvPicPr>
            <p:nvPr/>
          </p:nvPicPr>
          <p:blipFill>
            <a:blip r:embed="rId3" cstate="print"/>
            <a:srcRect l="2481" t="10101" r="26241" b="19550"/>
            <a:stretch>
              <a:fillRect/>
            </a:stretch>
          </p:blipFill>
          <p:spPr bwMode="auto">
            <a:xfrm rot="357206">
              <a:off x="2865945" y="2578796"/>
              <a:ext cx="2543623" cy="355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30" name="Picture 3" descr="C:\Users\user\AppData\Local\Microsoft\Windows Live Mail\WLMDSS.tmp\WLMB53.tmp\0349_001.jpg"/>
            <p:cNvPicPr>
              <a:picLocks noChangeAspect="1" noChangeArrowheads="1"/>
            </p:cNvPicPr>
            <p:nvPr/>
          </p:nvPicPr>
          <p:blipFill>
            <a:blip r:embed="rId4" cstate="print"/>
            <a:srcRect l="8420" t="12201" r="20300" b="17451"/>
            <a:stretch>
              <a:fillRect/>
            </a:stretch>
          </p:blipFill>
          <p:spPr bwMode="auto">
            <a:xfrm rot="-566405">
              <a:off x="417764" y="2632911"/>
              <a:ext cx="2552739" cy="356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79156" y="2270572"/>
            <a:ext cx="2703170" cy="2026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27" name="圖片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288" y="5811838"/>
            <a:ext cx="8651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779156" y="4508551"/>
            <a:ext cx="2703170" cy="2027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形圖說文字 7"/>
          <p:cNvSpPr/>
          <p:nvPr/>
        </p:nvSpPr>
        <p:spPr bwMode="auto">
          <a:xfrm>
            <a:off x="4356100" y="3424238"/>
            <a:ext cx="3240088" cy="3341687"/>
          </a:xfrm>
          <a:prstGeom prst="wedgeEllipseCallout">
            <a:avLst>
              <a:gd name="adj1" fmla="val 53897"/>
              <a:gd name="adj2" fmla="val 17945"/>
            </a:avLst>
          </a:prstGeom>
          <a:solidFill>
            <a:srgbClr val="FFCCFF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可以透過各校的網頁，或實際到校參訪進一步了解喔！參訪的重點在瞭解不同群科的設備和學習重點內涵！</a:t>
            </a:r>
          </a:p>
        </p:txBody>
      </p:sp>
      <p:sp>
        <p:nvSpPr>
          <p:cNvPr id="9" name="橢圓形圖說文字 8"/>
          <p:cNvSpPr/>
          <p:nvPr/>
        </p:nvSpPr>
        <p:spPr bwMode="auto">
          <a:xfrm>
            <a:off x="1401763" y="3929063"/>
            <a:ext cx="2754312" cy="2874962"/>
          </a:xfrm>
          <a:prstGeom prst="wedgeEllipseCallout">
            <a:avLst>
              <a:gd name="adj1" fmla="val -56046"/>
              <a:gd name="adj2" fmla="val 13244"/>
            </a:avLst>
          </a:prstGeom>
          <a:solidFill>
            <a:srgbClr val="FFCC99"/>
          </a:solidFill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孩子不知道免試就學區內有哪些高職或技專校院？這些學校又有哪些群科？</a:t>
            </a:r>
          </a:p>
        </p:txBody>
      </p:sp>
      <p:pic>
        <p:nvPicPr>
          <p:cNvPr id="83971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24400"/>
            <a:ext cx="10636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圖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797425"/>
            <a:ext cx="13684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圓角矩形 9"/>
          <p:cNvSpPr/>
          <p:nvPr/>
        </p:nvSpPr>
        <p:spPr bwMode="auto">
          <a:xfrm>
            <a:off x="4572000" y="1556792"/>
            <a:ext cx="4320480" cy="1656184"/>
          </a:xfrm>
          <a:prstGeom prst="roundRect">
            <a:avLst/>
          </a:prstGeom>
          <a:solidFill>
            <a:srgbClr val="E8FE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r>
              <a:rPr lang="zh-TW" altLang="zh-TW" sz="2800">
                <a:latin typeface="微軟正黑體" pitchFamily="34" charset="-120"/>
                <a:ea typeface="微軟正黑體" pitchFamily="34" charset="-120"/>
              </a:rPr>
              <a:t>八年級學生透過</a:t>
            </a: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到校</a:t>
            </a:r>
            <a:r>
              <a:rPr lang="zh-TW" altLang="zh-TW" sz="2800">
                <a:latin typeface="微軟正黑體" pitchFamily="34" charset="-120"/>
                <a:ea typeface="微軟正黑體" pitchFamily="34" charset="-120"/>
              </a:rPr>
              <a:t>實地</a:t>
            </a: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參訪</a:t>
            </a:r>
            <a:r>
              <a:rPr lang="zh-TW" altLang="zh-TW" sz="2800">
                <a:latin typeface="微軟正黑體" pitchFamily="34" charset="-120"/>
                <a:ea typeface="微軟正黑體" pitchFamily="34" charset="-120"/>
              </a:rPr>
              <a:t>，瞭解不同職群的學習主題與職場特質。</a:t>
            </a:r>
            <a:endParaRPr lang="zh-TW" altLang="en-US" sz="2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976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八年級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社區高職及技專校院參訪實作</a:t>
            </a:r>
            <a:endParaRPr lang="zh-TW" altLang="zh-TW" sz="2800" b="1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15" descr="DSC01549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27584" y="1604407"/>
            <a:ext cx="3328988" cy="2184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967064"/>
            <a:ext cx="8064896" cy="57743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253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35C683-3CA2-48B4-BD52-9C740AA2F7E4}" type="slidenum">
              <a:rPr lang="zh-TW" altLang="en-US" smtClean="0">
                <a:latin typeface="Arial" charset="0"/>
                <a:ea typeface="新細明體" charset="-120"/>
              </a:rPr>
              <a:pPr/>
              <a:t>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形圖說文字 8"/>
          <p:cNvSpPr/>
          <p:nvPr/>
        </p:nvSpPr>
        <p:spPr bwMode="auto">
          <a:xfrm>
            <a:off x="165100" y="1338263"/>
            <a:ext cx="4767263" cy="3844925"/>
          </a:xfrm>
          <a:prstGeom prst="wedgeEllipseCallout">
            <a:avLst>
              <a:gd name="adj1" fmla="val -19253"/>
              <a:gd name="adj2" fmla="val 55577"/>
            </a:avLst>
          </a:prstGeom>
          <a:solidFill>
            <a:srgbClr val="FFCC99"/>
          </a:solidFill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學校會針對不同年級學生的需求，以及生涯發展教育的核心內涵，安排不同的宣導或參訪活動。家長可以和孩子聊一聊他們的想法。</a:t>
            </a:r>
          </a:p>
        </p:txBody>
      </p:sp>
      <p:sp>
        <p:nvSpPr>
          <p:cNvPr id="86018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九年級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高中職參訪</a:t>
            </a:r>
            <a:r>
              <a:rPr lang="en-US" altLang="zh-TW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本市技職教育博覽會</a:t>
            </a:r>
            <a:endParaRPr lang="zh-TW" altLang="zh-TW" sz="2800" b="1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6019" name="圖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4999038"/>
            <a:ext cx="134461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pyl\Desktop\971031生涯發展教育(高雄)\生涯發展教育照片\木柵參觀\製造科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3870">
            <a:off x="4919549" y="3908778"/>
            <a:ext cx="3536752" cy="2666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圓角矩形 7"/>
          <p:cNvSpPr/>
          <p:nvPr/>
        </p:nvSpPr>
        <p:spPr bwMode="auto">
          <a:xfrm>
            <a:off x="4932040" y="1556792"/>
            <a:ext cx="3960440" cy="2088232"/>
          </a:xfrm>
          <a:prstGeom prst="roundRect">
            <a:avLst/>
          </a:prstGeom>
          <a:solidFill>
            <a:srgbClr val="E8FE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九年級可依學生性向及興趣，分別安排到高中、高職或五專特定群科參觀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024" name="矩形 11"/>
          <p:cNvSpPr>
            <a:spLocks noChangeArrowheads="1"/>
          </p:cNvSpPr>
          <p:nvPr/>
        </p:nvSpPr>
        <p:spPr bwMode="auto">
          <a:xfrm>
            <a:off x="0" y="6165850"/>
            <a:ext cx="58674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6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en-US" altLang="zh-TW" sz="26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105.5/19~21</a:t>
            </a:r>
            <a:r>
              <a:rPr lang="en-US" altLang="zh-TW" sz="26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6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本市技職教育博覽會</a:t>
            </a:r>
            <a:endParaRPr lang="zh-TW" altLang="zh-TW" sz="2600" b="1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矩形 6"/>
          <p:cNvSpPr>
            <a:spLocks noChangeArrowheads="1"/>
          </p:cNvSpPr>
          <p:nvPr/>
        </p:nvSpPr>
        <p:spPr bwMode="auto">
          <a:xfrm>
            <a:off x="0" y="765175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</a:pPr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zh-TW" altLang="en-US" sz="2800">
                <a:solidFill>
                  <a:srgbClr val="7030A0"/>
                </a:solidFill>
                <a:latin typeface="Cataneo BT"/>
                <a:ea typeface="標楷體" pitchFamily="65" charset="-120"/>
                <a:sym typeface="Wingdings" pitchFamily="2" charset="2"/>
              </a:rPr>
              <a:t>適性輔導網站資源</a:t>
            </a:r>
            <a:endParaRPr lang="zh-TW" altLang="en-US" sz="2800">
              <a:solidFill>
                <a:srgbClr val="7030A0"/>
              </a:solidFill>
              <a:latin typeface="Cataneo BT"/>
              <a:ea typeface="標楷體" pitchFamily="65" charset="-12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14363" y="2420938"/>
            <a:ext cx="8335962" cy="863600"/>
            <a:chOff x="720" y="905"/>
            <a:chExt cx="2263" cy="3319"/>
          </a:xfrm>
        </p:grpSpPr>
        <p:sp>
          <p:nvSpPr>
            <p:cNvPr id="88094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254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5" name="AutoShape 17"/>
            <p:cNvSpPr>
              <a:spLocks noChangeArrowheads="1"/>
            </p:cNvSpPr>
            <p:nvPr/>
          </p:nvSpPr>
          <p:spPr bwMode="gray">
            <a:xfrm>
              <a:off x="755" y="912"/>
              <a:ext cx="2188" cy="2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教育部十二年國民基本教育網站  </a:t>
              </a:r>
              <a:r>
                <a:rPr lang="en-US" altLang="zh-TW" sz="1800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3"/>
                </a:rPr>
                <a:t>http://12basic.edu.tw/</a:t>
              </a:r>
              <a:endParaRPr lang="zh-TW" altLang="en-US" sz="1800">
                <a:solidFill>
                  <a:srgbClr val="000000"/>
                </a:solidFill>
                <a:latin typeface="Cataneo BT"/>
                <a:ea typeface="標楷體" pitchFamily="65" charset="-120"/>
              </a:endParaRPr>
            </a:p>
          </p:txBody>
        </p:sp>
        <p:sp>
          <p:nvSpPr>
            <p:cNvPr id="88096" name="AutoShape 18"/>
            <p:cNvSpPr>
              <a:spLocks noChangeArrowheads="1"/>
            </p:cNvSpPr>
            <p:nvPr/>
          </p:nvSpPr>
          <p:spPr bwMode="gray">
            <a:xfrm>
              <a:off x="773" y="275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alpha val="0"/>
                  </a:srgbClr>
                </a:gs>
                <a:gs pos="100000">
                  <a:srgbClr val="8FD9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7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8" name="AutoShape 20"/>
            <p:cNvSpPr>
              <a:spLocks noChangeArrowheads="1"/>
            </p:cNvSpPr>
            <p:nvPr/>
          </p:nvSpPr>
          <p:spPr bwMode="gray">
            <a:xfrm>
              <a:off x="727" y="3449"/>
              <a:ext cx="2256" cy="77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477A4">
                    <a:alpha val="50000"/>
                  </a:srgbClr>
                </a:gs>
                <a:gs pos="100000">
                  <a:srgbClr val="18374C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9" name="AutoShape 21"/>
            <p:cNvSpPr>
              <a:spLocks noChangeArrowheads="1"/>
            </p:cNvSpPr>
            <p:nvPr/>
          </p:nvSpPr>
          <p:spPr bwMode="gray">
            <a:xfrm>
              <a:off x="773" y="347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>
                    <a:alpha val="50000"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1188" y="5537200"/>
            <a:ext cx="8335962" cy="863600"/>
            <a:chOff x="720" y="905"/>
            <a:chExt cx="2263" cy="3319"/>
          </a:xfrm>
        </p:grpSpPr>
        <p:sp>
          <p:nvSpPr>
            <p:cNvPr id="88088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254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9" name="AutoShape 17"/>
            <p:cNvSpPr>
              <a:spLocks noChangeArrowheads="1"/>
            </p:cNvSpPr>
            <p:nvPr/>
          </p:nvSpPr>
          <p:spPr bwMode="gray">
            <a:xfrm>
              <a:off x="760" y="929"/>
              <a:ext cx="2188" cy="2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技藝教育資訊網  </a:t>
              </a:r>
              <a:r>
                <a:rPr lang="en-US" altLang="zh-TW" sz="1800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4"/>
                </a:rPr>
                <a:t>http://140.122.103.235/</a:t>
              </a:r>
              <a:endParaRPr lang="zh-TW" altLang="en-US" sz="1800">
                <a:solidFill>
                  <a:srgbClr val="000000"/>
                </a:solidFill>
                <a:latin typeface="Cataneo BT"/>
                <a:ea typeface="標楷體" pitchFamily="65" charset="-120"/>
              </a:endParaRPr>
            </a:p>
          </p:txBody>
        </p:sp>
        <p:sp>
          <p:nvSpPr>
            <p:cNvPr id="88090" name="AutoShape 18"/>
            <p:cNvSpPr>
              <a:spLocks noChangeArrowheads="1"/>
            </p:cNvSpPr>
            <p:nvPr/>
          </p:nvSpPr>
          <p:spPr bwMode="gray">
            <a:xfrm>
              <a:off x="773" y="275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alpha val="0"/>
                  </a:srgbClr>
                </a:gs>
                <a:gs pos="100000">
                  <a:srgbClr val="8FD9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1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2" name="AutoShape 20"/>
            <p:cNvSpPr>
              <a:spLocks noChangeArrowheads="1"/>
            </p:cNvSpPr>
            <p:nvPr/>
          </p:nvSpPr>
          <p:spPr bwMode="gray">
            <a:xfrm>
              <a:off x="727" y="3449"/>
              <a:ext cx="2256" cy="77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477A4">
                    <a:alpha val="50000"/>
                  </a:srgbClr>
                </a:gs>
                <a:gs pos="100000">
                  <a:srgbClr val="18374C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3" name="AutoShape 21"/>
            <p:cNvSpPr>
              <a:spLocks noChangeArrowheads="1"/>
            </p:cNvSpPr>
            <p:nvPr/>
          </p:nvSpPr>
          <p:spPr bwMode="gray">
            <a:xfrm>
              <a:off x="773" y="347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>
                    <a:alpha val="50000"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11188" y="3286125"/>
            <a:ext cx="8335962" cy="1154113"/>
            <a:chOff x="720" y="905"/>
            <a:chExt cx="2263" cy="3319"/>
          </a:xfrm>
        </p:grpSpPr>
        <p:sp>
          <p:nvSpPr>
            <p:cNvPr id="88082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254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3" name="AutoShape 17"/>
            <p:cNvSpPr>
              <a:spLocks noChangeArrowheads="1"/>
            </p:cNvSpPr>
            <p:nvPr/>
          </p:nvSpPr>
          <p:spPr bwMode="gray">
            <a:xfrm>
              <a:off x="755" y="912"/>
              <a:ext cx="2188" cy="2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教育部國中及高中職適性輔導全球資訊網</a:t>
              </a:r>
              <a:endParaRPr lang="en-US" altLang="zh-TW" sz="2400" b="1">
                <a:solidFill>
                  <a:srgbClr val="C00000"/>
                </a:solidFill>
                <a:latin typeface="Cataneo BT"/>
                <a:ea typeface="標楷體" pitchFamily="65" charset="-120"/>
              </a:endParaRPr>
            </a:p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  <a:hlinkClick r:id="rId5"/>
                </a:rPr>
                <a:t> </a:t>
              </a:r>
              <a:r>
                <a:rPr lang="en-US" altLang="zh-TW" sz="1800" b="1">
                  <a:latin typeface="Cataneo BT"/>
                  <a:ea typeface="標楷體" pitchFamily="65" charset="-120"/>
                  <a:hlinkClick r:id="rId5"/>
                </a:rPr>
                <a:t>https://203.68.66.15/main.php</a:t>
              </a:r>
              <a:endParaRPr lang="zh-TW" altLang="en-US" sz="1800">
                <a:latin typeface="Cataneo BT"/>
                <a:ea typeface="標楷體" pitchFamily="65" charset="-120"/>
              </a:endParaRPr>
            </a:p>
          </p:txBody>
        </p:sp>
        <p:sp>
          <p:nvSpPr>
            <p:cNvPr id="88084" name="AutoShape 18"/>
            <p:cNvSpPr>
              <a:spLocks noChangeArrowheads="1"/>
            </p:cNvSpPr>
            <p:nvPr/>
          </p:nvSpPr>
          <p:spPr bwMode="gray">
            <a:xfrm>
              <a:off x="773" y="3235"/>
              <a:ext cx="2158" cy="1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alpha val="0"/>
                  </a:srgbClr>
                </a:gs>
                <a:gs pos="100000">
                  <a:srgbClr val="8FD9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5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6" name="AutoShape 20"/>
            <p:cNvSpPr>
              <a:spLocks noChangeArrowheads="1"/>
            </p:cNvSpPr>
            <p:nvPr/>
          </p:nvSpPr>
          <p:spPr bwMode="gray">
            <a:xfrm>
              <a:off x="727" y="3449"/>
              <a:ext cx="2256" cy="77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477A4">
                    <a:alpha val="50000"/>
                  </a:srgbClr>
                </a:gs>
                <a:gs pos="100000">
                  <a:srgbClr val="18374C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7" name="AutoShape 21"/>
            <p:cNvSpPr>
              <a:spLocks noChangeArrowheads="1"/>
            </p:cNvSpPr>
            <p:nvPr/>
          </p:nvSpPr>
          <p:spPr bwMode="gray">
            <a:xfrm>
              <a:off x="773" y="347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>
                    <a:alpha val="50000"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8069" name="五邊形 6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rgbClr val="FFFF99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zh-TW" altLang="en-US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適性輔導的資源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-1</a:t>
            </a:r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11188" y="4391025"/>
            <a:ext cx="8308975" cy="981075"/>
            <a:chOff x="720" y="905"/>
            <a:chExt cx="2256" cy="4508"/>
          </a:xfrm>
        </p:grpSpPr>
        <p:sp>
          <p:nvSpPr>
            <p:cNvPr id="88079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450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0" name="AutoShape 17"/>
            <p:cNvSpPr>
              <a:spLocks noChangeArrowheads="1"/>
            </p:cNvSpPr>
            <p:nvPr/>
          </p:nvSpPr>
          <p:spPr bwMode="gray">
            <a:xfrm>
              <a:off x="759" y="1098"/>
              <a:ext cx="2188" cy="38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105</a:t>
              </a:r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年國中畢業生適性入學宣導網站</a:t>
              </a:r>
              <a:endParaRPr lang="en-US" altLang="zh-TW" sz="2400" b="1">
                <a:solidFill>
                  <a:srgbClr val="C00000"/>
                </a:solidFill>
                <a:latin typeface="Cataneo BT"/>
                <a:ea typeface="標楷體" pitchFamily="65" charset="-120"/>
              </a:endParaRPr>
            </a:p>
            <a:p>
              <a:r>
                <a:rPr lang="zh-TW" altLang="en-US" sz="2400" b="1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6"/>
                </a:rPr>
                <a:t> </a:t>
              </a:r>
              <a:r>
                <a:rPr lang="en-US" altLang="zh-TW" sz="1800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6"/>
                </a:rPr>
                <a:t>http://adapt.k12ea.gov.tw/</a:t>
              </a:r>
              <a:endParaRPr lang="zh-TW" altLang="en-US" sz="1800">
                <a:solidFill>
                  <a:srgbClr val="000000"/>
                </a:solidFill>
                <a:latin typeface="Cataneo BT"/>
                <a:ea typeface="標楷體" pitchFamily="65" charset="-120"/>
              </a:endParaRPr>
            </a:p>
          </p:txBody>
        </p:sp>
        <p:sp>
          <p:nvSpPr>
            <p:cNvPr id="88081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8071" name="圖片 7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2600" y="4449763"/>
            <a:ext cx="13350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611188" y="1557338"/>
            <a:ext cx="8335962" cy="863600"/>
            <a:chOff x="720" y="905"/>
            <a:chExt cx="2263" cy="3319"/>
          </a:xfrm>
        </p:grpSpPr>
        <p:sp>
          <p:nvSpPr>
            <p:cNvPr id="88073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254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4" name="AutoShape 17"/>
            <p:cNvSpPr>
              <a:spLocks noChangeArrowheads="1"/>
            </p:cNvSpPr>
            <p:nvPr/>
          </p:nvSpPr>
          <p:spPr bwMode="gray">
            <a:xfrm>
              <a:off x="755" y="912"/>
              <a:ext cx="2188" cy="2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臺南市十二年國教資訊網  </a:t>
              </a:r>
              <a:r>
                <a:rPr lang="en-US" altLang="zh-TW" sz="1800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3"/>
                </a:rPr>
                <a:t>http://12basic.tn.edu.tw/</a:t>
              </a:r>
              <a:endParaRPr lang="zh-TW" altLang="en-US" sz="1800">
                <a:solidFill>
                  <a:srgbClr val="000000"/>
                </a:solidFill>
                <a:latin typeface="Cataneo BT"/>
                <a:ea typeface="標楷體" pitchFamily="65" charset="-120"/>
              </a:endParaRPr>
            </a:p>
          </p:txBody>
        </p:sp>
        <p:sp>
          <p:nvSpPr>
            <p:cNvPr id="88075" name="AutoShape 18"/>
            <p:cNvSpPr>
              <a:spLocks noChangeArrowheads="1"/>
            </p:cNvSpPr>
            <p:nvPr/>
          </p:nvSpPr>
          <p:spPr bwMode="gray">
            <a:xfrm>
              <a:off x="773" y="275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alpha val="0"/>
                  </a:srgbClr>
                </a:gs>
                <a:gs pos="100000">
                  <a:srgbClr val="8FD9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6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7" name="AutoShape 20"/>
            <p:cNvSpPr>
              <a:spLocks noChangeArrowheads="1"/>
            </p:cNvSpPr>
            <p:nvPr/>
          </p:nvSpPr>
          <p:spPr bwMode="gray">
            <a:xfrm>
              <a:off x="727" y="3449"/>
              <a:ext cx="2256" cy="77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477A4">
                    <a:alpha val="50000"/>
                  </a:srgbClr>
                </a:gs>
                <a:gs pos="100000">
                  <a:srgbClr val="18374C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8" name="AutoShape 21"/>
            <p:cNvSpPr>
              <a:spLocks noChangeArrowheads="1"/>
            </p:cNvSpPr>
            <p:nvPr/>
          </p:nvSpPr>
          <p:spPr bwMode="gray">
            <a:xfrm>
              <a:off x="773" y="347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>
                    <a:alpha val="50000"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矩形 6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</a:pPr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zh-TW" altLang="en-US" sz="28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適性輔導諮詢電話</a:t>
            </a:r>
            <a:endParaRPr lang="zh-TW" altLang="en-US" sz="2800">
              <a:solidFill>
                <a:srgbClr val="7030A0"/>
              </a:solidFill>
              <a:latin typeface="Cataneo BT"/>
              <a:ea typeface="標楷體" pitchFamily="65" charset="-120"/>
            </a:endParaRPr>
          </a:p>
        </p:txBody>
      </p:sp>
      <p:sp>
        <p:nvSpPr>
          <p:cNvPr id="14" name="剪去對角線角落矩形 13"/>
          <p:cNvSpPr/>
          <p:nvPr/>
        </p:nvSpPr>
        <p:spPr bwMode="auto">
          <a:xfrm>
            <a:off x="468313" y="1557338"/>
            <a:ext cx="8281987" cy="1008062"/>
          </a:xfrm>
          <a:prstGeom prst="snip2Diag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CCFFFF"/>
                </a:solidFill>
                <a:latin typeface="Cataneo BT"/>
                <a:ea typeface="標楷體" pitchFamily="65" charset="-120"/>
              </a:rPr>
              <a:t>教育部諮詢專線  </a:t>
            </a:r>
            <a:r>
              <a:rPr lang="en-US" altLang="zh-TW">
                <a:solidFill>
                  <a:srgbClr val="CCFFFF"/>
                </a:solidFill>
                <a:latin typeface="Cataneo BT"/>
                <a:ea typeface="標楷體" pitchFamily="65" charset="-120"/>
              </a:rPr>
              <a:t>0800-012580</a:t>
            </a:r>
            <a:r>
              <a:rPr lang="zh-TW" altLang="en-US" sz="1600">
                <a:solidFill>
                  <a:srgbClr val="CCFFFF"/>
                </a:solidFill>
                <a:latin typeface="Cataneo BT"/>
                <a:ea typeface="標楷體" pitchFamily="65" charset="-120"/>
              </a:rPr>
              <a:t>         （十二  我幫你）</a:t>
            </a:r>
          </a:p>
        </p:txBody>
      </p:sp>
      <p:sp>
        <p:nvSpPr>
          <p:cNvPr id="15" name="五邊形 14"/>
          <p:cNvSpPr/>
          <p:nvPr/>
        </p:nvSpPr>
        <p:spPr bwMode="auto">
          <a:xfrm rot="7740605">
            <a:off x="8401050" y="1985963"/>
            <a:ext cx="693738" cy="290512"/>
          </a:xfrm>
          <a:prstGeom prst="homePlate">
            <a:avLst/>
          </a:prstGeom>
          <a:solidFill>
            <a:srgbClr val="FFFF00">
              <a:alpha val="8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7" name="剪去對角線角落矩形 16"/>
          <p:cNvSpPr/>
          <p:nvPr/>
        </p:nvSpPr>
        <p:spPr bwMode="auto">
          <a:xfrm>
            <a:off x="539750" y="3860800"/>
            <a:ext cx="8208963" cy="901700"/>
          </a:xfrm>
          <a:prstGeom prst="snip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3600" dirty="0">
                <a:solidFill>
                  <a:srgbClr val="CCFFFF"/>
                </a:solidFill>
                <a:latin typeface="標楷體" pitchFamily="65" charset="-120"/>
                <a:ea typeface="標楷體" pitchFamily="65" charset="-120"/>
              </a:rPr>
              <a:t>臺南市學生輔導諮商中心</a:t>
            </a:r>
            <a:endParaRPr lang="en-US" altLang="zh-TW" sz="3600" dirty="0">
              <a:solidFill>
                <a:srgbClr val="CC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78" name="五邊形 17"/>
          <p:cNvSpPr>
            <a:spLocks noChangeArrowheads="1"/>
          </p:cNvSpPr>
          <p:nvPr/>
        </p:nvSpPr>
        <p:spPr bwMode="auto">
          <a:xfrm rot="7740605">
            <a:off x="8402638" y="4221162"/>
            <a:ext cx="693738" cy="290513"/>
          </a:xfrm>
          <a:prstGeom prst="homePlate">
            <a:avLst>
              <a:gd name="adj" fmla="val 50004"/>
            </a:avLst>
          </a:prstGeom>
          <a:solidFill>
            <a:srgbClr val="00CC00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595959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zh-TW" altLang="en-US"/>
          </a:p>
        </p:txBody>
      </p:sp>
      <p:sp>
        <p:nvSpPr>
          <p:cNvPr id="19" name="剪去對角線角落矩形 18"/>
          <p:cNvSpPr/>
          <p:nvPr/>
        </p:nvSpPr>
        <p:spPr bwMode="auto">
          <a:xfrm>
            <a:off x="684213" y="5013325"/>
            <a:ext cx="8066087" cy="143986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latin typeface="Cataneo BT"/>
                <a:ea typeface="標楷體" pitchFamily="65" charset="-120"/>
              </a:rPr>
              <a:t>     各國中電話諮詢：</a:t>
            </a:r>
            <a:endParaRPr lang="en-US" altLang="zh-TW" sz="3600" b="1" dirty="0">
              <a:latin typeface="Cataneo BT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>
                <a:latin typeface="Cataneo BT"/>
                <a:ea typeface="標楷體" pitchFamily="65" charset="-120"/>
              </a:rPr>
              <a:t>     可電詢教務處及輔導室</a:t>
            </a:r>
            <a:endParaRPr lang="en-US" altLang="zh-TW" sz="3600" b="1" dirty="0">
              <a:latin typeface="Cataneo BT"/>
              <a:ea typeface="標楷體" pitchFamily="65" charset="-120"/>
            </a:endParaRPr>
          </a:p>
        </p:txBody>
      </p:sp>
      <p:sp>
        <p:nvSpPr>
          <p:cNvPr id="54280" name="五邊形 19"/>
          <p:cNvSpPr>
            <a:spLocks noChangeArrowheads="1"/>
          </p:cNvSpPr>
          <p:nvPr/>
        </p:nvSpPr>
        <p:spPr bwMode="auto">
          <a:xfrm rot="7740605">
            <a:off x="8431213" y="5646737"/>
            <a:ext cx="693738" cy="290513"/>
          </a:xfrm>
          <a:prstGeom prst="homePlate">
            <a:avLst>
              <a:gd name="adj" fmla="val 50004"/>
            </a:avLst>
          </a:prstGeom>
          <a:solidFill>
            <a:srgbClr val="FF00FF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595959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zh-TW" altLang="en-US"/>
          </a:p>
        </p:txBody>
      </p:sp>
      <p:pic>
        <p:nvPicPr>
          <p:cNvPr id="90120" name="圖片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4691063"/>
            <a:ext cx="116363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剪去對角線角落矩形 13"/>
          <p:cNvSpPr>
            <a:spLocks noChangeArrowheads="1"/>
          </p:cNvSpPr>
          <p:nvPr/>
        </p:nvSpPr>
        <p:spPr bwMode="auto">
          <a:xfrm>
            <a:off x="539750" y="2765425"/>
            <a:ext cx="8208963" cy="879475"/>
          </a:xfrm>
          <a:custGeom>
            <a:avLst/>
            <a:gdLst>
              <a:gd name="T0" fmla="*/ 5257097 w 8305800"/>
              <a:gd name="T1" fmla="*/ 175 h 1439862"/>
              <a:gd name="T2" fmla="*/ 2628557 w 8305800"/>
              <a:gd name="T3" fmla="*/ 351 h 1439862"/>
              <a:gd name="T4" fmla="*/ 0 w 8305800"/>
              <a:gd name="T5" fmla="*/ 175 h 1439862"/>
              <a:gd name="T6" fmla="*/ 2628557 w 8305800"/>
              <a:gd name="T7" fmla="*/ 0 h 14398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9991 w 8305800"/>
              <a:gd name="T13" fmla="*/ 119991 h 1439862"/>
              <a:gd name="T14" fmla="*/ 8185808 w 8305800"/>
              <a:gd name="T15" fmla="*/ 1319871 h 1439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05800" h="1439862">
                <a:moveTo>
                  <a:pt x="0" y="0"/>
                </a:moveTo>
                <a:lnTo>
                  <a:pt x="8065818" y="0"/>
                </a:lnTo>
                <a:lnTo>
                  <a:pt x="8305800" y="239982"/>
                </a:lnTo>
                <a:lnTo>
                  <a:pt x="8305800" y="1439862"/>
                </a:lnTo>
                <a:lnTo>
                  <a:pt x="239982" y="1439862"/>
                </a:lnTo>
                <a:lnTo>
                  <a:pt x="0" y="119988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r>
              <a:rPr lang="zh-TW" altLang="en-US" sz="3600">
                <a:solidFill>
                  <a:srgbClr val="CCFFFF"/>
                </a:solidFill>
                <a:latin typeface="標楷體" pitchFamily="65" charset="-120"/>
                <a:ea typeface="標楷體" pitchFamily="65" charset="-120"/>
              </a:rPr>
              <a:t>臺南市教育局</a:t>
            </a:r>
            <a:endParaRPr lang="en-US" altLang="zh-TW" sz="3600">
              <a:solidFill>
                <a:srgbClr val="CC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83" name="五邊形 17"/>
          <p:cNvSpPr>
            <a:spLocks noChangeArrowheads="1"/>
          </p:cNvSpPr>
          <p:nvPr/>
        </p:nvSpPr>
        <p:spPr bwMode="auto">
          <a:xfrm rot="7740605">
            <a:off x="8402638" y="3067050"/>
            <a:ext cx="693737" cy="290513"/>
          </a:xfrm>
          <a:prstGeom prst="homePlate">
            <a:avLst>
              <a:gd name="adj" fmla="val 50004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595959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zh-TW" altLang="en-US"/>
          </a:p>
        </p:txBody>
      </p:sp>
      <p:sp>
        <p:nvSpPr>
          <p:cNvPr id="90123" name="五邊形 6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rgbClr val="FFFF99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zh-TW" altLang="en-US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適性輔導的資源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-2</a:t>
            </a:r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技藝教育資訊網</a:t>
            </a:r>
          </a:p>
        </p:txBody>
      </p:sp>
      <p:sp>
        <p:nvSpPr>
          <p:cNvPr id="92162" name="文字方塊 4"/>
          <p:cNvSpPr txBox="1">
            <a:spLocks noChangeArrowheads="1"/>
          </p:cNvSpPr>
          <p:nvPr/>
        </p:nvSpPr>
        <p:spPr bwMode="auto">
          <a:xfrm>
            <a:off x="5076825" y="1166813"/>
            <a:ext cx="3240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u="sng">
                <a:solidFill>
                  <a:srgbClr val="0000FF"/>
                </a:solidFill>
                <a:hlinkClick r:id="rId3"/>
              </a:rPr>
              <a:t>http://140.122.71.231/</a:t>
            </a:r>
            <a:endParaRPr kumimoji="0" lang="zh-TW" altLang="en-US" sz="2400" u="sng">
              <a:solidFill>
                <a:srgbClr val="0000FF"/>
              </a:solidFill>
            </a:endParaRP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65786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愛學網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國中適性輔導列車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179513"/>
            <a:ext cx="5214937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文字方塊 4"/>
          <p:cNvSpPr txBox="1">
            <a:spLocks noChangeArrowheads="1"/>
          </p:cNvSpPr>
          <p:nvPr/>
        </p:nvSpPr>
        <p:spPr bwMode="auto">
          <a:xfrm>
            <a:off x="1928813" y="3714750"/>
            <a:ext cx="6011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u="sng">
                <a:solidFill>
                  <a:srgbClr val="0000FF"/>
                </a:solidFill>
                <a:hlinkClick r:id="rId4"/>
              </a:rPr>
              <a:t>http://stv.moe.edu.tw/?cat=79451&amp;channel=1</a:t>
            </a:r>
            <a:endParaRPr kumimoji="0" lang="zh-TW" altLang="en-US" sz="2400" u="sng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03575" y="1341438"/>
            <a:ext cx="5688013" cy="345598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柒、結語：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讓</a:t>
            </a: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每個受完</a:t>
            </a:r>
            <a:r>
              <a:rPr kumimoji="0" lang="en-US" altLang="zh-TW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12</a:t>
            </a: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年國教的孩子，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成為一個好公民，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有適應社會的基礎能力，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與實現自我的機會，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就是</a:t>
            </a:r>
            <a:r>
              <a:rPr kumimoji="0" lang="en-US" altLang="zh-TW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12</a:t>
            </a: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年國教的終極目標。</a:t>
            </a:r>
          </a:p>
        </p:txBody>
      </p:sp>
      <p:sp>
        <p:nvSpPr>
          <p:cNvPr id="96260" name="WordArt 2"/>
          <p:cNvSpPr>
            <a:spLocks noChangeArrowheads="1" noChangeShapeType="1" noTextEdit="1"/>
          </p:cNvSpPr>
          <p:nvPr/>
        </p:nvSpPr>
        <p:spPr bwMode="gray">
          <a:xfrm>
            <a:off x="323850" y="3068638"/>
            <a:ext cx="3154363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TW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95288" y="4953000"/>
            <a:ext cx="8229600" cy="1943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kumimoji="0" lang="zh-TW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敬請指教</a:t>
            </a:r>
            <a:endParaRPr kumimoji="0" lang="en-US" altLang="zh-TW" sz="4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52388" y="912813"/>
            <a:ext cx="8926512" cy="3606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4600" b="1" dirty="0" smtClean="0">
                <a:solidFill>
                  <a:srgbClr val="071C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一樹蓓蕾</a:t>
            </a:r>
            <a:endParaRPr lang="en-US" altLang="zh-TW" sz="4600" b="1" dirty="0" smtClean="0">
              <a:solidFill>
                <a:srgbClr val="071C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4600" b="1" dirty="0" smtClean="0">
                <a:solidFill>
                  <a:srgbClr val="071C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莫道是他人子弟</a:t>
            </a:r>
            <a:r>
              <a:rPr lang="zh-TW" altLang="en-US" sz="4600" b="1" dirty="0" smtClean="0">
                <a:solidFill>
                  <a:srgbClr val="071C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US" altLang="zh-TW" sz="4600" b="1" dirty="0" smtClean="0">
              <a:solidFill>
                <a:srgbClr val="071C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zh-TW" sz="4600" b="1" dirty="0" smtClean="0">
              <a:solidFill>
                <a:srgbClr val="071C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4600" b="1" dirty="0" smtClean="0">
                <a:solidFill>
                  <a:srgbClr val="DD09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滿園桃李</a:t>
            </a:r>
            <a:endParaRPr lang="en-US" altLang="zh-TW" sz="4600" b="1" dirty="0" smtClean="0">
              <a:solidFill>
                <a:srgbClr val="DD0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4600" b="1" dirty="0" smtClean="0">
                <a:solidFill>
                  <a:srgbClr val="DD09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當視作自家兒孫</a:t>
            </a:r>
            <a:r>
              <a:rPr lang="zh-TW" altLang="en-US" sz="4600" b="1" dirty="0" smtClean="0">
                <a:solidFill>
                  <a:srgbClr val="DD09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US" altLang="zh-TW" sz="4600" b="1" dirty="0" smtClean="0">
              <a:solidFill>
                <a:srgbClr val="DD0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581EA0-24F1-44FA-8DFA-A5651BD296A0}" type="slidenum">
              <a:rPr lang="zh-TW" altLang="en-US" smtClean="0">
                <a:latin typeface="Arial" charset="0"/>
                <a:ea typeface="新細明體" charset="-120"/>
              </a:rPr>
              <a:pPr/>
              <a:t>56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51520" y="1673425"/>
            <a:ext cx="8640960" cy="5184575"/>
          </a:xfrm>
          <a:prstGeom prst="roundRect">
            <a:avLst>
              <a:gd name="adj" fmla="val 6078"/>
            </a:avLst>
          </a:prstGeom>
          <a:gradFill>
            <a:gsLst>
              <a:gs pos="0">
                <a:srgbClr val="2E0000"/>
              </a:gs>
              <a:gs pos="100000">
                <a:srgbClr val="FF6161">
                  <a:alpha val="0"/>
                </a:srgbClr>
              </a:gs>
              <a:gs pos="80000">
                <a:srgbClr val="FF6161">
                  <a:alpha val="5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250825" y="685800"/>
            <a:ext cx="8642350" cy="727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zh-TW" altLang="en-US" sz="3600" dirty="0">
                <a:latin typeface="Adobe 黑体 Std R" pitchFamily="34" charset="-128"/>
                <a:ea typeface="Adobe 黑体 Std R" pitchFamily="34" charset="-128"/>
              </a:rPr>
              <a:t>志願選填試探與輔導作業定位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向右箭號 35"/>
          <p:cNvSpPr/>
          <p:nvPr/>
        </p:nvSpPr>
        <p:spPr bwMode="auto">
          <a:xfrm>
            <a:off x="2843213" y="1873250"/>
            <a:ext cx="576262" cy="7207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向右箭號 43"/>
          <p:cNvSpPr/>
          <p:nvPr/>
        </p:nvSpPr>
        <p:spPr bwMode="auto">
          <a:xfrm>
            <a:off x="5580063" y="1873250"/>
            <a:ext cx="576262" cy="7207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5" name="資料庫圖表 44"/>
          <p:cNvGraphicFramePr/>
          <p:nvPr/>
        </p:nvGraphicFramePr>
        <p:xfrm>
          <a:off x="251520" y="1657648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63DA96-4EAF-4D45-9276-4CDD68049BF9}" type="slidenum">
              <a:rPr lang="zh-TW" altLang="en-US" smtClean="0">
                <a:latin typeface="Arial" charset="0"/>
                <a:ea typeface="新細明體" charset="-120"/>
              </a:rPr>
              <a:pPr/>
              <a:t>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3"/>
          <p:cNvSpPr txBox="1">
            <a:spLocks noChangeArrowheads="1"/>
          </p:cNvSpPr>
          <p:nvPr/>
        </p:nvSpPr>
        <p:spPr bwMode="white">
          <a:xfrm>
            <a:off x="6300788" y="4229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zh-TW" altLang="zh-TW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6626" name="Group 21"/>
          <p:cNvGrpSpPr>
            <a:grpSpLocks/>
          </p:cNvGrpSpPr>
          <p:nvPr/>
        </p:nvGrpSpPr>
        <p:grpSpPr bwMode="auto">
          <a:xfrm>
            <a:off x="468313" y="1844675"/>
            <a:ext cx="7842250" cy="4464050"/>
            <a:chOff x="342" y="799"/>
            <a:chExt cx="4715" cy="2768"/>
          </a:xfrm>
        </p:grpSpPr>
        <p:sp>
          <p:nvSpPr>
            <p:cNvPr id="72709" name="Freeform 5"/>
            <p:cNvSpPr>
              <a:spLocks noEditPoints="1"/>
            </p:cNvSpPr>
            <p:nvPr/>
          </p:nvSpPr>
          <p:spPr bwMode="gray">
            <a:xfrm rot="-1358056">
              <a:off x="1407" y="1616"/>
              <a:ext cx="3290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26629" name="Text Box 16"/>
            <p:cNvSpPr txBox="1">
              <a:spLocks noChangeArrowheads="1"/>
            </p:cNvSpPr>
            <p:nvPr/>
          </p:nvSpPr>
          <p:spPr bwMode="auto">
            <a:xfrm>
              <a:off x="2459" y="2228"/>
              <a:ext cx="1452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 b="1">
                  <a:latin typeface="Times New Roman" pitchFamily="18" charset="0"/>
                </a:rPr>
                <a:t>多元適性</a:t>
              </a:r>
            </a:p>
            <a:p>
              <a:pPr eaLnBrk="0" hangingPunct="0"/>
              <a:r>
                <a:rPr lang="zh-TW" altLang="en-US" b="1">
                  <a:latin typeface="Times New Roman" pitchFamily="18" charset="0"/>
                </a:rPr>
                <a:t>滾動推進</a:t>
              </a:r>
            </a:p>
          </p:txBody>
        </p:sp>
        <p:sp>
          <p:nvSpPr>
            <p:cNvPr id="72714" name="Oval 10"/>
            <p:cNvSpPr>
              <a:spLocks noChangeArrowheads="1"/>
            </p:cNvSpPr>
            <p:nvPr/>
          </p:nvSpPr>
          <p:spPr bwMode="gray">
            <a:xfrm>
              <a:off x="3742" y="1960"/>
              <a:ext cx="1315" cy="137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00235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八年級</a:t>
              </a:r>
              <a:endParaRPr lang="en-US" altLang="zh-TW" sz="24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體驗學習</a:t>
              </a:r>
            </a:p>
          </p:txBody>
        </p:sp>
        <p:grpSp>
          <p:nvGrpSpPr>
            <p:cNvPr id="26631" name="Group 48"/>
            <p:cNvGrpSpPr>
              <a:grpSpLocks/>
            </p:cNvGrpSpPr>
            <p:nvPr/>
          </p:nvGrpSpPr>
          <p:grpSpPr bwMode="auto">
            <a:xfrm>
              <a:off x="2472" y="799"/>
              <a:ext cx="1367" cy="1285"/>
              <a:chOff x="2426" y="799"/>
              <a:chExt cx="1367" cy="1285"/>
            </a:xfrm>
          </p:grpSpPr>
          <p:sp>
            <p:nvSpPr>
              <p:cNvPr id="26637" name="Oval 6"/>
              <p:cNvSpPr>
                <a:spLocks noChangeArrowheads="1"/>
              </p:cNvSpPr>
              <p:nvPr/>
            </p:nvSpPr>
            <p:spPr bwMode="gray">
              <a:xfrm>
                <a:off x="2426" y="799"/>
                <a:ext cx="1316" cy="12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005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762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kumimoji="0" lang="zh-TW" altLang="en-US">
                  <a:latin typeface="Arial" charset="0"/>
                </a:endParaRPr>
              </a:p>
            </p:txBody>
          </p:sp>
          <p:sp>
            <p:nvSpPr>
              <p:cNvPr id="26638" name="Text Box 12"/>
              <p:cNvSpPr txBox="1">
                <a:spLocks noChangeArrowheads="1"/>
              </p:cNvSpPr>
              <p:nvPr/>
            </p:nvSpPr>
            <p:spPr bwMode="white">
              <a:xfrm>
                <a:off x="2543" y="1156"/>
                <a:ext cx="1250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七年級</a:t>
                </a:r>
                <a:r>
                  <a:rPr lang="en-US" altLang="zh-TW" sz="2400" b="1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  <a:p>
                <a:pPr eaLnBrk="0" hangingPunct="0"/>
                <a:r>
                  <a:rPr lang="zh-TW" alt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認識探索</a:t>
                </a:r>
              </a:p>
            </p:txBody>
          </p:sp>
        </p:grpSp>
        <p:grpSp>
          <p:nvGrpSpPr>
            <p:cNvPr id="26632" name="Group 50"/>
            <p:cNvGrpSpPr>
              <a:grpSpLocks/>
            </p:cNvGrpSpPr>
            <p:nvPr/>
          </p:nvGrpSpPr>
          <p:grpSpPr bwMode="auto">
            <a:xfrm>
              <a:off x="1201" y="2296"/>
              <a:ext cx="1225" cy="1271"/>
              <a:chOff x="1201" y="2296"/>
              <a:chExt cx="1225" cy="1271"/>
            </a:xfrm>
          </p:grpSpPr>
          <p:sp>
            <p:nvSpPr>
              <p:cNvPr id="26635" name="Oval 8"/>
              <p:cNvSpPr>
                <a:spLocks noChangeArrowheads="1"/>
              </p:cNvSpPr>
              <p:nvPr/>
            </p:nvSpPr>
            <p:spPr bwMode="gray">
              <a:xfrm>
                <a:off x="1201" y="2296"/>
                <a:ext cx="1225" cy="1271"/>
              </a:xfrm>
              <a:prstGeom prst="ellipse">
                <a:avLst/>
              </a:prstGeom>
              <a:gradFill rotWithShape="1">
                <a:gsLst>
                  <a:gs pos="0">
                    <a:srgbClr val="9900FF"/>
                  </a:gs>
                  <a:gs pos="100000">
                    <a:srgbClr val="12124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762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26636" name="Text Box 20"/>
              <p:cNvSpPr txBox="1">
                <a:spLocks noChangeArrowheads="1"/>
              </p:cNvSpPr>
              <p:nvPr/>
            </p:nvSpPr>
            <p:spPr bwMode="white">
              <a:xfrm>
                <a:off x="1328" y="2501"/>
                <a:ext cx="851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TW" sz="240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zh-TW" alt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九年級</a:t>
                </a:r>
                <a:endParaRPr lang="en-US" altLang="zh-TW" sz="2400" b="1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eaLnBrk="0" hangingPunct="0"/>
                <a:r>
                  <a:rPr lang="zh-TW" alt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適性選擇</a:t>
                </a:r>
              </a:p>
              <a:p>
                <a:pPr eaLnBrk="0" hangingPunct="0"/>
                <a:r>
                  <a:rPr lang="zh-TW" altLang="en-US" sz="2200">
                    <a:solidFill>
                      <a:schemeClr val="bg1"/>
                    </a:solidFill>
                    <a:latin typeface="Times New Roman" pitchFamily="18" charset="0"/>
                  </a:rPr>
                  <a:t>  </a:t>
                </a:r>
                <a:endParaRPr lang="en-US" altLang="zh-TW" sz="2200">
                  <a:latin typeface="Times New Roman" pitchFamily="18" charset="0"/>
                </a:endParaRPr>
              </a:p>
            </p:txBody>
          </p:sp>
        </p:grpSp>
        <p:cxnSp>
          <p:nvCxnSpPr>
            <p:cNvPr id="26633" name="AutoShape 40"/>
            <p:cNvCxnSpPr>
              <a:cxnSpLocks noChangeShapeType="1"/>
            </p:cNvCxnSpPr>
            <p:nvPr/>
          </p:nvCxnSpPr>
          <p:spPr bwMode="black">
            <a:xfrm flipH="1">
              <a:off x="342" y="1752"/>
              <a:ext cx="1087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34" name="Line 41"/>
            <p:cNvSpPr>
              <a:spLocks noChangeShapeType="1"/>
            </p:cNvSpPr>
            <p:nvPr/>
          </p:nvSpPr>
          <p:spPr bwMode="black">
            <a:xfrm>
              <a:off x="1429" y="1752"/>
              <a:ext cx="1043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468313" y="620713"/>
            <a:ext cx="532765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Adobe 黑体 Std R" pitchFamily="34" charset="-128"/>
                <a:ea typeface="Adobe 黑体 Std R" pitchFamily="34" charset="-128"/>
                <a:cs typeface="+mj-cs"/>
              </a:rPr>
              <a:t>貳、學校推動方式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44575"/>
            <a:ext cx="8569325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群組 3"/>
          <p:cNvGrpSpPr>
            <a:grpSpLocks/>
          </p:cNvGrpSpPr>
          <p:nvPr/>
        </p:nvGrpSpPr>
        <p:grpSpPr bwMode="auto">
          <a:xfrm>
            <a:off x="468313" y="6381750"/>
            <a:ext cx="2087562" cy="230188"/>
            <a:chOff x="455016" y="1614"/>
            <a:chExt cx="2188262" cy="1094131"/>
          </a:xfrm>
        </p:grpSpPr>
        <p:sp>
          <p:nvSpPr>
            <p:cNvPr id="5" name="圓角矩形 4"/>
            <p:cNvSpPr/>
            <p:nvPr/>
          </p:nvSpPr>
          <p:spPr>
            <a:xfrm>
              <a:off x="455016" y="1614"/>
              <a:ext cx="2188262" cy="10941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486633" y="31797"/>
              <a:ext cx="2125028" cy="1033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48260" rIns="72390" bIns="48260" anchor="ctr"/>
            <a:lstStyle/>
            <a:p>
              <a:pPr algn="ctr" defTabSz="1689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P</a:t>
              </a:r>
              <a:endPara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/>
          <a:lstStyle/>
          <a:p>
            <a:pPr algn="l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51520" y="1340768"/>
            <a:ext cx="87129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kumimoji="0" lang="zh-TW" altLang="en-US" sz="3500" b="1" kern="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探索體驗階段</a:t>
            </a:r>
            <a:endParaRPr kumimoji="0" lang="zh-TW" altLang="zh-TW" sz="3500" b="1" kern="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熟悉所屬就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學區線上系統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操作方式</a:t>
            </a:r>
            <a:endParaRPr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了解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就學區現階段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超額比序積分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及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志願序變化對計分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的影響 </a:t>
            </a: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增進親師生對學生所選志願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未來學習內容及進路發展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之了解</a:t>
            </a:r>
            <a:endParaRPr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TW" altLang="en-US" sz="3500" b="1" kern="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統</a:t>
            </a:r>
            <a:r>
              <a:rPr kumimoji="0" lang="zh-TW" altLang="en-US" sz="3500" b="1" kern="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整</a:t>
            </a:r>
            <a:r>
              <a:rPr kumimoji="0" lang="zh-TW" altLang="en-US" sz="3500" b="1" kern="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省思階段</a:t>
            </a:r>
            <a:endParaRPr kumimoji="0" lang="zh-TW" sz="3500" b="1" kern="0" dirty="0" smtClean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zh-TW" sz="2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協助學生</a:t>
            </a:r>
            <a:r>
              <a:rPr lang="zh-TW" altLang="zh-TW" sz="2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了解所選志願與其志趣相符程度，做為</a:t>
            </a:r>
            <a:r>
              <a:rPr lang="zh-TW" altLang="zh-TW" sz="2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後續志願</a:t>
            </a:r>
            <a:r>
              <a:rPr lang="zh-TW" altLang="zh-TW" sz="2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調整之參據</a:t>
            </a:r>
            <a:endParaRPr lang="en-US" altLang="zh-TW" sz="2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taneo BT" pitchFamily="66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協助學生完成國中學生生涯輔導紀錄</a:t>
            </a:r>
            <a:r>
              <a:rPr lang="zh-TW" altLang="en-US" sz="2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手冊─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生涯</a:t>
            </a:r>
            <a:r>
              <a:rPr lang="zh-TW" altLang="en-US" sz="26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發展規劃書</a:t>
            </a:r>
            <a:endParaRPr lang="en-US" altLang="zh-TW" sz="2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taneo BT" pitchFamily="66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培養國中九年級學生發展生涯抉擇能力</a:t>
            </a:r>
            <a:endParaRPr lang="en-US" altLang="zh-TW" sz="2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taneo BT" pitchFamily="66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14818</TotalTime>
  <Words>3391</Words>
  <Application>Microsoft Office PowerPoint</Application>
  <PresentationFormat>如螢幕大小 (4:3)</PresentationFormat>
  <Paragraphs>503</Paragraphs>
  <Slides>56</Slides>
  <Notes>23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8" baseType="lpstr">
      <vt:lpstr>12年國教簡報</vt:lpstr>
      <vt:lpstr>PhotoImpact</vt:lpstr>
      <vt:lpstr>投影片 1</vt:lpstr>
      <vt:lpstr>報告大綱</vt:lpstr>
      <vt:lpstr>壹、前  言       十二年國民基本教育的理念                教育的新時代來臨</vt:lpstr>
      <vt:lpstr>投影片 4</vt:lpstr>
      <vt:lpstr>投影片 5</vt:lpstr>
      <vt:lpstr>投影片 6</vt:lpstr>
      <vt:lpstr>投影片 7</vt:lpstr>
      <vt:lpstr> </vt:lpstr>
      <vt:lpstr>  </vt:lpstr>
      <vt:lpstr>學校系統合作</vt:lpstr>
      <vt:lpstr>投影片 11</vt:lpstr>
      <vt:lpstr>參、105學年度志願選填試探問卷調查分析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肆、106學年度入學生志願選填試探輔導作為</vt:lpstr>
      <vt:lpstr>肆、 106學年度入學生志願選填試探輔導作為</vt:lpstr>
      <vt:lpstr>肆、106學年度入學生志願選填試探輔導作為</vt:lpstr>
      <vt:lpstr>肆、106學年度入學生志願選填試探輔導作為</vt:lpstr>
      <vt:lpstr> 伍、適性輔導與多元入學管道 </vt:lpstr>
      <vt:lpstr>投影片 26</vt:lpstr>
      <vt:lpstr>投影片 27</vt:lpstr>
      <vt:lpstr>投影片 28</vt:lpstr>
      <vt:lpstr> 柒、結語與意見交流 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國中學生生涯發展教育指引與紀錄/家長手冊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技藝教育資訊網</vt:lpstr>
      <vt:lpstr>愛學網-國中適性輔導列車</vt:lpstr>
      <vt:lpstr>投影片 55</vt:lpstr>
      <vt:lpstr>投影片 56</vt:lpstr>
    </vt:vector>
  </TitlesOfParts>
  <Company>Net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SA03</dc:creator>
  <cp:lastModifiedBy>user</cp:lastModifiedBy>
  <cp:revision>1286</cp:revision>
  <cp:lastPrinted>2013-09-24T00:51:15Z</cp:lastPrinted>
  <dcterms:created xsi:type="dcterms:W3CDTF">2012-05-12T02:14:41Z</dcterms:created>
  <dcterms:modified xsi:type="dcterms:W3CDTF">2016-11-29T01:19:05Z</dcterms:modified>
</cp:coreProperties>
</file>