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6" r:id="rId3"/>
    <p:sldId id="261" r:id="rId4"/>
    <p:sldId id="257" r:id="rId5"/>
    <p:sldId id="258" r:id="rId6"/>
    <p:sldId id="259" r:id="rId7"/>
    <p:sldId id="262" r:id="rId8"/>
    <p:sldId id="263" r:id="rId9"/>
    <p:sldId id="260" r:id="rId10"/>
    <p:sldId id="264" r:id="rId11"/>
    <p:sldId id="265" r:id="rId12"/>
    <p:sldId id="268" r:id="rId13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81856" autoAdjust="0"/>
  </p:normalViewPr>
  <p:slideViewPr>
    <p:cSldViewPr>
      <p:cViewPr varScale="1">
        <p:scale>
          <a:sx n="55" d="100"/>
          <a:sy n="55" d="100"/>
        </p:scale>
        <p:origin x="16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ADBDA-8D82-49A8-AC5B-E5B979704D97}" type="datetimeFigureOut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84966-C73B-440F-AA16-F708FE3690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381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B089B-AD02-49F5-ADE0-FEFD704E0A2F}" type="datetimeFigureOut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DC1C-B770-4341-A61B-41E06C933B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94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標題：職業達人新鮮事 </a:t>
            </a:r>
            <a:r>
              <a:rPr lang="en-US" altLang="zh-TW" dirty="0" smtClean="0"/>
              <a:t>–</a:t>
            </a:r>
            <a:r>
              <a:rPr lang="zh-TW" altLang="en-US" dirty="0" smtClean="0"/>
              <a:t> 生涯小記者</a:t>
            </a:r>
            <a:endParaRPr lang="en-US" altLang="zh-TW" dirty="0" smtClean="0"/>
          </a:p>
          <a:p>
            <a:r>
              <a:rPr lang="zh-TW" altLang="en-US" dirty="0" smtClean="0"/>
              <a:t>班級、組別、組員名單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027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每個人都要有一面的個人心得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600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封底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55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要說明你們的訪談對象是誰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3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753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工作分配表，可以放在前面也可以放在最後，每個人都要分配到工作喔！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923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你們去採訪過程有注意到了些甚麼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可參考生涯檔案</a:t>
            </a:r>
            <a:r>
              <a:rPr lang="en-US" altLang="zh-TW" dirty="0" smtClean="0"/>
              <a:t>31</a:t>
            </a:r>
            <a:r>
              <a:rPr lang="zh-TW" altLang="en-US" dirty="0" smtClean="0"/>
              <a:t>頁！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08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請透過基本資料的介紹，讓班上同學好像也跟你們去訪談過這位職業達人。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445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可以透過一些說明，讓大家對你們的採訪對象增加更多興趣。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703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請告訴同學，到底這個職業 </a:t>
            </a:r>
            <a:r>
              <a:rPr lang="en-US" altLang="zh-TW" dirty="0" smtClean="0"/>
              <a:t>｢ </a:t>
            </a:r>
            <a:r>
              <a:rPr lang="zh-TW" altLang="en-US" dirty="0" smtClean="0"/>
              <a:t>是在做甚麼的 </a:t>
            </a:r>
            <a:r>
              <a:rPr lang="en-US" altLang="zh-TW" dirty="0" smtClean="0"/>
              <a:t>｣</a:t>
            </a:r>
            <a:r>
              <a:rPr lang="zh-TW" altLang="en-US" dirty="0" smtClean="0"/>
              <a:t> ，也可在訪談問題中來做說明。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034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請設計超過</a:t>
            </a:r>
            <a:r>
              <a:rPr lang="en-US" altLang="zh-TW" dirty="0" smtClean="0"/>
              <a:t>15</a:t>
            </a:r>
            <a:r>
              <a:rPr lang="zh-TW" altLang="en-US" dirty="0" smtClean="0"/>
              <a:t>題的訪談問題，並且透過訪談讓大家更了這個職業與達人。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DC1C-B770-4341-A61B-41E06C933B3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64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A32C-657A-463A-8FC0-658B61D790A0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0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A328-75E4-4E7B-B692-DE98F613CFC0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505E-43F5-463A-8CF0-1C95AB08DB98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85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8924-0121-4298-8A59-E17A0755CFE4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011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28CF-91CC-4B15-AC01-56DF3A93234D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7893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995F-6BD0-4457-8B41-61F591503FDD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196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6D80-4C38-467C-9A35-1C3AFCA97E96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311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380C-8511-44BD-9226-802DA155A5C8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000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B65B-1DD3-416D-B082-2267DF363F3A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75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9E81B-BC44-4948-AB0C-36477E5D68F1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93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44BD-15F1-4DE0-8822-A505004DF962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75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930E-FEFD-4599-8228-0EE20BEF0198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88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D5F6-4F1C-4024-932B-E05B75AE876E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07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E78-94FD-46E6-98E0-C5F4E4A5E93B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3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8309-2B90-4EBA-818B-1DEBB38D0B6D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55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DC71-02B6-4425-9DA1-0E8A47176B94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792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23DF-562C-4F27-A9A0-9C7FA84FF331}" type="datetime1">
              <a:rPr lang="zh-TW" altLang="en-US" smtClean="0"/>
              <a:t>2014/1/15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9F3994-EFC4-4681-8E38-A4F7F88E0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9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1785@tn.edu.tw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69660" y="981675"/>
            <a:ext cx="8640960" cy="5040560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5810" y="180042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</a:rPr>
              <a:t>『產業面對面』</a:t>
            </a:r>
            <a:r>
              <a:rPr lang="zh-TW" altLang="zh-TW" b="1" dirty="0" smtClean="0">
                <a:solidFill>
                  <a:schemeClr val="accent6">
                    <a:lumMod val="50000"/>
                  </a:schemeClr>
                </a:solidFill>
              </a:rPr>
              <a:t>簡報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</a:rPr>
              <a:t>【製作指引說明</a:t>
            </a:r>
            <a:r>
              <a:rPr lang="zh-TW" altLang="zh-TW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08" y="1227360"/>
            <a:ext cx="8208911" cy="4608512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這是老師整理給同</a:t>
            </a:r>
            <a:r>
              <a:rPr lang="zh-TW" altLang="en-US" sz="2800" dirty="0"/>
              <a:t>學</a:t>
            </a:r>
            <a:r>
              <a:rPr lang="zh-TW" altLang="en-US" sz="2800" dirty="0" smtClean="0"/>
              <a:t>作為報告參考的範例，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請同</a:t>
            </a:r>
            <a:r>
              <a:rPr lang="zh-TW" altLang="en-US" sz="2800" dirty="0"/>
              <a:t>學</a:t>
            </a:r>
            <a:r>
              <a:rPr lang="zh-TW" altLang="en-US" sz="2800" dirty="0" smtClean="0"/>
              <a:t>詳閱過這份範例後，以此格式編排作為</a:t>
            </a:r>
            <a:r>
              <a:rPr lang="en-US" altLang="zh-TW" sz="2800" dirty="0" smtClean="0"/>
              <a:t>｢</a:t>
            </a:r>
            <a:r>
              <a:rPr lang="zh-TW" altLang="en-US" sz="2800" dirty="0" smtClean="0"/>
              <a:t>基礎</a:t>
            </a:r>
            <a:r>
              <a:rPr lang="en-US" altLang="zh-TW" sz="2800" dirty="0" smtClean="0"/>
              <a:t>｣</a:t>
            </a:r>
            <a:r>
              <a:rPr lang="zh-TW" altLang="en-US" sz="2800" b="1" u="sng" dirty="0" smtClean="0"/>
              <a:t>延伸製作</a:t>
            </a:r>
            <a:r>
              <a:rPr lang="zh-TW" altLang="en-US" sz="2800" dirty="0" smtClean="0"/>
              <a:t>。</a:t>
            </a:r>
            <a:endParaRPr lang="en-US" altLang="zh-TW" sz="2800" dirty="0"/>
          </a:p>
          <a:p>
            <a:r>
              <a:rPr lang="zh-TW" altLang="en-US" sz="2800" dirty="0"/>
              <a:t>範例</a:t>
            </a:r>
            <a:r>
              <a:rPr lang="zh-TW" altLang="en-US" sz="2800" dirty="0" smtClean="0"/>
              <a:t>內容為</a:t>
            </a:r>
            <a:r>
              <a:rPr lang="en-US" altLang="zh-TW" sz="2800" dirty="0" smtClean="0"/>
              <a:t>｢</a:t>
            </a:r>
            <a:r>
              <a:rPr lang="zh-TW" altLang="en-US" sz="2800" dirty="0" smtClean="0"/>
              <a:t>一定要有</a:t>
            </a:r>
            <a:r>
              <a:rPr lang="en-US" altLang="zh-TW" sz="2800" dirty="0" smtClean="0"/>
              <a:t>｣</a:t>
            </a:r>
            <a:r>
              <a:rPr lang="zh-TW" altLang="en-US" sz="2800" dirty="0" smtClean="0"/>
              <a:t>的基本內容，也歡迎各組</a:t>
            </a:r>
            <a:r>
              <a:rPr lang="zh-TW" altLang="en-US" sz="2800" b="1" u="sng" dirty="0" smtClean="0"/>
              <a:t>自行添加報告中的內容</a:t>
            </a:r>
            <a:r>
              <a:rPr lang="zh-TW" altLang="en-US" sz="2800" dirty="0" smtClean="0"/>
              <a:t>，讓報告更豐富、精彩。</a:t>
            </a:r>
            <a:endParaRPr lang="en-US" altLang="zh-TW" sz="2800" dirty="0" smtClean="0"/>
          </a:p>
          <a:p>
            <a:r>
              <a:rPr lang="zh-TW" altLang="en-US" sz="2800" dirty="0" smtClean="0"/>
              <a:t>同學可自行</a:t>
            </a:r>
            <a:r>
              <a:rPr lang="zh-TW" altLang="en-US" sz="2800" b="1" u="sng" dirty="0" smtClean="0"/>
              <a:t>加入照片及圖片</a:t>
            </a:r>
            <a:r>
              <a:rPr lang="zh-TW" altLang="en-US" sz="2800" dirty="0" smtClean="0"/>
              <a:t>，增加簡報的精彩度。</a:t>
            </a:r>
            <a:endParaRPr lang="en-US" altLang="zh-TW" sz="2800" dirty="0" smtClean="0"/>
          </a:p>
          <a:p>
            <a:r>
              <a:rPr lang="zh-TW" altLang="en-US" sz="2800" dirty="0"/>
              <a:t>製作中遇到任何問題</a:t>
            </a:r>
            <a:r>
              <a:rPr lang="en-US" altLang="zh-TW" sz="2800" dirty="0"/>
              <a:t>(</a:t>
            </a:r>
            <a:r>
              <a:rPr lang="zh-TW" altLang="en-US" sz="2800" dirty="0"/>
              <a:t>包含投影片設計</a:t>
            </a:r>
            <a:r>
              <a:rPr lang="en-US" altLang="zh-TW" sz="2800" dirty="0"/>
              <a:t>)</a:t>
            </a:r>
            <a:r>
              <a:rPr lang="zh-TW" altLang="en-US" sz="2800" dirty="0"/>
              <a:t>，也歡迎</a:t>
            </a:r>
            <a:r>
              <a:rPr lang="en-US" altLang="zh-TW" sz="2800" dirty="0"/>
              <a:t>MAIL(</a:t>
            </a:r>
            <a:r>
              <a:rPr lang="en-US" altLang="zh-TW" sz="2800" dirty="0" err="1">
                <a:hlinkClick r:id="rId2"/>
              </a:rPr>
              <a:t>k1785@tn.edu.tw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、電</a:t>
            </a:r>
            <a:r>
              <a:rPr lang="zh-TW" altLang="en-US" sz="2800" dirty="0"/>
              <a:t>洽</a:t>
            </a:r>
            <a:r>
              <a:rPr lang="en-US" altLang="zh-TW" sz="2800" dirty="0"/>
              <a:t>(2015247#8032)</a:t>
            </a:r>
            <a:r>
              <a:rPr lang="zh-TW" altLang="en-US" sz="2800" dirty="0"/>
              <a:t>或直接到輔導處跟資料組沙寶鳳老師討論。</a:t>
            </a:r>
            <a:endParaRPr lang="en-US" altLang="zh-TW" sz="2800" dirty="0"/>
          </a:p>
          <a:p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endParaRPr lang="en-US" altLang="zh-TW" sz="2800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77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訪談問題</a:t>
            </a:r>
            <a:endParaRPr lang="zh-TW" altLang="en-US" sz="4800" b="1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041" y="1772816"/>
            <a:ext cx="8496944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華康采風體 Std W3" pitchFamily="18" charset="-120"/>
                <a:ea typeface="華康采風體 Std W3" pitchFamily="18" charset="-120"/>
              </a:rPr>
              <a:t>7.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薪資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：</a:t>
            </a:r>
          </a:p>
          <a:p>
            <a:pPr marL="0" indent="0">
              <a:buNone/>
            </a:pPr>
            <a:r>
              <a:rPr lang="en-US" altLang="zh-TW" sz="3000" b="1" dirty="0">
                <a:latin typeface="華康采風體 Std W3" pitchFamily="18" charset="-120"/>
                <a:ea typeface="華康采風體 Std W3" pitchFamily="18" charset="-120"/>
              </a:rPr>
              <a:t>8.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從事此行業遇到的困難：</a:t>
            </a:r>
          </a:p>
          <a:p>
            <a:pPr marL="0" indent="0">
              <a:buNone/>
            </a:pPr>
            <a:r>
              <a:rPr lang="en-US" altLang="zh-TW" sz="3000" b="1" dirty="0">
                <a:latin typeface="華康采風體 Std W3" pitchFamily="18" charset="-120"/>
                <a:ea typeface="華康采風體 Std W3" pitchFamily="18" charset="-120"/>
              </a:rPr>
              <a:t>9.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對未來的期許</a:t>
            </a:r>
            <a:r>
              <a:rPr lang="en-US" altLang="zh-TW" sz="3000" b="1" dirty="0">
                <a:latin typeface="華康采風體 Std W3" pitchFamily="18" charset="-120"/>
                <a:ea typeface="華康采風體 Std W3" pitchFamily="18" charset="-120"/>
              </a:rPr>
              <a:t>(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未來生涯規劃</a:t>
            </a:r>
            <a:r>
              <a:rPr lang="en-US" altLang="zh-TW" sz="3000" b="1" dirty="0">
                <a:latin typeface="華康采風體 Std W3" pitchFamily="18" charset="-120"/>
                <a:ea typeface="華康采風體 Std W3" pitchFamily="18" charset="-120"/>
              </a:rPr>
              <a:t>)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：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華康采風體 Std W3" pitchFamily="18" charset="-120"/>
                <a:ea typeface="華康采風體 Std W3" pitchFamily="18" charset="-120"/>
              </a:rPr>
              <a:t>10.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當店長如何管理自己的員工？</a:t>
            </a:r>
            <a:endParaRPr lang="en-US" altLang="zh-TW" sz="30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華康采風體 Std W3" pitchFamily="18" charset="-120"/>
                <a:ea typeface="華康采風體 Std W3" pitchFamily="18" charset="-120"/>
              </a:rPr>
              <a:t>11.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當店長有什麼難忘</a:t>
            </a:r>
            <a:r>
              <a:rPr lang="zh-TW" altLang="en-US" sz="3000" b="1" dirty="0">
                <a:latin typeface="華康采風體 Std W3" pitchFamily="18" charset="-120"/>
                <a:ea typeface="華康采風體 Std W3" pitchFamily="18" charset="-120"/>
              </a:rPr>
              <a:t>的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經驗？</a:t>
            </a:r>
            <a:endParaRPr lang="en-US" altLang="zh-TW" sz="30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華康采風體 Std W3" pitchFamily="18" charset="-120"/>
                <a:ea typeface="華康采風體 Std W3" pitchFamily="18" charset="-120"/>
              </a:rPr>
              <a:t>12.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遇到不認真的員工或工作中的挫折都會怎麼處理？</a:t>
            </a:r>
            <a:endParaRPr lang="en-US" altLang="zh-TW" sz="30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華康采風體 Std W3" pitchFamily="18" charset="-120"/>
                <a:ea typeface="華康采風體 Std W3" pitchFamily="18" charset="-120"/>
              </a:rPr>
              <a:t>13.</a:t>
            </a:r>
            <a:r>
              <a:rPr lang="zh-TW" altLang="en-US" sz="3000" b="1" dirty="0" smtClean="0">
                <a:latin typeface="華康采風體 Std W3" pitchFamily="18" charset="-120"/>
                <a:ea typeface="華康采風體 Std W3" pitchFamily="18" charset="-120"/>
              </a:rPr>
              <a:t>工作的過程中會遭遇甚麼危險？</a:t>
            </a:r>
            <a:endParaRPr lang="en-US" altLang="zh-TW" sz="30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>
              <a:buFont typeface="Wingdings" panose="05000000000000000000" pitchFamily="2" charset="2"/>
              <a:buAutoNum type="circleNumWdWhitePlain" startAt="6"/>
            </a:pPr>
            <a:endParaRPr lang="zh-TW" altLang="en-US" dirty="0">
              <a:latin typeface="華康采風體 Std W3" pitchFamily="18" charset="-120"/>
              <a:ea typeface="華康采風體 Std W3" pitchFamily="18" charset="-120"/>
            </a:endParaRPr>
          </a:p>
        </p:txBody>
      </p:sp>
      <p:sp>
        <p:nvSpPr>
          <p:cNvPr id="4" name="圓角矩形圖說文字 3"/>
          <p:cNvSpPr/>
          <p:nvPr/>
        </p:nvSpPr>
        <p:spPr>
          <a:xfrm>
            <a:off x="5364088" y="404664"/>
            <a:ext cx="3497403" cy="2160240"/>
          </a:xfrm>
          <a:prstGeom prst="wedgeRoundRectCallout">
            <a:avLst>
              <a:gd name="adj1" fmla="val -39475"/>
              <a:gd name="adj2" fmla="val 6401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>
                <a:solidFill>
                  <a:schemeClr val="tx1"/>
                </a:solidFill>
              </a:rPr>
              <a:t>請設計超過</a:t>
            </a:r>
            <a:r>
              <a:rPr lang="en-US" altLang="zh-TW" sz="2800" dirty="0" smtClean="0">
                <a:solidFill>
                  <a:schemeClr val="tx1"/>
                </a:solidFill>
              </a:rPr>
              <a:t>10</a:t>
            </a:r>
            <a:r>
              <a:rPr lang="zh-TW" altLang="en-US" sz="2800" dirty="0" smtClean="0">
                <a:solidFill>
                  <a:schemeClr val="tx1"/>
                </a:solidFill>
              </a:rPr>
              <a:t>題</a:t>
            </a:r>
            <a:r>
              <a:rPr lang="zh-TW" altLang="en-US" sz="2800" dirty="0">
                <a:solidFill>
                  <a:schemeClr val="tx1"/>
                </a:solidFill>
              </a:rPr>
              <a:t>的訪談問題，並且透過訪談讓大家更了這個</a:t>
            </a:r>
            <a:r>
              <a:rPr lang="zh-TW" altLang="en-US" sz="2800" dirty="0" smtClean="0">
                <a:solidFill>
                  <a:schemeClr val="tx1"/>
                </a:solidFill>
              </a:rPr>
              <a:t>職業達</a:t>
            </a:r>
            <a:r>
              <a:rPr lang="zh-TW" altLang="en-US" sz="2800" dirty="0">
                <a:solidFill>
                  <a:schemeClr val="tx1"/>
                </a:solidFill>
              </a:rPr>
              <a:t>人。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8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dirty="0" smtClean="0"/>
              <a:t>安心啞個人心得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我</a:t>
            </a:r>
            <a:r>
              <a:rPr lang="zh-TW" altLang="en-US" sz="3200" dirty="0" smtClean="0"/>
              <a:t>覺得店長這個工作看起來很單純，實際上採訪才知道店長有多忙碌，有很多的工作都是我們看不到的，原來店長平常</a:t>
            </a:r>
            <a:r>
              <a:rPr lang="en-US" altLang="zh-TW" sz="3200" dirty="0" smtClean="0"/>
              <a:t>…..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zh-TW" altLang="en-US" sz="3200" dirty="0"/>
          </a:p>
        </p:txBody>
      </p:sp>
      <p:sp>
        <p:nvSpPr>
          <p:cNvPr id="6" name="圓角矩形圖說文字 5"/>
          <p:cNvSpPr/>
          <p:nvPr/>
        </p:nvSpPr>
        <p:spPr>
          <a:xfrm>
            <a:off x="5372884" y="4077072"/>
            <a:ext cx="2943531" cy="2160240"/>
          </a:xfrm>
          <a:prstGeom prst="wedgeRoundRectCallout">
            <a:avLst>
              <a:gd name="adj1" fmla="val -84813"/>
              <a:gd name="adj2" fmla="val -7689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chemeClr val="tx1"/>
                </a:solidFill>
              </a:rPr>
              <a:t>每個人都要有一面的個人心得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71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395536" y="1196752"/>
            <a:ext cx="4680520" cy="3240360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55576" y="1556792"/>
            <a:ext cx="1656184" cy="566738"/>
          </a:xfrm>
        </p:spPr>
        <p:txBody>
          <a:bodyPr>
            <a:normAutofit fontScale="90000"/>
          </a:bodyPr>
          <a:lstStyle/>
          <a:p>
            <a:r>
              <a:rPr lang="en-US" altLang="zh-TW" sz="6000" dirty="0" smtClean="0"/>
              <a:t>END</a:t>
            </a:r>
            <a:endParaRPr lang="zh-TW" altLang="en-US" sz="6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2"/>
          </p:nvPr>
        </p:nvSpPr>
        <p:spPr>
          <a:xfrm>
            <a:off x="755576" y="2606297"/>
            <a:ext cx="4104456" cy="67402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4800" dirty="0" smtClean="0"/>
              <a:t>謝謝大家的聆聽</a:t>
            </a:r>
            <a:endParaRPr lang="zh-TW" altLang="en-US" sz="48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5372884" y="4077072"/>
            <a:ext cx="2943531" cy="2160240"/>
          </a:xfrm>
          <a:prstGeom prst="wedgeRoundRectCallout">
            <a:avLst>
              <a:gd name="adj1" fmla="val -59722"/>
              <a:gd name="adj2" fmla="val -8992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tx1"/>
                </a:solidFill>
              </a:rPr>
              <a:t>自行加入圖片或照片，增加各組作品的特色。</a:t>
            </a:r>
            <a:endParaRPr lang="zh-TW" alt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68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1547664" y="1592796"/>
            <a:ext cx="5976664" cy="2088232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7117180" cy="1470025"/>
          </a:xfrm>
        </p:spPr>
        <p:txBody>
          <a:bodyPr/>
          <a:lstStyle/>
          <a:p>
            <a:pPr algn="ctr"/>
            <a:r>
              <a:rPr lang="zh-TW" altLang="en-US" sz="54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產業面對面</a:t>
            </a:r>
            <a:r>
              <a:rPr lang="en-US" altLang="zh-TW" sz="54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/>
            </a:r>
            <a:br>
              <a:rPr lang="en-US" altLang="zh-TW" sz="54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</a:br>
            <a:r>
              <a:rPr lang="en-US" altLang="zh-TW" sz="54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~</a:t>
            </a:r>
            <a:r>
              <a:rPr lang="zh-TW" altLang="en-US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職</a:t>
            </a:r>
            <a:r>
              <a:rPr lang="zh-TW" altLang="en-US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涯達人訪</a:t>
            </a:r>
            <a:r>
              <a:rPr lang="zh-TW" altLang="en-US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談</a:t>
            </a:r>
            <a:r>
              <a:rPr lang="en-US" altLang="zh-TW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~</a:t>
            </a:r>
            <a:endParaRPr lang="zh-TW" altLang="en-US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475656" y="4221088"/>
            <a:ext cx="7117180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班級：</a:t>
            </a:r>
            <a: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226 </a:t>
            </a:r>
            <a:r>
              <a:rPr lang="zh-TW" altLang="en-US" sz="32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　</a:t>
            </a:r>
            <a: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/>
            </a:r>
            <a:b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</a:br>
            <a:r>
              <a:rPr lang="zh-TW" altLang="en-US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組員：</a:t>
            </a:r>
            <a:r>
              <a:rPr lang="zh-TW" altLang="en-US" sz="3200" u="sng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安心</a:t>
            </a:r>
            <a:r>
              <a:rPr lang="zh-TW" altLang="en-US" sz="3200" u="sng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啞</a:t>
            </a:r>
            <a:r>
              <a:rPr lang="zh-TW" altLang="en-US" sz="3200" u="sng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、周漁民、蕭淨藤</a:t>
            </a:r>
            <a:r>
              <a:rPr lang="zh-TW" altLang="en-US" sz="32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　</a:t>
            </a:r>
            <a:r>
              <a:rPr lang="zh-TW" altLang="en-US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　　　　　　　　　  </a:t>
            </a:r>
            <a: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/>
            </a:r>
            <a:b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</a:br>
            <a:r>
              <a:rPr lang="en-US" altLang="zh-TW" sz="32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         </a:t>
            </a:r>
            <a:endParaRPr lang="zh-TW" altLang="en-US" sz="3200" u="sng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3923928" y="134634"/>
            <a:ext cx="4070087" cy="1296144"/>
          </a:xfrm>
          <a:prstGeom prst="wedgeRoundRectCallout">
            <a:avLst>
              <a:gd name="adj1" fmla="val 7676"/>
              <a:gd name="adj2" fmla="val 11510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</a:rPr>
              <a:t>標題</a:t>
            </a:r>
            <a:r>
              <a:rPr lang="zh-TW" altLang="en-US" sz="2400" dirty="0" smtClean="0">
                <a:solidFill>
                  <a:schemeClr val="tx1"/>
                </a:solidFill>
              </a:rPr>
              <a:t>：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產業面對面</a:t>
            </a:r>
            <a:r>
              <a:rPr lang="en-US" altLang="zh-TW" sz="2400" dirty="0" smtClean="0">
                <a:solidFill>
                  <a:schemeClr val="tx1"/>
                </a:solidFill>
              </a:rPr>
              <a:t>–</a:t>
            </a:r>
            <a:r>
              <a:rPr lang="zh-TW" altLang="en-US" sz="2400" dirty="0" smtClean="0">
                <a:solidFill>
                  <a:schemeClr val="tx1"/>
                </a:solidFill>
              </a:rPr>
              <a:t> </a:t>
            </a:r>
            <a:r>
              <a:rPr lang="zh-TW" altLang="en-US" sz="2400" dirty="0" smtClean="0">
                <a:solidFill>
                  <a:schemeClr val="tx1"/>
                </a:solidFill>
              </a:rPr>
              <a:t>職涯達人訪談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班級</a:t>
            </a:r>
            <a:r>
              <a:rPr lang="zh-TW" altLang="en-US" sz="2400" dirty="0" smtClean="0">
                <a:solidFill>
                  <a:schemeClr val="tx1"/>
                </a:solidFill>
              </a:rPr>
              <a:t>、組員</a:t>
            </a:r>
            <a:r>
              <a:rPr lang="zh-TW" altLang="en-US" sz="2400" dirty="0">
                <a:solidFill>
                  <a:schemeClr val="tx1"/>
                </a:solidFill>
              </a:rPr>
              <a:t>名單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8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323528" y="2420888"/>
            <a:ext cx="4680520" cy="2485933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475656" y="2683966"/>
            <a:ext cx="2880320" cy="566738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訪談對象</a:t>
            </a:r>
            <a:endParaRPr lang="zh-TW" altLang="en-US" sz="36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539552" y="3487632"/>
            <a:ext cx="4032448" cy="1237512"/>
          </a:xfrm>
        </p:spPr>
        <p:txBody>
          <a:bodyPr>
            <a:noAutofit/>
          </a:bodyPr>
          <a:lstStyle/>
          <a:p>
            <a:pPr algn="ctr"/>
            <a:r>
              <a:rPr lang="en-US" altLang="zh-TW" sz="3600" dirty="0" smtClean="0"/>
              <a:t>7-11(</a:t>
            </a:r>
            <a:r>
              <a:rPr lang="zh-TW" altLang="en-US" sz="3600" dirty="0" smtClean="0"/>
              <a:t>永康中山店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店長</a:t>
            </a:r>
            <a:endParaRPr lang="zh-TW" altLang="en-US" sz="36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3491880" y="357818"/>
            <a:ext cx="3444772" cy="1296144"/>
          </a:xfrm>
          <a:prstGeom prst="wedgeRoundRectCallout">
            <a:avLst>
              <a:gd name="adj1" fmla="val -52049"/>
              <a:gd name="adj2" fmla="val 10018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>
                <a:solidFill>
                  <a:schemeClr val="tx1"/>
                </a:solidFill>
              </a:rPr>
              <a:t>要說明你們的訪談對象是誰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4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b="1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目錄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工作分配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注意事項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職業介紹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採訪對象</a:t>
            </a: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介紹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訪談</a:t>
            </a: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內容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個人心得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6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工作分配</a:t>
            </a:r>
            <a:endParaRPr lang="zh-TW" altLang="en-US" sz="5400" b="1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971600" y="2095393"/>
            <a:ext cx="7125112" cy="4717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組長：安心啞 </a:t>
            </a:r>
            <a:r>
              <a:rPr lang="en-US" altLang="zh-TW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(</a:t>
            </a: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分配工作</a:t>
            </a:r>
            <a:r>
              <a:rPr lang="en-US" altLang="zh-TW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器材</a:t>
            </a:r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：陳易涵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問題設計</a:t>
            </a:r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：</a:t>
            </a: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周</a:t>
            </a:r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漁民　　　　　　　　　　  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採訪聯繫</a:t>
            </a:r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：周漁民</a:t>
            </a:r>
            <a:endParaRPr lang="en-US" altLang="zh-TW" sz="4000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PTT</a:t>
            </a: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製作：安心啞</a:t>
            </a:r>
            <a:endParaRPr lang="en-US" altLang="zh-TW" sz="4000" dirty="0" smtClean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上台報告：陳</a:t>
            </a:r>
            <a:r>
              <a:rPr lang="zh-TW" altLang="en-US" sz="4000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易涵</a:t>
            </a:r>
          </a:p>
          <a:p>
            <a:endParaRPr lang="zh-TW" altLang="en-US" sz="4000" dirty="0"/>
          </a:p>
        </p:txBody>
      </p:sp>
      <p:sp>
        <p:nvSpPr>
          <p:cNvPr id="2" name="圓角矩形圖說文字 1"/>
          <p:cNvSpPr/>
          <p:nvPr/>
        </p:nvSpPr>
        <p:spPr>
          <a:xfrm>
            <a:off x="6660232" y="548680"/>
            <a:ext cx="2376264" cy="3816424"/>
          </a:xfrm>
          <a:prstGeom prst="wedgeRoundRectCallout">
            <a:avLst>
              <a:gd name="adj1" fmla="val -88733"/>
              <a:gd name="adj2" fmla="val 453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</a:rPr>
              <a:t>工作分配表</a:t>
            </a:r>
            <a:r>
              <a:rPr lang="zh-TW" altLang="en-US" sz="2400" dirty="0" smtClean="0">
                <a:solidFill>
                  <a:schemeClr val="tx1"/>
                </a:solidFill>
              </a:rPr>
              <a:t>，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可以</a:t>
            </a:r>
            <a:r>
              <a:rPr lang="zh-TW" altLang="en-US" sz="2400" dirty="0">
                <a:solidFill>
                  <a:schemeClr val="tx1"/>
                </a:solidFill>
              </a:rPr>
              <a:t>放在</a:t>
            </a:r>
            <a:r>
              <a:rPr lang="zh-TW" altLang="en-US" sz="2400" dirty="0" smtClean="0">
                <a:solidFill>
                  <a:schemeClr val="tx1"/>
                </a:solidFill>
              </a:rPr>
              <a:t>前面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也</a:t>
            </a:r>
            <a:r>
              <a:rPr lang="zh-TW" altLang="en-US" sz="2400" dirty="0">
                <a:solidFill>
                  <a:schemeClr val="tx1"/>
                </a:solidFill>
              </a:rPr>
              <a:t>可以放在最後，每個人都</a:t>
            </a:r>
            <a:r>
              <a:rPr lang="zh-TW" altLang="en-US" sz="2400" dirty="0" smtClean="0">
                <a:solidFill>
                  <a:schemeClr val="tx1"/>
                </a:solidFill>
              </a:rPr>
              <a:t>要分配</a:t>
            </a:r>
            <a:r>
              <a:rPr lang="zh-TW" altLang="en-US" sz="2400" dirty="0">
                <a:solidFill>
                  <a:schemeClr val="tx1"/>
                </a:solidFill>
              </a:rPr>
              <a:t>到工作喔！</a:t>
            </a:r>
            <a:endParaRPr lang="en-US" altLang="zh-TW" sz="2400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1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注意事項</a:t>
            </a:r>
            <a:endParaRPr lang="zh-TW" altLang="en-US" sz="4800" b="1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39552" y="1844824"/>
            <a:ext cx="6912768" cy="432048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華康采風體 Std W3" pitchFamily="18" charset="-120"/>
                <a:ea typeface="華康采風體 Std W3" pitchFamily="18" charset="-120"/>
              </a:rPr>
              <a:t>1</a:t>
            </a:r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.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帶</a:t>
            </a:r>
            <a:r>
              <a:rPr lang="zh-TW" altLang="en-US" sz="3600" dirty="0">
                <a:latin typeface="華康采風體 Std W3" pitchFamily="18" charset="-120"/>
                <a:ea typeface="華康采風體 Std W3" pitchFamily="18" charset="-120"/>
              </a:rPr>
              <a:t>照相機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，</a:t>
            </a:r>
            <a:r>
              <a:rPr lang="zh-TW" altLang="en-US" sz="3600" dirty="0">
                <a:latin typeface="華康采風體 Std W3" pitchFamily="18" charset="-120"/>
                <a:ea typeface="華康采風體 Std W3" pitchFamily="18" charset="-120"/>
              </a:rPr>
              <a:t>錄音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機</a:t>
            </a:r>
            <a:r>
              <a:rPr lang="zh-TW" altLang="en-US" sz="3600" dirty="0">
                <a:latin typeface="華康采風體 Std W3" pitchFamily="18" charset="-120"/>
                <a:ea typeface="華康采風體 Std W3" pitchFamily="18" charset="-120"/>
              </a:rPr>
              <a:t>，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水。</a:t>
            </a:r>
            <a:endParaRPr lang="zh-TW" altLang="en-US" sz="3600" dirty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en-US" altLang="zh-TW" sz="3600" dirty="0">
                <a:latin typeface="華康采風體 Std W3" pitchFamily="18" charset="-120"/>
                <a:ea typeface="華康采風體 Std W3" pitchFamily="18" charset="-120"/>
              </a:rPr>
              <a:t>2</a:t>
            </a:r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.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態度親切談話自然，要有禮貌。</a:t>
            </a:r>
            <a:endParaRPr lang="en-US" altLang="zh-TW" sz="36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3.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提早與對方聯繫、約時間。</a:t>
            </a:r>
            <a:endParaRPr lang="en-US" altLang="zh-TW" sz="36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4.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預約</a:t>
            </a:r>
            <a:r>
              <a:rPr lang="zh-TW" altLang="en-US" sz="3600" dirty="0">
                <a:latin typeface="華康采風體 Std W3" pitchFamily="18" charset="-120"/>
                <a:ea typeface="華康采風體 Std W3" pitchFamily="18" charset="-120"/>
              </a:rPr>
              <a:t>時間要清楚，勿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遲到。</a:t>
            </a:r>
            <a:endParaRPr lang="en-US" altLang="zh-TW" sz="36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5.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不問職業以外的隱私問題。</a:t>
            </a:r>
            <a:endParaRPr lang="en-US" altLang="zh-TW" sz="36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6.</a:t>
            </a:r>
            <a:r>
              <a:rPr lang="zh-TW" altLang="en-US" sz="3600" dirty="0">
                <a:latin typeface="華康采風體 Std W3" pitchFamily="18" charset="-120"/>
                <a:ea typeface="華康采風體 Std W3" pitchFamily="18" charset="-120"/>
              </a:rPr>
              <a:t>若要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拍照要先取得對方同意。</a:t>
            </a:r>
            <a:endParaRPr lang="zh-TW" altLang="en-US" sz="3600" dirty="0">
              <a:latin typeface="華康采風體 Std W3" pitchFamily="18" charset="-120"/>
              <a:ea typeface="華康采風體 Std W3" pitchFamily="18" charset="-120"/>
            </a:endParaRPr>
          </a:p>
          <a:p>
            <a:endParaRPr lang="zh-TW" altLang="en-US" sz="2800" dirty="0">
              <a:latin typeface="華康采風體 Std W3" pitchFamily="18" charset="-120"/>
              <a:ea typeface="華康采風體 Std W3" pitchFamily="18" charset="-120"/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7596336" y="188640"/>
            <a:ext cx="1547664" cy="3816424"/>
          </a:xfrm>
          <a:prstGeom prst="wedgeRoundRectCallout">
            <a:avLst>
              <a:gd name="adj1" fmla="val -91175"/>
              <a:gd name="adj2" fmla="val 347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</a:rPr>
              <a:t>你們去</a:t>
            </a:r>
            <a:r>
              <a:rPr lang="zh-TW" altLang="en-US" sz="2400" dirty="0" smtClean="0">
                <a:solidFill>
                  <a:schemeClr val="tx1"/>
                </a:solidFill>
              </a:rPr>
              <a:t>採訪前有什麼特別要注意的，可以自行增列。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51520" y="1484784"/>
            <a:ext cx="8640960" cy="5184576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b="1" dirty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採訪對象</a:t>
            </a:r>
            <a:r>
              <a:rPr lang="zh-TW" altLang="en-US" sz="44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介紹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916832"/>
            <a:ext cx="7125112" cy="4051437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姓名：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年齡：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職業：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學歷：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外貌：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身高：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興趣：</a:t>
            </a:r>
            <a:endParaRPr lang="en-US" altLang="zh-TW" sz="28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2800" dirty="0" smtClean="0">
                <a:latin typeface="華康采風體 Std W3" pitchFamily="18" charset="-120"/>
                <a:ea typeface="華康采風體 Std W3" pitchFamily="18" charset="-120"/>
              </a:rPr>
              <a:t>專長 </a:t>
            </a:r>
            <a:r>
              <a:rPr lang="en-US" altLang="zh-TW" sz="2800" dirty="0" smtClean="0">
                <a:latin typeface="華康采風體 Std W3" pitchFamily="18" charset="-120"/>
                <a:ea typeface="華康采風體 Std W3" pitchFamily="18" charset="-120"/>
              </a:rPr>
              <a:t>:</a:t>
            </a:r>
          </a:p>
        </p:txBody>
      </p:sp>
      <p:sp>
        <p:nvSpPr>
          <p:cNvPr id="5" name="圓角矩形圖說文字 4"/>
          <p:cNvSpPr/>
          <p:nvPr/>
        </p:nvSpPr>
        <p:spPr>
          <a:xfrm>
            <a:off x="5076055" y="1725464"/>
            <a:ext cx="3308689" cy="2567632"/>
          </a:xfrm>
          <a:prstGeom prst="wedgeRoundRectCallout">
            <a:avLst>
              <a:gd name="adj1" fmla="val -135646"/>
              <a:gd name="adj2" fmla="val 4122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>
                <a:solidFill>
                  <a:schemeClr val="tx1"/>
                </a:solidFill>
              </a:rPr>
              <a:t>請透過基本資料的介紹，</a:t>
            </a:r>
            <a:r>
              <a:rPr lang="zh-TW" altLang="en-US" sz="2800" dirty="0" smtClean="0">
                <a:solidFill>
                  <a:schemeClr val="tx1"/>
                </a:solidFill>
              </a:rPr>
              <a:t>讓同學</a:t>
            </a:r>
            <a:r>
              <a:rPr lang="zh-TW" altLang="en-US" sz="2800" dirty="0">
                <a:solidFill>
                  <a:schemeClr val="tx1"/>
                </a:solidFill>
              </a:rPr>
              <a:t>好像也跟你們去訪談過這位職業達人</a:t>
            </a:r>
            <a:r>
              <a:rPr lang="zh-TW" altLang="en-US" sz="2800" dirty="0" smtClean="0">
                <a:solidFill>
                  <a:schemeClr val="tx1"/>
                </a:solidFill>
              </a:rPr>
              <a:t>。最好有提供照片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85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251520" y="1916832"/>
            <a:ext cx="8640960" cy="4752528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54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為什麼我們想訪問他</a:t>
            </a:r>
            <a:endParaRPr lang="zh-TW" altLang="en-US" sz="5400" b="1" dirty="0">
              <a:latin typeface="華康兒風體W4(P)" panose="020F0400000000000000" pitchFamily="34" charset="-120"/>
              <a:ea typeface="華康兒風體W4(P)" panose="020F04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6421" y="2136074"/>
            <a:ext cx="7776864" cy="4051437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因為每天看到</a:t>
            </a:r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7-11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店員們忙進忙出的樣子，很好奇店長平常到底都在忙些什麼。</a:t>
            </a:r>
            <a:endParaRPr lang="en-US" altLang="zh-TW" sz="3600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因為</a:t>
            </a:r>
            <a:r>
              <a:rPr lang="en-US" altLang="zh-TW" sz="3600" dirty="0" smtClean="0">
                <a:latin typeface="華康采風體 Std W3" pitchFamily="18" charset="-120"/>
                <a:ea typeface="華康采風體 Std W3" pitchFamily="18" charset="-120"/>
              </a:rPr>
              <a:t>7-11</a:t>
            </a:r>
            <a:r>
              <a:rPr lang="zh-TW" altLang="en-US" sz="3600" dirty="0" smtClean="0">
                <a:latin typeface="華康采風體 Std W3" pitchFamily="18" charset="-120"/>
                <a:ea typeface="華康采風體 Std W3" pitchFamily="18" charset="-120"/>
              </a:rPr>
              <a:t>是很常見的服務業類型，想要了解這門行業的工作性質。</a:t>
            </a:r>
            <a:endParaRPr lang="zh-TW" altLang="en-US" sz="3600" dirty="0">
              <a:latin typeface="華康采風體 Std W3" pitchFamily="18" charset="-120"/>
              <a:ea typeface="華康采風體 Std W3" pitchFamily="18" charset="-120"/>
            </a:endParaRPr>
          </a:p>
        </p:txBody>
      </p:sp>
      <p:sp>
        <p:nvSpPr>
          <p:cNvPr id="4" name="圓角矩形圖說文字 3"/>
          <p:cNvSpPr/>
          <p:nvPr/>
        </p:nvSpPr>
        <p:spPr>
          <a:xfrm>
            <a:off x="6012160" y="4797152"/>
            <a:ext cx="3017598" cy="1656184"/>
          </a:xfrm>
          <a:prstGeom prst="wedgeRoundRectCallout">
            <a:avLst>
              <a:gd name="adj1" fmla="val -98222"/>
              <a:gd name="adj2" fmla="val -5347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</a:rPr>
              <a:t>可以透過一些說明，讓大家對你們的採訪對象增加更多興趣</a:t>
            </a:r>
            <a:r>
              <a:rPr lang="zh-TW" altLang="en-US" sz="2400" dirty="0" smtClean="0">
                <a:solidFill>
                  <a:schemeClr val="tx1"/>
                </a:solidFill>
              </a:rPr>
              <a:t>。。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8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51520" y="1700808"/>
            <a:ext cx="8640960" cy="4968552"/>
          </a:xfrm>
          <a:prstGeom prst="roundRect">
            <a:avLst/>
          </a:prstGeom>
          <a:solidFill>
            <a:schemeClr val="bg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27584" y="147250"/>
            <a:ext cx="7125113" cy="924475"/>
          </a:xfrm>
        </p:spPr>
        <p:txBody>
          <a:bodyPr/>
          <a:lstStyle/>
          <a:p>
            <a:pPr algn="ctr"/>
            <a:r>
              <a:rPr lang="zh-TW" altLang="en-US" sz="5400" b="1" dirty="0" smtClean="0">
                <a:latin typeface="華康兒風體W4(P)" panose="020F0400000000000000" pitchFamily="34" charset="-120"/>
                <a:ea typeface="華康兒風體W4(P)" panose="020F0400000000000000" pitchFamily="34" charset="-120"/>
              </a:rPr>
              <a:t>訪談問題與職業介紹</a:t>
            </a:r>
            <a:endParaRPr lang="zh-TW" altLang="en-US" sz="5400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01543" y="2528900"/>
            <a:ext cx="7992888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1.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工作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內容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：受訓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內容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：工作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資歷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zh-TW" altLang="en-US" sz="3200" b="1" dirty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2.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是否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從事過其他行業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zh-TW" altLang="en-US" sz="3200" b="1" dirty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3.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從事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此行業的原因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en-US" altLang="zh-TW" sz="32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4.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擔任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此行業所需的資格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zh-TW" altLang="en-US" sz="3200" b="1" dirty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5.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升遷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過程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en-US" altLang="zh-TW" sz="3200" b="1" dirty="0" smtClean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r>
              <a:rPr lang="en-US" altLang="zh-TW" sz="3200" b="1" dirty="0" smtClean="0">
                <a:latin typeface="華康采風體 Std W3" pitchFamily="18" charset="-120"/>
                <a:ea typeface="華康采風體 Std W3" pitchFamily="18" charset="-120"/>
              </a:rPr>
              <a:t>6.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工作</a:t>
            </a:r>
            <a:r>
              <a:rPr lang="zh-TW" altLang="en-US" sz="3200" b="1" dirty="0">
                <a:latin typeface="華康采風體 Std W3" pitchFamily="18" charset="-120"/>
                <a:ea typeface="華康采風體 Std W3" pitchFamily="18" charset="-120"/>
              </a:rPr>
              <a:t>時數</a:t>
            </a:r>
            <a:r>
              <a:rPr lang="zh-TW" altLang="en-US" sz="3200" b="1" dirty="0" smtClean="0">
                <a:latin typeface="華康采風體 Std W3" pitchFamily="18" charset="-120"/>
                <a:ea typeface="華康采風體 Std W3" pitchFamily="18" charset="-120"/>
              </a:rPr>
              <a:t>：</a:t>
            </a:r>
            <a:endParaRPr lang="zh-TW" altLang="en-US" sz="3200" b="1" dirty="0">
              <a:latin typeface="華康采風體 Std W3" pitchFamily="18" charset="-120"/>
              <a:ea typeface="華康采風體 Std W3" pitchFamily="18" charset="-120"/>
            </a:endParaRPr>
          </a:p>
          <a:p>
            <a:pPr marL="0" indent="0">
              <a:buNone/>
            </a:pPr>
            <a:endParaRPr lang="zh-TW" altLang="en-US" sz="2400" dirty="0">
              <a:latin typeface="華康采風體 Std W3" pitchFamily="18" charset="-120"/>
              <a:ea typeface="華康采風體 Std W3" pitchFamily="18" charset="-120"/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6349217" y="1009691"/>
            <a:ext cx="2592288" cy="2160240"/>
          </a:xfrm>
          <a:prstGeom prst="wedgeRoundRectCallout">
            <a:avLst>
              <a:gd name="adj1" fmla="val -69847"/>
              <a:gd name="adj2" fmla="val 6401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/>
                </a:solidFill>
              </a:rPr>
              <a:t>請告訴同學，到底這個職業 </a:t>
            </a:r>
            <a:r>
              <a:rPr lang="en-US" altLang="zh-TW" dirty="0">
                <a:solidFill>
                  <a:schemeClr val="tx1"/>
                </a:solidFill>
              </a:rPr>
              <a:t>｢ </a:t>
            </a:r>
            <a:r>
              <a:rPr lang="zh-TW" altLang="en-US" dirty="0">
                <a:solidFill>
                  <a:schemeClr val="tx1"/>
                </a:solidFill>
              </a:rPr>
              <a:t>是在做甚麼的 </a:t>
            </a:r>
            <a:r>
              <a:rPr lang="en-US" altLang="zh-TW" dirty="0">
                <a:solidFill>
                  <a:schemeClr val="tx1"/>
                </a:solidFill>
              </a:rPr>
              <a:t>｣</a:t>
            </a:r>
            <a:r>
              <a:rPr lang="zh-TW" altLang="en-US" dirty="0">
                <a:solidFill>
                  <a:schemeClr val="tx1"/>
                </a:solidFill>
              </a:rPr>
              <a:t> ，也可在訪談問題中來做說明。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3994-EFC4-4681-8E38-A4F7F88E009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1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</TotalTime>
  <Words>716</Words>
  <Application>Microsoft Office PowerPoint</Application>
  <PresentationFormat>如螢幕大小 (4:3)</PresentationFormat>
  <Paragraphs>112</Paragraphs>
  <Slides>12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華康兒風體W4(P)</vt:lpstr>
      <vt:lpstr>華康采風體 Std W3</vt:lpstr>
      <vt:lpstr>微軟正黑體</vt:lpstr>
      <vt:lpstr>新細明體</vt:lpstr>
      <vt:lpstr>Arial</vt:lpstr>
      <vt:lpstr>Calibri</vt:lpstr>
      <vt:lpstr>Trebuchet MS</vt:lpstr>
      <vt:lpstr>Wingdings</vt:lpstr>
      <vt:lpstr>Wingdings 2</vt:lpstr>
      <vt:lpstr>Wingdings 3</vt:lpstr>
      <vt:lpstr>多面向</vt:lpstr>
      <vt:lpstr>『產業面對面』簡報【製作指引說明】</vt:lpstr>
      <vt:lpstr>產業面對面 ~職涯達人訪談~</vt:lpstr>
      <vt:lpstr>訪談對象</vt:lpstr>
      <vt:lpstr>目錄</vt:lpstr>
      <vt:lpstr>工作分配</vt:lpstr>
      <vt:lpstr>注意事項</vt:lpstr>
      <vt:lpstr>採訪對象介紹</vt:lpstr>
      <vt:lpstr>為什麼我們想訪問他</vt:lpstr>
      <vt:lpstr>訪談問題與職業介紹</vt:lpstr>
      <vt:lpstr>訪談問題</vt:lpstr>
      <vt:lpstr>安心啞個人心得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職業達人新鮮事 生涯小記者</dc:title>
  <dc:creator>Soar NB</dc:creator>
  <cp:lastModifiedBy>資料組長</cp:lastModifiedBy>
  <cp:revision>29</cp:revision>
  <cp:lastPrinted>2014-01-15T08:39:33Z</cp:lastPrinted>
  <dcterms:created xsi:type="dcterms:W3CDTF">2013-10-14T06:12:49Z</dcterms:created>
  <dcterms:modified xsi:type="dcterms:W3CDTF">2014-01-15T08:41:17Z</dcterms:modified>
</cp:coreProperties>
</file>