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82" r:id="rId9"/>
    <p:sldId id="274" r:id="rId10"/>
    <p:sldId id="275" r:id="rId11"/>
    <p:sldId id="262" r:id="rId12"/>
    <p:sldId id="280" r:id="rId13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D734E0-C409-4BC7-8A88-061F4156258C}" type="doc">
      <dgm:prSet loTypeId="urn:microsoft.com/office/officeart/2005/8/layout/vList5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75D4BAEC-AD9D-4665-A541-27EE63199F04}">
      <dgm:prSet phldrT="[文字]" custT="1"/>
      <dgm:spPr>
        <a:xfrm>
          <a:off x="427" y="2205"/>
          <a:ext cx="1102237" cy="1964965"/>
        </a:xfrm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800" b="1"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招生</a:t>
          </a:r>
          <a:endParaRPr kumimoji="1" lang="en-US" altLang="zh-TW" sz="2800" b="1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800" b="1"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名額</a:t>
          </a:r>
          <a:endParaRPr lang="zh-TW" altLang="en-US" sz="2800" b="1" dirty="0">
            <a:latin typeface="微軟正黑體" pitchFamily="34" charset="-120"/>
            <a:ea typeface="微軟正黑體" pitchFamily="34" charset="-120"/>
            <a:cs typeface="+mn-cs"/>
          </a:endParaRPr>
        </a:p>
      </dgm:t>
    </dgm:pt>
    <dgm:pt modelId="{F002BC15-0C11-4D01-9917-3F1440AE2501}" type="parTrans" cxnId="{09EEE56C-3A25-46FC-AFB8-CF759BFF217D}">
      <dgm:prSet/>
      <dgm:spPr/>
      <dgm:t>
        <a:bodyPr/>
        <a:lstStyle/>
        <a:p>
          <a:endParaRPr lang="zh-TW" altLang="en-US"/>
        </a:p>
      </dgm:t>
    </dgm:pt>
    <dgm:pt modelId="{2BF8971B-FE5E-4704-A336-3821E636A518}" type="sibTrans" cxnId="{09EEE56C-3A25-46FC-AFB8-CF759BFF217D}">
      <dgm:prSet/>
      <dgm:spPr/>
      <dgm:t>
        <a:bodyPr/>
        <a:lstStyle/>
        <a:p>
          <a:endParaRPr lang="zh-TW" altLang="en-US"/>
        </a:p>
      </dgm:t>
    </dgm:pt>
    <dgm:pt modelId="{1E0284B1-D0B9-44D8-AB59-AACCE41D5518}">
      <dgm:prSet phldrT="[文字]" custT="1"/>
      <dgm:spPr>
        <a:xfrm rot="5400000">
          <a:off x="3668393" y="-2532217"/>
          <a:ext cx="1775034" cy="7033811"/>
        </a:xfr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marR="0" indent="-139700" algn="l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zh-TW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國立暨公立高級中等學校</a:t>
          </a:r>
          <a:r>
            <a:rPr kumimoji="1" lang="zh-TW" altLang="zh-TW" sz="2000" b="1" i="0" u="sng" strike="noStrike" cap="none" normalizeH="0" baseline="0" dirty="0">
              <a:ln/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每班內含二名</a:t>
          </a:r>
          <a:r>
            <a:rPr kumimoji="1" lang="zh-TW" altLang="zh-TW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，私立高級中等學校</a:t>
          </a:r>
          <a:r>
            <a:rPr kumimoji="1" lang="zh-TW" altLang="zh-TW" sz="2000" b="1" i="0" u="sng" strike="noStrike" cap="none" normalizeH="0" baseline="0" dirty="0">
              <a:ln/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每班外加二名</a:t>
          </a:r>
          <a:r>
            <a:rPr kumimoji="1" lang="zh-TW" altLang="en-US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。</a:t>
          </a:r>
          <a:endParaRPr lang="zh-TW" altLang="en-US" sz="2000" b="1" dirty="0">
            <a:latin typeface="微軟正黑體" pitchFamily="34" charset="-120"/>
            <a:ea typeface="微軟正黑體" pitchFamily="34" charset="-120"/>
            <a:cs typeface="+mn-cs"/>
          </a:endParaRPr>
        </a:p>
      </dgm:t>
    </dgm:pt>
    <dgm:pt modelId="{3A6A3B37-9A56-4CED-A99C-417C5090ACF6}" type="parTrans" cxnId="{B8ECA5CA-3B3A-443A-9CAC-0328A6FF0204}">
      <dgm:prSet/>
      <dgm:spPr/>
      <dgm:t>
        <a:bodyPr/>
        <a:lstStyle/>
        <a:p>
          <a:endParaRPr lang="zh-TW" altLang="en-US"/>
        </a:p>
      </dgm:t>
    </dgm:pt>
    <dgm:pt modelId="{71A3EE3A-6108-4019-88A2-9792BD8A8E48}" type="sibTrans" cxnId="{B8ECA5CA-3B3A-443A-9CAC-0328A6FF0204}">
      <dgm:prSet/>
      <dgm:spPr/>
      <dgm:t>
        <a:bodyPr/>
        <a:lstStyle/>
        <a:p>
          <a:endParaRPr lang="zh-TW" altLang="en-US"/>
        </a:p>
      </dgm:t>
    </dgm:pt>
    <dgm:pt modelId="{7C1959E0-667B-404D-AB68-05B2EA8079E7}">
      <dgm:prSet phldrT="[文字]" custT="1"/>
      <dgm:spPr>
        <a:xfrm>
          <a:off x="427" y="2106560"/>
          <a:ext cx="1102237" cy="2787778"/>
        </a:xfrm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zh-TW" altLang="en-US" sz="2800" b="1">
              <a:latin typeface="微軟正黑體" pitchFamily="34" charset="-120"/>
              <a:ea typeface="微軟正黑體" pitchFamily="34" charset="-120"/>
              <a:cs typeface="+mn-cs"/>
            </a:rPr>
            <a:t>報名</a:t>
          </a:r>
          <a:endParaRPr lang="en-US" altLang="zh-TW" sz="2800" b="1">
            <a:latin typeface="微軟正黑體" pitchFamily="34" charset="-120"/>
            <a:ea typeface="微軟正黑體" pitchFamily="34" charset="-120"/>
            <a:cs typeface="+mn-cs"/>
          </a:endParaRPr>
        </a:p>
        <a:p>
          <a:r>
            <a:rPr lang="zh-TW" altLang="en-US" sz="2800" b="1">
              <a:latin typeface="微軟正黑體" pitchFamily="34" charset="-120"/>
              <a:ea typeface="微軟正黑體" pitchFamily="34" charset="-120"/>
              <a:cs typeface="+mn-cs"/>
            </a:rPr>
            <a:t>費用</a:t>
          </a:r>
          <a:endParaRPr lang="zh-TW" altLang="en-US" sz="2800" b="1" dirty="0">
            <a:latin typeface="微軟正黑體" pitchFamily="34" charset="-120"/>
            <a:ea typeface="微軟正黑體" pitchFamily="34" charset="-120"/>
            <a:cs typeface="+mn-cs"/>
          </a:endParaRPr>
        </a:p>
      </dgm:t>
    </dgm:pt>
    <dgm:pt modelId="{745E055D-8ECA-402F-85B6-F43EA4CC6AA7}" type="parTrans" cxnId="{7A93BF7B-D5B3-4E65-889E-046793127941}">
      <dgm:prSet/>
      <dgm:spPr/>
      <dgm:t>
        <a:bodyPr/>
        <a:lstStyle/>
        <a:p>
          <a:endParaRPr lang="zh-TW" altLang="en-US"/>
        </a:p>
      </dgm:t>
    </dgm:pt>
    <dgm:pt modelId="{DD7B1329-64F6-4C06-9905-EA5C2CB4F611}" type="sibTrans" cxnId="{7A93BF7B-D5B3-4E65-889E-046793127941}">
      <dgm:prSet/>
      <dgm:spPr/>
      <dgm:t>
        <a:bodyPr/>
        <a:lstStyle/>
        <a:p>
          <a:endParaRPr lang="zh-TW" altLang="en-US"/>
        </a:p>
      </dgm:t>
    </dgm:pt>
    <dgm:pt modelId="{D6EAD1DC-FB77-4966-A289-F8E31BA21BA1}">
      <dgm:prSet phldrT="[文字]" custT="1"/>
      <dgm:spPr>
        <a:xfrm rot="5400000">
          <a:off x="3287705" y="-16456"/>
          <a:ext cx="2536410" cy="7033811"/>
        </a:xfr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indent="-1397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報名學生每人繳交報名作業費</a:t>
          </a:r>
          <a:r>
            <a:rPr lang="en-US" sz="2000" b="1" u="sng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230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元整。</a:t>
          </a:r>
        </a:p>
      </dgm:t>
    </dgm:pt>
    <dgm:pt modelId="{08A63306-080A-4217-9190-EB247D86D064}" type="parTrans" cxnId="{AAE121B7-46C7-419D-94BB-4F5527F0CEBB}">
      <dgm:prSet/>
      <dgm:spPr/>
      <dgm:t>
        <a:bodyPr/>
        <a:lstStyle/>
        <a:p>
          <a:endParaRPr lang="zh-TW" altLang="en-US"/>
        </a:p>
      </dgm:t>
    </dgm:pt>
    <dgm:pt modelId="{D5ECED63-0C2A-4D60-A5D5-F73579751ACB}" type="sibTrans" cxnId="{AAE121B7-46C7-419D-94BB-4F5527F0CEBB}">
      <dgm:prSet/>
      <dgm:spPr/>
      <dgm:t>
        <a:bodyPr/>
        <a:lstStyle/>
        <a:p>
          <a:endParaRPr lang="zh-TW" altLang="en-US"/>
        </a:p>
      </dgm:t>
    </dgm:pt>
    <dgm:pt modelId="{D4ED9CB0-F285-4C6D-8A3E-2FF089A045B1}">
      <dgm:prSet custT="1"/>
      <dgm:spPr>
        <a:xfrm rot="5400000">
          <a:off x="3287705" y="-16456"/>
          <a:ext cx="2536410" cy="7033811"/>
        </a:xfr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indent="-1397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u="sng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低收入戶子女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或其</a:t>
          </a:r>
          <a:r>
            <a:rPr lang="zh-TW" altLang="en-US" sz="2000" b="1" u="sng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直系血親尊親屬支領失業給付者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，報名作業費</a:t>
          </a:r>
          <a:r>
            <a:rPr lang="zh-TW" altLang="en-US" sz="2000" b="1" u="sng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全部減免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。</a:t>
          </a:r>
        </a:p>
      </dgm:t>
    </dgm:pt>
    <dgm:pt modelId="{3800B876-36D5-4794-A1BE-EB38581385AD}" type="parTrans" cxnId="{A87200D6-CB29-4D8D-BA0E-758745DF48C0}">
      <dgm:prSet/>
      <dgm:spPr/>
      <dgm:t>
        <a:bodyPr/>
        <a:lstStyle/>
        <a:p>
          <a:endParaRPr lang="zh-TW" altLang="en-US"/>
        </a:p>
      </dgm:t>
    </dgm:pt>
    <dgm:pt modelId="{875B6DC2-4BF6-4D27-B434-6F5ADCA6F8F6}" type="sibTrans" cxnId="{A87200D6-CB29-4D8D-BA0E-758745DF48C0}">
      <dgm:prSet/>
      <dgm:spPr/>
      <dgm:t>
        <a:bodyPr/>
        <a:lstStyle/>
        <a:p>
          <a:endParaRPr lang="zh-TW" altLang="en-US"/>
        </a:p>
      </dgm:t>
    </dgm:pt>
    <dgm:pt modelId="{1E630E22-F217-423D-B1B6-5C836D9472BC}">
      <dgm:prSet custT="1"/>
      <dgm:spPr>
        <a:xfrm rot="5400000">
          <a:off x="3287705" y="-16456"/>
          <a:ext cx="2536410" cy="7033811"/>
        </a:xfr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indent="-1397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u="sng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中低收入戶子女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，報名作業費</a:t>
          </a:r>
          <a:r>
            <a:rPr lang="en-US" altLang="zh-TW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92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元。</a:t>
          </a:r>
        </a:p>
      </dgm:t>
    </dgm:pt>
    <dgm:pt modelId="{C2A510D0-24EB-4B63-841C-FE689FE5E288}" type="parTrans" cxnId="{62F1AA92-8249-4887-8BD9-AF636B192A9F}">
      <dgm:prSet/>
      <dgm:spPr/>
      <dgm:t>
        <a:bodyPr/>
        <a:lstStyle/>
        <a:p>
          <a:endParaRPr lang="zh-TW" altLang="en-US"/>
        </a:p>
      </dgm:t>
    </dgm:pt>
    <dgm:pt modelId="{52B07458-5E51-4C62-A52D-9049D6166F28}" type="sibTrans" cxnId="{62F1AA92-8249-4887-8BD9-AF636B192A9F}">
      <dgm:prSet/>
      <dgm:spPr/>
      <dgm:t>
        <a:bodyPr/>
        <a:lstStyle/>
        <a:p>
          <a:endParaRPr lang="zh-TW" altLang="en-US"/>
        </a:p>
      </dgm:t>
    </dgm:pt>
    <dgm:pt modelId="{EC78E379-C1EB-4439-9769-506D75256D55}">
      <dgm:prSet custT="1"/>
      <dgm:spPr>
        <a:xfrm rot="5400000">
          <a:off x="3287705" y="-16456"/>
          <a:ext cx="2536410" cy="7033811"/>
        </a:xfr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indent="-1397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報名本區技優生甄審入學</a:t>
          </a:r>
          <a:r>
            <a:rPr lang="zh-TW" altLang="en-US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未錄取、錄取未報到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或</a:t>
          </a:r>
          <a:r>
            <a:rPr lang="zh-TW" altLang="en-US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已報到放棄錄取資格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之學生，報名參加</a:t>
          </a:r>
          <a:r>
            <a:rPr 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1</a:t>
          </a:r>
          <a:r>
            <a:rPr lang="en-US" altLang="zh-TW" sz="2000" b="1" dirty="0">
              <a:latin typeface="微軟正黑體" pitchFamily="34" charset="-120"/>
              <a:ea typeface="微軟正黑體" pitchFamily="34" charset="-120"/>
              <a:cs typeface="+mn-cs"/>
            </a:rPr>
            <a:t>13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學年度臺南區高級中等學校免試入學，得持本次報名繳費證明</a:t>
          </a:r>
          <a:r>
            <a:rPr lang="zh-TW" altLang="en-US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免繳免試報名費</a:t>
          </a:r>
          <a:r>
            <a:rPr lang="zh-TW" altLang="en-US" sz="2000" b="1" dirty="0">
              <a:latin typeface="微軟正黑體" pitchFamily="34" charset="-120"/>
              <a:ea typeface="微軟正黑體" pitchFamily="34" charset="-120"/>
              <a:cs typeface="+mn-cs"/>
            </a:rPr>
            <a:t>。</a:t>
          </a:r>
        </a:p>
      </dgm:t>
    </dgm:pt>
    <dgm:pt modelId="{764D0E4F-5C3C-4A04-BA5F-E78E8A9EC5B8}" type="parTrans" cxnId="{3A1524E6-3896-4D02-A321-7B0EB86BE81D}">
      <dgm:prSet/>
      <dgm:spPr/>
      <dgm:t>
        <a:bodyPr/>
        <a:lstStyle/>
        <a:p>
          <a:endParaRPr lang="zh-TW" altLang="en-US"/>
        </a:p>
      </dgm:t>
    </dgm:pt>
    <dgm:pt modelId="{74754A31-7837-4CF2-B607-78EAD2A8443E}" type="sibTrans" cxnId="{3A1524E6-3896-4D02-A321-7B0EB86BE81D}">
      <dgm:prSet/>
      <dgm:spPr/>
      <dgm:t>
        <a:bodyPr/>
        <a:lstStyle/>
        <a:p>
          <a:endParaRPr lang="zh-TW" altLang="en-US"/>
        </a:p>
      </dgm:t>
    </dgm:pt>
    <dgm:pt modelId="{5099ED82-8ACE-4BCB-96CE-983E3400FF9C}">
      <dgm:prSet phldrT="[文字]" custT="1"/>
      <dgm:spPr>
        <a:xfrm rot="5400000">
          <a:off x="3668393" y="-2532217"/>
          <a:ext cx="1775034" cy="7033811"/>
        </a:xfr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marR="0" indent="-139700" algn="l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公立高級中等學校所提列之招生名額，於分發報到後仍有缺額者，其缺額</a:t>
          </a:r>
          <a:r>
            <a:rPr kumimoji="1" lang="en-US" altLang="zh-TW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(</a:t>
          </a:r>
          <a:r>
            <a:rPr kumimoji="1" lang="zh-TW" altLang="en-US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含報到後放棄錄取資格</a:t>
          </a:r>
          <a:r>
            <a:rPr kumimoji="1" lang="en-US" altLang="zh-TW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) </a:t>
          </a:r>
          <a:r>
            <a:rPr kumimoji="1" lang="zh-TW" altLang="en-US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納入免試入學之招生名額。</a:t>
          </a:r>
          <a:endParaRPr lang="zh-TW" altLang="en-US" sz="2000" b="1" dirty="0">
            <a:latin typeface="微軟正黑體" pitchFamily="34" charset="-120"/>
            <a:ea typeface="微軟正黑體" pitchFamily="34" charset="-120"/>
            <a:cs typeface="+mn-cs"/>
          </a:endParaRPr>
        </a:p>
      </dgm:t>
    </dgm:pt>
    <dgm:pt modelId="{F3E680C3-5A28-4721-A048-641F2BDDD049}" type="sibTrans" cxnId="{1673C55B-1D84-4C76-AFB5-80E5DACD34DD}">
      <dgm:prSet/>
      <dgm:spPr/>
      <dgm:t>
        <a:bodyPr/>
        <a:lstStyle/>
        <a:p>
          <a:endParaRPr lang="zh-TW" altLang="en-US"/>
        </a:p>
      </dgm:t>
    </dgm:pt>
    <dgm:pt modelId="{3473EA76-DBF1-4E9B-9344-C5058F940C94}" type="parTrans" cxnId="{1673C55B-1D84-4C76-AFB5-80E5DACD34DD}">
      <dgm:prSet/>
      <dgm:spPr/>
      <dgm:t>
        <a:bodyPr/>
        <a:lstStyle/>
        <a:p>
          <a:endParaRPr lang="zh-TW" altLang="en-US"/>
        </a:p>
      </dgm:t>
    </dgm:pt>
    <dgm:pt modelId="{F9954411-2EBD-4DDD-9E5A-F6B622AFF1B4}">
      <dgm:prSet phldrT="[文字]" custT="1"/>
      <dgm:spPr>
        <a:xfrm rot="5400000">
          <a:off x="3668393" y="-2532217"/>
          <a:ext cx="1775034" cy="7033811"/>
        </a:xfrm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pPr marL="174625" marR="0" indent="-139700" algn="l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本區之共同就學區各高級中等學校，經本會同意後，得提列部分技優甄審免試入學招生名額，供本區之國民中學學生入學</a:t>
          </a:r>
          <a:r>
            <a:rPr kumimoji="1" lang="zh-TW" altLang="en-US" sz="2000" b="1" i="0" u="none" strike="noStrike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。</a:t>
          </a:r>
        </a:p>
      </dgm:t>
    </dgm:pt>
    <dgm:pt modelId="{37D6B010-35AD-400D-B440-D88CF936DD2D}" type="sibTrans" cxnId="{E7BACE4A-DB25-4215-A8B5-88E4F99B7BB3}">
      <dgm:prSet/>
      <dgm:spPr/>
      <dgm:t>
        <a:bodyPr/>
        <a:lstStyle/>
        <a:p>
          <a:endParaRPr lang="zh-TW" altLang="en-US"/>
        </a:p>
      </dgm:t>
    </dgm:pt>
    <dgm:pt modelId="{720A86F0-E8D7-4212-BBC2-127A5AB39742}" type="parTrans" cxnId="{E7BACE4A-DB25-4215-A8B5-88E4F99B7BB3}">
      <dgm:prSet/>
      <dgm:spPr/>
      <dgm:t>
        <a:bodyPr/>
        <a:lstStyle/>
        <a:p>
          <a:endParaRPr lang="zh-TW" altLang="en-US"/>
        </a:p>
      </dgm:t>
    </dgm:pt>
    <dgm:pt modelId="{647D7334-579F-4457-8C67-8FA16E7D238E}" type="pres">
      <dgm:prSet presAssocID="{81D734E0-C409-4BC7-8A88-061F4156258C}" presName="Name0" presStyleCnt="0">
        <dgm:presLayoutVars>
          <dgm:dir/>
          <dgm:animLvl val="lvl"/>
          <dgm:resizeHandles val="exact"/>
        </dgm:presLayoutVars>
      </dgm:prSet>
      <dgm:spPr/>
    </dgm:pt>
    <dgm:pt modelId="{FB4B0890-8B0E-4C47-B6D1-82A6A65C5F9F}" type="pres">
      <dgm:prSet presAssocID="{75D4BAEC-AD9D-4665-A541-27EE63199F04}" presName="linNode" presStyleCnt="0"/>
      <dgm:spPr/>
    </dgm:pt>
    <dgm:pt modelId="{BDAC0128-90F2-4CCB-8C96-22FB0F60D055}" type="pres">
      <dgm:prSet presAssocID="{75D4BAEC-AD9D-4665-A541-27EE63199F04}" presName="parentText" presStyleLbl="node1" presStyleIdx="0" presStyleCnt="2" custScaleX="42576" custScaleY="105221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A6BC0724-F3B3-43CD-8EF3-BA5F577E4807}" type="pres">
      <dgm:prSet presAssocID="{75D4BAEC-AD9D-4665-A541-27EE63199F04}" presName="descendantText" presStyleLbl="alignAccFollowNode1" presStyleIdx="0" presStyleCnt="2" custScaleX="152828" custScaleY="167611" custLinFactNeighborX="-2459">
        <dgm:presLayoutVars>
          <dgm:bulletEnabled val="1"/>
        </dgm:presLayoutVars>
      </dgm:prSet>
      <dgm:spPr>
        <a:prstGeom prst="round2SameRect">
          <a:avLst/>
        </a:prstGeom>
      </dgm:spPr>
    </dgm:pt>
    <dgm:pt modelId="{9065FD4E-7D39-4116-9B00-BDB8D84EE89F}" type="pres">
      <dgm:prSet presAssocID="{2BF8971B-FE5E-4704-A336-3821E636A518}" presName="sp" presStyleCnt="0"/>
      <dgm:spPr/>
    </dgm:pt>
    <dgm:pt modelId="{04CF61DB-275A-4D2A-84B1-E01DB9E766FC}" type="pres">
      <dgm:prSet presAssocID="{7C1959E0-667B-404D-AB68-05B2EA8079E7}" presName="linNode" presStyleCnt="0"/>
      <dgm:spPr/>
    </dgm:pt>
    <dgm:pt modelId="{89D167F2-C9BA-42E6-9D35-7E6028C4E196}" type="pres">
      <dgm:prSet presAssocID="{7C1959E0-667B-404D-AB68-05B2EA8079E7}" presName="parentText" presStyleLbl="node1" presStyleIdx="1" presStyleCnt="2" custScaleX="42576" custScaleY="110864">
        <dgm:presLayoutVars>
          <dgm:chMax val="1"/>
          <dgm:bulletEnabled val="1"/>
        </dgm:presLayoutVars>
      </dgm:prSet>
      <dgm:spPr>
        <a:prstGeom prst="roundRect">
          <a:avLst/>
        </a:prstGeom>
      </dgm:spPr>
    </dgm:pt>
    <dgm:pt modelId="{91CA50C7-09A8-4E2F-8A66-C8421EBD4830}" type="pres">
      <dgm:prSet presAssocID="{7C1959E0-667B-404D-AB68-05B2EA8079E7}" presName="descendantText" presStyleLbl="alignAccFollowNode1" presStyleIdx="1" presStyleCnt="2" custScaleX="152828" custScaleY="154190" custLinFactNeighborX="-2459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1EC84E40-CD4E-4D82-8E0A-A8536E70D18D}" type="presOf" srcId="{75D4BAEC-AD9D-4665-A541-27EE63199F04}" destId="{BDAC0128-90F2-4CCB-8C96-22FB0F60D055}" srcOrd="0" destOrd="0" presId="urn:microsoft.com/office/officeart/2005/8/layout/vList5"/>
    <dgm:cxn modelId="{1673C55B-1D84-4C76-AFB5-80E5DACD34DD}" srcId="{75D4BAEC-AD9D-4665-A541-27EE63199F04}" destId="{5099ED82-8ACE-4BCB-96CE-983E3400FF9C}" srcOrd="2" destOrd="0" parTransId="{3473EA76-DBF1-4E9B-9344-C5058F940C94}" sibTransId="{F3E680C3-5A28-4721-A048-641F2BDDD049}"/>
    <dgm:cxn modelId="{E7BACE4A-DB25-4215-A8B5-88E4F99B7BB3}" srcId="{75D4BAEC-AD9D-4665-A541-27EE63199F04}" destId="{F9954411-2EBD-4DDD-9E5A-F6B622AFF1B4}" srcOrd="1" destOrd="0" parTransId="{720A86F0-E8D7-4212-BBC2-127A5AB39742}" sibTransId="{37D6B010-35AD-400D-B440-D88CF936DD2D}"/>
    <dgm:cxn modelId="{09EEE56C-3A25-46FC-AFB8-CF759BFF217D}" srcId="{81D734E0-C409-4BC7-8A88-061F4156258C}" destId="{75D4BAEC-AD9D-4665-A541-27EE63199F04}" srcOrd="0" destOrd="0" parTransId="{F002BC15-0C11-4D01-9917-3F1440AE2501}" sibTransId="{2BF8971B-FE5E-4704-A336-3821E636A518}"/>
    <dgm:cxn modelId="{C06C8651-145B-4658-9E06-8539CA43399F}" type="presOf" srcId="{D6EAD1DC-FB77-4966-A289-F8E31BA21BA1}" destId="{91CA50C7-09A8-4E2F-8A66-C8421EBD4830}" srcOrd="0" destOrd="0" presId="urn:microsoft.com/office/officeart/2005/8/layout/vList5"/>
    <dgm:cxn modelId="{DF01BF71-9CF3-42F7-B2EE-8DCE6F65B4D0}" type="presOf" srcId="{D4ED9CB0-F285-4C6D-8A3E-2FF089A045B1}" destId="{91CA50C7-09A8-4E2F-8A66-C8421EBD4830}" srcOrd="0" destOrd="1" presId="urn:microsoft.com/office/officeart/2005/8/layout/vList5"/>
    <dgm:cxn modelId="{B7A2C255-A0F9-4ADF-AD51-C01B7212D1F8}" type="presOf" srcId="{81D734E0-C409-4BC7-8A88-061F4156258C}" destId="{647D7334-579F-4457-8C67-8FA16E7D238E}" srcOrd="0" destOrd="0" presId="urn:microsoft.com/office/officeart/2005/8/layout/vList5"/>
    <dgm:cxn modelId="{B080EB58-B04E-4BB6-AE47-3FB5CA267CB9}" type="presOf" srcId="{7C1959E0-667B-404D-AB68-05B2EA8079E7}" destId="{89D167F2-C9BA-42E6-9D35-7E6028C4E196}" srcOrd="0" destOrd="0" presId="urn:microsoft.com/office/officeart/2005/8/layout/vList5"/>
    <dgm:cxn modelId="{7A93BF7B-D5B3-4E65-889E-046793127941}" srcId="{81D734E0-C409-4BC7-8A88-061F4156258C}" destId="{7C1959E0-667B-404D-AB68-05B2EA8079E7}" srcOrd="1" destOrd="0" parTransId="{745E055D-8ECA-402F-85B6-F43EA4CC6AA7}" sibTransId="{DD7B1329-64F6-4C06-9905-EA5C2CB4F611}"/>
    <dgm:cxn modelId="{62F1AA92-8249-4887-8BD9-AF636B192A9F}" srcId="{7C1959E0-667B-404D-AB68-05B2EA8079E7}" destId="{1E630E22-F217-423D-B1B6-5C836D9472BC}" srcOrd="2" destOrd="0" parTransId="{C2A510D0-24EB-4B63-841C-FE689FE5E288}" sibTransId="{52B07458-5E51-4C62-A52D-9049D6166F28}"/>
    <dgm:cxn modelId="{E050EC92-924A-4E34-9B72-DDD6C6ACA8E8}" type="presOf" srcId="{1E630E22-F217-423D-B1B6-5C836D9472BC}" destId="{91CA50C7-09A8-4E2F-8A66-C8421EBD4830}" srcOrd="0" destOrd="2" presId="urn:microsoft.com/office/officeart/2005/8/layout/vList5"/>
    <dgm:cxn modelId="{EC3A90AA-B90B-4B28-A40F-0EC3517E5238}" type="presOf" srcId="{5099ED82-8ACE-4BCB-96CE-983E3400FF9C}" destId="{A6BC0724-F3B3-43CD-8EF3-BA5F577E4807}" srcOrd="0" destOrd="2" presId="urn:microsoft.com/office/officeart/2005/8/layout/vList5"/>
    <dgm:cxn modelId="{8FCAA6B1-7743-432A-ACE4-461F813D875C}" type="presOf" srcId="{1E0284B1-D0B9-44D8-AB59-AACCE41D5518}" destId="{A6BC0724-F3B3-43CD-8EF3-BA5F577E4807}" srcOrd="0" destOrd="0" presId="urn:microsoft.com/office/officeart/2005/8/layout/vList5"/>
    <dgm:cxn modelId="{AAE121B7-46C7-419D-94BB-4F5527F0CEBB}" srcId="{7C1959E0-667B-404D-AB68-05B2EA8079E7}" destId="{D6EAD1DC-FB77-4966-A289-F8E31BA21BA1}" srcOrd="0" destOrd="0" parTransId="{08A63306-080A-4217-9190-EB247D86D064}" sibTransId="{D5ECED63-0C2A-4D60-A5D5-F73579751ACB}"/>
    <dgm:cxn modelId="{366902C4-5AEE-460F-B59B-0E3C28747991}" type="presOf" srcId="{EC78E379-C1EB-4439-9769-506D75256D55}" destId="{91CA50C7-09A8-4E2F-8A66-C8421EBD4830}" srcOrd="0" destOrd="3" presId="urn:microsoft.com/office/officeart/2005/8/layout/vList5"/>
    <dgm:cxn modelId="{A30EC7C7-7F79-4CD0-8EB8-29928E3B207C}" type="presOf" srcId="{F9954411-2EBD-4DDD-9E5A-F6B622AFF1B4}" destId="{A6BC0724-F3B3-43CD-8EF3-BA5F577E4807}" srcOrd="0" destOrd="1" presId="urn:microsoft.com/office/officeart/2005/8/layout/vList5"/>
    <dgm:cxn modelId="{B8ECA5CA-3B3A-443A-9CAC-0328A6FF0204}" srcId="{75D4BAEC-AD9D-4665-A541-27EE63199F04}" destId="{1E0284B1-D0B9-44D8-AB59-AACCE41D5518}" srcOrd="0" destOrd="0" parTransId="{3A6A3B37-9A56-4CED-A99C-417C5090ACF6}" sibTransId="{71A3EE3A-6108-4019-88A2-9792BD8A8E48}"/>
    <dgm:cxn modelId="{A87200D6-CB29-4D8D-BA0E-758745DF48C0}" srcId="{7C1959E0-667B-404D-AB68-05B2EA8079E7}" destId="{D4ED9CB0-F285-4C6D-8A3E-2FF089A045B1}" srcOrd="1" destOrd="0" parTransId="{3800B876-36D5-4794-A1BE-EB38581385AD}" sibTransId="{875B6DC2-4BF6-4D27-B434-6F5ADCA6F8F6}"/>
    <dgm:cxn modelId="{3A1524E6-3896-4D02-A321-7B0EB86BE81D}" srcId="{7C1959E0-667B-404D-AB68-05B2EA8079E7}" destId="{EC78E379-C1EB-4439-9769-506D75256D55}" srcOrd="3" destOrd="0" parTransId="{764D0E4F-5C3C-4A04-BA5F-E78E8A9EC5B8}" sibTransId="{74754A31-7837-4CF2-B607-78EAD2A8443E}"/>
    <dgm:cxn modelId="{D95A5C70-6685-4DE8-947C-29BD649A4EF1}" type="presParOf" srcId="{647D7334-579F-4457-8C67-8FA16E7D238E}" destId="{FB4B0890-8B0E-4C47-B6D1-82A6A65C5F9F}" srcOrd="0" destOrd="0" presId="urn:microsoft.com/office/officeart/2005/8/layout/vList5"/>
    <dgm:cxn modelId="{A607A4FA-06B5-4EA4-8D37-189490370113}" type="presParOf" srcId="{FB4B0890-8B0E-4C47-B6D1-82A6A65C5F9F}" destId="{BDAC0128-90F2-4CCB-8C96-22FB0F60D055}" srcOrd="0" destOrd="0" presId="urn:microsoft.com/office/officeart/2005/8/layout/vList5"/>
    <dgm:cxn modelId="{D41F78AA-2093-4D78-A551-D215050DAA45}" type="presParOf" srcId="{FB4B0890-8B0E-4C47-B6D1-82A6A65C5F9F}" destId="{A6BC0724-F3B3-43CD-8EF3-BA5F577E4807}" srcOrd="1" destOrd="0" presId="urn:microsoft.com/office/officeart/2005/8/layout/vList5"/>
    <dgm:cxn modelId="{380C36EB-C40A-4C5A-85B9-5AAC1281AA24}" type="presParOf" srcId="{647D7334-579F-4457-8C67-8FA16E7D238E}" destId="{9065FD4E-7D39-4116-9B00-BDB8D84EE89F}" srcOrd="1" destOrd="0" presId="urn:microsoft.com/office/officeart/2005/8/layout/vList5"/>
    <dgm:cxn modelId="{14C87C3D-9520-4E9E-A50A-A0EA02EE3B67}" type="presParOf" srcId="{647D7334-579F-4457-8C67-8FA16E7D238E}" destId="{04CF61DB-275A-4D2A-84B1-E01DB9E766FC}" srcOrd="2" destOrd="0" presId="urn:microsoft.com/office/officeart/2005/8/layout/vList5"/>
    <dgm:cxn modelId="{FD7BED7B-5C00-4502-8A6A-A2C1EED6EE2C}" type="presParOf" srcId="{04CF61DB-275A-4D2A-84B1-E01DB9E766FC}" destId="{89D167F2-C9BA-42E6-9D35-7E6028C4E196}" srcOrd="0" destOrd="0" presId="urn:microsoft.com/office/officeart/2005/8/layout/vList5"/>
    <dgm:cxn modelId="{8923B2EA-93FC-4CBC-9FC8-ECB1FE8BB569}" type="presParOf" srcId="{04CF61DB-275A-4D2A-84B1-E01DB9E766FC}" destId="{91CA50C7-09A8-4E2F-8A66-C8421EBD48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C0724-F3B3-43CD-8EF3-BA5F577E4807}">
      <dsp:nvSpPr>
        <dsp:cNvPr id="0" name=""/>
        <dsp:cNvSpPr/>
      </dsp:nvSpPr>
      <dsp:spPr>
        <a:xfrm rot="5400000">
          <a:off x="3110435" y="-2051637"/>
          <a:ext cx="3052221" cy="715830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4625" marR="0" lvl="1" indent="-13970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zh-TW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國立暨公立高級中等學校</a:t>
          </a:r>
          <a:r>
            <a:rPr kumimoji="1" lang="zh-TW" altLang="zh-TW" sz="2000" b="1" i="0" u="sng" strike="noStrike" kern="1200" cap="none" normalizeH="0" baseline="0" dirty="0">
              <a:ln/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每班內含二名</a:t>
          </a:r>
          <a:r>
            <a:rPr kumimoji="1" lang="zh-TW" altLang="zh-TW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，私立高級中等學校</a:t>
          </a:r>
          <a:r>
            <a:rPr kumimoji="1" lang="zh-TW" altLang="zh-TW" sz="2000" b="1" i="0" u="sng" strike="noStrike" kern="1200" cap="none" normalizeH="0" baseline="0" dirty="0">
              <a:ln/>
              <a:solidFill>
                <a:srgbClr val="FF0000"/>
              </a:solidFill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每班外加二名</a:t>
          </a:r>
          <a:r>
            <a:rPr kumimoji="1" lang="zh-TW" altLang="en-US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。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  <a:cs typeface="+mn-cs"/>
          </a:endParaRPr>
        </a:p>
        <a:p>
          <a:pPr marL="174625" marR="0" lvl="1" indent="-13970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本區之共同就學區各高級中等學校，經本會同意後，得提列部分技優甄審免試入學招生名額，供本區之國民中學學生入學</a:t>
          </a:r>
          <a:r>
            <a:rPr kumimoji="1" lang="zh-TW" altLang="en-US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。</a:t>
          </a:r>
        </a:p>
        <a:p>
          <a:pPr marL="174625" marR="0" lvl="1" indent="-139700" algn="l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公立高級中等學校所提列之招生名額，於分發報到後仍有缺額者，其缺額</a:t>
          </a:r>
          <a:r>
            <a:rPr kumimoji="1" lang="en-US" altLang="zh-TW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(</a:t>
          </a:r>
          <a:r>
            <a:rPr kumimoji="1" lang="zh-TW" altLang="en-US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含報到後放棄錄取資格</a:t>
          </a:r>
          <a:r>
            <a:rPr kumimoji="1" lang="en-US" altLang="zh-TW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) </a:t>
          </a:r>
          <a:r>
            <a:rPr kumimoji="1" lang="zh-TW" altLang="en-US" sz="2000" b="1" i="0" u="none" strike="noStrike" kern="1200" cap="none" normalizeH="0" baseline="0" dirty="0">
              <a:ln/>
              <a:effectLst/>
              <a:latin typeface="微軟正黑體" pitchFamily="34" charset="-120"/>
              <a:ea typeface="微軟正黑體" pitchFamily="34" charset="-120"/>
              <a:cs typeface="Arial" pitchFamily="34" charset="0"/>
            </a:rPr>
            <a:t>納入免試入學之招生名額。</a:t>
          </a:r>
          <a:endParaRPr lang="zh-TW" altLang="en-US" sz="2000" b="1" kern="1200" dirty="0">
            <a:latin typeface="微軟正黑體" pitchFamily="34" charset="-120"/>
            <a:ea typeface="微軟正黑體" pitchFamily="34" charset="-120"/>
            <a:cs typeface="+mn-cs"/>
          </a:endParaRPr>
        </a:p>
      </dsp:txBody>
      <dsp:txXfrm rot="-5400000">
        <a:off x="1057395" y="150400"/>
        <a:ext cx="7009306" cy="2754227"/>
      </dsp:txXfrm>
    </dsp:sp>
    <dsp:sp modelId="{BDAC0128-90F2-4CCB-8C96-22FB0F60D055}">
      <dsp:nvSpPr>
        <dsp:cNvPr id="0" name=""/>
        <dsp:cNvSpPr/>
      </dsp:nvSpPr>
      <dsp:spPr>
        <a:xfrm>
          <a:off x="435" y="329957"/>
          <a:ext cx="1121746" cy="239511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800" b="1" kern="1200"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招生</a:t>
          </a:r>
          <a:endParaRPr kumimoji="1" lang="en-US" altLang="zh-TW" sz="2800" b="1" kern="1200">
            <a:latin typeface="微軟正黑體" pitchFamily="34" charset="-120"/>
            <a:ea typeface="微軟正黑體" pitchFamily="34" charset="-12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2800" b="1" kern="1200"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名額</a:t>
          </a:r>
          <a:endParaRPr lang="zh-TW" altLang="en-US" sz="2800" b="1" kern="1200" dirty="0">
            <a:latin typeface="微軟正黑體" pitchFamily="34" charset="-120"/>
            <a:ea typeface="微軟正黑體" pitchFamily="34" charset="-120"/>
            <a:cs typeface="+mn-cs"/>
          </a:endParaRPr>
        </a:p>
      </dsp:txBody>
      <dsp:txXfrm>
        <a:off x="55194" y="384716"/>
        <a:ext cx="1012228" cy="2285594"/>
      </dsp:txXfrm>
    </dsp:sp>
    <dsp:sp modelId="{91CA50C7-09A8-4E2F-8A66-C8421EBD4830}">
      <dsp:nvSpPr>
        <dsp:cNvPr id="0" name=""/>
        <dsp:cNvSpPr/>
      </dsp:nvSpPr>
      <dsp:spPr>
        <a:xfrm rot="5400000">
          <a:off x="3232634" y="992197"/>
          <a:ext cx="2807822" cy="7158303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4625" lvl="1" indent="-139700" algn="l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報名學生每人繳交報名作業費</a:t>
          </a:r>
          <a:r>
            <a:rPr lang="en-US" sz="2000" b="1" u="sng" kern="1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230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元整。</a:t>
          </a:r>
        </a:p>
        <a:p>
          <a:pPr marL="174625" lvl="1" indent="-139700" algn="l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TW" altLang="en-US" sz="2000" b="1" u="sng" kern="1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低收入戶子女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或其</a:t>
          </a:r>
          <a:r>
            <a:rPr lang="zh-TW" altLang="en-US" sz="2000" b="1" u="sng" kern="1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直系血親尊親屬支領失業給付者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，報名作業費</a:t>
          </a:r>
          <a:r>
            <a:rPr lang="zh-TW" altLang="en-US" sz="2000" b="1" u="sng" kern="1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全部減免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。</a:t>
          </a:r>
        </a:p>
        <a:p>
          <a:pPr marL="174625" lvl="1" indent="-139700" algn="l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TW" altLang="en-US" sz="2000" b="1" u="sng" kern="1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中低收入戶子女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，報名作業費</a:t>
          </a:r>
          <a:r>
            <a:rPr lang="en-US" altLang="zh-TW" sz="2000" b="1" kern="1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92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元。</a:t>
          </a:r>
        </a:p>
        <a:p>
          <a:pPr marL="174625" lvl="1" indent="-139700" algn="l" defTabSz="889000">
            <a:lnSpc>
              <a:spcPct val="8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報名本區技優生甄審入學</a:t>
          </a:r>
          <a:r>
            <a:rPr lang="zh-TW" altLang="en-US" sz="2000" b="1" kern="1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未錄取、錄取未報到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或</a:t>
          </a:r>
          <a:r>
            <a:rPr lang="zh-TW" altLang="en-US" sz="2000" b="1" kern="1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已報到放棄錄取資格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之學生，報名參加</a:t>
          </a:r>
          <a:r>
            <a:rPr 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1</a:t>
          </a:r>
          <a:r>
            <a:rPr lang="en-US" altLang="zh-TW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13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學年度臺南區高級中等學校免試入學，得持本次報名繳費證明</a:t>
          </a:r>
          <a:r>
            <a:rPr lang="zh-TW" altLang="en-US" sz="2000" b="1" kern="12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+mn-cs"/>
            </a:rPr>
            <a:t>免繳免試報名費</a:t>
          </a:r>
          <a:r>
            <a:rPr lang="zh-TW" altLang="en-US" sz="2000" b="1" kern="1200" dirty="0">
              <a:latin typeface="微軟正黑體" pitchFamily="34" charset="-120"/>
              <a:ea typeface="微軟正黑體" pitchFamily="34" charset="-120"/>
              <a:cs typeface="+mn-cs"/>
            </a:rPr>
            <a:t>。</a:t>
          </a:r>
        </a:p>
      </dsp:txBody>
      <dsp:txXfrm rot="-5400000">
        <a:off x="1057394" y="3304505"/>
        <a:ext cx="7021236" cy="2533688"/>
      </dsp:txXfrm>
    </dsp:sp>
    <dsp:sp modelId="{89D167F2-C9BA-42E6-9D35-7E6028C4E196}">
      <dsp:nvSpPr>
        <dsp:cNvPr id="0" name=""/>
        <dsp:cNvSpPr/>
      </dsp:nvSpPr>
      <dsp:spPr>
        <a:xfrm>
          <a:off x="435" y="3309568"/>
          <a:ext cx="1121746" cy="252356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1" kern="1200">
              <a:latin typeface="微軟正黑體" pitchFamily="34" charset="-120"/>
              <a:ea typeface="微軟正黑體" pitchFamily="34" charset="-120"/>
              <a:cs typeface="+mn-cs"/>
            </a:rPr>
            <a:t>報名</a:t>
          </a:r>
          <a:endParaRPr lang="en-US" altLang="zh-TW" sz="2800" b="1" kern="1200">
            <a:latin typeface="微軟正黑體" pitchFamily="34" charset="-120"/>
            <a:ea typeface="微軟正黑體" pitchFamily="34" charset="-120"/>
            <a:cs typeface="+mn-cs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1" kern="1200">
              <a:latin typeface="微軟正黑體" pitchFamily="34" charset="-120"/>
              <a:ea typeface="微軟正黑體" pitchFamily="34" charset="-120"/>
              <a:cs typeface="+mn-cs"/>
            </a:rPr>
            <a:t>費用</a:t>
          </a:r>
          <a:endParaRPr lang="zh-TW" altLang="en-US" sz="2800" b="1" kern="1200" dirty="0">
            <a:latin typeface="微軟正黑體" pitchFamily="34" charset="-120"/>
            <a:ea typeface="微軟正黑體" pitchFamily="34" charset="-120"/>
            <a:cs typeface="+mn-cs"/>
          </a:endParaRPr>
        </a:p>
      </dsp:txBody>
      <dsp:txXfrm>
        <a:off x="55194" y="3364327"/>
        <a:ext cx="1012228" cy="2414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406" cy="49733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750" y="1"/>
            <a:ext cx="2945405" cy="49733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r">
              <a:defRPr sz="1200"/>
            </a:lvl1pPr>
          </a:lstStyle>
          <a:p>
            <a:fld id="{51D373B9-D71C-4C23-A7FE-994B0DF8E5E1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29305"/>
            <a:ext cx="2945406" cy="49733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750" y="9429305"/>
            <a:ext cx="2945405" cy="49733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r">
              <a:defRPr sz="1200"/>
            </a:lvl1pPr>
          </a:lstStyle>
          <a:p>
            <a:fld id="{EC7B00F0-C7C0-43FE-A527-AD09E2E5432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6874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06" cy="49579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750" y="0"/>
            <a:ext cx="2945405" cy="495793"/>
          </a:xfrm>
          <a:prstGeom prst="rect">
            <a:avLst/>
          </a:prstGeom>
        </p:spPr>
        <p:txBody>
          <a:bodyPr vert="horz" lIns="88194" tIns="44097" rIns="88194" bIns="44097" rtlCol="0"/>
          <a:lstStyle>
            <a:lvl1pPr algn="r">
              <a:defRPr sz="1200"/>
            </a:lvl1pPr>
          </a:lstStyle>
          <a:p>
            <a:fld id="{DB893619-0EE8-4A1B-91D7-566D62AC993D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94" tIns="44097" rIns="88194" bIns="44097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527" y="4714653"/>
            <a:ext cx="5438140" cy="4466756"/>
          </a:xfrm>
          <a:prstGeom prst="rect">
            <a:avLst/>
          </a:prstGeom>
        </p:spPr>
        <p:txBody>
          <a:bodyPr vert="horz" lIns="88194" tIns="44097" rIns="88194" bIns="44097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9305"/>
            <a:ext cx="2945406" cy="49579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750" y="9429305"/>
            <a:ext cx="2945405" cy="495793"/>
          </a:xfrm>
          <a:prstGeom prst="rect">
            <a:avLst/>
          </a:prstGeom>
        </p:spPr>
        <p:txBody>
          <a:bodyPr vert="horz" lIns="88194" tIns="44097" rIns="88194" bIns="44097" rtlCol="0" anchor="b"/>
          <a:lstStyle>
            <a:lvl1pPr algn="r">
              <a:defRPr sz="1200"/>
            </a:lvl1pPr>
          </a:lstStyle>
          <a:p>
            <a:fld id="{47CD95F1-3B9C-4CF1-89F1-348E87C8B4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314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D95F1-3B9C-4CF1-89F1-348E87C8B4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8516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38F86C-EC04-4856-A113-C00A431DEC6B}" type="datetimeFigureOut">
              <a:rPr lang="zh-TW" altLang="en-US" smtClean="0"/>
              <a:t>2024/4/25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17675FF-935A-4E20-9AAE-C4F5DB4B7B9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n.entry.edu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n.entry.edu.tw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n.entry.edu.tw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TW" b="1" dirty="0"/>
              <a:t>113</a:t>
            </a:r>
            <a:r>
              <a:rPr lang="zh-TW" altLang="zh-TW" b="1" dirty="0"/>
              <a:t>學年度臺南區</a:t>
            </a:r>
            <a:br>
              <a:rPr lang="en-US" altLang="zh-TW" b="1" dirty="0"/>
            </a:br>
            <a:r>
              <a:rPr lang="zh-TW" altLang="zh-TW" b="1" dirty="0"/>
              <a:t>國中技藝技能優良學生</a:t>
            </a:r>
            <a:br>
              <a:rPr lang="en-US" altLang="zh-TW" b="1" dirty="0"/>
            </a:br>
            <a:r>
              <a:rPr lang="zh-TW" altLang="zh-TW" b="1" dirty="0"/>
              <a:t>甄審入學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b="1" dirty="0"/>
              <a:t>永康國中校內說明會</a:t>
            </a:r>
            <a:r>
              <a:rPr lang="en-US" altLang="zh-TW" sz="2800" b="1" dirty="0"/>
              <a:t>(4/30)</a:t>
            </a:r>
          </a:p>
        </p:txBody>
      </p:sp>
    </p:spTree>
    <p:extLst>
      <p:ext uri="{BB962C8B-B14F-4D97-AF65-F5344CB8AC3E}">
        <p14:creationId xmlns:p14="http://schemas.microsoft.com/office/powerpoint/2010/main" val="128793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200" b="1" dirty="0">
                <a:latin typeface="+mj-ea"/>
                <a:cs typeface="Times New Roman" panose="02020603050405020304" pitchFamily="18" charset="0"/>
              </a:rPr>
              <a:t>報名程序</a:t>
            </a:r>
            <a:r>
              <a:rPr lang="en-US" altLang="zh-TW" sz="3200" b="1" dirty="0">
                <a:latin typeface="+mj-ea"/>
                <a:cs typeface="Times New Roman" panose="02020603050405020304" pitchFamily="18" charset="0"/>
              </a:rPr>
              <a:t>(3/3)-</a:t>
            </a:r>
            <a:r>
              <a:rPr lang="zh-TW" altLang="en-US" sz="3200" b="1" dirty="0">
                <a:latin typeface="+mj-ea"/>
                <a:cs typeface="Times New Roman" panose="02020603050405020304" pitchFamily="18" charset="0"/>
              </a:rPr>
              <a:t>報名檢具表件規定</a:t>
            </a:r>
            <a:endParaRPr lang="en-US" altLang="zh-TW" sz="3200" b="1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報名時檢具下列表件：</a:t>
            </a:r>
          </a:p>
          <a:p>
            <a:pPr lvl="1">
              <a:spcBef>
                <a:spcPts val="1800"/>
              </a:spcBef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報名表：請檢視技優報名網站上各項欄位及志願後，列印成紙本並簽名。</a:t>
            </a:r>
            <a:r>
              <a:rPr lang="zh-TW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內容若經塗改，則報名表視同無效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spcBef>
                <a:spcPts val="1800"/>
              </a:spcBef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技藝教育課程職群</a:t>
            </a:r>
            <a:r>
              <a:rPr lang="zh-TW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成績單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影印本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以技藝教育課程成績優良申請者必繳，影印本應由國中相關單位</a:t>
            </a:r>
            <a:r>
              <a:rPr lang="zh-TW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核章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並加註【</a:t>
            </a:r>
            <a:r>
              <a:rPr lang="zh-TW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與正本相符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】字樣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>
              <a:spcBef>
                <a:spcPts val="1800"/>
              </a:spcBef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符合申請資格之獎狀及相關證件影印本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無則免附，影印本應由國中相關單位</a:t>
            </a:r>
            <a:r>
              <a:rPr lang="zh-TW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核章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並加註【</a:t>
            </a:r>
            <a:r>
              <a:rPr lang="zh-TW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與正本相符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】字樣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altLang="zh-TW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詳見「技優甄審系統說明」資料。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2648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59296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latin typeface="+mj-ea"/>
                <a:cs typeface="Times New Roman" panose="02020603050405020304" pitchFamily="18" charset="0"/>
              </a:rPr>
              <a:t>技優生甄審入學之積分審查</a:t>
            </a:r>
            <a:r>
              <a:rPr lang="en-US" altLang="zh-TW" sz="3200" b="1" dirty="0">
                <a:latin typeface="+mj-ea"/>
                <a:cs typeface="Times New Roman" panose="02020603050405020304" pitchFamily="18" charset="0"/>
              </a:rPr>
              <a:t>(</a:t>
            </a:r>
            <a:r>
              <a:rPr lang="zh-TW" altLang="en-US" sz="3200" b="1" dirty="0">
                <a:latin typeface="+mj-ea"/>
                <a:cs typeface="Times New Roman" panose="02020603050405020304" pitchFamily="18" charset="0"/>
              </a:rPr>
              <a:t>以簡章為主</a:t>
            </a:r>
            <a:r>
              <a:rPr lang="en-US" altLang="zh-TW" sz="3200" b="1" dirty="0">
                <a:latin typeface="+mj-ea"/>
                <a:cs typeface="Times New Roman" panose="02020603050405020304" pitchFamily="18" charset="0"/>
              </a:rPr>
              <a:t>)</a:t>
            </a:r>
            <a:endParaRPr lang="zh-TW" altLang="en-US" sz="3200" b="1" dirty="0">
              <a:latin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368856"/>
              </p:ext>
            </p:extLst>
          </p:nvPr>
        </p:nvGraphicFramePr>
        <p:xfrm>
          <a:off x="287525" y="1268760"/>
          <a:ext cx="8568951" cy="543599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80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261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項目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名次（級別）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積分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29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國際技能競賽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包括科技展覽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優勝以上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一百分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未得獎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九十五分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654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全國性技藝技能競賽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第一名、第二名、第三名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主辦九十五分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協辦八十分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65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第四名至優勝或佳作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主辦八十分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協辦六十五分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29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全國中小學科學展覽會、臺灣國際科學展覽會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第一名、第二名、第三名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九十五分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第四名至優勝或佳作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八十分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29"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其他國際性特殊技藝技能競賽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第一名、第二名、第三名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九十五分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第四名至優勝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八十分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29">
                <a:tc row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各直轄市、縣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市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政府主辦報經教育部備查之技藝技能比賽及科學展覽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不包括成果展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第一名、第二名、第三名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特優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七十分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第四名、第五名、第六名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優等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六十五分</a:t>
                      </a:r>
                      <a:endParaRPr lang="zh-TW" sz="1600" b="1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8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佳作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甲等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六十分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16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領有技術士證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領有丙級以上技術士證或相當於丙級以上之單一級技術士證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五十分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829">
                <a:tc row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應屆畢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結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業生技藝教育課程成績優良，技藝教育課程職群成績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與國中在校學習領域評量成績無涉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達該班</a:t>
                      </a:r>
                      <a:r>
                        <a:rPr lang="en-US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zh-TW" sz="1600" b="1" kern="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值七十以上者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得擇優一職群成績採計得分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值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百分等級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九十以上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五十分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58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值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百分等級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八十以上未達九十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四十五分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3165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值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百分等級</a:t>
                      </a:r>
                      <a:r>
                        <a:rPr lang="en-US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七十以上未達八十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四十分</a:t>
                      </a:r>
                      <a:endParaRPr lang="zh-TW" sz="1600" b="1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7601" marR="17601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076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663352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latin typeface="+mj-ea"/>
                <a:cs typeface="Times New Roman" panose="02020603050405020304" pitchFamily="18" charset="0"/>
              </a:rPr>
              <a:t>分發錄取方式 </a:t>
            </a:r>
            <a:r>
              <a:rPr lang="en-US" altLang="zh-TW" sz="2400" b="1" dirty="0">
                <a:latin typeface="+mj-ea"/>
                <a:cs typeface="Times New Roman" panose="02020603050405020304" pitchFamily="18" charset="0"/>
              </a:rPr>
              <a:t>(</a:t>
            </a:r>
            <a:r>
              <a:rPr lang="zh-TW" altLang="en-US" sz="2400" b="1" dirty="0">
                <a:latin typeface="+mj-ea"/>
                <a:cs typeface="Times New Roman" panose="02020603050405020304" pitchFamily="18" charset="0"/>
              </a:rPr>
              <a:t>簡章第</a:t>
            </a:r>
            <a:r>
              <a:rPr lang="en-US" altLang="zh-TW" sz="2400" b="1" dirty="0">
                <a:latin typeface="+mj-ea"/>
                <a:cs typeface="Times New Roman" panose="02020603050405020304" pitchFamily="18" charset="0"/>
              </a:rPr>
              <a:t>4</a:t>
            </a:r>
            <a:r>
              <a:rPr lang="zh-TW" altLang="en-US" sz="2400" b="1" dirty="0">
                <a:latin typeface="+mj-ea"/>
                <a:cs typeface="Times New Roman" panose="02020603050405020304" pitchFamily="18" charset="0"/>
              </a:rPr>
              <a:t>頁</a:t>
            </a:r>
            <a:r>
              <a:rPr lang="en-US" altLang="zh-TW" sz="2400" b="1" dirty="0">
                <a:latin typeface="+mj-ea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5429200"/>
          </a:xfrm>
        </p:spPr>
        <p:txBody>
          <a:bodyPr>
            <a:noAutofit/>
          </a:bodyPr>
          <a:lstStyle/>
          <a:p>
            <a:pPr marL="457200" lvl="0" indent="-457200">
              <a:buFont typeface="+mj-ea"/>
              <a:buAutoNum type="ea1ChtPeriod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依積分高低順序及志願順序，分發相關專業群、科就讀。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57200" lvl="0" indent="-457200">
              <a:buFont typeface="+mj-ea"/>
              <a:buAutoNum type="ea1ChtPeriod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所填志願之校科，分發錄取至額滿為止。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57200" lvl="0" indent="-457200">
              <a:buFont typeface="+mj-ea"/>
              <a:buAutoNum type="ea1ChtPeriod"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積分相同者，依下列</a:t>
            </a:r>
            <a:r>
              <a:rPr lang="zh-TW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同分比序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順序比較之：</a:t>
            </a:r>
            <a:b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志願序；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競賽得獎項目與名次；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(3)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技術士證；</a:t>
            </a:r>
            <a:b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(4)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技藝教育課程職群成績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(PR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值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。</a:t>
            </a:r>
          </a:p>
          <a:p>
            <a:pPr marL="457200" lvl="0" indent="-457200">
              <a:buFont typeface="+mj-ea"/>
              <a:buAutoNum type="ea1ChtPeriod"/>
            </a:pPr>
            <a:r>
              <a:rPr lang="zh-TW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競賽得獎項目與名次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之比序方式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b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依下列競賽項目、名次順序比較之：</a:t>
            </a:r>
            <a:b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國際技能競賽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包括科技展覽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全國性技藝技能競賽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主辦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</a:t>
            </a:r>
            <a:b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(3)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全國性技藝技能競賽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協辦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(4)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全國中小學科學展覽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會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</a:t>
            </a:r>
            <a:b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(5)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臺灣國際科學展覽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會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(6)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其他國際性特殊技藝技能競賽；</a:t>
            </a:r>
            <a:b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(7)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各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直轄市、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縣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市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政府主辦報經教育部備查之技藝技能比賽及科學展覽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不包括成果展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</a:p>
          <a:p>
            <a:pPr marL="457200" lvl="0" indent="-457200">
              <a:buFont typeface="+mj-ea"/>
              <a:buAutoNum type="ea1ChtPeriod"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積分審查為</a:t>
            </a:r>
            <a:r>
              <a:rPr lang="zh-TW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零分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者，不予分發。</a:t>
            </a:r>
          </a:p>
          <a:p>
            <a:pPr marL="457200" lvl="0" indent="-457200">
              <a:buFont typeface="+mj-ea"/>
              <a:buAutoNum type="ea1ChtPeriod"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經積分比序且同分參酌後，仍無法評比者，</a:t>
            </a:r>
            <a:r>
              <a:rPr lang="zh-TW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增額錄取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之。 </a:t>
            </a:r>
          </a:p>
          <a:p>
            <a:pPr marL="457200" lvl="0" indent="-457200">
              <a:buFont typeface="+mj-ea"/>
              <a:buAutoNum type="ea1ChtPeriod"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分發以一次為限，一經分發後</a:t>
            </a:r>
            <a:r>
              <a:rPr lang="zh-TW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不得申請更改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</a:p>
          <a:p>
            <a:pPr marL="457200" indent="-457200">
              <a:lnSpc>
                <a:spcPct val="80000"/>
              </a:lnSpc>
              <a:buFont typeface="+mj-ea"/>
              <a:buAutoNum type="ea1ChtPeriod"/>
            </a:pPr>
            <a:endParaRPr lang="zh-TW" altLang="en-US" sz="20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6931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419872"/>
            <a:ext cx="8229600" cy="885728"/>
          </a:xfrm>
        </p:spPr>
        <p:txBody>
          <a:bodyPr>
            <a:noAutofit/>
          </a:bodyPr>
          <a:lstStyle/>
          <a:p>
            <a:pPr algn="ctr"/>
            <a:r>
              <a:rPr lang="en-US" altLang="zh-TW" sz="3200" b="1" dirty="0">
                <a:latin typeface="+mj-ea"/>
              </a:rPr>
              <a:t>113</a:t>
            </a:r>
            <a:r>
              <a:rPr lang="zh-TW" altLang="zh-TW" sz="3200" b="1" dirty="0">
                <a:latin typeface="+mj-ea"/>
              </a:rPr>
              <a:t>學年度臺南區國民中學技藝技能優良學生</a:t>
            </a:r>
            <a:br>
              <a:rPr lang="en-US" altLang="zh-TW" sz="3200" b="1" dirty="0">
                <a:latin typeface="+mj-ea"/>
              </a:rPr>
            </a:br>
            <a:r>
              <a:rPr lang="zh-TW" altLang="zh-TW" sz="3200" b="1" dirty="0">
                <a:latin typeface="+mj-ea"/>
              </a:rPr>
              <a:t>甄審入學高級中等學校專業群科重要日程表</a:t>
            </a:r>
            <a:endParaRPr lang="zh-TW" altLang="en-US" dirty="0">
              <a:latin typeface="+mj-ea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414740"/>
              </p:ext>
            </p:extLst>
          </p:nvPr>
        </p:nvGraphicFramePr>
        <p:xfrm>
          <a:off x="198000" y="1332763"/>
          <a:ext cx="8748000" cy="527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4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項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  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期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地點、摘要說明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812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簡章公告及下載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</a:t>
                      </a:r>
                      <a:r>
                        <a:rPr lang="zh-TW" alt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一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承辦學校：</a:t>
                      </a:r>
                      <a:r>
                        <a:rPr lang="zh-TW" sz="1600" b="1" i="0" u="none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國立</a:t>
                      </a:r>
                      <a:r>
                        <a:rPr lang="zh-TW" altLang="en-US" sz="1600" b="1" i="0" u="none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新化高中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地址：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712005</a:t>
                      </a:r>
                      <a:r>
                        <a:rPr lang="zh-TW" alt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臺南市新化區忠孝路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</a:t>
                      </a:r>
                      <a:r>
                        <a:rPr lang="zh-TW" alt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號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可於臺南區高級中等學校免試入學委員會網站下載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https://tn.entry.edu.tw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網路選填志願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09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星期四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至</a:t>
                      </a:r>
                      <a:b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</a:b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星期一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選填網址：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https://tn.entry.edu.tw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063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zh-TW" altLang="en-US" sz="1600" b="1" i="0" u="none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報名日期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星期四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至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星期五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76325" indent="-1076325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集體報名：各國中向承辦學校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國立</a:t>
                      </a:r>
                      <a:r>
                        <a:rPr lang="zh-TW" altLang="en-US" sz="1600" b="1" i="0" u="none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Times New Roman"/>
                        </a:rPr>
                        <a:t>新化高中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報名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02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5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星期五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76325" indent="-1076325" font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個別報名：學生向承辦學校</a:t>
                      </a:r>
                      <a:r>
                        <a:rPr lang="en-US" sz="1600" b="1" i="0" u="none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國立</a:t>
                      </a:r>
                      <a:r>
                        <a:rPr lang="zh-TW" altLang="en-US" sz="1600" b="1" i="0" u="none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Times New Roman"/>
                        </a:rPr>
                        <a:t>新化高中</a:t>
                      </a:r>
                      <a:r>
                        <a:rPr lang="en-US" sz="1600" b="1" i="0" u="none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r>
                        <a:rPr lang="zh-TW" sz="1600" b="1" i="0" u="none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報名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分發結果公告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14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</a:t>
                      </a:r>
                      <a:r>
                        <a:rPr lang="zh-TW" alt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五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上午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113</a:t>
                      </a:r>
                      <a:r>
                        <a:rPr lang="zh-TW" alt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學年度臺南區免試入學委員會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zh-TW" sz="1600" b="1" i="0" u="none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Times New Roman"/>
                        </a:rPr>
                        <a:t>國立</a:t>
                      </a:r>
                      <a:r>
                        <a:rPr lang="zh-TW" altLang="en-US" sz="1600" b="1" i="0" u="none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Times New Roman"/>
                        </a:rPr>
                        <a:t>曾文家商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分發結果查詢網址：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  <a:hlinkClick r:id="rId3"/>
                        </a:rPr>
                        <a:t>https://tn.entry.edu.tw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分發結果複查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14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</a:t>
                      </a:r>
                      <a:r>
                        <a:rPr lang="zh-TW" alt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五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下午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600" b="1" i="0" u="none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Times New Roman"/>
                        </a:rPr>
                        <a:t>國立</a:t>
                      </a:r>
                      <a:r>
                        <a:rPr lang="zh-TW" altLang="en-US" sz="1600" b="1" i="0" u="none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Times New Roman"/>
                        </a:rPr>
                        <a:t>新化高中</a:t>
                      </a:r>
                      <a:endParaRPr lang="zh-TW" sz="1600" b="1" i="0" u="none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0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報到日期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17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</a:t>
                      </a:r>
                      <a:r>
                        <a:rPr lang="zh-TW" alt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一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各錄取學校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已報到學生聲明放棄錄取資格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18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</a:t>
                      </a:r>
                      <a:r>
                        <a:rPr lang="zh-TW" alt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二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中午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12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各錄取學校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40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申訴期限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13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年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6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  <a:r>
                        <a:rPr lang="en-US" alt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18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日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星期</a:t>
                      </a:r>
                      <a:r>
                        <a:rPr lang="zh-TW" alt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二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sz="1600" b="1" i="0" u="none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下午</a:t>
                      </a:r>
                      <a:r>
                        <a:rPr lang="en-US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2</a:t>
                      </a:r>
                      <a:r>
                        <a:rPr lang="zh-TW" sz="1600" b="1" i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時前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i="0" u="none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113</a:t>
                      </a:r>
                      <a:r>
                        <a:rPr lang="zh-TW" altLang="en-US" sz="1600" b="1" i="0" u="none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學年度臺南區免試入學委員會</a:t>
                      </a:r>
                      <a:r>
                        <a:rPr lang="en-US" altLang="zh-TW" sz="1600" b="1" i="0" u="none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zh-TW" sz="1600" b="1" i="0" u="none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Times New Roman"/>
                        </a:rPr>
                        <a:t>國立</a:t>
                      </a:r>
                      <a:r>
                        <a:rPr lang="zh-TW" altLang="en-US" sz="1600" b="1" i="0" u="none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Times New Roman"/>
                        </a:rPr>
                        <a:t>曾文家商</a:t>
                      </a:r>
                      <a:r>
                        <a:rPr lang="en-US" altLang="zh-TW" sz="1600" b="1" i="0" u="none" kern="1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altLang="zh-TW" sz="1600" b="1" i="0" u="none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142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147248" cy="99060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latin typeface="+mj-ea"/>
              </a:rPr>
              <a:t>技優入學資訊取得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23256"/>
            <a:ext cx="8229600" cy="4876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承辦學校：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國立新化高中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地址：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712005</a:t>
            </a: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臺南市新化區忠孝路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號</a:t>
            </a:r>
            <a:endParaRPr lang="en-US" altLang="zh-TW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聯絡電話：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(06)5982065#2004(</a:t>
            </a: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註冊組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#2001(</a:t>
            </a: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主任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>
              <a:defRPr/>
            </a:pP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簡章取得：</a:t>
            </a:r>
            <a:b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113</a:t>
            </a: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學年度臺南區高級中等學校免試入學委員會」網站</a:t>
            </a:r>
            <a:b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b="1" dirty="0" err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tn.entry.edu.tw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/</a:t>
            </a:r>
            <a:b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endParaRPr lang="en-US" altLang="zh-TW" b="1" dirty="0">
              <a:solidFill>
                <a:srgbClr val="002060"/>
              </a:solidFill>
              <a:latin typeface="Arial Unicode MS" panose="020B0604020202020204" pitchFamily="34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895575" y="4581128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臺南區免試入學委員會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6686293" y="4365104"/>
            <a:ext cx="17367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學年度臺南區高級中等學校技藝技能優良學生甄審入學系統平臺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824" y="3933056"/>
            <a:ext cx="2160000" cy="21600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7C4E5DBE-7034-4F21-80F5-6CE11C3F87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75" y="3933056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26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>
                <a:latin typeface="+mj-ea"/>
                <a:cs typeface="Times New Roman" panose="02020603050405020304" pitchFamily="18" charset="0"/>
              </a:rPr>
              <a:t>技優生甄審入學之報名資格及條件 </a:t>
            </a:r>
            <a:r>
              <a:rPr lang="en-US" altLang="zh-TW" sz="2800" kern="0" dirty="0">
                <a:latin typeface="+mj-ea"/>
                <a:cs typeface="Times New Roman" panose="02020603050405020304" pitchFamily="18" charset="0"/>
              </a:rPr>
              <a:t>1/2</a:t>
            </a:r>
            <a:endParaRPr lang="zh-TW" altLang="en-US" sz="2800" dirty="0"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marL="457200" lvl="0" indent="-457200">
              <a:buFont typeface="+mj-ea"/>
              <a:buAutoNum type="ea1ChtPeriod"/>
            </a:pP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凡本區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臺南市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國民中學學生符合下列各款情形之一者，得申請技優甄審免試入學，各款專業群科對照表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附表一，第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頁至第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頁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712788" lvl="1" indent="-439738">
              <a:buNone/>
            </a:pP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參加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國際技能競賽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各職類或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國際科技展覽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成績優異，分別獲勞動部勞動力發展署或國立臺灣科學教育館推薦並持有證明。</a:t>
            </a:r>
            <a:endParaRPr lang="en-US" altLang="zh-TW" b="1" dirty="0">
              <a:latin typeface="Arial Unicode MS" panose="020B0604020202020204" pitchFamily="34" charset="-120"/>
              <a:ea typeface="微軟正黑體" panose="020B0604030504040204" pitchFamily="34" charset="-120"/>
            </a:endParaRPr>
          </a:p>
          <a:p>
            <a:pPr marL="712788" lvl="1" indent="-439738">
              <a:buNone/>
            </a:pP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參加中央各級機關或直轄市政府教育局、勞工局以上機關主、協辦之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全國性技藝技能競賽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，獲優勝或佳作以上名次。</a:t>
            </a:r>
          </a:p>
          <a:p>
            <a:pPr marL="712788" lvl="1" indent="-439738">
              <a:buNone/>
            </a:pP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參加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全國中小學科學展覽會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臺灣國際科學展覽會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績優且獲國立臺灣科學教育館推薦。</a:t>
            </a:r>
            <a:endParaRPr lang="en-US" altLang="zh-TW" b="1" dirty="0">
              <a:latin typeface="Arial Unicode MS" panose="020B0604020202020204" pitchFamily="34" charset="-120"/>
              <a:ea typeface="微軟正黑體" panose="020B0604030504040204" pitchFamily="34" charset="-120"/>
            </a:endParaRPr>
          </a:p>
          <a:p>
            <a:pPr marL="712788" lvl="1" indent="-439738">
              <a:buNone/>
            </a:pP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參加各縣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市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政府主辦，並報經教育部備查之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技藝技能競賽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科學展覽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不包括成果展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，獲優勝名次。</a:t>
            </a:r>
            <a:endParaRPr lang="en-US" altLang="zh-TW" b="1" dirty="0">
              <a:latin typeface="Arial Unicode MS" panose="020B0604020202020204" pitchFamily="34" charset="-120"/>
              <a:ea typeface="微軟正黑體" panose="020B0604030504040204" pitchFamily="34" charset="-120"/>
            </a:endParaRPr>
          </a:p>
          <a:p>
            <a:pPr marL="712788" lvl="1" indent="-439738">
              <a:buNone/>
            </a:pP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五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領有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丙級以上技術士證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或相當於丙級以上之單一級技術士證。</a:t>
            </a:r>
            <a:endParaRPr lang="en-US" altLang="zh-TW" b="1" dirty="0">
              <a:latin typeface="Arial Unicode MS" panose="020B0604020202020204" pitchFamily="34" charset="-120"/>
              <a:ea typeface="微軟正黑體" panose="020B0604030504040204" pitchFamily="34" charset="-120"/>
            </a:endParaRPr>
          </a:p>
          <a:p>
            <a:pPr marL="712788" lvl="1" indent="-439738">
              <a:buNone/>
            </a:pP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應屆畢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結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業生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技藝教育課程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成績優良。</a:t>
            </a:r>
            <a:endParaRPr lang="en-US" altLang="zh-TW" b="1" dirty="0">
              <a:latin typeface="Arial Unicode MS" panose="020B0604020202020204" pitchFamily="34" charset="-120"/>
              <a:ea typeface="微軟正黑體" panose="020B0604030504040204" pitchFamily="34" charset="-120"/>
            </a:endParaRPr>
          </a:p>
          <a:p>
            <a:pPr marL="712788" lvl="1" indent="-439738">
              <a:buNone/>
            </a:pP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七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其他</a:t>
            </a:r>
            <a:r>
              <a:rPr lang="zh-TW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參加國際性特殊技藝技能競賽，獲相關競賽優勝名次。</a:t>
            </a:r>
          </a:p>
        </p:txBody>
      </p:sp>
    </p:spTree>
    <p:extLst>
      <p:ext uri="{BB962C8B-B14F-4D97-AF65-F5344CB8AC3E}">
        <p14:creationId xmlns:p14="http://schemas.microsoft.com/office/powerpoint/2010/main" val="3941678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ea"/>
              <a:buAutoNum type="ea1ChtPeriod" startAt="2"/>
            </a:pP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前項第一款至第五款及第七款所列之各類競賽及展覽之認可，由免試入學委員會依規定辦理。</a:t>
            </a:r>
          </a:p>
          <a:p>
            <a:pPr marL="457200" indent="-457200">
              <a:lnSpc>
                <a:spcPct val="90000"/>
              </a:lnSpc>
              <a:buFont typeface="+mj-ea"/>
              <a:buAutoNum type="ea1ChtPeriod" startAt="2"/>
            </a:pP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第一項第六款所列應屆國中畢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結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業生，以</a:t>
            </a:r>
            <a:r>
              <a:rPr lang="zh-TW" altLang="en-US" b="1" dirty="0">
                <a:solidFill>
                  <a:srgbClr val="FF0000"/>
                </a:solidFill>
                <a:latin typeface="Arial Unicode MS" panose="020B0604020202020204" pitchFamily="34" charset="-120"/>
                <a:ea typeface="微軟正黑體" panose="020B0604030504040204" pitchFamily="34" charset="-120"/>
              </a:rPr>
              <a:t>技藝技能優良身分入學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者，以就讀高級中等學校相關專業群、科為限。專業群、科對照表如本簡章第</a:t>
            </a:r>
            <a:r>
              <a:rPr lang="en-US" altLang="zh-TW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頁。</a:t>
            </a:r>
          </a:p>
          <a:p>
            <a:pPr marL="457200" indent="-457200">
              <a:lnSpc>
                <a:spcPct val="90000"/>
              </a:lnSpc>
              <a:buFont typeface="+mj-ea"/>
              <a:buAutoNum type="ea1ChtPeriod" startAt="2"/>
            </a:pPr>
            <a:r>
              <a:rPr lang="zh-TW" altLang="en-US" b="1" dirty="0">
                <a:latin typeface="Arial Unicode MS" panose="020B0604020202020204" pitchFamily="34" charset="-120"/>
                <a:ea typeface="微軟正黑體" panose="020B0604030504040204" pitchFamily="34" charset="-120"/>
              </a:rPr>
              <a:t>參加本學年度前各學年度甄審錄取之學生無論已否註冊入學，均不得再以同一證件或競賽、展覽獎項參加技優甄審免試入學；其有違反者，取消其本學年度報名及錄取入學資格。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332656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200" b="1" dirty="0">
                <a:latin typeface="+mj-ea"/>
                <a:cs typeface="Times New Roman" panose="02020603050405020304" pitchFamily="18" charset="0"/>
              </a:rPr>
              <a:t>技優生甄審入學之報名資格及條件 </a:t>
            </a:r>
            <a:r>
              <a:rPr lang="en-US" altLang="zh-TW" sz="2800" kern="0" dirty="0">
                <a:latin typeface="+mj-ea"/>
                <a:cs typeface="Times New Roman" panose="02020603050405020304" pitchFamily="18" charset="0"/>
              </a:rPr>
              <a:t>2/2</a:t>
            </a:r>
            <a:endParaRPr lang="zh-TW" altLang="en-US" sz="2800" dirty="0">
              <a:latin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92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2407333459"/>
              </p:ext>
            </p:extLst>
          </p:nvPr>
        </p:nvGraphicFramePr>
        <p:xfrm>
          <a:off x="539552" y="692696"/>
          <a:ext cx="828092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72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200" b="1" dirty="0">
                <a:latin typeface="+mj-ea"/>
                <a:cs typeface="Times New Roman" panose="02020603050405020304" pitchFamily="18" charset="0"/>
              </a:rPr>
              <a:t>報名程序</a:t>
            </a:r>
            <a:r>
              <a:rPr lang="en-US" altLang="zh-TW" sz="3200" b="1" dirty="0">
                <a:latin typeface="+mj-ea"/>
                <a:cs typeface="Times New Roman" panose="02020603050405020304" pitchFamily="18" charset="0"/>
              </a:rPr>
              <a:t>(1/3)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9750" indent="-539750">
              <a:buFont typeface="+mj-ea"/>
              <a:buAutoNum type="ea1Cht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符合申請資格之學生，依其志願並經家長同意後向本會報名。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87425" indent="-447675">
              <a:buNone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集體報名者由國中端上傳學生技優甄審入學相關資料，報名網站網址：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</a:t>
            </a:r>
            <a:r>
              <a:rPr lang="en-US" altLang="zh-TW" sz="2000" b="1" dirty="0" err="1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tn.entry.edu.tw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87425" indent="-447675">
              <a:buNone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個別報名者應依本會規定之個別報名時限內，攜帶相關表件逕至承辦學校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國立新化高中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現場報名。</a:t>
            </a:r>
          </a:p>
          <a:p>
            <a:pPr marL="539750" indent="-539750">
              <a:buFont typeface="+mj-ea"/>
              <a:buAutoNum type="ea1ChtPeriod" startAt="2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學生應以一校或多校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至多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個志願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，每校均為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同一科別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之方式填選志願。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參閱技藝技能優良學生甄審入學相關</a:t>
            </a:r>
            <a:r>
              <a:rPr lang="zh-TW" altLang="en-US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專業群科對照表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簡章第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頁至第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、各校提列申請科別及人數對照表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簡章第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頁至第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)】</a:t>
            </a:r>
          </a:p>
          <a:p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2393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848FAC-4946-4121-8446-458A7E9FB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FD0A379B-7D42-499A-A8EF-834B9EF3BB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11" y="404664"/>
            <a:ext cx="5981993" cy="4876800"/>
          </a:xfrm>
        </p:spPr>
      </p:pic>
    </p:spTree>
    <p:extLst>
      <p:ext uri="{BB962C8B-B14F-4D97-AF65-F5344CB8AC3E}">
        <p14:creationId xmlns:p14="http://schemas.microsoft.com/office/powerpoint/2010/main" val="4265334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200" b="1" dirty="0">
                <a:latin typeface="+mj-ea"/>
                <a:cs typeface="Times New Roman" panose="02020603050405020304" pitchFamily="18" charset="0"/>
              </a:rPr>
              <a:t>報名程序</a:t>
            </a:r>
            <a:r>
              <a:rPr lang="en-US" altLang="zh-TW" sz="3200" b="1" dirty="0">
                <a:latin typeface="+mj-ea"/>
                <a:cs typeface="Times New Roman" panose="02020603050405020304" pitchFamily="18" charset="0"/>
              </a:rPr>
              <a:t>(2/3)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2300" indent="-622300">
              <a:buFont typeface="+mj-ea"/>
              <a:buAutoNum type="ea1ChtPeriod" startAt="3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應屆畢業生應依原就讀國中所規定之時間完成繳件，並由各國中向承辦學校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國立新化高中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辦理集體報名；報名時檢具報名所需表件。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2116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1671</TotalTime>
  <Words>1832</Words>
  <Application>Microsoft Office PowerPoint</Application>
  <PresentationFormat>如螢幕大小 (4:3)</PresentationFormat>
  <Paragraphs>136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Arial Unicode MS</vt:lpstr>
      <vt:lpstr>微軟正黑體</vt:lpstr>
      <vt:lpstr>Arial</vt:lpstr>
      <vt:lpstr>Calibri</vt:lpstr>
      <vt:lpstr>清晰度</vt:lpstr>
      <vt:lpstr>113學年度臺南區 國中技藝技能優良學生 甄審入學</vt:lpstr>
      <vt:lpstr>113學年度臺南區國民中學技藝技能優良學生 甄審入學高級中等學校專業群科重要日程表</vt:lpstr>
      <vt:lpstr>技優入學資訊取得</vt:lpstr>
      <vt:lpstr>技優生甄審入學之報名資格及條件 1/2</vt:lpstr>
      <vt:lpstr>PowerPoint 簡報</vt:lpstr>
      <vt:lpstr>PowerPoint 簡報</vt:lpstr>
      <vt:lpstr>報名程序(1/3)</vt:lpstr>
      <vt:lpstr>PowerPoint 簡報</vt:lpstr>
      <vt:lpstr>報名程序(2/3)</vt:lpstr>
      <vt:lpstr>報名程序(3/3)-報名檢具表件規定</vt:lpstr>
      <vt:lpstr>技優生甄審入學之積分審查(以簡章為主)</vt:lpstr>
      <vt:lpstr>分發錄取方式 (簡章第4頁)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註冊組長</cp:lastModifiedBy>
  <cp:revision>102</cp:revision>
  <cp:lastPrinted>2023-03-13T02:56:59Z</cp:lastPrinted>
  <dcterms:created xsi:type="dcterms:W3CDTF">2017-03-24T00:23:11Z</dcterms:created>
  <dcterms:modified xsi:type="dcterms:W3CDTF">2024-04-25T02:31:29Z</dcterms:modified>
</cp:coreProperties>
</file>