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7"/>
  </p:notesMasterIdLst>
  <p:handoutMasterIdLst>
    <p:handoutMasterId r:id="rId28"/>
  </p:handoutMasterIdLst>
  <p:sldIdLst>
    <p:sldId id="503" r:id="rId2"/>
    <p:sldId id="482" r:id="rId3"/>
    <p:sldId id="480" r:id="rId4"/>
    <p:sldId id="512" r:id="rId5"/>
    <p:sldId id="488" r:id="rId6"/>
    <p:sldId id="524" r:id="rId7"/>
    <p:sldId id="460" r:id="rId8"/>
    <p:sldId id="506" r:id="rId9"/>
    <p:sldId id="490" r:id="rId10"/>
    <p:sldId id="516" r:id="rId11"/>
    <p:sldId id="479" r:id="rId12"/>
    <p:sldId id="495" r:id="rId13"/>
    <p:sldId id="510" r:id="rId14"/>
    <p:sldId id="517" r:id="rId15"/>
    <p:sldId id="525" r:id="rId16"/>
    <p:sldId id="501" r:id="rId17"/>
    <p:sldId id="461" r:id="rId18"/>
    <p:sldId id="518" r:id="rId19"/>
    <p:sldId id="519" r:id="rId20"/>
    <p:sldId id="507" r:id="rId21"/>
    <p:sldId id="508" r:id="rId22"/>
    <p:sldId id="520" r:id="rId23"/>
    <p:sldId id="521" r:id="rId24"/>
    <p:sldId id="522" r:id="rId25"/>
    <p:sldId id="513" r:id="rId26"/>
  </p:sldIdLst>
  <p:sldSz cx="9144000" cy="6858000" type="screen4x3"/>
  <p:notesSz cx="6735763" cy="9869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4C7"/>
    <a:srgbClr val="FF9900"/>
    <a:srgbClr val="FFFFCC"/>
    <a:srgbClr val="FFCC99"/>
    <a:srgbClr val="CCECFF"/>
    <a:srgbClr val="99CCFF"/>
    <a:srgbClr val="FFFF99"/>
    <a:srgbClr val="CCFF99"/>
    <a:srgbClr val="FFB9E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8" autoAdjust="0"/>
    <p:restoredTop sz="92047" autoAdjust="0"/>
  </p:normalViewPr>
  <p:slideViewPr>
    <p:cSldViewPr>
      <p:cViewPr varScale="1">
        <p:scale>
          <a:sx n="72" d="100"/>
          <a:sy n="72" d="100"/>
        </p:scale>
        <p:origin x="148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45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B8186C8-C1FF-46EA-8745-18B34C1C13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379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287C2B2-4149-4E88-A9B9-639192AECA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1594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4FAAA-54C0-4953-8B41-DAC0179E1A14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393887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7C2B2-4149-4E88-A9B9-639192AECACC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5974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7C2B2-4149-4E88-A9B9-639192AECACC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671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7C2B2-4149-4E88-A9B9-639192AECACC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251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/>
              <a:t>尊重每個孩子的獨特性、看重每位孩子的想法</a:t>
            </a:r>
          </a:p>
        </p:txBody>
      </p:sp>
    </p:spTree>
    <p:extLst>
      <p:ext uri="{BB962C8B-B14F-4D97-AF65-F5344CB8AC3E}">
        <p14:creationId xmlns:p14="http://schemas.microsoft.com/office/powerpoint/2010/main" val="157455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7C2B2-4149-4E88-A9B9-639192AECACC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921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7C2B2-4149-4E88-A9B9-639192AECACC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9215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7C2B2-4149-4E88-A9B9-639192AECACC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02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7C2B2-4149-4E88-A9B9-639192AECACC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844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7C2B2-4149-4E88-A9B9-639192AECACC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5292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7C2B2-4149-4E88-A9B9-639192AECACC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5866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7C2B2-4149-4E88-A9B9-639192AECACC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63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CB8E-A129-42D2-964E-2C887BD437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CADF-01FC-415A-864C-877EB39639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580A-4EC1-49CD-AEE5-0E8AE85653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A77D-60B7-4C14-B6A3-7509326692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1A8F-983A-4FE7-B935-703CBACFF7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00F8-0134-42F6-85F2-584CBFCC4B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3B7F-36CE-4CDB-87A2-BC6E4CF60B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EB7D-7DD4-488B-9FF4-CEF7EA0B85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C1EC-4497-46C2-B3CB-12D2959E99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F8AE2-0A78-4A08-9E2B-7E62A8E461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64AD-56E2-4E66-BE93-92BFF2CD5B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BA1B-DDFB-457D-AB0F-ACFBE3CE5A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3E51180-D7F6-4F0A-A84F-9262DEBED5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招生封面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48972" cy="583264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380312" y="633478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lt"/>
              </a:rPr>
              <a:t>2020.02.23</a:t>
            </a:r>
            <a:endParaRPr lang="zh-TW" altLang="en-US" sz="2400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73778" y="1988840"/>
            <a:ext cx="3960440" cy="72008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b="1" dirty="0" smtClean="0"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kumimoji="0" lang="zh-TW" altLang="en-US" b="1" dirty="0" smtClean="0">
                <a:latin typeface="微軟正黑體" pitchFamily="34" charset="-120"/>
                <a:ea typeface="微軟正黑體" pitchFamily="34" charset="-120"/>
              </a:rPr>
              <a:t>學年度</a:t>
            </a:r>
            <a:endParaRPr kumimoji="0" lang="zh-TW" altLang="en-US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99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/>
        </p:nvPicPr>
        <p:blipFill>
          <a:blip r:embed="rId2" cstate="print"/>
          <a:srcRect b="7314"/>
          <a:stretch>
            <a:fillRect/>
          </a:stretch>
        </p:blipFill>
        <p:spPr bwMode="auto">
          <a:xfrm>
            <a:off x="4679504" y="1340768"/>
            <a:ext cx="446449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323528" y="2636912"/>
            <a:ext cx="5184576" cy="1791072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altLang="zh-TW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Q :</a:t>
            </a:r>
            <a:br>
              <a:rPr lang="en-US" altLang="zh-TW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孩子進入美術班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學什麼？</a:t>
            </a:r>
            <a:r>
              <a:rPr lang="en-US" altLang="zh-TW" sz="4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sz="4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 rot="20683100">
            <a:off x="5150476" y="970936"/>
            <a:ext cx="1466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9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 rot="21359846">
            <a:off x="5914076" y="-45392"/>
            <a:ext cx="16492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3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13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 rot="997456">
            <a:off x="7159495" y="892359"/>
            <a:ext cx="11507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8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51520" y="188640"/>
            <a:ext cx="864096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zh-TW" altLang="en-US" sz="36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加深加廣</a:t>
            </a:r>
            <a:r>
              <a:rPr kumimoji="0" lang="zh-TW" altLang="en-US" sz="3600" dirty="0" smtClean="0">
                <a:latin typeface="微軟正黑體" pitchFamily="34" charset="-120"/>
                <a:ea typeface="微軟正黑體" pitchFamily="34" charset="-120"/>
              </a:rPr>
              <a:t>的美術術科專業課程</a:t>
            </a: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4176464" cy="5568618"/>
          </a:xfrm>
          <a:prstGeom prst="rect">
            <a:avLst/>
          </a:prstGeom>
        </p:spPr>
      </p:pic>
      <p:pic>
        <p:nvPicPr>
          <p:cNvPr id="6" name="圖片 5" descr="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052736"/>
            <a:ext cx="4158462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3563576" cy="267268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3600400" cy="26462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4626006" cy="54989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31597" y="154423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2411760" y="980728"/>
            <a:ext cx="43204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高雄美濃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彩繪陶板</a:t>
            </a:r>
            <a:endParaRPr lang="zh-TW" altLang="en-US" sz="2800" b="1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1520" y="188640"/>
            <a:ext cx="864096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zh-TW" altLang="en-US" sz="36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美術相關</a:t>
            </a:r>
            <a:r>
              <a:rPr kumimoji="0" lang="zh-TW" altLang="en-US" sz="3600" dirty="0" smtClean="0">
                <a:latin typeface="微軟正黑體" pitchFamily="34" charset="-120"/>
                <a:ea typeface="微軟正黑體" pitchFamily="34" charset="-120"/>
              </a:rPr>
              <a:t>戶外教育</a:t>
            </a: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67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268760"/>
            <a:ext cx="3672576" cy="5276864"/>
          </a:xfrm>
          <a:prstGeom prst="rect">
            <a:avLst/>
          </a:prstGeom>
        </p:spPr>
      </p:pic>
      <p:pic>
        <p:nvPicPr>
          <p:cNvPr id="6" name="圖片 5" descr="18.jpg"/>
          <p:cNvPicPr>
            <a:picLocks noChangeAspect="1"/>
          </p:cNvPicPr>
          <p:nvPr/>
        </p:nvPicPr>
        <p:blipFill>
          <a:blip r:embed="rId3" cstate="print"/>
          <a:srcRect t="15426" b="5590"/>
          <a:stretch>
            <a:fillRect/>
          </a:stretch>
        </p:blipFill>
        <p:spPr>
          <a:xfrm>
            <a:off x="467544" y="4005064"/>
            <a:ext cx="4320480" cy="2520280"/>
          </a:xfrm>
          <a:prstGeom prst="rect">
            <a:avLst/>
          </a:prstGeom>
        </p:spPr>
      </p:pic>
      <p:pic>
        <p:nvPicPr>
          <p:cNvPr id="7" name="圖片 6" descr="21.jpg"/>
          <p:cNvPicPr>
            <a:picLocks noChangeAspect="1"/>
          </p:cNvPicPr>
          <p:nvPr/>
        </p:nvPicPr>
        <p:blipFill>
          <a:blip r:embed="rId4" cstate="print"/>
          <a:srcRect t="4569" r="5000" b="17751"/>
          <a:stretch>
            <a:fillRect/>
          </a:stretch>
        </p:blipFill>
        <p:spPr>
          <a:xfrm>
            <a:off x="467544" y="1268759"/>
            <a:ext cx="4320480" cy="252028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29662" y="980728"/>
            <a:ext cx="6084676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臺南六甲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居廣陶窯廠坑燒體驗</a:t>
            </a:r>
            <a:endParaRPr lang="zh-TW" altLang="en-US" sz="2800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1520" y="188640"/>
            <a:ext cx="864096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zh-TW" altLang="en-US" sz="36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美術相關</a:t>
            </a:r>
            <a:r>
              <a:rPr kumimoji="0" lang="zh-TW" altLang="en-US" sz="3600" dirty="0" smtClean="0">
                <a:latin typeface="微軟正黑體" pitchFamily="34" charset="-120"/>
                <a:ea typeface="微軟正黑體" pitchFamily="34" charset="-120"/>
              </a:rPr>
              <a:t>戶外教育</a:t>
            </a: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107藝才班(整理前)\107美術班戶外教育照片\20181113_095700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220472" y="1412776"/>
            <a:ext cx="3600000" cy="2700000"/>
          </a:xfrm>
          <a:prstGeom prst="rect">
            <a:avLst/>
          </a:prstGeom>
          <a:noFill/>
        </p:spPr>
      </p:pic>
      <p:pic>
        <p:nvPicPr>
          <p:cNvPr id="1026" name="Picture 2" descr="C:\Users\Administrator\Desktop\107藝才班(整理前)\107美術班戶外教育照片\20181113_091748.jpg"/>
          <p:cNvPicPr>
            <a:picLocks noChangeAspect="1" noChangeArrowheads="1"/>
          </p:cNvPicPr>
          <p:nvPr/>
        </p:nvPicPr>
        <p:blipFill>
          <a:blip r:embed="rId4" cstate="print"/>
          <a:srcRect t="5334" b="14657"/>
          <a:stretch>
            <a:fillRect/>
          </a:stretch>
        </p:blipFill>
        <p:spPr bwMode="auto">
          <a:xfrm>
            <a:off x="539552" y="1268760"/>
            <a:ext cx="4464496" cy="288032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231597" y="154423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1223628" y="980728"/>
            <a:ext cx="6696744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臺南仁德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家具產業博物館木作體驗</a:t>
            </a:r>
            <a:endParaRPr lang="zh-TW" altLang="en-US" sz="2800" b="1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1520" y="188640"/>
            <a:ext cx="864096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zh-TW" altLang="en-US" sz="36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美術相關</a:t>
            </a:r>
            <a:r>
              <a:rPr kumimoji="0" lang="zh-TW" altLang="en-US" sz="3600" dirty="0" smtClean="0">
                <a:latin typeface="微軟正黑體" pitchFamily="34" charset="-120"/>
                <a:ea typeface="微軟正黑體" pitchFamily="34" charset="-120"/>
              </a:rPr>
              <a:t>戶外教育</a:t>
            </a: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 descr="C:\Users\Administrator\Desktop\107藝才班(整理前)\107美術班戶外教育照片\20181113_103518.jpg"/>
          <p:cNvPicPr>
            <a:picLocks noChangeAspect="1" noChangeArrowheads="1"/>
          </p:cNvPicPr>
          <p:nvPr/>
        </p:nvPicPr>
        <p:blipFill>
          <a:blip r:embed="rId5" cstate="print"/>
          <a:srcRect t="17213" b="13970"/>
          <a:stretch>
            <a:fillRect/>
          </a:stretch>
        </p:blipFill>
        <p:spPr bwMode="auto">
          <a:xfrm>
            <a:off x="539552" y="4293096"/>
            <a:ext cx="4464496" cy="2304256"/>
          </a:xfrm>
          <a:prstGeom prst="rect">
            <a:avLst/>
          </a:prstGeom>
          <a:noFill/>
        </p:spPr>
      </p:pic>
      <p:pic>
        <p:nvPicPr>
          <p:cNvPr id="1029" name="Picture 5" descr="C:\Users\Administrator\Desktop\107藝才班(整理前)\107美術班戶外教育照片\20181113_095444.jpg"/>
          <p:cNvPicPr>
            <a:picLocks noChangeAspect="1" noChangeArrowheads="1"/>
          </p:cNvPicPr>
          <p:nvPr/>
        </p:nvPicPr>
        <p:blipFill>
          <a:blip r:embed="rId6" cstate="print"/>
          <a:srcRect t="16002"/>
          <a:stretch>
            <a:fillRect/>
          </a:stretch>
        </p:blipFill>
        <p:spPr bwMode="auto">
          <a:xfrm>
            <a:off x="5220072" y="4293096"/>
            <a:ext cx="3600000" cy="2267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7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3" b="9453"/>
          <a:stretch/>
        </p:blipFill>
        <p:spPr bwMode="auto">
          <a:xfrm>
            <a:off x="573627" y="1412776"/>
            <a:ext cx="4430421" cy="2700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231597" y="154423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1169622" y="980728"/>
            <a:ext cx="6804756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臺南仁德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奇美博物館與影同行計畫</a:t>
            </a:r>
            <a:endParaRPr lang="zh-TW" altLang="en-US" sz="2800" b="1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1520" y="188640"/>
            <a:ext cx="864096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zh-TW" altLang="en-US" sz="36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美術相關</a:t>
            </a:r>
            <a:r>
              <a:rPr kumimoji="0" lang="zh-TW" altLang="en-US" sz="3600" dirty="0" smtClean="0">
                <a:latin typeface="微軟正黑體" pitchFamily="34" charset="-120"/>
                <a:ea typeface="微軟正黑體" pitchFamily="34" charset="-120"/>
              </a:rPr>
              <a:t>戶外教育</a:t>
            </a:r>
            <a:endParaRPr kumimoji="0" lang="en-US" altLang="zh-TW" sz="3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4" b="12500"/>
          <a:stretch/>
        </p:blipFill>
        <p:spPr bwMode="auto">
          <a:xfrm>
            <a:off x="573627" y="4293096"/>
            <a:ext cx="4437926" cy="2267952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503948"/>
            <a:ext cx="3478437" cy="260882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9"/>
          <a:stretch/>
        </p:blipFill>
        <p:spPr>
          <a:xfrm>
            <a:off x="5220071" y="4293096"/>
            <a:ext cx="3478437" cy="22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/>
        </p:nvPicPr>
        <p:blipFill>
          <a:blip r:embed="rId2" cstate="print"/>
          <a:srcRect r="9711" b="12201"/>
          <a:stretch>
            <a:fillRect/>
          </a:stretch>
        </p:blipFill>
        <p:spPr bwMode="auto">
          <a:xfrm>
            <a:off x="4499992" y="836712"/>
            <a:ext cx="464400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539552" y="2420888"/>
            <a:ext cx="5112568" cy="2295128"/>
          </a:xfrm>
        </p:spPr>
        <p:txBody>
          <a:bodyPr/>
          <a:lstStyle/>
          <a:p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學年度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美術班考試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相關資訊</a:t>
            </a:r>
            <a:endParaRPr lang="en-US" altLang="zh-TW" sz="4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78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8352928" cy="3240360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報名日期：</a:t>
            </a:r>
            <a:r>
              <a:rPr lang="en-US" altLang="zh-TW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3/9(</a:t>
            </a:r>
            <a:r>
              <a:rPr lang="zh-TW" altLang="en-US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3/13(</a:t>
            </a:r>
            <a:r>
              <a:rPr lang="zh-TW" altLang="en-US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000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報名地點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：永康國小玄關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報名時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間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：上午八點至下午四點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報名繳交資料：管道一、管道二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988840"/>
            <a:ext cx="3168352" cy="69269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考試報名資訊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8720"/>
            <a:ext cx="8352928" cy="5688632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報名繳交資料：</a:t>
            </a:r>
            <a:r>
              <a:rPr lang="zh-TW" altLang="en-US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管道一</a:t>
            </a:r>
            <a:endParaRPr lang="en-US" altLang="zh-TW" sz="3000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Font typeface="+mj-ea"/>
              <a:buAutoNum type="ea1Cht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報名檢核表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（附件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Font typeface="+mj-ea"/>
              <a:buAutoNum type="ea1Cht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鑑定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報名表（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Font typeface="+mj-ea"/>
              <a:buAutoNum type="ea1Cht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准考證（附件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Font typeface="+mj-ea"/>
              <a:buAutoNum type="ea1Cht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戶口名簿</a:t>
            </a:r>
            <a:r>
              <a:rPr lang="zh-TW" altLang="en-US" u="sng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r>
              <a:rPr lang="en-US" altLang="zh-TW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學校存查</a:t>
            </a:r>
            <a:r>
              <a:rPr lang="en-US" altLang="zh-TW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正本</a:t>
            </a:r>
            <a:r>
              <a:rPr lang="en-US" altLang="zh-TW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核對完後歸還</a:t>
            </a:r>
            <a:r>
              <a:rPr lang="en-US" altLang="zh-TW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971550" lvl="1" indent="-514350" eaLnBrk="1" hangingPunct="1">
              <a:buFont typeface="+mj-ea"/>
              <a:buAutoNum type="ea1Cht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考生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三個月內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吋照片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張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分別貼妥於</a:t>
            </a:r>
            <a:r>
              <a:rPr lang="zh-TW" altLang="en-US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報名表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准考證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971550" lvl="1" indent="-514350" eaLnBrk="1" hangingPunct="1">
              <a:buFont typeface="+mj-ea"/>
              <a:buAutoNum type="ea1Cht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鑑定報名費用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1000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Font typeface="+mj-ea"/>
              <a:buAutoNum type="ea1Cht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外校考生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另繳交限時掛號信封，附上郵資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元郵票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3168352" cy="69269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考試報名資訊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8720"/>
            <a:ext cx="8352928" cy="5040560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報名繳交資料：</a:t>
            </a:r>
            <a:r>
              <a:rPr lang="zh-TW" altLang="en-US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管道二</a:t>
            </a:r>
            <a:endParaRPr lang="en-US" altLang="zh-TW" sz="3000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Font typeface="+mj-ea"/>
              <a:buAutoNum type="ea1Cht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基本表單資料同管道一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Font typeface="+mj-ea"/>
              <a:buAutoNum type="ea1Cht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另檢附傑出表現具體資料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附件三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，並提供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資料正、影本審查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Font typeface="+mj-ea"/>
              <a:buAutoNum type="ea1Cht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鑑定報名費用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1300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Font typeface="+mj-ea"/>
              <a:buAutoNum type="ea1Cht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管道二未通過仍可參加術科測驗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Font typeface="+mj-ea"/>
              <a:buAutoNum type="ea1ChtPeriod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其他需求請詳閱簡章並依規定提出申請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Font typeface="+mj-ea"/>
              <a:buAutoNum type="ea1ChtPeriod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3168352" cy="69269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考試報名資訊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569200" cy="1143000"/>
          </a:xfrm>
        </p:spPr>
        <p:txBody>
          <a:bodyPr/>
          <a:lstStyle/>
          <a:p>
            <a:pPr eaLnBrk="1" hangingPunct="1"/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認識永康國小美術班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藝才班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4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52928" cy="33845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歷史悠久：成立至今第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 </a:t>
            </a:r>
          </a:p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班  級  數：三、四、五、六年級各一班          </a:t>
            </a:r>
          </a:p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教師人數：每班一位學科、一位術科教師</a:t>
            </a:r>
          </a:p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招生方式：透過招生鑑定考試，招收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           小二升小三的學生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1560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報名檢核表（附件</a:t>
            </a:r>
            <a:r>
              <a:rPr lang="en-US" altLang="zh-TW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800" dirty="0">
              <a:solidFill>
                <a:srgbClr val="FFC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76056" y="332656"/>
            <a:ext cx="3624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鑑定報名表（附件</a:t>
            </a:r>
            <a:r>
              <a:rPr lang="en-US" altLang="zh-TW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800" dirty="0">
              <a:solidFill>
                <a:srgbClr val="FFC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909734"/>
            <a:ext cx="3969294" cy="55442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602" y="909734"/>
            <a:ext cx="3962509" cy="554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P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672408" cy="2448272"/>
          </a:xfrm>
          <a:prstGeom prst="rect">
            <a:avLst/>
          </a:prstGeom>
        </p:spPr>
      </p:pic>
      <p:pic>
        <p:nvPicPr>
          <p:cNvPr id="7" name="圖片 6" descr="戶口名簿照片.jpg"/>
          <p:cNvPicPr>
            <a:picLocks noChangeAspect="1"/>
          </p:cNvPicPr>
          <p:nvPr/>
        </p:nvPicPr>
        <p:blipFill rotWithShape="1">
          <a:blip r:embed="rId4" cstate="print"/>
          <a:srcRect b="12000"/>
          <a:stretch/>
        </p:blipFill>
        <p:spPr>
          <a:xfrm>
            <a:off x="4572000" y="4797152"/>
            <a:ext cx="4269507" cy="18002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1560" y="332656"/>
            <a:ext cx="2996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准考證（附件</a:t>
            </a:r>
            <a:r>
              <a:rPr lang="en-US" altLang="zh-TW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2800" dirty="0">
              <a:solidFill>
                <a:srgbClr val="FFC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4008" y="404664"/>
            <a:ext cx="41921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考生三個月內</a:t>
            </a:r>
            <a:r>
              <a:rPr lang="en-US" altLang="zh-TW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吋照片</a:t>
            </a:r>
            <a:r>
              <a:rPr lang="en-US" altLang="zh-TW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張</a:t>
            </a:r>
            <a:endParaRPr lang="en-US" altLang="zh-TW" sz="2800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4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分別貼妥於報名表及准考證</a:t>
            </a:r>
            <a:r>
              <a:rPr lang="en-US" altLang="zh-TW" sz="24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0" name="矩形 9"/>
          <p:cNvSpPr/>
          <p:nvPr/>
        </p:nvSpPr>
        <p:spPr>
          <a:xfrm>
            <a:off x="4932040" y="414908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戶口名簿</a:t>
            </a:r>
            <a:r>
              <a:rPr lang="zh-TW" altLang="en-US" sz="2800" u="sng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正本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2800" u="sng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影本</a:t>
            </a:r>
            <a:endParaRPr lang="zh-TW" altLang="en-US" sz="2800" dirty="0">
              <a:solidFill>
                <a:srgbClr val="FFC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980728"/>
            <a:ext cx="4007230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48880"/>
            <a:ext cx="3199284" cy="42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8720"/>
            <a:ext cx="8352928" cy="5328592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測驗日期：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4/18(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測驗地點：永康國小  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None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                       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考場資訊請留意校網公告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/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測驗項目：</a:t>
            </a:r>
          </a:p>
          <a:p>
            <a:pPr lvl="1" eaLnBrk="1" hangingPunct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平面繪畫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(60%)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90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分鐘</a:t>
            </a:r>
          </a:p>
          <a:p>
            <a:pPr lvl="1" eaLnBrk="1" hangingPunct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創意表現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(40%)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分鐘</a:t>
            </a:r>
          </a:p>
          <a:p>
            <a:pPr eaLnBrk="1" hangingPunct="1">
              <a:buNone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術科測驗規定請務必詳閱簡章</a:t>
            </a:r>
            <a:endParaRPr lang="en-US" altLang="zh-TW" sz="30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0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相關防疫</a:t>
            </a:r>
            <a:r>
              <a:rPr lang="zh-TW" altLang="en-US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措</a:t>
            </a:r>
            <a:r>
              <a:rPr lang="zh-TW" altLang="en-US" sz="30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施</a:t>
            </a:r>
            <a:r>
              <a:rPr lang="zh-TW" altLang="en-US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30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留意校網</a:t>
            </a:r>
            <a:r>
              <a:rPr lang="zh-TW" altLang="en-US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公告</a:t>
            </a:r>
            <a:r>
              <a:rPr lang="zh-TW" altLang="en-US" sz="30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務必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配合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2448272" cy="69269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考試資訊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8720"/>
            <a:ext cx="8352928" cy="5688632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考場規劃：</a:t>
            </a:r>
            <a:endParaRPr lang="zh-TW" altLang="en-US" sz="3000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二樓管制區：考場教室、考生休息室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家長等候區：家長休息室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4/18(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考試時間規劃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：               </a:t>
            </a:r>
          </a:p>
          <a:p>
            <a:pPr lvl="1" eaLnBrk="1" hangingPunct="1"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8:00-8:10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  考場查看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8:10-8:20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  清場、試務準備</a:t>
            </a:r>
          </a:p>
          <a:p>
            <a:pPr lvl="1" eaLnBrk="1" hangingPunct="1"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8:20-8:30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  考生進場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8:30-11:40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測驗時間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中途不離開二樓管制區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 eaLnBrk="1" hangingPunct="1">
              <a:buNone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11:40-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         考生離場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考場資訊請留意校網公告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Font typeface="+mj-ea"/>
              <a:buAutoNum type="ea1ChtPeriod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3312368" cy="69269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考場注意事項</a:t>
            </a:r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8640"/>
            <a:ext cx="3199284" cy="42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8720"/>
            <a:ext cx="8352928" cy="5688632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准考證、平面繪畫用具及顏料、飲用水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Font typeface="+mj-ea"/>
              <a:buAutoNum type="ea1ChtPeriod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971550" lvl="1" indent="-514350" eaLnBrk="1" hangingPunct="1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4248472" cy="69269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考試攜帶用具建議</a:t>
            </a:r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4716" y="2592288"/>
            <a:ext cx="3199284" cy="42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B9E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99592" y="2132856"/>
            <a:ext cx="5832648" cy="426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449040" y="332656"/>
            <a:ext cx="61863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期盼孩子能以愉快的心，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體驗與享受藝術的一切美好！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624736" cy="37264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03648" y="5445224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永康國小美術班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誠摯歡迎您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!!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心形 6"/>
          <p:cNvSpPr/>
          <p:nvPr/>
        </p:nvSpPr>
        <p:spPr>
          <a:xfrm rot="20537334">
            <a:off x="741012" y="4710580"/>
            <a:ext cx="1008112" cy="1008112"/>
          </a:xfrm>
          <a:prstGeom prst="heart">
            <a:avLst/>
          </a:prstGeom>
          <a:solidFill>
            <a:srgbClr val="FAA4C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心形 7"/>
          <p:cNvSpPr/>
          <p:nvPr/>
        </p:nvSpPr>
        <p:spPr>
          <a:xfrm rot="1680045">
            <a:off x="7411690" y="4756523"/>
            <a:ext cx="586719" cy="586719"/>
          </a:xfrm>
          <a:prstGeom prst="hear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心形 8"/>
          <p:cNvSpPr/>
          <p:nvPr/>
        </p:nvSpPr>
        <p:spPr>
          <a:xfrm rot="20754396">
            <a:off x="5642716" y="1547388"/>
            <a:ext cx="586719" cy="586719"/>
          </a:xfrm>
          <a:prstGeom prst="hear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/>
        </p:nvPicPr>
        <p:blipFill>
          <a:blip r:embed="rId2" cstate="print"/>
          <a:srcRect b="7314"/>
          <a:stretch>
            <a:fillRect/>
          </a:stretch>
        </p:blipFill>
        <p:spPr bwMode="auto">
          <a:xfrm>
            <a:off x="4679504" y="1340768"/>
            <a:ext cx="446449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323528" y="2636912"/>
            <a:ext cx="5184576" cy="1791072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altLang="zh-TW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Q :</a:t>
            </a:r>
            <a:br>
              <a:rPr lang="en-US" altLang="zh-TW" sz="48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和普通班課程上的差異？</a:t>
            </a:r>
            <a:endParaRPr lang="en-US" altLang="zh-TW" sz="4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 rot="20683100">
            <a:off x="5150476" y="970936"/>
            <a:ext cx="1466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9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 rot="21359846">
            <a:off x="5914076" y="-45392"/>
            <a:ext cx="16492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3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13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 rot="997456">
            <a:off x="7159495" y="892359"/>
            <a:ext cx="11507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8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三年級課程</a:t>
            </a:r>
            <a:endParaRPr lang="zh-TW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3970784" cy="5112568"/>
          </a:xfr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國語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(5</a:t>
            </a:r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本土語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(1</a:t>
            </a:r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英語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(1</a:t>
            </a:r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數學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(3</a:t>
            </a:r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自然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(3</a:t>
            </a:r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(3</a:t>
            </a:r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英語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1+</a:t>
            </a:r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電腦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1+</a:t>
            </a:r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健康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  <a:p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體育</a:t>
            </a:r>
            <a:r>
              <a:rPr lang="en-US" altLang="zh-TW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endParaRPr lang="en-US" altLang="zh-TW" sz="2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綜合</a:t>
            </a:r>
            <a:r>
              <a:rPr lang="en-US" altLang="zh-TW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endParaRPr lang="en-US" altLang="zh-TW" sz="2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音樂</a:t>
            </a:r>
            <a:r>
              <a:rPr lang="en-US" altLang="zh-TW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節 </a:t>
            </a:r>
            <a:endParaRPr lang="en-US" altLang="zh-TW" sz="2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彈性</a:t>
            </a:r>
            <a:r>
              <a:rPr lang="en-US" altLang="zh-TW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endParaRPr lang="en-US" altLang="zh-TW" sz="2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美術術科專業課程 </a:t>
            </a:r>
            <a:r>
              <a:rPr lang="en-US" altLang="zh-TW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endParaRPr lang="en-US" altLang="zh-TW" sz="2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31640" y="980728"/>
            <a:ext cx="226857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美術班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(29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716016" y="1556792"/>
            <a:ext cx="3970784" cy="5112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國語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(5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節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本土語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(1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節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英語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(1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節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數學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(3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節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(3</a:t>
            </a:r>
            <a:r>
              <a:rPr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自然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(3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節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英語</a:t>
            </a:r>
            <a:r>
              <a:rPr kumimoji="0"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1+</a:t>
            </a:r>
            <a:r>
              <a:rPr kumimoji="0"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電腦</a:t>
            </a:r>
            <a:r>
              <a:rPr kumimoji="0"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1+</a:t>
            </a:r>
            <a:r>
              <a:rPr kumimoji="0" lang="zh-TW" altLang="en-US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健康</a:t>
            </a:r>
            <a:r>
              <a:rPr kumimoji="0" lang="en-US" altLang="zh-TW" sz="22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體育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節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綜合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節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音樂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節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彈性</a:t>
            </a:r>
            <a:r>
              <a:rPr kumimoji="0" lang="en-US" altLang="zh-TW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美術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節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80112" y="980728"/>
            <a:ext cx="22685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普通班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(29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" name="向下箭號 6"/>
          <p:cNvSpPr/>
          <p:nvPr/>
        </p:nvSpPr>
        <p:spPr>
          <a:xfrm>
            <a:off x="3275856" y="4509120"/>
            <a:ext cx="216024" cy="13681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9544" y="6648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與普通班課程比較</a:t>
            </a:r>
            <a:endParaRPr lang="en-US" altLang="zh-TW" sz="4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429625" cy="54726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zh-TW" sz="36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36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和普通班課程</a:t>
            </a:r>
            <a:r>
              <a:rPr lang="zh-TW" altLang="en-US" sz="36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相同</a:t>
            </a:r>
            <a:r>
              <a:rPr lang="zh-TW" altLang="en-US" sz="36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之處</a:t>
            </a:r>
            <a:endParaRPr lang="en-US" altLang="zh-TW" sz="3600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國語、數學 、社會、自然，授課節數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   與普通班相同。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3600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36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3600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普通班</a:t>
            </a:r>
            <a:r>
              <a:rPr lang="zh-TW" altLang="en-US" sz="36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課程</a:t>
            </a:r>
            <a:r>
              <a:rPr lang="zh-TW" altLang="en-US" sz="36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不同</a:t>
            </a:r>
            <a:r>
              <a:rPr lang="zh-TW" altLang="en-US" sz="36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en-US" sz="3600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處</a:t>
            </a:r>
            <a:endParaRPr lang="en-US" altLang="zh-TW" sz="3600" dirty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每周</a:t>
            </a:r>
            <a:r>
              <a:rPr lang="en-US" altLang="zh-TW" sz="36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36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美術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術科專業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課程。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每學年</a:t>
            </a:r>
            <a:r>
              <a:rPr lang="zh-TW" altLang="en-US" sz="36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多</a:t>
            </a:r>
            <a:r>
              <a:rPr lang="en-US" altLang="zh-TW" sz="36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6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次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美術相關戶外教育。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每學期配合課程繳交術科材料費。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40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528" y="980728"/>
            <a:ext cx="8501633" cy="252028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23528" y="3933056"/>
            <a:ext cx="8501633" cy="2664296"/>
          </a:xfrm>
          <a:prstGeom prst="rect">
            <a:avLst/>
          </a:prstGeom>
          <a:noFill/>
          <a:ln w="381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美術班上課需自備工具</a:t>
            </a:r>
            <a:endParaRPr lang="zh-TW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63688" y="1628800"/>
            <a:ext cx="2016224" cy="639762"/>
          </a:xfrm>
        </p:spPr>
        <p:txBody>
          <a:bodyPr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基本配備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內容版面配置區 6" descr="14188479_1186061798082600_5682932070426459032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199" y="2276872"/>
            <a:ext cx="4518289" cy="3388717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868144" y="1628800"/>
            <a:ext cx="1799183" cy="639762"/>
          </a:xfrm>
        </p:spPr>
        <p:txBody>
          <a:bodyPr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形式不拘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內容版面配置區 7" descr="14199377_1186061801415933_8959509835977396020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2963466" cy="3951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美術班家長後援會經費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每學期繳交材料費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1500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已包含每學期術科課程所需之材料費用、美展、畫冊、      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外聘老師等支出。</a:t>
            </a:r>
          </a:p>
          <a:p>
            <a:pPr eaLnBrk="1" hangingPunct="1">
              <a:buFont typeface="Arial" pitchFamily="34" charset="0"/>
              <a:buNone/>
            </a:pP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24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美術班後援會經費不納入學校家長會，</a:t>
            </a:r>
          </a:p>
          <a:p>
            <a:pPr algn="ctr" eaLnBrk="1" hangingPunct="1">
              <a:buFontTx/>
              <a:buNone/>
            </a:pPr>
            <a:r>
              <a:rPr lang="zh-TW" altLang="en-US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完全由美術班家長後援會獨立運作。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美術班家長後援會組織架構</a:t>
            </a:r>
          </a:p>
        </p:txBody>
      </p:sp>
      <p:grpSp>
        <p:nvGrpSpPr>
          <p:cNvPr id="42" name="群組 41"/>
          <p:cNvGrpSpPr/>
          <p:nvPr/>
        </p:nvGrpSpPr>
        <p:grpSpPr>
          <a:xfrm>
            <a:off x="179512" y="1340768"/>
            <a:ext cx="8712968" cy="4968552"/>
            <a:chOff x="251520" y="1340768"/>
            <a:chExt cx="8712968" cy="4032448"/>
          </a:xfrm>
        </p:grpSpPr>
        <p:cxnSp>
          <p:nvCxnSpPr>
            <p:cNvPr id="38917" name="_s1028"/>
            <p:cNvCxnSpPr>
              <a:cxnSpLocks noChangeShapeType="1"/>
              <a:stCxn id="38933" idx="0"/>
              <a:endCxn id="38926" idx="2"/>
            </p:cNvCxnSpPr>
            <p:nvPr/>
          </p:nvCxnSpPr>
          <p:spPr bwMode="auto">
            <a:xfrm rot="16200000" flipV="1">
              <a:off x="3974558" y="2891328"/>
              <a:ext cx="600795" cy="2142214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18" name="_s1029"/>
            <p:cNvCxnSpPr>
              <a:cxnSpLocks noChangeShapeType="1"/>
              <a:stCxn id="38932" idx="0"/>
              <a:endCxn id="38927" idx="2"/>
            </p:cNvCxnSpPr>
            <p:nvPr/>
          </p:nvCxnSpPr>
          <p:spPr bwMode="auto">
            <a:xfrm rot="16200000" flipV="1">
              <a:off x="7616333" y="3570032"/>
              <a:ext cx="600794" cy="784803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19" name="_s1030"/>
            <p:cNvCxnSpPr>
              <a:cxnSpLocks noChangeShapeType="1"/>
              <a:stCxn id="38931" idx="0"/>
              <a:endCxn id="38927" idx="2"/>
            </p:cNvCxnSpPr>
            <p:nvPr/>
          </p:nvCxnSpPr>
          <p:spPr bwMode="auto">
            <a:xfrm rot="5400000" flipH="1" flipV="1">
              <a:off x="6875416" y="3613920"/>
              <a:ext cx="600794" cy="697029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20" name="_s1031"/>
            <p:cNvCxnSpPr>
              <a:cxnSpLocks noChangeShapeType="1"/>
              <a:stCxn id="38930" idx="0"/>
              <a:endCxn id="38926" idx="2"/>
            </p:cNvCxnSpPr>
            <p:nvPr/>
          </p:nvCxnSpPr>
          <p:spPr bwMode="auto">
            <a:xfrm rot="16200000" flipV="1">
              <a:off x="3233345" y="3632540"/>
              <a:ext cx="600794" cy="6597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23" name="_s1034"/>
            <p:cNvCxnSpPr>
              <a:cxnSpLocks noChangeShapeType="1"/>
              <a:stCxn id="38927" idx="0"/>
              <a:endCxn id="38925" idx="2"/>
            </p:cNvCxnSpPr>
            <p:nvPr/>
          </p:nvCxnSpPr>
          <p:spPr bwMode="auto">
            <a:xfrm rot="16200000" flipV="1">
              <a:off x="5616639" y="1303199"/>
              <a:ext cx="935060" cy="2880319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24" name="_s1035"/>
            <p:cNvCxnSpPr>
              <a:cxnSpLocks noChangeShapeType="1"/>
              <a:stCxn id="38926" idx="0"/>
              <a:endCxn id="38925" idx="2"/>
            </p:cNvCxnSpPr>
            <p:nvPr/>
          </p:nvCxnSpPr>
          <p:spPr bwMode="auto">
            <a:xfrm rot="5400000" flipH="1" flipV="1">
              <a:off x="3455354" y="2024322"/>
              <a:ext cx="937148" cy="1440161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8925" name="_s1036"/>
            <p:cNvSpPr>
              <a:spLocks noChangeArrowheads="1"/>
            </p:cNvSpPr>
            <p:nvPr/>
          </p:nvSpPr>
          <p:spPr bwMode="auto">
            <a:xfrm>
              <a:off x="3779913" y="1340768"/>
              <a:ext cx="1728191" cy="93506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20726" tIns="10362" rIns="20726" bIns="10362" anchor="ctr"/>
            <a:lstStyle/>
            <a:p>
              <a:pPr algn="ctr" eaLnBrk="1" hangingPunct="1"/>
              <a:endParaRPr lang="en-US" altLang="zh-TW" sz="1200" dirty="0">
                <a:latin typeface="Verdana" pitchFamily="34" charset="0"/>
              </a:endParaRPr>
            </a:p>
            <a:p>
              <a:pPr algn="ctr" eaLnBrk="1" hangingPunct="1"/>
              <a:r>
                <a:rPr lang="zh-TW" altLang="en-US" sz="28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會長</a:t>
              </a:r>
              <a:r>
                <a:rPr lang="en-US" altLang="zh-TW" sz="28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28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2400" b="1" dirty="0" smtClean="0">
                  <a:solidFill>
                    <a:schemeClr val="accent2"/>
                  </a:solidFill>
                  <a:latin typeface="微軟正黑體" pitchFamily="34" charset="-120"/>
                  <a:ea typeface="微軟正黑體" pitchFamily="34" charset="-120"/>
                </a:rPr>
                <a:t>六美家長</a:t>
              </a:r>
              <a:endParaRPr lang="en-US" altLang="zh-TW" sz="24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926" name="_s1037"/>
            <p:cNvSpPr>
              <a:spLocks noChangeArrowheads="1"/>
            </p:cNvSpPr>
            <p:nvPr/>
          </p:nvSpPr>
          <p:spPr bwMode="auto">
            <a:xfrm>
              <a:off x="2483767" y="3212976"/>
              <a:ext cx="1440161" cy="44906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20726" tIns="10362" rIns="20726" bIns="10362" anchor="ctr"/>
            <a:lstStyle/>
            <a:p>
              <a:pPr algn="ctr" eaLnBrk="1" hangingPunct="1"/>
              <a:r>
                <a:rPr lang="zh-TW" altLang="en-US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家長</a:t>
              </a:r>
              <a:r>
                <a:rPr lang="zh-TW" altLang="en-US" sz="2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代表</a:t>
              </a:r>
              <a:endParaRPr lang="zh-TW" alt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927" name="_s1038"/>
            <p:cNvSpPr>
              <a:spLocks noChangeArrowheads="1"/>
            </p:cNvSpPr>
            <p:nvPr/>
          </p:nvSpPr>
          <p:spPr bwMode="auto">
            <a:xfrm>
              <a:off x="6804248" y="3210889"/>
              <a:ext cx="1440160" cy="45114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20726" tIns="10362" rIns="20726" bIns="10362" anchor="ctr"/>
            <a:lstStyle/>
            <a:p>
              <a:pPr algn="ctr" eaLnBrk="1" hangingPunct="1"/>
              <a:r>
                <a:rPr lang="zh-TW" altLang="en-US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行政業務</a:t>
              </a:r>
            </a:p>
          </p:txBody>
        </p:sp>
        <p:sp>
          <p:nvSpPr>
            <p:cNvPr id="38929" name="_s1040"/>
            <p:cNvSpPr>
              <a:spLocks noChangeArrowheads="1"/>
            </p:cNvSpPr>
            <p:nvPr/>
          </p:nvSpPr>
          <p:spPr bwMode="auto">
            <a:xfrm>
              <a:off x="1726448" y="4262832"/>
              <a:ext cx="1310714" cy="1103033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20726" tIns="10362" rIns="20726" bIns="10362" anchor="ctr"/>
            <a:lstStyle/>
            <a:p>
              <a:pPr algn="ctr" eaLnBrk="1" hangingPunct="1"/>
              <a:endParaRPr lang="en-US" altLang="zh-TW" sz="1400" dirty="0">
                <a:latin typeface="Verdana" pitchFamily="34" charset="0"/>
              </a:endParaRPr>
            </a:p>
            <a:p>
              <a:pPr algn="ctr" eaLnBrk="1" hangingPunct="1"/>
              <a:r>
                <a:rPr lang="zh-TW" altLang="en-US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五</a:t>
              </a:r>
              <a:r>
                <a:rPr lang="zh-TW" altLang="en-US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美</a:t>
              </a:r>
              <a:endParaRPr lang="en-US" altLang="zh-TW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r>
                <a:rPr lang="zh-TW" altLang="en-US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家長代表</a:t>
              </a:r>
              <a:endParaRPr lang="en-US" altLang="zh-TW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r>
                <a:rPr lang="en-US" altLang="zh-TW" b="1" dirty="0" smtClean="0">
                  <a:solidFill>
                    <a:schemeClr val="accent2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b="1" dirty="0" smtClean="0">
                  <a:solidFill>
                    <a:schemeClr val="accent2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endParaRPr lang="en-US" altLang="zh-TW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endParaRPr lang="zh-TW" altLang="en-US" sz="1400" b="1" dirty="0">
                <a:solidFill>
                  <a:srgbClr val="FFFF00"/>
                </a:solidFill>
                <a:latin typeface="Verdana" pitchFamily="34" charset="0"/>
              </a:endParaRPr>
            </a:p>
            <a:p>
              <a:pPr algn="ctr" eaLnBrk="1" hangingPunct="1"/>
              <a:endParaRPr lang="en-US" altLang="zh-TW" sz="1200" dirty="0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38930" name="_s1041"/>
            <p:cNvSpPr>
              <a:spLocks noChangeArrowheads="1"/>
            </p:cNvSpPr>
            <p:nvPr/>
          </p:nvSpPr>
          <p:spPr bwMode="auto">
            <a:xfrm>
              <a:off x="3208279" y="4262831"/>
              <a:ext cx="1310714" cy="110135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20726" tIns="10362" rIns="20726" bIns="10362" anchor="ctr"/>
            <a:lstStyle/>
            <a:p>
              <a:pPr algn="ctr" eaLnBrk="1" hangingPunct="1"/>
              <a:r>
                <a:rPr lang="zh-TW" altLang="en-US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四</a:t>
              </a:r>
              <a:r>
                <a:rPr lang="zh-TW" altLang="en-US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美</a:t>
              </a:r>
              <a:endParaRPr lang="en-US" altLang="zh-TW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r>
                <a:rPr lang="zh-TW" altLang="en-US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家長代表</a:t>
              </a:r>
              <a:endParaRPr lang="en-US" altLang="zh-TW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r>
                <a:rPr lang="en-US" altLang="zh-TW" b="1" dirty="0" smtClean="0">
                  <a:solidFill>
                    <a:schemeClr val="accent2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b="1" dirty="0" smtClean="0">
                  <a:solidFill>
                    <a:schemeClr val="accent2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endParaRPr lang="en-US" altLang="zh-TW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endParaRPr lang="zh-TW" altLang="en-US" sz="1400" b="1" dirty="0">
                <a:solidFill>
                  <a:srgbClr val="FFFF00"/>
                </a:solidFill>
                <a:latin typeface="Verdana" pitchFamily="34" charset="0"/>
              </a:endParaRPr>
            </a:p>
          </p:txBody>
        </p:sp>
        <p:sp>
          <p:nvSpPr>
            <p:cNvPr id="38931" name="_s1042"/>
            <p:cNvSpPr>
              <a:spLocks noChangeArrowheads="1"/>
            </p:cNvSpPr>
            <p:nvPr/>
          </p:nvSpPr>
          <p:spPr bwMode="auto">
            <a:xfrm>
              <a:off x="6171942" y="4262831"/>
              <a:ext cx="1310714" cy="110135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20726" tIns="10362" rIns="20726" bIns="10362" anchor="ctr"/>
            <a:lstStyle/>
            <a:p>
              <a:pPr algn="ctr" eaLnBrk="1" hangingPunct="1"/>
              <a:r>
                <a:rPr lang="zh-TW" altLang="en-US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行政幹事</a:t>
              </a:r>
              <a:endParaRPr lang="en-US" altLang="zh-TW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r>
                <a:rPr lang="en-US" altLang="zh-TW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教師</a:t>
              </a:r>
              <a:r>
                <a:rPr lang="en-US" altLang="zh-TW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932" name="_s1043"/>
            <p:cNvSpPr>
              <a:spLocks noChangeArrowheads="1"/>
            </p:cNvSpPr>
            <p:nvPr/>
          </p:nvSpPr>
          <p:spPr bwMode="auto">
            <a:xfrm>
              <a:off x="7653774" y="4262831"/>
              <a:ext cx="1310714" cy="110135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20726" tIns="10362" rIns="20726" bIns="10362" anchor="ctr"/>
            <a:lstStyle/>
            <a:p>
              <a:pPr algn="ctr" eaLnBrk="1" hangingPunct="1"/>
              <a:endParaRPr lang="en-US" altLang="zh-TW" sz="1400" b="1" dirty="0">
                <a:solidFill>
                  <a:srgbClr val="FFFF00"/>
                </a:solidFill>
                <a:latin typeface="Verdana" pitchFamily="34" charset="0"/>
              </a:endParaRPr>
            </a:p>
            <a:p>
              <a:pPr algn="ctr" eaLnBrk="1" hangingPunct="1"/>
              <a:r>
                <a:rPr lang="zh-TW" altLang="en-US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財務</a:t>
              </a:r>
              <a:r>
                <a:rPr lang="zh-TW" altLang="en-US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幹事</a:t>
              </a:r>
              <a:endParaRPr lang="en-US" altLang="zh-TW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r>
                <a:rPr lang="en-US" altLang="zh-TW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家長</a:t>
              </a:r>
              <a:r>
                <a:rPr lang="en-US" altLang="zh-TW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endParaRPr lang="en-US" altLang="zh-TW" sz="1400" dirty="0">
                <a:latin typeface="Verdana" pitchFamily="34" charset="0"/>
              </a:endParaRPr>
            </a:p>
          </p:txBody>
        </p:sp>
        <p:sp>
          <p:nvSpPr>
            <p:cNvPr id="38933" name="_s1044"/>
            <p:cNvSpPr>
              <a:spLocks noChangeArrowheads="1"/>
            </p:cNvSpPr>
            <p:nvPr/>
          </p:nvSpPr>
          <p:spPr bwMode="auto">
            <a:xfrm>
              <a:off x="4690111" y="4262832"/>
              <a:ext cx="1311902" cy="110638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27036" tIns="13518" rIns="27036" bIns="13518" anchor="ctr"/>
            <a:lstStyle/>
            <a:p>
              <a:pPr algn="ctr" eaLnBrk="1" hangingPunct="1"/>
              <a:r>
                <a:rPr lang="zh-TW" altLang="en-US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三</a:t>
              </a:r>
              <a:r>
                <a:rPr lang="zh-TW" altLang="en-US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美</a:t>
              </a:r>
              <a:endParaRPr lang="en-US" altLang="zh-TW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r>
                <a:rPr lang="zh-TW" altLang="en-US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家長代表</a:t>
              </a:r>
              <a:endParaRPr lang="en-US" altLang="zh-TW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r>
                <a:rPr lang="en-US" altLang="zh-TW" b="1" dirty="0" smtClean="0">
                  <a:solidFill>
                    <a:schemeClr val="accent2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b="1" dirty="0" smtClean="0">
                  <a:solidFill>
                    <a:schemeClr val="accent2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endParaRPr lang="en-US" altLang="zh-TW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endParaRPr lang="zh-TW" altLang="en-US" sz="1400" b="1" dirty="0">
                <a:solidFill>
                  <a:srgbClr val="FFFF00"/>
                </a:solidFill>
                <a:latin typeface="Verdana" pitchFamily="34" charset="0"/>
              </a:endParaRPr>
            </a:p>
          </p:txBody>
        </p:sp>
        <p:sp>
          <p:nvSpPr>
            <p:cNvPr id="23" name="_s1040"/>
            <p:cNvSpPr>
              <a:spLocks noChangeArrowheads="1"/>
            </p:cNvSpPr>
            <p:nvPr/>
          </p:nvSpPr>
          <p:spPr bwMode="auto">
            <a:xfrm>
              <a:off x="251520" y="4262832"/>
              <a:ext cx="1310714" cy="1110384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20726" tIns="10362" rIns="20726" bIns="10362" anchor="ctr"/>
            <a:lstStyle/>
            <a:p>
              <a:pPr algn="ctr" eaLnBrk="1" hangingPunct="1"/>
              <a:endParaRPr lang="en-US" altLang="zh-TW" sz="1400" dirty="0">
                <a:latin typeface="Verdana" pitchFamily="34" charset="0"/>
              </a:endParaRPr>
            </a:p>
            <a:p>
              <a:pPr algn="ctr" eaLnBrk="1" hangingPunct="1"/>
              <a:r>
                <a:rPr lang="zh-TW" altLang="en-US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六美</a:t>
              </a:r>
              <a:endParaRPr lang="en-US" altLang="zh-TW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r>
                <a:rPr lang="zh-TW" altLang="en-US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家長代表</a:t>
              </a:r>
              <a:endParaRPr lang="en-US" altLang="zh-TW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r>
                <a:rPr lang="en-US" altLang="zh-TW" b="1" dirty="0" smtClean="0">
                  <a:solidFill>
                    <a:schemeClr val="accent2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b="1" dirty="0" smtClean="0">
                  <a:solidFill>
                    <a:schemeClr val="accent2"/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r>
                <a:rPr lang="en-US" altLang="zh-TW" b="1" dirty="0" smtClean="0">
                  <a:solidFill>
                    <a:schemeClr val="accent2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 smtClean="0">
                  <a:solidFill>
                    <a:schemeClr val="accent2"/>
                  </a:solidFill>
                  <a:latin typeface="微軟正黑體" pitchFamily="34" charset="-120"/>
                  <a:ea typeface="微軟正黑體" pitchFamily="34" charset="-120"/>
                </a:rPr>
                <a:t>含會長</a:t>
              </a:r>
              <a:r>
                <a:rPr lang="en-US" altLang="zh-TW" b="1" dirty="0" smtClean="0">
                  <a:solidFill>
                    <a:schemeClr val="accent2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/>
              <a:endParaRPr lang="zh-TW" altLang="en-US" sz="1400" b="1" dirty="0">
                <a:solidFill>
                  <a:srgbClr val="FFFF00"/>
                </a:solidFill>
                <a:latin typeface="Verdana" pitchFamily="34" charset="0"/>
              </a:endParaRPr>
            </a:p>
            <a:p>
              <a:pPr algn="ctr" eaLnBrk="1" hangingPunct="1"/>
              <a:endParaRPr lang="en-US" altLang="zh-TW" sz="1200" dirty="0">
                <a:latin typeface="Verdana" pitchFamily="34" charset="0"/>
                <a:ea typeface="新細明體" pitchFamily="18" charset="-120"/>
              </a:endParaRPr>
            </a:p>
          </p:txBody>
        </p:sp>
      </p:grpSp>
      <p:cxnSp>
        <p:nvCxnSpPr>
          <p:cNvPr id="41" name="_s1028"/>
          <p:cNvCxnSpPr>
            <a:cxnSpLocks noChangeShapeType="1"/>
            <a:stCxn id="23" idx="0"/>
            <a:endCxn id="38926" idx="2"/>
          </p:cNvCxnSpPr>
          <p:nvPr/>
        </p:nvCxnSpPr>
        <p:spPr bwMode="auto">
          <a:xfrm rot="5400000" flipH="1" flipV="1">
            <a:off x="1613222" y="3422551"/>
            <a:ext cx="740265" cy="229697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5" name="_s1031"/>
          <p:cNvCxnSpPr>
            <a:cxnSpLocks noChangeShapeType="1"/>
            <a:stCxn id="38929" idx="0"/>
            <a:endCxn id="38926" idx="2"/>
          </p:cNvCxnSpPr>
          <p:nvPr/>
        </p:nvCxnSpPr>
        <p:spPr bwMode="auto">
          <a:xfrm rot="5400000" flipH="1" flipV="1">
            <a:off x="2350686" y="4160015"/>
            <a:ext cx="740265" cy="82204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美術術科專業課程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每週</a:t>
            </a:r>
            <a:r>
              <a:rPr lang="en-US" altLang="zh-TW" sz="3600" dirty="0" smtClean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3600" dirty="0" smtClean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3600" dirty="0" smtClean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 -</a:t>
            </a:r>
            <a:r>
              <a:rPr lang="zh-TW" altLang="en-US" sz="3600" dirty="0" smtClean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視覺藝術一 </a:t>
            </a:r>
            <a:r>
              <a:rPr lang="en-US" altLang="zh-TW" sz="36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術科老師</a:t>
            </a:r>
            <a:r>
              <a:rPr lang="en-US" altLang="zh-TW" sz="36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A)</a:t>
            </a:r>
          </a:p>
          <a:p>
            <a:pPr>
              <a:buNone/>
            </a:pPr>
            <a:r>
              <a:rPr lang="zh-TW" altLang="en-US" sz="3600" dirty="0" smtClean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   每週</a:t>
            </a:r>
            <a:r>
              <a:rPr lang="en-US" altLang="zh-TW" sz="3600" dirty="0" smtClean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3600" dirty="0" smtClean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節 </a:t>
            </a:r>
            <a:r>
              <a:rPr lang="en-US" altLang="zh-TW" sz="3600" dirty="0" smtClean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dirty="0" smtClean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視覺藝術二 </a:t>
            </a:r>
            <a:r>
              <a:rPr lang="en-US" altLang="zh-TW" sz="36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術科老師</a:t>
            </a:r>
            <a:r>
              <a:rPr lang="en-US" altLang="zh-TW" sz="36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B)</a:t>
            </a:r>
          </a:p>
          <a:p>
            <a:pPr>
              <a:buNone/>
            </a:pPr>
            <a:endParaRPr lang="en-US" altLang="zh-TW" sz="3600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每年段</a:t>
            </a:r>
            <a:r>
              <a:rPr lang="zh-TW" altLang="en-US" sz="36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兩位術科老師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負責教學及編排藝術專業課程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8113</TotalTime>
  <Words>794</Words>
  <Application>Microsoft Office PowerPoint</Application>
  <PresentationFormat>如螢幕大小 (4:3)</PresentationFormat>
  <Paragraphs>198</Paragraphs>
  <Slides>25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微軟正黑體</vt:lpstr>
      <vt:lpstr>新細明體</vt:lpstr>
      <vt:lpstr>標楷體</vt:lpstr>
      <vt:lpstr>Arial</vt:lpstr>
      <vt:lpstr>Calibri</vt:lpstr>
      <vt:lpstr>Verdana</vt:lpstr>
      <vt:lpstr>Black</vt:lpstr>
      <vt:lpstr>PowerPoint 簡報</vt:lpstr>
      <vt:lpstr>認識永康國小美術班【藝才班】</vt:lpstr>
      <vt:lpstr>Q :  和普通班課程上的差異？</vt:lpstr>
      <vt:lpstr>三年級課程</vt:lpstr>
      <vt:lpstr>與普通班課程比較</vt:lpstr>
      <vt:lpstr>美術班上課需自備工具</vt:lpstr>
      <vt:lpstr>美術班家長後援會經費</vt:lpstr>
      <vt:lpstr>美術班家長後援會組織架構</vt:lpstr>
      <vt:lpstr>美術術科專業課程</vt:lpstr>
      <vt:lpstr>Q :  孩子進入美術班 學什麼？ </vt:lpstr>
      <vt:lpstr>PowerPoint 簡報</vt:lpstr>
      <vt:lpstr>PowerPoint 簡報</vt:lpstr>
      <vt:lpstr>PowerPoint 簡報</vt:lpstr>
      <vt:lpstr>PowerPoint 簡報</vt:lpstr>
      <vt:lpstr>PowerPoint 簡報</vt:lpstr>
      <vt:lpstr>109學年度 美術班考試 相關資訊</vt:lpstr>
      <vt:lpstr>考試報名資訊</vt:lpstr>
      <vt:lpstr>考試報名資訊</vt:lpstr>
      <vt:lpstr>考試報名資訊</vt:lpstr>
      <vt:lpstr>PowerPoint 簡報</vt:lpstr>
      <vt:lpstr>PowerPoint 簡報</vt:lpstr>
      <vt:lpstr>考試資訊</vt:lpstr>
      <vt:lpstr>考場注意事項</vt:lpstr>
      <vt:lpstr>考試攜帶用具建議</vt:lpstr>
      <vt:lpstr>PowerPoint 簡報</vt:lpstr>
    </vt:vector>
  </TitlesOfParts>
  <Company>ykes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壹、沿革</dc:title>
  <dc:creator>tcr</dc:creator>
  <cp:lastModifiedBy>usertea</cp:lastModifiedBy>
  <cp:revision>635</cp:revision>
  <dcterms:created xsi:type="dcterms:W3CDTF">2002-11-28T06:46:30Z</dcterms:created>
  <dcterms:modified xsi:type="dcterms:W3CDTF">2020-02-28T01:20:35Z</dcterms:modified>
</cp:coreProperties>
</file>