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2" r:id="rId3"/>
    <p:sldId id="260" r:id="rId4"/>
    <p:sldId id="259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322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圓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2020/1/6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圓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2020/1/6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2020/1/6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2020/1/6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圓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2020/1/6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tn.entry.edu.tw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dirty="0">
                <a:latin typeface="微軟正黑體" pitchFamily="34" charset="-120"/>
              </a:rPr>
              <a:t>第一次志願試選填說明</a:t>
            </a:r>
            <a:endParaRPr lang="zh-TW" altLang="en-US" sz="4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FBBD-08F6-48D2-901F-7397AA2F318C}" type="slidenum">
              <a:rPr lang="zh-TW" altLang="en-US" sz="4800" smtClean="0"/>
              <a:pPr/>
              <a:t>1</a:t>
            </a:fld>
            <a:endParaRPr lang="en-US" altLang="zh-TW" sz="480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579296" cy="4876800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109</a:t>
            </a:r>
            <a:r>
              <a:rPr lang="zh-TW" altLang="en-US" sz="4800" dirty="0" smtClean="0"/>
              <a:t>學年</a:t>
            </a:r>
            <a:r>
              <a:rPr lang="zh-TW" altLang="en-US" sz="4800" dirty="0"/>
              <a:t>度臺南區高級中等學校免試入學作業平臺</a:t>
            </a:r>
          </a:p>
          <a:p>
            <a:pPr lvl="1"/>
            <a:r>
              <a:rPr lang="en-US" altLang="zh-TW" sz="4800" b="1" dirty="0" smtClean="0">
                <a:solidFill>
                  <a:srgbClr val="C00000"/>
                </a:solidFill>
                <a:hlinkClick r:id="rId2"/>
              </a:rPr>
              <a:t>https</a:t>
            </a:r>
            <a:r>
              <a:rPr lang="en-US" altLang="zh-TW" sz="4800" b="1" dirty="0">
                <a:solidFill>
                  <a:srgbClr val="C00000"/>
                </a:solidFill>
                <a:hlinkClick r:id="rId2"/>
              </a:rPr>
              <a:t>://</a:t>
            </a:r>
            <a:r>
              <a:rPr lang="en-US" altLang="zh-TW" sz="4800" b="1" dirty="0" err="1">
                <a:solidFill>
                  <a:srgbClr val="C00000"/>
                </a:solidFill>
                <a:hlinkClick r:id="rId2"/>
              </a:rPr>
              <a:t>tn.entry.edu.tw</a:t>
            </a:r>
            <a:r>
              <a:rPr lang="en-US" altLang="zh-TW" sz="4800" b="1" dirty="0" smtClean="0">
                <a:solidFill>
                  <a:srgbClr val="C00000"/>
                </a:solidFill>
                <a:hlinkClick r:id="rId2"/>
              </a:rPr>
              <a:t>/</a:t>
            </a:r>
            <a:endParaRPr lang="en-US" altLang="zh-TW" sz="4800" b="1" dirty="0" smtClean="0">
              <a:solidFill>
                <a:srgbClr val="C00000"/>
              </a:solidFill>
            </a:endParaRPr>
          </a:p>
          <a:p>
            <a:pPr lvl="1"/>
            <a:r>
              <a:rPr lang="zh-TW" altLang="en-US" sz="4800" dirty="0" smtClean="0"/>
              <a:t>第一次志願試選填時間：</a:t>
            </a:r>
            <a:endParaRPr lang="zh-TW" altLang="en-US" sz="4800" dirty="0"/>
          </a:p>
          <a:p>
            <a:pPr lvl="1"/>
            <a:r>
              <a:rPr lang="en-US" altLang="zh-TW" sz="4800" dirty="0" smtClean="0">
                <a:solidFill>
                  <a:srgbClr val="C00000"/>
                </a:solidFill>
              </a:rPr>
              <a:t>109</a:t>
            </a:r>
            <a:r>
              <a:rPr lang="zh-TW" altLang="en-US" sz="4800" dirty="0" smtClean="0">
                <a:solidFill>
                  <a:srgbClr val="C00000"/>
                </a:solidFill>
              </a:rPr>
              <a:t>年</a:t>
            </a:r>
            <a:r>
              <a:rPr lang="en-US" altLang="zh-TW" sz="4800" dirty="0">
                <a:solidFill>
                  <a:srgbClr val="C00000"/>
                </a:solidFill>
              </a:rPr>
              <a:t>1</a:t>
            </a:r>
            <a:r>
              <a:rPr lang="zh-TW" altLang="en-US" sz="4800" dirty="0" smtClean="0">
                <a:solidFill>
                  <a:srgbClr val="C00000"/>
                </a:solidFill>
              </a:rPr>
              <a:t>月</a:t>
            </a:r>
            <a:r>
              <a:rPr lang="en-US" altLang="zh-TW" sz="4800" dirty="0" smtClean="0">
                <a:solidFill>
                  <a:srgbClr val="C00000"/>
                </a:solidFill>
              </a:rPr>
              <a:t>8</a:t>
            </a:r>
            <a:r>
              <a:rPr lang="zh-TW" altLang="en-US" sz="4800" dirty="0" smtClean="0">
                <a:solidFill>
                  <a:srgbClr val="C00000"/>
                </a:solidFill>
              </a:rPr>
              <a:t>日</a:t>
            </a:r>
            <a:r>
              <a:rPr lang="en-US" altLang="zh-TW" sz="4800" dirty="0" smtClean="0">
                <a:solidFill>
                  <a:srgbClr val="C00000"/>
                </a:solidFill>
              </a:rPr>
              <a:t>(</a:t>
            </a:r>
            <a:r>
              <a:rPr lang="zh-TW" altLang="en-US" sz="4800" dirty="0" smtClean="0">
                <a:solidFill>
                  <a:srgbClr val="C00000"/>
                </a:solidFill>
              </a:rPr>
              <a:t>三</a:t>
            </a:r>
            <a:r>
              <a:rPr lang="en-US" altLang="zh-TW" sz="4800" dirty="0" smtClean="0">
                <a:solidFill>
                  <a:srgbClr val="C00000"/>
                </a:solidFill>
              </a:rPr>
              <a:t>)</a:t>
            </a:r>
            <a:r>
              <a:rPr lang="zh-TW" altLang="en-US" sz="4800" dirty="0" smtClean="0">
                <a:solidFill>
                  <a:srgbClr val="C00000"/>
                </a:solidFill>
              </a:rPr>
              <a:t>上午</a:t>
            </a:r>
            <a:r>
              <a:rPr lang="en-US" altLang="zh-TW" sz="4800" dirty="0" smtClean="0">
                <a:solidFill>
                  <a:srgbClr val="C00000"/>
                </a:solidFill>
              </a:rPr>
              <a:t>9</a:t>
            </a:r>
            <a:r>
              <a:rPr lang="zh-TW" altLang="en-US" sz="4800" dirty="0" smtClean="0">
                <a:solidFill>
                  <a:srgbClr val="C00000"/>
                </a:solidFill>
              </a:rPr>
              <a:t>時</a:t>
            </a:r>
            <a:r>
              <a:rPr lang="en-US" altLang="zh-TW" sz="4800" dirty="0" smtClean="0">
                <a:solidFill>
                  <a:srgbClr val="C00000"/>
                </a:solidFill>
              </a:rPr>
              <a:t>~109</a:t>
            </a:r>
            <a:r>
              <a:rPr lang="zh-TW" altLang="en-US" sz="4800" dirty="0" smtClean="0">
                <a:solidFill>
                  <a:srgbClr val="C00000"/>
                </a:solidFill>
              </a:rPr>
              <a:t>年</a:t>
            </a:r>
            <a:r>
              <a:rPr lang="en-US" altLang="zh-TW" sz="4800" dirty="0">
                <a:solidFill>
                  <a:srgbClr val="C00000"/>
                </a:solidFill>
              </a:rPr>
              <a:t>1</a:t>
            </a:r>
            <a:r>
              <a:rPr lang="zh-TW" altLang="en-US" sz="4800" dirty="0" smtClean="0">
                <a:solidFill>
                  <a:srgbClr val="C00000"/>
                </a:solidFill>
              </a:rPr>
              <a:t>月</a:t>
            </a:r>
            <a:r>
              <a:rPr lang="en-US" altLang="zh-TW" sz="4800" dirty="0" smtClean="0">
                <a:solidFill>
                  <a:srgbClr val="C00000"/>
                </a:solidFill>
              </a:rPr>
              <a:t>12</a:t>
            </a:r>
            <a:r>
              <a:rPr lang="zh-TW" altLang="en-US" sz="4800" dirty="0" smtClean="0">
                <a:solidFill>
                  <a:srgbClr val="C00000"/>
                </a:solidFill>
              </a:rPr>
              <a:t>日</a:t>
            </a:r>
            <a:r>
              <a:rPr lang="en-US" altLang="zh-TW" sz="4800" dirty="0" smtClean="0">
                <a:solidFill>
                  <a:srgbClr val="C00000"/>
                </a:solidFill>
              </a:rPr>
              <a:t>(</a:t>
            </a:r>
            <a:r>
              <a:rPr lang="zh-TW" altLang="en-US" sz="4800" dirty="0" smtClean="0">
                <a:solidFill>
                  <a:srgbClr val="C00000"/>
                </a:solidFill>
              </a:rPr>
              <a:t>日</a:t>
            </a:r>
            <a:r>
              <a:rPr lang="en-US" altLang="zh-TW" sz="4800" dirty="0" smtClean="0">
                <a:solidFill>
                  <a:srgbClr val="C00000"/>
                </a:solidFill>
              </a:rPr>
              <a:t>)</a:t>
            </a:r>
            <a:r>
              <a:rPr lang="zh-TW" altLang="en-US" sz="4800" dirty="0" smtClean="0">
                <a:solidFill>
                  <a:srgbClr val="C00000"/>
                </a:solidFill>
              </a:rPr>
              <a:t>下午 </a:t>
            </a:r>
            <a:r>
              <a:rPr lang="en-US" altLang="zh-TW" sz="4800" dirty="0" smtClean="0">
                <a:solidFill>
                  <a:srgbClr val="C00000"/>
                </a:solidFill>
              </a:rPr>
              <a:t>5 </a:t>
            </a:r>
            <a:r>
              <a:rPr lang="zh-TW" altLang="en-US" sz="4800" dirty="0">
                <a:solidFill>
                  <a:srgbClr val="C00000"/>
                </a:solidFill>
              </a:rPr>
              <a:t>時</a:t>
            </a:r>
          </a:p>
          <a:p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81237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登入方式與選填注意事項</a:t>
            </a:r>
            <a:r>
              <a:rPr lang="en-US" altLang="zh-TW" dirty="0" smtClean="0"/>
              <a:t>(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33528"/>
          </a:xfrm>
        </p:spPr>
        <p:txBody>
          <a:bodyPr>
            <a:normAutofit lnSpcReduction="10000"/>
          </a:bodyPr>
          <a:lstStyle/>
          <a:p>
            <a:r>
              <a:rPr lang="zh-TW" altLang="en-US" dirty="0"/>
              <a:t>一、登入學校首頁，</a:t>
            </a:r>
            <a:r>
              <a:rPr lang="zh-TW" altLang="en-US" dirty="0" smtClean="0"/>
              <a:t>點</a:t>
            </a:r>
            <a:r>
              <a:rPr lang="en-US" altLang="zh-TW" dirty="0" smtClean="0"/>
              <a:t>””</a:t>
            </a:r>
            <a:r>
              <a:rPr lang="zh-TW" altLang="en-US" dirty="0" smtClean="0"/>
              <a:t>校園服務第二排左手邊第一個</a:t>
            </a:r>
            <a:r>
              <a:rPr lang="en-US" altLang="zh-TW" dirty="0"/>
              <a:t>”</a:t>
            </a:r>
            <a:r>
              <a:rPr lang="zh-TW" altLang="en-US" dirty="0"/>
              <a:t>免試入學志願選填平台</a:t>
            </a:r>
            <a:r>
              <a:rPr lang="en-US" altLang="zh-TW" dirty="0"/>
              <a:t>”</a:t>
            </a:r>
            <a:r>
              <a:rPr lang="zh-TW" altLang="en-US" dirty="0"/>
              <a:t>，接下來</a:t>
            </a:r>
            <a:r>
              <a:rPr lang="zh-TW" altLang="en-US" dirty="0" smtClean="0"/>
              <a:t>按</a:t>
            </a:r>
            <a:r>
              <a:rPr lang="en-US" altLang="zh-TW" dirty="0" smtClean="0"/>
              <a:t>”</a:t>
            </a:r>
            <a:r>
              <a:rPr lang="zh-TW" altLang="en-US" dirty="0" smtClean="0"/>
              <a:t>臺南區免試入學系統</a:t>
            </a:r>
            <a:r>
              <a:rPr lang="en-US" altLang="zh-TW" dirty="0" smtClean="0"/>
              <a:t>”</a:t>
            </a:r>
            <a:r>
              <a:rPr lang="zh-TW" altLang="en-US" dirty="0" smtClean="0"/>
              <a:t>，點最右邊的登入，選</a:t>
            </a:r>
            <a:r>
              <a:rPr lang="en-US" altLang="zh-TW" dirty="0" smtClean="0"/>
              <a:t>”</a:t>
            </a:r>
            <a:r>
              <a:rPr lang="zh-TW" altLang="en-US" dirty="0"/>
              <a:t>集體報名學生</a:t>
            </a:r>
            <a:r>
              <a:rPr lang="en-US" altLang="zh-TW" dirty="0" smtClean="0"/>
              <a:t>”</a:t>
            </a:r>
          </a:p>
          <a:p>
            <a:r>
              <a:rPr lang="zh-TW" altLang="en-US" dirty="0" smtClean="0"/>
              <a:t>二、</a:t>
            </a:r>
            <a:r>
              <a:rPr lang="zh-TW" altLang="en-US" dirty="0"/>
              <a:t>志願試選填，學生登入帳號密碼：</a:t>
            </a:r>
          </a:p>
          <a:p>
            <a:pPr lvl="1"/>
            <a:r>
              <a:rPr lang="zh-TW" altLang="en-US" dirty="0"/>
              <a:t>帳號：</a:t>
            </a:r>
            <a:r>
              <a:rPr lang="zh-TW" altLang="en-US" dirty="0">
                <a:solidFill>
                  <a:srgbClr val="FF0000"/>
                </a:solidFill>
              </a:rPr>
              <a:t>學號</a:t>
            </a:r>
            <a:endParaRPr lang="en-US" altLang="zh-TW" dirty="0">
              <a:solidFill>
                <a:srgbClr val="FF0000"/>
              </a:solidFill>
            </a:endParaRPr>
          </a:p>
          <a:p>
            <a:pPr lvl="1"/>
            <a:r>
              <a:rPr lang="zh-TW" altLang="en-US" dirty="0"/>
              <a:t>密碼：預設值為</a:t>
            </a:r>
            <a:r>
              <a:rPr lang="zh-TW" altLang="en-US" dirty="0">
                <a:solidFill>
                  <a:srgbClr val="FF0000"/>
                </a:solidFill>
              </a:rPr>
              <a:t>身分證最後</a:t>
            </a:r>
            <a:r>
              <a:rPr lang="en-US" altLang="zh-TW" dirty="0">
                <a:solidFill>
                  <a:srgbClr val="FF0000"/>
                </a:solidFill>
              </a:rPr>
              <a:t>4</a:t>
            </a:r>
            <a:r>
              <a:rPr lang="zh-TW" altLang="en-US" dirty="0">
                <a:solidFill>
                  <a:srgbClr val="FF0000"/>
                </a:solidFill>
              </a:rPr>
              <a:t>碼</a:t>
            </a:r>
            <a:r>
              <a:rPr lang="en-US" altLang="zh-TW" dirty="0">
                <a:solidFill>
                  <a:srgbClr val="FF0000"/>
                </a:solidFill>
              </a:rPr>
              <a:t>+</a:t>
            </a:r>
            <a:r>
              <a:rPr lang="zh-TW" altLang="en-US" dirty="0">
                <a:solidFill>
                  <a:srgbClr val="FF0000"/>
                </a:solidFill>
              </a:rPr>
              <a:t>生日之月和日</a:t>
            </a:r>
            <a:r>
              <a:rPr lang="en-US" altLang="zh-TW" dirty="0">
                <a:solidFill>
                  <a:srgbClr val="FF0000"/>
                </a:solidFill>
              </a:rPr>
              <a:t>4</a:t>
            </a:r>
            <a:r>
              <a:rPr lang="zh-TW" altLang="en-US" dirty="0">
                <a:solidFill>
                  <a:srgbClr val="FF0000"/>
                </a:solidFill>
              </a:rPr>
              <a:t>碼，共</a:t>
            </a:r>
            <a:r>
              <a:rPr lang="en-US" altLang="zh-TW" dirty="0">
                <a:solidFill>
                  <a:srgbClr val="FF0000"/>
                </a:solidFill>
              </a:rPr>
              <a:t>8</a:t>
            </a:r>
            <a:r>
              <a:rPr lang="zh-TW" altLang="en-US" dirty="0">
                <a:solidFill>
                  <a:srgbClr val="FF0000"/>
                </a:solidFill>
              </a:rPr>
              <a:t>碼</a:t>
            </a:r>
            <a:endParaRPr lang="en-US" altLang="zh-TW" dirty="0">
              <a:solidFill>
                <a:srgbClr val="FF0000"/>
              </a:solidFill>
            </a:endParaRPr>
          </a:p>
          <a:p>
            <a:endParaRPr lang="en-US" altLang="zh-TW" dirty="0">
              <a:solidFill>
                <a:srgbClr val="FF0000"/>
              </a:solidFill>
            </a:endParaRPr>
          </a:p>
          <a:p>
            <a:r>
              <a:rPr lang="zh-TW" altLang="en-US" dirty="0"/>
              <a:t>登入志願試選填系統，有修改密碼之功能，請學生依個人需求斟酌是否修改密碼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>若密碼</a:t>
            </a:r>
            <a:r>
              <a:rPr lang="zh-TW" altLang="en-US" dirty="0" smtClean="0"/>
              <a:t>遺失，請撥電話給導師或教務處還原成預設密碼</a:t>
            </a:r>
            <a:endParaRPr lang="en-US" altLang="zh-TW" dirty="0" smtClean="0"/>
          </a:p>
          <a:p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59511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登入方式與選填注意事項</a:t>
            </a:r>
            <a:r>
              <a:rPr lang="en-US" altLang="zh-TW" dirty="0" smtClean="0"/>
              <a:t>(</a:t>
            </a:r>
            <a:r>
              <a:rPr lang="zh-TW" altLang="en-US" dirty="0" smtClean="0"/>
              <a:t>二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三、登入需要先做一份問卷調查之後才能正式進入選填頁面。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四、盡量多選填志願，以免高分落榜。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五、記得最後完成時一定要按</a:t>
            </a:r>
            <a:r>
              <a:rPr lang="en-US" altLang="zh-TW" dirty="0" smtClean="0"/>
              <a:t>”</a:t>
            </a:r>
            <a:r>
              <a:rPr lang="zh-TW" altLang="en-US" dirty="0" smtClean="0"/>
              <a:t>儲存志願</a:t>
            </a:r>
            <a:r>
              <a:rPr lang="en-US" altLang="zh-TW" dirty="0" smtClean="0"/>
              <a:t>”</a:t>
            </a:r>
            <a:r>
              <a:rPr lang="zh-TW" altLang="en-US" dirty="0" smtClean="0"/>
              <a:t>，畫面會跳到選填志願明細一覽，確認沒問題，再按登出。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2081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539552" y="260648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TW" altLang="en-US" sz="3600" dirty="0"/>
          </a:p>
          <a:p>
            <a:r>
              <a:rPr lang="zh-TW" altLang="en-US" sz="3600" dirty="0"/>
              <a:t>登入方式與選填注意事項</a:t>
            </a:r>
            <a:r>
              <a:rPr lang="en-US" altLang="zh-TW" sz="3600" dirty="0" smtClean="0"/>
              <a:t>(</a:t>
            </a:r>
            <a:r>
              <a:rPr lang="zh-TW" altLang="en-US" sz="3600" dirty="0" smtClean="0"/>
              <a:t>三</a:t>
            </a:r>
            <a:r>
              <a:rPr lang="en-US" altLang="zh-TW" sz="3600" dirty="0" smtClean="0"/>
              <a:t>)</a:t>
            </a:r>
          </a:p>
          <a:p>
            <a:r>
              <a:rPr lang="zh-TW" altLang="en-US" sz="3600" dirty="0" smtClean="0"/>
              <a:t></a:t>
            </a:r>
            <a:r>
              <a:rPr lang="zh-TW" altLang="en-US" sz="3600" b="1" dirty="0"/>
              <a:t>分發方式為：若學生錄取多科系，則以學生選填志願為第一優先考量，並非以學生分數最高之錄取科系為最優先錄取。 </a:t>
            </a:r>
            <a:endParaRPr lang="zh-TW" altLang="en-US" sz="3600" dirty="0"/>
          </a:p>
          <a:p>
            <a:r>
              <a:rPr lang="zh-TW" altLang="en-US" sz="3600" dirty="0"/>
              <a:t></a:t>
            </a:r>
            <a:r>
              <a:rPr lang="zh-TW" altLang="en-US" sz="3600" b="1" dirty="0"/>
              <a:t>志願分發採從左而右</a:t>
            </a:r>
            <a:r>
              <a:rPr lang="en-US" altLang="zh-TW" sz="3600" b="1" dirty="0"/>
              <a:t>(</a:t>
            </a:r>
            <a:r>
              <a:rPr lang="zh-TW" altLang="en-US" sz="3600" b="1" dirty="0"/>
              <a:t>由第一志願校到第五志願校</a:t>
            </a:r>
            <a:r>
              <a:rPr lang="en-US" altLang="zh-TW" sz="3600" b="1" dirty="0"/>
              <a:t>)</a:t>
            </a:r>
            <a:r>
              <a:rPr lang="zh-TW" altLang="en-US" sz="3600" b="1" dirty="0"/>
              <a:t>，從上而下的方式</a:t>
            </a:r>
            <a:r>
              <a:rPr lang="en-US" altLang="zh-TW" sz="3600" b="1" dirty="0"/>
              <a:t>(</a:t>
            </a:r>
            <a:r>
              <a:rPr lang="zh-TW" altLang="en-US" sz="3600" b="1" dirty="0"/>
              <a:t>由科別</a:t>
            </a:r>
            <a:r>
              <a:rPr lang="en-US" altLang="zh-TW" sz="3600" b="1" dirty="0"/>
              <a:t>1</a:t>
            </a:r>
            <a:r>
              <a:rPr lang="zh-TW" altLang="en-US" sz="3600" b="1" dirty="0"/>
              <a:t>、科別</a:t>
            </a:r>
            <a:r>
              <a:rPr lang="en-US" altLang="zh-TW" sz="3600" b="1" dirty="0"/>
              <a:t>2</a:t>
            </a:r>
            <a:r>
              <a:rPr lang="zh-TW" altLang="en-US" sz="3600" b="1" dirty="0"/>
              <a:t>、科別</a:t>
            </a:r>
            <a:r>
              <a:rPr lang="en-US" altLang="zh-TW" sz="3600" b="1" dirty="0"/>
              <a:t>3…)</a:t>
            </a:r>
            <a:r>
              <a:rPr lang="zh-TW" altLang="en-US" sz="3600" b="1" dirty="0"/>
              <a:t>來進行分發。 </a:t>
            </a:r>
            <a:endParaRPr lang="zh-TW" altLang="en-US" sz="3600" dirty="0"/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01386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259632" y="476672"/>
            <a:ext cx="69847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TW" altLang="en-US" sz="2400" dirty="0"/>
          </a:p>
          <a:p>
            <a:r>
              <a:rPr lang="zh-TW" altLang="en-US" sz="2400" b="1" dirty="0"/>
              <a:t>免試入學同分比序 </a:t>
            </a:r>
            <a:endParaRPr lang="zh-TW" altLang="en-US" sz="2400" dirty="0"/>
          </a:p>
          <a:p>
            <a:r>
              <a:rPr lang="en-US" altLang="zh-TW" sz="2400" smtClean="0"/>
              <a:t> </a:t>
            </a:r>
            <a:r>
              <a:rPr lang="zh-TW" altLang="en-US" sz="2400" dirty="0"/>
              <a:t>次序 	項目 	最高分數 	</a:t>
            </a:r>
          </a:p>
          <a:p>
            <a:r>
              <a:rPr lang="en-US" altLang="zh-TW" sz="2400" dirty="0"/>
              <a:t>1 	</a:t>
            </a:r>
            <a:r>
              <a:rPr lang="zh-TW" altLang="en-US" sz="2400" dirty="0"/>
              <a:t>總積分 	</a:t>
            </a:r>
            <a:r>
              <a:rPr lang="en-US" altLang="zh-TW" sz="2400" dirty="0"/>
              <a:t>100 	</a:t>
            </a:r>
          </a:p>
          <a:p>
            <a:r>
              <a:rPr lang="zh-TW" altLang="en-US" sz="2400" dirty="0" smtClean="0"/>
              <a:t>              經濟</a:t>
            </a:r>
            <a:r>
              <a:rPr lang="zh-TW" altLang="en-US" sz="2400" dirty="0"/>
              <a:t>弱勢</a:t>
            </a:r>
            <a:r>
              <a:rPr lang="en-US" altLang="zh-TW" sz="2400" dirty="0"/>
              <a:t>(</a:t>
            </a:r>
            <a:r>
              <a:rPr lang="zh-TW" altLang="en-US" sz="2400" dirty="0"/>
              <a:t>低收入</a:t>
            </a:r>
            <a:r>
              <a:rPr lang="en-US" altLang="zh-TW" sz="2400" dirty="0"/>
              <a:t>) 	</a:t>
            </a:r>
          </a:p>
          <a:p>
            <a:r>
              <a:rPr lang="en-US" altLang="zh-TW" sz="2400" dirty="0"/>
              <a:t>2 	</a:t>
            </a:r>
            <a:r>
              <a:rPr lang="zh-TW" altLang="en-US" sz="2400" dirty="0"/>
              <a:t>志願序 	</a:t>
            </a:r>
            <a:r>
              <a:rPr lang="en-US" altLang="zh-TW" sz="2400" dirty="0"/>
              <a:t>10 	</a:t>
            </a:r>
          </a:p>
          <a:p>
            <a:r>
              <a:rPr lang="en-US" altLang="zh-TW" sz="2400" dirty="0"/>
              <a:t>3 	</a:t>
            </a:r>
            <a:r>
              <a:rPr lang="zh-TW" altLang="en-US" sz="2400" dirty="0"/>
              <a:t>教育會考總分 	</a:t>
            </a:r>
            <a:r>
              <a:rPr lang="en-US" altLang="zh-TW" sz="2400" dirty="0"/>
              <a:t>30 	</a:t>
            </a:r>
          </a:p>
          <a:p>
            <a:r>
              <a:rPr lang="en-US" altLang="zh-TW" sz="2400" dirty="0"/>
              <a:t>4 	</a:t>
            </a:r>
            <a:r>
              <a:rPr lang="zh-TW" altLang="en-US" sz="2400" dirty="0"/>
              <a:t>多元學習表現總分 	</a:t>
            </a:r>
            <a:r>
              <a:rPr lang="en-US" altLang="zh-TW" sz="2400" dirty="0"/>
              <a:t>50 	</a:t>
            </a:r>
          </a:p>
          <a:p>
            <a:r>
              <a:rPr lang="en-US" altLang="zh-TW" sz="2400" dirty="0" smtClean="0"/>
              <a:t>5           </a:t>
            </a:r>
            <a:r>
              <a:rPr lang="zh-TW" altLang="en-US" sz="2400" dirty="0" smtClean="0"/>
              <a:t>會考總積點        </a:t>
            </a:r>
            <a:r>
              <a:rPr lang="en-US" altLang="zh-TW" sz="2400" dirty="0" smtClean="0"/>
              <a:t>36</a:t>
            </a:r>
            <a:r>
              <a:rPr lang="zh-TW" altLang="en-US" sz="2400" dirty="0" smtClean="0"/>
              <a:t>點</a:t>
            </a:r>
            <a:r>
              <a:rPr lang="en-US" altLang="zh-TW" sz="2400" dirty="0"/>
              <a:t>	</a:t>
            </a:r>
          </a:p>
          <a:p>
            <a:r>
              <a:rPr lang="en-US" altLang="zh-TW" sz="2400" dirty="0" smtClean="0"/>
              <a:t>6 </a:t>
            </a:r>
            <a:r>
              <a:rPr lang="en-US" altLang="zh-TW" sz="2400" dirty="0"/>
              <a:t>	</a:t>
            </a:r>
            <a:r>
              <a:rPr lang="zh-TW" altLang="en-US" sz="2400" dirty="0"/>
              <a:t>會考加註標示 	</a:t>
            </a:r>
            <a:r>
              <a:rPr lang="en-US" altLang="zh-TW" sz="2400" dirty="0"/>
              <a:t>A++</a:t>
            </a:r>
            <a:r>
              <a:rPr lang="zh-TW" altLang="en-US" sz="2400" dirty="0"/>
              <a:t>、</a:t>
            </a:r>
            <a:r>
              <a:rPr lang="en-US" altLang="zh-TW" sz="2400" dirty="0"/>
              <a:t>A+ </a:t>
            </a:r>
          </a:p>
          <a:p>
            <a:r>
              <a:rPr lang="zh-TW" altLang="en-US" sz="2400" dirty="0" smtClean="0"/>
              <a:t>                                                      </a:t>
            </a:r>
            <a:r>
              <a:rPr lang="en-US" altLang="zh-TW" sz="2400" dirty="0" smtClean="0"/>
              <a:t>B</a:t>
            </a:r>
            <a:r>
              <a:rPr lang="en-US" altLang="zh-TW" sz="2400" dirty="0"/>
              <a:t>++</a:t>
            </a:r>
            <a:r>
              <a:rPr lang="zh-TW" altLang="en-US" sz="2400" dirty="0"/>
              <a:t>、</a:t>
            </a:r>
            <a:r>
              <a:rPr lang="en-US" altLang="zh-TW" sz="2400" dirty="0"/>
              <a:t>B+ 	</a:t>
            </a:r>
            <a:endParaRPr lang="en-US" altLang="zh-TW" sz="2400" dirty="0" smtClean="0"/>
          </a:p>
          <a:p>
            <a:r>
              <a:rPr lang="en-US" altLang="zh-TW" sz="2400" dirty="0" smtClean="0"/>
              <a:t>7</a:t>
            </a:r>
            <a:r>
              <a:rPr lang="zh-TW" altLang="en-US" sz="2400" dirty="0" smtClean="0"/>
              <a:t>            志願序內之學校序</a:t>
            </a:r>
            <a:endParaRPr lang="en-US" altLang="zh-TW" sz="2400" dirty="0"/>
          </a:p>
        </p:txBody>
      </p:sp>
    </p:spTree>
    <p:extLst>
      <p:ext uri="{BB962C8B-B14F-4D97-AF65-F5344CB8AC3E}">
        <p14:creationId xmlns:p14="http://schemas.microsoft.com/office/powerpoint/2010/main" val="294918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1520" y="1196752"/>
            <a:ext cx="84969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400" dirty="0" smtClean="0"/>
              <a:t>學生</a:t>
            </a:r>
            <a:r>
              <a:rPr lang="zh-TW" altLang="en-US" sz="5400" dirty="0"/>
              <a:t>帳號：學號。</a:t>
            </a:r>
          </a:p>
          <a:p>
            <a:endParaRPr lang="en-US" altLang="zh-TW" sz="5400" dirty="0" smtClean="0"/>
          </a:p>
          <a:p>
            <a:r>
              <a:rPr lang="zh-TW" altLang="en-US" sz="5400" dirty="0" smtClean="0"/>
              <a:t>密碼</a:t>
            </a:r>
            <a:r>
              <a:rPr lang="zh-TW" altLang="en-US" sz="5400" dirty="0"/>
              <a:t>：預設為身分證字號末</a:t>
            </a:r>
            <a:r>
              <a:rPr lang="en-US" altLang="zh-TW" sz="5400" dirty="0"/>
              <a:t>4</a:t>
            </a:r>
            <a:r>
              <a:rPr lang="zh-TW" altLang="en-US" sz="5400" dirty="0"/>
              <a:t>碼</a:t>
            </a:r>
            <a:r>
              <a:rPr lang="en-US" altLang="zh-TW" sz="5400" dirty="0"/>
              <a:t>+</a:t>
            </a:r>
            <a:r>
              <a:rPr lang="zh-TW" altLang="en-US" sz="5400" dirty="0"/>
              <a:t>出生月日</a:t>
            </a:r>
            <a:r>
              <a:rPr lang="en-US" altLang="zh-TW" sz="5400" dirty="0"/>
              <a:t>4</a:t>
            </a:r>
            <a:r>
              <a:rPr lang="zh-TW" altLang="en-US" sz="5400" dirty="0"/>
              <a:t>碼，共</a:t>
            </a:r>
            <a:r>
              <a:rPr lang="en-US" altLang="zh-TW" sz="5400" dirty="0"/>
              <a:t>8</a:t>
            </a:r>
            <a:r>
              <a:rPr lang="zh-TW" altLang="en-US" sz="5400" dirty="0"/>
              <a:t>碼，例：</a:t>
            </a:r>
            <a:r>
              <a:rPr lang="en-US" altLang="zh-TW" sz="5400" dirty="0"/>
              <a:t>67890101</a:t>
            </a:r>
            <a:r>
              <a:rPr lang="zh-TW" altLang="en-US" sz="5400" dirty="0" smtClean="0"/>
              <a:t>。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409798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itchFamily="34" charset="-120"/>
              </a:rPr>
              <a:t>第一次志願試選填說明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第一次志願試選填</a:t>
            </a:r>
            <a:r>
              <a:rPr lang="zh-TW" altLang="en-US" dirty="0">
                <a:solidFill>
                  <a:srgbClr val="FF0000"/>
                </a:solidFill>
              </a:rPr>
              <a:t>多元學習表現</a:t>
            </a:r>
            <a:r>
              <a:rPr lang="zh-TW" altLang="en-US" dirty="0"/>
              <a:t>皆為</a:t>
            </a:r>
            <a:r>
              <a:rPr lang="zh-TW" altLang="en-US" dirty="0">
                <a:solidFill>
                  <a:srgbClr val="00B0F0"/>
                </a:solidFill>
              </a:rPr>
              <a:t>原始分數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>統計範圍：</a:t>
            </a:r>
            <a:r>
              <a:rPr lang="zh-TW" altLang="en-US" dirty="0">
                <a:solidFill>
                  <a:srgbClr val="00B0F0"/>
                </a:solidFill>
              </a:rPr>
              <a:t>七上</a:t>
            </a:r>
            <a:r>
              <a:rPr lang="en-US" altLang="zh-TW" dirty="0">
                <a:solidFill>
                  <a:srgbClr val="00B0F0"/>
                </a:solidFill>
              </a:rPr>
              <a:t>~</a:t>
            </a:r>
            <a:r>
              <a:rPr lang="zh-TW" altLang="en-US" dirty="0">
                <a:solidFill>
                  <a:srgbClr val="00B0F0"/>
                </a:solidFill>
              </a:rPr>
              <a:t>資料匯出日</a:t>
            </a:r>
          </a:p>
          <a:p>
            <a:endParaRPr lang="zh-TW" altLang="en-US" dirty="0"/>
          </a:p>
          <a:p>
            <a:r>
              <a:rPr lang="zh-TW" altLang="en-US" dirty="0"/>
              <a:t>第一次志願試選填之</a:t>
            </a:r>
            <a:r>
              <a:rPr lang="zh-TW" altLang="en-US" dirty="0">
                <a:solidFill>
                  <a:srgbClr val="FF0000"/>
                </a:solidFill>
              </a:rPr>
              <a:t>教育會考表現</a:t>
            </a:r>
            <a:r>
              <a:rPr lang="zh-TW" altLang="en-US" dirty="0" smtClean="0"/>
              <a:t>，係</a:t>
            </a:r>
            <a:r>
              <a:rPr lang="zh-TW" altLang="en-US" dirty="0"/>
              <a:t>以學生「國文、英語、數學、自然、社會」五科在校成績，取七上、七下、八上、八下，四學期各科平均，轉換為「精熟、基礎、待加強」三級進行模擬，</a:t>
            </a:r>
            <a:r>
              <a:rPr lang="zh-TW" altLang="en-US" dirty="0">
                <a:solidFill>
                  <a:srgbClr val="7030A0"/>
                </a:solidFill>
              </a:rPr>
              <a:t>非學生實際之教育會考表現</a:t>
            </a:r>
            <a:r>
              <a:rPr lang="zh-TW" altLang="en-US" dirty="0"/>
              <a:t>，特此說明。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9FBBD-08F6-48D2-901F-7397AA2F318C}" type="slidenum">
              <a:rPr lang="zh-TW" altLang="en-US" smtClean="0"/>
              <a:pPr/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766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itchFamily="34" charset="-120"/>
              </a:rPr>
              <a:t>第一次志願試選填說明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/>
              <a:t>上傳格式：</a:t>
            </a:r>
          </a:p>
          <a:p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  <a:p>
            <a:r>
              <a:rPr lang="zh-TW" altLang="en-US" dirty="0"/>
              <a:t>上傳格式之特殊欄位說明：</a:t>
            </a:r>
          </a:p>
          <a:p>
            <a:pPr lvl="1"/>
            <a:r>
              <a:rPr lang="zh-TW" altLang="en-US" dirty="0">
                <a:solidFill>
                  <a:srgbClr val="FF0000"/>
                </a:solidFill>
              </a:rPr>
              <a:t>「是否取得保障名額資格」</a:t>
            </a:r>
            <a:r>
              <a:rPr lang="zh-TW" altLang="en-US" dirty="0"/>
              <a:t>：僅能輸入 </a:t>
            </a:r>
            <a:r>
              <a:rPr lang="en-US" altLang="zh-TW" dirty="0"/>
              <a:t>0 </a:t>
            </a:r>
            <a:r>
              <a:rPr lang="zh-TW" altLang="en-US" dirty="0"/>
              <a:t>和 </a:t>
            </a:r>
            <a:r>
              <a:rPr lang="en-US" altLang="zh-TW" dirty="0"/>
              <a:t>1  </a:t>
            </a:r>
          </a:p>
          <a:p>
            <a:pPr lvl="1"/>
            <a:r>
              <a:rPr lang="en-US" altLang="zh-TW" dirty="0"/>
              <a:t>0 </a:t>
            </a:r>
            <a:r>
              <a:rPr lang="zh-TW" altLang="en-US" dirty="0"/>
              <a:t>表示未取得保障名額資格，</a:t>
            </a:r>
            <a:br>
              <a:rPr lang="zh-TW" altLang="en-US" dirty="0"/>
            </a:br>
            <a:r>
              <a:rPr lang="en-US" altLang="zh-TW" dirty="0"/>
              <a:t>1 </a:t>
            </a:r>
            <a:r>
              <a:rPr lang="zh-TW" altLang="en-US" dirty="0"/>
              <a:t>表示具備保障名額資格</a:t>
            </a:r>
            <a:r>
              <a:rPr lang="zh-TW" altLang="en-US" baseline="-25000" dirty="0"/>
              <a:t>註</a:t>
            </a:r>
            <a:r>
              <a:rPr lang="zh-TW" altLang="en-US" dirty="0" smtClean="0"/>
              <a:t>。</a:t>
            </a:r>
            <a:endParaRPr lang="zh-TW" altLang="en-US" dirty="0"/>
          </a:p>
          <a:p>
            <a:pPr marL="612000" lvl="1" indent="-720000">
              <a:spcBef>
                <a:spcPts val="1200"/>
              </a:spcBef>
              <a:buNone/>
            </a:pPr>
            <a:r>
              <a:rPr lang="zh-TW" altLang="en-US" sz="2000" dirty="0"/>
              <a:t>註：依據</a:t>
            </a:r>
            <a:r>
              <a:rPr lang="en-US" altLang="zh-TW" sz="2000" dirty="0"/>
              <a:t>104.05.18</a:t>
            </a:r>
            <a:r>
              <a:rPr lang="zh-TW" altLang="en-US" sz="2000" dirty="0"/>
              <a:t>南市教課（一）字第</a:t>
            </a:r>
            <a:r>
              <a:rPr lang="en-US" altLang="zh-TW" sz="2000" dirty="0"/>
              <a:t>1040463662</a:t>
            </a:r>
            <a:r>
              <a:rPr lang="zh-TW" altLang="en-US" sz="2000" dirty="0"/>
              <a:t>號函規定</a:t>
            </a:r>
            <a:r>
              <a:rPr lang="zh-TW" altLang="en-US" sz="2000" dirty="0" smtClean="0"/>
              <a:t>，</a:t>
            </a:r>
            <a:r>
              <a:rPr lang="en-US" altLang="zh-TW" sz="2000" dirty="0" smtClean="0"/>
              <a:t>109</a:t>
            </a:r>
            <a:r>
              <a:rPr lang="zh-TW" altLang="en-US" sz="2000" dirty="0" smtClean="0"/>
              <a:t>學年</a:t>
            </a:r>
            <a:r>
              <a:rPr lang="zh-TW" altLang="en-US" sz="2000" dirty="0"/>
              <a:t>度入學高級中等學校學生，畢業前於原校就讀</a:t>
            </a:r>
            <a:r>
              <a:rPr lang="zh-TW" altLang="en-US" sz="2000" dirty="0" smtClean="0"/>
              <a:t>滿</a:t>
            </a:r>
            <a:r>
              <a:rPr lang="en-US" altLang="zh-TW" sz="2000" dirty="0" smtClean="0"/>
              <a:t>2</a:t>
            </a:r>
            <a:r>
              <a:rPr lang="zh-TW" altLang="en-US" sz="2000" dirty="0" smtClean="0"/>
              <a:t>學年</a:t>
            </a:r>
            <a:r>
              <a:rPr lang="zh-TW" altLang="en-US" sz="2000" dirty="0"/>
              <a:t>以上者，始取得保障名額資格。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9FBBD-08F6-48D2-901F-7397AA2F318C}" type="slidenum">
              <a:rPr lang="zh-TW" altLang="en-US" smtClean="0"/>
              <a:pPr/>
              <a:t>4</a:t>
            </a:fld>
            <a:endParaRPr lang="en-US" altLang="zh-TW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481" y="1412776"/>
            <a:ext cx="8041035" cy="1456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901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標題 1"/>
          <p:cNvSpPr>
            <a:spLocks noGrp="1"/>
          </p:cNvSpPr>
          <p:nvPr>
            <p:ph type="title"/>
          </p:nvPr>
        </p:nvSpPr>
        <p:spPr>
          <a:xfrm>
            <a:off x="1187624" y="454583"/>
            <a:ext cx="5012531" cy="721519"/>
          </a:xfrm>
        </p:spPr>
        <p:txBody>
          <a:bodyPr/>
          <a:lstStyle/>
          <a:p>
            <a:pPr>
              <a:defRPr/>
            </a:pPr>
            <a:r>
              <a:rPr lang="en-US" altLang="zh-TW" sz="3000" dirty="0" smtClean="0">
                <a:latin typeface="+mn-ea"/>
                <a:ea typeface="+mn-ea"/>
              </a:rPr>
              <a:t>109</a:t>
            </a:r>
            <a:r>
              <a:rPr lang="zh-TW" altLang="en-US" sz="3000" dirty="0" smtClean="0">
                <a:latin typeface="+mn-ea"/>
                <a:ea typeface="+mn-ea"/>
              </a:rPr>
              <a:t>年</a:t>
            </a:r>
            <a:r>
              <a:rPr lang="zh-TW" altLang="en-US" sz="3000" dirty="0">
                <a:latin typeface="+mn-ea"/>
                <a:ea typeface="+mn-ea"/>
              </a:rPr>
              <a:t>志願序範例</a:t>
            </a:r>
          </a:p>
        </p:txBody>
      </p:sp>
      <p:graphicFrame>
        <p:nvGraphicFramePr>
          <p:cNvPr id="5" name="Group 118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912834261"/>
              </p:ext>
            </p:extLst>
          </p:nvPr>
        </p:nvGraphicFramePr>
        <p:xfrm>
          <a:off x="1043608" y="1340768"/>
          <a:ext cx="7643193" cy="4907632"/>
        </p:xfrm>
        <a:graphic>
          <a:graphicData uri="http://schemas.openxmlformats.org/drawingml/2006/table">
            <a:tbl>
              <a:tblPr/>
              <a:tblGrid>
                <a:gridCol w="10532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76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76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976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9769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9290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8188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6158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6158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90125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4451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志願序</a:t>
                      </a:r>
                    </a:p>
                  </a:txBody>
                  <a:tcPr marL="51437" marR="51437" marT="25703" marB="2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第</a:t>
                      </a: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1</a:t>
                      </a:r>
                      <a:r>
                        <a:rPr kumimoji="0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志願序學校</a:t>
                      </a:r>
                    </a:p>
                  </a:txBody>
                  <a:tcPr marL="51437" marR="51437" marT="25703" marB="2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zh-TW" alt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68580" marR="68580" marT="34279" marB="342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zh-TW" alt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68580" marR="68580" marT="34279" marB="342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第</a:t>
                      </a: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2</a:t>
                      </a:r>
                      <a:r>
                        <a:rPr kumimoji="0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志願序學校</a:t>
                      </a:r>
                    </a:p>
                  </a:txBody>
                  <a:tcPr marL="51437" marR="51437" marT="25703" marB="2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zh-TW" alt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微軟正黑體"/>
                      </a:endParaRPr>
                    </a:p>
                  </a:txBody>
                  <a:tcPr marL="68580" marR="68580" marT="34279" marB="342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zh-TW" alt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微軟正黑體"/>
                      </a:endParaRPr>
                    </a:p>
                  </a:txBody>
                  <a:tcPr marL="68580" marR="68580" marT="34279" marB="342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C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+mn-ea"/>
                          <a:cs typeface="微軟正黑體"/>
                        </a:rPr>
                        <a:t>第</a:t>
                      </a: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+mn-ea"/>
                          <a:cs typeface="微軟正黑體"/>
                        </a:rPr>
                        <a:t>3</a:t>
                      </a:r>
                      <a:r>
                        <a:rPr kumimoji="0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+mn-ea"/>
                          <a:cs typeface="微軟正黑體"/>
                        </a:rPr>
                        <a:t>志願序學校</a:t>
                      </a:r>
                    </a:p>
                  </a:txBody>
                  <a:tcPr marL="51437" marR="51437" marT="25703" marB="2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微軟正黑體"/>
                      </a:endParaRPr>
                    </a:p>
                  </a:txBody>
                  <a:tcPr marL="68580" marR="68580" marT="34279" marB="342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C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微軟正黑體"/>
                      </a:endParaRPr>
                    </a:p>
                  </a:txBody>
                  <a:tcPr marL="68580" marR="68580" marT="34279" marB="342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208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志願序積分</a:t>
                      </a:r>
                    </a:p>
                  </a:txBody>
                  <a:tcPr marL="51437" marR="51437" marT="25703" marB="2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10</a:t>
                      </a:r>
                      <a:r>
                        <a:rPr kumimoji="0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分</a:t>
                      </a:r>
                      <a:endParaRPr kumimoji="0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51437" marR="51437" marT="25703" marB="2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en-US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68580" marR="68580" marT="34279" marB="342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en-US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68580" marR="68580" marT="34279" marB="342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9</a:t>
                      </a:r>
                      <a:r>
                        <a:rPr kumimoji="0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分</a:t>
                      </a:r>
                      <a:endParaRPr kumimoji="0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微軟正黑體"/>
                      </a:endParaRPr>
                    </a:p>
                  </a:txBody>
                  <a:tcPr marL="51437" marR="51437" marT="25703" marB="2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en-US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微軟正黑體"/>
                      </a:endParaRPr>
                    </a:p>
                  </a:txBody>
                  <a:tcPr marL="68580" marR="68580" marT="34279" marB="342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en-US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微軟正黑體"/>
                      </a:endParaRPr>
                    </a:p>
                  </a:txBody>
                  <a:tcPr marL="68580" marR="68580" marT="34279" marB="342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微軟正黑體"/>
                        </a:rPr>
                        <a:t>8</a:t>
                      </a:r>
                      <a:r>
                        <a:rPr kumimoji="0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微軟正黑體"/>
                        </a:rPr>
                        <a:t>分</a:t>
                      </a:r>
                      <a:endParaRPr kumimoji="0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微軟正黑體"/>
                      </a:endParaRPr>
                    </a:p>
                  </a:txBody>
                  <a:tcPr marL="51437" marR="51437" marT="25703" marB="2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微軟正黑體"/>
                      </a:endParaRPr>
                    </a:p>
                  </a:txBody>
                  <a:tcPr marL="68580" marR="68580" marT="34279" marB="342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C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微軟正黑體"/>
                      </a:endParaRPr>
                    </a:p>
                  </a:txBody>
                  <a:tcPr marL="68580" marR="68580" marT="34279" marB="342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629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志願序學校名</a:t>
                      </a:r>
                    </a:p>
                  </a:txBody>
                  <a:tcPr marL="51437" marR="51437" marT="25703" marB="2570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高中甲</a:t>
                      </a:r>
                    </a:p>
                  </a:txBody>
                  <a:tcPr marL="51437" marR="51437" marT="25703" marB="2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高職甲</a:t>
                      </a:r>
                    </a:p>
                  </a:txBody>
                  <a:tcPr marL="51437" marR="51437" marT="25703" marB="2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高職乙</a:t>
                      </a:r>
                    </a:p>
                  </a:txBody>
                  <a:tcPr marL="51437" marR="51437" marT="25703" marB="2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高職丙</a:t>
                      </a:r>
                    </a:p>
                  </a:txBody>
                  <a:tcPr marL="51437" marR="51437" marT="25703" marB="2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微軟正黑體"/>
                        </a:rPr>
                        <a:t>高中乙</a:t>
                      </a:r>
                    </a:p>
                  </a:txBody>
                  <a:tcPr marL="51437" marR="51437" marT="25703" marB="2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微軟正黑體"/>
                        </a:rPr>
                        <a:t>高中丙</a:t>
                      </a:r>
                    </a:p>
                  </a:txBody>
                  <a:tcPr marL="51437" marR="51437" marT="25703" marB="2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微軟正黑體"/>
                        </a:rPr>
                        <a:t>高職丁</a:t>
                      </a:r>
                    </a:p>
                  </a:txBody>
                  <a:tcPr marL="51437" marR="51437" marT="25703" marB="2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高職乙</a:t>
                      </a:r>
                    </a:p>
                  </a:txBody>
                  <a:tcPr marL="51437" marR="51437" marT="25703" marB="2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微軟正黑體"/>
                        </a:rPr>
                        <a:t>高職戊</a:t>
                      </a:r>
                    </a:p>
                  </a:txBody>
                  <a:tcPr marL="51437" marR="51437" marT="25703" marB="2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08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錄取序號</a:t>
                      </a: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1</a:t>
                      </a:r>
                    </a:p>
                  </a:txBody>
                  <a:tcPr marL="51437" marR="51437" marT="25703" marB="2570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普通科</a:t>
                      </a:r>
                    </a:p>
                  </a:txBody>
                  <a:tcPr marL="51437" marR="51437" marT="25703" marB="2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高職甲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科別</a:t>
                      </a:r>
                      <a:r>
                        <a:rPr kumimoji="0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1</a:t>
                      </a:r>
                    </a:p>
                  </a:txBody>
                  <a:tcPr marL="51437" marR="51437" marT="25703" marB="2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高職乙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科別</a:t>
                      </a:r>
                      <a:r>
                        <a:rPr kumimoji="0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1</a:t>
                      </a:r>
                      <a:endParaRPr kumimoji="0" lang="zh-TW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51437" marR="51437" marT="25703" marB="2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高職丙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科別</a:t>
                      </a:r>
                      <a:r>
                        <a:rPr kumimoji="0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1</a:t>
                      </a:r>
                      <a:endParaRPr kumimoji="0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51437" marR="51437" marT="25703" marB="2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微軟正黑體"/>
                        </a:rPr>
                        <a:t>普通科</a:t>
                      </a:r>
                    </a:p>
                  </a:txBody>
                  <a:tcPr marL="51437" marR="51437" marT="25703" marB="2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微軟正黑體"/>
                        </a:rPr>
                        <a:t>普通科</a:t>
                      </a:r>
                    </a:p>
                  </a:txBody>
                  <a:tcPr marL="51437" marR="51437" marT="25703" marB="2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+mn-ea"/>
                          <a:cs typeface="微軟正黑體"/>
                        </a:rPr>
                        <a:t>高職丁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科別</a:t>
                      </a:r>
                      <a:r>
                        <a:rPr kumimoji="0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1</a:t>
                      </a:r>
                      <a:endParaRPr kumimoji="0" lang="zh-TW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51437" marR="51437" marT="25703" marB="2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高職乙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科別</a:t>
                      </a:r>
                      <a:r>
                        <a:rPr kumimoji="0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4</a:t>
                      </a:r>
                      <a:endParaRPr kumimoji="0" lang="zh-TW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51437" marR="51437" marT="25703" marB="2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+mn-ea"/>
                          <a:cs typeface="微軟正黑體"/>
                        </a:rPr>
                        <a:t>高職戊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科別</a:t>
                      </a:r>
                      <a:r>
                        <a:rPr kumimoji="0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1</a:t>
                      </a:r>
                      <a:endParaRPr kumimoji="0" lang="zh-TW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51437" marR="51437" marT="25703" marB="2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908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錄取序號</a:t>
                      </a: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2</a:t>
                      </a:r>
                      <a:endParaRPr kumimoji="0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51437" marR="51437" marT="25703" marB="2570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51437" marR="51437" marT="25703" marB="2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高職甲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科別</a:t>
                      </a:r>
                      <a:r>
                        <a:rPr kumimoji="0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2</a:t>
                      </a:r>
                      <a:endParaRPr kumimoji="0" lang="zh-TW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51437" marR="51437" marT="25703" marB="2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高職乙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科別</a:t>
                      </a:r>
                      <a:r>
                        <a:rPr kumimoji="0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2</a:t>
                      </a:r>
                      <a:endParaRPr kumimoji="0" lang="zh-TW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51437" marR="51437" marT="25703" marB="2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高職丙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科別</a:t>
                      </a:r>
                      <a:r>
                        <a:rPr kumimoji="0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2</a:t>
                      </a:r>
                      <a:endParaRPr kumimoji="0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51437" marR="51437" marT="25703" marB="2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微軟正黑體"/>
                        </a:rPr>
                        <a:t>綜高科</a:t>
                      </a:r>
                    </a:p>
                  </a:txBody>
                  <a:tcPr marL="51437" marR="51437" marT="25703" marB="2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微軟正黑體"/>
                      </a:endParaRPr>
                    </a:p>
                  </a:txBody>
                  <a:tcPr marL="51437" marR="51437" marT="25703" marB="2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+mn-ea"/>
                          <a:cs typeface="微軟正黑體"/>
                        </a:rPr>
                        <a:t>高職丁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科別</a:t>
                      </a:r>
                      <a:r>
                        <a:rPr kumimoji="0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2</a:t>
                      </a:r>
                      <a:endParaRPr kumimoji="0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微軟正黑體"/>
                      </a:endParaRPr>
                    </a:p>
                  </a:txBody>
                  <a:tcPr marL="51437" marR="51437" marT="25703" marB="2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高職乙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科別</a:t>
                      </a:r>
                      <a:r>
                        <a:rPr kumimoji="0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5</a:t>
                      </a:r>
                      <a:endParaRPr kumimoji="0" lang="zh-TW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51437" marR="51437" marT="25703" marB="2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+mn-ea"/>
                          <a:cs typeface="微軟正黑體"/>
                        </a:rPr>
                        <a:t>高職戊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科別</a:t>
                      </a:r>
                      <a:r>
                        <a:rPr kumimoji="0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2</a:t>
                      </a:r>
                      <a:endParaRPr kumimoji="0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微軟正黑體"/>
                      </a:endParaRPr>
                    </a:p>
                  </a:txBody>
                  <a:tcPr marL="51437" marR="51437" marT="25703" marB="2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908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錄取序號</a:t>
                      </a: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3</a:t>
                      </a:r>
                      <a:endParaRPr kumimoji="0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51437" marR="51437" marT="25703" marB="2570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51437" marR="51437" marT="25703" marB="2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高職甲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科別</a:t>
                      </a:r>
                      <a:r>
                        <a:rPr kumimoji="0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3</a:t>
                      </a:r>
                      <a:endParaRPr kumimoji="0" lang="zh-TW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51437" marR="51437" marT="25703" marB="2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51437" marR="51437" marT="25703" marB="2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高職丙</a:t>
                      </a:r>
                      <a:endParaRPr kumimoji="0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科別</a:t>
                      </a:r>
                      <a:r>
                        <a:rPr kumimoji="0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3</a:t>
                      </a:r>
                      <a:endParaRPr kumimoji="0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51437" marR="51437" marT="25703" marB="2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微軟正黑體"/>
                      </a:endParaRPr>
                    </a:p>
                  </a:txBody>
                  <a:tcPr marL="51437" marR="51437" marT="25703" marB="2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微軟正黑體"/>
                      </a:endParaRPr>
                    </a:p>
                  </a:txBody>
                  <a:tcPr marL="51437" marR="51437" marT="25703" marB="2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+mn-ea"/>
                          <a:cs typeface="微軟正黑體"/>
                        </a:rPr>
                        <a:t>高職丁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科別</a:t>
                      </a:r>
                      <a:r>
                        <a:rPr kumimoji="0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3</a:t>
                      </a:r>
                      <a:endParaRPr kumimoji="0" lang="zh-TW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51437" marR="51437" marT="25703" marB="2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微軟正黑體"/>
                      </a:endParaRPr>
                    </a:p>
                  </a:txBody>
                  <a:tcPr marL="51437" marR="51437" marT="25703" marB="2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+mn-ea"/>
                          <a:cs typeface="微軟正黑體"/>
                        </a:rPr>
                        <a:t>高職戊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科別</a:t>
                      </a:r>
                      <a:r>
                        <a:rPr kumimoji="0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3</a:t>
                      </a:r>
                      <a:endParaRPr kumimoji="0" lang="zh-TW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51437" marR="51437" marT="25703" marB="2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908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錄取序號</a:t>
                      </a: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4</a:t>
                      </a:r>
                      <a:endParaRPr kumimoji="0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51437" marR="51437" marT="25703" marB="2570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51437" marR="51437" marT="25703" marB="2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高職甲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科別</a:t>
                      </a:r>
                      <a:r>
                        <a:rPr kumimoji="0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4</a:t>
                      </a:r>
                      <a:endParaRPr kumimoji="0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51437" marR="51437" marT="25703" marB="2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51437" marR="51437" marT="25703" marB="2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51437" marR="51437" marT="25703" marB="2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微軟正黑體"/>
                      </a:endParaRPr>
                    </a:p>
                  </a:txBody>
                  <a:tcPr marL="51437" marR="51437" marT="25703" marB="2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微軟正黑體"/>
                      </a:endParaRPr>
                    </a:p>
                  </a:txBody>
                  <a:tcPr marL="51437" marR="51437" marT="25703" marB="2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+mn-ea"/>
                          <a:cs typeface="微軟正黑體"/>
                        </a:rPr>
                        <a:t>高職丁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科別</a:t>
                      </a:r>
                      <a:r>
                        <a:rPr kumimoji="0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4</a:t>
                      </a:r>
                      <a:endParaRPr kumimoji="0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微軟正黑體"/>
                      </a:endParaRPr>
                    </a:p>
                  </a:txBody>
                  <a:tcPr marL="51437" marR="51437" marT="25703" marB="2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微軟正黑體"/>
                      </a:endParaRPr>
                    </a:p>
                  </a:txBody>
                  <a:tcPr marL="51437" marR="51437" marT="25703" marB="2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+mn-ea"/>
                          <a:cs typeface="微軟正黑體"/>
                        </a:rPr>
                        <a:t>高職戊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科別</a:t>
                      </a:r>
                      <a:r>
                        <a:rPr kumimoji="0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4</a:t>
                      </a:r>
                      <a:endParaRPr kumimoji="0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微軟正黑體"/>
                      </a:endParaRPr>
                    </a:p>
                  </a:txBody>
                  <a:tcPr marL="51437" marR="51437" marT="25703" marB="2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908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錄取序號</a:t>
                      </a: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5</a:t>
                      </a:r>
                      <a:endParaRPr kumimoji="0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51437" marR="51437" marT="25703" marB="2570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51437" marR="51437" marT="25703" marB="2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高職甲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科別</a:t>
                      </a:r>
                      <a:r>
                        <a:rPr kumimoji="0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5</a:t>
                      </a:r>
                      <a:endParaRPr kumimoji="0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51437" marR="51437" marT="25703" marB="2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51437" marR="51437" marT="25703" marB="2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51437" marR="51437" marT="25703" marB="2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微軟正黑體"/>
                      </a:endParaRPr>
                    </a:p>
                  </a:txBody>
                  <a:tcPr marL="51437" marR="51437" marT="25703" marB="2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微軟正黑體"/>
                      </a:endParaRPr>
                    </a:p>
                  </a:txBody>
                  <a:tcPr marL="51437" marR="51437" marT="25703" marB="2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+mn-ea"/>
                          <a:cs typeface="微軟正黑體"/>
                        </a:rPr>
                        <a:t>高職丁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科別</a:t>
                      </a:r>
                      <a:r>
                        <a:rPr kumimoji="0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5</a:t>
                      </a:r>
                      <a:endParaRPr kumimoji="0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微軟正黑體"/>
                      </a:endParaRPr>
                    </a:p>
                  </a:txBody>
                  <a:tcPr marL="51437" marR="51437" marT="25703" marB="2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微軟正黑體"/>
                      </a:endParaRPr>
                    </a:p>
                  </a:txBody>
                  <a:tcPr marL="51437" marR="51437" marT="25703" marB="2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+mn-ea"/>
                          <a:cs typeface="微軟正黑體"/>
                        </a:rPr>
                        <a:t>高職戊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科別</a:t>
                      </a:r>
                      <a:r>
                        <a:rPr kumimoji="0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5</a:t>
                      </a:r>
                      <a:endParaRPr kumimoji="0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微軟正黑體"/>
                      </a:endParaRPr>
                    </a:p>
                  </a:txBody>
                  <a:tcPr marL="51437" marR="51437" marT="25703" marB="2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ct val="0"/>
              </a:spcBef>
              <a:defRPr/>
            </a:pPr>
            <a:fld id="{AB7E3EB1-0247-4345-B200-2CC4D9DFE726}" type="slidenum">
              <a:rPr lang="zh-TW" altLang="en-US" sz="1500"/>
              <a:pPr>
                <a:spcBef>
                  <a:spcPct val="0"/>
                </a:spcBef>
                <a:defRPr/>
              </a:pPr>
              <a:t>5</a:t>
            </a:fld>
            <a:endParaRPr lang="zh-TW" altLang="en-US" sz="1500" dirty="0"/>
          </a:p>
        </p:txBody>
      </p:sp>
    </p:spTree>
    <p:extLst>
      <p:ext uri="{BB962C8B-B14F-4D97-AF65-F5344CB8AC3E}">
        <p14:creationId xmlns:p14="http://schemas.microsoft.com/office/powerpoint/2010/main" val="3307523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標題 1"/>
          <p:cNvSpPr>
            <a:spLocks noGrp="1"/>
          </p:cNvSpPr>
          <p:nvPr>
            <p:ph type="title"/>
          </p:nvPr>
        </p:nvSpPr>
        <p:spPr>
          <a:xfrm>
            <a:off x="1259632" y="548680"/>
            <a:ext cx="5012531" cy="721519"/>
          </a:xfrm>
        </p:spPr>
        <p:txBody>
          <a:bodyPr/>
          <a:lstStyle/>
          <a:p>
            <a:pPr>
              <a:defRPr/>
            </a:pPr>
            <a:r>
              <a:rPr lang="en-US" altLang="zh-TW" sz="3000" dirty="0" smtClean="0">
                <a:latin typeface="+mn-ea"/>
                <a:ea typeface="+mn-ea"/>
              </a:rPr>
              <a:t>109</a:t>
            </a:r>
            <a:r>
              <a:rPr lang="zh-TW" altLang="en-US" sz="3000" dirty="0" smtClean="0">
                <a:latin typeface="+mn-ea"/>
                <a:ea typeface="+mn-ea"/>
              </a:rPr>
              <a:t>年</a:t>
            </a:r>
            <a:r>
              <a:rPr lang="zh-TW" altLang="en-US" sz="3000" dirty="0">
                <a:latin typeface="+mn-ea"/>
                <a:ea typeface="+mn-ea"/>
              </a:rPr>
              <a:t>志願序</a:t>
            </a:r>
            <a:r>
              <a:rPr lang="en-US" altLang="zh-TW" sz="3000" dirty="0">
                <a:latin typeface="+mn-ea"/>
                <a:ea typeface="+mn-ea"/>
              </a:rPr>
              <a:t>(10</a:t>
            </a:r>
            <a:r>
              <a:rPr lang="zh-TW" altLang="en-US" sz="3000" dirty="0">
                <a:latin typeface="+mn-ea"/>
                <a:ea typeface="+mn-ea"/>
              </a:rPr>
              <a:t>分</a:t>
            </a:r>
            <a:r>
              <a:rPr lang="en-US" altLang="zh-TW" sz="3000" dirty="0">
                <a:latin typeface="+mn-ea"/>
                <a:ea typeface="+mn-ea"/>
              </a:rPr>
              <a:t>)</a:t>
            </a:r>
            <a:r>
              <a:rPr lang="zh-TW" altLang="en-US" sz="3000" dirty="0">
                <a:latin typeface="+mn-ea"/>
                <a:ea typeface="+mn-ea"/>
              </a:rPr>
              <a:t>範例</a:t>
            </a:r>
          </a:p>
        </p:txBody>
      </p:sp>
      <p:graphicFrame>
        <p:nvGraphicFramePr>
          <p:cNvPr id="5" name="Group 118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856116721"/>
              </p:ext>
            </p:extLst>
          </p:nvPr>
        </p:nvGraphicFramePr>
        <p:xfrm>
          <a:off x="1331640" y="1412776"/>
          <a:ext cx="7463728" cy="4716783"/>
        </p:xfrm>
        <a:graphic>
          <a:graphicData uri="http://schemas.openxmlformats.org/drawingml/2006/table">
            <a:tbl>
              <a:tblPr/>
              <a:tblGrid>
                <a:gridCol w="10280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10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10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10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810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7636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6082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2680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23771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23771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5980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志願序</a:t>
                      </a:r>
                    </a:p>
                  </a:txBody>
                  <a:tcPr marL="51435" marR="51435" marT="25706" marB="2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第</a:t>
                      </a: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4</a:t>
                      </a:r>
                      <a:r>
                        <a:rPr kumimoji="0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志願序學校</a:t>
                      </a:r>
                    </a:p>
                  </a:txBody>
                  <a:tcPr marL="51435" marR="51435" marT="25706" marB="2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zh-TW" alt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68580" marR="68580" marT="34279" marB="342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zh-TW" alt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68580" marR="68580" marT="34279" marB="342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第</a:t>
                      </a: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5</a:t>
                      </a:r>
                      <a:r>
                        <a:rPr kumimoji="0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志願序學校</a:t>
                      </a:r>
                    </a:p>
                  </a:txBody>
                  <a:tcPr marL="51435" marR="51435" marT="25706" marB="2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zh-TW" alt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微軟正黑體"/>
                      </a:endParaRPr>
                    </a:p>
                  </a:txBody>
                  <a:tcPr marL="68580" marR="68580" marT="34279" marB="342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zh-TW" alt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微軟正黑體"/>
                      </a:endParaRPr>
                    </a:p>
                  </a:txBody>
                  <a:tcPr marL="68580" marR="68580" marT="34279" marB="342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+mn-ea"/>
                          <a:cs typeface="微軟正黑體"/>
                        </a:rPr>
                        <a:t>第</a:t>
                      </a: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+mn-ea"/>
                          <a:cs typeface="微軟正黑體"/>
                        </a:rPr>
                        <a:t>6</a:t>
                      </a:r>
                      <a:r>
                        <a:rPr kumimoji="0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+mn-ea"/>
                          <a:cs typeface="微軟正黑體"/>
                        </a:rPr>
                        <a:t>志願序</a:t>
                      </a:r>
                    </a:p>
                  </a:txBody>
                  <a:tcPr marL="51435" marR="51435" marT="25706" marB="2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  <a:defRPr/>
                      </a:pPr>
                      <a:r>
                        <a:rPr kumimoji="0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+mn-ea"/>
                          <a:cs typeface="微軟正黑體"/>
                        </a:rPr>
                        <a:t>第</a:t>
                      </a: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+mn-ea"/>
                          <a:cs typeface="微軟正黑體"/>
                        </a:rPr>
                        <a:t>7</a:t>
                      </a:r>
                      <a:r>
                        <a:rPr kumimoji="0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+mn-ea"/>
                          <a:cs typeface="微軟正黑體"/>
                        </a:rPr>
                        <a:t>志願序</a:t>
                      </a:r>
                    </a:p>
                  </a:txBody>
                  <a:tcPr marL="51435" marR="51435" marT="25706" marB="2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  <a:defRPr/>
                      </a:pPr>
                      <a:r>
                        <a:rPr kumimoji="0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+mn-ea"/>
                          <a:cs typeface="微軟正黑體"/>
                        </a:rPr>
                        <a:t>第</a:t>
                      </a: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+mn-ea"/>
                          <a:cs typeface="微軟正黑體"/>
                        </a:rPr>
                        <a:t>8</a:t>
                      </a:r>
                      <a:r>
                        <a:rPr kumimoji="0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+mn-ea"/>
                          <a:cs typeface="微軟正黑體"/>
                        </a:rPr>
                        <a:t>志願序</a:t>
                      </a:r>
                    </a:p>
                  </a:txBody>
                  <a:tcPr marL="51435" marR="51435" marT="25706" marB="2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76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志願序積分</a:t>
                      </a:r>
                    </a:p>
                  </a:txBody>
                  <a:tcPr marL="51435" marR="51435" marT="25706" marB="2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7</a:t>
                      </a:r>
                      <a:r>
                        <a:rPr kumimoji="0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分</a:t>
                      </a:r>
                      <a:endParaRPr kumimoji="0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51435" marR="51435" marT="25706" marB="2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en-US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68580" marR="68580" marT="34279" marB="342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en-US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68580" marR="68580" marT="34279" marB="342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6</a:t>
                      </a:r>
                      <a:r>
                        <a:rPr kumimoji="0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分</a:t>
                      </a:r>
                      <a:endParaRPr kumimoji="0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微軟正黑體"/>
                      </a:endParaRPr>
                    </a:p>
                  </a:txBody>
                  <a:tcPr marL="51435" marR="51435" marT="25706" marB="2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en-US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微軟正黑體"/>
                      </a:endParaRPr>
                    </a:p>
                  </a:txBody>
                  <a:tcPr marL="68580" marR="68580" marT="34279" marB="342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en-US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微軟正黑體"/>
                      </a:endParaRPr>
                    </a:p>
                  </a:txBody>
                  <a:tcPr marL="68580" marR="68580" marT="34279" marB="342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微軟正黑體"/>
                        </a:rPr>
                        <a:t>5</a:t>
                      </a:r>
                      <a:r>
                        <a:rPr kumimoji="0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微軟正黑體"/>
                        </a:rPr>
                        <a:t>分</a:t>
                      </a:r>
                      <a:endParaRPr kumimoji="0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微軟正黑體"/>
                      </a:endParaRPr>
                    </a:p>
                  </a:txBody>
                  <a:tcPr marL="51435" marR="51435" marT="25706" marB="2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9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志願序學校名</a:t>
                      </a:r>
                    </a:p>
                  </a:txBody>
                  <a:tcPr marL="51435" marR="51435" marT="25706" marB="2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高中丁</a:t>
                      </a:r>
                    </a:p>
                  </a:txBody>
                  <a:tcPr marL="51435" marR="51435" marT="25706" marB="2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高中戊</a:t>
                      </a:r>
                    </a:p>
                  </a:txBody>
                  <a:tcPr marL="51435" marR="51435" marT="25706" marB="2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高中己</a:t>
                      </a:r>
                    </a:p>
                  </a:txBody>
                  <a:tcPr marL="51435" marR="51435" marT="25706" marB="2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高職己</a:t>
                      </a:r>
                    </a:p>
                  </a:txBody>
                  <a:tcPr marL="51435" marR="51435" marT="25706" marB="2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高職庚</a:t>
                      </a:r>
                    </a:p>
                  </a:txBody>
                  <a:tcPr marL="51435" marR="51435" marT="25706" marB="2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高職辛</a:t>
                      </a:r>
                    </a:p>
                  </a:txBody>
                  <a:tcPr marL="51435" marR="51435" marT="25706" marB="2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+mn-ea"/>
                          <a:cs typeface="微軟正黑體"/>
                        </a:rPr>
                        <a:t>高職丁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科別</a:t>
                      </a:r>
                      <a:r>
                        <a:rPr kumimoji="0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6</a:t>
                      </a:r>
                      <a:endParaRPr kumimoji="0" lang="zh-TW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51435" marR="51435" marT="25706" marB="2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高中庚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普通科</a:t>
                      </a:r>
                    </a:p>
                  </a:txBody>
                  <a:tcPr marL="51435" marR="51435" marT="25706" marB="2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+mn-ea"/>
                          <a:cs typeface="微軟正黑體"/>
                        </a:rPr>
                        <a:t>高職壬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科別</a:t>
                      </a:r>
                      <a:r>
                        <a:rPr kumimoji="0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1</a:t>
                      </a:r>
                      <a:endParaRPr kumimoji="0" lang="zh-TW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51435" marR="51435" marT="25706" marB="2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02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錄取序號</a:t>
                      </a: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1</a:t>
                      </a:r>
                    </a:p>
                  </a:txBody>
                  <a:tcPr marL="51435" marR="51435" marT="25706" marB="2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普通科</a:t>
                      </a:r>
                    </a:p>
                  </a:txBody>
                  <a:tcPr marL="51435" marR="51435" marT="25706" marB="2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普通科</a:t>
                      </a:r>
                    </a:p>
                  </a:txBody>
                  <a:tcPr marL="51435" marR="51435" marT="25706" marB="2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普通科</a:t>
                      </a:r>
                    </a:p>
                  </a:txBody>
                  <a:tcPr marL="51435" marR="51435" marT="25706" marB="2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高職己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科別</a:t>
                      </a:r>
                      <a:r>
                        <a:rPr kumimoji="0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1</a:t>
                      </a:r>
                      <a:endParaRPr kumimoji="0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51435" marR="51435" marT="25706" marB="2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高職庚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科別</a:t>
                      </a:r>
                      <a:r>
                        <a:rPr kumimoji="0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1</a:t>
                      </a:r>
                      <a:endParaRPr kumimoji="0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51435" marR="51435" marT="25706" marB="2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高職辛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科別</a:t>
                      </a:r>
                      <a:r>
                        <a:rPr kumimoji="0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1</a:t>
                      </a:r>
                      <a:endParaRPr kumimoji="0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51435" marR="51435" marT="25706" marB="2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050" dirty="0"/>
                    </a:p>
                  </a:txBody>
                  <a:tcPr marL="51435" marR="51435" marT="25706" marB="2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50" dirty="0"/>
                    </a:p>
                  </a:txBody>
                  <a:tcPr marL="51435" marR="51435" marT="25706" marB="2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50" dirty="0"/>
                    </a:p>
                  </a:txBody>
                  <a:tcPr marL="51435" marR="51435" marT="25706" marB="2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302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錄取序號</a:t>
                      </a: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2</a:t>
                      </a:r>
                      <a:endParaRPr kumimoji="0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51435" marR="51435" marT="25706" marB="2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51435" marR="51435" marT="25706" marB="2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51435" marR="51435" marT="25706" marB="2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zh-TW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51435" marR="51435" marT="25706" marB="2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高職己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科別</a:t>
                      </a:r>
                      <a:r>
                        <a:rPr kumimoji="0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2</a:t>
                      </a:r>
                      <a:endParaRPr kumimoji="0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51435" marR="51435" marT="25706" marB="2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高職庚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科別</a:t>
                      </a:r>
                      <a:r>
                        <a:rPr kumimoji="0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2</a:t>
                      </a:r>
                      <a:endParaRPr kumimoji="0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51435" marR="51435" marT="25706" marB="2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高職辛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科別</a:t>
                      </a:r>
                      <a:r>
                        <a:rPr kumimoji="0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2</a:t>
                      </a:r>
                      <a:endParaRPr kumimoji="0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51435" marR="51435" marT="25706" marB="2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微軟正黑體"/>
                      </a:endParaRPr>
                    </a:p>
                  </a:txBody>
                  <a:tcPr marL="51435" marR="51435" marT="25706" marB="2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zh-TW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51435" marR="51435" marT="25706" marB="2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微軟正黑體"/>
                      </a:endParaRPr>
                    </a:p>
                  </a:txBody>
                  <a:tcPr marL="51435" marR="51435" marT="25706" marB="2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302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錄取序號</a:t>
                      </a: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3</a:t>
                      </a:r>
                      <a:endParaRPr kumimoji="0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51435" marR="51435" marT="25706" marB="2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51435" marR="51435" marT="25706" marB="2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51435" marR="51435" marT="25706" marB="2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51435" marR="51435" marT="25706" marB="2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高職己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科別</a:t>
                      </a:r>
                      <a:r>
                        <a:rPr kumimoji="0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3</a:t>
                      </a:r>
                      <a:endParaRPr kumimoji="0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51435" marR="51435" marT="25706" marB="2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高職庚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科別</a:t>
                      </a:r>
                      <a:r>
                        <a:rPr kumimoji="0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3</a:t>
                      </a:r>
                      <a:endParaRPr kumimoji="0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51435" marR="51435" marT="25706" marB="2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高職辛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科別</a:t>
                      </a:r>
                      <a:r>
                        <a:rPr kumimoji="0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3</a:t>
                      </a:r>
                      <a:endParaRPr kumimoji="0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51435" marR="51435" marT="25706" marB="2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zh-TW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51435" marR="51435" marT="25706" marB="2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50" dirty="0"/>
                    </a:p>
                  </a:txBody>
                  <a:tcPr marL="51435" marR="51435" marT="25706" marB="2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zh-TW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51435" marR="51435" marT="25706" marB="2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302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錄取序號</a:t>
                      </a: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4</a:t>
                      </a:r>
                      <a:endParaRPr kumimoji="0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51435" marR="51435" marT="25706" marB="2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51435" marR="51435" marT="25706" marB="2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51435" marR="51435" marT="25706" marB="2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51435" marR="51435" marT="25706" marB="2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51435" marR="51435" marT="25706" marB="2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微軟正黑體"/>
                      </a:endParaRPr>
                    </a:p>
                  </a:txBody>
                  <a:tcPr marL="51435" marR="51435" marT="25706" marB="2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微軟正黑體"/>
                      </a:endParaRPr>
                    </a:p>
                  </a:txBody>
                  <a:tcPr marL="51435" marR="51435" marT="25706" marB="2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微軟正黑體"/>
                      </a:endParaRPr>
                    </a:p>
                  </a:txBody>
                  <a:tcPr marL="51435" marR="51435" marT="25706" marB="2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50"/>
                    </a:p>
                  </a:txBody>
                  <a:tcPr marL="51435" marR="51435" marT="25706" marB="2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微軟正黑體"/>
                      </a:endParaRPr>
                    </a:p>
                  </a:txBody>
                  <a:tcPr marL="51435" marR="51435" marT="25706" marB="2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302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錄取序號</a:t>
                      </a: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/>
                          <a:ea typeface="微軟正黑體"/>
                          <a:cs typeface="微軟正黑體"/>
                        </a:rPr>
                        <a:t>5</a:t>
                      </a:r>
                      <a:endParaRPr kumimoji="0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51435" marR="51435" marT="25706" marB="2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51435" marR="51435" marT="25706" marB="2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51435" marR="51435" marT="25706" marB="2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51435" marR="51435" marT="25706" marB="2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marL="51435" marR="51435" marT="25706" marB="2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微軟正黑體"/>
                      </a:endParaRPr>
                    </a:p>
                  </a:txBody>
                  <a:tcPr marL="51435" marR="51435" marT="25706" marB="2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微軟正黑體"/>
                      </a:endParaRPr>
                    </a:p>
                  </a:txBody>
                  <a:tcPr marL="51435" marR="51435" marT="25706" marB="2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微軟正黑體"/>
                      </a:endParaRPr>
                    </a:p>
                  </a:txBody>
                  <a:tcPr marL="51435" marR="51435" marT="25706" marB="2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50"/>
                    </a:p>
                  </a:txBody>
                  <a:tcPr marL="51435" marR="51435" marT="25706" marB="2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微軟正黑體"/>
                      </a:endParaRPr>
                    </a:p>
                  </a:txBody>
                  <a:tcPr marL="51435" marR="51435" marT="25706" marB="2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ct val="0"/>
              </a:spcBef>
              <a:defRPr/>
            </a:pPr>
            <a:fld id="{6AD129ED-F392-4056-A384-50FE0D7F390D}" type="slidenum">
              <a:rPr lang="zh-TW" altLang="en-US" sz="1500"/>
              <a:pPr>
                <a:spcBef>
                  <a:spcPct val="0"/>
                </a:spcBef>
                <a:defRPr/>
              </a:pPr>
              <a:t>6</a:t>
            </a:fld>
            <a:endParaRPr lang="zh-TW" altLang="en-US" sz="1500" dirty="0"/>
          </a:p>
        </p:txBody>
      </p:sp>
    </p:spTree>
    <p:extLst>
      <p:ext uri="{BB962C8B-B14F-4D97-AF65-F5344CB8AC3E}">
        <p14:creationId xmlns:p14="http://schemas.microsoft.com/office/powerpoint/2010/main" val="1421095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標題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5801345" cy="642938"/>
          </a:xfrm>
        </p:spPr>
        <p:txBody>
          <a:bodyPr>
            <a:normAutofit fontScale="90000"/>
          </a:bodyPr>
          <a:lstStyle/>
          <a:p>
            <a:r>
              <a:rPr lang="en-US" altLang="zh-TW" sz="3600" dirty="0" smtClean="0">
                <a:solidFill>
                  <a:srgbClr val="C00000"/>
                </a:solidFill>
                <a:latin typeface="華康華綜體W5" panose="020B0509000000000000" pitchFamily="49" charset="-120"/>
                <a:ea typeface="華康華綜體W5" panose="020B0509000000000000" pitchFamily="49" charset="-120"/>
              </a:rPr>
              <a:t>109</a:t>
            </a:r>
            <a:r>
              <a:rPr lang="zh-TW" altLang="en-US" sz="3600" dirty="0" smtClean="0">
                <a:solidFill>
                  <a:srgbClr val="C00000"/>
                </a:solidFill>
                <a:latin typeface="華康華綜體W5" panose="020B0509000000000000" pitchFamily="49" charset="-120"/>
                <a:ea typeface="華康華綜體W5" panose="020B0509000000000000" pitchFamily="49" charset="-120"/>
              </a:rPr>
              <a:t>年</a:t>
            </a:r>
            <a:r>
              <a:rPr lang="zh-TW" altLang="en-US" sz="3600" dirty="0">
                <a:solidFill>
                  <a:srgbClr val="C00000"/>
                </a:solidFill>
                <a:latin typeface="華康華綜體W5" panose="020B0509000000000000" pitchFamily="49" charset="-120"/>
                <a:ea typeface="華康華綜體W5" panose="020B0509000000000000" pitchFamily="49" charset="-120"/>
              </a:rPr>
              <a:t>就近入學</a:t>
            </a:r>
            <a:r>
              <a:rPr lang="en-US" altLang="zh-TW" sz="3600" dirty="0">
                <a:solidFill>
                  <a:srgbClr val="C00000"/>
                </a:solidFill>
                <a:latin typeface="華康華綜體W5" panose="020B0509000000000000" pitchFamily="49" charset="-120"/>
                <a:ea typeface="華康華綜體W5" panose="020B0509000000000000" pitchFamily="49" charset="-120"/>
              </a:rPr>
              <a:t>(10</a:t>
            </a:r>
            <a:r>
              <a:rPr lang="zh-TW" altLang="en-US" sz="3600" dirty="0">
                <a:solidFill>
                  <a:srgbClr val="C00000"/>
                </a:solidFill>
                <a:latin typeface="華康華綜體W5" panose="020B0509000000000000" pitchFamily="49" charset="-120"/>
                <a:ea typeface="華康華綜體W5" panose="020B0509000000000000" pitchFamily="49" charset="-120"/>
              </a:rPr>
              <a:t>分</a:t>
            </a:r>
            <a:r>
              <a:rPr lang="en-US" altLang="zh-TW" sz="3600" dirty="0">
                <a:solidFill>
                  <a:srgbClr val="C00000"/>
                </a:solidFill>
                <a:latin typeface="華康華綜體W5" panose="020B0509000000000000" pitchFamily="49" charset="-120"/>
                <a:ea typeface="華康華綜體W5" panose="020B0509000000000000" pitchFamily="49" charset="-120"/>
              </a:rPr>
              <a:t>)</a:t>
            </a:r>
            <a:endParaRPr lang="zh-TW" altLang="en-US" sz="3600" dirty="0">
              <a:solidFill>
                <a:srgbClr val="C00000"/>
              </a:solidFill>
              <a:latin typeface="華康華綜體W5" panose="020B0509000000000000" pitchFamily="49" charset="-120"/>
              <a:ea typeface="華康華綜體W5" panose="020B0509000000000000" pitchFamily="49" charset="-120"/>
            </a:endParaRPr>
          </a:p>
        </p:txBody>
      </p:sp>
      <p:sp>
        <p:nvSpPr>
          <p:cNvPr id="159747" name="內容版面配置區 2"/>
          <p:cNvSpPr>
            <a:spLocks noGrp="1"/>
          </p:cNvSpPr>
          <p:nvPr>
            <p:ph idx="1"/>
          </p:nvPr>
        </p:nvSpPr>
        <p:spPr>
          <a:xfrm>
            <a:off x="899592" y="1197457"/>
            <a:ext cx="7992888" cy="2591583"/>
          </a:xfrm>
        </p:spPr>
        <p:txBody>
          <a:bodyPr>
            <a:noAutofit/>
          </a:bodyPr>
          <a:lstStyle/>
          <a:p>
            <a:pPr eaLnBrk="1" hangingPunct="1"/>
            <a:r>
              <a:rPr lang="zh-TW" altLang="en-US" sz="2800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考量</a:t>
            </a:r>
            <a:r>
              <a:rPr lang="zh-TW" altLang="en-US" sz="2800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學校指標性、類科專門性</a:t>
            </a:r>
            <a:r>
              <a:rPr lang="zh-TW" altLang="en-US" sz="2800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，台南一中、台南女中、台南二中、家齊女中、南科實中、台南高工、台南高商、台南海事為</a:t>
            </a:r>
            <a:r>
              <a:rPr lang="zh-TW" altLang="en-US" sz="2800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全區型學校</a:t>
            </a:r>
            <a:r>
              <a:rPr lang="zh-TW" altLang="en-US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</a:p>
          <a:p>
            <a:pPr eaLnBrk="1" hangingPunct="1"/>
            <a:r>
              <a:rPr lang="zh-TW" altLang="en-US" sz="2800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考量國中、高中地域一貫性，</a:t>
            </a:r>
            <a:r>
              <a:rPr lang="zh-TW" altLang="en-US" sz="2800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私立高中職</a:t>
            </a:r>
            <a:r>
              <a:rPr lang="zh-TW" altLang="en-US" sz="2800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原則上為</a:t>
            </a:r>
            <a:r>
              <a:rPr lang="zh-TW" altLang="en-US" sz="2800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全區型學校</a:t>
            </a:r>
            <a:r>
              <a:rPr lang="zh-TW" altLang="en-US" sz="2800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，如欲劃分就近入學區域則尊重其意願。</a:t>
            </a:r>
          </a:p>
          <a:p>
            <a:pPr eaLnBrk="1" hangingPunct="1"/>
            <a:r>
              <a:rPr lang="zh-TW" altLang="en-US" sz="2800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考量學校原設立之宗旨，原</a:t>
            </a:r>
            <a:r>
              <a:rPr lang="en-US" altLang="zh-TW" sz="2800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4</a:t>
            </a:r>
            <a:r>
              <a:rPr lang="zh-TW" altLang="en-US" sz="2800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所</a:t>
            </a:r>
            <a:r>
              <a:rPr lang="zh-TW" altLang="en-US" sz="2800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市立完全中學</a:t>
            </a:r>
            <a:r>
              <a:rPr lang="zh-TW" altLang="en-US" sz="2800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均需劃分</a:t>
            </a:r>
            <a:r>
              <a:rPr lang="zh-TW" altLang="en-US" sz="2800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就近入學</a:t>
            </a:r>
            <a:r>
              <a:rPr lang="zh-TW" altLang="en-US" sz="2800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區，以更符合社區民眾之期待</a:t>
            </a:r>
          </a:p>
          <a:p>
            <a:pPr eaLnBrk="1" hangingPunct="1"/>
            <a:r>
              <a:rPr lang="zh-TW" altLang="en-US" sz="2800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其餘學校</a:t>
            </a:r>
            <a:r>
              <a:rPr lang="zh-TW" altLang="en-US" sz="2800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則依該校近</a:t>
            </a:r>
            <a:r>
              <a:rPr lang="en-US" altLang="zh-TW" sz="2800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3</a:t>
            </a:r>
            <a:r>
              <a:rPr lang="zh-TW" altLang="en-US" sz="2800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年</a:t>
            </a:r>
            <a:r>
              <a:rPr lang="zh-TW" altLang="en-US" sz="2800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學生來源及公車路線</a:t>
            </a:r>
            <a:r>
              <a:rPr lang="zh-TW" altLang="en-US" sz="2800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作為規劃就近入學區之考量，並以朝向社區化學校為目標。 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ct val="0"/>
              </a:spcBef>
              <a:defRPr/>
            </a:pPr>
            <a:fld id="{57470334-54A7-4B2B-A298-CBEFAC0C0FED}" type="slidenum">
              <a:rPr lang="zh-TW" altLang="en-US" sz="1500"/>
              <a:pPr>
                <a:spcBef>
                  <a:spcPct val="0"/>
                </a:spcBef>
                <a:defRPr/>
              </a:pPr>
              <a:t>7</a:t>
            </a:fld>
            <a:endParaRPr lang="zh-TW" altLang="en-US" sz="1500" dirty="0"/>
          </a:p>
        </p:txBody>
      </p:sp>
    </p:spTree>
    <p:extLst>
      <p:ext uri="{BB962C8B-B14F-4D97-AF65-F5344CB8AC3E}">
        <p14:creationId xmlns:p14="http://schemas.microsoft.com/office/powerpoint/2010/main" val="3849806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50347231"/>
              </p:ext>
            </p:extLst>
          </p:nvPr>
        </p:nvGraphicFramePr>
        <p:xfrm>
          <a:off x="467544" y="332658"/>
          <a:ext cx="8208912" cy="61926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491773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土城高中所屬就近入學區學校</a:t>
                      </a:r>
                      <a:r>
                        <a:rPr lang="en-US" sz="2800" kern="100" dirty="0">
                          <a:effectLst/>
                        </a:rPr>
                        <a:t>(</a:t>
                      </a:r>
                      <a:r>
                        <a:rPr lang="zh-TW" sz="2800" kern="100" dirty="0">
                          <a:effectLst/>
                        </a:rPr>
                        <a:t>加十分</a:t>
                      </a:r>
                      <a:r>
                        <a:rPr lang="en-US" sz="2800" kern="100" dirty="0">
                          <a:effectLst/>
                        </a:rPr>
                        <a:t>)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371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</a:rPr>
                        <a:t>國立新營高中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400" kern="0">
                          <a:effectLst/>
                        </a:rPr>
                        <a:t>國立新營高工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71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</a:rPr>
                        <a:t>國立曾文家商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400" kern="0">
                          <a:effectLst/>
                        </a:rPr>
                        <a:t>國立曾文農工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71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</a:rPr>
                        <a:t>國立北門高中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400" kern="0">
                          <a:effectLst/>
                        </a:rPr>
                        <a:t>國立北門農工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71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</a:rPr>
                        <a:t>國立善化高中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400" kern="0">
                          <a:effectLst/>
                        </a:rPr>
                        <a:t>國立新化高中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71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</a:rPr>
                        <a:t>國立新化高工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</a:rPr>
                        <a:t>國立臺南大學附中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71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</a:rPr>
                        <a:t>國立新豐高中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</a:rPr>
                        <a:t>市立土城高中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71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</a:rPr>
                        <a:t>市立永仁高中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</a:rPr>
                        <a:t>市立大灣高中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71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400" kern="0">
                          <a:effectLst/>
                        </a:rPr>
                        <a:t>市立南寧高中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</a:rPr>
                        <a:t>台南一中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71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400" kern="0">
                          <a:effectLst/>
                        </a:rPr>
                        <a:t>台南女中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</a:rPr>
                        <a:t>台南二中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71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400" kern="0">
                          <a:effectLst/>
                        </a:rPr>
                        <a:t>家齊女中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</a:rPr>
                        <a:t>南科實中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71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400" kern="0">
                          <a:effectLst/>
                        </a:rPr>
                        <a:t>台南高工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</a:rPr>
                        <a:t>台南高商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71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400" kern="0">
                          <a:effectLst/>
                        </a:rPr>
                        <a:t>台南海事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</a:rPr>
                        <a:t>所有私立高中職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53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536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64588795"/>
              </p:ext>
            </p:extLst>
          </p:nvPr>
        </p:nvGraphicFramePr>
        <p:xfrm>
          <a:off x="539552" y="260648"/>
          <a:ext cx="7992888" cy="60486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96444"/>
                <a:gridCol w="3996444"/>
              </a:tblGrid>
              <a:tr h="217752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600" kern="100" dirty="0">
                          <a:effectLst/>
                        </a:rPr>
                        <a:t>非土城高中所屬就近入學區學校</a:t>
                      </a:r>
                      <a:r>
                        <a:rPr lang="en-US" sz="3600" kern="100" dirty="0">
                          <a:effectLst/>
                        </a:rPr>
                        <a:t>(</a:t>
                      </a:r>
                      <a:r>
                        <a:rPr lang="zh-TW" sz="3600" kern="100" dirty="0">
                          <a:effectLst/>
                        </a:rPr>
                        <a:t>加零分</a:t>
                      </a:r>
                      <a:r>
                        <a:rPr lang="en-US" sz="3600" kern="100" dirty="0">
                          <a:effectLst/>
                        </a:rPr>
                        <a:t>)</a:t>
                      </a:r>
                      <a:endParaRPr lang="zh-TW" sz="3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9355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600" kern="0">
                          <a:effectLst/>
                        </a:rPr>
                        <a:t>國立後壁高中</a:t>
                      </a:r>
                      <a:endParaRPr lang="zh-TW" sz="36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600" kern="0">
                          <a:effectLst/>
                        </a:rPr>
                        <a:t>國立白河商工</a:t>
                      </a:r>
                      <a:endParaRPr lang="zh-TW" sz="36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355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600" kern="0">
                          <a:effectLst/>
                        </a:rPr>
                        <a:t>國立玉井工商</a:t>
                      </a:r>
                      <a:endParaRPr lang="zh-TW" sz="36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kern="100" dirty="0">
                          <a:effectLst/>
                        </a:rPr>
                        <a:t> </a:t>
                      </a:r>
                      <a:endParaRPr lang="zh-TW" sz="3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513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290</TotalTime>
  <Words>979</Words>
  <Application>Microsoft Office PowerPoint</Application>
  <PresentationFormat>如螢幕大小 (4:3)</PresentationFormat>
  <Paragraphs>217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公正</vt:lpstr>
      <vt:lpstr>第一次志願試選填說明</vt:lpstr>
      <vt:lpstr>PowerPoint 簡報</vt:lpstr>
      <vt:lpstr>第一次志願試選填說明</vt:lpstr>
      <vt:lpstr>第一次志願試選填說明</vt:lpstr>
      <vt:lpstr>109年志願序範例</vt:lpstr>
      <vt:lpstr>109年志願序(10分)範例</vt:lpstr>
      <vt:lpstr>109年就近入學(10分)</vt:lpstr>
      <vt:lpstr>PowerPoint 簡報</vt:lpstr>
      <vt:lpstr>PowerPoint 簡報</vt:lpstr>
      <vt:lpstr>登入方式與選填注意事項(一)</vt:lpstr>
      <vt:lpstr>登入方式與選填注意事項(二)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第一次志願試選填說明</dc:title>
  <dc:creator>user</dc:creator>
  <cp:lastModifiedBy>user</cp:lastModifiedBy>
  <cp:revision>21</cp:revision>
  <dcterms:created xsi:type="dcterms:W3CDTF">2016-01-05T02:04:43Z</dcterms:created>
  <dcterms:modified xsi:type="dcterms:W3CDTF">2020-01-06T06:51:22Z</dcterms:modified>
</cp:coreProperties>
</file>