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0"/>
  </p:notesMasterIdLst>
  <p:handoutMasterIdLst>
    <p:handoutMasterId r:id="rId51"/>
  </p:handoutMasterIdLst>
  <p:sldIdLst>
    <p:sldId id="256" r:id="rId2"/>
    <p:sldId id="291" r:id="rId3"/>
    <p:sldId id="288" r:id="rId4"/>
    <p:sldId id="258" r:id="rId5"/>
    <p:sldId id="279" r:id="rId6"/>
    <p:sldId id="280" r:id="rId7"/>
    <p:sldId id="298" r:id="rId8"/>
    <p:sldId id="286" r:id="rId9"/>
    <p:sldId id="296" r:id="rId10"/>
    <p:sldId id="299" r:id="rId11"/>
    <p:sldId id="345" r:id="rId12"/>
    <p:sldId id="356" r:id="rId13"/>
    <p:sldId id="313" r:id="rId14"/>
    <p:sldId id="300" r:id="rId15"/>
    <p:sldId id="354" r:id="rId16"/>
    <p:sldId id="301" r:id="rId17"/>
    <p:sldId id="303" r:id="rId18"/>
    <p:sldId id="302" r:id="rId19"/>
    <p:sldId id="314" r:id="rId20"/>
    <p:sldId id="304" r:id="rId21"/>
    <p:sldId id="305" r:id="rId22"/>
    <p:sldId id="306" r:id="rId23"/>
    <p:sldId id="307" r:id="rId24"/>
    <p:sldId id="315" r:id="rId25"/>
    <p:sldId id="316" r:id="rId26"/>
    <p:sldId id="308" r:id="rId27"/>
    <p:sldId id="317" r:id="rId28"/>
    <p:sldId id="324" r:id="rId29"/>
    <p:sldId id="325" r:id="rId30"/>
    <p:sldId id="318" r:id="rId31"/>
    <p:sldId id="319" r:id="rId32"/>
    <p:sldId id="346" r:id="rId33"/>
    <p:sldId id="326" r:id="rId34"/>
    <p:sldId id="320" r:id="rId35"/>
    <p:sldId id="327" r:id="rId36"/>
    <p:sldId id="312" r:id="rId37"/>
    <p:sldId id="328" r:id="rId38"/>
    <p:sldId id="334" r:id="rId39"/>
    <p:sldId id="335" r:id="rId40"/>
    <p:sldId id="349" r:id="rId41"/>
    <p:sldId id="350" r:id="rId42"/>
    <p:sldId id="348" r:id="rId43"/>
    <p:sldId id="340" r:id="rId44"/>
    <p:sldId id="341" r:id="rId45"/>
    <p:sldId id="342" r:id="rId46"/>
    <p:sldId id="343" r:id="rId47"/>
    <p:sldId id="344" r:id="rId48"/>
    <p:sldId id="276" r:id="rId49"/>
  </p:sldIdLst>
  <p:sldSz cx="9144000" cy="6858000" type="screen4x3"/>
  <p:notesSz cx="6958013" cy="10090150"/>
  <p:defaultTextStyle>
    <a:defPPr>
      <a:defRPr lang="zh-TW"/>
    </a:defPPr>
    <a:lvl1pPr algn="l" rtl="0" eaLnBrk="0" fontAlgn="base" hangingPunct="0">
      <a:spcBef>
        <a:spcPct val="0"/>
      </a:spcBef>
      <a:spcAft>
        <a:spcPct val="0"/>
      </a:spcAft>
      <a:defRPr kumimoji="1" sz="3200" kern="1200">
        <a:solidFill>
          <a:schemeClr val="tx1"/>
        </a:solidFill>
        <a:latin typeface="Verdana" panose="020B060403050404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kern="1200">
        <a:solidFill>
          <a:schemeClr val="tx1"/>
        </a:solidFill>
        <a:latin typeface="Verdana" panose="020B060403050404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kern="1200">
        <a:solidFill>
          <a:schemeClr val="tx1"/>
        </a:solidFill>
        <a:latin typeface="Verdana" panose="020B060403050404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kern="1200">
        <a:solidFill>
          <a:schemeClr val="tx1"/>
        </a:solidFill>
        <a:latin typeface="Verdana" panose="020B060403050404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kern="1200">
        <a:solidFill>
          <a:schemeClr val="tx1"/>
        </a:solidFill>
        <a:latin typeface="Verdana" panose="020B0604030504040204" pitchFamily="34" charset="0"/>
        <a:ea typeface="新細明體" panose="02020500000000000000" pitchFamily="18" charset="-120"/>
        <a:cs typeface="+mn-cs"/>
      </a:defRPr>
    </a:lvl5pPr>
    <a:lvl6pPr marL="2286000" algn="l" defTabSz="914400" rtl="0" eaLnBrk="1" latinLnBrk="0" hangingPunct="1">
      <a:defRPr kumimoji="1" sz="3200" kern="1200">
        <a:solidFill>
          <a:schemeClr val="tx1"/>
        </a:solidFill>
        <a:latin typeface="Verdana" panose="020B0604030504040204" pitchFamily="34" charset="0"/>
        <a:ea typeface="新細明體" panose="02020500000000000000" pitchFamily="18" charset="-120"/>
        <a:cs typeface="+mn-cs"/>
      </a:defRPr>
    </a:lvl6pPr>
    <a:lvl7pPr marL="2743200" algn="l" defTabSz="914400" rtl="0" eaLnBrk="1" latinLnBrk="0" hangingPunct="1">
      <a:defRPr kumimoji="1" sz="3200" kern="1200">
        <a:solidFill>
          <a:schemeClr val="tx1"/>
        </a:solidFill>
        <a:latin typeface="Verdana" panose="020B0604030504040204" pitchFamily="34" charset="0"/>
        <a:ea typeface="新細明體" panose="02020500000000000000" pitchFamily="18" charset="-120"/>
        <a:cs typeface="+mn-cs"/>
      </a:defRPr>
    </a:lvl7pPr>
    <a:lvl8pPr marL="3200400" algn="l" defTabSz="914400" rtl="0" eaLnBrk="1" latinLnBrk="0" hangingPunct="1">
      <a:defRPr kumimoji="1" sz="3200" kern="1200">
        <a:solidFill>
          <a:schemeClr val="tx1"/>
        </a:solidFill>
        <a:latin typeface="Verdana" panose="020B0604030504040204" pitchFamily="34" charset="0"/>
        <a:ea typeface="新細明體" panose="02020500000000000000" pitchFamily="18" charset="-120"/>
        <a:cs typeface="+mn-cs"/>
      </a:defRPr>
    </a:lvl8pPr>
    <a:lvl9pPr marL="3657600" algn="l" defTabSz="914400" rtl="0" eaLnBrk="1" latinLnBrk="0" hangingPunct="1">
      <a:defRPr kumimoji="1" sz="3200" kern="1200">
        <a:solidFill>
          <a:schemeClr val="tx1"/>
        </a:solidFill>
        <a:latin typeface="Verdana" panose="020B0604030504040204" pitchFamily="34" charset="0"/>
        <a:ea typeface="新細明體" panose="02020500000000000000" pitchFamily="18"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2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14663" cy="504825"/>
          </a:xfrm>
          <a:prstGeom prst="rect">
            <a:avLst/>
          </a:prstGeom>
        </p:spPr>
        <p:txBody>
          <a:bodyPr vert="horz" lIns="93074" tIns="46537" rIns="93074" bIns="46537" rtlCol="0"/>
          <a:lstStyle>
            <a:lvl1pPr algn="l" eaLnBrk="1" hangingPunct="1">
              <a:defRPr sz="1200"/>
            </a:lvl1pPr>
          </a:lstStyle>
          <a:p>
            <a:pPr>
              <a:defRPr/>
            </a:pPr>
            <a:endParaRPr lang="zh-TW" altLang="en-US"/>
          </a:p>
        </p:txBody>
      </p:sp>
      <p:sp>
        <p:nvSpPr>
          <p:cNvPr id="3" name="日期版面配置區 2"/>
          <p:cNvSpPr>
            <a:spLocks noGrp="1"/>
          </p:cNvSpPr>
          <p:nvPr>
            <p:ph type="dt" sz="quarter" idx="1"/>
          </p:nvPr>
        </p:nvSpPr>
        <p:spPr>
          <a:xfrm>
            <a:off x="3941763" y="0"/>
            <a:ext cx="3014662" cy="504825"/>
          </a:xfrm>
          <a:prstGeom prst="rect">
            <a:avLst/>
          </a:prstGeom>
        </p:spPr>
        <p:txBody>
          <a:bodyPr vert="horz" lIns="93074" tIns="46537" rIns="93074" bIns="46537" rtlCol="0"/>
          <a:lstStyle>
            <a:lvl1pPr algn="r" eaLnBrk="1" hangingPunct="1">
              <a:defRPr sz="1200"/>
            </a:lvl1pPr>
          </a:lstStyle>
          <a:p>
            <a:pPr>
              <a:defRPr/>
            </a:pPr>
            <a:endParaRPr lang="zh-TW" altLang="en-US"/>
          </a:p>
        </p:txBody>
      </p:sp>
      <p:sp>
        <p:nvSpPr>
          <p:cNvPr id="4" name="頁尾版面配置區 3"/>
          <p:cNvSpPr>
            <a:spLocks noGrp="1"/>
          </p:cNvSpPr>
          <p:nvPr>
            <p:ph type="ftr" sz="quarter" idx="2"/>
          </p:nvPr>
        </p:nvSpPr>
        <p:spPr>
          <a:xfrm>
            <a:off x="0" y="9583738"/>
            <a:ext cx="3014663" cy="504825"/>
          </a:xfrm>
          <a:prstGeom prst="rect">
            <a:avLst/>
          </a:prstGeom>
        </p:spPr>
        <p:txBody>
          <a:bodyPr vert="horz" lIns="93074" tIns="46537" rIns="93074" bIns="46537" rtlCol="0" anchor="b"/>
          <a:lstStyle>
            <a:lvl1pPr algn="l" eaLnBrk="1" hangingPunct="1">
              <a:defRPr sz="1200"/>
            </a:lvl1pPr>
          </a:lstStyle>
          <a:p>
            <a:pPr>
              <a:defRPr/>
            </a:pPr>
            <a:endParaRPr lang="zh-TW" altLang="en-US"/>
          </a:p>
        </p:txBody>
      </p:sp>
      <p:sp>
        <p:nvSpPr>
          <p:cNvPr id="5" name="投影片編號版面配置區 4"/>
          <p:cNvSpPr>
            <a:spLocks noGrp="1"/>
          </p:cNvSpPr>
          <p:nvPr>
            <p:ph type="sldNum" sz="quarter" idx="3"/>
          </p:nvPr>
        </p:nvSpPr>
        <p:spPr>
          <a:xfrm>
            <a:off x="3941763" y="9583738"/>
            <a:ext cx="3014662" cy="504825"/>
          </a:xfrm>
          <a:prstGeom prst="rect">
            <a:avLst/>
          </a:prstGeom>
        </p:spPr>
        <p:txBody>
          <a:bodyPr vert="horz" wrap="square" lIns="93074" tIns="46537" rIns="93074" bIns="46537" numCol="1" anchor="b" anchorCtr="0" compatLnSpc="1">
            <a:prstTxWarp prst="textNoShape">
              <a:avLst/>
            </a:prstTxWarp>
          </a:bodyPr>
          <a:lstStyle>
            <a:lvl1pPr algn="r" eaLnBrk="1" hangingPunct="1">
              <a:defRPr sz="1200"/>
            </a:lvl1pPr>
          </a:lstStyle>
          <a:p>
            <a:fld id="{7931DF7F-6557-4995-AAD0-04AFC64CA348}" type="slidenum">
              <a:rPr lang="zh-TW" altLang="en-US"/>
              <a:pPr/>
              <a:t>‹#›</a:t>
            </a:fld>
            <a:endParaRPr lang="zh-TW" altLang="en-US"/>
          </a:p>
        </p:txBody>
      </p:sp>
    </p:spTree>
    <p:extLst>
      <p:ext uri="{BB962C8B-B14F-4D97-AF65-F5344CB8AC3E}">
        <p14:creationId xmlns:p14="http://schemas.microsoft.com/office/powerpoint/2010/main" xmlns="" val="11735216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14663" cy="504825"/>
          </a:xfrm>
          <a:prstGeom prst="rect">
            <a:avLst/>
          </a:prstGeom>
          <a:noFill/>
          <a:ln w="9525">
            <a:noFill/>
            <a:miter lim="800000"/>
            <a:headEnd/>
            <a:tailEnd/>
          </a:ln>
          <a:effectLst/>
        </p:spPr>
        <p:txBody>
          <a:bodyPr vert="horz" wrap="square" lIns="93074" tIns="46537" rIns="93074" bIns="46537" numCol="1" anchor="t"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50179" name="Rectangle 3"/>
          <p:cNvSpPr>
            <a:spLocks noGrp="1" noChangeArrowheads="1"/>
          </p:cNvSpPr>
          <p:nvPr>
            <p:ph type="dt" idx="1"/>
          </p:nvPr>
        </p:nvSpPr>
        <p:spPr bwMode="auto">
          <a:xfrm>
            <a:off x="3941763" y="0"/>
            <a:ext cx="3014662" cy="504825"/>
          </a:xfrm>
          <a:prstGeom prst="rect">
            <a:avLst/>
          </a:prstGeom>
          <a:noFill/>
          <a:ln w="9525">
            <a:noFill/>
            <a:miter lim="800000"/>
            <a:headEnd/>
            <a:tailEnd/>
          </a:ln>
          <a:effectLst/>
        </p:spPr>
        <p:txBody>
          <a:bodyPr vert="horz" wrap="square" lIns="93074" tIns="46537" rIns="93074" bIns="46537" numCol="1" anchor="t" anchorCtr="0" compatLnSpc="1">
            <a:prstTxWarp prst="textNoShape">
              <a:avLst/>
            </a:prstTxWarp>
          </a:bodyPr>
          <a:lstStyle>
            <a:lvl1pPr algn="r" eaLnBrk="1" hangingPunct="1">
              <a:defRPr sz="1200">
                <a:latin typeface="Arial" charset="0"/>
              </a:defRPr>
            </a:lvl1pPr>
          </a:lstStyle>
          <a:p>
            <a:pPr>
              <a:defRPr/>
            </a:pPr>
            <a:endParaRPr lang="en-US" altLang="zh-TW"/>
          </a:p>
        </p:txBody>
      </p:sp>
      <p:sp>
        <p:nvSpPr>
          <p:cNvPr id="54276" name="Rectangle 4"/>
          <p:cNvSpPr>
            <a:spLocks noGrp="1" noRot="1" noChangeAspect="1" noChangeArrowheads="1" noTextEdit="1"/>
          </p:cNvSpPr>
          <p:nvPr>
            <p:ph type="sldImg" idx="2"/>
          </p:nvPr>
        </p:nvSpPr>
        <p:spPr bwMode="auto">
          <a:xfrm>
            <a:off x="957263" y="757238"/>
            <a:ext cx="5043487" cy="3783012"/>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81" name="Rectangle 5"/>
          <p:cNvSpPr>
            <a:spLocks noGrp="1" noChangeArrowheads="1"/>
          </p:cNvSpPr>
          <p:nvPr>
            <p:ph type="body" sz="quarter" idx="3"/>
          </p:nvPr>
        </p:nvSpPr>
        <p:spPr bwMode="auto">
          <a:xfrm>
            <a:off x="696913" y="4792663"/>
            <a:ext cx="5564187" cy="4540250"/>
          </a:xfrm>
          <a:prstGeom prst="rect">
            <a:avLst/>
          </a:prstGeom>
          <a:noFill/>
          <a:ln w="9525">
            <a:noFill/>
            <a:miter lim="800000"/>
            <a:headEnd/>
            <a:tailEnd/>
          </a:ln>
          <a:effectLst/>
        </p:spPr>
        <p:txBody>
          <a:bodyPr vert="horz" wrap="square" lIns="93074" tIns="46537" rIns="93074" bIns="4653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0182" name="Rectangle 6"/>
          <p:cNvSpPr>
            <a:spLocks noGrp="1" noChangeArrowheads="1"/>
          </p:cNvSpPr>
          <p:nvPr>
            <p:ph type="ftr" sz="quarter" idx="4"/>
          </p:nvPr>
        </p:nvSpPr>
        <p:spPr bwMode="auto">
          <a:xfrm>
            <a:off x="0" y="9583738"/>
            <a:ext cx="3014663" cy="504825"/>
          </a:xfrm>
          <a:prstGeom prst="rect">
            <a:avLst/>
          </a:prstGeom>
          <a:noFill/>
          <a:ln w="9525">
            <a:noFill/>
            <a:miter lim="800000"/>
            <a:headEnd/>
            <a:tailEnd/>
          </a:ln>
          <a:effectLst/>
        </p:spPr>
        <p:txBody>
          <a:bodyPr vert="horz" wrap="square" lIns="93074" tIns="46537" rIns="93074" bIns="46537" numCol="1" anchor="b"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50183" name="Rectangle 7"/>
          <p:cNvSpPr>
            <a:spLocks noGrp="1" noChangeArrowheads="1"/>
          </p:cNvSpPr>
          <p:nvPr>
            <p:ph type="sldNum" sz="quarter" idx="5"/>
          </p:nvPr>
        </p:nvSpPr>
        <p:spPr bwMode="auto">
          <a:xfrm>
            <a:off x="3941763" y="9583738"/>
            <a:ext cx="3014662" cy="504825"/>
          </a:xfrm>
          <a:prstGeom prst="rect">
            <a:avLst/>
          </a:prstGeom>
          <a:noFill/>
          <a:ln w="9525">
            <a:noFill/>
            <a:miter lim="800000"/>
            <a:headEnd/>
            <a:tailEnd/>
          </a:ln>
          <a:effectLst/>
        </p:spPr>
        <p:txBody>
          <a:bodyPr vert="horz" wrap="square" lIns="93074" tIns="46537" rIns="93074" bIns="46537" numCol="1" anchor="b" anchorCtr="0" compatLnSpc="1">
            <a:prstTxWarp prst="textNoShape">
              <a:avLst/>
            </a:prstTxWarp>
          </a:bodyPr>
          <a:lstStyle>
            <a:lvl1pPr algn="r" eaLnBrk="1" hangingPunct="1">
              <a:defRPr sz="1200">
                <a:latin typeface="Arial" panose="020B0604020202020204" pitchFamily="34" charset="0"/>
              </a:defRPr>
            </a:lvl1pPr>
          </a:lstStyle>
          <a:p>
            <a:fld id="{7145FECB-70BB-4143-972C-F903A34B16F8}" type="slidenum">
              <a:rPr lang="en-US" altLang="zh-TW"/>
              <a:pPr/>
              <a:t>‹#›</a:t>
            </a:fld>
            <a:endParaRPr lang="en-US" altLang="zh-TW"/>
          </a:p>
        </p:txBody>
      </p:sp>
    </p:spTree>
    <p:extLst>
      <p:ext uri="{BB962C8B-B14F-4D97-AF65-F5344CB8AC3E}">
        <p14:creationId xmlns:p14="http://schemas.microsoft.com/office/powerpoint/2010/main" xmlns="" val="307800997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xmlns="" val="422393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投影片圖像版面配置區 1"/>
          <p:cNvSpPr>
            <a:spLocks noGrp="1" noRot="1" noChangeAspect="1" noTextEdit="1"/>
          </p:cNvSpPr>
          <p:nvPr>
            <p:ph type="sldImg"/>
          </p:nvPr>
        </p:nvSpPr>
        <p:spPr>
          <a:ln/>
        </p:spPr>
      </p:sp>
      <p:sp>
        <p:nvSpPr>
          <p:cNvPr id="55299" name="備忘稿版面配置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TW" altLang="en-US" smtClean="0">
              <a:latin typeface="Arial" panose="020B0604020202020204" pitchFamily="34" charset="0"/>
            </a:endParaRPr>
          </a:p>
        </p:txBody>
      </p:sp>
    </p:spTree>
    <p:extLst>
      <p:ext uri="{BB962C8B-B14F-4D97-AF65-F5344CB8AC3E}">
        <p14:creationId xmlns:p14="http://schemas.microsoft.com/office/powerpoint/2010/main" xmlns="" val="894364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xmlns="" val="71912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xmlns="" val="2443057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TW" altLang="en-US"/>
          </a:p>
        </p:txBody>
      </p:sp>
      <p:pic>
        <p:nvPicPr>
          <p:cNvPr id="5" name="Picture 10" descr="教育部0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7524750" y="188913"/>
            <a:ext cx="1368425" cy="123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990600"/>
            <a:ext cx="7772400" cy="1371600"/>
          </a:xfrm>
        </p:spPr>
        <p:txBody>
          <a:bodyPr/>
          <a:lstStyle>
            <a:lvl1pPr>
              <a:defRPr sz="4000"/>
            </a:lvl1pPr>
          </a:lstStyle>
          <a:p>
            <a:r>
              <a:rPr lang="zh-TW" altLang="en-US"/>
              <a:t>按一下以編輯母片標題樣式</a:t>
            </a:r>
          </a:p>
        </p:txBody>
      </p:sp>
      <p:sp>
        <p:nvSpPr>
          <p:cNvPr id="61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zh-TW" altLang="en-US"/>
              <a:t>按一下以編輯母片副標題樣式</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pPr>
              <a:defRPr/>
            </a:pPr>
            <a:fld id="{7D8D8CC7-D11E-4FDE-9E91-808272ADEEBD}" type="datetime1">
              <a:rPr lang="zh-TW" altLang="en-US"/>
              <a:pPr>
                <a:defRPr/>
              </a:pPr>
              <a:t>2016/1/13</a:t>
            </a:fld>
            <a:endParaRPr lang="en-US" altLang="zh-TW"/>
          </a:p>
        </p:txBody>
      </p:sp>
      <p:sp>
        <p:nvSpPr>
          <p:cNvPr id="7" name="Rectangle 5"/>
          <p:cNvSpPr>
            <a:spLocks noGrp="1" noChangeArrowheads="1"/>
          </p:cNvSpPr>
          <p:nvPr>
            <p:ph type="ftr" sz="quarter" idx="11"/>
          </p:nvPr>
        </p:nvSpPr>
        <p:spPr>
          <a:xfrm>
            <a:off x="3124200" y="6248400"/>
            <a:ext cx="2895600" cy="457200"/>
          </a:xfrm>
        </p:spPr>
        <p:txBody>
          <a:bodyPr/>
          <a:lstStyle>
            <a:lvl1pPr>
              <a:defRPr/>
            </a:lvl1pPr>
          </a:lstStyle>
          <a:p>
            <a:pPr>
              <a:defRPr/>
            </a:pPr>
            <a:r>
              <a:rPr lang="en-US" altLang="zh-TW"/>
              <a:t>適性輔導安置</a:t>
            </a:r>
          </a:p>
        </p:txBody>
      </p:sp>
      <p:sp>
        <p:nvSpPr>
          <p:cNvPr id="8" name="Rectangle 6"/>
          <p:cNvSpPr>
            <a:spLocks noGrp="1" noChangeArrowheads="1"/>
          </p:cNvSpPr>
          <p:nvPr>
            <p:ph type="sldNum" sz="quarter" idx="12"/>
          </p:nvPr>
        </p:nvSpPr>
        <p:spPr>
          <a:xfrm>
            <a:off x="6553200" y="6248400"/>
            <a:ext cx="1905000" cy="457200"/>
          </a:xfrm>
        </p:spPr>
        <p:txBody>
          <a:bodyPr/>
          <a:lstStyle>
            <a:lvl1pPr>
              <a:defRPr/>
            </a:lvl1pPr>
          </a:lstStyle>
          <a:p>
            <a:fld id="{D956A386-1D9B-4456-8934-9478B352BA54}" type="slidenum">
              <a:rPr lang="en-US" altLang="zh-TW"/>
              <a:pPr/>
              <a:t>‹#›</a:t>
            </a:fld>
            <a:endParaRPr lang="en-US" altLang="zh-TW"/>
          </a:p>
        </p:txBody>
      </p:sp>
    </p:spTree>
    <p:extLst>
      <p:ext uri="{BB962C8B-B14F-4D97-AF65-F5344CB8AC3E}">
        <p14:creationId xmlns:p14="http://schemas.microsoft.com/office/powerpoint/2010/main" xmlns="" val="995946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FD28E09D-5019-48FD-9619-3699413936A3}" type="datetime1">
              <a:rPr lang="zh-TW" altLang="en-US"/>
              <a:pPr>
                <a:defRPr/>
              </a:pPr>
              <a:t>2016/1/13</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6" name="Rectangle 8"/>
          <p:cNvSpPr>
            <a:spLocks noGrp="1" noChangeArrowheads="1"/>
          </p:cNvSpPr>
          <p:nvPr>
            <p:ph type="sldNum" sz="quarter" idx="12"/>
          </p:nvPr>
        </p:nvSpPr>
        <p:spPr>
          <a:ln/>
        </p:spPr>
        <p:txBody>
          <a:bodyPr/>
          <a:lstStyle>
            <a:lvl1pPr>
              <a:defRPr/>
            </a:lvl1pPr>
          </a:lstStyle>
          <a:p>
            <a:fld id="{F662A005-562E-4C59-BC45-BE1502DC9AFB}" type="slidenum">
              <a:rPr lang="en-US" altLang="zh-TW"/>
              <a:pPr/>
              <a:t>‹#›</a:t>
            </a:fld>
            <a:endParaRPr lang="en-US" altLang="zh-TW"/>
          </a:p>
        </p:txBody>
      </p:sp>
    </p:spTree>
    <p:extLst>
      <p:ext uri="{BB962C8B-B14F-4D97-AF65-F5344CB8AC3E}">
        <p14:creationId xmlns:p14="http://schemas.microsoft.com/office/powerpoint/2010/main" xmlns="" val="4153874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73838" y="304800"/>
            <a:ext cx="2001837" cy="57150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66738" y="304800"/>
            <a:ext cx="5854700" cy="57150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2FFDD9BC-212C-407B-84AA-55CC32006AAC}" type="datetime1">
              <a:rPr lang="zh-TW" altLang="en-US"/>
              <a:pPr>
                <a:defRPr/>
              </a:pPr>
              <a:t>2016/1/13</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6" name="Rectangle 8"/>
          <p:cNvSpPr>
            <a:spLocks noGrp="1" noChangeArrowheads="1"/>
          </p:cNvSpPr>
          <p:nvPr>
            <p:ph type="sldNum" sz="quarter" idx="12"/>
          </p:nvPr>
        </p:nvSpPr>
        <p:spPr>
          <a:ln/>
        </p:spPr>
        <p:txBody>
          <a:bodyPr/>
          <a:lstStyle>
            <a:lvl1pPr>
              <a:defRPr/>
            </a:lvl1pPr>
          </a:lstStyle>
          <a:p>
            <a:fld id="{D2A024CC-EFF1-4E25-A003-D96E0F3C8D04}" type="slidenum">
              <a:rPr lang="en-US" altLang="zh-TW"/>
              <a:pPr/>
              <a:t>‹#›</a:t>
            </a:fld>
            <a:endParaRPr lang="en-US" altLang="zh-TW"/>
          </a:p>
        </p:txBody>
      </p:sp>
    </p:spTree>
    <p:extLst>
      <p:ext uri="{BB962C8B-B14F-4D97-AF65-F5344CB8AC3E}">
        <p14:creationId xmlns:p14="http://schemas.microsoft.com/office/powerpoint/2010/main" xmlns="" val="4280171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566738" y="1752600"/>
            <a:ext cx="8001000" cy="4267200"/>
          </a:xfrm>
        </p:spPr>
        <p:txBody>
          <a:bodyPr/>
          <a:lstStyle/>
          <a:p>
            <a:pPr lvl="0"/>
            <a:endParaRPr lang="zh-TW" alt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fld id="{E7D7FDF5-B0B7-4A45-8A1A-E290EAACAB4E}" type="datetime1">
              <a:rPr lang="zh-TW" altLang="en-US"/>
              <a:pPr>
                <a:defRPr/>
              </a:pPr>
              <a:t>2016/1/13</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6" name="Rectangle 8"/>
          <p:cNvSpPr>
            <a:spLocks noGrp="1" noChangeArrowheads="1"/>
          </p:cNvSpPr>
          <p:nvPr>
            <p:ph type="sldNum" sz="quarter" idx="12"/>
          </p:nvPr>
        </p:nvSpPr>
        <p:spPr>
          <a:ln/>
        </p:spPr>
        <p:txBody>
          <a:bodyPr/>
          <a:lstStyle>
            <a:lvl1pPr>
              <a:defRPr/>
            </a:lvl1pPr>
          </a:lstStyle>
          <a:p>
            <a:fld id="{1EBBEB32-1B4B-4779-9D23-BFC6DEB8C010}" type="slidenum">
              <a:rPr lang="en-US" altLang="zh-TW"/>
              <a:pPr/>
              <a:t>‹#›</a:t>
            </a:fld>
            <a:endParaRPr lang="en-US" altLang="zh-TW"/>
          </a:p>
        </p:txBody>
      </p:sp>
    </p:spTree>
    <p:extLst>
      <p:ext uri="{BB962C8B-B14F-4D97-AF65-F5344CB8AC3E}">
        <p14:creationId xmlns:p14="http://schemas.microsoft.com/office/powerpoint/2010/main" xmlns="" val="3293246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5667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56B1816F-1A6F-469E-A1F3-8B58CBDA9FF4}" type="datetime1">
              <a:rPr lang="zh-TW" altLang="en-US"/>
              <a:pPr>
                <a:defRPr/>
              </a:pPr>
              <a:t>2016/1/13</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a:t>人文    活力    創新    卓越</a:t>
            </a:r>
          </a:p>
        </p:txBody>
      </p:sp>
      <p:sp>
        <p:nvSpPr>
          <p:cNvPr id="7" name="投影片編號版面配置區 5"/>
          <p:cNvSpPr>
            <a:spLocks noGrp="1"/>
          </p:cNvSpPr>
          <p:nvPr>
            <p:ph type="sldNum" sz="quarter" idx="12"/>
          </p:nvPr>
        </p:nvSpPr>
        <p:spPr/>
        <p:txBody>
          <a:bodyPr/>
          <a:lstStyle>
            <a:lvl1pPr>
              <a:defRPr/>
            </a:lvl1pPr>
          </a:lstStyle>
          <a:p>
            <a:fld id="{6AF3267F-56A3-40AE-851A-9C6C69B710EB}" type="slidenum">
              <a:rPr lang="en-US" altLang="zh-TW"/>
              <a:pPr/>
              <a:t>‹#›</a:t>
            </a:fld>
            <a:endParaRPr lang="en-US" altLang="zh-TW"/>
          </a:p>
        </p:txBody>
      </p:sp>
    </p:spTree>
    <p:extLst>
      <p:ext uri="{BB962C8B-B14F-4D97-AF65-F5344CB8AC3E}">
        <p14:creationId xmlns:p14="http://schemas.microsoft.com/office/powerpoint/2010/main" xmlns="" val="17612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6"/>
          <p:cNvSpPr>
            <a:spLocks noGrp="1" noChangeArrowheads="1"/>
          </p:cNvSpPr>
          <p:nvPr>
            <p:ph type="dt" sz="half" idx="10"/>
          </p:nvPr>
        </p:nvSpPr>
        <p:spPr>
          <a:ln/>
        </p:spPr>
        <p:txBody>
          <a:bodyPr/>
          <a:lstStyle>
            <a:lvl1pPr>
              <a:defRPr/>
            </a:lvl1pPr>
          </a:lstStyle>
          <a:p>
            <a:pPr>
              <a:defRPr/>
            </a:pPr>
            <a:fld id="{D7AFDB29-820A-4F5F-BC71-48C526EEC8F9}" type="datetime1">
              <a:rPr lang="zh-TW" altLang="en-US"/>
              <a:pPr>
                <a:defRPr/>
              </a:pPr>
              <a:t>2016/1/13</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6" name="Rectangle 8"/>
          <p:cNvSpPr>
            <a:spLocks noGrp="1" noChangeArrowheads="1"/>
          </p:cNvSpPr>
          <p:nvPr>
            <p:ph type="sldNum" sz="quarter" idx="12"/>
          </p:nvPr>
        </p:nvSpPr>
        <p:spPr>
          <a:ln/>
        </p:spPr>
        <p:txBody>
          <a:bodyPr/>
          <a:lstStyle>
            <a:lvl1pPr>
              <a:defRPr/>
            </a:lvl1pPr>
          </a:lstStyle>
          <a:p>
            <a:fld id="{EC273D94-A64D-4D0F-8E5A-A2494ECCE564}" type="slidenum">
              <a:rPr lang="en-US" altLang="zh-TW"/>
              <a:pPr/>
              <a:t>‹#›</a:t>
            </a:fld>
            <a:endParaRPr lang="en-US" altLang="zh-TW"/>
          </a:p>
        </p:txBody>
      </p:sp>
    </p:spTree>
    <p:extLst>
      <p:ext uri="{BB962C8B-B14F-4D97-AF65-F5344CB8AC3E}">
        <p14:creationId xmlns:p14="http://schemas.microsoft.com/office/powerpoint/2010/main" xmlns="" val="2130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6"/>
          <p:cNvSpPr>
            <a:spLocks noGrp="1" noChangeArrowheads="1"/>
          </p:cNvSpPr>
          <p:nvPr>
            <p:ph type="dt" sz="half" idx="10"/>
          </p:nvPr>
        </p:nvSpPr>
        <p:spPr>
          <a:ln/>
        </p:spPr>
        <p:txBody>
          <a:bodyPr/>
          <a:lstStyle>
            <a:lvl1pPr>
              <a:defRPr/>
            </a:lvl1pPr>
          </a:lstStyle>
          <a:p>
            <a:pPr>
              <a:defRPr/>
            </a:pPr>
            <a:fld id="{9E880D56-C959-4B77-A5B0-D0143D6C8393}" type="datetime1">
              <a:rPr lang="zh-TW" altLang="en-US"/>
              <a:pPr>
                <a:defRPr/>
              </a:pPr>
              <a:t>2016/1/13</a:t>
            </a:fld>
            <a:endParaRPr lang="en-US" altLang="zh-TW"/>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6" name="Rectangle 8"/>
          <p:cNvSpPr>
            <a:spLocks noGrp="1" noChangeArrowheads="1"/>
          </p:cNvSpPr>
          <p:nvPr>
            <p:ph type="sldNum" sz="quarter" idx="12"/>
          </p:nvPr>
        </p:nvSpPr>
        <p:spPr>
          <a:ln/>
        </p:spPr>
        <p:txBody>
          <a:bodyPr/>
          <a:lstStyle>
            <a:lvl1pPr>
              <a:defRPr/>
            </a:lvl1pPr>
          </a:lstStyle>
          <a:p>
            <a:fld id="{13DC0435-EF5B-447C-87DD-804A05F45FD9}" type="slidenum">
              <a:rPr lang="en-US" altLang="zh-TW"/>
              <a:pPr/>
              <a:t>‹#›</a:t>
            </a:fld>
            <a:endParaRPr lang="en-US" altLang="zh-TW"/>
          </a:p>
        </p:txBody>
      </p:sp>
    </p:spTree>
    <p:extLst>
      <p:ext uri="{BB962C8B-B14F-4D97-AF65-F5344CB8AC3E}">
        <p14:creationId xmlns:p14="http://schemas.microsoft.com/office/powerpoint/2010/main" xmlns="" val="156863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6"/>
          <p:cNvSpPr>
            <a:spLocks noGrp="1" noChangeArrowheads="1"/>
          </p:cNvSpPr>
          <p:nvPr>
            <p:ph type="dt" sz="half" idx="10"/>
          </p:nvPr>
        </p:nvSpPr>
        <p:spPr>
          <a:ln/>
        </p:spPr>
        <p:txBody>
          <a:bodyPr/>
          <a:lstStyle>
            <a:lvl1pPr>
              <a:defRPr/>
            </a:lvl1pPr>
          </a:lstStyle>
          <a:p>
            <a:pPr>
              <a:defRPr/>
            </a:pPr>
            <a:fld id="{0121FB6A-735E-4DA7-AD81-29A2961F9B1B}" type="datetime1">
              <a:rPr lang="zh-TW" altLang="en-US"/>
              <a:pPr>
                <a:defRPr/>
              </a:pPr>
              <a:t>2016/1/13</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7" name="Rectangle 8"/>
          <p:cNvSpPr>
            <a:spLocks noGrp="1" noChangeArrowheads="1"/>
          </p:cNvSpPr>
          <p:nvPr>
            <p:ph type="sldNum" sz="quarter" idx="12"/>
          </p:nvPr>
        </p:nvSpPr>
        <p:spPr>
          <a:ln/>
        </p:spPr>
        <p:txBody>
          <a:bodyPr/>
          <a:lstStyle>
            <a:lvl1pPr>
              <a:defRPr/>
            </a:lvl1pPr>
          </a:lstStyle>
          <a:p>
            <a:fld id="{9522A20E-C4D5-4126-89AD-89850F8097E7}" type="slidenum">
              <a:rPr lang="en-US" altLang="zh-TW"/>
              <a:pPr/>
              <a:t>‹#›</a:t>
            </a:fld>
            <a:endParaRPr lang="en-US" altLang="zh-TW"/>
          </a:p>
        </p:txBody>
      </p:sp>
    </p:spTree>
    <p:extLst>
      <p:ext uri="{BB962C8B-B14F-4D97-AF65-F5344CB8AC3E}">
        <p14:creationId xmlns:p14="http://schemas.microsoft.com/office/powerpoint/2010/main" xmlns="" val="222795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6"/>
          <p:cNvSpPr>
            <a:spLocks noGrp="1" noChangeArrowheads="1"/>
          </p:cNvSpPr>
          <p:nvPr>
            <p:ph type="dt" sz="half" idx="10"/>
          </p:nvPr>
        </p:nvSpPr>
        <p:spPr>
          <a:ln/>
        </p:spPr>
        <p:txBody>
          <a:bodyPr/>
          <a:lstStyle>
            <a:lvl1pPr>
              <a:defRPr/>
            </a:lvl1pPr>
          </a:lstStyle>
          <a:p>
            <a:pPr>
              <a:defRPr/>
            </a:pPr>
            <a:fld id="{88209415-65AE-48AC-A0B1-39E505FAB49D}" type="datetime1">
              <a:rPr lang="zh-TW" altLang="en-US"/>
              <a:pPr>
                <a:defRPr/>
              </a:pPr>
              <a:t>2016/1/13</a:t>
            </a:fld>
            <a:endParaRPr lang="en-US" altLang="zh-TW"/>
          </a:p>
        </p:txBody>
      </p:sp>
      <p:sp>
        <p:nvSpPr>
          <p:cNvPr id="8"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9" name="Rectangle 8"/>
          <p:cNvSpPr>
            <a:spLocks noGrp="1" noChangeArrowheads="1"/>
          </p:cNvSpPr>
          <p:nvPr>
            <p:ph type="sldNum" sz="quarter" idx="12"/>
          </p:nvPr>
        </p:nvSpPr>
        <p:spPr>
          <a:ln/>
        </p:spPr>
        <p:txBody>
          <a:bodyPr/>
          <a:lstStyle>
            <a:lvl1pPr>
              <a:defRPr/>
            </a:lvl1pPr>
          </a:lstStyle>
          <a:p>
            <a:fld id="{7250D9F6-1241-47AC-9D96-2C503BA8C218}" type="slidenum">
              <a:rPr lang="en-US" altLang="zh-TW"/>
              <a:pPr/>
              <a:t>‹#›</a:t>
            </a:fld>
            <a:endParaRPr lang="en-US" altLang="zh-TW"/>
          </a:p>
        </p:txBody>
      </p:sp>
    </p:spTree>
    <p:extLst>
      <p:ext uri="{BB962C8B-B14F-4D97-AF65-F5344CB8AC3E}">
        <p14:creationId xmlns:p14="http://schemas.microsoft.com/office/powerpoint/2010/main" xmlns="" val="4058580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6"/>
          <p:cNvSpPr>
            <a:spLocks noGrp="1" noChangeArrowheads="1"/>
          </p:cNvSpPr>
          <p:nvPr>
            <p:ph type="dt" sz="half" idx="10"/>
          </p:nvPr>
        </p:nvSpPr>
        <p:spPr>
          <a:ln/>
        </p:spPr>
        <p:txBody>
          <a:bodyPr/>
          <a:lstStyle>
            <a:lvl1pPr>
              <a:defRPr/>
            </a:lvl1pPr>
          </a:lstStyle>
          <a:p>
            <a:pPr>
              <a:defRPr/>
            </a:pPr>
            <a:fld id="{068A96F9-8B90-4EE4-A5A0-9FAD403AB6F5}" type="datetime1">
              <a:rPr lang="zh-TW" altLang="en-US"/>
              <a:pPr>
                <a:defRPr/>
              </a:pPr>
              <a:t>2016/1/13</a:t>
            </a:fld>
            <a:endParaRPr lang="en-US" altLang="zh-TW"/>
          </a:p>
        </p:txBody>
      </p:sp>
      <p:sp>
        <p:nvSpPr>
          <p:cNvPr id="4"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5" name="Rectangle 8"/>
          <p:cNvSpPr>
            <a:spLocks noGrp="1" noChangeArrowheads="1"/>
          </p:cNvSpPr>
          <p:nvPr>
            <p:ph type="sldNum" sz="quarter" idx="12"/>
          </p:nvPr>
        </p:nvSpPr>
        <p:spPr>
          <a:ln/>
        </p:spPr>
        <p:txBody>
          <a:bodyPr/>
          <a:lstStyle>
            <a:lvl1pPr>
              <a:defRPr/>
            </a:lvl1pPr>
          </a:lstStyle>
          <a:p>
            <a:fld id="{502D1F85-EDC5-444C-A56C-14B6FB82A66C}" type="slidenum">
              <a:rPr lang="en-US" altLang="zh-TW"/>
              <a:pPr/>
              <a:t>‹#›</a:t>
            </a:fld>
            <a:endParaRPr lang="en-US" altLang="zh-TW"/>
          </a:p>
        </p:txBody>
      </p:sp>
    </p:spTree>
    <p:extLst>
      <p:ext uri="{BB962C8B-B14F-4D97-AF65-F5344CB8AC3E}">
        <p14:creationId xmlns:p14="http://schemas.microsoft.com/office/powerpoint/2010/main" xmlns="" val="110921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4B2B518F-A428-4D5B-9996-913AB676CDDC}" type="datetime1">
              <a:rPr lang="zh-TW" altLang="en-US"/>
              <a:pPr>
                <a:defRPr/>
              </a:pPr>
              <a:t>2016/1/13</a:t>
            </a:fld>
            <a:endParaRPr lang="en-US" altLang="zh-TW"/>
          </a:p>
        </p:txBody>
      </p:sp>
      <p:sp>
        <p:nvSpPr>
          <p:cNvPr id="3"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4" name="Rectangle 8"/>
          <p:cNvSpPr>
            <a:spLocks noGrp="1" noChangeArrowheads="1"/>
          </p:cNvSpPr>
          <p:nvPr>
            <p:ph type="sldNum" sz="quarter" idx="12"/>
          </p:nvPr>
        </p:nvSpPr>
        <p:spPr>
          <a:ln/>
        </p:spPr>
        <p:txBody>
          <a:bodyPr/>
          <a:lstStyle>
            <a:lvl1pPr>
              <a:defRPr/>
            </a:lvl1pPr>
          </a:lstStyle>
          <a:p>
            <a:fld id="{087F3D58-3B02-4810-9729-89A2F17E4A9B}" type="slidenum">
              <a:rPr lang="en-US" altLang="zh-TW"/>
              <a:pPr/>
              <a:t>‹#›</a:t>
            </a:fld>
            <a:endParaRPr lang="en-US" altLang="zh-TW"/>
          </a:p>
        </p:txBody>
      </p:sp>
    </p:spTree>
    <p:extLst>
      <p:ext uri="{BB962C8B-B14F-4D97-AF65-F5344CB8AC3E}">
        <p14:creationId xmlns:p14="http://schemas.microsoft.com/office/powerpoint/2010/main" xmlns="" val="1880986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6"/>
          <p:cNvSpPr>
            <a:spLocks noGrp="1" noChangeArrowheads="1"/>
          </p:cNvSpPr>
          <p:nvPr>
            <p:ph type="dt" sz="half" idx="10"/>
          </p:nvPr>
        </p:nvSpPr>
        <p:spPr>
          <a:ln/>
        </p:spPr>
        <p:txBody>
          <a:bodyPr/>
          <a:lstStyle>
            <a:lvl1pPr>
              <a:defRPr/>
            </a:lvl1pPr>
          </a:lstStyle>
          <a:p>
            <a:pPr>
              <a:defRPr/>
            </a:pPr>
            <a:fld id="{318B4A08-147E-4A5E-B838-9DAD5A9EA745}" type="datetime1">
              <a:rPr lang="zh-TW" altLang="en-US"/>
              <a:pPr>
                <a:defRPr/>
              </a:pPr>
              <a:t>2016/1/13</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7" name="Rectangle 8"/>
          <p:cNvSpPr>
            <a:spLocks noGrp="1" noChangeArrowheads="1"/>
          </p:cNvSpPr>
          <p:nvPr>
            <p:ph type="sldNum" sz="quarter" idx="12"/>
          </p:nvPr>
        </p:nvSpPr>
        <p:spPr>
          <a:ln/>
        </p:spPr>
        <p:txBody>
          <a:bodyPr/>
          <a:lstStyle>
            <a:lvl1pPr>
              <a:defRPr/>
            </a:lvl1pPr>
          </a:lstStyle>
          <a:p>
            <a:fld id="{41A134D4-58AB-4182-9021-ABBDCB0E33DC}" type="slidenum">
              <a:rPr lang="en-US" altLang="zh-TW"/>
              <a:pPr/>
              <a:t>‹#›</a:t>
            </a:fld>
            <a:endParaRPr lang="en-US" altLang="zh-TW"/>
          </a:p>
        </p:txBody>
      </p:sp>
    </p:spTree>
    <p:extLst>
      <p:ext uri="{BB962C8B-B14F-4D97-AF65-F5344CB8AC3E}">
        <p14:creationId xmlns:p14="http://schemas.microsoft.com/office/powerpoint/2010/main" xmlns="" val="3979444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6"/>
          <p:cNvSpPr>
            <a:spLocks noGrp="1" noChangeArrowheads="1"/>
          </p:cNvSpPr>
          <p:nvPr>
            <p:ph type="dt" sz="half" idx="10"/>
          </p:nvPr>
        </p:nvSpPr>
        <p:spPr>
          <a:ln/>
        </p:spPr>
        <p:txBody>
          <a:bodyPr/>
          <a:lstStyle>
            <a:lvl1pPr>
              <a:defRPr/>
            </a:lvl1pPr>
          </a:lstStyle>
          <a:p>
            <a:pPr>
              <a:defRPr/>
            </a:pPr>
            <a:fld id="{C4720BA1-9BF6-47F2-9CF7-69DD37116390}" type="datetime1">
              <a:rPr lang="zh-TW" altLang="en-US"/>
              <a:pPr>
                <a:defRPr/>
              </a:pPr>
              <a:t>2016/1/13</a:t>
            </a:fld>
            <a:endParaRPr lang="en-US" altLang="zh-TW"/>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zh-TW"/>
              <a:t>適性輔導安置</a:t>
            </a:r>
          </a:p>
        </p:txBody>
      </p:sp>
      <p:sp>
        <p:nvSpPr>
          <p:cNvPr id="7" name="Rectangle 8"/>
          <p:cNvSpPr>
            <a:spLocks noGrp="1" noChangeArrowheads="1"/>
          </p:cNvSpPr>
          <p:nvPr>
            <p:ph type="sldNum" sz="quarter" idx="12"/>
          </p:nvPr>
        </p:nvSpPr>
        <p:spPr>
          <a:ln/>
        </p:spPr>
        <p:txBody>
          <a:bodyPr/>
          <a:lstStyle>
            <a:lvl1pPr>
              <a:defRPr/>
            </a:lvl1pPr>
          </a:lstStyle>
          <a:p>
            <a:fld id="{26CAB824-4D28-4EB4-80DC-7AF3431F43F8}" type="slidenum">
              <a:rPr lang="en-US" altLang="zh-TW"/>
              <a:pPr/>
              <a:t>‹#›</a:t>
            </a:fld>
            <a:endParaRPr lang="en-US" altLang="zh-TW"/>
          </a:p>
        </p:txBody>
      </p:sp>
    </p:spTree>
    <p:extLst>
      <p:ext uri="{BB962C8B-B14F-4D97-AF65-F5344CB8AC3E}">
        <p14:creationId xmlns:p14="http://schemas.microsoft.com/office/powerpoint/2010/main" xmlns="" val="1142206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TW"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xmlns="">
                <a:noFill/>
              </a14:hiddenFill>
            </a:ext>
          </a:extLst>
        </p:spPr>
        <p:txBody>
          <a:bodyPr/>
          <a:lstStyle/>
          <a:p>
            <a:endParaRPr lang="zh-TW" altLang="en-US"/>
          </a:p>
        </p:txBody>
      </p:sp>
      <p:sp>
        <p:nvSpPr>
          <p:cNvPr id="5126"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200"/>
            </a:lvl1pPr>
          </a:lstStyle>
          <a:p>
            <a:pPr>
              <a:defRPr/>
            </a:pPr>
            <a:fld id="{11D42C8A-9ABC-4CB1-9270-63A77D3406E7}" type="datetime1">
              <a:rPr lang="zh-TW" altLang="en-US"/>
              <a:pPr>
                <a:defRPr/>
              </a:pPr>
              <a:t>2016/1/13</a:t>
            </a:fld>
            <a:endParaRPr lang="en-US" altLang="zh-TW"/>
          </a:p>
        </p:txBody>
      </p:sp>
      <p:sp>
        <p:nvSpPr>
          <p:cNvPr id="5127"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200"/>
            </a:lvl1pPr>
          </a:lstStyle>
          <a:p>
            <a:pPr>
              <a:defRPr/>
            </a:pPr>
            <a:r>
              <a:rPr lang="en-US" altLang="zh-TW"/>
              <a:t>適性輔導安置</a:t>
            </a:r>
          </a:p>
        </p:txBody>
      </p:sp>
      <p:sp>
        <p:nvSpPr>
          <p:cNvPr id="5128"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200"/>
            </a:lvl1pPr>
          </a:lstStyle>
          <a:p>
            <a:fld id="{60ED702C-F591-4796-8E78-F1D58B8FA47E}" type="slidenum">
              <a:rPr lang="en-US" altLang="zh-TW"/>
              <a:pPr/>
              <a:t>‹#›</a:t>
            </a:fld>
            <a:endParaRPr lang="en-US" altLang="zh-TW"/>
          </a:p>
        </p:txBody>
      </p:sp>
      <p:pic>
        <p:nvPicPr>
          <p:cNvPr id="1033" name="Picture 10" descr="教育部02"/>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7596188" y="260350"/>
            <a:ext cx="1368425"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6"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7" r:id="rId13"/>
  </p:sldLayoutIdLst>
  <p:timing>
    <p:tnLst>
      <p:par>
        <p:cTn id="1" dur="indefinite" restart="never" nodeType="tmRoot"/>
      </p:par>
    </p:tnLst>
  </p:timing>
  <p:hf hdr="0"/>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新細明體" pitchFamily="18" charset="-120"/>
        </a:defRPr>
      </a:lvl2pPr>
      <a:lvl3pPr algn="l" rtl="0" eaLnBrk="0" fontAlgn="base" hangingPunct="0">
        <a:spcBef>
          <a:spcPct val="0"/>
        </a:spcBef>
        <a:spcAft>
          <a:spcPct val="0"/>
        </a:spcAft>
        <a:defRPr kumimoji="1" sz="3800">
          <a:solidFill>
            <a:schemeClr val="tx2"/>
          </a:solidFill>
          <a:latin typeface="Verdana" pitchFamily="34" charset="0"/>
          <a:ea typeface="新細明體" pitchFamily="18" charset="-120"/>
        </a:defRPr>
      </a:lvl3pPr>
      <a:lvl4pPr algn="l" rtl="0" eaLnBrk="0" fontAlgn="base" hangingPunct="0">
        <a:spcBef>
          <a:spcPct val="0"/>
        </a:spcBef>
        <a:spcAft>
          <a:spcPct val="0"/>
        </a:spcAft>
        <a:defRPr kumimoji="1" sz="3800">
          <a:solidFill>
            <a:schemeClr val="tx2"/>
          </a:solidFill>
          <a:latin typeface="Verdana" pitchFamily="34" charset="0"/>
          <a:ea typeface="新細明體" pitchFamily="18" charset="-120"/>
        </a:defRPr>
      </a:lvl4pPr>
      <a:lvl5pPr algn="l" rtl="0" eaLnBrk="0" fontAlgn="base" hangingPunct="0">
        <a:spcBef>
          <a:spcPct val="0"/>
        </a:spcBef>
        <a:spcAft>
          <a:spcPct val="0"/>
        </a:spcAft>
        <a:defRPr kumimoji="1" sz="3800">
          <a:solidFill>
            <a:schemeClr val="tx2"/>
          </a:solidFill>
          <a:latin typeface="Verdana" pitchFamily="34" charset="0"/>
          <a:ea typeface="新細明體" pitchFamily="18" charset="-120"/>
        </a:defRPr>
      </a:lvl5pPr>
      <a:lvl6pPr marL="457200" algn="l" rtl="0" fontAlgn="base">
        <a:spcBef>
          <a:spcPct val="0"/>
        </a:spcBef>
        <a:spcAft>
          <a:spcPct val="0"/>
        </a:spcAft>
        <a:defRPr kumimoji="1" sz="3800">
          <a:solidFill>
            <a:schemeClr val="tx2"/>
          </a:solidFill>
          <a:latin typeface="Verdana" pitchFamily="34" charset="0"/>
          <a:ea typeface="新細明體" pitchFamily="18" charset="-120"/>
        </a:defRPr>
      </a:lvl6pPr>
      <a:lvl7pPr marL="914400" algn="l" rtl="0" fontAlgn="base">
        <a:spcBef>
          <a:spcPct val="0"/>
        </a:spcBef>
        <a:spcAft>
          <a:spcPct val="0"/>
        </a:spcAft>
        <a:defRPr kumimoji="1" sz="3800">
          <a:solidFill>
            <a:schemeClr val="tx2"/>
          </a:solidFill>
          <a:latin typeface="Verdana" pitchFamily="34" charset="0"/>
          <a:ea typeface="新細明體" pitchFamily="18" charset="-120"/>
        </a:defRPr>
      </a:lvl7pPr>
      <a:lvl8pPr marL="1371600" algn="l" rtl="0" fontAlgn="base">
        <a:spcBef>
          <a:spcPct val="0"/>
        </a:spcBef>
        <a:spcAft>
          <a:spcPct val="0"/>
        </a:spcAft>
        <a:defRPr kumimoji="1" sz="3800">
          <a:solidFill>
            <a:schemeClr val="tx2"/>
          </a:solidFill>
          <a:latin typeface="Verdana" pitchFamily="34" charset="0"/>
          <a:ea typeface="新細明體" pitchFamily="18" charset="-120"/>
        </a:defRPr>
      </a:lvl8pPr>
      <a:lvl9pPr marL="1828800" algn="l" rtl="0" fontAlgn="base">
        <a:spcBef>
          <a:spcPct val="0"/>
        </a:spcBef>
        <a:spcAft>
          <a:spcPct val="0"/>
        </a:spcAft>
        <a:defRPr kumimoji="1" sz="3800">
          <a:solidFill>
            <a:schemeClr val="tx2"/>
          </a:solidFill>
          <a:latin typeface="Verdana" pitchFamily="34" charset="0"/>
          <a:ea typeface="新細明體" pitchFamily="18" charset="-12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adapt.set.edu.t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2.elvs.chc.edu.tw/others/el311-2/" TargetMode="External"/><Relationship Id="rId4" Type="http://schemas.openxmlformats.org/officeDocument/2006/relationships/hyperlink" Target="http://www.aide.edu.tw/"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B73AB040-8823-4143-964C-9E3EA8C8404C}" type="slidenum">
              <a:rPr kumimoji="0" lang="en-US" altLang="zh-TW" sz="1200"/>
              <a:pPr/>
              <a:t>1</a:t>
            </a:fld>
            <a:endParaRPr kumimoji="0" lang="en-US" altLang="zh-TW" sz="1200"/>
          </a:p>
        </p:txBody>
      </p:sp>
      <p:sp>
        <p:nvSpPr>
          <p:cNvPr id="4099" name="Rectangle 2"/>
          <p:cNvSpPr>
            <a:spLocks noGrp="1" noChangeArrowheads="1"/>
          </p:cNvSpPr>
          <p:nvPr>
            <p:ph type="ctrTitle"/>
          </p:nvPr>
        </p:nvSpPr>
        <p:spPr>
          <a:xfrm>
            <a:off x="428625" y="857250"/>
            <a:ext cx="7597775" cy="1371600"/>
          </a:xfrm>
        </p:spPr>
        <p:txBody>
          <a:bodyPr/>
          <a:lstStyle/>
          <a:p>
            <a:pPr algn="ctr" eaLnBrk="1" hangingPunct="1"/>
            <a:r>
              <a:rPr lang="en-US" altLang="zh-TW" b="1" dirty="0" smtClean="0">
                <a:solidFill>
                  <a:schemeClr val="tx1"/>
                </a:solidFill>
                <a:latin typeface="標楷體" panose="03000509000000000000" pitchFamily="65" charset="-120"/>
                <a:ea typeface="標楷體" panose="03000509000000000000" pitchFamily="65" charset="-120"/>
              </a:rPr>
              <a:t>105</a:t>
            </a:r>
            <a:r>
              <a:rPr lang="zh-TW" altLang="en-US" b="1" dirty="0" smtClean="0">
                <a:solidFill>
                  <a:schemeClr val="tx1"/>
                </a:solidFill>
                <a:latin typeface="標楷體" panose="03000509000000000000" pitchFamily="65" charset="-120"/>
                <a:ea typeface="標楷體" panose="03000509000000000000" pitchFamily="65" charset="-120"/>
              </a:rPr>
              <a:t>學年度</a:t>
            </a:r>
            <a:r>
              <a:rPr lang="zh-TW" altLang="en-US" b="1" smtClean="0">
                <a:solidFill>
                  <a:schemeClr val="tx1"/>
                </a:solidFill>
                <a:latin typeface="標楷體" panose="03000509000000000000" pitchFamily="65" charset="-120"/>
                <a:ea typeface="標楷體" panose="03000509000000000000" pitchFamily="65" charset="-120"/>
              </a:rPr>
              <a:t>身心</a:t>
            </a:r>
            <a:r>
              <a:rPr lang="zh-TW" altLang="en-US" b="1" smtClean="0">
                <a:solidFill>
                  <a:schemeClr val="tx1"/>
                </a:solidFill>
                <a:latin typeface="標楷體" panose="03000509000000000000" pitchFamily="65" charset="-120"/>
                <a:ea typeface="標楷體" panose="03000509000000000000" pitchFamily="65" charset="-120"/>
              </a:rPr>
              <a:t>障礙學生</a:t>
            </a:r>
            <a:r>
              <a:rPr lang="zh-TW" altLang="en-US" b="1" dirty="0" smtClean="0">
                <a:solidFill>
                  <a:schemeClr val="tx1"/>
                </a:solidFill>
                <a:latin typeface="標楷體" panose="03000509000000000000" pitchFamily="65" charset="-120"/>
                <a:ea typeface="標楷體" panose="03000509000000000000" pitchFamily="65" charset="-120"/>
              </a:rPr>
              <a:t/>
            </a:r>
            <a:br>
              <a:rPr lang="zh-TW" altLang="en-US" b="1" dirty="0" smtClean="0">
                <a:solidFill>
                  <a:schemeClr val="tx1"/>
                </a:solidFill>
                <a:latin typeface="標楷體" panose="03000509000000000000" pitchFamily="65" charset="-120"/>
                <a:ea typeface="標楷體" panose="03000509000000000000" pitchFamily="65" charset="-120"/>
              </a:rPr>
            </a:br>
            <a:r>
              <a:rPr lang="zh-TW" altLang="en-US" b="1" dirty="0" smtClean="0">
                <a:solidFill>
                  <a:schemeClr val="tx1"/>
                </a:solidFill>
                <a:latin typeface="標楷體" panose="03000509000000000000" pitchFamily="65" charset="-120"/>
                <a:ea typeface="標楷體" panose="03000509000000000000" pitchFamily="65" charset="-120"/>
              </a:rPr>
              <a:t>適性輔導安置簡報</a:t>
            </a:r>
          </a:p>
        </p:txBody>
      </p:sp>
      <p:sp>
        <p:nvSpPr>
          <p:cNvPr id="4100" name="Rectangle 3"/>
          <p:cNvSpPr>
            <a:spLocks noGrp="1" noChangeArrowheads="1"/>
          </p:cNvSpPr>
          <p:nvPr>
            <p:ph type="subTitle" idx="1"/>
          </p:nvPr>
        </p:nvSpPr>
        <p:spPr>
          <a:xfrm>
            <a:off x="2700338" y="4724400"/>
            <a:ext cx="5975350" cy="1600200"/>
          </a:xfrm>
        </p:spPr>
        <p:txBody>
          <a:bodyPr/>
          <a:lstStyle/>
          <a:p>
            <a:pPr eaLnBrk="1" hangingPunct="1">
              <a:lnSpc>
                <a:spcPct val="90000"/>
              </a:lnSpc>
            </a:pPr>
            <a:r>
              <a:rPr lang="zh-TW" altLang="en-US" dirty="0" smtClean="0">
                <a:latin typeface="標楷體" panose="03000509000000000000" pitchFamily="65" charset="-120"/>
                <a:ea typeface="標楷體" panose="03000509000000000000" pitchFamily="65" charset="-120"/>
              </a:rPr>
              <a:t>報告人：國立臺南大學附屬啟聰學校</a:t>
            </a:r>
            <a:endParaRPr lang="en-US" altLang="zh-TW" dirty="0" smtClean="0">
              <a:latin typeface="標楷體" panose="03000509000000000000" pitchFamily="65" charset="-120"/>
              <a:ea typeface="標楷體" panose="03000509000000000000" pitchFamily="65" charset="-120"/>
            </a:endParaRPr>
          </a:p>
          <a:p>
            <a:pPr eaLnBrk="1" hangingPunct="1">
              <a:lnSpc>
                <a:spcPct val="90000"/>
              </a:lnSpc>
            </a:pPr>
            <a:r>
              <a:rPr lang="zh-TW" altLang="en-US" dirty="0" smtClean="0">
                <a:latin typeface="標楷體" panose="03000509000000000000" pitchFamily="65" charset="-120"/>
                <a:ea typeface="標楷體" panose="03000509000000000000" pitchFamily="65" charset="-120"/>
              </a:rPr>
              <a:t>        </a:t>
            </a:r>
            <a:r>
              <a:rPr lang="zh-TW" altLang="en-US" dirty="0">
                <a:latin typeface="標楷體" panose="03000509000000000000" pitchFamily="65" charset="-120"/>
                <a:ea typeface="標楷體" panose="03000509000000000000" pitchFamily="65" charset="-120"/>
              </a:rPr>
              <a:t>註冊</a:t>
            </a:r>
            <a:r>
              <a:rPr lang="zh-TW" altLang="en-US" dirty="0" smtClean="0">
                <a:latin typeface="標楷體" panose="03000509000000000000" pitchFamily="65" charset="-120"/>
                <a:ea typeface="標楷體" panose="03000509000000000000" pitchFamily="65" charset="-120"/>
              </a:rPr>
              <a:t>組長 高米內</a:t>
            </a:r>
          </a:p>
          <a:p>
            <a:pPr eaLnBrk="1" hangingPunct="1">
              <a:lnSpc>
                <a:spcPct val="90000"/>
              </a:lnSpc>
            </a:pPr>
            <a:r>
              <a:rPr lang="zh-TW" altLang="en-US" dirty="0" smtClean="0">
                <a:latin typeface="標楷體" panose="03000509000000000000" pitchFamily="65" charset="-120"/>
                <a:ea typeface="標楷體" panose="03000509000000000000" pitchFamily="65" charset="-120"/>
              </a:rPr>
              <a:t>        </a:t>
            </a:r>
          </a:p>
        </p:txBody>
      </p:sp>
      <p:pic>
        <p:nvPicPr>
          <p:cNvPr id="4101" name="Picture 9" descr="104適性輔導安置(簡報封面)"/>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636838"/>
            <a:ext cx="9144000" cy="181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2" name="圖片 1"/>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2568575"/>
            <a:ext cx="9144000" cy="1720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1"/>
          <p:cNvSpPr>
            <a:spLocks noGrp="1"/>
          </p:cNvSpPr>
          <p:nvPr>
            <p:ph type="title"/>
          </p:nvPr>
        </p:nvSpPr>
        <p:spPr/>
        <p:txBody>
          <a:bodyPr/>
          <a:lstStyle/>
          <a:p>
            <a:r>
              <a:rPr lang="en-US" altLang="zh-TW" smtClean="0">
                <a:solidFill>
                  <a:schemeClr val="tx1"/>
                </a:solidFill>
                <a:latin typeface="標楷體" panose="03000509000000000000" pitchFamily="65" charset="-120"/>
                <a:ea typeface="標楷體" panose="03000509000000000000" pitchFamily="65" charset="-120"/>
              </a:rPr>
              <a:t>105</a:t>
            </a:r>
            <a:r>
              <a:rPr lang="zh-TW" altLang="en-US" smtClean="0">
                <a:solidFill>
                  <a:schemeClr val="tx1"/>
                </a:solidFill>
                <a:latin typeface="標楷體" panose="03000509000000000000" pitchFamily="65" charset="-120"/>
                <a:ea typeface="標楷體" panose="03000509000000000000" pitchFamily="65" charset="-120"/>
              </a:rPr>
              <a:t>學年度適性輔導安置辦理單位</a:t>
            </a:r>
          </a:p>
        </p:txBody>
      </p:sp>
      <p:sp>
        <p:nvSpPr>
          <p:cNvPr id="13315" name="內容版面配置區 2"/>
          <p:cNvSpPr>
            <a:spLocks noGrp="1"/>
          </p:cNvSpPr>
          <p:nvPr>
            <p:ph idx="1"/>
          </p:nvPr>
        </p:nvSpPr>
        <p:spPr>
          <a:xfrm>
            <a:off x="179388" y="1752600"/>
            <a:ext cx="8964612" cy="4916488"/>
          </a:xfrm>
        </p:spPr>
        <p:txBody>
          <a:bodyPr/>
          <a:lstStyle/>
          <a:p>
            <a:r>
              <a:rPr lang="zh-TW" altLang="en-US" sz="2800" dirty="0" smtClean="0">
                <a:latin typeface="標楷體" panose="03000509000000000000" pitchFamily="65" charset="-120"/>
                <a:ea typeface="標楷體" panose="03000509000000000000" pitchFamily="65" charset="-120"/>
              </a:rPr>
              <a:t>主辦單位：教育部國民及學前教育署</a:t>
            </a:r>
          </a:p>
          <a:p>
            <a:r>
              <a:rPr lang="zh-TW" altLang="en-US" sz="2800" dirty="0" smtClean="0">
                <a:latin typeface="標楷體" panose="03000509000000000000" pitchFamily="65" charset="-120"/>
                <a:ea typeface="標楷體" panose="03000509000000000000" pitchFamily="65" charset="-120"/>
              </a:rPr>
              <a:t>總召學校：國立二林高級工商職業學校</a:t>
            </a:r>
          </a:p>
          <a:p>
            <a:r>
              <a:rPr lang="zh-TW" altLang="en-US" sz="2800" dirty="0" smtClean="0">
                <a:latin typeface="標楷體" panose="03000509000000000000" pitchFamily="65" charset="-120"/>
                <a:ea typeface="標楷體" panose="03000509000000000000" pitchFamily="65" charset="-120"/>
              </a:rPr>
              <a:t>安置作業主辦單位：</a:t>
            </a:r>
          </a:p>
          <a:p>
            <a:pPr lvl="1"/>
            <a:r>
              <a:rPr lang="zh-TW" altLang="en-US" sz="2800" u="sng" dirty="0" smtClean="0">
                <a:latin typeface="標楷體" panose="03000509000000000000" pitchFamily="65" charset="-120"/>
                <a:ea typeface="標楷體" panose="03000509000000000000" pitchFamily="65" charset="-120"/>
              </a:rPr>
              <a:t>安置特殊教育學校</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視覺障礙類</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國立臺中啟明學校</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全區</a:t>
            </a:r>
            <a:r>
              <a:rPr lang="en-US" altLang="zh-TW" sz="2800" dirty="0" smtClean="0">
                <a:latin typeface="標楷體" panose="03000509000000000000" pitchFamily="65" charset="-120"/>
                <a:ea typeface="標楷體" panose="03000509000000000000" pitchFamily="65" charset="-120"/>
              </a:rPr>
              <a:t>)</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聽覺障礙類</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國立臺中啟聰學校</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全區</a:t>
            </a:r>
            <a:r>
              <a:rPr lang="en-US" altLang="zh-TW" sz="2800" dirty="0" smtClean="0">
                <a:latin typeface="標楷體" panose="03000509000000000000" pitchFamily="65" charset="-120"/>
                <a:ea typeface="標楷體" panose="03000509000000000000" pitchFamily="65" charset="-120"/>
              </a:rPr>
              <a:t>)</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肢體障礙類</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國立和美實驗學校</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全區</a:t>
            </a:r>
            <a:r>
              <a:rPr lang="en-US" altLang="zh-TW" sz="2800" dirty="0" smtClean="0">
                <a:latin typeface="標楷體" panose="03000509000000000000" pitchFamily="65" charset="-120"/>
                <a:ea typeface="標楷體" panose="03000509000000000000" pitchFamily="65" charset="-120"/>
              </a:rPr>
              <a:t>)</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智能障礙類及其他障礙類 </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臺南區：國立臺南大學附屬啟聰學校</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 </a:t>
            </a:r>
          </a:p>
        </p:txBody>
      </p:sp>
      <p:sp>
        <p:nvSpPr>
          <p:cNvPr id="13316"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96A0C183-2229-444A-BA14-9F265D48CF3E}" type="slidenum">
              <a:rPr kumimoji="0" lang="en-US" altLang="zh-TW" sz="1200"/>
              <a:pPr/>
              <a:t>10</a:t>
            </a:fld>
            <a:endParaRPr kumimoji="0" lang="en-US" altLang="zh-TW" sz="1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idx="4294967295"/>
          </p:nvPr>
        </p:nvSpPr>
        <p:spPr/>
        <p:txBody>
          <a:bodyPr/>
          <a:lstStyle/>
          <a:p>
            <a:r>
              <a:rPr lang="en-US" altLang="zh-TW" smtClean="0">
                <a:solidFill>
                  <a:schemeClr val="tx1"/>
                </a:solidFill>
                <a:latin typeface="標楷體" panose="03000509000000000000" pitchFamily="65" charset="-120"/>
                <a:ea typeface="標楷體" panose="03000509000000000000" pitchFamily="65" charset="-120"/>
              </a:rPr>
              <a:t>105</a:t>
            </a:r>
            <a:r>
              <a:rPr lang="zh-TW" altLang="en-US" smtClean="0">
                <a:solidFill>
                  <a:schemeClr val="tx1"/>
                </a:solidFill>
                <a:latin typeface="標楷體" panose="03000509000000000000" pitchFamily="65" charset="-120"/>
                <a:ea typeface="標楷體" panose="03000509000000000000" pitchFamily="65" charset="-120"/>
              </a:rPr>
              <a:t>學年度適性輔導安置辦理單位</a:t>
            </a:r>
          </a:p>
        </p:txBody>
      </p:sp>
      <p:sp>
        <p:nvSpPr>
          <p:cNvPr id="14339" name="內容版面配置區 2"/>
          <p:cNvSpPr>
            <a:spLocks noGrp="1"/>
          </p:cNvSpPr>
          <p:nvPr>
            <p:ph idx="4294967295"/>
          </p:nvPr>
        </p:nvSpPr>
        <p:spPr>
          <a:xfrm>
            <a:off x="179388" y="1752600"/>
            <a:ext cx="8964612" cy="4916488"/>
          </a:xfrm>
        </p:spPr>
        <p:txBody>
          <a:bodyPr/>
          <a:lstStyle/>
          <a:p>
            <a:endParaRPr lang="zh-TW" altLang="en-US" sz="2500" dirty="0" smtClean="0">
              <a:latin typeface="標楷體" panose="03000509000000000000" pitchFamily="65" charset="-120"/>
              <a:ea typeface="標楷體" panose="03000509000000000000" pitchFamily="65" charset="-120"/>
            </a:endParaRPr>
          </a:p>
          <a:p>
            <a:pPr lvl="1"/>
            <a:r>
              <a:rPr lang="zh-TW" altLang="en-US" sz="2800" u="sng" dirty="0" smtClean="0">
                <a:latin typeface="標楷體" panose="03000509000000000000" pitchFamily="65" charset="-120"/>
                <a:ea typeface="標楷體" panose="03000509000000000000" pitchFamily="65" charset="-120"/>
              </a:rPr>
              <a:t>安置集中式特教班</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臺南區主辦單位：國立臺南大學附屬啟聰學校</a:t>
            </a:r>
          </a:p>
          <a:p>
            <a:pPr lvl="1"/>
            <a:r>
              <a:rPr lang="zh-TW" altLang="en-US" sz="2800" u="sng" dirty="0" smtClean="0">
                <a:latin typeface="標楷體" panose="03000509000000000000" pitchFamily="65" charset="-120"/>
                <a:ea typeface="標楷體" panose="03000509000000000000" pitchFamily="65" charset="-120"/>
              </a:rPr>
              <a:t>安置高級中等學校</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臺南區主辦單位：國立臺南大學附屬啟聰學校</a:t>
            </a:r>
          </a:p>
          <a:p>
            <a:pPr lvl="1">
              <a:buFont typeface="Wingdings" panose="05000000000000000000" pitchFamily="2" charset="2"/>
              <a:buChar char="Ø"/>
            </a:pPr>
            <a:r>
              <a:rPr lang="zh-TW" altLang="en-US" sz="2800" dirty="0" smtClean="0">
                <a:latin typeface="標楷體" panose="03000509000000000000" pitchFamily="65" charset="-120"/>
                <a:ea typeface="標楷體" panose="03000509000000000000" pitchFamily="65" charset="-120"/>
              </a:rPr>
              <a:t>臺南區協辦單位：臺南市政府教育局、臺南高工</a:t>
            </a:r>
            <a:r>
              <a:rPr lang="zh-TW" altLang="en-US" sz="2000" dirty="0" smtClean="0">
                <a:latin typeface="標楷體" panose="03000509000000000000" pitchFamily="65" charset="-120"/>
                <a:ea typeface="標楷體" panose="03000509000000000000" pitchFamily="65" charset="-120"/>
              </a:rPr>
              <a:t>                                             </a:t>
            </a:r>
          </a:p>
        </p:txBody>
      </p:sp>
      <p:sp>
        <p:nvSpPr>
          <p:cNvPr id="14340" name="投影片編號版面配置區 5"/>
          <p:cNvSpPr txBox="1">
            <a:spLocks noGrp="1"/>
          </p:cNvSpPr>
          <p:nvPr/>
        </p:nvSpPr>
        <p:spPr bwMode="auto">
          <a:xfrm>
            <a:off x="6553200" y="6245225"/>
            <a:ext cx="1981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r" eaLnBrk="1" hangingPunct="1"/>
            <a:fld id="{FFAFEFAC-5F05-4E3B-B68B-6C1E74CB018E}" type="slidenum">
              <a:rPr kumimoji="0" lang="en-US" altLang="zh-TW" sz="1200"/>
              <a:pPr algn="r" eaLnBrk="1" hangingPunct="1"/>
              <a:t>11</a:t>
            </a:fld>
            <a:endParaRPr kumimoji="0" lang="en-US" altLang="zh-TW" sz="12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74675" y="333375"/>
            <a:ext cx="8001000" cy="1216025"/>
          </a:xfrm>
        </p:spPr>
        <p:txBody>
          <a:bodyPr/>
          <a:lstStyle/>
          <a:p>
            <a:pPr eaLnBrk="1" hangingPunct="1"/>
            <a:r>
              <a:rPr lang="en-US" altLang="zh-TW" sz="3600" dirty="0" smtClean="0">
                <a:latin typeface="標楷體" panose="03000509000000000000" pitchFamily="65" charset="-120"/>
                <a:ea typeface="標楷體" panose="03000509000000000000" pitchFamily="65" charset="-120"/>
              </a:rPr>
              <a:t>105</a:t>
            </a:r>
            <a:r>
              <a:rPr lang="zh-TW" altLang="en-US" sz="3600" dirty="0" smtClean="0">
                <a:latin typeface="標楷體" panose="03000509000000000000" pitchFamily="65" charset="-120"/>
                <a:ea typeface="標楷體" panose="03000509000000000000" pitchFamily="65" charset="-120"/>
              </a:rPr>
              <a:t>學年度</a:t>
            </a:r>
            <a:r>
              <a:rPr lang="zh-TW" altLang="en-US" sz="3600" dirty="0">
                <a:latin typeface="標楷體" panose="03000509000000000000" pitchFamily="65" charset="-120"/>
                <a:ea typeface="標楷體" panose="03000509000000000000" pitchFamily="65" charset="-120"/>
              </a:rPr>
              <a:t>適</a:t>
            </a:r>
            <a:r>
              <a:rPr lang="zh-TW" altLang="en-US" sz="3600" dirty="0" smtClean="0">
                <a:latin typeface="標楷體" panose="03000509000000000000" pitchFamily="65" charset="-120"/>
                <a:ea typeface="標楷體" panose="03000509000000000000" pitchFamily="65" charset="-120"/>
              </a:rPr>
              <a:t>性輔導安置辦理期程</a:t>
            </a:r>
          </a:p>
        </p:txBody>
      </p:sp>
      <p:graphicFrame>
        <p:nvGraphicFramePr>
          <p:cNvPr id="73015" name="Group 311"/>
          <p:cNvGraphicFramePr>
            <a:graphicFrameLocks noGrp="1"/>
          </p:cNvGraphicFramePr>
          <p:nvPr>
            <p:ph sz="half" idx="2"/>
            <p:extLst>
              <p:ext uri="{D42A27DB-BD31-4B8C-83A1-F6EECF244321}">
                <p14:modId xmlns:p14="http://schemas.microsoft.com/office/powerpoint/2010/main" xmlns="" val="1248589990"/>
              </p:ext>
            </p:extLst>
          </p:nvPr>
        </p:nvGraphicFramePr>
        <p:xfrm>
          <a:off x="179512" y="1988840"/>
          <a:ext cx="8784975" cy="3854749"/>
        </p:xfrm>
        <a:graphic>
          <a:graphicData uri="http://schemas.openxmlformats.org/drawingml/2006/table">
            <a:tbl>
              <a:tblPr/>
              <a:tblGrid>
                <a:gridCol w="1741890"/>
                <a:gridCol w="605679"/>
                <a:gridCol w="1363105"/>
                <a:gridCol w="1135920"/>
                <a:gridCol w="1135920"/>
                <a:gridCol w="1514560"/>
                <a:gridCol w="1287901"/>
              </a:tblGrid>
              <a:tr h="621690">
                <a:tc row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特殊</a:t>
                      </a:r>
                      <a:r>
                        <a:rPr lang="zh-TW" altLang="en-US" sz="2000" u="none" dirty="0" smtClean="0">
                          <a:latin typeface="標楷體" panose="03000509000000000000" pitchFamily="65" charset="-120"/>
                          <a:ea typeface="標楷體" panose="03000509000000000000" pitchFamily="65" charset="-120"/>
                        </a:rPr>
                        <a:t>教育</a:t>
                      </a: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學校</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日期</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3/11</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5/5</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5/11 </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2400" b="1" i="0" u="none" strike="noStrike" cap="none" normalizeH="0" baseline="0" dirty="0" smtClean="0">
                          <a:ln>
                            <a:noFill/>
                          </a:ln>
                          <a:solidFill>
                            <a:srgbClr val="7030A0"/>
                          </a:solidFill>
                          <a:effectLst/>
                          <a:latin typeface="標楷體" pitchFamily="65" charset="-120"/>
                          <a:ea typeface="標楷體" pitchFamily="65" charset="-120"/>
                          <a:cs typeface="新細明體" pitchFamily="18" charset="-120"/>
                        </a:rPr>
                        <a:t>5/31</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6/21</a:t>
                      </a: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6/26</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8581">
                <a:tc v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程序</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報名</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分區安置完成</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公告安置結果</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報到</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3005">
                <a:tc row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集中式特教班</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日期</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3/11</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24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4/16</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4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5/5</a:t>
                      </a:r>
                      <a:r>
                        <a:rPr kumimoji="1" lang="zh-TW" altLang="en-US" sz="14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a:t>
                      </a:r>
                      <a:r>
                        <a:rPr kumimoji="1" lang="en-US" altLang="zh-TW" sz="14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5/11 </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defRPr/>
                      </a:pPr>
                      <a:r>
                        <a:rPr kumimoji="1" lang="en-US" altLang="zh-TW" sz="2400" b="1" i="0" u="none" strike="noStrike" cap="none" normalizeH="0" baseline="0" dirty="0" smtClean="0">
                          <a:ln>
                            <a:noFill/>
                          </a:ln>
                          <a:solidFill>
                            <a:srgbClr val="7030A0"/>
                          </a:solidFill>
                          <a:effectLst/>
                          <a:latin typeface="標楷體" pitchFamily="65" charset="-120"/>
                          <a:ea typeface="標楷體" pitchFamily="65" charset="-120"/>
                          <a:cs typeface="新細明體" pitchFamily="18" charset="-120"/>
                        </a:rPr>
                        <a:t>5/31</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6/21</a:t>
                      </a: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6/26</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8093">
                <a:tc v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程序</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cs typeface="新細明體" pitchFamily="18" charset="-120"/>
                        </a:rPr>
                        <a:t>報名</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能力評估</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rgbClr val="FF0000"/>
                          </a:solidFill>
                          <a:effectLst/>
                          <a:latin typeface="標楷體" pitchFamily="65" charset="-120"/>
                          <a:ea typeface="標楷體" pitchFamily="65" charset="-120"/>
                          <a:cs typeface="新細明體" pitchFamily="18" charset="-120"/>
                        </a:rPr>
                        <a:t>唱名分發</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公告安置結果</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報到</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287">
                <a:tc row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高級中等學校</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日期</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3/11</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5/9</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5/23</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2400" b="1" i="0" u="none" strike="noStrike" cap="none" normalizeH="0" baseline="0" dirty="0" smtClean="0">
                          <a:ln>
                            <a:noFill/>
                          </a:ln>
                          <a:solidFill>
                            <a:srgbClr val="00B050"/>
                          </a:solidFill>
                          <a:effectLst/>
                          <a:latin typeface="標楷體" pitchFamily="65" charset="-120"/>
                          <a:ea typeface="標楷體" pitchFamily="65" charset="-120"/>
                          <a:cs typeface="新細明體" pitchFamily="18" charset="-120"/>
                        </a:rPr>
                        <a:t>6/20</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7/8</a:t>
                      </a: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a:t>
                      </a:r>
                      <a:r>
                        <a:rPr kumimoji="1" lang="en-US" altLang="zh-TW"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7/12</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8093">
                <a:tc v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4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程序</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cs typeface="新細明體" pitchFamily="18" charset="-120"/>
                        </a:rPr>
                        <a:t>報名</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晤談完成</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公告安置結果</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0" fontAlgn="base" latinLnBrk="0" hangingPunct="0">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報到</a:t>
                      </a:r>
                    </a:p>
                  </a:txBody>
                  <a:tcPr marL="91448" marR="91448" marT="45726" marB="4572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3304" name="投影片編號版面配置區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2CA30AA3-1ACA-4A2E-9F65-248F6CEA3FC8}" type="slidenum">
              <a:rPr kumimoji="0" lang="en-US" altLang="zh-TW" sz="1200">
                <a:solidFill>
                  <a:srgbClr val="636363"/>
                </a:solidFill>
              </a:rPr>
              <a:pPr/>
              <a:t>12</a:t>
            </a:fld>
            <a:endParaRPr kumimoji="0" lang="en-US" altLang="zh-TW" sz="1200">
              <a:solidFill>
                <a:srgbClr val="636363"/>
              </a:solidFill>
            </a:endParaRPr>
          </a:p>
        </p:txBody>
      </p:sp>
    </p:spTree>
    <p:extLst>
      <p:ext uri="{BB962C8B-B14F-4D97-AF65-F5344CB8AC3E}">
        <p14:creationId xmlns:p14="http://schemas.microsoft.com/office/powerpoint/2010/main" xmlns="" val="3873939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p:txBody>
          <a:bodyPr/>
          <a:lstStyle/>
          <a:p>
            <a:r>
              <a:rPr lang="en-US" altLang="zh-TW" sz="2800" dirty="0" smtClean="0">
                <a:solidFill>
                  <a:schemeClr val="tx1"/>
                </a:solidFill>
                <a:latin typeface="標楷體" panose="03000509000000000000" pitchFamily="65" charset="-120"/>
                <a:ea typeface="標楷體" panose="03000509000000000000" pitchFamily="65" charset="-120"/>
              </a:rPr>
              <a:t>105</a:t>
            </a:r>
            <a:r>
              <a:rPr lang="zh-TW" altLang="en-US" sz="2800" dirty="0" smtClean="0">
                <a:solidFill>
                  <a:schemeClr val="tx1"/>
                </a:solidFill>
                <a:latin typeface="標楷體" panose="03000509000000000000" pitchFamily="65" charset="-120"/>
                <a:ea typeface="標楷體" panose="03000509000000000000" pitchFamily="65" charset="-120"/>
              </a:rPr>
              <a:t>學年度身心障學生適性輔導安置</a:t>
            </a:r>
            <a:endParaRPr lang="zh-TW" altLang="en-US" sz="2800" dirty="0" smtClean="0"/>
          </a:p>
        </p:txBody>
      </p:sp>
      <p:sp>
        <p:nvSpPr>
          <p:cNvPr id="15363" name="內容版面配置區 2"/>
          <p:cNvSpPr>
            <a:spLocks noGrp="1"/>
          </p:cNvSpPr>
          <p:nvPr>
            <p:ph idx="1"/>
          </p:nvPr>
        </p:nvSpPr>
        <p:spPr/>
        <p:txBody>
          <a:bodyPr/>
          <a:lstStyle/>
          <a:p>
            <a:pPr>
              <a:buFont typeface="Wingdings" panose="05000000000000000000" pitchFamily="2" charset="2"/>
              <a:buNone/>
            </a:pPr>
            <a:endParaRPr lang="en-US" altLang="zh-TW" sz="4800" b="1" smtClean="0">
              <a:latin typeface="標楷體" panose="03000509000000000000" pitchFamily="65" charset="-120"/>
              <a:ea typeface="標楷體" panose="03000509000000000000" pitchFamily="65" charset="-120"/>
            </a:endParaRPr>
          </a:p>
          <a:p>
            <a:pPr algn="ctr">
              <a:buFont typeface="Wingdings" panose="05000000000000000000" pitchFamily="2" charset="2"/>
              <a:buNone/>
            </a:pPr>
            <a:r>
              <a:rPr lang="zh-TW" altLang="en-US" sz="5400" b="1" smtClean="0">
                <a:latin typeface="標楷體" panose="03000509000000000000" pitchFamily="65" charset="-120"/>
                <a:ea typeface="標楷體" panose="03000509000000000000" pitchFamily="65" charset="-120"/>
              </a:rPr>
              <a:t>報名相關事項</a:t>
            </a:r>
            <a:endParaRPr lang="zh-TW" altLang="en-US" sz="5400" smtClean="0">
              <a:latin typeface="標楷體" panose="03000509000000000000" pitchFamily="65" charset="-120"/>
              <a:ea typeface="標楷體" panose="03000509000000000000" pitchFamily="65" charset="-120"/>
            </a:endParaRPr>
          </a:p>
          <a:p>
            <a:endParaRPr lang="zh-TW" altLang="en-US" smtClean="0">
              <a:latin typeface="標楷體" panose="03000509000000000000" pitchFamily="65" charset="-120"/>
              <a:ea typeface="標楷體" panose="03000509000000000000" pitchFamily="65" charset="-120"/>
            </a:endParaRPr>
          </a:p>
        </p:txBody>
      </p:sp>
      <p:sp>
        <p:nvSpPr>
          <p:cNvPr id="1536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536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06CB0E3C-EF54-4CCA-8E39-0F0128608531}" type="slidenum">
              <a:rPr kumimoji="0" lang="en-US" altLang="zh-TW" sz="1200"/>
              <a:pPr/>
              <a:t>13</a:t>
            </a:fld>
            <a:endParaRPr kumimoji="0" lang="en-US" altLang="zh-TW" sz="12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r>
              <a:rPr lang="zh-TW" altLang="en-US" sz="4400" smtClean="0">
                <a:latin typeface="標楷體" panose="03000509000000000000" pitchFamily="65" charset="-120"/>
                <a:ea typeface="標楷體" panose="03000509000000000000" pitchFamily="65" charset="-120"/>
              </a:rPr>
              <a:t>報名資格</a:t>
            </a:r>
            <a:endParaRPr lang="zh-TW" altLang="en-US" sz="4300" smtClean="0">
              <a:latin typeface="標楷體" panose="03000509000000000000" pitchFamily="65" charset="-120"/>
              <a:ea typeface="標楷體" panose="03000509000000000000" pitchFamily="65" charset="-120"/>
            </a:endParaRPr>
          </a:p>
        </p:txBody>
      </p:sp>
      <p:sp>
        <p:nvSpPr>
          <p:cNvPr id="16387" name="內容版面配置區 2"/>
          <p:cNvSpPr>
            <a:spLocks noGrp="1"/>
          </p:cNvSpPr>
          <p:nvPr>
            <p:ph idx="1"/>
          </p:nvPr>
        </p:nvSpPr>
        <p:spPr>
          <a:xfrm>
            <a:off x="684213" y="1773238"/>
            <a:ext cx="8064500" cy="4267200"/>
          </a:xfrm>
        </p:spPr>
        <p:txBody>
          <a:bodyPr/>
          <a:lstStyle/>
          <a:p>
            <a:r>
              <a:rPr lang="zh-TW" altLang="en-US" sz="3200" dirty="0" smtClean="0">
                <a:latin typeface="標楷體" panose="03000509000000000000" pitchFamily="65" charset="-120"/>
                <a:ea typeface="標楷體" panose="03000509000000000000" pitchFamily="65" charset="-120"/>
              </a:rPr>
              <a:t>以下條件需</a:t>
            </a:r>
            <a:r>
              <a:rPr lang="zh-TW" altLang="en-US" sz="3200" u="sng" dirty="0" smtClean="0">
                <a:latin typeface="標楷體" panose="03000509000000000000" pitchFamily="65" charset="-120"/>
                <a:ea typeface="標楷體" panose="03000509000000000000" pitchFamily="65" charset="-120"/>
              </a:rPr>
              <a:t>同時具備</a:t>
            </a:r>
            <a:r>
              <a:rPr lang="zh-TW" altLang="en-US" sz="3200" dirty="0" smtClean="0">
                <a:latin typeface="標楷體" panose="03000509000000000000" pitchFamily="65" charset="-120"/>
                <a:ea typeface="標楷體" panose="03000509000000000000" pitchFamily="65" charset="-120"/>
              </a:rPr>
              <a:t>：</a:t>
            </a:r>
          </a:p>
          <a:p>
            <a:pPr lvl="1"/>
            <a:r>
              <a:rPr lang="zh-TW" altLang="en-US" sz="3200" dirty="0" smtClean="0">
                <a:solidFill>
                  <a:srgbClr val="FF0000"/>
                </a:solidFill>
                <a:latin typeface="標楷體" panose="03000509000000000000" pitchFamily="65" charset="-120"/>
                <a:ea typeface="標楷體" panose="03000509000000000000" pitchFamily="65" charset="-120"/>
              </a:rPr>
              <a:t>年齡</a:t>
            </a:r>
            <a:r>
              <a:rPr lang="en-US" altLang="zh-TW" sz="3200" dirty="0" smtClean="0">
                <a:solidFill>
                  <a:srgbClr val="FF0000"/>
                </a:solidFill>
                <a:latin typeface="標楷體" panose="03000509000000000000" pitchFamily="65" charset="-120"/>
                <a:ea typeface="標楷體" panose="03000509000000000000" pitchFamily="65" charset="-120"/>
              </a:rPr>
              <a:t>21</a:t>
            </a:r>
            <a:r>
              <a:rPr lang="zh-TW" altLang="en-US" sz="3200" dirty="0" smtClean="0">
                <a:solidFill>
                  <a:srgbClr val="FF0000"/>
                </a:solidFill>
                <a:latin typeface="標楷體" panose="03000509000000000000" pitchFamily="65" charset="-120"/>
                <a:ea typeface="標楷體" panose="03000509000000000000" pitchFamily="65" charset="-120"/>
              </a:rPr>
              <a:t>足歲以下</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民國</a:t>
            </a:r>
            <a:r>
              <a:rPr lang="en-US" altLang="zh-TW" sz="3200" dirty="0" smtClean="0">
                <a:latin typeface="標楷體" panose="03000509000000000000" pitchFamily="65" charset="-120"/>
                <a:ea typeface="標楷體" panose="03000509000000000000" pitchFamily="65" charset="-120"/>
              </a:rPr>
              <a:t>84</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8</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a:t>
            </a:r>
            <a:r>
              <a:rPr lang="zh-TW" altLang="en-US" sz="3200" dirty="0" smtClean="0">
                <a:latin typeface="標楷體" panose="03000509000000000000" pitchFamily="65" charset="-120"/>
                <a:ea typeface="標楷體" panose="03000509000000000000" pitchFamily="65" charset="-120"/>
              </a:rPr>
              <a:t>日</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含</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以後出生，未曾參加適性輔導安置</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含原十二年就學安置</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之國中畢業或具同等學歷</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力</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者</a:t>
            </a:r>
            <a:r>
              <a:rPr lang="en-US" altLang="zh-TW" sz="3200" u="sng" dirty="0" smtClean="0">
                <a:latin typeface="標楷體" panose="03000509000000000000" pitchFamily="65" charset="-120"/>
                <a:ea typeface="標楷體" panose="03000509000000000000" pitchFamily="65" charset="-120"/>
              </a:rPr>
              <a:t>(</a:t>
            </a:r>
            <a:r>
              <a:rPr lang="zh-TW" altLang="en-US" sz="3200" u="sng" dirty="0" smtClean="0">
                <a:latin typeface="標楷體" panose="03000509000000000000" pitchFamily="65" charset="-120"/>
                <a:ea typeface="標楷體" panose="03000509000000000000" pitchFamily="65" charset="-120"/>
              </a:rPr>
              <a:t>應屆畢業生則不受上述年齡之限制</a:t>
            </a:r>
            <a:r>
              <a:rPr lang="en-US" altLang="zh-TW" sz="3200" u="sng" dirty="0" smtClean="0">
                <a:latin typeface="標楷體" panose="03000509000000000000" pitchFamily="65" charset="-120"/>
                <a:ea typeface="標楷體" panose="03000509000000000000" pitchFamily="65" charset="-120"/>
              </a:rPr>
              <a:t>)</a:t>
            </a:r>
          </a:p>
          <a:p>
            <a:pPr lvl="1"/>
            <a:r>
              <a:rPr lang="zh-TW" altLang="en-US" sz="3200" b="1" u="sng" dirty="0" smtClean="0">
                <a:latin typeface="標楷體" panose="03000509000000000000" pitchFamily="65" charset="-120"/>
                <a:ea typeface="標楷體" panose="03000509000000000000" pitchFamily="65" charset="-120"/>
              </a:rPr>
              <a:t>安置高級</a:t>
            </a:r>
            <a:r>
              <a:rPr lang="zh-TW" altLang="en-US" sz="3200" b="1" u="sng" dirty="0">
                <a:latin typeface="標楷體" panose="03000509000000000000" pitchFamily="65" charset="-120"/>
                <a:ea typeface="標楷體" panose="03000509000000000000" pitchFamily="65" charset="-120"/>
              </a:rPr>
              <a:t>中等</a:t>
            </a:r>
            <a:r>
              <a:rPr lang="zh-TW" altLang="en-US" sz="3200" b="1" u="sng" dirty="0" smtClean="0">
                <a:latin typeface="標楷體" panose="03000509000000000000" pitchFamily="65" charset="-120"/>
                <a:ea typeface="標楷體" panose="03000509000000000000" pitchFamily="65" charset="-120"/>
              </a:rPr>
              <a:t>學校</a:t>
            </a:r>
            <a:r>
              <a:rPr lang="en-US" altLang="zh-TW" sz="3200" b="1" u="sng" dirty="0" smtClean="0">
                <a:latin typeface="標楷體" panose="03000509000000000000" pitchFamily="65" charset="-120"/>
                <a:ea typeface="標楷體" panose="03000509000000000000" pitchFamily="65" charset="-120"/>
              </a:rPr>
              <a:t>105</a:t>
            </a:r>
            <a:r>
              <a:rPr lang="zh-TW" altLang="en-US" sz="3200" b="1" u="sng" dirty="0" smtClean="0">
                <a:latin typeface="標楷體" panose="03000509000000000000" pitchFamily="65" charset="-120"/>
                <a:ea typeface="標楷體" panose="03000509000000000000" pitchFamily="65" charset="-120"/>
              </a:rPr>
              <a:t>學年度放寬年齡限制</a:t>
            </a:r>
            <a:endParaRPr lang="zh-TW" altLang="en-US" sz="3200" b="1" u="sng" dirty="0">
              <a:latin typeface="標楷體" panose="03000509000000000000" pitchFamily="65" charset="-120"/>
              <a:ea typeface="標楷體" panose="03000509000000000000" pitchFamily="65" charset="-120"/>
            </a:endParaRPr>
          </a:p>
          <a:p>
            <a:pPr lvl="1"/>
            <a:endParaRPr lang="zh-TW" altLang="en-US" sz="3200" u="sng" dirty="0" smtClean="0">
              <a:latin typeface="標楷體" panose="03000509000000000000" pitchFamily="65" charset="-120"/>
              <a:ea typeface="標楷體" panose="03000509000000000000" pitchFamily="65" charset="-120"/>
            </a:endParaRPr>
          </a:p>
        </p:txBody>
      </p:sp>
      <p:sp>
        <p:nvSpPr>
          <p:cNvPr id="1638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638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61F0782A-8D76-40F2-803A-FF64B04E9A48}" type="slidenum">
              <a:rPr kumimoji="0" lang="en-US" altLang="zh-TW" sz="1200"/>
              <a:pPr/>
              <a:t>14</a:t>
            </a:fld>
            <a:endParaRPr kumimoji="0" lang="en-US" altLang="zh-TW" sz="1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標題 1"/>
          <p:cNvSpPr>
            <a:spLocks noGrp="1"/>
          </p:cNvSpPr>
          <p:nvPr>
            <p:ph type="title"/>
          </p:nvPr>
        </p:nvSpPr>
        <p:spPr/>
        <p:txBody>
          <a:bodyPr/>
          <a:lstStyle/>
          <a:p>
            <a:r>
              <a:rPr lang="zh-TW" altLang="en-US" sz="4000" smtClean="0">
                <a:latin typeface="標楷體" panose="03000509000000000000" pitchFamily="65" charset="-120"/>
                <a:ea typeface="標楷體" panose="03000509000000000000" pitchFamily="65" charset="-120"/>
              </a:rPr>
              <a:t>報名資格</a:t>
            </a:r>
            <a:endParaRPr lang="zh-TW" altLang="en-US" smtClean="0"/>
          </a:p>
        </p:txBody>
      </p:sp>
      <p:sp>
        <p:nvSpPr>
          <p:cNvPr id="17411" name="內容版面配置區 2"/>
          <p:cNvSpPr>
            <a:spLocks noGrp="1"/>
          </p:cNvSpPr>
          <p:nvPr>
            <p:ph idx="1"/>
          </p:nvPr>
        </p:nvSpPr>
        <p:spPr/>
        <p:txBody>
          <a:bodyPr/>
          <a:lstStyle/>
          <a:p>
            <a:pPr lvl="1"/>
            <a:r>
              <a:rPr lang="zh-TW" altLang="en-US" sz="3200" dirty="0" smtClean="0">
                <a:latin typeface="標楷體" panose="03000509000000000000" pitchFamily="65" charset="-120"/>
                <a:ea typeface="標楷體" panose="03000509000000000000" pitchFamily="65" charset="-120"/>
              </a:rPr>
              <a:t>領有</a:t>
            </a:r>
            <a:r>
              <a:rPr lang="zh-TW" altLang="en-US" sz="3200" dirty="0" smtClean="0">
                <a:solidFill>
                  <a:srgbClr val="FF0000"/>
                </a:solidFill>
                <a:latin typeface="標楷體" panose="03000509000000000000" pitchFamily="65" charset="-120"/>
                <a:ea typeface="標楷體" panose="03000509000000000000" pitchFamily="65" charset="-120"/>
              </a:rPr>
              <a:t>鑑輔會鑑定證明</a:t>
            </a:r>
            <a:r>
              <a:rPr lang="zh-TW" altLang="en-US" sz="3200" dirty="0" smtClean="0">
                <a:latin typeface="標楷體" panose="03000509000000000000" pitchFamily="65" charset="-120"/>
                <a:ea typeface="標楷體" panose="03000509000000000000" pitchFamily="65" charset="-120"/>
              </a:rPr>
              <a:t>或身心障礙手冊。</a:t>
            </a:r>
            <a:r>
              <a:rPr lang="en-US" altLang="zh-TW" sz="3200" dirty="0" smtClean="0">
                <a:latin typeface="標楷體" panose="03000509000000000000" pitchFamily="65" charset="-120"/>
                <a:ea typeface="標楷體" panose="03000509000000000000" pitchFamily="65" charset="-120"/>
              </a:rPr>
              <a:t>(</a:t>
            </a:r>
            <a:r>
              <a:rPr lang="zh-TW" altLang="zh-TW" sz="3200" dirty="0" smtClean="0">
                <a:latin typeface="標楷體" panose="03000509000000000000" pitchFamily="65" charset="-120"/>
                <a:ea typeface="標楷體" panose="03000509000000000000" pitchFamily="65" charset="-120"/>
              </a:rPr>
              <a:t>持有民國101年7月11日後核發之「身心障礙證明」者，</a:t>
            </a:r>
            <a:r>
              <a:rPr lang="zh-TW" altLang="zh-TW" sz="3200" u="sng" dirty="0" smtClean="0">
                <a:latin typeface="標楷體" panose="03000509000000000000" pitchFamily="65" charset="-120"/>
                <a:ea typeface="標楷體" panose="03000509000000000000" pitchFamily="65" charset="-120"/>
              </a:rPr>
              <a:t>須經鑑輔會鑑定證明</a:t>
            </a:r>
            <a:r>
              <a:rPr lang="zh-TW" altLang="zh-TW" sz="3200" dirty="0" smtClean="0">
                <a:latin typeface="標楷體" panose="03000509000000000000" pitchFamily="65" charset="-120"/>
                <a:ea typeface="標楷體" panose="03000509000000000000" pitchFamily="65" charset="-120"/>
              </a:rPr>
              <a:t>，方可報名。</a:t>
            </a:r>
            <a:r>
              <a:rPr lang="zh-TW"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p:txBody>
      </p:sp>
      <p:sp>
        <p:nvSpPr>
          <p:cNvPr id="17412" name="日期版面配置區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8C5100C7-AD0C-41CC-B1B0-97B24B87375E}" type="datetime1">
              <a:rPr kumimoji="0" lang="zh-TW" altLang="en-US" sz="1200" smtClean="0"/>
              <a:pPr/>
              <a:t>2016/1/13</a:t>
            </a:fld>
            <a:endParaRPr kumimoji="0" lang="en-US" altLang="zh-TW" sz="1200" smtClean="0"/>
          </a:p>
        </p:txBody>
      </p:sp>
      <p:sp>
        <p:nvSpPr>
          <p:cNvPr id="17413"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7414"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2682F4E5-912B-48D1-A776-0130260459FB}" type="slidenum">
              <a:rPr kumimoji="0" lang="en-US" altLang="zh-TW" sz="1200"/>
              <a:pPr/>
              <a:t>15</a:t>
            </a:fld>
            <a:endParaRPr kumimoji="0" lang="en-US" altLang="zh-TW" sz="12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內容版面配置區 2"/>
          <p:cNvSpPr>
            <a:spLocks noGrp="1"/>
          </p:cNvSpPr>
          <p:nvPr>
            <p:ph idx="1"/>
          </p:nvPr>
        </p:nvSpPr>
        <p:spPr/>
        <p:txBody>
          <a:bodyPr/>
          <a:lstStyle/>
          <a:p>
            <a:pPr lvl="1"/>
            <a:r>
              <a:rPr lang="zh-TW" altLang="en-US" sz="3200" dirty="0" smtClean="0">
                <a:latin typeface="標楷體" panose="03000509000000000000" pitchFamily="65" charset="-120"/>
                <a:ea typeface="標楷體" panose="03000509000000000000" pitchFamily="65" charset="-120"/>
              </a:rPr>
              <a:t>經鑑輔會鑑定，並於</a:t>
            </a:r>
            <a:r>
              <a:rPr lang="en-US" altLang="zh-TW" sz="3200" dirty="0" smtClean="0">
                <a:latin typeface="標楷體" panose="03000509000000000000" pitchFamily="65" charset="-120"/>
                <a:ea typeface="標楷體" panose="03000509000000000000" pitchFamily="65" charset="-120"/>
              </a:rPr>
              <a:t>104</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12</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31</a:t>
            </a:r>
            <a:r>
              <a:rPr lang="zh-TW" altLang="en-US" sz="3200" dirty="0" smtClean="0">
                <a:latin typeface="標楷體" panose="03000509000000000000" pitchFamily="65" charset="-120"/>
                <a:ea typeface="標楷體" panose="03000509000000000000" pitchFamily="65" charset="-120"/>
              </a:rPr>
              <a:t>日前已至教育部</a:t>
            </a:r>
            <a:r>
              <a:rPr lang="zh-TW" altLang="en-US" sz="3200" u="sng" dirty="0" smtClean="0">
                <a:latin typeface="標楷體" panose="03000509000000000000" pitchFamily="65" charset="-120"/>
                <a:ea typeface="標楷體" panose="03000509000000000000" pitchFamily="65" charset="-120"/>
              </a:rPr>
              <a:t>特殊教育通報網登錄</a:t>
            </a:r>
            <a:r>
              <a:rPr lang="zh-TW" altLang="en-US" sz="3200" dirty="0" smtClean="0">
                <a:latin typeface="標楷體" panose="03000509000000000000" pitchFamily="65" charset="-120"/>
                <a:ea typeface="標楷體" panose="03000509000000000000" pitchFamily="65" charset="-120"/>
              </a:rPr>
              <a:t>有案之確認個案。</a:t>
            </a:r>
            <a:endParaRPr lang="en-US" altLang="zh-TW" sz="3200" dirty="0" smtClean="0">
              <a:latin typeface="標楷體" panose="03000509000000000000" pitchFamily="65" charset="-120"/>
              <a:ea typeface="標楷體" panose="03000509000000000000" pitchFamily="65" charset="-120"/>
            </a:endParaRPr>
          </a:p>
          <a:p>
            <a:pPr lvl="1">
              <a:buFont typeface="Wingdings" panose="05000000000000000000" pitchFamily="2" charset="2"/>
              <a:buNone/>
            </a:pPr>
            <a:endParaRPr lang="zh-TW" altLang="en-US"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另，智能障礙類學生─</a:t>
            </a:r>
            <a:endParaRPr lang="en-US" altLang="zh-TW" sz="3200" dirty="0" smtClean="0">
              <a:latin typeface="標楷體" panose="03000509000000000000" pitchFamily="65" charset="-120"/>
              <a:ea typeface="標楷體" panose="03000509000000000000" pitchFamily="65" charset="-120"/>
            </a:endParaRPr>
          </a:p>
          <a:p>
            <a:pPr lvl="1"/>
            <a:r>
              <a:rPr lang="zh-TW" altLang="en-US" sz="2800" dirty="0" smtClean="0">
                <a:latin typeface="標楷體" panose="03000509000000000000" pitchFamily="65" charset="-120"/>
                <a:ea typeface="標楷體" panose="03000509000000000000" pitchFamily="65" charset="-120"/>
              </a:rPr>
              <a:t>輕、中度可報名高級中等學校集中式特教班</a:t>
            </a:r>
            <a:endParaRPr lang="en-US" altLang="zh-TW" sz="2800" dirty="0" smtClean="0">
              <a:latin typeface="標楷體" panose="03000509000000000000" pitchFamily="65" charset="-120"/>
              <a:ea typeface="標楷體" panose="03000509000000000000" pitchFamily="65" charset="-120"/>
            </a:endParaRPr>
          </a:p>
          <a:p>
            <a:pPr lvl="1"/>
            <a:r>
              <a:rPr lang="zh-TW" altLang="en-US" sz="2800" dirty="0" smtClean="0">
                <a:latin typeface="標楷體" panose="03000509000000000000" pitchFamily="65" charset="-120"/>
                <a:ea typeface="標楷體" panose="03000509000000000000" pitchFamily="65" charset="-120"/>
              </a:rPr>
              <a:t>中、重度以上可直接報名特教學校</a:t>
            </a:r>
            <a:endParaRPr lang="en-US" altLang="zh-TW" sz="2800" dirty="0" smtClean="0">
              <a:latin typeface="標楷體" panose="03000509000000000000" pitchFamily="65" charset="-120"/>
              <a:ea typeface="標楷體" panose="03000509000000000000" pitchFamily="65" charset="-120"/>
            </a:endParaRPr>
          </a:p>
          <a:p>
            <a:pPr>
              <a:buFont typeface="Wingdings" panose="05000000000000000000" pitchFamily="2" charset="2"/>
              <a:buNone/>
            </a:pPr>
            <a:endParaRPr lang="zh-TW" altLang="en-US" sz="3200" dirty="0" smtClean="0">
              <a:latin typeface="標楷體" panose="03000509000000000000" pitchFamily="65" charset="-120"/>
              <a:ea typeface="標楷體" panose="03000509000000000000" pitchFamily="65" charset="-120"/>
            </a:endParaRPr>
          </a:p>
        </p:txBody>
      </p:sp>
      <p:sp>
        <p:nvSpPr>
          <p:cNvPr id="18435"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8436"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D25E495B-DDA1-459E-BA5B-F1801EA19FD4}" type="slidenum">
              <a:rPr kumimoji="0" lang="en-US" altLang="zh-TW" sz="1200"/>
              <a:pPr/>
              <a:t>16</a:t>
            </a:fld>
            <a:endParaRPr kumimoji="0" lang="en-US" altLang="zh-TW" sz="1200"/>
          </a:p>
        </p:txBody>
      </p:sp>
      <p:sp>
        <p:nvSpPr>
          <p:cNvPr id="18437" name="標題 1"/>
          <p:cNvSpPr>
            <a:spLocks noGrp="1"/>
          </p:cNvSpPr>
          <p:nvPr>
            <p:ph type="title"/>
          </p:nvPr>
        </p:nvSpPr>
        <p:spPr/>
        <p:txBody>
          <a:bodyPr/>
          <a:lstStyle/>
          <a:p>
            <a:r>
              <a:rPr lang="zh-TW" altLang="en-US" sz="4400" smtClean="0">
                <a:latin typeface="標楷體" panose="03000509000000000000" pitchFamily="65" charset="-120"/>
                <a:ea typeface="標楷體" panose="03000509000000000000" pitchFamily="65" charset="-120"/>
              </a:rPr>
              <a:t>報名資格</a:t>
            </a:r>
            <a:endParaRPr lang="zh-TW" altLang="en-US" sz="4300" smtClean="0">
              <a:latin typeface="標楷體" panose="03000509000000000000" pitchFamily="65" charset="-120"/>
              <a:ea typeface="標楷體" panose="03000509000000000000"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報名日期</a:t>
            </a:r>
          </a:p>
        </p:txBody>
      </p:sp>
      <p:sp>
        <p:nvSpPr>
          <p:cNvPr id="19459" name="內容版面配置區 2"/>
          <p:cNvSpPr>
            <a:spLocks noGrp="1"/>
          </p:cNvSpPr>
          <p:nvPr>
            <p:ph idx="1"/>
          </p:nvPr>
        </p:nvSpPr>
        <p:spPr>
          <a:xfrm>
            <a:off x="566738" y="1752600"/>
            <a:ext cx="8397875" cy="4267200"/>
          </a:xfrm>
        </p:spPr>
        <p:txBody>
          <a:bodyPr/>
          <a:lstStyle/>
          <a:p>
            <a:r>
              <a:rPr lang="en-US" altLang="zh-TW" sz="3200" dirty="0" smtClean="0">
                <a:latin typeface="標楷體" panose="03000509000000000000" pitchFamily="65" charset="-120"/>
                <a:ea typeface="標楷體" panose="03000509000000000000" pitchFamily="65" charset="-120"/>
              </a:rPr>
              <a:t>105</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a:t>
            </a:r>
            <a:r>
              <a:rPr lang="zh-TW" altLang="en-US" sz="3200" dirty="0" smtClean="0">
                <a:latin typeface="標楷體" panose="03000509000000000000" pitchFamily="65" charset="-120"/>
                <a:ea typeface="標楷體" panose="03000509000000000000" pitchFamily="65" charset="-120"/>
              </a:rPr>
              <a:t>日</a:t>
            </a:r>
            <a:r>
              <a:rPr lang="en-US" altLang="zh-TW" sz="3200" dirty="0" smtClean="0">
                <a:latin typeface="標楷體" panose="03000509000000000000" pitchFamily="65" charset="-120"/>
                <a:ea typeface="標楷體" panose="03000509000000000000" pitchFamily="65" charset="-120"/>
              </a:rPr>
              <a:t> ~ 3</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11</a:t>
            </a:r>
            <a:r>
              <a:rPr lang="zh-TW" altLang="en-US" sz="3200" dirty="0" smtClean="0">
                <a:latin typeface="標楷體" panose="03000509000000000000" pitchFamily="65" charset="-120"/>
                <a:ea typeface="標楷體" panose="03000509000000000000" pitchFamily="65" charset="-120"/>
              </a:rPr>
              <a:t>日向就讀國中辦理報名，國中完成網路報名</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報名時間依國中所訂時間為準</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 。</a:t>
            </a:r>
          </a:p>
          <a:p>
            <a:r>
              <a:rPr lang="en-US" altLang="zh-TW" sz="3200" dirty="0" smtClean="0">
                <a:latin typeface="標楷體" panose="03000509000000000000" pitchFamily="65" charset="-120"/>
                <a:ea typeface="標楷體" panose="03000509000000000000" pitchFamily="65" charset="-120"/>
              </a:rPr>
              <a:t>105</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14</a:t>
            </a:r>
            <a:r>
              <a:rPr lang="zh-TW" altLang="en-US" sz="3200" dirty="0" smtClean="0">
                <a:latin typeface="標楷體" panose="03000509000000000000" pitchFamily="65" charset="-120"/>
                <a:ea typeface="標楷體" panose="03000509000000000000" pitchFamily="65" charset="-120"/>
              </a:rPr>
              <a:t>日</a:t>
            </a:r>
            <a:r>
              <a:rPr lang="en-US" altLang="zh-TW" sz="3200" dirty="0" smtClean="0">
                <a:latin typeface="標楷體" panose="03000509000000000000" pitchFamily="65" charset="-120"/>
                <a:ea typeface="標楷體" panose="03000509000000000000" pitchFamily="65" charset="-120"/>
              </a:rPr>
              <a:t> ~ 3</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18</a:t>
            </a:r>
            <a:r>
              <a:rPr lang="zh-TW" altLang="en-US" sz="3200" dirty="0" smtClean="0">
                <a:latin typeface="標楷體" panose="03000509000000000000" pitchFamily="65" charset="-120"/>
                <a:ea typeface="標楷體" panose="03000509000000000000" pitchFamily="65" charset="-120"/>
              </a:rPr>
              <a:t>日前，國中將報名表件送達鑑輔會審查。</a:t>
            </a:r>
          </a:p>
          <a:p>
            <a:pPr>
              <a:buFont typeface="Wingdings" panose="05000000000000000000" pitchFamily="2" charset="2"/>
              <a:buChar char="Ø"/>
            </a:pPr>
            <a:r>
              <a:rPr lang="zh-TW" altLang="en-US" sz="3200" u="sng" dirty="0" smtClean="0">
                <a:latin typeface="標楷體" panose="03000509000000000000" pitchFamily="65" charset="-120"/>
                <a:ea typeface="標楷體" panose="03000509000000000000" pitchFamily="65" charset="-120"/>
              </a:rPr>
              <a:t>學生可選擇居住地區外之安置作業區報名，惟</a:t>
            </a:r>
            <a:r>
              <a:rPr lang="zh-TW" altLang="en-US" sz="3200" u="sng" dirty="0" smtClean="0">
                <a:solidFill>
                  <a:srgbClr val="FF0000"/>
                </a:solidFill>
                <a:latin typeface="標楷體" panose="03000509000000000000" pitchFamily="65" charset="-120"/>
                <a:ea typeface="標楷體" panose="03000509000000000000" pitchFamily="65" charset="-120"/>
              </a:rPr>
              <a:t>限報名一區</a:t>
            </a:r>
            <a:r>
              <a:rPr lang="zh-TW" altLang="en-US" sz="3200" dirty="0" smtClean="0">
                <a:latin typeface="標楷體" panose="03000509000000000000" pitchFamily="65" charset="-120"/>
                <a:ea typeface="標楷體" panose="03000509000000000000" pitchFamily="65" charset="-120"/>
              </a:rPr>
              <a:t>。</a:t>
            </a:r>
          </a:p>
          <a:p>
            <a:pPr>
              <a:buFont typeface="Wingdings" panose="05000000000000000000" pitchFamily="2" charset="2"/>
              <a:buNone/>
            </a:pPr>
            <a:endParaRPr lang="zh-TW" altLang="en-US" sz="3200" dirty="0" smtClean="0"/>
          </a:p>
        </p:txBody>
      </p:sp>
      <p:sp>
        <p:nvSpPr>
          <p:cNvPr id="19460"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9461"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55FF10C0-E805-4655-B8B6-6F3C1A110536}" type="slidenum">
              <a:rPr kumimoji="0" lang="en-US" altLang="zh-TW" sz="1200"/>
              <a:pPr/>
              <a:t>17</a:t>
            </a:fld>
            <a:endParaRPr kumimoji="0" lang="en-US" altLang="zh-TW" sz="12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報名相關事項</a:t>
            </a:r>
          </a:p>
        </p:txBody>
      </p:sp>
      <p:sp>
        <p:nvSpPr>
          <p:cNvPr id="20483" name="內容版面配置區 2"/>
          <p:cNvSpPr>
            <a:spLocks noGrp="1"/>
          </p:cNvSpPr>
          <p:nvPr>
            <p:ph idx="1"/>
          </p:nvPr>
        </p:nvSpPr>
        <p:spPr/>
        <p:txBody>
          <a:bodyPr/>
          <a:lstStyle/>
          <a:p>
            <a:r>
              <a:rPr lang="zh-TW" altLang="en-US" sz="3200" dirty="0" smtClean="0">
                <a:latin typeface="標楷體" panose="03000509000000000000" pitchFamily="65" charset="-120"/>
                <a:ea typeface="標楷體" panose="03000509000000000000" pitchFamily="65" charset="-120"/>
              </a:rPr>
              <a:t>注意：</a:t>
            </a:r>
          </a:p>
          <a:p>
            <a:pPr lvl="1"/>
            <a:r>
              <a:rPr lang="zh-TW" altLang="en-US" sz="3200" b="1" u="sng" dirty="0" smtClean="0">
                <a:solidFill>
                  <a:srgbClr val="FF0000"/>
                </a:solidFill>
                <a:latin typeface="標楷體" panose="03000509000000000000" pitchFamily="65" charset="-120"/>
                <a:ea typeface="標楷體" panose="03000509000000000000" pitchFamily="65" charset="-120"/>
              </a:rPr>
              <a:t>鑑輔會鑑定證明為準</a:t>
            </a:r>
            <a:r>
              <a:rPr lang="zh-TW" altLang="en-US" sz="3200" dirty="0" smtClean="0">
                <a:latin typeface="標楷體" panose="03000509000000000000" pitchFamily="65" charset="-120"/>
                <a:ea typeface="標楷體" panose="03000509000000000000" pitchFamily="65" charset="-120"/>
              </a:rPr>
              <a:t>。</a:t>
            </a:r>
          </a:p>
          <a:p>
            <a:endParaRPr lang="zh-TW" altLang="en-US" sz="3200" dirty="0" smtClean="0">
              <a:latin typeface="標楷體" panose="03000509000000000000" pitchFamily="65" charset="-120"/>
              <a:ea typeface="標楷體" panose="03000509000000000000" pitchFamily="65" charset="-120"/>
            </a:endParaRPr>
          </a:p>
        </p:txBody>
      </p:sp>
      <p:sp>
        <p:nvSpPr>
          <p:cNvPr id="2048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048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EE615DC6-66CD-47CA-AC31-525AB11D9B0A}" type="slidenum">
              <a:rPr kumimoji="0" lang="en-US" altLang="zh-TW" sz="1200"/>
              <a:pPr/>
              <a:t>18</a:t>
            </a:fld>
            <a:endParaRPr kumimoji="0" lang="en-US" altLang="zh-TW" sz="12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1"/>
          <p:cNvSpPr>
            <a:spLocks noGrp="1"/>
          </p:cNvSpPr>
          <p:nvPr>
            <p:ph type="title"/>
          </p:nvPr>
        </p:nvSpPr>
        <p:spPr/>
        <p:txBody>
          <a:bodyPr/>
          <a:lstStyle/>
          <a:p>
            <a:r>
              <a:rPr lang="en-US" altLang="zh-TW" sz="2800" smtClean="0">
                <a:solidFill>
                  <a:schemeClr val="tx1"/>
                </a:solidFill>
                <a:latin typeface="標楷體" panose="03000509000000000000" pitchFamily="65" charset="-120"/>
                <a:ea typeface="標楷體" panose="03000509000000000000" pitchFamily="65" charset="-120"/>
              </a:rPr>
              <a:t>105</a:t>
            </a:r>
            <a:r>
              <a:rPr lang="zh-TW" altLang="en-US" sz="2800" smtClean="0">
                <a:solidFill>
                  <a:schemeClr val="tx1"/>
                </a:solidFill>
                <a:latin typeface="標楷體" panose="03000509000000000000" pitchFamily="65" charset="-120"/>
                <a:ea typeface="標楷體" panose="03000509000000000000" pitchFamily="65" charset="-120"/>
              </a:rPr>
              <a:t>學年度身心障學生適性輔導安置</a:t>
            </a:r>
            <a:endParaRPr lang="zh-TW" altLang="en-US" sz="2800" smtClean="0"/>
          </a:p>
        </p:txBody>
      </p:sp>
      <p:sp>
        <p:nvSpPr>
          <p:cNvPr id="21507" name="內容版面配置區 2"/>
          <p:cNvSpPr>
            <a:spLocks noGrp="1"/>
          </p:cNvSpPr>
          <p:nvPr>
            <p:ph idx="1"/>
          </p:nvPr>
        </p:nvSpPr>
        <p:spPr/>
        <p:txBody>
          <a:bodyPr/>
          <a:lstStyle/>
          <a:p>
            <a:pPr>
              <a:buFont typeface="Wingdings" panose="05000000000000000000" pitchFamily="2" charset="2"/>
              <a:buNone/>
            </a:pPr>
            <a:endParaRPr lang="en-US" altLang="zh-TW" sz="4800" b="1" smtClean="0">
              <a:latin typeface="標楷體" panose="03000509000000000000" pitchFamily="65" charset="-120"/>
              <a:ea typeface="標楷體" panose="03000509000000000000" pitchFamily="65" charset="-120"/>
            </a:endParaRPr>
          </a:p>
          <a:p>
            <a:pPr algn="ctr">
              <a:buFont typeface="Wingdings" panose="05000000000000000000" pitchFamily="2" charset="2"/>
              <a:buNone/>
            </a:pPr>
            <a:r>
              <a:rPr lang="zh-TW" altLang="en-US" sz="5400" b="1" smtClean="0">
                <a:latin typeface="標楷體" panose="03000509000000000000" pitchFamily="65" charset="-120"/>
                <a:ea typeface="標楷體" panose="03000509000000000000" pitchFamily="65" charset="-120"/>
              </a:rPr>
              <a:t>安置相關事項</a:t>
            </a:r>
            <a:endParaRPr lang="zh-TW" altLang="en-US" sz="5400" smtClean="0">
              <a:latin typeface="標楷體" panose="03000509000000000000" pitchFamily="65" charset="-120"/>
              <a:ea typeface="標楷體" panose="03000509000000000000" pitchFamily="65" charset="-120"/>
            </a:endParaRPr>
          </a:p>
          <a:p>
            <a:endParaRPr lang="zh-TW" altLang="en-US" smtClean="0">
              <a:latin typeface="標楷體" panose="03000509000000000000" pitchFamily="65" charset="-120"/>
              <a:ea typeface="標楷體" panose="03000509000000000000" pitchFamily="65" charset="-120"/>
            </a:endParaRPr>
          </a:p>
        </p:txBody>
      </p:sp>
      <p:sp>
        <p:nvSpPr>
          <p:cNvPr id="2150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150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4D2DE241-2F78-4E48-BB8A-D5AF05016E5A}" type="slidenum">
              <a:rPr kumimoji="0" lang="en-US" altLang="zh-TW" sz="1200"/>
              <a:pPr/>
              <a:t>19</a:t>
            </a:fld>
            <a:endParaRPr kumimoji="0" lang="en-US" altLang="zh-TW" sz="1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F5114817-0177-4F85-AFCF-24550CB05563}" type="slidenum">
              <a:rPr kumimoji="0" lang="en-US" altLang="zh-TW" sz="1200"/>
              <a:pPr/>
              <a:t>2</a:t>
            </a:fld>
            <a:endParaRPr kumimoji="0" lang="en-US" altLang="zh-TW" sz="1200"/>
          </a:p>
        </p:txBody>
      </p:sp>
      <p:sp>
        <p:nvSpPr>
          <p:cNvPr id="5123" name="Rectangle 2"/>
          <p:cNvSpPr>
            <a:spLocks noGrp="1" noChangeArrowheads="1"/>
          </p:cNvSpPr>
          <p:nvPr>
            <p:ph type="title"/>
          </p:nvPr>
        </p:nvSpPr>
        <p:spPr/>
        <p:txBody>
          <a:bodyPr/>
          <a:lstStyle/>
          <a:p>
            <a:pPr eaLnBrk="1" hangingPunct="1"/>
            <a:r>
              <a:rPr lang="zh-TW" altLang="en-US" sz="4800" smtClean="0">
                <a:ea typeface="標楷體" panose="03000509000000000000" pitchFamily="65" charset="-120"/>
              </a:rPr>
              <a:t>大綱</a:t>
            </a:r>
          </a:p>
        </p:txBody>
      </p:sp>
      <p:sp>
        <p:nvSpPr>
          <p:cNvPr id="5124" name="Rectangle 3"/>
          <p:cNvSpPr>
            <a:spLocks noGrp="1" noChangeArrowheads="1"/>
          </p:cNvSpPr>
          <p:nvPr>
            <p:ph type="body" idx="1"/>
          </p:nvPr>
        </p:nvSpPr>
        <p:spPr>
          <a:xfrm>
            <a:off x="785813" y="1643063"/>
            <a:ext cx="7500937" cy="3643312"/>
          </a:xfrm>
        </p:spPr>
        <p:txBody>
          <a:bodyPr/>
          <a:lstStyle/>
          <a:p>
            <a:r>
              <a:rPr lang="zh-TW" altLang="en-US" sz="2800" smtClean="0">
                <a:latin typeface="標楷體" panose="03000509000000000000" pitchFamily="65" charset="-120"/>
                <a:ea typeface="標楷體" panose="03000509000000000000" pitchFamily="65" charset="-120"/>
              </a:rPr>
              <a:t>目標</a:t>
            </a:r>
          </a:p>
          <a:p>
            <a:r>
              <a:rPr lang="zh-TW" altLang="en-US" sz="2800" smtClean="0">
                <a:latin typeface="標楷體" panose="03000509000000000000" pitchFamily="65" charset="-120"/>
                <a:ea typeface="標楷體" panose="03000509000000000000" pitchFamily="65" charset="-120"/>
              </a:rPr>
              <a:t>法源依據</a:t>
            </a:r>
          </a:p>
          <a:p>
            <a:r>
              <a:rPr lang="zh-TW" altLang="en-US" sz="2800" smtClean="0">
                <a:latin typeface="標楷體" panose="03000509000000000000" pitchFamily="65" charset="-120"/>
                <a:ea typeface="標楷體" panose="03000509000000000000" pitchFamily="65" charset="-120"/>
              </a:rPr>
              <a:t>入學管道</a:t>
            </a:r>
          </a:p>
          <a:p>
            <a:r>
              <a:rPr lang="zh-TW" altLang="en-US" sz="2800" smtClean="0">
                <a:latin typeface="標楷體" panose="03000509000000000000" pitchFamily="65" charset="-120"/>
                <a:ea typeface="標楷體" panose="03000509000000000000" pitchFamily="65" charset="-120"/>
              </a:rPr>
              <a:t>簡章</a:t>
            </a:r>
          </a:p>
          <a:p>
            <a:r>
              <a:rPr lang="zh-TW" altLang="en-US" sz="2800" smtClean="0">
                <a:latin typeface="標楷體" panose="03000509000000000000" pitchFamily="65" charset="-120"/>
                <a:ea typeface="標楷體" panose="03000509000000000000" pitchFamily="65" charset="-120"/>
              </a:rPr>
              <a:t>報名相關事項</a:t>
            </a:r>
          </a:p>
          <a:p>
            <a:r>
              <a:rPr lang="zh-TW" altLang="en-US" sz="2800" smtClean="0">
                <a:latin typeface="標楷體" panose="03000509000000000000" pitchFamily="65" charset="-120"/>
                <a:ea typeface="標楷體" panose="03000509000000000000" pitchFamily="65" charset="-120"/>
              </a:rPr>
              <a:t>安置相關事項</a:t>
            </a:r>
          </a:p>
          <a:p>
            <a:r>
              <a:rPr lang="zh-TW" altLang="en-US" sz="2800" smtClean="0">
                <a:latin typeface="標楷體" panose="03000509000000000000" pitchFamily="65" charset="-120"/>
                <a:ea typeface="標楷體" panose="03000509000000000000" pitchFamily="65" charset="-120"/>
              </a:rPr>
              <a:t>注意事項</a:t>
            </a:r>
          </a:p>
          <a:p>
            <a:r>
              <a:rPr lang="zh-TW" altLang="en-US" sz="2800" smtClean="0">
                <a:latin typeface="標楷體" panose="03000509000000000000" pitchFamily="65" charset="-120"/>
                <a:ea typeface="標楷體" panose="03000509000000000000" pitchFamily="65" charset="-120"/>
              </a:rPr>
              <a:t>餘額安置</a:t>
            </a:r>
          </a:p>
          <a:p>
            <a:r>
              <a:rPr lang="zh-TW" altLang="en-US" sz="2800" smtClean="0">
                <a:latin typeface="標楷體" panose="03000509000000000000" pitchFamily="65" charset="-120"/>
                <a:ea typeface="標楷體" panose="03000509000000000000" pitchFamily="65" charset="-120"/>
              </a:rPr>
              <a:t>安置資訊網站</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p:txBody>
          <a:bodyPr/>
          <a:lstStyle/>
          <a:p>
            <a:r>
              <a:rPr lang="zh-TW" altLang="en-US" sz="4400" dirty="0" smtClean="0">
                <a:latin typeface="標楷體" panose="03000509000000000000" pitchFamily="65" charset="-120"/>
                <a:ea typeface="標楷體" panose="03000509000000000000" pitchFamily="65" charset="-120"/>
              </a:rPr>
              <a:t>安置</a:t>
            </a:r>
            <a:r>
              <a:rPr lang="en-US" altLang="zh-TW" sz="4400" dirty="0" smtClean="0">
                <a:latin typeface="標楷體" panose="03000509000000000000" pitchFamily="65" charset="-120"/>
                <a:ea typeface="標楷體" panose="03000509000000000000" pitchFamily="65" charset="-120"/>
              </a:rPr>
              <a:t>(1)</a:t>
            </a:r>
            <a:r>
              <a:rPr lang="zh-TW" altLang="en-US" sz="4400" dirty="0" smtClean="0">
                <a:latin typeface="標楷體" panose="03000509000000000000" pitchFamily="65" charset="-120"/>
                <a:ea typeface="標楷體" panose="03000509000000000000" pitchFamily="65" charset="-120"/>
              </a:rPr>
              <a:t>特殊教育學校</a:t>
            </a:r>
            <a:endParaRPr lang="zh-TW" altLang="en-US" sz="4300" dirty="0" smtClean="0">
              <a:latin typeface="標楷體" panose="03000509000000000000" pitchFamily="65" charset="-120"/>
              <a:ea typeface="標楷體" panose="03000509000000000000" pitchFamily="65" charset="-120"/>
            </a:endParaRPr>
          </a:p>
        </p:txBody>
      </p:sp>
      <p:sp>
        <p:nvSpPr>
          <p:cNvPr id="22531" name="內容版面配置區 2"/>
          <p:cNvSpPr>
            <a:spLocks noGrp="1"/>
          </p:cNvSpPr>
          <p:nvPr>
            <p:ph idx="1"/>
          </p:nvPr>
        </p:nvSpPr>
        <p:spPr>
          <a:xfrm>
            <a:off x="642938" y="2143125"/>
            <a:ext cx="8001000" cy="3357563"/>
          </a:xfrm>
        </p:spPr>
        <p:txBody>
          <a:bodyPr/>
          <a:lstStyle/>
          <a:p>
            <a:r>
              <a:rPr lang="zh-TW" altLang="en-US" sz="3600" smtClean="0">
                <a:latin typeface="標楷體" panose="03000509000000000000" pitchFamily="65" charset="-120"/>
                <a:ea typeface="標楷體" panose="03000509000000000000" pitchFamily="65" charset="-120"/>
              </a:rPr>
              <a:t>直接安置</a:t>
            </a:r>
          </a:p>
          <a:p>
            <a:r>
              <a:rPr lang="eu-ES" altLang="zh-TW" sz="3600" smtClean="0">
                <a:latin typeface="標楷體" panose="03000509000000000000" pitchFamily="65" charset="-120"/>
                <a:ea typeface="標楷體" panose="03000509000000000000" pitchFamily="65" charset="-120"/>
              </a:rPr>
              <a:t>10</a:t>
            </a:r>
            <a:r>
              <a:rPr lang="en-US" altLang="zh-TW" sz="3600" smtClean="0">
                <a:latin typeface="標楷體" panose="03000509000000000000" pitchFamily="65" charset="-120"/>
                <a:ea typeface="標楷體" panose="03000509000000000000" pitchFamily="65" charset="-120"/>
              </a:rPr>
              <a:t>5</a:t>
            </a:r>
            <a:r>
              <a:rPr lang="zh-TW" altLang="en-US" sz="3600" smtClean="0">
                <a:latin typeface="標楷體" panose="03000509000000000000" pitchFamily="65" charset="-120"/>
                <a:ea typeface="標楷體" panose="03000509000000000000" pitchFamily="65" charset="-120"/>
              </a:rPr>
              <a:t>年</a:t>
            </a:r>
            <a:r>
              <a:rPr lang="eu-ES" altLang="zh-TW" sz="3600" smtClean="0">
                <a:latin typeface="標楷體" panose="03000509000000000000" pitchFamily="65" charset="-120"/>
                <a:ea typeface="標楷體" panose="03000509000000000000" pitchFamily="65" charset="-120"/>
              </a:rPr>
              <a:t>5</a:t>
            </a:r>
            <a:r>
              <a:rPr lang="zh-TW" altLang="en-US" sz="3600" smtClean="0">
                <a:latin typeface="標楷體" panose="03000509000000000000" pitchFamily="65" charset="-120"/>
                <a:ea typeface="標楷體" panose="03000509000000000000" pitchFamily="65" charset="-120"/>
              </a:rPr>
              <a:t>月</a:t>
            </a:r>
            <a:r>
              <a:rPr lang="en-US" altLang="zh-TW" sz="3600" smtClean="0">
                <a:latin typeface="標楷體" panose="03000509000000000000" pitchFamily="65" charset="-120"/>
                <a:ea typeface="標楷體" panose="03000509000000000000" pitchFamily="65" charset="-120"/>
              </a:rPr>
              <a:t>31</a:t>
            </a:r>
            <a:r>
              <a:rPr lang="zh-TW" altLang="en-US" sz="3600" smtClean="0">
                <a:latin typeface="標楷體" panose="03000509000000000000" pitchFamily="65" charset="-120"/>
                <a:ea typeface="標楷體" panose="03000509000000000000" pitchFamily="65" charset="-120"/>
              </a:rPr>
              <a:t>日</a:t>
            </a:r>
            <a:r>
              <a:rPr lang="eu-ES" altLang="zh-TW" sz="3600" smtClean="0">
                <a:latin typeface="標楷體" panose="03000509000000000000" pitchFamily="65" charset="-120"/>
                <a:ea typeface="標楷體" panose="03000509000000000000" pitchFamily="65" charset="-120"/>
              </a:rPr>
              <a:t>(</a:t>
            </a:r>
            <a:r>
              <a:rPr lang="zh-TW" altLang="en-US" sz="3600" smtClean="0">
                <a:latin typeface="標楷體" panose="03000509000000000000" pitchFamily="65" charset="-120"/>
                <a:ea typeface="標楷體" panose="03000509000000000000" pitchFamily="65" charset="-120"/>
              </a:rPr>
              <a:t>二</a:t>
            </a:r>
            <a:r>
              <a:rPr lang="eu-ES" altLang="zh-TW" sz="3600" smtClean="0">
                <a:latin typeface="標楷體" panose="03000509000000000000" pitchFamily="65" charset="-120"/>
                <a:ea typeface="標楷體" panose="03000509000000000000" pitchFamily="65" charset="-120"/>
              </a:rPr>
              <a:t>)</a:t>
            </a:r>
            <a:r>
              <a:rPr lang="zh-TW" altLang="en-US" sz="3600" smtClean="0">
                <a:latin typeface="標楷體" panose="03000509000000000000" pitchFamily="65" charset="-120"/>
                <a:ea typeface="標楷體" panose="03000509000000000000" pitchFamily="65" charset="-120"/>
              </a:rPr>
              <a:t>公告安置結果</a:t>
            </a:r>
          </a:p>
        </p:txBody>
      </p:sp>
      <p:sp>
        <p:nvSpPr>
          <p:cNvPr id="2253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253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8F845F26-11DF-4BF0-AEC1-7586F3CC22CB}" type="slidenum">
              <a:rPr kumimoji="0" lang="en-US" altLang="zh-TW" sz="1200"/>
              <a:pPr/>
              <a:t>20</a:t>
            </a:fld>
            <a:endParaRPr kumimoji="0" lang="en-US" altLang="zh-TW" sz="12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內容版面配置區 2"/>
          <p:cNvSpPr>
            <a:spLocks noGrp="1"/>
          </p:cNvSpPr>
          <p:nvPr>
            <p:ph idx="1"/>
          </p:nvPr>
        </p:nvSpPr>
        <p:spPr/>
        <p:txBody>
          <a:bodyPr/>
          <a:lstStyle/>
          <a:p>
            <a:r>
              <a:rPr lang="zh-TW" altLang="en-US" sz="3200" b="1" dirty="0" smtClean="0">
                <a:latin typeface="標楷體" panose="03000509000000000000" pitchFamily="65" charset="-120"/>
                <a:ea typeface="標楷體" panose="03000509000000000000" pitchFamily="65" charset="-120"/>
              </a:rPr>
              <a:t>須參加</a:t>
            </a:r>
            <a:r>
              <a:rPr lang="zh-TW" altLang="en-US" sz="3200" b="1" u="sng" dirty="0" smtClean="0">
                <a:solidFill>
                  <a:srgbClr val="FF0000"/>
                </a:solidFill>
                <a:latin typeface="標楷體" panose="03000509000000000000" pitchFamily="65" charset="-120"/>
                <a:ea typeface="標楷體" panose="03000509000000000000" pitchFamily="65" charset="-120"/>
              </a:rPr>
              <a:t>能力評估</a:t>
            </a:r>
          </a:p>
          <a:p>
            <a:r>
              <a:rPr lang="zh-TW" altLang="en-US" sz="3200" dirty="0" smtClean="0">
                <a:latin typeface="標楷體" panose="03000509000000000000" pitchFamily="65" charset="-120"/>
                <a:ea typeface="標楷體" panose="03000509000000000000" pitchFamily="65" charset="-120"/>
              </a:rPr>
              <a:t>時間：</a:t>
            </a:r>
            <a:r>
              <a:rPr lang="en-US" altLang="zh-TW" sz="3200" dirty="0" smtClean="0">
                <a:latin typeface="標楷體" panose="03000509000000000000" pitchFamily="65" charset="-120"/>
                <a:ea typeface="標楷體" panose="03000509000000000000" pitchFamily="65" charset="-120"/>
              </a:rPr>
              <a:t>105</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4</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16</a:t>
            </a:r>
            <a:r>
              <a:rPr lang="zh-TW" altLang="en-US" sz="3200" dirty="0" smtClean="0">
                <a:latin typeface="標楷體" panose="03000509000000000000" pitchFamily="65" charset="-120"/>
                <a:ea typeface="標楷體" panose="03000509000000000000" pitchFamily="65" charset="-120"/>
              </a:rPr>
              <a:t>日</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六</a:t>
            </a:r>
            <a:r>
              <a:rPr lang="en-US" altLang="zh-TW" sz="3200" dirty="0" smtClean="0">
                <a:latin typeface="標楷體" panose="03000509000000000000" pitchFamily="65" charset="-120"/>
                <a:ea typeface="標楷體" panose="03000509000000000000" pitchFamily="65" charset="-120"/>
              </a:rPr>
              <a:t>)</a:t>
            </a:r>
            <a:endParaRPr lang="zh-TW" altLang="en-US"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地點：另行通知</a:t>
            </a:r>
            <a:endParaRPr lang="en-US" altLang="zh-TW"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內容：基本學習能力及職業能力評估</a:t>
            </a:r>
          </a:p>
          <a:p>
            <a:r>
              <a:rPr lang="zh-TW" altLang="en-US" sz="3200" dirty="0" smtClean="0">
                <a:latin typeface="標楷體" panose="03000509000000000000" pitchFamily="65" charset="-120"/>
                <a:ea typeface="標楷體" panose="03000509000000000000" pitchFamily="65" charset="-120"/>
              </a:rPr>
              <a:t>依評估結果以</a:t>
            </a:r>
            <a:r>
              <a:rPr lang="zh-TW" altLang="en-US" sz="3200" dirty="0" smtClean="0">
                <a:solidFill>
                  <a:srgbClr val="FF0000"/>
                </a:solidFill>
                <a:latin typeface="標楷體" panose="03000509000000000000" pitchFamily="65" charset="-120"/>
                <a:ea typeface="標楷體" panose="03000509000000000000" pitchFamily="65" charset="-120"/>
              </a:rPr>
              <a:t>唱名分發</a:t>
            </a:r>
            <a:r>
              <a:rPr lang="zh-TW" altLang="en-US" sz="3200" dirty="0" smtClean="0">
                <a:latin typeface="標楷體" panose="03000509000000000000" pitchFamily="65" charset="-120"/>
                <a:ea typeface="標楷體" panose="03000509000000000000" pitchFamily="65" charset="-120"/>
              </a:rPr>
              <a:t>方式進行初步安置</a:t>
            </a:r>
          </a:p>
        </p:txBody>
      </p:sp>
      <p:sp>
        <p:nvSpPr>
          <p:cNvPr id="23555"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3556"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307EB450-26A2-4C9B-92E8-A2F25989A399}" type="slidenum">
              <a:rPr kumimoji="0" lang="en-US" altLang="zh-TW" sz="1200"/>
              <a:pPr/>
              <a:t>21</a:t>
            </a:fld>
            <a:endParaRPr kumimoji="0" lang="en-US" altLang="zh-TW" sz="1200"/>
          </a:p>
        </p:txBody>
      </p:sp>
      <p:sp>
        <p:nvSpPr>
          <p:cNvPr id="23557" name="標題 1"/>
          <p:cNvSpPr>
            <a:spLocks noGrp="1"/>
          </p:cNvSpPr>
          <p:nvPr>
            <p:ph type="title"/>
          </p:nvPr>
        </p:nvSpPr>
        <p:spPr/>
        <p:txBody>
          <a:bodyPr/>
          <a:lstStyle/>
          <a:p>
            <a:r>
              <a:rPr lang="zh-TW" altLang="en-US" sz="3600" dirty="0" smtClean="0">
                <a:latin typeface="標楷體" panose="03000509000000000000" pitchFamily="65" charset="-120"/>
                <a:ea typeface="標楷體" panose="03000509000000000000" pitchFamily="65" charset="-120"/>
              </a:rPr>
              <a:t>安置高級中等學校</a:t>
            </a:r>
            <a:r>
              <a:rPr lang="en-US" altLang="zh-TW" sz="3600" dirty="0" smtClean="0">
                <a:latin typeface="標楷體" panose="03000509000000000000" pitchFamily="65" charset="-120"/>
                <a:ea typeface="標楷體" panose="03000509000000000000" pitchFamily="65" charset="-120"/>
              </a:rPr>
              <a:t>(2)</a:t>
            </a:r>
            <a:r>
              <a:rPr lang="zh-TW" altLang="en-US" sz="3600" dirty="0" smtClean="0">
                <a:latin typeface="標楷體" panose="03000509000000000000" pitchFamily="65" charset="-120"/>
                <a:ea typeface="標楷體" panose="03000509000000000000" pitchFamily="65" charset="-120"/>
              </a:rPr>
              <a:t>集中式特教班</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內容版面配置區 2"/>
          <p:cNvSpPr>
            <a:spLocks noGrp="1"/>
          </p:cNvSpPr>
          <p:nvPr>
            <p:ph idx="1"/>
          </p:nvPr>
        </p:nvSpPr>
        <p:spPr>
          <a:xfrm>
            <a:off x="571500" y="2214563"/>
            <a:ext cx="8001000" cy="3533775"/>
          </a:xfrm>
        </p:spPr>
        <p:txBody>
          <a:bodyPr/>
          <a:lstStyle/>
          <a:p>
            <a:r>
              <a:rPr lang="zh-TW" altLang="en-US" sz="3200" b="1" u="sng" dirty="0" smtClean="0">
                <a:latin typeface="標楷體" panose="03000509000000000000" pitchFamily="65" charset="-120"/>
                <a:ea typeface="標楷體" panose="03000509000000000000" pitchFamily="65" charset="-120"/>
              </a:rPr>
              <a:t>唱名分發</a:t>
            </a:r>
          </a:p>
          <a:p>
            <a:r>
              <a:rPr lang="zh-TW" altLang="en-US" sz="3200" dirty="0" smtClean="0">
                <a:latin typeface="標楷體" panose="03000509000000000000" pitchFamily="65" charset="-120"/>
                <a:ea typeface="標楷體" panose="03000509000000000000" pitchFamily="65" charset="-120"/>
              </a:rPr>
              <a:t>時間：另行通知</a:t>
            </a:r>
            <a:r>
              <a:rPr lang="en-US" altLang="zh-TW" sz="3200" dirty="0" smtClean="0">
                <a:latin typeface="標楷體" panose="03000509000000000000" pitchFamily="65" charset="-120"/>
                <a:ea typeface="標楷體" panose="03000509000000000000" pitchFamily="65" charset="-120"/>
              </a:rPr>
              <a:t>(105.5.5~5.11)</a:t>
            </a:r>
            <a:endParaRPr lang="zh-TW" altLang="en-US"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地點：國立臺南大學附屬啟聰學校</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新化校區</a:t>
            </a:r>
            <a:r>
              <a:rPr lang="en-US" altLang="zh-TW" sz="3200" dirty="0" smtClean="0">
                <a:latin typeface="標楷體" panose="03000509000000000000" pitchFamily="65" charset="-120"/>
                <a:ea typeface="標楷體" panose="03000509000000000000" pitchFamily="65" charset="-120"/>
              </a:rPr>
              <a:t>)</a:t>
            </a:r>
          </a:p>
        </p:txBody>
      </p:sp>
      <p:sp>
        <p:nvSpPr>
          <p:cNvPr id="24579"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4580"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EC511690-B1CB-45EC-8C33-0920B965ED19}" type="slidenum">
              <a:rPr kumimoji="0" lang="en-US" altLang="zh-TW" sz="1200"/>
              <a:pPr/>
              <a:t>22</a:t>
            </a:fld>
            <a:endParaRPr kumimoji="0" lang="en-US" altLang="zh-TW" sz="1200"/>
          </a:p>
        </p:txBody>
      </p:sp>
      <p:sp>
        <p:nvSpPr>
          <p:cNvPr id="24581"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安置高級中等學校集中式特教班</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內容版面配置區 2"/>
          <p:cNvSpPr>
            <a:spLocks noGrp="1"/>
          </p:cNvSpPr>
          <p:nvPr>
            <p:ph idx="1"/>
          </p:nvPr>
        </p:nvSpPr>
        <p:spPr>
          <a:xfrm>
            <a:off x="323850" y="1752600"/>
            <a:ext cx="8569325" cy="4267200"/>
          </a:xfrm>
        </p:spPr>
        <p:txBody>
          <a:bodyPr/>
          <a:lstStyle/>
          <a:p>
            <a:r>
              <a:rPr lang="zh-TW" altLang="en-US" b="1" dirty="0" smtClean="0">
                <a:latin typeface="標楷體" panose="03000509000000000000" pitchFamily="65" charset="-120"/>
                <a:ea typeface="標楷體" panose="03000509000000000000" pitchFamily="65" charset="-120"/>
              </a:rPr>
              <a:t>唱名分發注意事項</a:t>
            </a:r>
            <a:endParaRPr lang="zh-TW" altLang="en-US" dirty="0" smtClean="0">
              <a:latin typeface="標楷體" panose="03000509000000000000" pitchFamily="65" charset="-120"/>
              <a:ea typeface="標楷體" panose="03000509000000000000" pitchFamily="65" charset="-120"/>
            </a:endParaRPr>
          </a:p>
          <a:p>
            <a:pPr lvl="1"/>
            <a:r>
              <a:rPr lang="zh-TW" altLang="en-US" sz="3000" u="sng" dirty="0" smtClean="0">
                <a:latin typeface="標楷體" panose="03000509000000000000" pitchFamily="65" charset="-120"/>
                <a:ea typeface="標楷體" panose="03000509000000000000" pitchFamily="65" charset="-120"/>
              </a:rPr>
              <a:t>學生監護人</a:t>
            </a:r>
            <a:r>
              <a:rPr lang="zh-TW" altLang="en-US" sz="3000" u="sng" dirty="0" smtClean="0">
                <a:ea typeface="標楷體" panose="03000509000000000000" pitchFamily="65" charset="-120"/>
              </a:rPr>
              <a:t>或法定代理人</a:t>
            </a:r>
            <a:r>
              <a:rPr lang="zh-TW" altLang="en-US" sz="3000" dirty="0" smtClean="0">
                <a:latin typeface="標楷體" panose="03000509000000000000" pitchFamily="65" charset="-120"/>
                <a:ea typeface="標楷體" panose="03000509000000000000" pitchFamily="65" charset="-120"/>
              </a:rPr>
              <a:t>未能到場應填</a:t>
            </a:r>
            <a:r>
              <a:rPr lang="zh-TW" altLang="en-US" sz="3000" dirty="0" smtClean="0">
                <a:solidFill>
                  <a:srgbClr val="FF0000"/>
                </a:solidFill>
                <a:latin typeface="標楷體" panose="03000509000000000000" pitchFamily="65" charset="-120"/>
                <a:ea typeface="標楷體" panose="03000509000000000000" pitchFamily="65" charset="-120"/>
              </a:rPr>
              <a:t>委託書</a:t>
            </a:r>
            <a:r>
              <a:rPr lang="zh-TW" altLang="en-US" sz="3000" dirty="0" smtClean="0">
                <a:ea typeface="標楷體" panose="03000509000000000000" pitchFamily="65" charset="-120"/>
              </a:rPr>
              <a:t>，委請原就讀國中教師、特教組長、輔導主任或學校相關人員到場唱名分發。未到場又未能完成委託程序者，請自行選擇其他入學管道升學。</a:t>
            </a:r>
            <a:endParaRPr lang="zh-TW" altLang="en-US" sz="3000" dirty="0" smtClean="0">
              <a:latin typeface="標楷體" panose="03000509000000000000" pitchFamily="65" charset="-120"/>
              <a:ea typeface="標楷體" panose="03000509000000000000" pitchFamily="65" charset="-120"/>
            </a:endParaRPr>
          </a:p>
          <a:p>
            <a:pPr lvl="1"/>
            <a:r>
              <a:rPr lang="zh-TW" altLang="en-US" sz="3000" dirty="0" smtClean="0">
                <a:ea typeface="標楷體" panose="03000509000000000000" pitchFamily="65" charset="-120"/>
              </a:rPr>
              <a:t>能力評估結果相同時，依職業能力、實用語文、實用數學、社會適應成績高低排序現場唱名分發。</a:t>
            </a:r>
          </a:p>
        </p:txBody>
      </p:sp>
      <p:sp>
        <p:nvSpPr>
          <p:cNvPr id="25603"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5604"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AE2470CB-5667-419C-A5C3-ED74D4D4ECE8}" type="slidenum">
              <a:rPr kumimoji="0" lang="en-US" altLang="zh-TW" sz="1200"/>
              <a:pPr/>
              <a:t>23</a:t>
            </a:fld>
            <a:endParaRPr kumimoji="0" lang="en-US" altLang="zh-TW" sz="1200"/>
          </a:p>
        </p:txBody>
      </p:sp>
      <p:sp>
        <p:nvSpPr>
          <p:cNvPr id="25605"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安置高級中等學校集中式特教班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內容版面配置區 2"/>
          <p:cNvSpPr>
            <a:spLocks noGrp="1"/>
          </p:cNvSpPr>
          <p:nvPr>
            <p:ph idx="1"/>
          </p:nvPr>
        </p:nvSpPr>
        <p:spPr>
          <a:xfrm>
            <a:off x="323850" y="1752600"/>
            <a:ext cx="8496300" cy="4267200"/>
          </a:xfrm>
        </p:spPr>
        <p:txBody>
          <a:bodyPr/>
          <a:lstStyle/>
          <a:p>
            <a:r>
              <a:rPr lang="zh-TW" altLang="en-US" b="1" dirty="0" smtClean="0">
                <a:latin typeface="標楷體" panose="03000509000000000000" pitchFamily="65" charset="-120"/>
                <a:ea typeface="標楷體" panose="03000509000000000000" pitchFamily="65" charset="-120"/>
              </a:rPr>
              <a:t>唱名分發注意事項</a:t>
            </a:r>
            <a:endParaRPr lang="zh-TW" altLang="en-US" dirty="0" smtClean="0">
              <a:latin typeface="標楷體" panose="03000509000000000000" pitchFamily="65" charset="-120"/>
              <a:ea typeface="標楷體" panose="03000509000000000000" pitchFamily="65" charset="-120"/>
            </a:endParaRPr>
          </a:p>
          <a:p>
            <a:pPr lvl="1"/>
            <a:r>
              <a:rPr lang="zh-TW" altLang="en-US" sz="3000" dirty="0" smtClean="0">
                <a:ea typeface="標楷體" panose="03000509000000000000" pitchFamily="65" charset="-120"/>
              </a:rPr>
              <a:t>分區安置委員會得依據學生能力評估結果，訂定</a:t>
            </a:r>
            <a:r>
              <a:rPr lang="zh-TW" altLang="en-US" sz="3000" b="1" u="sng" dirty="0" smtClean="0">
                <a:solidFill>
                  <a:srgbClr val="FF0000"/>
                </a:solidFill>
                <a:ea typeface="標楷體" panose="03000509000000000000" pitchFamily="65" charset="-120"/>
              </a:rPr>
              <a:t>切截點</a:t>
            </a:r>
            <a:r>
              <a:rPr lang="zh-TW" altLang="en-US" sz="3000" dirty="0" smtClean="0">
                <a:ea typeface="標楷體" panose="03000509000000000000" pitchFamily="65" charset="-120"/>
              </a:rPr>
              <a:t>安置標準，達標準者方可安置高級中等學校集中式特教班；</a:t>
            </a:r>
            <a:r>
              <a:rPr lang="zh-TW" altLang="en-US" sz="3000" b="1" dirty="0" smtClean="0">
                <a:ea typeface="標楷體" panose="03000509000000000000" pitchFamily="65" charset="-120"/>
              </a:rPr>
              <a:t>未達標準者</a:t>
            </a:r>
            <a:r>
              <a:rPr lang="zh-TW" altLang="en-US" sz="3000" dirty="0" smtClean="0">
                <a:ea typeface="標楷體" panose="03000509000000000000" pitchFamily="65" charset="-120"/>
              </a:rPr>
              <a:t>，得由分區安置委員會決議安置</a:t>
            </a:r>
            <a:r>
              <a:rPr lang="zh-TW" altLang="en-US" sz="3000" b="1" dirty="0" smtClean="0">
                <a:ea typeface="標楷體" panose="03000509000000000000" pitchFamily="65" charset="-120"/>
              </a:rPr>
              <a:t>特殊教育學校</a:t>
            </a:r>
            <a:r>
              <a:rPr lang="zh-TW" altLang="en-US" sz="3000" dirty="0" smtClean="0">
                <a:ea typeface="標楷體" panose="03000509000000000000" pitchFamily="65" charset="-120"/>
              </a:rPr>
              <a:t>。</a:t>
            </a:r>
            <a:endParaRPr lang="zh-TW" altLang="en-US" sz="3000" dirty="0" smtClean="0">
              <a:latin typeface="標楷體" panose="03000509000000000000" pitchFamily="65" charset="-120"/>
              <a:ea typeface="標楷體" panose="03000509000000000000" pitchFamily="65" charset="-120"/>
            </a:endParaRPr>
          </a:p>
          <a:p>
            <a:pPr lvl="1"/>
            <a:r>
              <a:rPr lang="zh-TW" altLang="en-US" sz="3000" dirty="0" smtClean="0">
                <a:ea typeface="標楷體" panose="03000509000000000000" pitchFamily="65" charset="-120"/>
              </a:rPr>
              <a:t>經安置之學生，不得再要求改安置他校集中式特教班；即使他校辦理報到作業後，尚有缺額，亦不予遞補。</a:t>
            </a:r>
          </a:p>
        </p:txBody>
      </p:sp>
      <p:sp>
        <p:nvSpPr>
          <p:cNvPr id="26627"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6628"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899027C0-15D1-409F-9288-3C90B15A6367}" type="slidenum">
              <a:rPr kumimoji="0" lang="en-US" altLang="zh-TW" sz="1200"/>
              <a:pPr/>
              <a:t>24</a:t>
            </a:fld>
            <a:endParaRPr kumimoji="0" lang="en-US" altLang="zh-TW" sz="1200"/>
          </a:p>
        </p:txBody>
      </p:sp>
      <p:sp>
        <p:nvSpPr>
          <p:cNvPr id="26629"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安置高級中等學校集中式特教班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內容版面配置區 2"/>
          <p:cNvSpPr>
            <a:spLocks noGrp="1"/>
          </p:cNvSpPr>
          <p:nvPr>
            <p:ph idx="1"/>
          </p:nvPr>
        </p:nvSpPr>
        <p:spPr>
          <a:xfrm>
            <a:off x="571500" y="2143125"/>
            <a:ext cx="8001000" cy="3462338"/>
          </a:xfrm>
        </p:spPr>
        <p:txBody>
          <a:bodyPr/>
          <a:lstStyle/>
          <a:p>
            <a:r>
              <a:rPr lang="zh-TW" altLang="en-US" sz="3200" smtClean="0">
                <a:ea typeface="標楷體" panose="03000509000000000000" pitchFamily="65" charset="-120"/>
              </a:rPr>
              <a:t>未參加能力評估者，不得參加唱名分發，請自行選擇其他入學管道升學。</a:t>
            </a:r>
            <a:endParaRPr lang="zh-TW" altLang="en-US" sz="3200" smtClean="0">
              <a:latin typeface="標楷體" panose="03000509000000000000" pitchFamily="65" charset="-120"/>
              <a:ea typeface="標楷體" panose="03000509000000000000" pitchFamily="65" charset="-120"/>
            </a:endParaRPr>
          </a:p>
          <a:p>
            <a:r>
              <a:rPr lang="eu-ES" altLang="zh-TW" sz="3200" smtClean="0">
                <a:latin typeface="標楷體" panose="03000509000000000000" pitchFamily="65" charset="-120"/>
                <a:ea typeface="標楷體" panose="03000509000000000000" pitchFamily="65" charset="-120"/>
              </a:rPr>
              <a:t>10</a:t>
            </a:r>
            <a:r>
              <a:rPr lang="en-US" altLang="zh-TW" sz="3200" smtClean="0">
                <a:latin typeface="標楷體" panose="03000509000000000000" pitchFamily="65" charset="-120"/>
                <a:ea typeface="標楷體" panose="03000509000000000000" pitchFamily="65" charset="-120"/>
              </a:rPr>
              <a:t>5</a:t>
            </a:r>
            <a:r>
              <a:rPr lang="zh-TW" altLang="en-US" sz="3200" smtClean="0">
                <a:latin typeface="標楷體" panose="03000509000000000000" pitchFamily="65" charset="-120"/>
                <a:ea typeface="標楷體" panose="03000509000000000000" pitchFamily="65" charset="-120"/>
              </a:rPr>
              <a:t>年</a:t>
            </a:r>
            <a:r>
              <a:rPr lang="eu-ES" altLang="zh-TW" sz="3200" smtClean="0">
                <a:latin typeface="標楷體" panose="03000509000000000000" pitchFamily="65" charset="-120"/>
                <a:ea typeface="標楷體" panose="03000509000000000000" pitchFamily="65" charset="-120"/>
              </a:rPr>
              <a:t>5</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31</a:t>
            </a:r>
            <a:r>
              <a:rPr lang="zh-TW" altLang="en-US" sz="3200" smtClean="0">
                <a:latin typeface="標楷體" panose="03000509000000000000" pitchFamily="65" charset="-120"/>
                <a:ea typeface="標楷體" panose="03000509000000000000" pitchFamily="65" charset="-120"/>
              </a:rPr>
              <a:t>日</a:t>
            </a:r>
            <a:r>
              <a:rPr lang="eu-ES" altLang="zh-TW" sz="3200" smtClean="0">
                <a:latin typeface="標楷體" panose="03000509000000000000" pitchFamily="65" charset="-120"/>
                <a:ea typeface="標楷體" panose="03000509000000000000" pitchFamily="65" charset="-120"/>
              </a:rPr>
              <a:t>(</a:t>
            </a:r>
            <a:r>
              <a:rPr lang="zh-TW" altLang="en-US" sz="3200" smtClean="0">
                <a:latin typeface="標楷體" panose="03000509000000000000" pitchFamily="65" charset="-120"/>
                <a:ea typeface="標楷體" panose="03000509000000000000" pitchFamily="65" charset="-120"/>
              </a:rPr>
              <a:t>二</a:t>
            </a:r>
            <a:r>
              <a:rPr lang="eu-ES" altLang="zh-TW" sz="3200" smtClean="0">
                <a:latin typeface="標楷體" panose="03000509000000000000" pitchFamily="65" charset="-120"/>
                <a:ea typeface="標楷體" panose="03000509000000000000" pitchFamily="65" charset="-120"/>
              </a:rPr>
              <a:t>)</a:t>
            </a:r>
            <a:r>
              <a:rPr lang="zh-TW" altLang="en-US" sz="3200" smtClean="0">
                <a:latin typeface="標楷體" panose="03000509000000000000" pitchFamily="65" charset="-120"/>
                <a:ea typeface="標楷體" panose="03000509000000000000" pitchFamily="65" charset="-120"/>
              </a:rPr>
              <a:t>公告安置結果</a:t>
            </a:r>
          </a:p>
          <a:p>
            <a:pPr>
              <a:buFont typeface="Wingdings" panose="05000000000000000000" pitchFamily="2" charset="2"/>
              <a:buNone/>
            </a:pPr>
            <a:endParaRPr lang="zh-TW" altLang="en-US" sz="3200" smtClean="0">
              <a:latin typeface="標楷體" panose="03000509000000000000" pitchFamily="65" charset="-120"/>
              <a:ea typeface="標楷體" panose="03000509000000000000" pitchFamily="65" charset="-120"/>
            </a:endParaRPr>
          </a:p>
        </p:txBody>
      </p:sp>
      <p:sp>
        <p:nvSpPr>
          <p:cNvPr id="27651"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7652"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7C17A7F6-FD66-4944-8818-59F92F8AE436}" type="slidenum">
              <a:rPr kumimoji="0" lang="en-US" altLang="zh-TW" sz="1200"/>
              <a:pPr/>
              <a:t>25</a:t>
            </a:fld>
            <a:endParaRPr kumimoji="0" lang="en-US" altLang="zh-TW" sz="1200"/>
          </a:p>
        </p:txBody>
      </p:sp>
      <p:sp>
        <p:nvSpPr>
          <p:cNvPr id="27653"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安置高級中等學校集中式特教班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r>
              <a:rPr lang="zh-TW" altLang="en-US" sz="3600" dirty="0" smtClean="0">
                <a:latin typeface="標楷體" panose="03000509000000000000" pitchFamily="65" charset="-120"/>
                <a:ea typeface="標楷體" panose="03000509000000000000" pitchFamily="65" charset="-120"/>
              </a:rPr>
              <a:t>學生安置</a:t>
            </a:r>
            <a:r>
              <a:rPr lang="en-US" altLang="zh-TW" sz="3600" dirty="0" smtClean="0">
                <a:latin typeface="標楷體" panose="03000509000000000000" pitchFamily="65" charset="-120"/>
                <a:ea typeface="標楷體" panose="03000509000000000000" pitchFamily="65" charset="-120"/>
              </a:rPr>
              <a:t>(3)</a:t>
            </a:r>
            <a:r>
              <a:rPr lang="zh-TW" altLang="en-US" sz="3600" dirty="0" smtClean="0">
                <a:latin typeface="標楷體" panose="03000509000000000000" pitchFamily="65" charset="-120"/>
                <a:ea typeface="標楷體" panose="03000509000000000000" pitchFamily="65" charset="-120"/>
              </a:rPr>
              <a:t>高級中等學校</a:t>
            </a:r>
          </a:p>
        </p:txBody>
      </p:sp>
      <p:sp>
        <p:nvSpPr>
          <p:cNvPr id="28675" name="內容版面配置區 2"/>
          <p:cNvSpPr>
            <a:spLocks noGrp="1"/>
          </p:cNvSpPr>
          <p:nvPr>
            <p:ph idx="1"/>
          </p:nvPr>
        </p:nvSpPr>
        <p:spPr/>
        <p:txBody>
          <a:bodyPr/>
          <a:lstStyle/>
          <a:p>
            <a:r>
              <a:rPr lang="zh-TW" altLang="en-US" sz="3200" dirty="0" smtClean="0">
                <a:latin typeface="標楷體" panose="03000509000000000000" pitchFamily="65" charset="-120"/>
                <a:ea typeface="標楷體" panose="03000509000000000000" pitchFamily="65" charset="-120"/>
              </a:rPr>
              <a:t>高中職各校開缺名額</a:t>
            </a:r>
          </a:p>
          <a:p>
            <a:pPr lvl="1"/>
            <a:r>
              <a:rPr lang="zh-TW" altLang="en-US" sz="3200" dirty="0" smtClean="0">
                <a:latin typeface="標楷體" panose="03000509000000000000" pitchFamily="65" charset="-120"/>
                <a:ea typeface="標楷體" panose="03000509000000000000" pitchFamily="65" charset="-120"/>
              </a:rPr>
              <a:t>高職每班</a:t>
            </a:r>
            <a:r>
              <a:rPr lang="en-US" altLang="zh-TW" sz="3200" dirty="0" smtClean="0">
                <a:latin typeface="標楷體" panose="03000509000000000000" pitchFamily="65" charset="-120"/>
                <a:ea typeface="標楷體" panose="03000509000000000000" pitchFamily="65" charset="-120"/>
              </a:rPr>
              <a:t>2</a:t>
            </a:r>
            <a:r>
              <a:rPr lang="zh-TW" altLang="en-US" sz="3200" dirty="0" smtClean="0">
                <a:latin typeface="標楷體" panose="03000509000000000000" pitchFamily="65" charset="-120"/>
                <a:ea typeface="標楷體" panose="03000509000000000000" pitchFamily="65" charset="-120"/>
              </a:rPr>
              <a:t>人</a:t>
            </a:r>
            <a:r>
              <a:rPr lang="en-US" altLang="zh-TW" sz="3200" b="1" u="sng" dirty="0" smtClean="0">
                <a:latin typeface="標楷體" panose="03000509000000000000" pitchFamily="65" charset="-120"/>
                <a:ea typeface="標楷體" panose="03000509000000000000" pitchFamily="65" charset="-120"/>
              </a:rPr>
              <a:t>(</a:t>
            </a:r>
            <a:r>
              <a:rPr lang="zh-TW" altLang="en-US" sz="3200" b="1" u="sng" dirty="0" smtClean="0">
                <a:latin typeface="標楷體" panose="03000509000000000000" pitchFamily="65" charset="-120"/>
                <a:ea typeface="標楷體" panose="03000509000000000000" pitchFamily="65" charset="-120"/>
              </a:rPr>
              <a:t>指免試非特招</a:t>
            </a:r>
            <a:r>
              <a:rPr lang="en-US" altLang="zh-TW" sz="3200" b="1" u="sng" dirty="0" smtClean="0">
                <a:latin typeface="標楷體" panose="03000509000000000000" pitchFamily="65" charset="-120"/>
                <a:ea typeface="標楷體" panose="03000509000000000000" pitchFamily="65" charset="-120"/>
              </a:rPr>
              <a:t>)</a:t>
            </a:r>
            <a:endParaRPr lang="zh-TW" altLang="en-US" sz="3200" b="1" u="sng" dirty="0" smtClean="0">
              <a:latin typeface="標楷體" panose="03000509000000000000" pitchFamily="65" charset="-120"/>
              <a:ea typeface="標楷體" panose="03000509000000000000" pitchFamily="65" charset="-120"/>
            </a:endParaRPr>
          </a:p>
          <a:p>
            <a:pPr lvl="1"/>
            <a:r>
              <a:rPr lang="zh-TW" altLang="en-US" sz="3200" dirty="0" smtClean="0">
                <a:latin typeface="標楷體" panose="03000509000000000000" pitchFamily="65" charset="-120"/>
                <a:ea typeface="標楷體" panose="03000509000000000000" pitchFamily="65" charset="-120"/>
              </a:rPr>
              <a:t>綜合高中每班</a:t>
            </a:r>
            <a:r>
              <a:rPr lang="en-US" altLang="zh-TW" sz="3200" dirty="0" smtClean="0">
                <a:latin typeface="標楷體" panose="03000509000000000000" pitchFamily="65" charset="-120"/>
                <a:ea typeface="標楷體" panose="03000509000000000000" pitchFamily="65" charset="-120"/>
              </a:rPr>
              <a:t>1.5</a:t>
            </a:r>
            <a:r>
              <a:rPr lang="zh-TW" altLang="en-US" sz="3200" dirty="0" smtClean="0">
                <a:latin typeface="標楷體" panose="03000509000000000000" pitchFamily="65" charset="-120"/>
                <a:ea typeface="標楷體" panose="03000509000000000000" pitchFamily="65" charset="-120"/>
              </a:rPr>
              <a:t>人</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小數點無條件進位</a:t>
            </a:r>
            <a:r>
              <a:rPr lang="en-US" altLang="zh-TW" sz="2800" dirty="0" smtClean="0">
                <a:latin typeface="標楷體" panose="03000509000000000000" pitchFamily="65" charset="-120"/>
                <a:ea typeface="標楷體" panose="03000509000000000000" pitchFamily="65" charset="-120"/>
              </a:rPr>
              <a:t>)</a:t>
            </a:r>
            <a:endParaRPr lang="zh-TW" altLang="en-US" sz="2800" dirty="0" smtClean="0">
              <a:latin typeface="標楷體" panose="03000509000000000000" pitchFamily="65" charset="-120"/>
              <a:ea typeface="標楷體" panose="03000509000000000000" pitchFamily="65" charset="-120"/>
            </a:endParaRPr>
          </a:p>
          <a:p>
            <a:pPr lvl="1"/>
            <a:r>
              <a:rPr lang="zh-TW" altLang="en-US" sz="3200" dirty="0" smtClean="0">
                <a:latin typeface="標楷體" panose="03000509000000000000" pitchFamily="65" charset="-120"/>
                <a:ea typeface="標楷體" panose="03000509000000000000" pitchFamily="65" charset="-120"/>
              </a:rPr>
              <a:t>普通高中每班</a:t>
            </a:r>
            <a:r>
              <a:rPr lang="en-US" altLang="zh-TW" sz="3200" dirty="0" smtClean="0">
                <a:latin typeface="標楷體" panose="03000509000000000000" pitchFamily="65" charset="-120"/>
                <a:ea typeface="標楷體" panose="03000509000000000000" pitchFamily="65" charset="-120"/>
              </a:rPr>
              <a:t>1</a:t>
            </a:r>
            <a:r>
              <a:rPr lang="zh-TW" altLang="en-US" sz="3200" dirty="0" smtClean="0">
                <a:latin typeface="標楷體" panose="03000509000000000000" pitchFamily="65" charset="-120"/>
                <a:ea typeface="標楷體" panose="03000509000000000000" pitchFamily="65" charset="-120"/>
              </a:rPr>
              <a:t>人</a:t>
            </a:r>
          </a:p>
          <a:p>
            <a:pPr>
              <a:buFont typeface="Wingdings" panose="05000000000000000000" pitchFamily="2" charset="2"/>
              <a:buNone/>
            </a:pPr>
            <a:endParaRPr lang="zh-TW" altLang="en-US" sz="3200" dirty="0" smtClean="0">
              <a:latin typeface="標楷體" panose="03000509000000000000" pitchFamily="65" charset="-120"/>
              <a:ea typeface="標楷體" panose="03000509000000000000" pitchFamily="65" charset="-120"/>
            </a:endParaRPr>
          </a:p>
        </p:txBody>
      </p:sp>
      <p:sp>
        <p:nvSpPr>
          <p:cNvPr id="2867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867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DF3E019C-1589-44C7-B97B-CA416425FC6D}" type="slidenum">
              <a:rPr kumimoji="0" lang="en-US" altLang="zh-TW" sz="1200"/>
              <a:pPr/>
              <a:t>26</a:t>
            </a:fld>
            <a:endParaRPr kumimoji="0" lang="en-US" altLang="zh-TW" sz="12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29699" name="內容版面配置區 2"/>
          <p:cNvSpPr>
            <a:spLocks noGrp="1"/>
          </p:cNvSpPr>
          <p:nvPr>
            <p:ph idx="1"/>
          </p:nvPr>
        </p:nvSpPr>
        <p:spPr>
          <a:xfrm>
            <a:off x="395288" y="1752600"/>
            <a:ext cx="8353425" cy="4267200"/>
          </a:xfrm>
        </p:spPr>
        <p:txBody>
          <a:bodyPr/>
          <a:lstStyle/>
          <a:p>
            <a:r>
              <a:rPr lang="zh-TW" altLang="en-US" sz="3200" b="1" dirty="0" smtClean="0">
                <a:latin typeface="標楷體" panose="03000509000000000000" pitchFamily="65" charset="-120"/>
                <a:ea typeface="標楷體" panose="03000509000000000000" pitchFamily="65" charset="-120"/>
              </a:rPr>
              <a:t>晤談作業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200" dirty="0" smtClean="0">
                <a:latin typeface="標楷體" panose="03000509000000000000" pitchFamily="65" charset="-120"/>
                <a:ea typeface="標楷體" panose="03000509000000000000" pitchFamily="65" charset="-120"/>
              </a:rPr>
              <a:t>經安置委員會審議</a:t>
            </a:r>
            <a:r>
              <a:rPr lang="zh-TW" altLang="en-US" sz="3200" dirty="0" smtClean="0">
                <a:ea typeface="標楷體" panose="03000509000000000000" pitchFamily="65" charset="-120"/>
              </a:rPr>
              <a:t>學生之身心狀況及其填報之志願</a:t>
            </a:r>
            <a:r>
              <a:rPr lang="zh-TW" altLang="en-US" sz="3200" dirty="0" smtClean="0">
                <a:latin typeface="標楷體" panose="03000509000000000000" pitchFamily="65" charset="-120"/>
                <a:ea typeface="標楷體" panose="03000509000000000000" pitchFamily="65" charset="-120"/>
              </a:rPr>
              <a:t>，</a:t>
            </a:r>
            <a:r>
              <a:rPr lang="zh-TW" altLang="en-US" sz="3200" u="sng" dirty="0" smtClean="0">
                <a:latin typeface="標楷體" panose="03000509000000000000" pitchFamily="65" charset="-120"/>
                <a:ea typeface="標楷體" panose="03000509000000000000" pitchFamily="65" charset="-120"/>
              </a:rPr>
              <a:t>志願數不足</a:t>
            </a:r>
            <a:r>
              <a:rPr lang="zh-TW" altLang="en-US" sz="3200" dirty="0" smtClean="0">
                <a:latin typeface="標楷體" panose="03000509000000000000" pitchFamily="65" charset="-120"/>
                <a:ea typeface="標楷體" panose="03000509000000000000" pitchFamily="65" charset="-120"/>
              </a:rPr>
              <a:t>或</a:t>
            </a:r>
            <a:r>
              <a:rPr lang="zh-TW" altLang="en-US" sz="3200" u="sng" dirty="0" smtClean="0">
                <a:ea typeface="標楷體" panose="03000509000000000000" pitchFamily="65" charset="-120"/>
              </a:rPr>
              <a:t>不適性者</a:t>
            </a:r>
            <a:r>
              <a:rPr lang="zh-TW" altLang="en-US" sz="3200" dirty="0" smtClean="0">
                <a:ea typeface="標楷體" panose="03000509000000000000" pitchFamily="65" charset="-120"/>
              </a:rPr>
              <a:t>，必要時辦理「</a:t>
            </a:r>
            <a:r>
              <a:rPr lang="zh-TW" altLang="en-US" sz="3200" dirty="0" smtClean="0">
                <a:solidFill>
                  <a:srgbClr val="FF0000"/>
                </a:solidFill>
                <a:ea typeface="標楷體" panose="03000509000000000000" pitchFamily="65" charset="-120"/>
              </a:rPr>
              <a:t>晤談</a:t>
            </a:r>
            <a:r>
              <a:rPr lang="zh-TW" altLang="en-US" sz="3200" dirty="0" smtClean="0">
                <a:ea typeface="標楷體" panose="03000509000000000000" pitchFamily="65" charset="-120"/>
              </a:rPr>
              <a:t>」。</a:t>
            </a:r>
            <a:endParaRPr lang="zh-TW" altLang="en-US" sz="3200" dirty="0" smtClean="0">
              <a:latin typeface="標楷體" panose="03000509000000000000" pitchFamily="65" charset="-120"/>
              <a:ea typeface="標楷體" panose="03000509000000000000" pitchFamily="65" charset="-120"/>
            </a:endParaRPr>
          </a:p>
          <a:p>
            <a:pPr lvl="1"/>
            <a:r>
              <a:rPr lang="zh-TW" altLang="en-US" sz="3200" dirty="0" smtClean="0">
                <a:ea typeface="標楷體" panose="03000509000000000000" pitchFamily="65" charset="-120"/>
              </a:rPr>
              <a:t>學生經晤談須調整志願者，應當場繳交志願調整表，並以調整後之志願，進行安置作業。</a:t>
            </a:r>
          </a:p>
        </p:txBody>
      </p:sp>
      <p:sp>
        <p:nvSpPr>
          <p:cNvPr id="29700"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29701"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63D81D50-5103-445E-BCF9-4C05014ADE21}" type="slidenum">
              <a:rPr kumimoji="0" lang="en-US" altLang="zh-TW" sz="1200"/>
              <a:pPr/>
              <a:t>27</a:t>
            </a:fld>
            <a:endParaRPr kumimoji="0" lang="en-US" altLang="zh-TW" sz="12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0723" name="內容版面配置區 2"/>
          <p:cNvSpPr>
            <a:spLocks noGrp="1"/>
          </p:cNvSpPr>
          <p:nvPr>
            <p:ph idx="1"/>
          </p:nvPr>
        </p:nvSpPr>
        <p:spPr/>
        <p:txBody>
          <a:bodyPr/>
          <a:lstStyle/>
          <a:p>
            <a:r>
              <a:rPr lang="zh-TW" altLang="en-US" sz="3200" b="1" dirty="0" smtClean="0">
                <a:latin typeface="標楷體" panose="03000509000000000000" pitchFamily="65" charset="-120"/>
                <a:ea typeface="標楷體" panose="03000509000000000000" pitchFamily="65" charset="-120"/>
              </a:rPr>
              <a:t>晤談作業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200" dirty="0" smtClean="0">
                <a:ea typeface="標楷體" panose="03000509000000000000" pitchFamily="65" charset="-120"/>
              </a:rPr>
              <a:t>委員會同意維持原志願者，進行安置作業。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200" dirty="0" smtClean="0">
                <a:ea typeface="標楷體" panose="03000509000000000000" pitchFamily="65" charset="-120"/>
              </a:rPr>
              <a:t>不接受志願調整建議者，逕予安置。</a:t>
            </a:r>
            <a:endParaRPr lang="zh-TW" altLang="en-US" sz="3200" dirty="0" smtClean="0">
              <a:latin typeface="標楷體" panose="03000509000000000000" pitchFamily="65" charset="-120"/>
              <a:ea typeface="標楷體" panose="03000509000000000000" pitchFamily="65" charset="-120"/>
            </a:endParaRPr>
          </a:p>
          <a:p>
            <a:pPr lvl="1"/>
            <a:r>
              <a:rPr lang="zh-TW" altLang="en-US" sz="3200" u="sng" dirty="0" smtClean="0">
                <a:ea typeface="標楷體" panose="03000509000000000000" pitchFamily="65" charset="-120"/>
              </a:rPr>
              <a:t>須參加晤談而未出席者，逕予安置，不得參加餘額安置</a:t>
            </a:r>
            <a:r>
              <a:rPr lang="zh-TW" altLang="en-US" sz="3200" dirty="0" smtClean="0">
                <a:ea typeface="標楷體" panose="03000509000000000000" pitchFamily="65" charset="-120"/>
              </a:rPr>
              <a:t>。</a:t>
            </a:r>
          </a:p>
        </p:txBody>
      </p:sp>
      <p:sp>
        <p:nvSpPr>
          <p:cNvPr id="3072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072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499D15EB-B70C-48BC-A99F-D5FB15714DD1}" type="slidenum">
              <a:rPr kumimoji="0" lang="en-US" altLang="zh-TW" sz="1200"/>
              <a:pPr/>
              <a:t>28</a:t>
            </a:fld>
            <a:endParaRPr kumimoji="0" lang="en-US" altLang="zh-TW" sz="12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1747" name="內容版面配置區 2"/>
          <p:cNvSpPr>
            <a:spLocks noGrp="1"/>
          </p:cNvSpPr>
          <p:nvPr>
            <p:ph idx="1"/>
          </p:nvPr>
        </p:nvSpPr>
        <p:spPr>
          <a:xfrm>
            <a:off x="468313" y="1628775"/>
            <a:ext cx="8001000" cy="4267200"/>
          </a:xfrm>
        </p:spPr>
        <p:txBody>
          <a:bodyPr/>
          <a:lstStyle/>
          <a:p>
            <a:r>
              <a:rPr lang="zh-TW" altLang="en-US" sz="2800" b="1" smtClean="0">
                <a:latin typeface="標楷體" panose="03000509000000000000" pitchFamily="65" charset="-120"/>
                <a:ea typeface="標楷體" panose="03000509000000000000" pitchFamily="65" charset="-120"/>
              </a:rPr>
              <a:t>晤談作業</a:t>
            </a:r>
            <a:endParaRPr lang="zh-TW" altLang="en-US" sz="2800" smtClean="0">
              <a:latin typeface="標楷體" panose="03000509000000000000" pitchFamily="65" charset="-120"/>
              <a:ea typeface="標楷體" panose="03000509000000000000" pitchFamily="65" charset="-120"/>
            </a:endParaRPr>
          </a:p>
          <a:p>
            <a:pPr lvl="1"/>
            <a:r>
              <a:rPr lang="zh-TW" altLang="en-US" sz="2800" smtClean="0">
                <a:latin typeface="標楷體" panose="03000509000000000000" pitchFamily="65" charset="-120"/>
                <a:ea typeface="標楷體" panose="03000509000000000000" pitchFamily="65" charset="-120"/>
              </a:rPr>
              <a:t>日期及地點：</a:t>
            </a:r>
            <a:r>
              <a:rPr lang="en-US" altLang="en-US" sz="2800" smtClean="0">
                <a:latin typeface="標楷體" panose="03000509000000000000" pitchFamily="65" charset="-120"/>
                <a:ea typeface="標楷體" panose="03000509000000000000" pitchFamily="65" charset="-120"/>
              </a:rPr>
              <a:t>民國10</a:t>
            </a:r>
            <a:r>
              <a:rPr lang="en-US" altLang="zh-TW" sz="2800" smtClean="0">
                <a:latin typeface="標楷體" panose="03000509000000000000" pitchFamily="65" charset="-120"/>
                <a:ea typeface="標楷體" panose="03000509000000000000" pitchFamily="65" charset="-120"/>
              </a:rPr>
              <a:t>5</a:t>
            </a:r>
            <a:r>
              <a:rPr lang="en-US" altLang="en-US" sz="2800" smtClean="0">
                <a:latin typeface="標楷體" panose="03000509000000000000" pitchFamily="65" charset="-120"/>
                <a:ea typeface="標楷體" panose="03000509000000000000" pitchFamily="65" charset="-120"/>
              </a:rPr>
              <a:t>年</a:t>
            </a:r>
            <a:r>
              <a:rPr lang="en-US" altLang="zh-TW" sz="2800" smtClean="0">
                <a:latin typeface="標楷體" panose="03000509000000000000" pitchFamily="65" charset="-120"/>
                <a:ea typeface="標楷體" panose="03000509000000000000" pitchFamily="65" charset="-120"/>
              </a:rPr>
              <a:t>5</a:t>
            </a:r>
            <a:r>
              <a:rPr lang="en-US" altLang="en-US" sz="2800" smtClean="0">
                <a:latin typeface="標楷體" panose="03000509000000000000" pitchFamily="65" charset="-120"/>
                <a:ea typeface="標楷體" panose="03000509000000000000" pitchFamily="65" charset="-120"/>
              </a:rPr>
              <a:t>月</a:t>
            </a:r>
            <a:r>
              <a:rPr lang="en-US" altLang="zh-TW" sz="2800" smtClean="0">
                <a:latin typeface="標楷體" panose="03000509000000000000" pitchFamily="65" charset="-120"/>
                <a:ea typeface="標楷體" panose="03000509000000000000" pitchFamily="65" charset="-120"/>
              </a:rPr>
              <a:t>9</a:t>
            </a:r>
            <a:r>
              <a:rPr lang="en-US" altLang="en-US" sz="2800" smtClean="0">
                <a:latin typeface="標楷體" panose="03000509000000000000" pitchFamily="65" charset="-120"/>
                <a:ea typeface="標楷體" panose="03000509000000000000" pitchFamily="65" charset="-120"/>
              </a:rPr>
              <a:t>日(一)~</a:t>
            </a:r>
            <a:r>
              <a:rPr lang="en-US" altLang="zh-TW" sz="2800" smtClean="0">
                <a:latin typeface="標楷體" panose="03000509000000000000" pitchFamily="65" charset="-120"/>
                <a:ea typeface="標楷體" panose="03000509000000000000" pitchFamily="65" charset="-120"/>
              </a:rPr>
              <a:t>5</a:t>
            </a:r>
            <a:r>
              <a:rPr lang="en-US" altLang="en-US" sz="2800" smtClean="0">
                <a:latin typeface="標楷體" panose="03000509000000000000" pitchFamily="65" charset="-120"/>
                <a:ea typeface="標楷體" panose="03000509000000000000" pitchFamily="65" charset="-120"/>
              </a:rPr>
              <a:t>月</a:t>
            </a:r>
            <a:r>
              <a:rPr lang="en-US" altLang="zh-TW" sz="2800" smtClean="0">
                <a:latin typeface="標楷體" panose="03000509000000000000" pitchFamily="65" charset="-120"/>
                <a:ea typeface="標楷體" panose="03000509000000000000" pitchFamily="65" charset="-120"/>
              </a:rPr>
              <a:t>23</a:t>
            </a:r>
            <a:r>
              <a:rPr lang="en-US" altLang="en-US" sz="2800" smtClean="0">
                <a:latin typeface="標楷體" panose="03000509000000000000" pitchFamily="65" charset="-120"/>
                <a:ea typeface="標楷體" panose="03000509000000000000" pitchFamily="65" charset="-120"/>
              </a:rPr>
              <a:t>日(</a:t>
            </a:r>
            <a:r>
              <a:rPr lang="zh-TW" altLang="en-US" sz="2800" smtClean="0">
                <a:latin typeface="標楷體" panose="03000509000000000000" pitchFamily="65" charset="-120"/>
                <a:ea typeface="標楷體" panose="03000509000000000000" pitchFamily="65" charset="-120"/>
              </a:rPr>
              <a:t>一</a:t>
            </a:r>
            <a:r>
              <a:rPr lang="en-US" altLang="en-US" sz="2800" smtClean="0">
                <a:latin typeface="標楷體" panose="03000509000000000000" pitchFamily="65" charset="-120"/>
                <a:ea typeface="標楷體" panose="03000509000000000000" pitchFamily="65" charset="-120"/>
              </a:rPr>
              <a:t>)，由分區主辦學校個別通知報名國中轉知家長。</a:t>
            </a:r>
            <a:endParaRPr lang="zh-TW" altLang="en-US" sz="2800" smtClean="0">
              <a:latin typeface="標楷體" panose="03000509000000000000" pitchFamily="65" charset="-120"/>
              <a:ea typeface="標楷體" panose="03000509000000000000" pitchFamily="65" charset="-120"/>
            </a:endParaRPr>
          </a:p>
          <a:p>
            <a:pPr lvl="1"/>
            <a:r>
              <a:rPr lang="zh-TW" altLang="en-US" sz="2800" smtClean="0">
                <a:latin typeface="標楷體" panose="03000509000000000000" pitchFamily="65" charset="-120"/>
                <a:ea typeface="標楷體" panose="03000509000000000000" pitchFamily="65" charset="-120"/>
              </a:rPr>
              <a:t>參加人員：須晤談之學生與國中教師或輔導教師務必出席，學生監護人</a:t>
            </a:r>
            <a:r>
              <a:rPr lang="en-US" altLang="zh-TW" sz="28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或法定代理人</a:t>
            </a:r>
            <a:r>
              <a:rPr lang="en-US" altLang="zh-TW" sz="28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應陪同參加晤談。學生監護人</a:t>
            </a:r>
            <a:r>
              <a:rPr lang="en-US" altLang="zh-TW" sz="28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或法定代理人</a:t>
            </a:r>
            <a:r>
              <a:rPr lang="en-US" altLang="zh-TW" sz="28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未能陪同，應填寫委託書委請原就讀國中教師、特教組長、輔導主任或學校相關人員參加晤談。</a:t>
            </a:r>
          </a:p>
        </p:txBody>
      </p:sp>
      <p:sp>
        <p:nvSpPr>
          <p:cNvPr id="3174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174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34E992FB-8B77-4A90-9AF4-8F92CB18A75E}" type="slidenum">
              <a:rPr kumimoji="0" lang="en-US" altLang="zh-TW" sz="1200"/>
              <a:pPr/>
              <a:t>29</a:t>
            </a:fld>
            <a:endParaRPr kumimoji="0" lang="en-US" altLang="zh-TW" sz="12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614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18446599-780A-4278-8257-1A56D11FE77C}" type="slidenum">
              <a:rPr kumimoji="0" lang="en-US" altLang="zh-TW" sz="1200"/>
              <a:pPr/>
              <a:t>3</a:t>
            </a:fld>
            <a:endParaRPr kumimoji="0" lang="en-US" altLang="zh-TW" sz="1200"/>
          </a:p>
        </p:txBody>
      </p:sp>
      <p:sp>
        <p:nvSpPr>
          <p:cNvPr id="6148" name="Rectangle 2"/>
          <p:cNvSpPr>
            <a:spLocks noGrp="1" noChangeArrowheads="1"/>
          </p:cNvSpPr>
          <p:nvPr>
            <p:ph type="title"/>
          </p:nvPr>
        </p:nvSpPr>
        <p:spPr>
          <a:xfrm>
            <a:off x="1187450" y="304800"/>
            <a:ext cx="7388225" cy="1216025"/>
          </a:xfrm>
        </p:spPr>
        <p:txBody>
          <a:bodyPr/>
          <a:lstStyle/>
          <a:p>
            <a:pPr eaLnBrk="1" hangingPunct="1"/>
            <a:r>
              <a:rPr lang="en-US" altLang="zh-TW" sz="3400" smtClean="0">
                <a:ea typeface="標楷體" panose="03000509000000000000" pitchFamily="65" charset="-120"/>
              </a:rPr>
              <a:t/>
            </a:r>
            <a:br>
              <a:rPr lang="en-US" altLang="zh-TW" sz="3400" smtClean="0">
                <a:ea typeface="標楷體" panose="03000509000000000000" pitchFamily="65" charset="-120"/>
              </a:rPr>
            </a:br>
            <a:r>
              <a:rPr lang="zh-TW" altLang="en-US" sz="4800" smtClean="0">
                <a:ea typeface="標楷體" panose="03000509000000000000" pitchFamily="65" charset="-120"/>
              </a:rPr>
              <a:t>目標</a:t>
            </a:r>
          </a:p>
        </p:txBody>
      </p:sp>
      <p:sp>
        <p:nvSpPr>
          <p:cNvPr id="6149" name="Rectangle 3"/>
          <p:cNvSpPr>
            <a:spLocks noGrp="1" noChangeArrowheads="1"/>
          </p:cNvSpPr>
          <p:nvPr>
            <p:ph type="body" idx="1"/>
          </p:nvPr>
        </p:nvSpPr>
        <p:spPr>
          <a:xfrm>
            <a:off x="285750" y="1857375"/>
            <a:ext cx="8326438" cy="3908425"/>
          </a:xfrm>
        </p:spPr>
        <p:txBody>
          <a:bodyPr/>
          <a:lstStyle/>
          <a:p>
            <a:pPr marL="966788" lvl="1" indent="-495300" eaLnBrk="1" hangingPunct="1"/>
            <a:r>
              <a:rPr lang="zh-TW" altLang="en-US" sz="2800" smtClean="0">
                <a:ea typeface="標楷體" panose="03000509000000000000" pitchFamily="65" charset="-120"/>
              </a:rPr>
              <a:t>融入一般生多元入學管道</a:t>
            </a:r>
          </a:p>
          <a:p>
            <a:pPr marL="966788" lvl="1" indent="-495300" eaLnBrk="1" hangingPunct="1"/>
            <a:r>
              <a:rPr lang="zh-TW" altLang="en-US" sz="2800" smtClean="0">
                <a:ea typeface="標楷體" panose="03000509000000000000" pitchFamily="65" charset="-120"/>
              </a:rPr>
              <a:t>提供學生多元安置機會，保障充分就學權益</a:t>
            </a:r>
          </a:p>
          <a:p>
            <a:pPr marL="966788" lvl="1" indent="-495300" eaLnBrk="1" hangingPunct="1"/>
            <a:r>
              <a:rPr lang="zh-TW" altLang="en-US" sz="2800" smtClean="0">
                <a:ea typeface="標楷體" panose="03000509000000000000" pitchFamily="65" charset="-120"/>
              </a:rPr>
              <a:t>實現教育機會均等之理想，符合公平正義原則</a:t>
            </a:r>
          </a:p>
          <a:p>
            <a:pPr marL="966788" lvl="1" indent="-495300" eaLnBrk="1" hangingPunct="1"/>
            <a:r>
              <a:rPr lang="zh-TW" altLang="en-US" sz="2800" smtClean="0">
                <a:ea typeface="標楷體" panose="03000509000000000000" pitchFamily="65" charset="-120"/>
              </a:rPr>
              <a:t>提供身心障礙學生適性安置機會，以充分發揮潛能</a:t>
            </a:r>
          </a:p>
          <a:p>
            <a:pPr marL="966788" lvl="1" indent="-495300" eaLnBrk="1" hangingPunct="1"/>
            <a:r>
              <a:rPr lang="zh-TW" altLang="en-US" sz="2800" smtClean="0">
                <a:ea typeface="標楷體" panose="03000509000000000000" pitchFamily="65" charset="-120"/>
              </a:rPr>
              <a:t>強化就近入學安置，社區化安置目標</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2771" name="內容版面配置區 2"/>
          <p:cNvSpPr>
            <a:spLocks noGrp="1"/>
          </p:cNvSpPr>
          <p:nvPr>
            <p:ph idx="1"/>
          </p:nvPr>
        </p:nvSpPr>
        <p:spPr>
          <a:xfrm>
            <a:off x="539750" y="1752600"/>
            <a:ext cx="8027988" cy="4772025"/>
          </a:xfrm>
        </p:spPr>
        <p:txBody>
          <a:bodyPr/>
          <a:lstStyle/>
          <a:p>
            <a:r>
              <a:rPr lang="zh-TW" altLang="en-US" b="1" dirty="0" smtClean="0">
                <a:latin typeface="標楷體" panose="03000509000000000000" pitchFamily="65" charset="-120"/>
                <a:ea typeface="標楷體" panose="03000509000000000000" pitchFamily="65" charset="-120"/>
              </a:rPr>
              <a:t>安置作業</a:t>
            </a:r>
            <a:endParaRPr lang="zh-TW" altLang="en-US" dirty="0" smtClean="0">
              <a:latin typeface="標楷體" panose="03000509000000000000" pitchFamily="65" charset="-120"/>
              <a:ea typeface="標楷體" panose="03000509000000000000" pitchFamily="65" charset="-120"/>
            </a:endParaRPr>
          </a:p>
          <a:p>
            <a:pPr lvl="1"/>
            <a:r>
              <a:rPr lang="zh-TW" altLang="en-US" sz="3000" dirty="0" smtClean="0">
                <a:ea typeface="標楷體" panose="03000509000000000000" pitchFamily="65" charset="-120"/>
              </a:rPr>
              <a:t>由分區安置委員會依學生</a:t>
            </a:r>
            <a:r>
              <a:rPr lang="zh-TW" altLang="en-US" sz="3000" b="1" dirty="0" smtClean="0">
                <a:solidFill>
                  <a:srgbClr val="FF0000"/>
                </a:solidFill>
                <a:ea typeface="標楷體" panose="03000509000000000000" pitchFamily="65" charset="-120"/>
              </a:rPr>
              <a:t>志願順序</a:t>
            </a:r>
            <a:r>
              <a:rPr lang="zh-TW" altLang="en-US" sz="3000" dirty="0" smtClean="0">
                <a:ea typeface="標楷體" panose="03000509000000000000" pitchFamily="65" charset="-120"/>
              </a:rPr>
              <a:t>、</a:t>
            </a:r>
            <a:r>
              <a:rPr lang="zh-TW" altLang="en-US" sz="3000" b="1" dirty="0" smtClean="0">
                <a:solidFill>
                  <a:srgbClr val="FF0000"/>
                </a:solidFill>
                <a:ea typeface="標楷體" panose="03000509000000000000" pitchFamily="65" charset="-120"/>
              </a:rPr>
              <a:t>生涯規劃意見表</a:t>
            </a:r>
            <a:r>
              <a:rPr lang="zh-TW" altLang="en-US" sz="3000" b="1" dirty="0" smtClean="0">
                <a:ea typeface="標楷體" panose="03000509000000000000" pitchFamily="65" charset="-120"/>
              </a:rPr>
              <a:t>、</a:t>
            </a:r>
            <a:r>
              <a:rPr lang="zh-TW" altLang="en-US" sz="3000" b="1" dirty="0" smtClean="0">
                <a:solidFill>
                  <a:srgbClr val="FF0000"/>
                </a:solidFill>
                <a:ea typeface="標楷體" panose="03000509000000000000" pitchFamily="65" charset="-120"/>
              </a:rPr>
              <a:t>生涯轉銜建議表</a:t>
            </a:r>
            <a:r>
              <a:rPr lang="zh-TW" altLang="en-US" sz="3000" dirty="0" smtClean="0">
                <a:ea typeface="標楷體" panose="03000509000000000000" pitchFamily="65" charset="-120"/>
              </a:rPr>
              <a:t>、學生相關轉銜資料、學校資源、其他佐證資料等綜合研判，進行書面審查得逕予適性安置</a:t>
            </a:r>
            <a:r>
              <a:rPr lang="zh-TW" altLang="en-US" sz="3000" dirty="0" smtClean="0">
                <a:latin typeface="標楷體" panose="03000509000000000000" pitchFamily="65" charset="-120"/>
                <a:ea typeface="標楷體" panose="03000509000000000000" pitchFamily="65" charset="-120"/>
              </a:rPr>
              <a:t>。</a:t>
            </a:r>
          </a:p>
          <a:p>
            <a:pPr lvl="1"/>
            <a:r>
              <a:rPr lang="zh-TW" altLang="en-US" sz="3000" dirty="0" smtClean="0">
                <a:ea typeface="標楷體" panose="03000509000000000000" pitchFamily="65" charset="-120"/>
              </a:rPr>
              <a:t>如安置委員意見無法取得共識時，依</a:t>
            </a:r>
            <a:r>
              <a:rPr lang="zh-TW" altLang="en-US" sz="3000" b="1" dirty="0" smtClean="0">
                <a:ea typeface="標楷體" panose="03000509000000000000" pitchFamily="65" charset="-120"/>
              </a:rPr>
              <a:t>適性輔導</a:t>
            </a:r>
            <a:r>
              <a:rPr lang="zh-TW" altLang="en-US" sz="3000" dirty="0" smtClean="0">
                <a:ea typeface="標楷體" panose="03000509000000000000" pitchFamily="65" charset="-120"/>
              </a:rPr>
              <a:t>、</a:t>
            </a:r>
            <a:r>
              <a:rPr lang="zh-TW" altLang="en-US" sz="3000" b="1" dirty="0" smtClean="0">
                <a:ea typeface="標楷體" panose="03000509000000000000" pitchFamily="65" charset="-120"/>
              </a:rPr>
              <a:t>多元學習表現</a:t>
            </a:r>
            <a:r>
              <a:rPr lang="en-US" altLang="zh-TW" sz="3000" dirty="0" smtClean="0">
                <a:ea typeface="標楷體" panose="03000509000000000000" pitchFamily="65" charset="-120"/>
              </a:rPr>
              <a:t>(</a:t>
            </a:r>
            <a:r>
              <a:rPr lang="zh-TW" altLang="en-US" sz="3000" dirty="0" smtClean="0">
                <a:ea typeface="標楷體" panose="03000509000000000000" pitchFamily="65" charset="-120"/>
              </a:rPr>
              <a:t>特殊表現</a:t>
            </a:r>
            <a:r>
              <a:rPr lang="en-US" altLang="zh-TW" sz="3000" dirty="0" smtClean="0">
                <a:ea typeface="標楷體" panose="03000509000000000000" pitchFamily="65" charset="-120"/>
              </a:rPr>
              <a:t>)</a:t>
            </a:r>
            <a:r>
              <a:rPr lang="zh-TW" altLang="en-US" sz="3000" dirty="0" smtClean="0">
                <a:ea typeface="標楷體" panose="03000509000000000000" pitchFamily="65" charset="-120"/>
              </a:rPr>
              <a:t>及</a:t>
            </a:r>
            <a:r>
              <a:rPr lang="zh-TW" altLang="en-US" sz="3000" b="1" dirty="0" smtClean="0">
                <a:ea typeface="標楷體" panose="03000509000000000000" pitchFamily="65" charset="-120"/>
              </a:rPr>
              <a:t>學習綜合能力</a:t>
            </a:r>
            <a:r>
              <a:rPr lang="en-US" altLang="zh-TW" sz="3000" dirty="0" smtClean="0">
                <a:ea typeface="標楷體" panose="03000509000000000000" pitchFamily="65" charset="-120"/>
              </a:rPr>
              <a:t>(</a:t>
            </a:r>
            <a:r>
              <a:rPr lang="zh-TW" altLang="en-US" sz="3000" dirty="0" smtClean="0">
                <a:ea typeface="標楷體" panose="03000509000000000000" pitchFamily="65" charset="-120"/>
              </a:rPr>
              <a:t>學業表現</a:t>
            </a:r>
            <a:r>
              <a:rPr lang="en-US" altLang="zh-TW" sz="3000" dirty="0" smtClean="0">
                <a:ea typeface="標楷體" panose="03000509000000000000" pitchFamily="65" charset="-120"/>
              </a:rPr>
              <a:t>)</a:t>
            </a:r>
            <a:r>
              <a:rPr lang="zh-TW" altLang="en-US" sz="3000" dirty="0" smtClean="0">
                <a:ea typeface="標楷體" panose="03000509000000000000" pitchFamily="65" charset="-120"/>
              </a:rPr>
              <a:t>等項目，共同研議評定之。</a:t>
            </a:r>
            <a:endParaRPr lang="zh-TW" altLang="en-US" sz="3000" dirty="0" smtClean="0">
              <a:latin typeface="標楷體" panose="03000509000000000000" pitchFamily="65" charset="-120"/>
              <a:ea typeface="標楷體" panose="03000509000000000000" pitchFamily="65" charset="-120"/>
            </a:endParaRPr>
          </a:p>
        </p:txBody>
      </p:sp>
      <p:sp>
        <p:nvSpPr>
          <p:cNvPr id="3277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277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E31ADA60-D6F6-4121-9436-4026D157555E}" type="slidenum">
              <a:rPr kumimoji="0" lang="en-US" altLang="zh-TW" sz="1200"/>
              <a:pPr/>
              <a:t>30</a:t>
            </a:fld>
            <a:endParaRPr kumimoji="0" lang="en-US" altLang="zh-TW" sz="12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3795" name="內容版面配置區 2"/>
          <p:cNvSpPr>
            <a:spLocks noGrp="1"/>
          </p:cNvSpPr>
          <p:nvPr>
            <p:ph idx="1"/>
          </p:nvPr>
        </p:nvSpPr>
        <p:spPr/>
        <p:txBody>
          <a:bodyPr/>
          <a:lstStyle/>
          <a:p>
            <a:r>
              <a:rPr lang="zh-TW" altLang="en-US" sz="3200" b="1" dirty="0" smtClean="0">
                <a:latin typeface="標楷體" panose="03000509000000000000" pitchFamily="65" charset="-120"/>
                <a:ea typeface="標楷體" panose="03000509000000000000" pitchFamily="65" charset="-120"/>
              </a:rPr>
              <a:t>安置作業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000" dirty="0" smtClean="0">
                <a:latin typeface="標楷體" panose="03000509000000000000" pitchFamily="65" charset="-120"/>
                <a:ea typeface="標楷體" panose="03000509000000000000" pitchFamily="65" charset="-120"/>
              </a:rPr>
              <a:t>採志願序分發方式，學生依志願序至多選填</a:t>
            </a:r>
            <a:r>
              <a:rPr lang="en-US" altLang="zh-TW" sz="3000" dirty="0" smtClean="0">
                <a:latin typeface="標楷體" panose="03000509000000000000" pitchFamily="65" charset="-120"/>
                <a:ea typeface="標楷體" panose="03000509000000000000" pitchFamily="65" charset="-120"/>
              </a:rPr>
              <a:t>3</a:t>
            </a:r>
            <a:r>
              <a:rPr lang="zh-TW" altLang="en-US" sz="3000" dirty="0" smtClean="0">
                <a:latin typeface="標楷體" panose="03000509000000000000" pitchFamily="65" charset="-120"/>
                <a:ea typeface="標楷體" panose="03000509000000000000" pitchFamily="65" charset="-120"/>
              </a:rPr>
              <a:t> 群，</a:t>
            </a:r>
            <a:r>
              <a:rPr lang="zh-TW" altLang="en-US" sz="3000" b="1" u="sng" dirty="0" smtClean="0">
                <a:solidFill>
                  <a:srgbClr val="FF0000"/>
                </a:solidFill>
                <a:latin typeface="標楷體" panose="03000509000000000000" pitchFamily="65" charset="-120"/>
                <a:ea typeface="標楷體" panose="03000509000000000000" pitchFamily="65" charset="-120"/>
              </a:rPr>
              <a:t>前三志願需同一群</a:t>
            </a:r>
            <a:r>
              <a:rPr lang="zh-TW" altLang="en-US" sz="3000" dirty="0" smtClean="0">
                <a:latin typeface="標楷體" panose="03000509000000000000" pitchFamily="65" charset="-120"/>
                <a:ea typeface="標楷體" panose="03000509000000000000" pitchFamily="65" charset="-120"/>
              </a:rPr>
              <a:t>，第四志願後得由選擇之</a:t>
            </a:r>
            <a:r>
              <a:rPr lang="en-US" altLang="zh-TW" sz="3000" dirty="0" smtClean="0">
                <a:latin typeface="標楷體" panose="03000509000000000000" pitchFamily="65" charset="-120"/>
                <a:ea typeface="標楷體" panose="03000509000000000000" pitchFamily="65" charset="-120"/>
              </a:rPr>
              <a:t>3 </a:t>
            </a:r>
            <a:r>
              <a:rPr lang="zh-TW" altLang="en-US" sz="3000" dirty="0" smtClean="0">
                <a:latin typeface="標楷體" panose="03000509000000000000" pitchFamily="65" charset="-120"/>
                <a:ea typeface="標楷體" panose="03000509000000000000" pitchFamily="65" charset="-120"/>
              </a:rPr>
              <a:t>群中選填科校志願。</a:t>
            </a:r>
          </a:p>
          <a:p>
            <a:pPr lvl="1"/>
            <a:r>
              <a:rPr lang="zh-TW" altLang="en-US" sz="3000" dirty="0" smtClean="0">
                <a:latin typeface="標楷體" panose="03000509000000000000" pitchFamily="65" charset="-120"/>
                <a:ea typeface="標楷體" panose="03000509000000000000" pitchFamily="65" charset="-120"/>
              </a:rPr>
              <a:t>選填志願至少</a:t>
            </a:r>
            <a:r>
              <a:rPr lang="en-US" altLang="zh-TW" sz="3000" b="1" u="sng" dirty="0" smtClean="0">
                <a:solidFill>
                  <a:srgbClr val="FF0000"/>
                </a:solidFill>
                <a:latin typeface="標楷體" panose="03000509000000000000" pitchFamily="65" charset="-120"/>
                <a:ea typeface="標楷體" panose="03000509000000000000" pitchFamily="65" charset="-120"/>
              </a:rPr>
              <a:t>10 </a:t>
            </a:r>
            <a:r>
              <a:rPr lang="zh-TW" altLang="en-US" sz="3000" b="1" u="sng" dirty="0" smtClean="0">
                <a:solidFill>
                  <a:srgbClr val="FF0000"/>
                </a:solidFill>
                <a:latin typeface="標楷體" panose="03000509000000000000" pitchFamily="65" charset="-120"/>
                <a:ea typeface="標楷體" panose="03000509000000000000" pitchFamily="65" charset="-120"/>
              </a:rPr>
              <a:t>個科校志願</a:t>
            </a:r>
            <a:r>
              <a:rPr lang="zh-TW" altLang="en-US" sz="3000" dirty="0" smtClean="0">
                <a:latin typeface="標楷體" panose="03000509000000000000" pitchFamily="65" charset="-120"/>
                <a:ea typeface="標楷體" panose="03000509000000000000" pitchFamily="65" charset="-120"/>
              </a:rPr>
              <a:t>，至多</a:t>
            </a:r>
            <a:r>
              <a:rPr lang="en-US" altLang="zh-TW" sz="3000" dirty="0" smtClean="0">
                <a:latin typeface="標楷體" panose="03000509000000000000" pitchFamily="65" charset="-120"/>
                <a:ea typeface="標楷體" panose="03000509000000000000" pitchFamily="65" charset="-120"/>
              </a:rPr>
              <a:t>30 </a:t>
            </a:r>
            <a:r>
              <a:rPr lang="zh-TW" altLang="en-US" sz="3000" dirty="0" smtClean="0">
                <a:latin typeface="標楷體" panose="03000509000000000000" pitchFamily="65" charset="-120"/>
                <a:ea typeface="標楷體" panose="03000509000000000000" pitchFamily="65" charset="-120"/>
              </a:rPr>
              <a:t>個科校志願。</a:t>
            </a:r>
          </a:p>
          <a:p>
            <a:pPr lvl="1"/>
            <a:r>
              <a:rPr lang="zh-TW" altLang="en-US" sz="3000" dirty="0" smtClean="0">
                <a:latin typeface="標楷體" panose="03000509000000000000" pitchFamily="65" charset="-120"/>
                <a:ea typeface="標楷體" panose="03000509000000000000" pitchFamily="65" charset="-120"/>
              </a:rPr>
              <a:t>在前三志願選填中，若選填之第一志願群該群科校志願未達</a:t>
            </a:r>
            <a:r>
              <a:rPr lang="en-US" altLang="zh-TW" sz="3000" dirty="0" smtClean="0">
                <a:latin typeface="標楷體" panose="03000509000000000000" pitchFamily="65" charset="-120"/>
                <a:ea typeface="標楷體" panose="03000509000000000000" pitchFamily="65" charset="-120"/>
              </a:rPr>
              <a:t>3 </a:t>
            </a:r>
            <a:r>
              <a:rPr lang="zh-TW" altLang="en-US" sz="3000" dirty="0" smtClean="0">
                <a:latin typeface="標楷體" panose="03000509000000000000" pitchFamily="65" charset="-120"/>
                <a:ea typeface="標楷體" panose="03000509000000000000" pitchFamily="65" charset="-120"/>
              </a:rPr>
              <a:t>個時，可選擇第二志願群填寫或不足額選填。</a:t>
            </a:r>
          </a:p>
        </p:txBody>
      </p:sp>
      <p:sp>
        <p:nvSpPr>
          <p:cNvPr id="3379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379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7C87DBB9-3570-4072-90D6-37680F7DB514}" type="slidenum">
              <a:rPr kumimoji="0" lang="en-US" altLang="zh-TW" sz="1200"/>
              <a:pPr/>
              <a:t>31</a:t>
            </a:fld>
            <a:endParaRPr kumimoji="0" lang="en-US" altLang="zh-TW" sz="12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標題 1"/>
          <p:cNvSpPr>
            <a:spLocks noGrp="1"/>
          </p:cNvSpPr>
          <p:nvPr>
            <p:ph type="title" idx="4294967295"/>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4819" name="內容版面配置區 2"/>
          <p:cNvSpPr>
            <a:spLocks noGrp="1"/>
          </p:cNvSpPr>
          <p:nvPr>
            <p:ph idx="4294967295"/>
          </p:nvPr>
        </p:nvSpPr>
        <p:spPr/>
        <p:txBody>
          <a:bodyPr/>
          <a:lstStyle/>
          <a:p>
            <a:r>
              <a:rPr lang="zh-TW" altLang="en-US" sz="3200" b="1" dirty="0" smtClean="0">
                <a:latin typeface="標楷體" panose="03000509000000000000" pitchFamily="65" charset="-120"/>
                <a:ea typeface="標楷體" panose="03000509000000000000" pitchFamily="65" charset="-120"/>
              </a:rPr>
              <a:t>安置作業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200" u="sng" dirty="0" smtClean="0">
                <a:ea typeface="標楷體" panose="03000509000000000000" pitchFamily="65" charset="-120"/>
              </a:rPr>
              <a:t>安置作業採依志願安置</a:t>
            </a:r>
            <a:r>
              <a:rPr lang="zh-TW" altLang="en-US" sz="3200" dirty="0" smtClean="0">
                <a:ea typeface="標楷體" panose="03000509000000000000" pitchFamily="65" charset="-120"/>
              </a:rPr>
              <a:t>，按填寫之所有科校志願依序分發，全部學生第一志願完成分發作業後，如無法順利安置，再依序進行志願分發作業</a:t>
            </a:r>
            <a:r>
              <a:rPr lang="zh-TW" altLang="en-US" sz="3200" dirty="0" smtClean="0">
                <a:latin typeface="標楷體" panose="03000509000000000000" pitchFamily="65" charset="-120"/>
                <a:ea typeface="標楷體" panose="03000509000000000000" pitchFamily="65" charset="-120"/>
              </a:rPr>
              <a:t>。</a:t>
            </a:r>
          </a:p>
          <a:p>
            <a:pPr lvl="1"/>
            <a:r>
              <a:rPr lang="zh-TW" altLang="en-US" sz="3200" dirty="0" smtClean="0">
                <a:ea typeface="標楷體" panose="03000509000000000000" pitchFamily="65" charset="-120"/>
              </a:rPr>
              <a:t>若因選填志願數不足導致無法順利安置者，由安置區委員辦理「晤談」作業。</a:t>
            </a:r>
          </a:p>
        </p:txBody>
      </p:sp>
      <p:sp>
        <p:nvSpPr>
          <p:cNvPr id="34820" name="頁尾版面配置區 4"/>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ctr" eaLnBrk="1" hangingPunct="1"/>
            <a:r>
              <a:rPr kumimoji="0" lang="en-US" altLang="zh-TW" sz="1200"/>
              <a:t>適性輔導安置</a:t>
            </a:r>
          </a:p>
        </p:txBody>
      </p:sp>
      <p:sp>
        <p:nvSpPr>
          <p:cNvPr id="34821" name="投影片編號版面配置區 5"/>
          <p:cNvSpPr txBox="1">
            <a:spLocks noGrp="1"/>
          </p:cNvSpPr>
          <p:nvPr/>
        </p:nvSpPr>
        <p:spPr bwMode="auto">
          <a:xfrm>
            <a:off x="6553200" y="6245225"/>
            <a:ext cx="1981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r" eaLnBrk="1" hangingPunct="1"/>
            <a:fld id="{E813D28C-51B7-4FA7-B71B-ADBBD132EF65}" type="slidenum">
              <a:rPr kumimoji="0" lang="en-US" altLang="zh-TW" sz="1200"/>
              <a:pPr algn="r" eaLnBrk="1" hangingPunct="1"/>
              <a:t>32</a:t>
            </a:fld>
            <a:endParaRPr kumimoji="0" lang="en-US" altLang="zh-TW" sz="12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5843" name="內容版面配置區 2"/>
          <p:cNvSpPr>
            <a:spLocks noGrp="1"/>
          </p:cNvSpPr>
          <p:nvPr>
            <p:ph idx="1"/>
          </p:nvPr>
        </p:nvSpPr>
        <p:spPr>
          <a:xfrm>
            <a:off x="539750" y="1752600"/>
            <a:ext cx="8604250" cy="4484688"/>
          </a:xfrm>
        </p:spPr>
        <p:txBody>
          <a:bodyPr/>
          <a:lstStyle/>
          <a:p>
            <a:r>
              <a:rPr lang="zh-TW" altLang="en-US" b="1" dirty="0" smtClean="0">
                <a:latin typeface="標楷體" panose="03000509000000000000" pitchFamily="65" charset="-120"/>
                <a:ea typeface="標楷體" panose="03000509000000000000" pitchFamily="65" charset="-120"/>
              </a:rPr>
              <a:t>安置作業</a:t>
            </a:r>
            <a:endParaRPr lang="zh-TW" altLang="en-US" dirty="0" smtClean="0">
              <a:latin typeface="標楷體" panose="03000509000000000000" pitchFamily="65" charset="-120"/>
              <a:ea typeface="標楷體" panose="03000509000000000000" pitchFamily="65" charset="-120"/>
            </a:endParaRPr>
          </a:p>
          <a:p>
            <a:pPr lvl="1"/>
            <a:r>
              <a:rPr lang="zh-TW" altLang="en-US" sz="3000" dirty="0" smtClean="0">
                <a:latin typeface="標楷體" panose="03000509000000000000" pitchFamily="65" charset="-120"/>
                <a:ea typeface="標楷體" panose="03000509000000000000" pitchFamily="65" charset="-120"/>
              </a:rPr>
              <a:t>學生選填之志願</a:t>
            </a:r>
            <a:r>
              <a:rPr lang="zh-TW" altLang="en-US" sz="3000" u="sng" dirty="0" smtClean="0">
                <a:latin typeface="標楷體" panose="03000509000000000000" pitchFamily="65" charset="-120"/>
                <a:ea typeface="標楷體" panose="03000509000000000000" pitchFamily="65" charset="-120"/>
              </a:rPr>
              <a:t>得包含特教學校</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屬於綜合群，不與上列三個志願群數加總或衝突</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a:t>
            </a:r>
          </a:p>
          <a:p>
            <a:pPr lvl="1">
              <a:buFont typeface="Wingdings" panose="05000000000000000000" pitchFamily="2" charset="2"/>
              <a:buChar char="Ø"/>
            </a:pPr>
            <a:r>
              <a:rPr lang="zh-TW" altLang="en-US" sz="3000" dirty="0" smtClean="0">
                <a:latin typeface="標楷體" panose="03000509000000000000" pitchFamily="65" charset="-120"/>
                <a:ea typeface="標楷體" panose="03000509000000000000" pitchFamily="65" charset="-120"/>
              </a:rPr>
              <a:t>國立臺中啟明學校</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視障及視多障</a:t>
            </a:r>
            <a:r>
              <a:rPr lang="en-US" altLang="zh-TW" sz="3000" dirty="0" smtClean="0">
                <a:latin typeface="標楷體" panose="03000509000000000000" pitchFamily="65" charset="-120"/>
                <a:ea typeface="標楷體" panose="03000509000000000000" pitchFamily="65" charset="-120"/>
              </a:rPr>
              <a:t>)</a:t>
            </a:r>
            <a:endParaRPr lang="zh-TW" altLang="en-US" sz="3000" dirty="0" smtClean="0">
              <a:latin typeface="標楷體" panose="03000509000000000000" pitchFamily="65" charset="-120"/>
              <a:ea typeface="標楷體" panose="03000509000000000000" pitchFamily="65" charset="-120"/>
            </a:endParaRPr>
          </a:p>
          <a:p>
            <a:pPr lvl="1">
              <a:buFont typeface="Wingdings" panose="05000000000000000000" pitchFamily="2" charset="2"/>
              <a:buChar char="Ø"/>
            </a:pPr>
            <a:r>
              <a:rPr lang="zh-TW" altLang="en-US" sz="3000" dirty="0" smtClean="0">
                <a:latin typeface="標楷體" panose="03000509000000000000" pitchFamily="65" charset="-120"/>
                <a:ea typeface="標楷體" panose="03000509000000000000" pitchFamily="65" charset="-120"/>
              </a:rPr>
              <a:t>國立臺中啟聰學校</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聽障及聽多障</a:t>
            </a:r>
            <a:r>
              <a:rPr lang="en-US" altLang="zh-TW" sz="3000" dirty="0" smtClean="0">
                <a:latin typeface="標楷體" panose="03000509000000000000" pitchFamily="65" charset="-120"/>
                <a:ea typeface="標楷體" panose="03000509000000000000" pitchFamily="65" charset="-120"/>
              </a:rPr>
              <a:t>)</a:t>
            </a:r>
            <a:endParaRPr lang="zh-TW" altLang="en-US" sz="3000" dirty="0" smtClean="0">
              <a:latin typeface="標楷體" panose="03000509000000000000" pitchFamily="65" charset="-120"/>
              <a:ea typeface="標楷體" panose="03000509000000000000" pitchFamily="65" charset="-120"/>
            </a:endParaRPr>
          </a:p>
          <a:p>
            <a:pPr lvl="1">
              <a:buFont typeface="Wingdings" panose="05000000000000000000" pitchFamily="2" charset="2"/>
              <a:buChar char="Ø"/>
            </a:pPr>
            <a:r>
              <a:rPr lang="zh-TW" altLang="en-US" sz="3000" dirty="0" smtClean="0">
                <a:solidFill>
                  <a:srgbClr val="00206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國立臺南大學附屬啟聰學校</a:t>
            </a:r>
            <a:r>
              <a:rPr lang="en-US" altLang="zh-TW" sz="3000" dirty="0" smtClean="0">
                <a:solidFill>
                  <a:srgbClr val="00206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sz="3000" dirty="0" smtClean="0">
                <a:solidFill>
                  <a:srgbClr val="00206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聽障及聽多障</a:t>
            </a:r>
            <a:r>
              <a:rPr lang="en-US" altLang="zh-TW" sz="3000" dirty="0" smtClean="0">
                <a:solidFill>
                  <a:srgbClr val="00206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endParaRPr lang="zh-TW" altLang="en-US" sz="3000" dirty="0" smtClean="0">
              <a:solidFill>
                <a:srgbClr val="00206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lvl="1">
              <a:buFont typeface="Wingdings" panose="05000000000000000000" pitchFamily="2" charset="2"/>
              <a:buChar char="Ø"/>
            </a:pPr>
            <a:r>
              <a:rPr lang="zh-TW" altLang="en-US" sz="3000" dirty="0" smtClean="0">
                <a:latin typeface="標楷體" panose="03000509000000000000" pitchFamily="65" charset="-120"/>
                <a:ea typeface="標楷體" panose="03000509000000000000" pitchFamily="65" charset="-120"/>
              </a:rPr>
              <a:t>國立和美實驗學校</a:t>
            </a:r>
            <a:r>
              <a:rPr lang="en-US" altLang="zh-TW" sz="3000" dirty="0" smtClean="0">
                <a:latin typeface="標楷體" panose="03000509000000000000" pitchFamily="65" charset="-120"/>
                <a:ea typeface="標楷體" panose="03000509000000000000" pitchFamily="65" charset="-120"/>
              </a:rPr>
              <a:t>(</a:t>
            </a:r>
            <a:r>
              <a:rPr lang="zh-TW" altLang="en-US" sz="3000" dirty="0" smtClean="0">
                <a:latin typeface="標楷體" panose="03000509000000000000" pitchFamily="65" charset="-120"/>
                <a:ea typeface="標楷體" panose="03000509000000000000" pitchFamily="65" charset="-120"/>
              </a:rPr>
              <a:t>肢障、腦性麻痺及含前述之多障學生</a:t>
            </a:r>
            <a:r>
              <a:rPr lang="en-US" altLang="zh-TW" sz="3000" dirty="0" smtClean="0">
                <a:latin typeface="標楷體" panose="03000509000000000000" pitchFamily="65" charset="-120"/>
                <a:ea typeface="標楷體" panose="03000509000000000000" pitchFamily="65" charset="-120"/>
              </a:rPr>
              <a:t>)</a:t>
            </a:r>
            <a:endParaRPr lang="zh-TW" altLang="en-US" sz="3000" dirty="0" smtClean="0">
              <a:latin typeface="標楷體" panose="03000509000000000000" pitchFamily="65" charset="-120"/>
              <a:ea typeface="標楷體" panose="03000509000000000000" pitchFamily="65" charset="-120"/>
            </a:endParaRPr>
          </a:p>
        </p:txBody>
      </p:sp>
      <p:sp>
        <p:nvSpPr>
          <p:cNvPr id="3584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584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9B1ABBC6-D51B-424D-A78A-178BF25339C0}" type="slidenum">
              <a:rPr kumimoji="0" lang="en-US" altLang="zh-TW" sz="1200"/>
              <a:pPr/>
              <a:t>33</a:t>
            </a:fld>
            <a:endParaRPr kumimoji="0" lang="en-US" altLang="zh-TW" sz="12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標題 1"/>
          <p:cNvSpPr>
            <a:spLocks noGrp="1"/>
          </p:cNvSpPr>
          <p:nvPr>
            <p:ph type="title"/>
          </p:nvPr>
        </p:nvSpPr>
        <p:spPr/>
        <p:txBody>
          <a:bodyPr/>
          <a:lstStyle/>
          <a:p>
            <a:r>
              <a:rPr lang="zh-TW" altLang="en-US" sz="3600" smtClean="0">
                <a:latin typeface="標楷體" panose="03000509000000000000" pitchFamily="65" charset="-120"/>
                <a:ea typeface="標楷體" panose="03000509000000000000" pitchFamily="65" charset="-120"/>
              </a:rPr>
              <a:t>安置高級中等學校</a:t>
            </a:r>
          </a:p>
        </p:txBody>
      </p:sp>
      <p:sp>
        <p:nvSpPr>
          <p:cNvPr id="36867" name="內容版面配置區 2"/>
          <p:cNvSpPr>
            <a:spLocks noGrp="1"/>
          </p:cNvSpPr>
          <p:nvPr>
            <p:ph idx="1"/>
          </p:nvPr>
        </p:nvSpPr>
        <p:spPr/>
        <p:txBody>
          <a:bodyPr/>
          <a:lstStyle/>
          <a:p>
            <a:r>
              <a:rPr lang="zh-TW" altLang="en-US" sz="3200" b="1" dirty="0" smtClean="0">
                <a:latin typeface="標楷體" panose="03000509000000000000" pitchFamily="65" charset="-120"/>
                <a:ea typeface="標楷體" panose="03000509000000000000" pitchFamily="65" charset="-120"/>
              </a:rPr>
              <a:t>安置作業</a:t>
            </a:r>
            <a:endParaRPr lang="zh-TW" altLang="en-US" sz="3200" dirty="0" smtClean="0">
              <a:latin typeface="標楷體" panose="03000509000000000000" pitchFamily="65" charset="-120"/>
              <a:ea typeface="標楷體" panose="03000509000000000000" pitchFamily="65" charset="-120"/>
            </a:endParaRPr>
          </a:p>
          <a:p>
            <a:pPr lvl="1"/>
            <a:r>
              <a:rPr lang="zh-TW" altLang="en-US" sz="3200" dirty="0" smtClean="0">
                <a:ea typeface="標楷體" panose="03000509000000000000" pitchFamily="65" charset="-120"/>
              </a:rPr>
              <a:t>本管道為</a:t>
            </a:r>
            <a:r>
              <a:rPr lang="zh-TW" altLang="en-US" sz="3200" u="sng" dirty="0" smtClean="0">
                <a:ea typeface="標楷體" panose="03000509000000000000" pitchFamily="65" charset="-120"/>
              </a:rPr>
              <a:t>適性輔導安置，各校得不足額錄取</a:t>
            </a:r>
            <a:r>
              <a:rPr lang="zh-TW" altLang="en-US" sz="3200" dirty="0" smtClean="0">
                <a:ea typeface="標楷體" panose="03000509000000000000" pitchFamily="65" charset="-120"/>
              </a:rPr>
              <a:t>，得另逕予安置或安置至適合學生能力、性向等綜合研判之志願。</a:t>
            </a:r>
            <a:endParaRPr lang="zh-TW" altLang="en-US" sz="3200" dirty="0" smtClean="0">
              <a:latin typeface="標楷體" panose="03000509000000000000" pitchFamily="65" charset="-120"/>
              <a:ea typeface="標楷體" panose="03000509000000000000" pitchFamily="65" charset="-120"/>
            </a:endParaRPr>
          </a:p>
          <a:p>
            <a:pPr lvl="1"/>
            <a:r>
              <a:rPr lang="eu-ES" altLang="zh-TW" sz="3200" dirty="0" smtClean="0">
                <a:latin typeface="標楷體" panose="03000509000000000000" pitchFamily="65" charset="-120"/>
                <a:ea typeface="標楷體" panose="03000509000000000000" pitchFamily="65" charset="-120"/>
              </a:rPr>
              <a:t>10</a:t>
            </a:r>
            <a:r>
              <a:rPr lang="en-US" altLang="zh-TW" sz="3200" dirty="0" smtClean="0">
                <a:latin typeface="標楷體" panose="03000509000000000000" pitchFamily="65" charset="-120"/>
                <a:ea typeface="標楷體" panose="03000509000000000000" pitchFamily="65" charset="-120"/>
              </a:rPr>
              <a:t>5</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6</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2</a:t>
            </a:r>
            <a:r>
              <a:rPr lang="eu-ES" altLang="zh-TW" sz="3200" dirty="0" smtClean="0">
                <a:latin typeface="標楷體" panose="03000509000000000000" pitchFamily="65" charset="-120"/>
                <a:ea typeface="標楷體" panose="03000509000000000000" pitchFamily="65" charset="-120"/>
              </a:rPr>
              <a:t>0</a:t>
            </a:r>
            <a:r>
              <a:rPr lang="zh-TW" altLang="en-US" sz="3200" dirty="0" smtClean="0">
                <a:latin typeface="標楷體" panose="03000509000000000000" pitchFamily="65" charset="-120"/>
                <a:ea typeface="標楷體" panose="03000509000000000000" pitchFamily="65" charset="-120"/>
              </a:rPr>
              <a:t>日</a:t>
            </a:r>
            <a:r>
              <a:rPr lang="eu-E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一</a:t>
            </a:r>
            <a:r>
              <a:rPr lang="eu-E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公告安置結果</a:t>
            </a:r>
            <a:r>
              <a:rPr lang="zh-TW" altLang="en-US" sz="3200" dirty="0" smtClean="0">
                <a:ea typeface="標楷體" panose="03000509000000000000" pitchFamily="65" charset="-120"/>
              </a:rPr>
              <a:t>。</a:t>
            </a:r>
            <a:r>
              <a:rPr lang="en-US" altLang="zh-TW" sz="3200" dirty="0" smtClean="0">
                <a:latin typeface="標楷體" panose="03000509000000000000" pitchFamily="65" charset="-120"/>
                <a:ea typeface="標楷體" panose="03000509000000000000" pitchFamily="65" charset="-120"/>
              </a:rPr>
              <a:t> </a:t>
            </a:r>
            <a:endParaRPr lang="zh-TW" altLang="en-US" sz="3200" dirty="0" smtClean="0">
              <a:latin typeface="標楷體" panose="03000509000000000000" pitchFamily="65" charset="-120"/>
              <a:ea typeface="標楷體" panose="03000509000000000000" pitchFamily="65" charset="-120"/>
            </a:endParaRPr>
          </a:p>
        </p:txBody>
      </p:sp>
      <p:sp>
        <p:nvSpPr>
          <p:cNvPr id="3686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686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8866A6E6-9F18-43C1-8248-284FB9139728}" type="slidenum">
              <a:rPr kumimoji="0" lang="en-US" altLang="zh-TW" sz="1200"/>
              <a:pPr/>
              <a:t>34</a:t>
            </a:fld>
            <a:endParaRPr kumimoji="0" lang="en-US" altLang="zh-TW" sz="12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標題 1"/>
          <p:cNvSpPr>
            <a:spLocks noGrp="1"/>
          </p:cNvSpPr>
          <p:nvPr>
            <p:ph type="title"/>
          </p:nvPr>
        </p:nvSpPr>
        <p:spPr/>
        <p:txBody>
          <a:bodyPr/>
          <a:lstStyle/>
          <a:p>
            <a:r>
              <a:rPr lang="en-US" altLang="zh-TW" sz="2800" smtClean="0">
                <a:solidFill>
                  <a:schemeClr val="tx1"/>
                </a:solidFill>
                <a:latin typeface="標楷體" panose="03000509000000000000" pitchFamily="65" charset="-120"/>
                <a:ea typeface="標楷體" panose="03000509000000000000" pitchFamily="65" charset="-120"/>
              </a:rPr>
              <a:t>105</a:t>
            </a:r>
            <a:r>
              <a:rPr lang="zh-TW" altLang="en-US" sz="2800" smtClean="0">
                <a:solidFill>
                  <a:schemeClr val="tx1"/>
                </a:solidFill>
                <a:latin typeface="標楷體" panose="03000509000000000000" pitchFamily="65" charset="-120"/>
                <a:ea typeface="標楷體" panose="03000509000000000000" pitchFamily="65" charset="-120"/>
              </a:rPr>
              <a:t>學年度身心障學生適性輔導安置</a:t>
            </a:r>
            <a:endParaRPr lang="zh-TW" altLang="en-US" sz="2800" smtClean="0"/>
          </a:p>
        </p:txBody>
      </p:sp>
      <p:sp>
        <p:nvSpPr>
          <p:cNvPr id="37891" name="內容版面配置區 2"/>
          <p:cNvSpPr>
            <a:spLocks noGrp="1"/>
          </p:cNvSpPr>
          <p:nvPr>
            <p:ph idx="1"/>
          </p:nvPr>
        </p:nvSpPr>
        <p:spPr>
          <a:xfrm>
            <a:off x="357188" y="1785938"/>
            <a:ext cx="8001000" cy="4267200"/>
          </a:xfrm>
        </p:spPr>
        <p:txBody>
          <a:bodyPr/>
          <a:lstStyle/>
          <a:p>
            <a:pPr>
              <a:buFont typeface="Wingdings" panose="05000000000000000000" pitchFamily="2" charset="2"/>
              <a:buNone/>
            </a:pPr>
            <a:endParaRPr lang="en-US" altLang="zh-TW" sz="4800" b="1" smtClean="0">
              <a:latin typeface="標楷體" panose="03000509000000000000" pitchFamily="65" charset="-120"/>
              <a:ea typeface="標楷體" panose="03000509000000000000" pitchFamily="65" charset="-120"/>
            </a:endParaRPr>
          </a:p>
          <a:p>
            <a:pPr algn="ctr">
              <a:buFont typeface="Wingdings" panose="05000000000000000000" pitchFamily="2" charset="2"/>
              <a:buNone/>
            </a:pPr>
            <a:r>
              <a:rPr lang="zh-TW" altLang="en-US" sz="5400" b="1" smtClean="0">
                <a:latin typeface="標楷體" panose="03000509000000000000" pitchFamily="65" charset="-120"/>
                <a:ea typeface="標楷體" panose="03000509000000000000" pitchFamily="65" charset="-120"/>
              </a:rPr>
              <a:t>注意事項</a:t>
            </a:r>
            <a:endParaRPr lang="zh-TW" altLang="en-US" sz="5400" smtClean="0">
              <a:latin typeface="標楷體" panose="03000509000000000000" pitchFamily="65" charset="-120"/>
              <a:ea typeface="標楷體" panose="03000509000000000000" pitchFamily="65" charset="-120"/>
            </a:endParaRPr>
          </a:p>
          <a:p>
            <a:endParaRPr lang="zh-TW" altLang="en-US" smtClean="0">
              <a:latin typeface="標楷體" panose="03000509000000000000" pitchFamily="65" charset="-120"/>
              <a:ea typeface="標楷體" panose="03000509000000000000" pitchFamily="65" charset="-120"/>
            </a:endParaRPr>
          </a:p>
        </p:txBody>
      </p:sp>
      <p:sp>
        <p:nvSpPr>
          <p:cNvPr id="3789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789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03D4D6F0-02B2-442B-AE42-B92D2DD1537B}" type="slidenum">
              <a:rPr kumimoji="0" lang="en-US" altLang="zh-TW" sz="1200"/>
              <a:pPr/>
              <a:t>35</a:t>
            </a:fld>
            <a:endParaRPr kumimoji="0" lang="en-US" altLang="zh-TW" sz="12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38915" name="內容版面配置區 2"/>
          <p:cNvSpPr>
            <a:spLocks noGrp="1"/>
          </p:cNvSpPr>
          <p:nvPr>
            <p:ph idx="1"/>
          </p:nvPr>
        </p:nvSpPr>
        <p:spPr/>
        <p:txBody>
          <a:bodyPr/>
          <a:lstStyle/>
          <a:p>
            <a:r>
              <a:rPr lang="zh-TW" altLang="en-US" sz="3200" u="sng" dirty="0" smtClean="0">
                <a:latin typeface="標楷體" panose="03000509000000000000" pitchFamily="65" charset="-120"/>
                <a:ea typeface="標楷體" panose="03000509000000000000" pitchFamily="65" charset="-120"/>
              </a:rPr>
              <a:t>學生安置以安置作業區開缺學校為限</a:t>
            </a:r>
            <a:r>
              <a:rPr lang="zh-TW" altLang="en-US" sz="3200"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p>
          <a:p>
            <a:r>
              <a:rPr lang="zh-TW" altLang="en-US" sz="3200" dirty="0" smtClean="0">
                <a:latin typeface="標楷體" panose="03000509000000000000" pitchFamily="65" charset="-120"/>
                <a:ea typeface="標楷體" panose="03000509000000000000" pitchFamily="65" charset="-120"/>
              </a:rPr>
              <a:t>作業區安置委員會初步安置結果須提交聯合安置委員會確認。</a:t>
            </a:r>
          </a:p>
          <a:p>
            <a:r>
              <a:rPr lang="zh-TW" altLang="en-US" sz="3200" u="sng" dirty="0" smtClean="0">
                <a:ea typeface="標楷體" panose="03000509000000000000" pitchFamily="65" charset="-120"/>
              </a:rPr>
              <a:t>學生參加適性輔導安置得再參加免試入學及特色招生</a:t>
            </a:r>
            <a:r>
              <a:rPr lang="zh-TW" altLang="en-US" sz="3200" dirty="0" smtClean="0">
                <a:ea typeface="標楷體" panose="03000509000000000000" pitchFamily="65" charset="-120"/>
              </a:rPr>
              <a:t>，並保留其適性輔導安置名額，但經由其他管道錄取者，僅能選擇一項錄取結果報到；若其他管道未錄取或未報到時，得回歸本適性輔導安置結果。</a:t>
            </a:r>
            <a:endParaRPr lang="zh-TW" altLang="en-US" sz="3200" dirty="0" smtClean="0">
              <a:latin typeface="標楷體" panose="03000509000000000000" pitchFamily="65" charset="-120"/>
              <a:ea typeface="標楷體" panose="03000509000000000000" pitchFamily="65" charset="-120"/>
            </a:endParaRPr>
          </a:p>
        </p:txBody>
      </p:sp>
      <p:sp>
        <p:nvSpPr>
          <p:cNvPr id="3891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891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7C8B0245-87E2-4FB6-A572-D3EC0D05F5E7}" type="slidenum">
              <a:rPr kumimoji="0" lang="en-US" altLang="zh-TW" sz="1200"/>
              <a:pPr/>
              <a:t>36</a:t>
            </a:fld>
            <a:endParaRPr kumimoji="0" lang="en-US" altLang="zh-TW" sz="12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39939" name="內容版面配置區 2"/>
          <p:cNvSpPr>
            <a:spLocks noGrp="1"/>
          </p:cNvSpPr>
          <p:nvPr>
            <p:ph idx="1"/>
          </p:nvPr>
        </p:nvSpPr>
        <p:spPr/>
        <p:txBody>
          <a:bodyPr/>
          <a:lstStyle/>
          <a:p>
            <a:r>
              <a:rPr lang="zh-TW" altLang="en-US" sz="3200" dirty="0" smtClean="0">
                <a:latin typeface="標楷體" panose="03000509000000000000" pitchFamily="65" charset="-120"/>
                <a:ea typeface="標楷體" panose="03000509000000000000" pitchFamily="65" charset="-120"/>
              </a:rPr>
              <a:t>經安置學校發現所繳證件或所填各項資料與事實不符，將取消安置並不得註冊入學；入學後始被發覺者，得依安置學校規定撤銷學籍。國中如有作業不實或違反本適性輔導安置規定之情事，由主管教育行政機關追究學校及有關人員之行政責任。</a:t>
            </a:r>
          </a:p>
          <a:p>
            <a:pPr>
              <a:buFont typeface="Wingdings" panose="05000000000000000000" pitchFamily="2" charset="2"/>
              <a:buNone/>
            </a:pPr>
            <a:endParaRPr lang="zh-TW" altLang="en-US" sz="3200" dirty="0" smtClean="0">
              <a:latin typeface="標楷體" panose="03000509000000000000" pitchFamily="65" charset="-120"/>
              <a:ea typeface="標楷體" panose="03000509000000000000" pitchFamily="65" charset="-120"/>
            </a:endParaRPr>
          </a:p>
        </p:txBody>
      </p:sp>
      <p:sp>
        <p:nvSpPr>
          <p:cNvPr id="39940"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39941"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9420CB1C-6650-4619-9D5B-4E2B4AEEEC3E}" type="slidenum">
              <a:rPr kumimoji="0" lang="en-US" altLang="zh-TW" sz="1200"/>
              <a:pPr/>
              <a:t>37</a:t>
            </a:fld>
            <a:endParaRPr kumimoji="0" lang="en-US" altLang="zh-TW" sz="12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40963" name="內容版面配置區 2"/>
          <p:cNvSpPr>
            <a:spLocks noGrp="1"/>
          </p:cNvSpPr>
          <p:nvPr>
            <p:ph idx="1"/>
          </p:nvPr>
        </p:nvSpPr>
        <p:spPr/>
        <p:txBody>
          <a:bodyPr/>
          <a:lstStyle/>
          <a:p>
            <a:r>
              <a:rPr lang="zh-TW" altLang="en-US" sz="3200" smtClean="0">
                <a:ea typeface="標楷體" panose="03000509000000000000" pitchFamily="65" charset="-120"/>
              </a:rPr>
              <a:t>鑑輔會鑑定證明為主。</a:t>
            </a:r>
          </a:p>
          <a:p>
            <a:r>
              <a:rPr lang="zh-TW" altLang="en-US" sz="3200" smtClean="0">
                <a:latin typeface="標楷體" panose="03000509000000000000" pitchFamily="65" charset="-120"/>
                <a:ea typeface="標楷體" panose="03000509000000000000" pitchFamily="65" charset="-120"/>
              </a:rPr>
              <a:t>持有民國</a:t>
            </a:r>
            <a:r>
              <a:rPr lang="en-US" altLang="zh-TW" sz="3200" smtClean="0">
                <a:latin typeface="標楷體" panose="03000509000000000000" pitchFamily="65" charset="-120"/>
                <a:ea typeface="標楷體" panose="03000509000000000000" pitchFamily="65" charset="-120"/>
              </a:rPr>
              <a:t>101</a:t>
            </a:r>
            <a:r>
              <a:rPr lang="zh-TW" altLang="en-US" sz="3200" smtClean="0">
                <a:latin typeface="標楷體" panose="03000509000000000000" pitchFamily="65" charset="-120"/>
                <a:ea typeface="標楷體" panose="03000509000000000000" pitchFamily="65" charset="-120"/>
              </a:rPr>
              <a:t>年</a:t>
            </a:r>
            <a:r>
              <a:rPr lang="en-US" altLang="zh-TW" sz="3200" smtClean="0">
                <a:latin typeface="標楷體" panose="03000509000000000000" pitchFamily="65" charset="-120"/>
                <a:ea typeface="標楷體" panose="03000509000000000000" pitchFamily="65" charset="-120"/>
              </a:rPr>
              <a:t>7</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11</a:t>
            </a:r>
            <a:r>
              <a:rPr lang="zh-TW" altLang="en-US" sz="3200" smtClean="0">
                <a:latin typeface="標楷體" panose="03000509000000000000" pitchFamily="65" charset="-120"/>
                <a:ea typeface="標楷體" panose="03000509000000000000" pitchFamily="65" charset="-120"/>
              </a:rPr>
              <a:t>日後核發之「身心障礙證明」者，須經鑑輔會鑑定證明，方可報名。</a:t>
            </a:r>
          </a:p>
          <a:p>
            <a:r>
              <a:rPr lang="zh-TW" altLang="en-US" sz="3200" smtClean="0">
                <a:ea typeface="標楷體" panose="03000509000000000000" pitchFamily="65" charset="-120"/>
              </a:rPr>
              <a:t>「報名資格」與「跨區報名」皆需由學生就讀國中所屬之鑑輔會進行審查。</a:t>
            </a:r>
            <a:endParaRPr lang="zh-TW" altLang="en-US" sz="3200" smtClean="0">
              <a:latin typeface="標楷體" panose="03000509000000000000" pitchFamily="65" charset="-120"/>
              <a:ea typeface="標楷體" panose="03000509000000000000" pitchFamily="65" charset="-120"/>
            </a:endParaRPr>
          </a:p>
        </p:txBody>
      </p:sp>
      <p:sp>
        <p:nvSpPr>
          <p:cNvPr id="4096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096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F17AFDDD-E736-49DF-ABC7-166DF7FC2A51}" type="slidenum">
              <a:rPr kumimoji="0" lang="en-US" altLang="zh-TW" sz="1200"/>
              <a:pPr/>
              <a:t>38</a:t>
            </a:fld>
            <a:endParaRPr kumimoji="0" lang="en-US" altLang="zh-TW" sz="12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41987" name="內容版面配置區 2"/>
          <p:cNvSpPr>
            <a:spLocks noGrp="1"/>
          </p:cNvSpPr>
          <p:nvPr>
            <p:ph idx="1"/>
          </p:nvPr>
        </p:nvSpPr>
        <p:spPr>
          <a:xfrm>
            <a:off x="566738" y="1752600"/>
            <a:ext cx="8326437" cy="4267200"/>
          </a:xfrm>
        </p:spPr>
        <p:txBody>
          <a:bodyPr/>
          <a:lstStyle/>
          <a:p>
            <a:r>
              <a:rPr lang="zh-TW" altLang="en-US" dirty="0" smtClean="0">
                <a:latin typeface="標楷體" panose="03000509000000000000" pitchFamily="65" charset="-120"/>
                <a:ea typeface="標楷體" panose="03000509000000000000" pitchFamily="65" charset="-120"/>
              </a:rPr>
              <a:t>請國中老師輔導學生務必依其適性及能力選填志願，以避免學生及家長填寫不確實或過高期待。</a:t>
            </a:r>
            <a:endParaRPr lang="zh-TW" altLang="en-US" dirty="0" smtClean="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國中教師</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或輔導教師</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應和家長及學生充分溝通，先認識志願就讀學校環境，俾利學生適性就學。</a:t>
            </a:r>
            <a:endParaRPr lang="zh-TW" altLang="en-US" dirty="0" smtClean="0">
              <a:ea typeface="標楷體" panose="03000509000000000000" pitchFamily="65" charset="-120"/>
            </a:endParaRPr>
          </a:p>
          <a:p>
            <a:r>
              <a:rPr lang="zh-TW" altLang="en-US" dirty="0" smtClean="0">
                <a:ea typeface="標楷體" panose="03000509000000000000" pitchFamily="65" charset="-120"/>
              </a:rPr>
              <a:t>本管道為適性輔導安置，各校得不足額錄取，得另逕予安置或安置至適合學生能力、性向等綜合研判之志願。</a:t>
            </a:r>
          </a:p>
        </p:txBody>
      </p:sp>
      <p:sp>
        <p:nvSpPr>
          <p:cNvPr id="4198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198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9301C217-6267-4C02-8673-219EDD7AC458}" type="slidenum">
              <a:rPr kumimoji="0" lang="en-US" altLang="zh-TW" sz="1200"/>
              <a:pPr/>
              <a:t>39</a:t>
            </a:fld>
            <a:endParaRPr kumimoji="0" lang="en-US" altLang="zh-TW" sz="12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7171"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AE186ED6-A00D-49A7-8351-D23246C69E75}" type="slidenum">
              <a:rPr kumimoji="0" lang="en-US" altLang="zh-TW" sz="1200"/>
              <a:pPr/>
              <a:t>4</a:t>
            </a:fld>
            <a:endParaRPr kumimoji="0" lang="en-US" altLang="zh-TW" sz="1200"/>
          </a:p>
        </p:txBody>
      </p:sp>
      <p:sp>
        <p:nvSpPr>
          <p:cNvPr id="7172" name="Rectangle 2"/>
          <p:cNvSpPr>
            <a:spLocks noGrp="1" noChangeArrowheads="1"/>
          </p:cNvSpPr>
          <p:nvPr>
            <p:ph type="title"/>
          </p:nvPr>
        </p:nvSpPr>
        <p:spPr/>
        <p:txBody>
          <a:bodyPr/>
          <a:lstStyle/>
          <a:p>
            <a:pPr eaLnBrk="1" hangingPunct="1"/>
            <a:r>
              <a:rPr lang="zh-TW" altLang="en-US" sz="5300" smtClean="0">
                <a:latin typeface="標楷體" panose="03000509000000000000" pitchFamily="65" charset="-120"/>
                <a:ea typeface="標楷體" panose="03000509000000000000" pitchFamily="65" charset="-120"/>
              </a:rPr>
              <a:t>法源依據</a:t>
            </a:r>
          </a:p>
        </p:txBody>
      </p:sp>
      <p:sp>
        <p:nvSpPr>
          <p:cNvPr id="7173" name="Rectangle 3"/>
          <p:cNvSpPr>
            <a:spLocks noGrp="1" noChangeArrowheads="1"/>
          </p:cNvSpPr>
          <p:nvPr>
            <p:ph type="body" idx="1"/>
          </p:nvPr>
        </p:nvSpPr>
        <p:spPr/>
        <p:txBody>
          <a:bodyPr/>
          <a:lstStyle/>
          <a:p>
            <a:pPr marL="762000" indent="-762000" eaLnBrk="1" hangingPunct="1">
              <a:buFont typeface="Wingdings" panose="05000000000000000000" pitchFamily="2" charset="2"/>
              <a:buChar char="p"/>
            </a:pPr>
            <a:r>
              <a:rPr lang="zh-TW" altLang="en-US" sz="3600" smtClean="0">
                <a:latin typeface="標楷體" panose="03000509000000000000" pitchFamily="65" charset="-120"/>
                <a:ea typeface="標楷體" panose="03000509000000000000" pitchFamily="65" charset="-120"/>
              </a:rPr>
              <a:t>身心障礙學生升學輔導辦法</a:t>
            </a:r>
          </a:p>
          <a:p>
            <a:pPr marL="1493838" lvl="2" indent="-584200" eaLnBrk="1" hangingPunct="1">
              <a:buFont typeface="Wingdings" panose="05000000000000000000" pitchFamily="2" charset="2"/>
              <a:buChar char="n"/>
            </a:pPr>
            <a:r>
              <a:rPr lang="en-US" altLang="zh-TW" sz="3200" smtClean="0">
                <a:latin typeface="標楷體" panose="03000509000000000000" pitchFamily="65" charset="-120"/>
                <a:ea typeface="標楷體" panose="03000509000000000000" pitchFamily="65" charset="-120"/>
              </a:rPr>
              <a:t>102</a:t>
            </a:r>
            <a:r>
              <a:rPr lang="zh-TW" altLang="en-US" sz="3200" smtClean="0">
                <a:latin typeface="標楷體" panose="03000509000000000000" pitchFamily="65" charset="-120"/>
                <a:ea typeface="標楷體" panose="03000509000000000000" pitchFamily="65" charset="-120"/>
              </a:rPr>
              <a:t>年</a:t>
            </a:r>
            <a:r>
              <a:rPr lang="en-US" altLang="zh-TW" sz="3200" smtClean="0">
                <a:latin typeface="標楷體" panose="03000509000000000000" pitchFamily="65" charset="-120"/>
                <a:ea typeface="標楷體" panose="03000509000000000000" pitchFamily="65" charset="-120"/>
              </a:rPr>
              <a:t>8</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22</a:t>
            </a:r>
            <a:r>
              <a:rPr lang="zh-TW" altLang="en-US" sz="3200" smtClean="0">
                <a:latin typeface="標楷體" panose="03000509000000000000" pitchFamily="65" charset="-120"/>
                <a:ea typeface="標楷體" panose="03000509000000000000" pitchFamily="65" charset="-120"/>
              </a:rPr>
              <a:t>日修訂公佈</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標題 1"/>
          <p:cNvSpPr>
            <a:spLocks noGrp="1"/>
          </p:cNvSpPr>
          <p:nvPr>
            <p:ph type="title" idx="4294967295"/>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43011" name="內容版面配置區 2"/>
          <p:cNvSpPr>
            <a:spLocks noGrp="1"/>
          </p:cNvSpPr>
          <p:nvPr>
            <p:ph idx="4294967295"/>
          </p:nvPr>
        </p:nvSpPr>
        <p:spPr>
          <a:xfrm>
            <a:off x="566738" y="1752600"/>
            <a:ext cx="8326437" cy="4267200"/>
          </a:xfrm>
        </p:spPr>
        <p:txBody>
          <a:bodyPr/>
          <a:lstStyle/>
          <a:p>
            <a:r>
              <a:rPr lang="zh-TW" altLang="en-US" sz="3200" dirty="0" smtClean="0">
                <a:ea typeface="標楷體" panose="03000509000000000000" pitchFamily="65" charset="-120"/>
              </a:rPr>
              <a:t>志願選填綜合高中之學生，一年級為普通科課程，二年級後之普通及職業相關課程，學生必須充分了解各校之學程科別。每年開設之科別視該校實際選修人數而定；學生安置之科別亦由該校特殊教育推行委員會決定。</a:t>
            </a:r>
          </a:p>
          <a:p>
            <a:r>
              <a:rPr lang="zh-TW" altLang="en-US" sz="3200" u="sng" dirty="0" smtClean="0">
                <a:ea typeface="標楷體" panose="03000509000000000000" pitchFamily="65" charset="-120"/>
              </a:rPr>
              <a:t>經由本管道安置入學者，入學後不得藉由校內轉科或轉安置至綜合職能科</a:t>
            </a:r>
            <a:r>
              <a:rPr lang="zh-TW" altLang="en-US" sz="3200" dirty="0" smtClean="0">
                <a:ea typeface="標楷體" panose="03000509000000000000" pitchFamily="65" charset="-120"/>
              </a:rPr>
              <a:t>。</a:t>
            </a:r>
          </a:p>
        </p:txBody>
      </p:sp>
      <p:sp>
        <p:nvSpPr>
          <p:cNvPr id="43012" name="頁尾版面配置區 4"/>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ctr" eaLnBrk="1" hangingPunct="1"/>
            <a:r>
              <a:rPr kumimoji="0" lang="en-US" altLang="zh-TW" sz="1200"/>
              <a:t>適性輔導安置</a:t>
            </a:r>
          </a:p>
        </p:txBody>
      </p:sp>
      <p:sp>
        <p:nvSpPr>
          <p:cNvPr id="43013" name="投影片編號版面配置區 5"/>
          <p:cNvSpPr txBox="1">
            <a:spLocks noGrp="1"/>
          </p:cNvSpPr>
          <p:nvPr/>
        </p:nvSpPr>
        <p:spPr bwMode="auto">
          <a:xfrm>
            <a:off x="6553200" y="6245225"/>
            <a:ext cx="1981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r" eaLnBrk="1" hangingPunct="1"/>
            <a:fld id="{576C7220-DF92-4496-8F52-6AF8FDDF8F52}" type="slidenum">
              <a:rPr kumimoji="0" lang="en-US" altLang="zh-TW" sz="1200"/>
              <a:pPr algn="r" eaLnBrk="1" hangingPunct="1"/>
              <a:t>40</a:t>
            </a:fld>
            <a:endParaRPr kumimoji="0" lang="en-US" altLang="zh-TW" sz="12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標題 1"/>
          <p:cNvSpPr>
            <a:spLocks noGrp="1"/>
          </p:cNvSpPr>
          <p:nvPr>
            <p:ph type="title" idx="4294967295"/>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44035" name="內容版面配置區 2"/>
          <p:cNvSpPr>
            <a:spLocks noGrp="1"/>
          </p:cNvSpPr>
          <p:nvPr>
            <p:ph idx="4294967295"/>
          </p:nvPr>
        </p:nvSpPr>
        <p:spPr>
          <a:xfrm>
            <a:off x="611188" y="1773238"/>
            <a:ext cx="7993062" cy="4267200"/>
          </a:xfrm>
        </p:spPr>
        <p:txBody>
          <a:bodyPr/>
          <a:lstStyle/>
          <a:p>
            <a:r>
              <a:rPr lang="zh-TW" altLang="en-US" smtClean="0">
                <a:ea typeface="標楷體" panose="03000509000000000000" pitchFamily="65" charset="-120"/>
              </a:rPr>
              <a:t>本管道為適性輔導安置高級中等學校，不包含安置高級中等學校集中式特教班。</a:t>
            </a:r>
          </a:p>
          <a:p>
            <a:r>
              <a:rPr lang="zh-TW" altLang="en-US" smtClean="0">
                <a:ea typeface="標楷體" panose="03000509000000000000" pitchFamily="65" charset="-120"/>
              </a:rPr>
              <a:t>視覺、聽覺、肢體及腦性麻痺等感官類障礙學生得安置其障礙類別之全國區特殊教育學校。</a:t>
            </a:r>
          </a:p>
          <a:p>
            <a:pPr>
              <a:buFont typeface="Wingdings" panose="05000000000000000000" pitchFamily="2" charset="2"/>
              <a:buChar char="Ø"/>
            </a:pPr>
            <a:r>
              <a:rPr lang="zh-TW" altLang="en-US" smtClean="0">
                <a:latin typeface="標楷體" panose="03000509000000000000" pitchFamily="65" charset="-120"/>
                <a:ea typeface="標楷體" panose="03000509000000000000" pitchFamily="65" charset="-120"/>
              </a:rPr>
              <a:t>例如：聽障學生可以於志願中選填</a:t>
            </a:r>
            <a:r>
              <a:rPr lang="zh-TW" altLang="en-US" b="1" smtClean="0">
                <a:latin typeface="標楷體" panose="03000509000000000000" pitchFamily="65" charset="-120"/>
                <a:ea typeface="標楷體" panose="03000509000000000000" pitchFamily="65" charset="-120"/>
              </a:rPr>
              <a:t>國立臺南大學附屬啟聰學校</a:t>
            </a:r>
            <a:r>
              <a:rPr lang="zh-TW" altLang="en-US" smtClean="0">
                <a:latin typeface="標楷體" panose="03000509000000000000" pitchFamily="65" charset="-120"/>
                <a:ea typeface="標楷體" panose="03000509000000000000" pitchFamily="65" charset="-120"/>
              </a:rPr>
              <a:t>，此視為</a:t>
            </a:r>
            <a:r>
              <a:rPr lang="zh-TW" altLang="en-US" b="1" smtClean="0">
                <a:latin typeface="標楷體" panose="03000509000000000000" pitchFamily="65" charset="-120"/>
                <a:ea typeface="標楷體" panose="03000509000000000000" pitchFamily="65" charset="-120"/>
              </a:rPr>
              <a:t>綜合群</a:t>
            </a:r>
            <a:r>
              <a:rPr lang="zh-TW" altLang="en-US" smtClean="0">
                <a:latin typeface="標楷體" panose="03000509000000000000" pitchFamily="65" charset="-120"/>
                <a:ea typeface="標楷體" panose="03000509000000000000" pitchFamily="65" charset="-120"/>
              </a:rPr>
              <a:t>，不與上述只能選填之三個志願群合併計算或衝突，但僅限聽障生勾選。</a:t>
            </a:r>
            <a:endParaRPr lang="en-US" altLang="zh-TW" smtClean="0">
              <a:latin typeface="標楷體" panose="03000509000000000000" pitchFamily="65" charset="-120"/>
              <a:ea typeface="標楷體" panose="03000509000000000000" pitchFamily="65" charset="-120"/>
            </a:endParaRPr>
          </a:p>
        </p:txBody>
      </p:sp>
      <p:sp>
        <p:nvSpPr>
          <p:cNvPr id="44036" name="頁尾版面配置區 4"/>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ctr" eaLnBrk="1" hangingPunct="1"/>
            <a:r>
              <a:rPr kumimoji="0" lang="en-US" altLang="zh-TW" sz="1200"/>
              <a:t>適性輔導安置</a:t>
            </a:r>
          </a:p>
        </p:txBody>
      </p:sp>
      <p:sp>
        <p:nvSpPr>
          <p:cNvPr id="44037" name="投影片編號版面配置區 5"/>
          <p:cNvSpPr txBox="1">
            <a:spLocks noGrp="1"/>
          </p:cNvSpPr>
          <p:nvPr/>
        </p:nvSpPr>
        <p:spPr bwMode="auto">
          <a:xfrm>
            <a:off x="6553200" y="6245225"/>
            <a:ext cx="1981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r" eaLnBrk="1" hangingPunct="1"/>
            <a:fld id="{08466533-B7C3-43CD-B54C-7641B4FD5EB8}" type="slidenum">
              <a:rPr kumimoji="0" lang="en-US" altLang="zh-TW" sz="1200"/>
              <a:pPr algn="r" eaLnBrk="1" hangingPunct="1"/>
              <a:t>41</a:t>
            </a:fld>
            <a:endParaRPr kumimoji="0" lang="en-US" altLang="zh-TW" sz="12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標題 1"/>
          <p:cNvSpPr>
            <a:spLocks noGrp="1"/>
          </p:cNvSpPr>
          <p:nvPr>
            <p:ph type="title" idx="4294967295"/>
          </p:nvPr>
        </p:nvSpPr>
        <p:spPr/>
        <p:txBody>
          <a:bodyPr/>
          <a:lstStyle/>
          <a:p>
            <a:r>
              <a:rPr lang="zh-TW" altLang="en-US" sz="4300" smtClean="0">
                <a:latin typeface="標楷體" panose="03000509000000000000" pitchFamily="65" charset="-120"/>
                <a:ea typeface="標楷體" panose="03000509000000000000" pitchFamily="65" charset="-120"/>
              </a:rPr>
              <a:t>注意事項</a:t>
            </a:r>
          </a:p>
        </p:txBody>
      </p:sp>
      <p:sp>
        <p:nvSpPr>
          <p:cNvPr id="45059" name="內容版面配置區 2"/>
          <p:cNvSpPr>
            <a:spLocks noGrp="1"/>
          </p:cNvSpPr>
          <p:nvPr>
            <p:ph idx="4294967295"/>
          </p:nvPr>
        </p:nvSpPr>
        <p:spPr>
          <a:xfrm>
            <a:off x="566738" y="1752600"/>
            <a:ext cx="8326437" cy="4267200"/>
          </a:xfrm>
        </p:spPr>
        <p:txBody>
          <a:bodyPr/>
          <a:lstStyle/>
          <a:p>
            <a:r>
              <a:rPr lang="zh-TW" altLang="en-US" sz="3200" smtClean="0">
                <a:latin typeface="標楷體" panose="03000509000000000000" pitchFamily="65" charset="-120"/>
                <a:ea typeface="標楷體" panose="03000509000000000000" pitchFamily="65" charset="-120"/>
              </a:rPr>
              <a:t>安置學校於學生報到手續完成後，應將未報到學生之報名表件寄還國中。國中應於民國</a:t>
            </a:r>
            <a:r>
              <a:rPr lang="en-US" altLang="zh-TW" sz="3200" smtClean="0">
                <a:latin typeface="標楷體" panose="03000509000000000000" pitchFamily="65" charset="-120"/>
                <a:ea typeface="標楷體" panose="03000509000000000000" pitchFamily="65" charset="-120"/>
              </a:rPr>
              <a:t>105</a:t>
            </a:r>
            <a:r>
              <a:rPr lang="zh-TW" altLang="en-US" sz="3200" smtClean="0">
                <a:latin typeface="標楷體" panose="03000509000000000000" pitchFamily="65" charset="-120"/>
                <a:ea typeface="標楷體" panose="03000509000000000000" pitchFamily="65" charset="-120"/>
              </a:rPr>
              <a:t>年</a:t>
            </a:r>
            <a:r>
              <a:rPr lang="en-US" altLang="zh-TW" sz="3200" smtClean="0">
                <a:latin typeface="標楷體" panose="03000509000000000000" pitchFamily="65" charset="-120"/>
                <a:ea typeface="標楷體" panose="03000509000000000000" pitchFamily="65" charset="-120"/>
              </a:rPr>
              <a:t>7</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29</a:t>
            </a:r>
            <a:r>
              <a:rPr lang="zh-TW" altLang="en-US" sz="3200" smtClean="0">
                <a:latin typeface="標楷體" panose="03000509000000000000" pitchFamily="65" charset="-120"/>
                <a:ea typeface="標楷體" panose="03000509000000000000" pitchFamily="65" charset="-120"/>
              </a:rPr>
              <a:t>日</a:t>
            </a:r>
            <a:r>
              <a:rPr lang="en-US" altLang="zh-TW" sz="3200" smtClean="0">
                <a:latin typeface="標楷體" panose="03000509000000000000" pitchFamily="65" charset="-120"/>
                <a:ea typeface="標楷體" panose="03000509000000000000" pitchFamily="65" charset="-120"/>
              </a:rPr>
              <a:t>(</a:t>
            </a:r>
            <a:r>
              <a:rPr lang="zh-TW" altLang="en-US" sz="3200" smtClean="0">
                <a:latin typeface="標楷體" panose="03000509000000000000" pitchFamily="65" charset="-120"/>
                <a:ea typeface="標楷體" panose="03000509000000000000" pitchFamily="65" charset="-120"/>
              </a:rPr>
              <a:t>五</a:t>
            </a:r>
            <a:r>
              <a:rPr lang="en-US" altLang="zh-TW" sz="3200" smtClean="0">
                <a:latin typeface="標楷體" panose="03000509000000000000" pitchFamily="65" charset="-120"/>
                <a:ea typeface="標楷體" panose="03000509000000000000" pitchFamily="65" charset="-120"/>
              </a:rPr>
              <a:t>)</a:t>
            </a:r>
            <a:r>
              <a:rPr lang="zh-TW" altLang="en-US" sz="3200" smtClean="0">
                <a:latin typeface="標楷體" panose="03000509000000000000" pitchFamily="65" charset="-120"/>
                <a:ea typeface="標楷體" panose="03000509000000000000" pitchFamily="65" charset="-120"/>
              </a:rPr>
              <a:t>前，將各項完成之轉銜服務資料送至安置學校，並轉銜追蹤至少</a:t>
            </a:r>
            <a:r>
              <a:rPr lang="en-US" altLang="zh-TW" sz="3200" smtClean="0">
                <a:latin typeface="標楷體" panose="03000509000000000000" pitchFamily="65" charset="-120"/>
                <a:ea typeface="標楷體" panose="03000509000000000000" pitchFamily="65" charset="-120"/>
              </a:rPr>
              <a:t>6</a:t>
            </a:r>
            <a:r>
              <a:rPr lang="zh-TW" altLang="en-US" sz="3200" smtClean="0">
                <a:latin typeface="標楷體" panose="03000509000000000000" pitchFamily="65" charset="-120"/>
                <a:ea typeface="標楷體" panose="03000509000000000000" pitchFamily="65" charset="-120"/>
              </a:rPr>
              <a:t>個月。</a:t>
            </a:r>
          </a:p>
          <a:p>
            <a:r>
              <a:rPr lang="zh-TW" altLang="en-US" sz="3200" smtClean="0">
                <a:latin typeface="標楷體" panose="03000509000000000000" pitchFamily="65" charset="-120"/>
                <a:ea typeface="標楷體" panose="03000509000000000000" pitchFamily="65" charset="-120"/>
              </a:rPr>
              <a:t>其他未盡事宜，依作業區安置委員會會議決議結果辦理。</a:t>
            </a:r>
          </a:p>
        </p:txBody>
      </p:sp>
      <p:sp>
        <p:nvSpPr>
          <p:cNvPr id="45060" name="頁尾版面配置區 4"/>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ctr" eaLnBrk="1" hangingPunct="1"/>
            <a:r>
              <a:rPr kumimoji="0" lang="en-US" altLang="zh-TW" sz="1200"/>
              <a:t>適性輔導安置</a:t>
            </a:r>
          </a:p>
        </p:txBody>
      </p:sp>
      <p:sp>
        <p:nvSpPr>
          <p:cNvPr id="45061" name="投影片編號版面配置區 5"/>
          <p:cNvSpPr txBox="1">
            <a:spLocks noGrp="1"/>
          </p:cNvSpPr>
          <p:nvPr/>
        </p:nvSpPr>
        <p:spPr bwMode="auto">
          <a:xfrm>
            <a:off x="6553200" y="6245225"/>
            <a:ext cx="19812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r" eaLnBrk="1" hangingPunct="1"/>
            <a:fld id="{57DB2072-F44F-4A3C-9293-9B9E94F2182B}" type="slidenum">
              <a:rPr kumimoji="0" lang="en-US" altLang="zh-TW" sz="1200"/>
              <a:pPr algn="r" eaLnBrk="1" hangingPunct="1"/>
              <a:t>42</a:t>
            </a:fld>
            <a:endParaRPr kumimoji="0" lang="en-US" altLang="zh-TW" sz="12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標題 1"/>
          <p:cNvSpPr>
            <a:spLocks noGrp="1"/>
          </p:cNvSpPr>
          <p:nvPr>
            <p:ph type="title"/>
          </p:nvPr>
        </p:nvSpPr>
        <p:spPr/>
        <p:txBody>
          <a:bodyPr/>
          <a:lstStyle/>
          <a:p>
            <a:r>
              <a:rPr lang="en-US" altLang="zh-TW" sz="2800" smtClean="0">
                <a:solidFill>
                  <a:schemeClr val="tx1"/>
                </a:solidFill>
                <a:latin typeface="標楷體" panose="03000509000000000000" pitchFamily="65" charset="-120"/>
                <a:ea typeface="標楷體" panose="03000509000000000000" pitchFamily="65" charset="-120"/>
              </a:rPr>
              <a:t>105</a:t>
            </a:r>
            <a:r>
              <a:rPr lang="zh-TW" altLang="en-US" sz="2800" smtClean="0">
                <a:solidFill>
                  <a:schemeClr val="tx1"/>
                </a:solidFill>
                <a:latin typeface="標楷體" panose="03000509000000000000" pitchFamily="65" charset="-120"/>
                <a:ea typeface="標楷體" panose="03000509000000000000" pitchFamily="65" charset="-120"/>
              </a:rPr>
              <a:t>學年度身心障學生適性輔導安置</a:t>
            </a:r>
            <a:endParaRPr lang="zh-TW" altLang="en-US" sz="2800" smtClean="0"/>
          </a:p>
        </p:txBody>
      </p:sp>
      <p:sp>
        <p:nvSpPr>
          <p:cNvPr id="46083" name="內容版面配置區 2"/>
          <p:cNvSpPr>
            <a:spLocks noGrp="1"/>
          </p:cNvSpPr>
          <p:nvPr>
            <p:ph idx="1"/>
          </p:nvPr>
        </p:nvSpPr>
        <p:spPr>
          <a:xfrm>
            <a:off x="357188" y="1785938"/>
            <a:ext cx="8001000" cy="4267200"/>
          </a:xfrm>
        </p:spPr>
        <p:txBody>
          <a:bodyPr/>
          <a:lstStyle/>
          <a:p>
            <a:pPr>
              <a:buFont typeface="Wingdings" panose="05000000000000000000" pitchFamily="2" charset="2"/>
              <a:buNone/>
            </a:pPr>
            <a:endParaRPr lang="en-US" altLang="zh-TW" sz="4800" b="1" smtClean="0">
              <a:latin typeface="標楷體" panose="03000509000000000000" pitchFamily="65" charset="-120"/>
              <a:ea typeface="標楷體" panose="03000509000000000000" pitchFamily="65" charset="-120"/>
            </a:endParaRPr>
          </a:p>
          <a:p>
            <a:pPr algn="ctr">
              <a:buFont typeface="Wingdings" panose="05000000000000000000" pitchFamily="2" charset="2"/>
              <a:buNone/>
            </a:pPr>
            <a:r>
              <a:rPr lang="zh-TW" altLang="en-US" sz="5400" b="1" smtClean="0">
                <a:latin typeface="標楷體" panose="03000509000000000000" pitchFamily="65" charset="-120"/>
                <a:ea typeface="標楷體" panose="03000509000000000000" pitchFamily="65" charset="-120"/>
              </a:rPr>
              <a:t>餘額安置</a:t>
            </a:r>
            <a:endParaRPr lang="zh-TW" altLang="en-US" sz="5400" smtClean="0">
              <a:latin typeface="標楷體" panose="03000509000000000000" pitchFamily="65" charset="-120"/>
              <a:ea typeface="標楷體" panose="03000509000000000000" pitchFamily="65" charset="-120"/>
            </a:endParaRPr>
          </a:p>
          <a:p>
            <a:endParaRPr lang="zh-TW" altLang="en-US" smtClean="0">
              <a:latin typeface="標楷體" panose="03000509000000000000" pitchFamily="65" charset="-120"/>
              <a:ea typeface="標楷體" panose="03000509000000000000" pitchFamily="65" charset="-120"/>
            </a:endParaRPr>
          </a:p>
        </p:txBody>
      </p:sp>
      <p:sp>
        <p:nvSpPr>
          <p:cNvPr id="4608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608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B710DABD-4979-4E18-8097-42EA39DF2181}" type="slidenum">
              <a:rPr kumimoji="0" lang="en-US" altLang="zh-TW" sz="1200"/>
              <a:pPr/>
              <a:t>43</a:t>
            </a:fld>
            <a:endParaRPr kumimoji="0" lang="en-US" altLang="zh-TW" sz="12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餘額安置</a:t>
            </a:r>
          </a:p>
        </p:txBody>
      </p:sp>
      <p:sp>
        <p:nvSpPr>
          <p:cNvPr id="47107" name="內容版面配置區 2"/>
          <p:cNvSpPr>
            <a:spLocks noGrp="1"/>
          </p:cNvSpPr>
          <p:nvPr>
            <p:ph idx="1"/>
          </p:nvPr>
        </p:nvSpPr>
        <p:spPr>
          <a:xfrm>
            <a:off x="571500" y="2071688"/>
            <a:ext cx="8001000" cy="3714750"/>
          </a:xfrm>
        </p:spPr>
        <p:txBody>
          <a:bodyPr/>
          <a:lstStyle/>
          <a:p>
            <a:r>
              <a:rPr lang="zh-TW" altLang="en-US" sz="3200" dirty="0" smtClean="0">
                <a:ea typeface="標楷體" panose="03000509000000000000" pitchFamily="65" charset="-120"/>
              </a:rPr>
              <a:t>餘額安置名額為適性輔導安置結果公告後所剩之餘額。</a:t>
            </a:r>
            <a:endParaRPr lang="zh-TW" altLang="en-US" sz="3200" dirty="0" smtClean="0">
              <a:latin typeface="標楷體" panose="03000509000000000000" pitchFamily="65" charset="-120"/>
              <a:ea typeface="標楷體" panose="03000509000000000000" pitchFamily="65" charset="-120"/>
            </a:endParaRPr>
          </a:p>
          <a:p>
            <a:r>
              <a:rPr lang="zh-TW" altLang="en-US" sz="3200" dirty="0" smtClean="0">
                <a:latin typeface="標楷體" panose="03000509000000000000" pitchFamily="65" charset="-120"/>
                <a:ea typeface="標楷體" panose="03000509000000000000" pitchFamily="65" charset="-120"/>
              </a:rPr>
              <a:t>未曾參加本安置且免試入學、特色招生等其他入學管道皆未獲錄取者，並符合本簡章報名資格，得於民國 </a:t>
            </a:r>
            <a:r>
              <a:rPr lang="en-US" altLang="zh-TW" sz="3200" dirty="0" smtClean="0">
                <a:latin typeface="標楷體" panose="03000509000000000000" pitchFamily="65" charset="-120"/>
                <a:ea typeface="標楷體" panose="03000509000000000000" pitchFamily="65" charset="-120"/>
              </a:rPr>
              <a:t>105</a:t>
            </a:r>
            <a:r>
              <a:rPr lang="zh-TW" altLang="en-US" sz="3200" dirty="0" smtClean="0">
                <a:latin typeface="標楷體" panose="03000509000000000000" pitchFamily="65" charset="-120"/>
                <a:ea typeface="標楷體" panose="03000509000000000000" pitchFamily="65" charset="-120"/>
              </a:rPr>
              <a:t>年</a:t>
            </a:r>
            <a:r>
              <a:rPr lang="en-US" altLang="zh-TW" sz="3200" dirty="0" smtClean="0">
                <a:latin typeface="標楷體" panose="03000509000000000000" pitchFamily="65" charset="-120"/>
                <a:ea typeface="標楷體" panose="03000509000000000000" pitchFamily="65" charset="-120"/>
              </a:rPr>
              <a:t>7</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13</a:t>
            </a:r>
            <a:r>
              <a:rPr lang="zh-TW" altLang="en-US" sz="3200" dirty="0" smtClean="0">
                <a:latin typeface="標楷體" panose="03000509000000000000" pitchFamily="65" charset="-120"/>
                <a:ea typeface="標楷體" panose="03000509000000000000" pitchFamily="65" charset="-120"/>
              </a:rPr>
              <a:t>日</a:t>
            </a:r>
          </a:p>
          <a:p>
            <a:pPr>
              <a:buFont typeface="Wingdings" panose="05000000000000000000" pitchFamily="2" charset="2"/>
              <a:buNone/>
            </a:pPr>
            <a:r>
              <a:rPr lang="en-US" altLang="zh-TW" sz="3200" dirty="0" smtClean="0">
                <a:latin typeface="標楷體" panose="03000509000000000000" pitchFamily="65" charset="-120"/>
                <a:ea typeface="標楷體" panose="03000509000000000000" pitchFamily="65" charset="-120"/>
              </a:rPr>
              <a:t>  (</a:t>
            </a:r>
            <a:r>
              <a:rPr lang="zh-TW" altLang="en-US" sz="3200" dirty="0" smtClean="0">
                <a:latin typeface="標楷體" panose="03000509000000000000" pitchFamily="65" charset="-120"/>
                <a:ea typeface="標楷體" panose="03000509000000000000" pitchFamily="65" charset="-120"/>
              </a:rPr>
              <a:t>三</a:t>
            </a:r>
            <a:r>
              <a:rPr lang="en-US" altLang="zh-TW" sz="3200" dirty="0" smtClean="0">
                <a:latin typeface="標楷體" panose="03000509000000000000" pitchFamily="65" charset="-120"/>
                <a:ea typeface="標楷體" panose="03000509000000000000" pitchFamily="65" charset="-120"/>
              </a:rPr>
              <a:t>)~7</a:t>
            </a:r>
            <a:r>
              <a:rPr lang="zh-TW" altLang="en-US" sz="3200" dirty="0" smtClean="0">
                <a:latin typeface="標楷體" panose="03000509000000000000" pitchFamily="65" charset="-120"/>
                <a:ea typeface="標楷體" panose="03000509000000000000" pitchFamily="65" charset="-120"/>
              </a:rPr>
              <a:t>月</a:t>
            </a:r>
            <a:r>
              <a:rPr lang="en-US" altLang="zh-TW" sz="3200" dirty="0" smtClean="0">
                <a:latin typeface="標楷體" panose="03000509000000000000" pitchFamily="65" charset="-120"/>
                <a:ea typeface="標楷體" panose="03000509000000000000" pitchFamily="65" charset="-120"/>
              </a:rPr>
              <a:t>14</a:t>
            </a:r>
            <a:r>
              <a:rPr lang="zh-TW" altLang="en-US" sz="3200" dirty="0" smtClean="0">
                <a:latin typeface="標楷體" panose="03000509000000000000" pitchFamily="65" charset="-120"/>
                <a:ea typeface="標楷體" panose="03000509000000000000" pitchFamily="65" charset="-120"/>
              </a:rPr>
              <a:t>日</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四</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向原就讀國中報名。</a:t>
            </a:r>
          </a:p>
        </p:txBody>
      </p:sp>
      <p:sp>
        <p:nvSpPr>
          <p:cNvPr id="4710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710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392272BB-7C8E-48D5-9366-5E9898F92FCB}" type="slidenum">
              <a:rPr kumimoji="0" lang="en-US" altLang="zh-TW" sz="1200"/>
              <a:pPr/>
              <a:t>44</a:t>
            </a:fld>
            <a:endParaRPr kumimoji="0" lang="en-US" altLang="zh-TW" sz="12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餘額安置</a:t>
            </a:r>
          </a:p>
        </p:txBody>
      </p:sp>
      <p:sp>
        <p:nvSpPr>
          <p:cNvPr id="48131" name="內容版面配置區 2"/>
          <p:cNvSpPr>
            <a:spLocks noGrp="1"/>
          </p:cNvSpPr>
          <p:nvPr>
            <p:ph idx="1"/>
          </p:nvPr>
        </p:nvSpPr>
        <p:spPr>
          <a:xfrm>
            <a:off x="611188" y="2133600"/>
            <a:ext cx="8208962" cy="3887788"/>
          </a:xfrm>
        </p:spPr>
        <p:txBody>
          <a:bodyPr/>
          <a:lstStyle/>
          <a:p>
            <a:r>
              <a:rPr lang="en-US" altLang="en-US" sz="3200" dirty="0" err="1" smtClean="0">
                <a:latin typeface="標楷體" panose="03000509000000000000" pitchFamily="65" charset="-120"/>
                <a:ea typeface="標楷體" panose="03000509000000000000" pitchFamily="65" charset="-120"/>
              </a:rPr>
              <a:t>民國10</a:t>
            </a:r>
            <a:r>
              <a:rPr lang="en-US" altLang="zh-TW" sz="3200" dirty="0" err="1" smtClean="0">
                <a:latin typeface="標楷體" panose="03000509000000000000" pitchFamily="65" charset="-120"/>
                <a:ea typeface="標楷體" panose="03000509000000000000" pitchFamily="65" charset="-120"/>
              </a:rPr>
              <a:t>5</a:t>
            </a:r>
            <a:r>
              <a:rPr lang="en-US" altLang="en-US" sz="3200" dirty="0" err="1" smtClean="0">
                <a:latin typeface="標楷體" panose="03000509000000000000" pitchFamily="65" charset="-120"/>
                <a:ea typeface="標楷體" panose="03000509000000000000" pitchFamily="65" charset="-120"/>
              </a:rPr>
              <a:t>年7月16日</a:t>
            </a:r>
            <a:r>
              <a:rPr lang="en-US" altLang="en-US"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六</a:t>
            </a:r>
            <a:r>
              <a:rPr lang="en-US" altLang="en-US" sz="3200" dirty="0" smtClean="0">
                <a:latin typeface="標楷體" panose="03000509000000000000" pitchFamily="65" charset="-120"/>
                <a:ea typeface="標楷體" panose="03000509000000000000" pitchFamily="65" charset="-120"/>
              </a:rPr>
              <a:t>)</a:t>
            </a:r>
            <a:r>
              <a:rPr lang="en-US" altLang="en-US" sz="3200" dirty="0" err="1" smtClean="0">
                <a:latin typeface="標楷體" panose="03000509000000000000" pitchFamily="65" charset="-120"/>
                <a:ea typeface="標楷體" panose="03000509000000000000" pitchFamily="65" charset="-120"/>
              </a:rPr>
              <a:t>前，國中完成網路報名及報名資料送至鑑輔會</a:t>
            </a:r>
            <a:r>
              <a:rPr lang="en-US" altLang="en-US" sz="3200" dirty="0" smtClean="0">
                <a:latin typeface="標楷體" panose="03000509000000000000" pitchFamily="65" charset="-120"/>
                <a:ea typeface="標楷體" panose="03000509000000000000" pitchFamily="65" charset="-120"/>
              </a:rPr>
              <a:t>。</a:t>
            </a:r>
            <a:endParaRPr lang="zh-TW" altLang="en-US" sz="3200" dirty="0" smtClean="0">
              <a:latin typeface="標楷體" panose="03000509000000000000" pitchFamily="65" charset="-120"/>
              <a:ea typeface="標楷體" panose="03000509000000000000" pitchFamily="65" charset="-120"/>
            </a:endParaRPr>
          </a:p>
          <a:p>
            <a:r>
              <a:rPr lang="en-US" altLang="en-US" sz="3200" dirty="0" err="1" smtClean="0">
                <a:latin typeface="標楷體" panose="03000509000000000000" pitchFamily="65" charset="-120"/>
                <a:ea typeface="標楷體" panose="03000509000000000000" pitchFamily="65" charset="-120"/>
              </a:rPr>
              <a:t>民國10</a:t>
            </a:r>
            <a:r>
              <a:rPr lang="en-US" altLang="zh-TW" sz="3200" dirty="0" err="1" smtClean="0">
                <a:latin typeface="標楷體" panose="03000509000000000000" pitchFamily="65" charset="-120"/>
                <a:ea typeface="標楷體" panose="03000509000000000000" pitchFamily="65" charset="-120"/>
              </a:rPr>
              <a:t>5</a:t>
            </a:r>
            <a:r>
              <a:rPr lang="en-US" altLang="en-US" sz="3200" dirty="0" err="1" smtClean="0">
                <a:latin typeface="標楷體" panose="03000509000000000000" pitchFamily="65" charset="-120"/>
                <a:ea typeface="標楷體" panose="03000509000000000000" pitchFamily="65" charset="-120"/>
              </a:rPr>
              <a:t>年7月20日</a:t>
            </a:r>
            <a:r>
              <a:rPr lang="en-US" altLang="en-US" sz="3200" dirty="0" smtClean="0">
                <a:latin typeface="標楷體" panose="03000509000000000000" pitchFamily="65" charset="-120"/>
                <a:ea typeface="標楷體" panose="03000509000000000000" pitchFamily="65" charset="-120"/>
              </a:rPr>
              <a:t>(</a:t>
            </a:r>
            <a:r>
              <a:rPr lang="en-US" altLang="en-US" sz="3200" dirty="0" err="1" smtClean="0">
                <a:latin typeface="標楷體" panose="03000509000000000000" pitchFamily="65" charset="-120"/>
                <a:ea typeface="標楷體" panose="03000509000000000000" pitchFamily="65" charset="-120"/>
              </a:rPr>
              <a:t>星期</a:t>
            </a:r>
            <a:r>
              <a:rPr lang="zh-TW" altLang="en-US" sz="3200" dirty="0" smtClean="0">
                <a:latin typeface="標楷體" panose="03000509000000000000" pitchFamily="65" charset="-120"/>
                <a:ea typeface="標楷體" panose="03000509000000000000" pitchFamily="65" charset="-120"/>
              </a:rPr>
              <a:t>三</a:t>
            </a:r>
            <a:r>
              <a:rPr lang="en-US" altLang="en-US" sz="3200" dirty="0" smtClean="0">
                <a:latin typeface="標楷體" panose="03000509000000000000" pitchFamily="65" charset="-120"/>
                <a:ea typeface="標楷體" panose="03000509000000000000" pitchFamily="65" charset="-120"/>
              </a:rPr>
              <a:t>) </a:t>
            </a:r>
            <a:r>
              <a:rPr lang="en-US" altLang="zh-TW" sz="3200" dirty="0" err="1" smtClean="0">
                <a:latin typeface="標楷體" panose="03000509000000000000" pitchFamily="65" charset="-120"/>
                <a:ea typeface="標楷體" panose="03000509000000000000" pitchFamily="65" charset="-120"/>
              </a:rPr>
              <a:t>公告</a:t>
            </a:r>
            <a:r>
              <a:rPr lang="zh-TW" altLang="en-US" sz="3200" dirty="0" smtClean="0">
                <a:latin typeface="標楷體" panose="03000509000000000000" pitchFamily="65" charset="-120"/>
                <a:ea typeface="標楷體" panose="03000509000000000000" pitchFamily="65" charset="-120"/>
              </a:rPr>
              <a:t>餘額安置結果。</a:t>
            </a:r>
          </a:p>
        </p:txBody>
      </p:sp>
      <p:sp>
        <p:nvSpPr>
          <p:cNvPr id="4813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813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2DEFE8E1-C0D4-448C-A0E1-42244666CD68}" type="slidenum">
              <a:rPr kumimoji="0" lang="en-US" altLang="zh-TW" sz="1200"/>
              <a:pPr/>
              <a:t>45</a:t>
            </a:fld>
            <a:endParaRPr kumimoji="0" lang="en-US" altLang="zh-TW" sz="12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標題 1"/>
          <p:cNvSpPr>
            <a:spLocks noGrp="1"/>
          </p:cNvSpPr>
          <p:nvPr>
            <p:ph type="title"/>
          </p:nvPr>
        </p:nvSpPr>
        <p:spPr/>
        <p:txBody>
          <a:bodyPr/>
          <a:lstStyle/>
          <a:p>
            <a:r>
              <a:rPr lang="en-US" altLang="zh-TW" sz="2800" smtClean="0">
                <a:solidFill>
                  <a:schemeClr val="tx1"/>
                </a:solidFill>
                <a:latin typeface="標楷體" panose="03000509000000000000" pitchFamily="65" charset="-120"/>
                <a:ea typeface="標楷體" panose="03000509000000000000" pitchFamily="65" charset="-120"/>
              </a:rPr>
              <a:t>105</a:t>
            </a:r>
            <a:r>
              <a:rPr lang="zh-TW" altLang="en-US" sz="2800" smtClean="0">
                <a:solidFill>
                  <a:schemeClr val="tx1"/>
                </a:solidFill>
                <a:latin typeface="標楷體" panose="03000509000000000000" pitchFamily="65" charset="-120"/>
                <a:ea typeface="標楷體" panose="03000509000000000000" pitchFamily="65" charset="-120"/>
              </a:rPr>
              <a:t>學年度身心障學生適性輔導安置</a:t>
            </a:r>
            <a:endParaRPr lang="zh-TW" altLang="en-US" sz="2800" smtClean="0"/>
          </a:p>
        </p:txBody>
      </p:sp>
      <p:sp>
        <p:nvSpPr>
          <p:cNvPr id="49155" name="內容版面配置區 2"/>
          <p:cNvSpPr>
            <a:spLocks noGrp="1"/>
          </p:cNvSpPr>
          <p:nvPr>
            <p:ph idx="1"/>
          </p:nvPr>
        </p:nvSpPr>
        <p:spPr>
          <a:xfrm>
            <a:off x="357188" y="1785938"/>
            <a:ext cx="8001000" cy="4267200"/>
          </a:xfrm>
        </p:spPr>
        <p:txBody>
          <a:bodyPr/>
          <a:lstStyle/>
          <a:p>
            <a:pPr algn="ctr">
              <a:buFont typeface="Wingdings" panose="05000000000000000000" pitchFamily="2" charset="2"/>
              <a:buNone/>
            </a:pPr>
            <a:endParaRPr lang="en-US" altLang="zh-TW" sz="4800" b="1" smtClean="0">
              <a:latin typeface="標楷體" panose="03000509000000000000" pitchFamily="65" charset="-120"/>
              <a:ea typeface="標楷體" panose="03000509000000000000" pitchFamily="65" charset="-120"/>
            </a:endParaRPr>
          </a:p>
          <a:p>
            <a:pPr algn="ctr">
              <a:buFont typeface="Wingdings" panose="05000000000000000000" pitchFamily="2" charset="2"/>
              <a:buNone/>
            </a:pPr>
            <a:r>
              <a:rPr lang="zh-TW" altLang="en-US" sz="5400" b="1" smtClean="0">
                <a:latin typeface="標楷體" panose="03000509000000000000" pitchFamily="65" charset="-120"/>
                <a:ea typeface="標楷體" panose="03000509000000000000" pitchFamily="65" charset="-120"/>
              </a:rPr>
              <a:t>安置資訊網站</a:t>
            </a:r>
            <a:endParaRPr lang="zh-TW" altLang="en-US" sz="5400" smtClean="0">
              <a:latin typeface="標楷體" panose="03000509000000000000" pitchFamily="65" charset="-120"/>
              <a:ea typeface="標楷體" panose="03000509000000000000" pitchFamily="65" charset="-120"/>
            </a:endParaRPr>
          </a:p>
          <a:p>
            <a:pPr algn="ctr"/>
            <a:endParaRPr lang="zh-TW" altLang="en-US" smtClean="0">
              <a:latin typeface="標楷體" panose="03000509000000000000" pitchFamily="65" charset="-120"/>
              <a:ea typeface="標楷體" panose="03000509000000000000" pitchFamily="65" charset="-120"/>
            </a:endParaRPr>
          </a:p>
        </p:txBody>
      </p:sp>
      <p:sp>
        <p:nvSpPr>
          <p:cNvPr id="4915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4915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2B7E4134-89BE-4206-BCA4-BA8D9AC99BFC}" type="slidenum">
              <a:rPr kumimoji="0" lang="en-US" altLang="zh-TW" sz="1200"/>
              <a:pPr/>
              <a:t>46</a:t>
            </a:fld>
            <a:endParaRPr kumimoji="0" lang="en-US" altLang="zh-TW" sz="12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p:txBody>
          <a:bodyPr/>
          <a:lstStyle/>
          <a:p>
            <a:r>
              <a:rPr lang="zh-TW" altLang="en-US" sz="4300" smtClean="0">
                <a:latin typeface="標楷體" panose="03000509000000000000" pitchFamily="65" charset="-120"/>
                <a:ea typeface="標楷體" panose="03000509000000000000" pitchFamily="65" charset="-120"/>
              </a:rPr>
              <a:t>安置資訊網站</a:t>
            </a:r>
          </a:p>
        </p:txBody>
      </p:sp>
      <p:sp>
        <p:nvSpPr>
          <p:cNvPr id="50179" name="內容版面配置區 2"/>
          <p:cNvSpPr>
            <a:spLocks noGrp="1"/>
          </p:cNvSpPr>
          <p:nvPr>
            <p:ph idx="1"/>
          </p:nvPr>
        </p:nvSpPr>
        <p:spPr>
          <a:xfrm>
            <a:off x="684213" y="2071688"/>
            <a:ext cx="8064500" cy="3714750"/>
          </a:xfrm>
        </p:spPr>
        <p:txBody>
          <a:bodyPr/>
          <a:lstStyle/>
          <a:p>
            <a:pPr>
              <a:buFont typeface="Wingdings" panose="05000000000000000000" pitchFamily="2" charset="2"/>
              <a:buChar char="p"/>
            </a:pPr>
            <a:r>
              <a:rPr lang="en-US" altLang="en-US" sz="3200" dirty="0" err="1" smtClean="0">
                <a:latin typeface="標楷體" panose="03000509000000000000" pitchFamily="65" charset="-120"/>
                <a:ea typeface="標楷體" panose="03000509000000000000" pitchFamily="65" charset="-120"/>
              </a:rPr>
              <a:t>10</a:t>
            </a:r>
            <a:r>
              <a:rPr lang="en-US" altLang="zh-TW" sz="3200" dirty="0" err="1" smtClean="0">
                <a:latin typeface="標楷體" panose="03000509000000000000" pitchFamily="65" charset="-120"/>
                <a:ea typeface="標楷體" panose="03000509000000000000" pitchFamily="65" charset="-120"/>
              </a:rPr>
              <a:t>5</a:t>
            </a:r>
            <a:r>
              <a:rPr lang="en-US" altLang="en-US" sz="3200" dirty="0" err="1" smtClean="0">
                <a:latin typeface="標楷體" panose="03000509000000000000" pitchFamily="65" charset="-120"/>
                <a:ea typeface="標楷體" panose="03000509000000000000" pitchFamily="65" charset="-120"/>
              </a:rPr>
              <a:t>學年度身心障礙學生適性輔導安置網站</a:t>
            </a:r>
            <a:r>
              <a:rPr lang="en-US" altLang="en-US" sz="3200" dirty="0" smtClean="0">
                <a:latin typeface="標楷體" panose="03000509000000000000" pitchFamily="65" charset="-120"/>
                <a:ea typeface="標楷體" panose="03000509000000000000" pitchFamily="65" charset="-120"/>
              </a:rPr>
              <a:t>(</a:t>
            </a:r>
            <a:r>
              <a:rPr lang="en-US" altLang="en-US" sz="3200" dirty="0" smtClean="0">
                <a:latin typeface="標楷體" panose="03000509000000000000" pitchFamily="65" charset="-120"/>
                <a:ea typeface="標楷體" panose="03000509000000000000" pitchFamily="65" charset="-120"/>
                <a:hlinkClick r:id="rId3"/>
              </a:rPr>
              <a:t>https://</a:t>
            </a:r>
            <a:r>
              <a:rPr lang="en-US" altLang="en-US" sz="3200" dirty="0" err="1" smtClean="0">
                <a:latin typeface="標楷體" panose="03000509000000000000" pitchFamily="65" charset="-120"/>
                <a:ea typeface="標楷體" panose="03000509000000000000" pitchFamily="65" charset="-120"/>
                <a:hlinkClick r:id="rId3"/>
              </a:rPr>
              <a:t>adapt.set.edu.tw</a:t>
            </a:r>
            <a:r>
              <a:rPr lang="en-US" altLang="en-US" sz="3200" dirty="0" smtClean="0">
                <a:latin typeface="標楷體" panose="03000509000000000000" pitchFamily="65" charset="-120"/>
                <a:ea typeface="標楷體" panose="03000509000000000000" pitchFamily="65" charset="-120"/>
                <a:hlinkClick r:id="rId3"/>
              </a:rPr>
              <a:t>/</a:t>
            </a:r>
            <a:r>
              <a:rPr lang="en-US"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p"/>
            </a:pPr>
            <a:r>
              <a:rPr lang="en-US" altLang="en-US" sz="3200" dirty="0" err="1" smtClean="0">
                <a:latin typeface="標楷體" panose="03000509000000000000" pitchFamily="65" charset="-120"/>
                <a:ea typeface="標楷體" panose="03000509000000000000" pitchFamily="65" charset="-120"/>
              </a:rPr>
              <a:t>國教署特教網路中心網站</a:t>
            </a:r>
            <a:r>
              <a:rPr lang="en-US" altLang="en-US" sz="3200" dirty="0" smtClean="0">
                <a:latin typeface="標楷體" panose="03000509000000000000" pitchFamily="65" charset="-120"/>
                <a:ea typeface="標楷體" panose="03000509000000000000" pitchFamily="65" charset="-120"/>
              </a:rPr>
              <a:t>(</a:t>
            </a:r>
            <a:r>
              <a:rPr lang="en-US" altLang="en-US" sz="3200" dirty="0" smtClean="0">
                <a:latin typeface="標楷體" panose="03000509000000000000" pitchFamily="65" charset="-120"/>
                <a:ea typeface="標楷體" panose="03000509000000000000" pitchFamily="65" charset="-120"/>
                <a:hlinkClick r:id="rId4"/>
              </a:rPr>
              <a:t>http://</a:t>
            </a:r>
            <a:r>
              <a:rPr lang="en-US" altLang="en-US" sz="3200" dirty="0" err="1" smtClean="0">
                <a:latin typeface="標楷體" panose="03000509000000000000" pitchFamily="65" charset="-120"/>
                <a:ea typeface="標楷體" panose="03000509000000000000" pitchFamily="65" charset="-120"/>
                <a:hlinkClick r:id="rId4"/>
              </a:rPr>
              <a:t>www.aide.edu.tw</a:t>
            </a:r>
            <a:r>
              <a:rPr lang="en-US" altLang="en-US" sz="3200" dirty="0" smtClean="0">
                <a:latin typeface="標楷體" panose="03000509000000000000" pitchFamily="65" charset="-120"/>
                <a:ea typeface="標楷體" panose="03000509000000000000" pitchFamily="65" charset="-120"/>
                <a:hlinkClick r:id="rId4"/>
              </a:rPr>
              <a:t>/</a:t>
            </a:r>
            <a:r>
              <a:rPr lang="en-US"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p"/>
            </a:pPr>
            <a:r>
              <a:rPr lang="en-US" altLang="en-US" sz="3200" dirty="0" err="1" smtClean="0">
                <a:latin typeface="標楷體" panose="03000509000000000000" pitchFamily="65" charset="-120"/>
                <a:ea typeface="標楷體" panose="03000509000000000000" pitchFamily="65" charset="-120"/>
              </a:rPr>
              <a:t>國立二林高級工商職學校網站</a:t>
            </a:r>
            <a:r>
              <a:rPr lang="en-US" altLang="en-US" sz="3200" dirty="0" smtClean="0">
                <a:latin typeface="標楷體" panose="03000509000000000000" pitchFamily="65" charset="-120"/>
                <a:ea typeface="標楷體" panose="03000509000000000000" pitchFamily="65" charset="-120"/>
              </a:rPr>
              <a:t>(</a:t>
            </a:r>
            <a:r>
              <a:rPr lang="en-US" altLang="en-US" sz="3200" dirty="0" smtClean="0">
                <a:latin typeface="標楷體" panose="03000509000000000000" pitchFamily="65" charset="-120"/>
                <a:ea typeface="標楷體" panose="03000509000000000000" pitchFamily="65" charset="-120"/>
                <a:hlinkClick r:id="rId5"/>
              </a:rPr>
              <a:t>http://</a:t>
            </a:r>
            <a:r>
              <a:rPr lang="en-US" altLang="en-US" sz="3200" dirty="0" err="1" smtClean="0">
                <a:latin typeface="標楷體" panose="03000509000000000000" pitchFamily="65" charset="-120"/>
                <a:ea typeface="標楷體" panose="03000509000000000000" pitchFamily="65" charset="-120"/>
                <a:hlinkClick r:id="rId5"/>
              </a:rPr>
              <a:t>www2.elvs.chc.edu.tw</a:t>
            </a:r>
            <a:r>
              <a:rPr lang="en-US" altLang="en-US" sz="3200" dirty="0" smtClean="0">
                <a:latin typeface="標楷體" panose="03000509000000000000" pitchFamily="65" charset="-120"/>
                <a:ea typeface="標楷體" panose="03000509000000000000" pitchFamily="65" charset="-120"/>
                <a:hlinkClick r:id="rId5"/>
              </a:rPr>
              <a:t>/others/</a:t>
            </a:r>
            <a:r>
              <a:rPr lang="en-US" altLang="en-US" sz="3200" dirty="0" err="1" smtClean="0">
                <a:latin typeface="標楷體" panose="03000509000000000000" pitchFamily="65" charset="-120"/>
                <a:ea typeface="標楷體" panose="03000509000000000000" pitchFamily="65" charset="-120"/>
                <a:hlinkClick r:id="rId5"/>
              </a:rPr>
              <a:t>el311</a:t>
            </a:r>
            <a:r>
              <a:rPr lang="en-US" altLang="en-US" sz="3200" dirty="0" smtClean="0">
                <a:latin typeface="標楷體" panose="03000509000000000000" pitchFamily="65" charset="-120"/>
                <a:ea typeface="標楷體" panose="03000509000000000000" pitchFamily="65" charset="-120"/>
                <a:hlinkClick r:id="rId5"/>
              </a:rPr>
              <a:t>-2/</a:t>
            </a:r>
            <a:r>
              <a:rPr lang="en-US" altLang="en-US" sz="3200" dirty="0" smtClean="0">
                <a:latin typeface="標楷體" panose="03000509000000000000" pitchFamily="65" charset="-120"/>
                <a:ea typeface="標楷體" panose="03000509000000000000" pitchFamily="65" charset="-120"/>
              </a:rPr>
              <a:t>)</a:t>
            </a:r>
            <a:endParaRPr lang="zh-TW" altLang="en-US" sz="3200" dirty="0" smtClean="0">
              <a:latin typeface="標楷體" panose="03000509000000000000" pitchFamily="65" charset="-120"/>
              <a:ea typeface="標楷體" panose="03000509000000000000" pitchFamily="65" charset="-120"/>
            </a:endParaRPr>
          </a:p>
        </p:txBody>
      </p:sp>
      <p:sp>
        <p:nvSpPr>
          <p:cNvPr id="50180"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50181"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C65D3CB7-4110-405B-A1B4-624418E294EB}" type="slidenum">
              <a:rPr kumimoji="0" lang="en-US" altLang="zh-TW" sz="1200"/>
              <a:pPr/>
              <a:t>47</a:t>
            </a:fld>
            <a:endParaRPr kumimoji="0" lang="en-US" altLang="zh-TW" sz="12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5120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FCBBF6D6-D811-41A2-BDFF-89F08A0B5292}" type="slidenum">
              <a:rPr kumimoji="0" lang="en-US" altLang="zh-TW" sz="1200"/>
              <a:pPr/>
              <a:t>48</a:t>
            </a:fld>
            <a:endParaRPr kumimoji="0" lang="en-US" altLang="zh-TW" sz="1200"/>
          </a:p>
        </p:txBody>
      </p:sp>
      <p:sp>
        <p:nvSpPr>
          <p:cNvPr id="51204" name="Rectangle 4"/>
          <p:cNvSpPr>
            <a:spLocks noChangeArrowheads="1"/>
          </p:cNvSpPr>
          <p:nvPr/>
        </p:nvSpPr>
        <p:spPr bwMode="auto">
          <a:xfrm>
            <a:off x="1928813" y="4214813"/>
            <a:ext cx="5541962"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eaLnBrk="1" hangingPunct="1"/>
            <a:r>
              <a:rPr lang="zh-TW" altLang="en-US" sz="4800">
                <a:solidFill>
                  <a:schemeClr val="tx2"/>
                </a:solidFill>
                <a:ea typeface="標楷體" panose="03000509000000000000" pitchFamily="65" charset="-120"/>
              </a:rPr>
              <a:t>謝謝聆聽  敬請指教</a:t>
            </a:r>
          </a:p>
        </p:txBody>
      </p:sp>
      <p:pic>
        <p:nvPicPr>
          <p:cNvPr id="51205" name="圖片 1"/>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568575"/>
            <a:ext cx="9144000" cy="1720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8195"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37F8EDDE-42FC-4CA2-B0A6-5DD1ED9719E3}" type="slidenum">
              <a:rPr kumimoji="0" lang="en-US" altLang="zh-TW" sz="1200"/>
              <a:pPr/>
              <a:t>5</a:t>
            </a:fld>
            <a:endParaRPr kumimoji="0" lang="en-US" altLang="zh-TW" sz="1200"/>
          </a:p>
        </p:txBody>
      </p:sp>
      <p:sp>
        <p:nvSpPr>
          <p:cNvPr id="8196" name="Rectangle 2"/>
          <p:cNvSpPr>
            <a:spLocks noGrp="1" noChangeArrowheads="1"/>
          </p:cNvSpPr>
          <p:nvPr>
            <p:ph type="title"/>
          </p:nvPr>
        </p:nvSpPr>
        <p:spPr/>
        <p:txBody>
          <a:bodyPr/>
          <a:lstStyle/>
          <a:p>
            <a:pPr eaLnBrk="1" hangingPunct="1"/>
            <a:r>
              <a:rPr lang="zh-TW" altLang="en-US" sz="4900" smtClean="0">
                <a:latin typeface="標楷體" panose="03000509000000000000" pitchFamily="65" charset="-120"/>
                <a:ea typeface="標楷體" panose="03000509000000000000" pitchFamily="65" charset="-120"/>
              </a:rPr>
              <a:t>法源依據</a:t>
            </a:r>
            <a:r>
              <a:rPr lang="en-US" altLang="zh-TW" sz="49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身心障礙學生升學輔導辦法</a:t>
            </a:r>
          </a:p>
        </p:txBody>
      </p:sp>
      <p:sp>
        <p:nvSpPr>
          <p:cNvPr id="8197" name="Rectangle 4"/>
          <p:cNvSpPr>
            <a:spLocks noGrp="1" noChangeArrowheads="1"/>
          </p:cNvSpPr>
          <p:nvPr>
            <p:ph type="body" idx="1"/>
          </p:nvPr>
        </p:nvSpPr>
        <p:spPr>
          <a:noFill/>
        </p:spPr>
        <p:txBody>
          <a:bodyPr/>
          <a:lstStyle/>
          <a:p>
            <a:pPr eaLnBrk="1" hangingPunct="1"/>
            <a:r>
              <a:rPr lang="zh-TW" altLang="en-US" sz="3200" smtClean="0">
                <a:latin typeface="標楷體" panose="03000509000000000000" pitchFamily="65" charset="-120"/>
                <a:ea typeface="標楷體" panose="03000509000000000000" pitchFamily="65" charset="-120"/>
              </a:rPr>
              <a:t>第三條</a:t>
            </a:r>
          </a:p>
          <a:p>
            <a:pPr lvl="1" eaLnBrk="1" hangingPunct="1"/>
            <a:r>
              <a:rPr lang="zh-TW" altLang="en-US" sz="3200" smtClean="0">
                <a:latin typeface="標楷體" panose="03000509000000000000" pitchFamily="65" charset="-120"/>
                <a:ea typeface="標楷體" panose="03000509000000000000" pitchFamily="65" charset="-120"/>
              </a:rPr>
              <a:t>入學各校之名額採外加方式辦理</a:t>
            </a:r>
          </a:p>
          <a:p>
            <a:pPr lvl="1" eaLnBrk="1" hangingPunct="1"/>
            <a:r>
              <a:rPr lang="zh-TW" altLang="en-US" sz="3200" b="1" smtClean="0">
                <a:latin typeface="標楷體" panose="03000509000000000000" pitchFamily="65" charset="-120"/>
                <a:ea typeface="標楷體" panose="03000509000000000000" pitchFamily="65" charset="-120"/>
              </a:rPr>
              <a:t>免試入學</a:t>
            </a:r>
          </a:p>
          <a:p>
            <a:pPr lvl="2" eaLnBrk="1" hangingPunct="1"/>
            <a:r>
              <a:rPr lang="zh-TW" altLang="en-US" smtClean="0">
                <a:latin typeface="標楷體" panose="03000509000000000000" pitchFamily="65" charset="-120"/>
                <a:ea typeface="標楷體" panose="03000509000000000000" pitchFamily="65" charset="-120"/>
              </a:rPr>
              <a:t>超額比序總積分加分百分之二十五</a:t>
            </a:r>
            <a:endParaRPr lang="zh-TW" altLang="en-US" b="1" smtClean="0">
              <a:latin typeface="標楷體" panose="03000509000000000000" pitchFamily="65" charset="-120"/>
              <a:ea typeface="標楷體" panose="03000509000000000000" pitchFamily="65" charset="-120"/>
            </a:endParaRPr>
          </a:p>
          <a:p>
            <a:pPr lvl="1" eaLnBrk="1" hangingPunct="1"/>
            <a:r>
              <a:rPr lang="zh-TW" altLang="en-US" sz="3200" b="1" smtClean="0">
                <a:latin typeface="標楷體" panose="03000509000000000000" pitchFamily="65" charset="-120"/>
                <a:ea typeface="標楷體" panose="03000509000000000000" pitchFamily="65" charset="-120"/>
              </a:rPr>
              <a:t>特色招生</a:t>
            </a:r>
          </a:p>
          <a:p>
            <a:pPr lvl="2" eaLnBrk="1" hangingPunct="1"/>
            <a:r>
              <a:rPr lang="zh-TW" altLang="en-US" smtClean="0">
                <a:latin typeface="標楷體" panose="03000509000000000000" pitchFamily="65" charset="-120"/>
                <a:ea typeface="標楷體" panose="03000509000000000000" pitchFamily="65" charset="-120"/>
              </a:rPr>
              <a:t>採計成績加總分百分之二十五應達錄取標準</a:t>
            </a:r>
          </a:p>
          <a:p>
            <a:pPr lvl="1" eaLnBrk="1" hangingPunct="1"/>
            <a:endParaRPr lang="en-US" altLang="zh-TW" sz="3000" smtClean="0">
              <a:latin typeface="標楷體" panose="03000509000000000000" pitchFamily="65" charset="-120"/>
              <a:ea typeface="標楷體" panose="03000509000000000000" pitchFamily="65" charset="-120"/>
            </a:endParaRPr>
          </a:p>
        </p:txBody>
      </p:sp>
      <p:sp>
        <p:nvSpPr>
          <p:cNvPr id="8198" name="AutoShape 5"/>
          <p:cNvSpPr>
            <a:spLocks/>
          </p:cNvSpPr>
          <p:nvPr/>
        </p:nvSpPr>
        <p:spPr bwMode="auto">
          <a:xfrm>
            <a:off x="857250" y="3143250"/>
            <a:ext cx="142875" cy="1584325"/>
          </a:xfrm>
          <a:prstGeom prst="leftBrace">
            <a:avLst>
              <a:gd name="adj1" fmla="val 92407"/>
              <a:gd name="adj2" fmla="val 500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pPr algn="ctr" eaLnBrk="1" hangingPunct="1"/>
            <a:endParaRPr lang="zh-TW" altLang="zh-TW"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9219"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95665471-CE41-4297-9DA2-6B9A4B898AC1}" type="slidenum">
              <a:rPr kumimoji="0" lang="en-US" altLang="zh-TW" sz="1200"/>
              <a:pPr/>
              <a:t>6</a:t>
            </a:fld>
            <a:endParaRPr kumimoji="0" lang="en-US" altLang="zh-TW" sz="1200"/>
          </a:p>
        </p:txBody>
      </p:sp>
      <p:sp>
        <p:nvSpPr>
          <p:cNvPr id="9220" name="Rectangle 2"/>
          <p:cNvSpPr>
            <a:spLocks noGrp="1" noChangeArrowheads="1"/>
          </p:cNvSpPr>
          <p:nvPr>
            <p:ph type="title"/>
          </p:nvPr>
        </p:nvSpPr>
        <p:spPr/>
        <p:txBody>
          <a:bodyPr/>
          <a:lstStyle/>
          <a:p>
            <a:pPr eaLnBrk="1" hangingPunct="1"/>
            <a:r>
              <a:rPr lang="zh-TW" altLang="en-US" sz="4400" smtClean="0">
                <a:latin typeface="標楷體" panose="03000509000000000000" pitchFamily="65" charset="-120"/>
                <a:ea typeface="標楷體" panose="03000509000000000000" pitchFamily="65" charset="-120"/>
              </a:rPr>
              <a:t>法源依據</a:t>
            </a:r>
            <a:r>
              <a:rPr lang="en-US" altLang="zh-TW" sz="4400"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身心障礙學生升學輔導辦法</a:t>
            </a:r>
          </a:p>
        </p:txBody>
      </p:sp>
      <p:sp>
        <p:nvSpPr>
          <p:cNvPr id="9221" name="Rectangle 3"/>
          <p:cNvSpPr>
            <a:spLocks noGrp="1" noChangeArrowheads="1"/>
          </p:cNvSpPr>
          <p:nvPr>
            <p:ph type="body" idx="1"/>
          </p:nvPr>
        </p:nvSpPr>
        <p:spPr/>
        <p:txBody>
          <a:bodyPr/>
          <a:lstStyle/>
          <a:p>
            <a:pPr eaLnBrk="1" hangingPunct="1"/>
            <a:r>
              <a:rPr lang="zh-TW" altLang="en-US" sz="3400" smtClean="0">
                <a:ea typeface="標楷體" panose="03000509000000000000" pitchFamily="65" charset="-120"/>
              </a:rPr>
              <a:t>第五條</a:t>
            </a:r>
          </a:p>
          <a:p>
            <a:pPr lvl="1" eaLnBrk="1" hangingPunct="1"/>
            <a:r>
              <a:rPr lang="zh-TW" altLang="en-US" sz="2800" smtClean="0">
                <a:latin typeface="標楷體" panose="03000509000000000000" pitchFamily="65" charset="-120"/>
                <a:ea typeface="標楷體" panose="03000509000000000000" pitchFamily="65" charset="-120"/>
              </a:rPr>
              <a:t>除依前二條之升學方式外，該管主管機關得依身心障礙學生實際需要，自行訂定適性安置高級中等學校之規定。</a:t>
            </a:r>
          </a:p>
          <a:p>
            <a:pPr lvl="1" eaLnBrk="1" hangingPunct="1"/>
            <a:r>
              <a:rPr lang="zh-TW" altLang="en-US" sz="2800" smtClean="0">
                <a:ea typeface="標楷體" panose="03000509000000000000" pitchFamily="65" charset="-120"/>
              </a:rPr>
              <a:t>依此訂定</a:t>
            </a:r>
            <a:r>
              <a:rPr lang="zh-TW" altLang="en-US" sz="2800" b="1" smtClean="0">
                <a:latin typeface="標楷體" panose="03000509000000000000" pitchFamily="65" charset="-120"/>
                <a:ea typeface="標楷體" panose="03000509000000000000" pitchFamily="65" charset="-120"/>
              </a:rPr>
              <a:t>「</a:t>
            </a:r>
            <a:r>
              <a:rPr lang="zh-TW" altLang="en-US" sz="2800" smtClean="0">
                <a:latin typeface="標楷體" panose="03000509000000000000" pitchFamily="65" charset="-120"/>
                <a:ea typeface="標楷體" panose="03000509000000000000" pitchFamily="65" charset="-120"/>
              </a:rPr>
              <a:t>身心障礙學生適性安置高級中等學校實施要點</a:t>
            </a:r>
            <a:r>
              <a:rPr lang="zh-TW" altLang="en-US" sz="2800" b="1" smtClean="0">
                <a:latin typeface="標楷體" panose="03000509000000000000" pitchFamily="65" charset="-120"/>
                <a:ea typeface="標楷體" panose="03000509000000000000" pitchFamily="65" charset="-120"/>
              </a:rPr>
              <a:t>」 </a:t>
            </a:r>
          </a:p>
          <a:p>
            <a:pPr eaLnBrk="1" hangingPunct="1"/>
            <a:endParaRPr lang="en-US" altLang="zh-TW"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0243"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7B05F567-6BF5-4A70-AB2D-4FE28E73D2E6}" type="slidenum">
              <a:rPr kumimoji="0" lang="en-US" altLang="zh-TW" sz="1200"/>
              <a:pPr/>
              <a:t>7</a:t>
            </a:fld>
            <a:endParaRPr kumimoji="0" lang="en-US" altLang="zh-TW" sz="1200"/>
          </a:p>
        </p:txBody>
      </p:sp>
      <p:sp>
        <p:nvSpPr>
          <p:cNvPr id="10244" name="Rectangle 2"/>
          <p:cNvSpPr>
            <a:spLocks noGrp="1" noChangeArrowheads="1"/>
          </p:cNvSpPr>
          <p:nvPr>
            <p:ph type="title"/>
          </p:nvPr>
        </p:nvSpPr>
        <p:spPr/>
        <p:txBody>
          <a:bodyPr/>
          <a:lstStyle/>
          <a:p>
            <a:pPr eaLnBrk="1" hangingPunct="1"/>
            <a:r>
              <a:rPr lang="zh-TW" altLang="en-US" sz="5300" smtClean="0">
                <a:latin typeface="標楷體" panose="03000509000000000000" pitchFamily="65" charset="-120"/>
                <a:ea typeface="標楷體" panose="03000509000000000000" pitchFamily="65" charset="-120"/>
              </a:rPr>
              <a:t>法源依據</a:t>
            </a:r>
          </a:p>
        </p:txBody>
      </p:sp>
      <p:sp>
        <p:nvSpPr>
          <p:cNvPr id="10245" name="Rectangle 3"/>
          <p:cNvSpPr>
            <a:spLocks noGrp="1" noChangeArrowheads="1"/>
          </p:cNvSpPr>
          <p:nvPr>
            <p:ph type="body" idx="1"/>
          </p:nvPr>
        </p:nvSpPr>
        <p:spPr/>
        <p:txBody>
          <a:bodyPr/>
          <a:lstStyle/>
          <a:p>
            <a:pPr marL="762000" indent="-762000" eaLnBrk="1" hangingPunct="1">
              <a:buFont typeface="Wingdings" panose="05000000000000000000" pitchFamily="2" charset="2"/>
              <a:buChar char="p"/>
            </a:pPr>
            <a:r>
              <a:rPr lang="zh-TW" altLang="en-US" sz="3600" smtClean="0">
                <a:latin typeface="標楷體" panose="03000509000000000000" pitchFamily="65" charset="-120"/>
                <a:ea typeface="標楷體" panose="03000509000000000000" pitchFamily="65" charset="-120"/>
              </a:rPr>
              <a:t>身心障礙學生適性安置高級中等學校實施要點</a:t>
            </a:r>
            <a:endParaRPr lang="en-US" altLang="zh-TW" sz="3600" smtClean="0">
              <a:latin typeface="標楷體" panose="03000509000000000000" pitchFamily="65" charset="-120"/>
              <a:ea typeface="標楷體" panose="03000509000000000000" pitchFamily="65" charset="-120"/>
            </a:endParaRPr>
          </a:p>
          <a:p>
            <a:pPr lvl="1"/>
            <a:r>
              <a:rPr lang="en-US" altLang="zh-TW" sz="3200" smtClean="0">
                <a:latin typeface="標楷體" panose="03000509000000000000" pitchFamily="65" charset="-120"/>
                <a:ea typeface="標楷體" panose="03000509000000000000" pitchFamily="65" charset="-120"/>
              </a:rPr>
              <a:t>101</a:t>
            </a:r>
            <a:r>
              <a:rPr lang="zh-TW" altLang="en-US" sz="3200" smtClean="0">
                <a:latin typeface="標楷體" panose="03000509000000000000" pitchFamily="65" charset="-120"/>
                <a:ea typeface="標楷體" panose="03000509000000000000" pitchFamily="65" charset="-120"/>
              </a:rPr>
              <a:t>年</a:t>
            </a:r>
            <a:r>
              <a:rPr lang="en-US" altLang="zh-TW" sz="3200" smtClean="0">
                <a:latin typeface="標楷體" panose="03000509000000000000" pitchFamily="65" charset="-120"/>
                <a:ea typeface="標楷體" panose="03000509000000000000" pitchFamily="65" charset="-120"/>
              </a:rPr>
              <a:t>5</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21</a:t>
            </a:r>
            <a:r>
              <a:rPr lang="zh-TW" altLang="en-US" sz="3200" smtClean="0">
                <a:latin typeface="標楷體" panose="03000509000000000000" pitchFamily="65" charset="-120"/>
                <a:ea typeface="標楷體" panose="03000509000000000000" pitchFamily="65" charset="-120"/>
              </a:rPr>
              <a:t>日公佈</a:t>
            </a:r>
          </a:p>
          <a:p>
            <a:pPr lvl="1"/>
            <a:r>
              <a:rPr lang="en-US" altLang="zh-TW" sz="3200" smtClean="0">
                <a:latin typeface="標楷體" panose="03000509000000000000" pitchFamily="65" charset="-120"/>
                <a:ea typeface="標楷體" panose="03000509000000000000" pitchFamily="65" charset="-120"/>
              </a:rPr>
              <a:t>102</a:t>
            </a:r>
            <a:r>
              <a:rPr lang="zh-TW" altLang="en-US" sz="3200" smtClean="0">
                <a:latin typeface="標楷體" panose="03000509000000000000" pitchFamily="65" charset="-120"/>
                <a:ea typeface="標楷體" panose="03000509000000000000" pitchFamily="65" charset="-120"/>
              </a:rPr>
              <a:t>年</a:t>
            </a:r>
            <a:r>
              <a:rPr lang="en-US" altLang="zh-TW" sz="3200" smtClean="0">
                <a:latin typeface="標楷體" panose="03000509000000000000" pitchFamily="65" charset="-120"/>
                <a:ea typeface="標楷體" panose="03000509000000000000" pitchFamily="65" charset="-120"/>
              </a:rPr>
              <a:t>11</a:t>
            </a:r>
            <a:r>
              <a:rPr lang="zh-TW" altLang="en-US" sz="3200" smtClean="0">
                <a:latin typeface="標楷體" panose="03000509000000000000" pitchFamily="65" charset="-120"/>
                <a:ea typeface="標楷體" panose="03000509000000000000" pitchFamily="65" charset="-120"/>
              </a:rPr>
              <a:t>月</a:t>
            </a:r>
            <a:r>
              <a:rPr lang="en-US" altLang="zh-TW" sz="3200" smtClean="0">
                <a:latin typeface="標楷體" panose="03000509000000000000" pitchFamily="65" charset="-120"/>
                <a:ea typeface="標楷體" panose="03000509000000000000" pitchFamily="65" charset="-120"/>
              </a:rPr>
              <a:t>27</a:t>
            </a:r>
            <a:r>
              <a:rPr lang="zh-TW" altLang="en-US" sz="3200" smtClean="0">
                <a:latin typeface="標楷體" panose="03000509000000000000" pitchFamily="65" charset="-120"/>
                <a:ea typeface="標楷體" panose="03000509000000000000" pitchFamily="65" charset="-120"/>
              </a:rPr>
              <a:t>日修正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1267"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DC5307D9-1365-4483-830D-C58761E5E1E7}" type="slidenum">
              <a:rPr kumimoji="0" lang="en-US" altLang="zh-TW" sz="1200"/>
              <a:pPr/>
              <a:t>8</a:t>
            </a:fld>
            <a:endParaRPr kumimoji="0" lang="en-US" altLang="zh-TW" sz="1200"/>
          </a:p>
        </p:txBody>
      </p:sp>
      <p:sp>
        <p:nvSpPr>
          <p:cNvPr id="11268" name="Rectangle 2"/>
          <p:cNvSpPr>
            <a:spLocks noGrp="1" noChangeArrowheads="1"/>
          </p:cNvSpPr>
          <p:nvPr>
            <p:ph type="title"/>
          </p:nvPr>
        </p:nvSpPr>
        <p:spPr>
          <a:xfrm>
            <a:off x="468313" y="333375"/>
            <a:ext cx="8001000" cy="1216025"/>
          </a:xfrm>
        </p:spPr>
        <p:txBody>
          <a:bodyPr/>
          <a:lstStyle/>
          <a:p>
            <a:pPr eaLnBrk="1" hangingPunct="1"/>
            <a:r>
              <a:rPr lang="zh-TW" altLang="en-US" smtClean="0">
                <a:ea typeface="標楷體" panose="03000509000000000000" pitchFamily="65" charset="-120"/>
              </a:rPr>
              <a:t>適性安置入學管道：分區辦理</a:t>
            </a:r>
          </a:p>
        </p:txBody>
      </p:sp>
      <p:sp>
        <p:nvSpPr>
          <p:cNvPr id="11269" name="Rectangle 3"/>
          <p:cNvSpPr>
            <a:spLocks noGrp="1" noChangeArrowheads="1"/>
          </p:cNvSpPr>
          <p:nvPr>
            <p:ph type="body" idx="1"/>
          </p:nvPr>
        </p:nvSpPr>
        <p:spPr/>
        <p:txBody>
          <a:bodyPr/>
          <a:lstStyle/>
          <a:p>
            <a:pPr eaLnBrk="1" hangingPunct="1"/>
            <a:r>
              <a:rPr lang="zh-TW" altLang="en-US" sz="3200" dirty="0" smtClean="0">
                <a:latin typeface="標楷體" panose="03000509000000000000" pitchFamily="65" charset="-120"/>
                <a:ea typeface="標楷體" panose="03000509000000000000" pitchFamily="65" charset="-120"/>
              </a:rPr>
              <a:t>全國安置規劃為</a:t>
            </a:r>
            <a:r>
              <a:rPr lang="en-US" altLang="zh-TW" sz="3200" dirty="0" smtClean="0">
                <a:latin typeface="標楷體" panose="03000509000000000000" pitchFamily="65" charset="-120"/>
                <a:ea typeface="標楷體" panose="03000509000000000000" pitchFamily="65" charset="-120"/>
              </a:rPr>
              <a:t>17</a:t>
            </a:r>
            <a:r>
              <a:rPr lang="zh-TW" altLang="en-US" sz="3200" dirty="0" smtClean="0">
                <a:latin typeface="標楷體" panose="03000509000000000000" pitchFamily="65" charset="-120"/>
                <a:ea typeface="標楷體" panose="03000509000000000000" pitchFamily="65" charset="-120"/>
              </a:rPr>
              <a:t>安置作業區。</a:t>
            </a:r>
          </a:p>
          <a:p>
            <a:pPr eaLnBrk="1" hangingPunct="1"/>
            <a:r>
              <a:rPr lang="zh-TW" altLang="en-US" sz="3200" dirty="0" smtClean="0">
                <a:latin typeface="標楷體" panose="03000509000000000000" pitchFamily="65" charset="-120"/>
                <a:ea typeface="標楷體" panose="03000509000000000000" pitchFamily="65" charset="-120"/>
              </a:rPr>
              <a:t>臺北市、新北市及高雄市等安置作業模式維持自行規劃辦理。</a:t>
            </a:r>
          </a:p>
          <a:p>
            <a:pPr eaLnBrk="1" hangingPunct="1"/>
            <a:r>
              <a:rPr lang="zh-TW" altLang="en-US" sz="3200" u="sng" dirty="0" smtClean="0">
                <a:latin typeface="標楷體" panose="03000509000000000000" pitchFamily="65" charset="-120"/>
                <a:ea typeface="標楷體" panose="03000509000000000000" pitchFamily="65" charset="-120"/>
              </a:rPr>
              <a:t>安置高級中等學校</a:t>
            </a:r>
            <a:r>
              <a:rPr lang="zh-TW" altLang="en-US" sz="3200" dirty="0" smtClean="0">
                <a:latin typeface="標楷體" panose="03000509000000000000" pitchFamily="65" charset="-120"/>
                <a:ea typeface="標楷體" panose="03000509000000000000" pitchFamily="65" charset="-120"/>
              </a:rPr>
              <a:t>以</a:t>
            </a:r>
            <a:r>
              <a:rPr lang="zh-TW" altLang="en-US" sz="3200" u="sng" dirty="0" smtClean="0">
                <a:latin typeface="標楷體" panose="03000509000000000000" pitchFamily="65" charset="-120"/>
                <a:ea typeface="標楷體" panose="03000509000000000000" pitchFamily="65" charset="-120"/>
              </a:rPr>
              <a:t>不分障礙類別</a:t>
            </a:r>
            <a:r>
              <a:rPr lang="zh-TW" altLang="en-US" sz="3200" dirty="0" smtClean="0">
                <a:latin typeface="標楷體" panose="03000509000000000000" pitchFamily="65" charset="-120"/>
                <a:ea typeface="標楷體" panose="03000509000000000000" pitchFamily="65" charset="-120"/>
              </a:rPr>
              <a:t>安置方式辦理，以增加全面安置機會。</a:t>
            </a:r>
          </a:p>
          <a:p>
            <a:pPr eaLnBrk="1" hangingPunct="1">
              <a:buFont typeface="Wingdings" panose="05000000000000000000" pitchFamily="2" charset="2"/>
              <a:buNone/>
            </a:pPr>
            <a:endParaRPr lang="en-US" altLang="zh-TW"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內容版面配置區 2"/>
          <p:cNvSpPr>
            <a:spLocks noGrp="1"/>
          </p:cNvSpPr>
          <p:nvPr>
            <p:ph idx="1"/>
          </p:nvPr>
        </p:nvSpPr>
        <p:spPr>
          <a:xfrm>
            <a:off x="323850" y="1752600"/>
            <a:ext cx="8640763" cy="4267200"/>
          </a:xfrm>
        </p:spPr>
        <p:txBody>
          <a:bodyPr/>
          <a:lstStyle/>
          <a:p>
            <a:r>
              <a:rPr lang="zh-TW" altLang="en-US" dirty="0" smtClean="0">
                <a:latin typeface="標楷體" panose="03000509000000000000" pitchFamily="65" charset="-120"/>
                <a:ea typeface="標楷體" panose="03000509000000000000" pitchFamily="65" charset="-120"/>
              </a:rPr>
              <a:t>安置簡章分為三大類，</a:t>
            </a:r>
            <a:r>
              <a:rPr lang="zh-TW" altLang="en-US" dirty="0" smtClean="0">
                <a:solidFill>
                  <a:srgbClr val="FF0000"/>
                </a:solidFill>
                <a:latin typeface="標楷體" panose="03000509000000000000" pitchFamily="65" charset="-120"/>
                <a:ea typeface="標楷體" panose="03000509000000000000" pitchFamily="65" charset="-120"/>
              </a:rPr>
              <a:t>僅能擇一簡章報名</a:t>
            </a:r>
            <a:r>
              <a:rPr lang="zh-TW" altLang="en-US" dirty="0" smtClean="0">
                <a:latin typeface="標楷體" panose="03000509000000000000" pitchFamily="65" charset="-120"/>
                <a:ea typeface="標楷體" panose="03000509000000000000" pitchFamily="65" charset="-120"/>
              </a:rPr>
              <a:t>，不得重複，違者取消安置資格。 </a:t>
            </a:r>
          </a:p>
          <a:p>
            <a:pPr lvl="1"/>
            <a:r>
              <a:rPr lang="en-US" altLang="zh-TW" sz="2800" u="sng" dirty="0" smtClean="0">
                <a:latin typeface="標楷體" panose="03000509000000000000" pitchFamily="65" charset="-120"/>
                <a:ea typeface="標楷體" panose="03000509000000000000" pitchFamily="65" charset="-120"/>
              </a:rPr>
              <a:t>(1)</a:t>
            </a:r>
            <a:r>
              <a:rPr lang="zh-TW" altLang="en-US" sz="2800" u="sng" dirty="0" smtClean="0">
                <a:latin typeface="標楷體" panose="03000509000000000000" pitchFamily="65" charset="-120"/>
                <a:ea typeface="標楷體" panose="03000509000000000000" pitchFamily="65" charset="-120"/>
              </a:rPr>
              <a:t>特殊教育學校</a:t>
            </a:r>
          </a:p>
          <a:p>
            <a:pPr lvl="1"/>
            <a:r>
              <a:rPr lang="zh-TW" altLang="en-US" sz="2800" dirty="0" smtClean="0">
                <a:latin typeface="標楷體" panose="03000509000000000000" pitchFamily="65" charset="-120"/>
                <a:ea typeface="標楷體" panose="03000509000000000000" pitchFamily="65" charset="-120"/>
              </a:rPr>
              <a:t>安置高級中等學校</a:t>
            </a:r>
            <a:r>
              <a:rPr lang="en-US" altLang="zh-TW" sz="2800" dirty="0" smtClean="0">
                <a:latin typeface="標楷體" panose="03000509000000000000" pitchFamily="65" charset="-120"/>
                <a:ea typeface="標楷體" panose="03000509000000000000" pitchFamily="65" charset="-120"/>
              </a:rPr>
              <a:t>(2)</a:t>
            </a:r>
            <a:r>
              <a:rPr lang="zh-TW" altLang="en-US" sz="2800" u="sng" dirty="0" smtClean="0">
                <a:latin typeface="標楷體" panose="03000509000000000000" pitchFamily="65" charset="-120"/>
                <a:ea typeface="標楷體" panose="03000509000000000000" pitchFamily="65" charset="-120"/>
              </a:rPr>
              <a:t>集中式特教班</a:t>
            </a:r>
          </a:p>
          <a:p>
            <a:pPr lvl="1"/>
            <a:r>
              <a:rPr lang="zh-TW" altLang="en-US" sz="2800" dirty="0" smtClean="0">
                <a:latin typeface="標楷體" panose="03000509000000000000" pitchFamily="65" charset="-120"/>
                <a:ea typeface="標楷體" panose="03000509000000000000" pitchFamily="65" charset="-120"/>
              </a:rPr>
              <a:t>安置</a:t>
            </a:r>
            <a:r>
              <a:rPr lang="en-US" altLang="zh-TW" sz="2800" dirty="0" smtClean="0">
                <a:latin typeface="標楷體" panose="03000509000000000000" pitchFamily="65" charset="-120"/>
                <a:ea typeface="標楷體" panose="03000509000000000000" pitchFamily="65" charset="-120"/>
              </a:rPr>
              <a:t>(3)</a:t>
            </a:r>
            <a:r>
              <a:rPr lang="zh-TW" altLang="en-US" sz="2800" u="sng" dirty="0" smtClean="0">
                <a:latin typeface="標楷體" panose="03000509000000000000" pitchFamily="65" charset="-120"/>
                <a:ea typeface="標楷體" panose="03000509000000000000" pitchFamily="65" charset="-120"/>
              </a:rPr>
              <a:t>高級中等學校</a:t>
            </a:r>
          </a:p>
          <a:p>
            <a:r>
              <a:rPr lang="zh-TW" altLang="en-US" dirty="0" smtClean="0">
                <a:latin typeface="標楷體" panose="03000509000000000000" pitchFamily="65" charset="-120"/>
                <a:ea typeface="標楷體" panose="03000509000000000000" pitchFamily="65" charset="-120"/>
              </a:rPr>
              <a:t>報名本簡章者亦不得再參加自行辦理的直轄市之適性輔導安置管道，違者取消本入學安置資格。</a:t>
            </a:r>
          </a:p>
          <a:p>
            <a:endParaRPr lang="zh-TW" altLang="en-US" dirty="0" smtClean="0">
              <a:latin typeface="標楷體" panose="03000509000000000000" pitchFamily="65" charset="-120"/>
              <a:ea typeface="標楷體" panose="03000509000000000000" pitchFamily="65" charset="-120"/>
            </a:endParaRPr>
          </a:p>
        </p:txBody>
      </p:sp>
      <p:sp>
        <p:nvSpPr>
          <p:cNvPr id="12291" name="頁尾版面配置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r>
              <a:rPr kumimoji="0" lang="en-US" altLang="zh-TW" sz="1200" smtClean="0"/>
              <a:t>適性輔導安置</a:t>
            </a:r>
          </a:p>
        </p:txBody>
      </p:sp>
      <p:sp>
        <p:nvSpPr>
          <p:cNvPr id="12292" name="投影片編號版面配置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3200">
                <a:solidFill>
                  <a:schemeClr val="tx1"/>
                </a:solidFill>
                <a:latin typeface="Verdana" panose="020B0604030504040204" pitchFamily="34" charset="0"/>
                <a:ea typeface="新細明體" panose="02020500000000000000" pitchFamily="18" charset="-120"/>
              </a:defRPr>
            </a:lvl1pPr>
            <a:lvl2pPr marL="742950" indent="-285750">
              <a:defRPr kumimoji="1" sz="3200">
                <a:solidFill>
                  <a:schemeClr val="tx1"/>
                </a:solidFill>
                <a:latin typeface="Verdana" panose="020B0604030504040204" pitchFamily="34" charset="0"/>
                <a:ea typeface="新細明體" panose="02020500000000000000" pitchFamily="18" charset="-120"/>
              </a:defRPr>
            </a:lvl2pPr>
            <a:lvl3pPr marL="1143000" indent="-228600">
              <a:defRPr kumimoji="1" sz="3200">
                <a:solidFill>
                  <a:schemeClr val="tx1"/>
                </a:solidFill>
                <a:latin typeface="Verdana" panose="020B0604030504040204" pitchFamily="34" charset="0"/>
                <a:ea typeface="新細明體" panose="02020500000000000000" pitchFamily="18" charset="-120"/>
              </a:defRPr>
            </a:lvl3pPr>
            <a:lvl4pPr marL="1600200" indent="-228600">
              <a:defRPr kumimoji="1" sz="3200">
                <a:solidFill>
                  <a:schemeClr val="tx1"/>
                </a:solidFill>
                <a:latin typeface="Verdana" panose="020B0604030504040204" pitchFamily="34" charset="0"/>
                <a:ea typeface="新細明體" panose="02020500000000000000" pitchFamily="18" charset="-120"/>
              </a:defRPr>
            </a:lvl4pPr>
            <a:lvl5pPr marL="2057400" indent="-228600">
              <a:defRPr kumimoji="1" sz="3200">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3200">
                <a:solidFill>
                  <a:schemeClr val="tx1"/>
                </a:solidFill>
                <a:latin typeface="Verdana" panose="020B0604030504040204" pitchFamily="34" charset="0"/>
                <a:ea typeface="新細明體" panose="02020500000000000000" pitchFamily="18" charset="-120"/>
              </a:defRPr>
            </a:lvl9pPr>
          </a:lstStyle>
          <a:p>
            <a:fld id="{C6F0C1F3-6F78-4C3F-A255-0D59EE6FCB4B}" type="slidenum">
              <a:rPr kumimoji="0" lang="en-US" altLang="zh-TW" sz="1200"/>
              <a:pPr/>
              <a:t>9</a:t>
            </a:fld>
            <a:endParaRPr kumimoji="0" lang="en-US" altLang="zh-TW" sz="1200"/>
          </a:p>
        </p:txBody>
      </p:sp>
      <p:sp>
        <p:nvSpPr>
          <p:cNvPr id="12293" name="Rectangle 2"/>
          <p:cNvSpPr>
            <a:spLocks noGrp="1" noChangeArrowheads="1"/>
          </p:cNvSpPr>
          <p:nvPr>
            <p:ph type="title"/>
          </p:nvPr>
        </p:nvSpPr>
        <p:spPr/>
        <p:txBody>
          <a:bodyPr/>
          <a:lstStyle/>
          <a:p>
            <a:pPr eaLnBrk="1" hangingPunct="1"/>
            <a:r>
              <a:rPr lang="zh-TW" altLang="en-US" sz="4300" smtClean="0">
                <a:latin typeface="標楷體" panose="03000509000000000000" pitchFamily="65" charset="-120"/>
                <a:ea typeface="標楷體" panose="03000509000000000000" pitchFamily="65" charset="-120"/>
              </a:rPr>
              <a:t>簡章</a:t>
            </a:r>
            <a:r>
              <a:rPr lang="zh-TW" altLang="en-US" smtClean="0"/>
              <a:t>：</a:t>
            </a:r>
            <a:r>
              <a:rPr lang="zh-TW" altLang="en-US" smtClean="0">
                <a:ea typeface="標楷體" panose="03000509000000000000" pitchFamily="65" charset="-120"/>
              </a:rPr>
              <a:t>分三大類</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新細明體"/>
        <a:cs typeface=""/>
      </a:majorFont>
      <a:minorFont>
        <a:latin typeface="Verdan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2164</TotalTime>
  <Words>2650</Words>
  <Application>Microsoft Office PowerPoint</Application>
  <PresentationFormat>如螢幕大小 (4:3)</PresentationFormat>
  <Paragraphs>328</Paragraphs>
  <Slides>48</Slides>
  <Notes>4</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Profile</vt:lpstr>
      <vt:lpstr>105學年度身心障礙學生 適性輔導安置簡報</vt:lpstr>
      <vt:lpstr>大綱</vt:lpstr>
      <vt:lpstr> 目標</vt:lpstr>
      <vt:lpstr>法源依據</vt:lpstr>
      <vt:lpstr>法源依據:身心障礙學生升學輔導辦法</vt:lpstr>
      <vt:lpstr>法源依據:身心障礙學生升學輔導辦法</vt:lpstr>
      <vt:lpstr>法源依據</vt:lpstr>
      <vt:lpstr>適性安置入學管道：分區辦理</vt:lpstr>
      <vt:lpstr>簡章：分三大類</vt:lpstr>
      <vt:lpstr>105學年度適性輔導安置辦理單位</vt:lpstr>
      <vt:lpstr>105學年度適性輔導安置辦理單位</vt:lpstr>
      <vt:lpstr>105學年度適性輔導安置辦理期程</vt:lpstr>
      <vt:lpstr>105學年度身心障學生適性輔導安置</vt:lpstr>
      <vt:lpstr>報名資格</vt:lpstr>
      <vt:lpstr>報名資格</vt:lpstr>
      <vt:lpstr>報名資格</vt:lpstr>
      <vt:lpstr>報名日期</vt:lpstr>
      <vt:lpstr>報名相關事項</vt:lpstr>
      <vt:lpstr>105學年度身心障學生適性輔導安置</vt:lpstr>
      <vt:lpstr>安置(1)特殊教育學校</vt:lpstr>
      <vt:lpstr>安置高級中等學校(2)集中式特教班</vt:lpstr>
      <vt:lpstr>安置高級中等學校集中式特教班</vt:lpstr>
      <vt:lpstr>安置高級中等學校集中式特教班</vt:lpstr>
      <vt:lpstr>安置高級中等學校集中式特教班</vt:lpstr>
      <vt:lpstr>安置高級中等學校集中式特教班</vt:lpstr>
      <vt:lpstr>學生安置(3)高級中等學校</vt:lpstr>
      <vt:lpstr>安置高級中等學校</vt:lpstr>
      <vt:lpstr>安置高級中等學校</vt:lpstr>
      <vt:lpstr>安置高級中等學校</vt:lpstr>
      <vt:lpstr>安置高級中等學校</vt:lpstr>
      <vt:lpstr>安置高級中等學校</vt:lpstr>
      <vt:lpstr>安置高級中等學校</vt:lpstr>
      <vt:lpstr>安置高級中等學校</vt:lpstr>
      <vt:lpstr>安置高級中等學校</vt:lpstr>
      <vt:lpstr>105學年度身心障學生適性輔導安置</vt:lpstr>
      <vt:lpstr>注意事項</vt:lpstr>
      <vt:lpstr>注意事項</vt:lpstr>
      <vt:lpstr>注意事項</vt:lpstr>
      <vt:lpstr>注意事項</vt:lpstr>
      <vt:lpstr>注意事項</vt:lpstr>
      <vt:lpstr>注意事項</vt:lpstr>
      <vt:lpstr>注意事項</vt:lpstr>
      <vt:lpstr>105學年度身心障學生適性輔導安置</vt:lpstr>
      <vt:lpstr>餘額安置</vt:lpstr>
      <vt:lpstr>餘額安置</vt:lpstr>
      <vt:lpstr>105學年度身心障學生適性輔導安置</vt:lpstr>
      <vt:lpstr>安置資訊網站</vt:lpstr>
      <vt:lpstr>投影片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asus</dc:creator>
  <cp:lastModifiedBy>MIHC</cp:lastModifiedBy>
  <cp:revision>203</cp:revision>
  <cp:lastPrinted>2016-01-02T11:29:08Z</cp:lastPrinted>
  <dcterms:created xsi:type="dcterms:W3CDTF">2013-10-23T22:03:12Z</dcterms:created>
  <dcterms:modified xsi:type="dcterms:W3CDTF">2016-01-13T03:33:17Z</dcterms:modified>
</cp:coreProperties>
</file>