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176"/>
  </p:notesMasterIdLst>
  <p:handoutMasterIdLst>
    <p:handoutMasterId r:id="rId177"/>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1113" r:id="rId39"/>
    <p:sldId id="817" r:id="rId40"/>
    <p:sldId id="1114" r:id="rId41"/>
    <p:sldId id="1115" r:id="rId42"/>
    <p:sldId id="1069" r:id="rId43"/>
    <p:sldId id="1033" r:id="rId44"/>
    <p:sldId id="823" r:id="rId45"/>
    <p:sldId id="824" r:id="rId46"/>
    <p:sldId id="799" r:id="rId47"/>
    <p:sldId id="1116" r:id="rId48"/>
    <p:sldId id="825" r:id="rId49"/>
    <p:sldId id="826" r:id="rId50"/>
    <p:sldId id="1091" r:id="rId51"/>
    <p:sldId id="827" r:id="rId52"/>
    <p:sldId id="828" r:id="rId53"/>
    <p:sldId id="1090" r:id="rId54"/>
    <p:sldId id="829" r:id="rId55"/>
    <p:sldId id="1094" r:id="rId56"/>
    <p:sldId id="1020" r:id="rId57"/>
    <p:sldId id="1021" r:id="rId58"/>
    <p:sldId id="1096" r:id="rId59"/>
    <p:sldId id="1117" r:id="rId60"/>
    <p:sldId id="945" r:id="rId61"/>
    <p:sldId id="988" r:id="rId62"/>
    <p:sldId id="951" r:id="rId63"/>
    <p:sldId id="1041" r:id="rId64"/>
    <p:sldId id="737" r:id="rId65"/>
    <p:sldId id="1036" r:id="rId66"/>
    <p:sldId id="1092" r:id="rId67"/>
    <p:sldId id="800" r:id="rId68"/>
    <p:sldId id="844" r:id="rId69"/>
    <p:sldId id="1097" r:id="rId70"/>
    <p:sldId id="796" r:id="rId71"/>
    <p:sldId id="937" r:id="rId72"/>
    <p:sldId id="963" r:id="rId73"/>
    <p:sldId id="939" r:id="rId74"/>
    <p:sldId id="964" r:id="rId75"/>
    <p:sldId id="1000" r:id="rId76"/>
    <p:sldId id="973" r:id="rId77"/>
    <p:sldId id="974" r:id="rId78"/>
    <p:sldId id="985" r:id="rId79"/>
    <p:sldId id="997" r:id="rId80"/>
    <p:sldId id="998" r:id="rId81"/>
    <p:sldId id="1001" r:id="rId82"/>
    <p:sldId id="1039" r:id="rId83"/>
    <p:sldId id="831" r:id="rId84"/>
    <p:sldId id="867" r:id="rId85"/>
    <p:sldId id="989" r:id="rId86"/>
    <p:sldId id="869" r:id="rId87"/>
    <p:sldId id="870" r:id="rId88"/>
    <p:sldId id="990" r:id="rId89"/>
    <p:sldId id="953" r:id="rId90"/>
    <p:sldId id="1110" r:id="rId91"/>
    <p:sldId id="1111" r:id="rId92"/>
    <p:sldId id="1109" r:id="rId93"/>
    <p:sldId id="1120" r:id="rId94"/>
    <p:sldId id="856" r:id="rId95"/>
    <p:sldId id="846" r:id="rId96"/>
    <p:sldId id="1073" r:id="rId97"/>
    <p:sldId id="857" r:id="rId98"/>
    <p:sldId id="858" r:id="rId99"/>
    <p:sldId id="860" r:id="rId100"/>
    <p:sldId id="1075" r:id="rId101"/>
    <p:sldId id="1076" r:id="rId102"/>
    <p:sldId id="956" r:id="rId103"/>
    <p:sldId id="834" r:id="rId104"/>
    <p:sldId id="835" r:id="rId105"/>
    <p:sldId id="896" r:id="rId106"/>
    <p:sldId id="991" r:id="rId107"/>
    <p:sldId id="838" r:id="rId108"/>
    <p:sldId id="897" r:id="rId109"/>
    <p:sldId id="840" r:id="rId110"/>
    <p:sldId id="898" r:id="rId111"/>
    <p:sldId id="842" r:id="rId112"/>
    <p:sldId id="992" r:id="rId113"/>
    <p:sldId id="993" r:id="rId114"/>
    <p:sldId id="995" r:id="rId115"/>
    <p:sldId id="853" r:id="rId116"/>
    <p:sldId id="461" r:id="rId117"/>
    <p:sldId id="358" r:id="rId118"/>
    <p:sldId id="357" r:id="rId119"/>
    <p:sldId id="356" r:id="rId120"/>
    <p:sldId id="278" r:id="rId121"/>
    <p:sldId id="279" r:id="rId122"/>
    <p:sldId id="410" r:id="rId123"/>
    <p:sldId id="444" r:id="rId124"/>
    <p:sldId id="854" r:id="rId125"/>
    <p:sldId id="907" r:id="rId126"/>
    <p:sldId id="891" r:id="rId127"/>
    <p:sldId id="302" r:id="rId128"/>
    <p:sldId id="855" r:id="rId129"/>
    <p:sldId id="1077" r:id="rId130"/>
    <p:sldId id="1098" r:id="rId131"/>
    <p:sldId id="1078" r:id="rId132"/>
    <p:sldId id="1046" r:id="rId133"/>
    <p:sldId id="1047" r:id="rId134"/>
    <p:sldId id="1079" r:id="rId135"/>
    <p:sldId id="1099" r:id="rId136"/>
    <p:sldId id="1049" r:id="rId137"/>
    <p:sldId id="1050" r:id="rId138"/>
    <p:sldId id="1118" r:id="rId139"/>
    <p:sldId id="1067" r:id="rId140"/>
    <p:sldId id="1054" r:id="rId141"/>
    <p:sldId id="1055" r:id="rId142"/>
    <p:sldId id="1056" r:id="rId143"/>
    <p:sldId id="1057" r:id="rId144"/>
    <p:sldId id="1058" r:id="rId145"/>
    <p:sldId id="1072" r:id="rId146"/>
    <p:sldId id="264" r:id="rId147"/>
    <p:sldId id="1121" r:id="rId148"/>
    <p:sldId id="1062" r:id="rId149"/>
    <p:sldId id="1100" r:id="rId150"/>
    <p:sldId id="1101" r:id="rId151"/>
    <p:sldId id="1102" r:id="rId152"/>
    <p:sldId id="1103" r:id="rId153"/>
    <p:sldId id="1104" r:id="rId154"/>
    <p:sldId id="1106" r:id="rId155"/>
    <p:sldId id="1105" r:id="rId156"/>
    <p:sldId id="1107" r:id="rId157"/>
    <p:sldId id="1108" r:id="rId158"/>
    <p:sldId id="1122" r:id="rId159"/>
    <p:sldId id="1063" r:id="rId160"/>
    <p:sldId id="1064" r:id="rId161"/>
    <p:sldId id="1119" r:id="rId162"/>
    <p:sldId id="1086" r:id="rId163"/>
    <p:sldId id="1087" r:id="rId164"/>
    <p:sldId id="1088" r:id="rId165"/>
    <p:sldId id="859" r:id="rId166"/>
    <p:sldId id="1123" r:id="rId167"/>
    <p:sldId id="1089" r:id="rId168"/>
    <p:sldId id="1080" r:id="rId169"/>
    <p:sldId id="1081" r:id="rId170"/>
    <p:sldId id="1082" r:id="rId171"/>
    <p:sldId id="1083" r:id="rId172"/>
    <p:sldId id="864" r:id="rId173"/>
    <p:sldId id="865" r:id="rId174"/>
    <p:sldId id="866" r:id="rId175"/>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9999FF"/>
    <a:srgbClr val="393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86" autoAdjust="0"/>
    <p:restoredTop sz="80604" autoAdjust="0"/>
  </p:normalViewPr>
  <p:slideViewPr>
    <p:cSldViewPr snapToGrid="0">
      <p:cViewPr varScale="1">
        <p:scale>
          <a:sx n="59" d="100"/>
          <a:sy n="59" d="100"/>
        </p:scale>
        <p:origin x="64" y="4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tableStyles" Target="tableStyle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handoutMaster" Target="handoutMasters/handoutMaster1.xml"/><Relationship Id="rId172" Type="http://schemas.openxmlformats.org/officeDocument/2006/relationships/slide" Target="slides/slide16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viewProps" Target="view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notesMaster" Target="notesMasters/notesMaster1.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pt>
    <dgm:pt modelId="{C1471463-F326-4F4D-B236-C034E4EC5EEA}" type="pres">
      <dgm:prSet presAssocID="{9ECAD310-F9DA-4AC4-8131-7458B75F7259}" presName="connTx" presStyleLbl="parChTrans1D2" presStyleIdx="0" presStyleCnt="3"/>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pt>
    <dgm:pt modelId="{03C11FAF-2B0D-4FE2-AEB0-95233FB8F318}" type="pres">
      <dgm:prSet presAssocID="{4F4C8B20-51D2-42CD-BFA3-9A59D8CBDD25}" presName="connTx" presStyleLbl="parChTrans1D2" presStyleIdx="1" presStyleCnt="3"/>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pt>
    <dgm:pt modelId="{EBC2ACAD-7BEB-4F1B-90A1-388ADF4894A0}" type="pres">
      <dgm:prSet presAssocID="{DE938286-BBCD-4898-BE07-941E8016928A}" presName="connTx" presStyleLbl="parChTrans1D2" presStyleIdx="2" presStyleCnt="3"/>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2"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1"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2023/3/1</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2023/3/1</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367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5967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53</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78</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79</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80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96</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100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101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104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105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106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116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123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125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128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133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134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137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139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152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153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163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2023/3/1</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2023/3/1</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2023/3/1</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2023/3/1</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2023/3/1</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2023/3/1</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2023/3/1</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2023/3/1</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2023/3/1</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2023/3/1</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2023/3/1</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2023/3/1</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2023/3/1</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2023/3/1</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2023/3/1</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2023/3/1</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2023/3/1</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2023/3/1</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2023/3/1</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2023/3/1</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2023/3/1</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2023/3/1</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2023/3/1</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2023/3/1</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2023/3/1</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2023/3/1</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2023/3/1</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2023/3/1</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2023/3/1</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2023/3/1</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2023/3/1</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2023/3/1</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2023/3/1</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2023/3/1</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2023/3/1</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2023/3/1</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2023/3/1</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2023/3/1</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2023/3/1</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2023/3/1</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2023/3/1</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2023/3/1</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2023/3/1</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2023/3/1</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2023/3/1</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2023/3/1</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2023/3/1</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2023/3/1</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9.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0.png"/></Relationships>
</file>

<file path=ppt/slides/_rels/slide1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jpe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0.png"/></Relationships>
</file>

<file path=ppt/slides/_rels/slide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7.xml"/></Relationships>
</file>

<file path=ppt/slides/_rels/slide1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1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3.xml"/><Relationship Id="rId5" Type="http://schemas.openxmlformats.org/officeDocument/2006/relationships/image" Target="../media/image78.gif"/><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hyperlink" Target="https://cap.rcpet.edu.tw/PressRelease10808.html"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2.bin"/><Relationship Id="rId1" Type="http://schemas.openxmlformats.org/officeDocument/2006/relationships/slideLayout" Target="../slideLayouts/slideLayout108.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3.bin"/><Relationship Id="rId1" Type="http://schemas.openxmlformats.org/officeDocument/2006/relationships/slideLayout" Target="../slideLayouts/slideLayout108.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(111</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1801463066"/>
              </p:ext>
            </p:extLst>
          </p:nvPr>
        </p:nvGraphicFramePr>
        <p:xfrm>
          <a:off x="710293" y="1390931"/>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、足球五人制</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681024870"/>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3486722696"/>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北市、新北除外</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日複查。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210077120"/>
              </p:ext>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a16="http://schemas.microsoft.com/office/drawing/2014/main" val="421364283"/>
                    </a:ext>
                  </a:extLst>
                </a:gridCol>
                <a:gridCol w="4392488">
                  <a:extLst>
                    <a:ext uri="{9D8B030D-6E8A-4147-A177-3AD203B41FA5}">
                      <a16:colId xmlns:a16="http://schemas.microsoft.com/office/drawing/2014/main" val="3368926891"/>
                    </a:ext>
                  </a:extLst>
                </a:gridCol>
                <a:gridCol w="1151089">
                  <a:extLst>
                    <a:ext uri="{9D8B030D-6E8A-4147-A177-3AD203B41FA5}">
                      <a16:colId xmlns:a16="http://schemas.microsoft.com/office/drawing/2014/main" val="3108163630"/>
                    </a:ext>
                  </a:extLst>
                </a:gridCol>
                <a:gridCol w="793127">
                  <a:extLst>
                    <a:ext uri="{9D8B030D-6E8A-4147-A177-3AD203B41FA5}">
                      <a16:colId xmlns:a16="http://schemas.microsoft.com/office/drawing/2014/main" val="3457518085"/>
                    </a:ext>
                  </a:extLst>
                </a:gridCol>
              </a:tblGrid>
              <a:tr h="255270">
                <a:tc>
                  <a:txBody>
                    <a:bodyPr/>
                    <a:lstStyle/>
                    <a:p>
                      <a:pPr algn="ctr" fontAlgn="ctr">
                        <a:lnSpc>
                          <a:spcPts val="25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255270">
                <a:tc rowSpan="4">
                  <a:txBody>
                    <a:bodyPr/>
                    <a:lstStyle/>
                    <a:p>
                      <a:pPr algn="ctr" fontAlgn="ctr">
                        <a:lnSpc>
                          <a:spcPts val="2500"/>
                        </a:lnSpc>
                      </a:pPr>
                      <a:r>
                        <a:rPr lang="zh-TW" altLang="en-US" sz="1800" u="none" strike="noStrike" dirty="0">
                          <a:solidFill>
                            <a:schemeClr val="tx1"/>
                          </a:solidFill>
                          <a:effectLst/>
                        </a:rPr>
                        <a:t>臺南高商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國際貿易科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255270">
                <a:tc>
                  <a:txBody>
                    <a:bodyPr/>
                    <a:lstStyle/>
                    <a:p>
                      <a:pPr algn="ctr" fontAlgn="ctr">
                        <a:lnSpc>
                          <a:spcPts val="2500"/>
                        </a:lnSpc>
                      </a:pPr>
                      <a:r>
                        <a:rPr lang="zh-TW" altLang="en-US" sz="1800" u="none" strike="noStrike" dirty="0">
                          <a:solidFill>
                            <a:schemeClr val="tx1"/>
                          </a:solidFill>
                          <a:effectLst/>
                        </a:rPr>
                        <a:t>臺南高工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板金科</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255270">
                <a:tc rowSpan="3">
                  <a:txBody>
                    <a:bodyPr/>
                    <a:lstStyle/>
                    <a:p>
                      <a:pPr algn="ctr" fontAlgn="ctr">
                        <a:lnSpc>
                          <a:spcPts val="2500"/>
                        </a:lnSpc>
                      </a:pPr>
                      <a:r>
                        <a:rPr lang="zh-TW" altLang="en-US" sz="1800" u="none" strike="noStrike" dirty="0">
                          <a:solidFill>
                            <a:schemeClr val="tx1"/>
                          </a:solidFill>
                          <a:effectLst/>
                        </a:rPr>
                        <a:t>家齊高中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70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140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247650">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371475">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r>
                        <a:rPr lang="en-US" altLang="zh-TW" sz="1800" u="none" strike="noStrike" dirty="0">
                          <a:effectLst/>
                        </a:rPr>
                        <a:t>(</a:t>
                      </a:r>
                      <a:r>
                        <a:rPr lang="zh-TW" altLang="en-US" sz="1800" u="none" strike="noStrike" dirty="0">
                          <a:effectLst/>
                        </a:rPr>
                        <a:t>整體造型特色班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255270">
                <a:tc rowSpan="2">
                  <a:txBody>
                    <a:bodyPr/>
                    <a:lstStyle/>
                    <a:p>
                      <a:pPr algn="ctr" fontAlgn="ctr">
                        <a:lnSpc>
                          <a:spcPts val="2500"/>
                        </a:lnSpc>
                      </a:pPr>
                      <a:r>
                        <a:rPr lang="zh-TW" altLang="en-US" sz="1800" u="none" strike="noStrike" dirty="0">
                          <a:solidFill>
                            <a:schemeClr val="tx1"/>
                          </a:solidFill>
                          <a:effectLst/>
                        </a:rPr>
                        <a:t>臺南海事</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電子科</a:t>
                      </a:r>
                      <a:r>
                        <a:rPr lang="en-US" altLang="zh-TW" sz="1800" u="none" strike="noStrike" dirty="0">
                          <a:effectLst/>
                        </a:rPr>
                        <a:t>(AI</a:t>
                      </a:r>
                      <a:r>
                        <a:rPr lang="zh-TW" altLang="en-US"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水產養殖科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255270">
                <a:tc>
                  <a:txBody>
                    <a:bodyPr/>
                    <a:lstStyle/>
                    <a:p>
                      <a:pPr algn="ctr" fontAlgn="ctr">
                        <a:lnSpc>
                          <a:spcPts val="2500"/>
                        </a:lnSpc>
                      </a:pPr>
                      <a:r>
                        <a:rPr lang="zh-TW" altLang="en-US" sz="1800" u="none" strike="noStrike" dirty="0">
                          <a:solidFill>
                            <a:schemeClr val="tx1"/>
                          </a:solidFill>
                          <a:effectLst/>
                        </a:rPr>
                        <a:t>曾文家商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255270">
                <a:tc rowSpan="3">
                  <a:txBody>
                    <a:bodyPr/>
                    <a:lstStyle/>
                    <a:p>
                      <a:pPr algn="ctr" fontAlgn="ctr">
                        <a:lnSpc>
                          <a:spcPts val="2500"/>
                        </a:lnSpc>
                      </a:pPr>
                      <a:r>
                        <a:rPr lang="zh-TW" altLang="en-US" sz="1800" u="none" strike="noStrike" dirty="0">
                          <a:solidFill>
                            <a:schemeClr val="tx1"/>
                          </a:solidFill>
                          <a:effectLst/>
                        </a:rPr>
                        <a:t>曾文農工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食品加工科</a:t>
                      </a:r>
                      <a:r>
                        <a:rPr lang="en-US" altLang="zh-TW" sz="1800" u="none" strike="noStrike" dirty="0">
                          <a:effectLst/>
                        </a:rPr>
                        <a:t>(</a:t>
                      </a:r>
                      <a:r>
                        <a:rPr lang="zh-TW" altLang="en-US" sz="1800" u="none" strike="noStrike" dirty="0">
                          <a:effectLst/>
                        </a:rPr>
                        <a:t>食品加工技術班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3">
                  <a:txBody>
                    <a:bodyPr/>
                    <a:lstStyle/>
                    <a:p>
                      <a:pPr algn="ctr" fontAlgn="ctr">
                        <a:lnSpc>
                          <a:spcPts val="2500"/>
                        </a:lnSpc>
                      </a:pPr>
                      <a:r>
                        <a:rPr lang="en-US" altLang="zh-TW" sz="1800" u="none" strike="noStrike" dirty="0">
                          <a:effectLst/>
                        </a:rPr>
                        <a:t>67</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0386680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電機科</a:t>
                      </a: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14</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463728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化工科</a:t>
                      </a:r>
                      <a:endParaRPr lang="en-US" altLang="zh-TW" sz="1800" u="none" strike="noStrike" kern="1200" dirty="0">
                        <a:solidFill>
                          <a:schemeClr val="tx1"/>
                        </a:solidFill>
                        <a:effectLst/>
                        <a:latin typeface="+mn-lt"/>
                        <a:ea typeface="+mn-ea"/>
                        <a:cs typeface="+mn-cs"/>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18</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996314975"/>
                  </a:ext>
                </a:extLst>
              </a:tr>
            </a:tbl>
          </a:graphicData>
        </a:graphic>
      </p:graphicFrame>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2159781678"/>
              </p:ext>
            </p:extLst>
          </p:nvPr>
        </p:nvGraphicFramePr>
        <p:xfrm>
          <a:off x="1773917" y="969962"/>
          <a:ext cx="8280920" cy="5351001"/>
        </p:xfrm>
        <a:graphic>
          <a:graphicData uri="http://schemas.openxmlformats.org/drawingml/2006/table">
            <a:tbl>
              <a:tblPr>
                <a:tableStyleId>{ED083AE6-46FA-4A59-8FB0-9F97EB10719F}</a:tableStyleId>
              </a:tblPr>
              <a:tblGrid>
                <a:gridCol w="1584176">
                  <a:extLst>
                    <a:ext uri="{9D8B030D-6E8A-4147-A177-3AD203B41FA5}">
                      <a16:colId xmlns:a16="http://schemas.microsoft.com/office/drawing/2014/main" val="251457912"/>
                    </a:ext>
                  </a:extLst>
                </a:gridCol>
                <a:gridCol w="4248472">
                  <a:extLst>
                    <a:ext uri="{9D8B030D-6E8A-4147-A177-3AD203B41FA5}">
                      <a16:colId xmlns:a16="http://schemas.microsoft.com/office/drawing/2014/main" val="1138159867"/>
                    </a:ext>
                  </a:extLst>
                </a:gridCol>
                <a:gridCol w="1440160">
                  <a:extLst>
                    <a:ext uri="{9D8B030D-6E8A-4147-A177-3AD203B41FA5}">
                      <a16:colId xmlns:a16="http://schemas.microsoft.com/office/drawing/2014/main" val="3237898927"/>
                    </a:ext>
                  </a:extLst>
                </a:gridCol>
                <a:gridCol w="1008112">
                  <a:extLst>
                    <a:ext uri="{9D8B030D-6E8A-4147-A177-3AD203B41FA5}">
                      <a16:colId xmlns:a16="http://schemas.microsoft.com/office/drawing/2014/main" val="2009649784"/>
                    </a:ext>
                  </a:extLst>
                </a:gridCol>
              </a:tblGrid>
              <a:tr h="255270">
                <a:tc>
                  <a:txBody>
                    <a:bodyPr/>
                    <a:lstStyle/>
                    <a:p>
                      <a:pPr algn="ctr" fontAlgn="ctr">
                        <a:lnSpc>
                          <a:spcPts val="24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招生數</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255270">
                <a:tc rowSpan="8">
                  <a:txBody>
                    <a:bodyPr/>
                    <a:lstStyle/>
                    <a:p>
                      <a:pPr algn="ctr" fontAlgn="ctr">
                        <a:lnSpc>
                          <a:spcPts val="2400"/>
                        </a:lnSpc>
                      </a:pPr>
                      <a:r>
                        <a:rPr lang="zh-TW" altLang="en-US" sz="1800" u="none" strike="noStrike" dirty="0">
                          <a:solidFill>
                            <a:schemeClr val="tx1"/>
                          </a:solidFill>
                          <a:effectLst/>
                        </a:rPr>
                        <a:t>北門農工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食品加工科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35</a:t>
                      </a:r>
                      <a:endParaRPr lang="en-US" altLang="zh-TW" sz="1800" u="none" strike="noStrike" kern="1200" dirty="0">
                        <a:solidFill>
                          <a:schemeClr val="tx1"/>
                        </a:solidFill>
                        <a:effectLst/>
                        <a:latin typeface="+mn-lt"/>
                        <a:ea typeface="+mn-ea"/>
                        <a:cs typeface="+mn-cs"/>
                      </a:endParaRPr>
                    </a:p>
                  </a:txBody>
                  <a:tcPr marL="9525" marR="9525" marT="9525" marB="0" anchor="ct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造園科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畜產保健科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電子科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土木科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1801">
                <a:tc vMerge="1">
                  <a:txBody>
                    <a:bodyPr/>
                    <a:lstStyle/>
                    <a:p>
                      <a:endParaRPr lang="zh-TW" altLang="en-US"/>
                    </a:p>
                  </a:txBody>
                  <a:tcPr/>
                </a:tc>
                <a:tc>
                  <a:txBody>
                    <a:bodyPr/>
                    <a:lstStyle/>
                    <a:p>
                      <a:pPr algn="ctr" fontAlgn="ctr">
                        <a:lnSpc>
                          <a:spcPts val="2400"/>
                        </a:lnSpc>
                      </a:pPr>
                      <a:r>
                        <a:rPr lang="zh-TW" altLang="en-US" sz="1800" u="none" strike="noStrike" dirty="0">
                          <a:effectLst/>
                        </a:rPr>
                        <a:t>電子商務科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255270">
                <a:tc rowSpan="4">
                  <a:txBody>
                    <a:bodyPr/>
                    <a:lstStyle/>
                    <a:p>
                      <a:pPr algn="ctr" fontAlgn="ctr">
                        <a:lnSpc>
                          <a:spcPts val="2400"/>
                        </a:lnSpc>
                      </a:pPr>
                      <a:r>
                        <a:rPr lang="zh-TW" altLang="en-US" sz="1800" u="none" strike="noStrike" dirty="0">
                          <a:solidFill>
                            <a:schemeClr val="tx1"/>
                          </a:solidFill>
                          <a:effectLst/>
                        </a:rPr>
                        <a:t>新營高工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機械科</a:t>
                      </a:r>
                      <a:r>
                        <a:rPr lang="en-US" altLang="zh-TW" sz="1800" u="none" strike="noStrike" dirty="0">
                          <a:effectLst/>
                        </a:rPr>
                        <a:t>(</a:t>
                      </a:r>
                      <a:r>
                        <a:rPr lang="zh-TW" altLang="en-US" sz="1800" u="none" strike="noStrike" dirty="0">
                          <a:effectLst/>
                        </a:rPr>
                        <a:t>電腦數值控制加工特色班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4">
                  <a:txBody>
                    <a:bodyPr/>
                    <a:lstStyle/>
                    <a:p>
                      <a:pPr algn="ctr" fontAlgn="ctr">
                        <a:lnSpc>
                          <a:spcPts val="2400"/>
                        </a:lnSpc>
                      </a:pPr>
                      <a:r>
                        <a:rPr lang="en-US" altLang="zh-TW" sz="1800" u="none" strike="noStrike" dirty="0">
                          <a:effectLst/>
                        </a:rPr>
                        <a:t>95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0">
                <a:tc vMerge="1">
                  <a:txBody>
                    <a:bodyPr/>
                    <a:lstStyle/>
                    <a:p>
                      <a:endParaRPr lang="zh-TW" altLang="en-US"/>
                    </a:p>
                  </a:txBody>
                  <a:tcPr/>
                </a:tc>
                <a:tc>
                  <a:txBody>
                    <a:bodyPr/>
                    <a:lstStyle/>
                    <a:p>
                      <a:pPr algn="ctr" fontAlgn="ctr">
                        <a:lnSpc>
                          <a:spcPts val="2400"/>
                        </a:lnSpc>
                      </a:pPr>
                      <a:r>
                        <a:rPr lang="zh-TW" altLang="en-US"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製圖科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255270">
                <a:tc rowSpan="4">
                  <a:txBody>
                    <a:bodyPr/>
                    <a:lstStyle/>
                    <a:p>
                      <a:pPr algn="ctr" fontAlgn="ctr">
                        <a:lnSpc>
                          <a:spcPts val="2400"/>
                        </a:lnSpc>
                      </a:pPr>
                      <a:r>
                        <a:rPr lang="zh-TW" altLang="en-US" sz="1800" u="none" strike="noStrike" dirty="0">
                          <a:solidFill>
                            <a:schemeClr val="tx1"/>
                          </a:solidFill>
                          <a:effectLst/>
                        </a:rPr>
                        <a:t>光華高中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餐飲管理科</a:t>
                      </a:r>
                      <a:r>
                        <a:rPr lang="en-US" altLang="zh-TW" sz="1800" u="none" strike="noStrike" dirty="0">
                          <a:effectLst/>
                        </a:rPr>
                        <a:t>(</a:t>
                      </a:r>
                      <a:r>
                        <a:rPr lang="zh-TW" altLang="en-US" sz="1800" u="none" strike="noStrike" dirty="0">
                          <a:effectLst/>
                        </a:rPr>
                        <a:t>美食文化特色班</a:t>
                      </a:r>
                      <a:r>
                        <a:rPr lang="en-US" altLang="zh-TW" sz="1800" u="none" strike="noStrike" dirty="0">
                          <a:effectLst/>
                        </a:rPr>
                        <a:t>)</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47</a:t>
                      </a:r>
                    </a:p>
                  </a:txBody>
                  <a:tcPr marL="9525" marR="9525" marT="9525" marB="0" anchor="ctr"/>
                </a:tc>
                <a:tc rowSpan="4">
                  <a:txBody>
                    <a:bodyPr/>
                    <a:lstStyle/>
                    <a:p>
                      <a:pPr algn="ctr" fontAlgn="ctr">
                        <a:lnSpc>
                          <a:spcPts val="2400"/>
                        </a:lnSpc>
                      </a:pPr>
                      <a:r>
                        <a:rPr lang="en-US" altLang="zh-TW" sz="1800" u="none" strike="noStrike" dirty="0">
                          <a:effectLst/>
                        </a:rPr>
                        <a:t>125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多媒體設計科</a:t>
                      </a:r>
                      <a:r>
                        <a:rPr lang="en-US" altLang="zh-TW" sz="1800" u="none" strike="noStrike" dirty="0">
                          <a:effectLst/>
                        </a:rPr>
                        <a:t>(</a:t>
                      </a:r>
                      <a:r>
                        <a:rPr lang="zh-TW" altLang="en-US"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幼兒保育科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139383">
                <a:tc vMerge="1">
                  <a:txBody>
                    <a:bodyPr/>
                    <a:lstStyle/>
                    <a:p>
                      <a:endParaRPr lang="zh-TW" altLang="en-US"/>
                    </a:p>
                  </a:txBody>
                  <a:tcPr/>
                </a:tc>
                <a:tc>
                  <a:txBody>
                    <a:bodyPr/>
                    <a:lstStyle/>
                    <a:p>
                      <a:pPr algn="ctr" fontAlgn="ctr">
                        <a:lnSpc>
                          <a:spcPts val="2400"/>
                        </a:lnSpc>
                      </a:pPr>
                      <a:r>
                        <a:rPr lang="zh-TW" altLang="en-US" sz="1800" u="none" strike="noStrike" dirty="0">
                          <a:effectLst/>
                        </a:rPr>
                        <a:t>流行服飾科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4160821603"/>
              </p:ext>
            </p:extLst>
          </p:nvPr>
        </p:nvGraphicFramePr>
        <p:xfrm>
          <a:off x="1855788" y="1164649"/>
          <a:ext cx="8075240" cy="4541520"/>
        </p:xfrm>
        <a:graphic>
          <a:graphicData uri="http://schemas.openxmlformats.org/drawingml/2006/table">
            <a:tbl>
              <a:tblPr>
                <a:tableStyleId>{ED083AE6-46FA-4A59-8FB0-9F97EB10719F}</a:tableStyleId>
              </a:tblPr>
              <a:tblGrid>
                <a:gridCol w="1656184">
                  <a:extLst>
                    <a:ext uri="{9D8B030D-6E8A-4147-A177-3AD203B41FA5}">
                      <a16:colId xmlns:a16="http://schemas.microsoft.com/office/drawing/2014/main" val="3028945384"/>
                    </a:ext>
                  </a:extLst>
                </a:gridCol>
                <a:gridCol w="3888432">
                  <a:extLst>
                    <a:ext uri="{9D8B030D-6E8A-4147-A177-3AD203B41FA5}">
                      <a16:colId xmlns:a16="http://schemas.microsoft.com/office/drawing/2014/main" val="102551257"/>
                    </a:ext>
                  </a:extLst>
                </a:gridCol>
                <a:gridCol w="1368152">
                  <a:extLst>
                    <a:ext uri="{9D8B030D-6E8A-4147-A177-3AD203B41FA5}">
                      <a16:colId xmlns:a16="http://schemas.microsoft.com/office/drawing/2014/main" val="1117351614"/>
                    </a:ext>
                  </a:extLst>
                </a:gridCol>
                <a:gridCol w="1162472">
                  <a:extLst>
                    <a:ext uri="{9D8B030D-6E8A-4147-A177-3AD203B41FA5}">
                      <a16:colId xmlns:a16="http://schemas.microsoft.com/office/drawing/2014/main" val="1225500528"/>
                    </a:ext>
                  </a:extLst>
                </a:gridCol>
              </a:tblGrid>
              <a:tr h="255270">
                <a:tc>
                  <a:txBody>
                    <a:bodyPr/>
                    <a:lstStyle/>
                    <a:p>
                      <a:pPr algn="ctr" fontAlgn="ct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特色班別名稱</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255270">
                <a:tc rowSpan="3">
                  <a:txBody>
                    <a:bodyPr/>
                    <a:lstStyle/>
                    <a:p>
                      <a:pPr algn="ctr" fontAlgn="ctr"/>
                      <a:r>
                        <a:rPr lang="zh-TW" altLang="en-US" sz="1800" u="none" strike="noStrike" dirty="0">
                          <a:solidFill>
                            <a:schemeClr val="tx1"/>
                          </a:solidFill>
                          <a:effectLst/>
                        </a:rPr>
                        <a:t>長榮女中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255270">
                <a:tc vMerge="1">
                  <a:txBody>
                    <a:bodyPr/>
                    <a:lstStyle/>
                    <a:p>
                      <a:endParaRPr lang="zh-TW" altLang="en-US"/>
                    </a:p>
                  </a:txBody>
                  <a:tcPr/>
                </a:tc>
                <a:tc>
                  <a:txBody>
                    <a:bodyPr/>
                    <a:lstStyle/>
                    <a:p>
                      <a:pPr algn="ctr" fontAlgn="ctr"/>
                      <a:r>
                        <a:rPr lang="zh-TW" altLang="en-US" sz="1800" u="none" strike="noStrike" dirty="0">
                          <a:effectLst/>
                        </a:rPr>
                        <a:t>美容科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255270">
                <a:tc vMerge="1">
                  <a:txBody>
                    <a:bodyPr/>
                    <a:lstStyle/>
                    <a:p>
                      <a:endParaRPr lang="zh-TW" altLang="en-US"/>
                    </a:p>
                  </a:txBody>
                  <a:tcPr/>
                </a:tc>
                <a:tc>
                  <a:txBody>
                    <a:bodyPr/>
                    <a:lstStyle/>
                    <a:p>
                      <a:pPr algn="ctr" fontAlgn="ctr"/>
                      <a:r>
                        <a:rPr lang="zh-TW" altLang="en-US" sz="1800" u="none" strike="noStrike">
                          <a:effectLst/>
                        </a:rPr>
                        <a:t>時尚造型科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255270">
                <a:tc rowSpan="2">
                  <a:txBody>
                    <a:bodyPr/>
                    <a:lstStyle/>
                    <a:p>
                      <a:pPr algn="ctr" fontAlgn="ctr"/>
                      <a:r>
                        <a:rPr lang="zh-TW" altLang="en-US" sz="1800" u="none" strike="noStrike" dirty="0">
                          <a:solidFill>
                            <a:schemeClr val="tx1"/>
                          </a:solidFill>
                          <a:effectLst/>
                        </a:rPr>
                        <a:t>長榮高中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255270">
                <a:tc vMerge="1">
                  <a:txBody>
                    <a:bodyPr/>
                    <a:lstStyle/>
                    <a:p>
                      <a:endParaRPr lang="zh-TW" altLang="en-US"/>
                    </a:p>
                  </a:txBody>
                  <a:tcPr/>
                </a:tc>
                <a:tc>
                  <a:txBody>
                    <a:bodyPr/>
                    <a:lstStyle/>
                    <a:p>
                      <a:pPr algn="ctr" fontAlgn="ct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255270">
                <a:tc rowSpan="5">
                  <a:txBody>
                    <a:bodyPr/>
                    <a:lstStyle/>
                    <a:p>
                      <a:pPr algn="ctr" fontAlgn="ctr"/>
                      <a:r>
                        <a:rPr lang="zh-TW" altLang="en-US" sz="1800" u="none" strike="noStrike" dirty="0">
                          <a:solidFill>
                            <a:schemeClr val="tx1"/>
                          </a:solidFill>
                          <a:effectLst/>
                        </a:rPr>
                        <a:t>南英商工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1800" u="none" strike="noStrike" dirty="0">
                          <a:effectLst/>
                        </a:rPr>
                        <a:t>115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255270">
                <a:tc vMerge="1">
                  <a:txBody>
                    <a:bodyPr/>
                    <a:lstStyle/>
                    <a:p>
                      <a:endParaRPr lang="zh-TW" altLang="en-US"/>
                    </a:p>
                  </a:txBody>
                  <a:tcPr/>
                </a:tc>
                <a:tc>
                  <a:txBody>
                    <a:bodyPr/>
                    <a:lstStyle/>
                    <a:p>
                      <a:pPr algn="ctr" fontAlgn="ctr"/>
                      <a:r>
                        <a:rPr lang="zh-TW" altLang="en-US" sz="1800" u="none" strike="noStrike" dirty="0">
                          <a:effectLst/>
                        </a:rPr>
                        <a:t>應用日語科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255270">
                <a:tc vMerge="1">
                  <a:txBody>
                    <a:bodyPr/>
                    <a:lstStyle/>
                    <a:p>
                      <a:endParaRPr lang="zh-TW" altLang="en-US"/>
                    </a:p>
                  </a:txBody>
                  <a:tcPr/>
                </a:tc>
                <a:tc>
                  <a:txBody>
                    <a:bodyPr/>
                    <a:lstStyle/>
                    <a:p>
                      <a:pPr algn="ctr" fontAlgn="ctr"/>
                      <a:r>
                        <a:rPr lang="zh-TW" altLang="en-US" sz="1800" u="none" strike="noStrike" dirty="0">
                          <a:effectLst/>
                        </a:rPr>
                        <a:t>電影電視科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多媒體動畫科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255270">
                <a:tc rowSpan="2">
                  <a:txBody>
                    <a:bodyPr/>
                    <a:lstStyle/>
                    <a:p>
                      <a:pPr algn="ctr" fontAlgn="ctr"/>
                      <a:r>
                        <a:rPr lang="zh-TW" altLang="en-US" sz="1800" i="0" u="none" strike="noStrike" dirty="0">
                          <a:solidFill>
                            <a:schemeClr val="tx1"/>
                          </a:solidFill>
                          <a:effectLst/>
                        </a:rPr>
                        <a:t>育德工家</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54</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255270">
                <a:tc rowSpan="3">
                  <a:txBody>
                    <a:bodyPr/>
                    <a:lstStyle/>
                    <a:p>
                      <a:pPr algn="ctr" fontAlgn="ctr"/>
                      <a:r>
                        <a:rPr lang="zh-TW" altLang="en-US" sz="1800" u="none" strike="noStrike" dirty="0">
                          <a:solidFill>
                            <a:schemeClr val="tx1"/>
                          </a:solidFill>
                          <a:effectLst/>
                        </a:rPr>
                        <a:t>陽明工商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802504633"/>
                  </a:ext>
                </a:extLst>
              </a:tr>
              <a:tr h="255270">
                <a:tc vMerge="1">
                  <a:txBody>
                    <a:bodyPr/>
                    <a:lstStyle/>
                    <a:p>
                      <a:endParaRPr lang="zh-TW" altLang="en-US"/>
                    </a:p>
                  </a:txBody>
                  <a:tcPr/>
                </a:tc>
                <a:tc>
                  <a:txBody>
                    <a:bodyPr/>
                    <a:lstStyle/>
                    <a:p>
                      <a:pPr algn="ctr" fontAlgn="ctr"/>
                      <a:r>
                        <a:rPr lang="zh-TW" altLang="en-US" sz="1800" u="none" strike="noStrike" dirty="0">
                          <a:effectLst/>
                        </a:rPr>
                        <a:t>家具木工科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4310443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商業經營科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30512451"/>
                  </a:ext>
                </a:extLst>
              </a:tr>
            </a:tbl>
          </a:graphicData>
        </a:graphic>
      </p:graphicFrame>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112</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pic>
        <p:nvPicPr>
          <p:cNvPr id="8" name="圖片 7">
            <a:extLst>
              <a:ext uri="{FF2B5EF4-FFF2-40B4-BE49-F238E27FC236}">
                <a16:creationId xmlns:a16="http://schemas.microsoft.com/office/drawing/2014/main" id="{5782D052-43E3-44A7-B4C9-004D195593D8}"/>
              </a:ext>
            </a:extLst>
          </p:cNvPr>
          <p:cNvPicPr>
            <a:picLocks noChangeAspect="1"/>
          </p:cNvPicPr>
          <p:nvPr/>
        </p:nvPicPr>
        <p:blipFill rotWithShape="1">
          <a:blip r:embed="rId2"/>
          <a:srcRect b="49531"/>
          <a:stretch/>
        </p:blipFill>
        <p:spPr>
          <a:xfrm>
            <a:off x="300994" y="3012197"/>
            <a:ext cx="9588292" cy="3619421"/>
          </a:xfrm>
          <a:prstGeom prst="rect">
            <a:avLst/>
          </a:prstGeom>
        </p:spPr>
      </p:pic>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臺南應用科大、東方設計</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校</a:t>
            </a:r>
            <a:r>
              <a:rPr lang="en-US" altLang="zh-TW" sz="2800" dirty="0">
                <a:solidFill>
                  <a:srgbClr val="FF0000"/>
                </a:solidFill>
                <a:latin typeface="標楷體" panose="03000509000000000000" pitchFamily="65" charset="-120"/>
                <a:ea typeface="標楷體" panose="03000509000000000000" pitchFamily="65" charset="-120"/>
              </a:rPr>
              <a:t>4</a:t>
            </a:r>
            <a:r>
              <a:rPr lang="zh-TW" altLang="en-US" sz="2800"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r>
              <a:rPr lang="zh-TW" altLang="en-US" sz="2800" dirty="0">
                <a:latin typeface="標楷體" panose="03000509000000000000" pitchFamily="65" charset="-120"/>
                <a:ea typeface="標楷體" panose="03000509000000000000" pitchFamily="65" charset="-120"/>
              </a:rPr>
              <a:t>。</a:t>
            </a: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659306" y="4301117"/>
            <a:ext cx="2005441"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6/21-25</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6/28</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7916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5/20-21</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38999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685405"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30741"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178484" y="4197496"/>
            <a:ext cx="2474075"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7/17</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827816"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5/22</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5/11</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5/25</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8295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6/15</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97420"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6/21-7/3</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2802292"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2559877"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4/28-5/5</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917814"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27814" y="6233916"/>
            <a:ext cx="1549081"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zh-TW" altLang="en-US" sz="1500" dirty="0">
                <a:solidFill>
                  <a:prstClr val="black"/>
                </a:solidFill>
                <a:latin typeface="華康粗圓體" pitchFamily="49" charset="-120"/>
                <a:ea typeface="華康粗圓體" pitchFamily="49" charset="-120"/>
              </a:rPr>
              <a:t>實用技能班報名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018874"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grpSp>
        <p:nvGrpSpPr>
          <p:cNvPr id="22" name="群組 21">
            <a:extLst>
              <a:ext uri="{FF2B5EF4-FFF2-40B4-BE49-F238E27FC236}">
                <a16:creationId xmlns:a16="http://schemas.microsoft.com/office/drawing/2014/main" id="{2F5EFC34-1207-4460-AC5A-47BF1A25B20E}"/>
              </a:ext>
            </a:extLst>
          </p:cNvPr>
          <p:cNvGrpSpPr/>
          <p:nvPr/>
        </p:nvGrpSpPr>
        <p:grpSpPr>
          <a:xfrm>
            <a:off x="6823015"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7980282"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7/14</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6/9</a:t>
            </a:r>
            <a:r>
              <a:rPr kumimoji="0" lang="zh-TW" altLang="en-US" b="1" dirty="0">
                <a:solidFill>
                  <a:prstClr val="black"/>
                </a:solidFill>
                <a:latin typeface="華康粗圓體" pitchFamily="49" charset="-120"/>
                <a:ea typeface="華康粗圓體" pitchFamily="49" charset="-120"/>
              </a:rPr>
              <a:t>教育會考放榜</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005236"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b="1" dirty="0">
                <a:solidFill>
                  <a:prstClr val="black"/>
                </a:solidFill>
                <a:latin typeface="華康粗圓體" pitchFamily="49" charset="-120"/>
                <a:ea typeface="華康粗圓體" pitchFamily="49" charset="-120"/>
              </a:rPr>
              <a:t>6/9</a:t>
            </a:r>
            <a:r>
              <a:rPr kumimoji="0" lang="zh-TW" altLang="en-US" b="1" dirty="0">
                <a:solidFill>
                  <a:prstClr val="black"/>
                </a:solidFill>
                <a:latin typeface="華康粗圓體" pitchFamily="49" charset="-120"/>
                <a:ea typeface="華康粗圓體" pitchFamily="49" charset="-120"/>
              </a:rPr>
              <a:t>藝才班分發報名</a:t>
            </a: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690367"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6/19</a:t>
            </a:r>
            <a:r>
              <a:rPr kumimoji="0" lang="zh-TW" altLang="en-US"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2884333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112</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32</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DEB746EA-49D4-5A90-9BBF-7939C2F990CE}"/>
              </a:ext>
            </a:extLst>
          </p:cNvPr>
          <p:cNvGraphicFramePr>
            <a:graphicFrameLocks noGrp="1"/>
          </p:cNvGraphicFramePr>
          <p:nvPr>
            <p:extLst>
              <p:ext uri="{D42A27DB-BD31-4B8C-83A1-F6EECF244321}">
                <p14:modId xmlns:p14="http://schemas.microsoft.com/office/powerpoint/2010/main" val="1653969534"/>
              </p:ext>
            </p:extLst>
          </p:nvPr>
        </p:nvGraphicFramePr>
        <p:xfrm>
          <a:off x="922338" y="1658361"/>
          <a:ext cx="10044327" cy="4888332"/>
        </p:xfrm>
        <a:graphic>
          <a:graphicData uri="http://schemas.openxmlformats.org/drawingml/2006/table">
            <a:tbl>
              <a:tblPr firstRow="1" bandRow="1">
                <a:tableStyleId>{00A15C55-8517-42AA-B614-E9B94910E393}</a:tableStyleId>
              </a:tblPr>
              <a:tblGrid>
                <a:gridCol w="594382">
                  <a:extLst>
                    <a:ext uri="{9D8B030D-6E8A-4147-A177-3AD203B41FA5}">
                      <a16:colId xmlns:a16="http://schemas.microsoft.com/office/drawing/2014/main" val="20000"/>
                    </a:ext>
                  </a:extLst>
                </a:gridCol>
                <a:gridCol w="1724218">
                  <a:extLst>
                    <a:ext uri="{9D8B030D-6E8A-4147-A177-3AD203B41FA5}">
                      <a16:colId xmlns:a16="http://schemas.microsoft.com/office/drawing/2014/main" val="20001"/>
                    </a:ext>
                  </a:extLst>
                </a:gridCol>
                <a:gridCol w="632941">
                  <a:extLst>
                    <a:ext uri="{9D8B030D-6E8A-4147-A177-3AD203B41FA5}">
                      <a16:colId xmlns:a16="http://schemas.microsoft.com/office/drawing/2014/main" val="20002"/>
                    </a:ext>
                  </a:extLst>
                </a:gridCol>
                <a:gridCol w="1767869">
                  <a:extLst>
                    <a:ext uri="{9D8B030D-6E8A-4147-A177-3AD203B41FA5}">
                      <a16:colId xmlns:a16="http://schemas.microsoft.com/office/drawing/2014/main" val="20003"/>
                    </a:ext>
                  </a:extLst>
                </a:gridCol>
                <a:gridCol w="676592">
                  <a:extLst>
                    <a:ext uri="{9D8B030D-6E8A-4147-A177-3AD203B41FA5}">
                      <a16:colId xmlns:a16="http://schemas.microsoft.com/office/drawing/2014/main" val="20004"/>
                    </a:ext>
                  </a:extLst>
                </a:gridCol>
                <a:gridCol w="2023869">
                  <a:extLst>
                    <a:ext uri="{9D8B030D-6E8A-4147-A177-3AD203B41FA5}">
                      <a16:colId xmlns:a16="http://schemas.microsoft.com/office/drawing/2014/main" val="20005"/>
                    </a:ext>
                  </a:extLst>
                </a:gridCol>
                <a:gridCol w="617022">
                  <a:extLst>
                    <a:ext uri="{9D8B030D-6E8A-4147-A177-3AD203B41FA5}">
                      <a16:colId xmlns:a16="http://schemas.microsoft.com/office/drawing/2014/main" val="20006"/>
                    </a:ext>
                  </a:extLst>
                </a:gridCol>
                <a:gridCol w="2007434">
                  <a:extLst>
                    <a:ext uri="{9D8B030D-6E8A-4147-A177-3AD203B41FA5}">
                      <a16:colId xmlns:a16="http://schemas.microsoft.com/office/drawing/2014/main" val="20007"/>
                    </a:ext>
                  </a:extLst>
                </a:gridCol>
              </a:tblGrid>
              <a:tr h="407361">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extLst>
                  <a:ext uri="{0D108BD9-81ED-4DB2-BD59-A6C34878D82A}">
                    <a16:rowId xmlns:a16="http://schemas.microsoft.com/office/drawing/2014/main" val="10000"/>
                  </a:ext>
                </a:extLst>
              </a:tr>
              <a:tr h="407361">
                <a:tc>
                  <a:txBody>
                    <a:bodyPr/>
                    <a:lstStyle/>
                    <a:p>
                      <a:pPr algn="ctr">
                        <a:lnSpc>
                          <a:spcPts val="2300"/>
                        </a:lnSpc>
                      </a:pPr>
                      <a:r>
                        <a:rPr lang="en-US" altLang="zh-TW" sz="1600" b="1" dirty="0">
                          <a:solidFill>
                            <a:srgbClr val="0000FF"/>
                          </a:solidFill>
                          <a:latin typeface="微軟正黑體" panose="020B0604030504040204" pitchFamily="34" charset="-120"/>
                          <a:ea typeface="微軟正黑體" panose="020B0604030504040204" pitchFamily="34" charset="-120"/>
                        </a:rPr>
                        <a:t>104</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2300"/>
                        </a:lnSpc>
                      </a:pPr>
                      <a:r>
                        <a:rPr lang="zh-TW" altLang="zh-TW" sz="1400" dirty="0">
                          <a:latin typeface="微軟正黑體" panose="020B0604030504040204" pitchFamily="34" charset="-120"/>
                          <a:ea typeface="微軟正黑體" panose="020B0604030504040204" pitchFamily="34" charset="-120"/>
                        </a:rPr>
                        <a:t>國立臺北科技大學</a:t>
                      </a:r>
                      <a:endParaRPr lang="zh-TW" altLang="en-US" sz="140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209</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弘光科技大學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245</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致理科技大學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慈惠醫護管理專科學校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1"/>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105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國立高雄科技大學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211</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正修科技大學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宏國德霖科技大學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606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耕莘健康管理專科學校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2858" marB="2858" anchor="ctr"/>
                </a:tc>
                <a:extLst>
                  <a:ext uri="{0D108BD9-81ED-4DB2-BD59-A6C34878D82A}">
                    <a16:rowId xmlns:a16="http://schemas.microsoft.com/office/drawing/2014/main" val="10002"/>
                  </a:ext>
                </a:extLst>
              </a:tr>
              <a:tr h="407361">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107</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國立虎尾科技大學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215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高苑</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247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東方設計大學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敏惠醫護管理專科學校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109</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國立澎湖科技大學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225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中華醫事科技大學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249</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台北海洋科技大學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609</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育英醫護管理專科學校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112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國立高雄餐旅大學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228</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南開科技大學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415</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黎明技術學院</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610</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崇仁醫護管理專科學校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407361">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113</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國立臺中科技大學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232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美和科技大學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417</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經國管理暨健康學院</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611</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聖母醫護管理專科學校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6"/>
                  </a:ext>
                </a:extLst>
              </a:tr>
              <a:tr h="407361">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114</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國立臺北商業大學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238</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敏實</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502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國立臺南護理專科學校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612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新生醫護管理專科學校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7"/>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南臺科技大學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239</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臺北城市科技大學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503</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國立臺東專科學校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832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康寧大學</a:t>
                      </a:r>
                    </a:p>
                  </a:txBody>
                  <a:tcPr marL="68580" marR="68580" marT="34290" marB="34290" anchor="ctr"/>
                </a:tc>
                <a:extLst>
                  <a:ext uri="{0D108BD9-81ED-4DB2-BD59-A6C34878D82A}">
                    <a16:rowId xmlns:a16="http://schemas.microsoft.com/office/drawing/2014/main" val="10008"/>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204</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嘉南藥理</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241</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文藻外語大學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602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馬偕醫護管理專科學校</a:t>
                      </a:r>
                    </a:p>
                  </a:txBody>
                  <a:tcPr marL="68580" marR="68580" marT="34290" marB="34290" anchor="ctr"/>
                </a:tc>
                <a:tc rowSpan="3" gridSpan="2">
                  <a:txBody>
                    <a:bodyPr/>
                    <a:lstStyle/>
                    <a:p>
                      <a:pPr marL="0" algn="ctr" defTabSz="914400" rtl="0" eaLnBrk="1" latinLnBrk="0" hangingPunct="1">
                        <a:lnSpc>
                          <a:spcPts val="2300"/>
                        </a:lnSpc>
                      </a:pP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noFill/>
                  </a:tcPr>
                </a:tc>
                <a:tc rowSpan="3" hMerge="1">
                  <a:txBody>
                    <a:bodyPr/>
                    <a:lstStyle/>
                    <a:p>
                      <a:pPr marL="0" algn="l" defTabSz="914400" rtl="0" eaLnBrk="1" latinLnBrk="0" hangingPunct="1">
                        <a:lnSpc>
                          <a:spcPts val="2300"/>
                        </a:lnSpc>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9"/>
                  </a:ext>
                </a:extLst>
              </a:tr>
              <a:tr h="407361">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206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龍華科技大學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243</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華夏科技大學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603</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en-US" altLang="zh-TW" sz="1400" kern="1200" dirty="0">
                          <a:solidFill>
                            <a:schemeClr val="dk1"/>
                          </a:solidFill>
                          <a:latin typeface="微軟正黑體" panose="020B0604030504040204" pitchFamily="34" charset="-120"/>
                          <a:ea typeface="微軟正黑體" panose="020B0604030504040204" pitchFamily="34" charset="-120"/>
                          <a:cs typeface="+mn-cs"/>
                        </a:rPr>
                        <a:t> </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仁德醫護管理專科學校</a:t>
                      </a:r>
                    </a:p>
                  </a:txBody>
                  <a:tcPr marL="68580" marR="68580" marT="34290" marB="34290" anchor="ctr"/>
                </a:tc>
                <a:tc gridSpan="2" vMerge="1">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10"/>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輔英科技大學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244</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慈濟科技大學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604</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樹人醫護管理專科學校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gridSpan="2" vMerge="1">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120341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字方塊 12">
            <a:extLst>
              <a:ext uri="{FF2B5EF4-FFF2-40B4-BE49-F238E27FC236}">
                <a16:creationId xmlns:a16="http://schemas.microsoft.com/office/drawing/2014/main" id="{4346E842-4190-4E42-84DD-A5BC137406B3}"/>
              </a:ext>
            </a:extLst>
          </p:cNvPr>
          <p:cNvSpPr txBox="1"/>
          <p:nvPr/>
        </p:nvSpPr>
        <p:spPr>
          <a:xfrm>
            <a:off x="1614488" y="1301493"/>
            <a:ext cx="3655168"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多元學習表現</a:t>
            </a:r>
            <a:r>
              <a:rPr lang="en-US"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服務學習</a:t>
            </a:r>
            <a:endParaRPr lang="en-US" altLang="zh-TW" sz="2400" b="1" dirty="0">
              <a:solidFill>
                <a:srgbClr val="3939FF"/>
              </a:solidFill>
              <a:latin typeface="微軟正黑體" pitchFamily="34" charset="-120"/>
            </a:endParaRPr>
          </a:p>
        </p:txBody>
      </p:sp>
      <p:sp>
        <p:nvSpPr>
          <p:cNvPr id="18" name="文字方塊 17">
            <a:extLst>
              <a:ext uri="{FF2B5EF4-FFF2-40B4-BE49-F238E27FC236}">
                <a16:creationId xmlns:a16="http://schemas.microsoft.com/office/drawing/2014/main" id="{81881497-BD7A-435F-9BF1-DE28EE3978F4}"/>
              </a:ext>
            </a:extLst>
          </p:cNvPr>
          <p:cNvSpPr txBox="1"/>
          <p:nvPr/>
        </p:nvSpPr>
        <p:spPr>
          <a:xfrm>
            <a:off x="1604629" y="3487954"/>
            <a:ext cx="1675459"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均衡學習</a:t>
            </a:r>
            <a:endParaRPr lang="en-US" altLang="zh-TW" sz="2400" b="1" dirty="0">
              <a:solidFill>
                <a:srgbClr val="3939FF"/>
              </a:solidFill>
              <a:latin typeface="微軟正黑體" pitchFamily="34" charset="-120"/>
            </a:endParaRPr>
          </a:p>
        </p:txBody>
      </p:sp>
      <p:sp>
        <p:nvSpPr>
          <p:cNvPr id="19" name="文字方塊 18">
            <a:extLst>
              <a:ext uri="{FF2B5EF4-FFF2-40B4-BE49-F238E27FC236}">
                <a16:creationId xmlns:a16="http://schemas.microsoft.com/office/drawing/2014/main" id="{B02331D0-4A18-4B05-81BA-CE9B16575D30}"/>
              </a:ext>
            </a:extLst>
          </p:cNvPr>
          <p:cNvSpPr txBox="1"/>
          <p:nvPr/>
        </p:nvSpPr>
        <p:spPr>
          <a:xfrm>
            <a:off x="1764283" y="1722803"/>
            <a:ext cx="8075824" cy="707886"/>
          </a:xfrm>
          <a:prstGeom prst="rect">
            <a:avLst/>
          </a:prstGeom>
          <a:noFill/>
        </p:spPr>
        <p:txBody>
          <a:bodyPr wrap="square" rtlCol="0">
            <a:spAutoFit/>
          </a:bodyPr>
          <a:lstStyle/>
          <a:p>
            <a:r>
              <a:rPr lang="zh-TW" altLang="zh-TW" sz="2000" b="1" dirty="0">
                <a:solidFill>
                  <a:srgbClr val="FF0000"/>
                </a:solidFill>
                <a:latin typeface="微軟正黑體" pitchFamily="34" charset="-120"/>
              </a:rPr>
              <a:t>因應全國實施疫情警戒期間</a:t>
            </a:r>
            <a:r>
              <a:rPr lang="zh-TW" altLang="zh-TW" sz="2000" b="1" dirty="0">
                <a:solidFill>
                  <a:srgbClr val="3939FF"/>
                </a:solidFill>
                <a:latin typeface="微軟正黑體" pitchFamily="34" charset="-120"/>
              </a:rPr>
              <a:t>，影響學生參加校內服務學習課程及活動，或於校外參加志工服務或社區服務。</a:t>
            </a:r>
            <a:r>
              <a:rPr lang="zh-TW" altLang="en-US" sz="2000" b="1" dirty="0">
                <a:solidFill>
                  <a:srgbClr val="3939FF"/>
                </a:solidFill>
                <a:latin typeface="微軟正黑體" pitchFamily="34" charset="-120"/>
              </a:rPr>
              <a:t>調整</a:t>
            </a:r>
          </a:p>
        </p:txBody>
      </p:sp>
      <p:sp>
        <p:nvSpPr>
          <p:cNvPr id="20" name="文字方塊 19">
            <a:extLst>
              <a:ext uri="{FF2B5EF4-FFF2-40B4-BE49-F238E27FC236}">
                <a16:creationId xmlns:a16="http://schemas.microsoft.com/office/drawing/2014/main" id="{55997C3D-42B7-4E4F-AA61-BB161EAD1A08}"/>
              </a:ext>
            </a:extLst>
          </p:cNvPr>
          <p:cNvSpPr txBox="1"/>
          <p:nvPr/>
        </p:nvSpPr>
        <p:spPr>
          <a:xfrm>
            <a:off x="2152283" y="2456490"/>
            <a:ext cx="6832320" cy="461665"/>
          </a:xfrm>
          <a:prstGeom prst="rect">
            <a:avLst/>
          </a:prstGeom>
          <a:noFill/>
        </p:spPr>
        <p:txBody>
          <a:bodyPr wrap="none" rtlCol="0">
            <a:spAutoFit/>
          </a:bodyPr>
          <a:lstStyle/>
          <a:p>
            <a:r>
              <a:rPr lang="zh-TW" altLang="zh-TW" sz="2400" b="1" dirty="0">
                <a:solidFill>
                  <a:srgbClr val="FF0000"/>
                </a:solidFill>
                <a:latin typeface="微軟正黑體" pitchFamily="34" charset="-120"/>
              </a:rPr>
              <a:t>服務時數每</a:t>
            </a:r>
            <a:r>
              <a:rPr lang="en-US" altLang="zh-TW" sz="2400" b="1" dirty="0">
                <a:solidFill>
                  <a:srgbClr val="FF0000"/>
                </a:solidFill>
                <a:latin typeface="微軟正黑體" pitchFamily="34" charset="-120"/>
              </a:rPr>
              <a:t> 1</a:t>
            </a:r>
            <a:r>
              <a:rPr lang="zh-TW" altLang="zh-TW" sz="2400" b="1" dirty="0">
                <a:solidFill>
                  <a:srgbClr val="FF0000"/>
                </a:solidFill>
                <a:latin typeface="微軟正黑體" pitchFamily="34" charset="-120"/>
              </a:rPr>
              <a:t>小時得</a:t>
            </a:r>
            <a:r>
              <a:rPr lang="en-US" altLang="zh-TW" sz="2400" b="1" dirty="0">
                <a:solidFill>
                  <a:srgbClr val="FF0000"/>
                </a:solidFill>
                <a:latin typeface="微軟正黑體" pitchFamily="34" charset="-120"/>
              </a:rPr>
              <a:t> 0.5</a:t>
            </a:r>
            <a:r>
              <a:rPr lang="zh-TW" altLang="zh-TW" sz="2400" b="1" dirty="0">
                <a:solidFill>
                  <a:srgbClr val="FF0000"/>
                </a:solidFill>
                <a:latin typeface="微軟正黑體" pitchFamily="34" charset="-120"/>
              </a:rPr>
              <a:t>分</a:t>
            </a:r>
            <a:r>
              <a:rPr lang="en-US" altLang="zh-TW" sz="2000" b="1" dirty="0">
                <a:solidFill>
                  <a:srgbClr val="3939FF"/>
                </a:solidFill>
                <a:latin typeface="微軟正黑體" pitchFamily="34" charset="-120"/>
              </a:rPr>
              <a:t>(</a:t>
            </a:r>
            <a:r>
              <a:rPr lang="zh-TW" altLang="zh-TW" sz="2000" b="1" dirty="0">
                <a:solidFill>
                  <a:srgbClr val="3939FF"/>
                </a:solidFill>
                <a:latin typeface="微軟正黑體" pitchFamily="34" charset="-120"/>
              </a:rPr>
              <a:t>積分上限</a:t>
            </a:r>
            <a:r>
              <a:rPr lang="en-US" altLang="zh-TW" sz="2000" b="1" dirty="0">
                <a:solidFill>
                  <a:srgbClr val="3939FF"/>
                </a:solidFill>
                <a:latin typeface="微軟正黑體" pitchFamily="34" charset="-120"/>
              </a:rPr>
              <a:t>15</a:t>
            </a:r>
            <a:r>
              <a:rPr lang="zh-TW" altLang="zh-TW" sz="2000" b="1" dirty="0">
                <a:solidFill>
                  <a:srgbClr val="3939FF"/>
                </a:solidFill>
                <a:latin typeface="微軟正黑體" pitchFamily="34" charset="-120"/>
              </a:rPr>
              <a:t>分，計</a:t>
            </a:r>
            <a:r>
              <a:rPr lang="en-US" altLang="zh-TW" sz="2000" b="1" dirty="0">
                <a:solidFill>
                  <a:srgbClr val="3939FF"/>
                </a:solidFill>
                <a:latin typeface="微軟正黑體" pitchFamily="34" charset="-120"/>
              </a:rPr>
              <a:t>30</a:t>
            </a:r>
            <a:r>
              <a:rPr lang="zh-TW" altLang="zh-TW" sz="2000" b="1" dirty="0">
                <a:solidFill>
                  <a:srgbClr val="3939FF"/>
                </a:solidFill>
                <a:latin typeface="微軟正黑體" pitchFamily="34" charset="-120"/>
              </a:rPr>
              <a:t>小時</a:t>
            </a:r>
            <a:r>
              <a:rPr lang="en-US" altLang="zh-TW" sz="2000" b="1" dirty="0">
                <a:solidFill>
                  <a:srgbClr val="3939FF"/>
                </a:solidFill>
                <a:latin typeface="微軟正黑體" pitchFamily="34" charset="-120"/>
              </a:rPr>
              <a:t>)</a:t>
            </a:r>
            <a:endParaRPr lang="zh-TW" altLang="en-US" sz="2000" b="1" dirty="0">
              <a:solidFill>
                <a:srgbClr val="3939FF"/>
              </a:solidFill>
              <a:latin typeface="微軟正黑體" pitchFamily="34" charset="-120"/>
            </a:endParaRPr>
          </a:p>
        </p:txBody>
      </p:sp>
      <p:sp>
        <p:nvSpPr>
          <p:cNvPr id="32" name="标题占位符 1">
            <a:extLst>
              <a:ext uri="{FF2B5EF4-FFF2-40B4-BE49-F238E27FC236}">
                <a16:creationId xmlns:a16="http://schemas.microsoft.com/office/drawing/2014/main" id="{85A9B45D-3F12-428B-A51E-0E3F7D9C7A36}"/>
              </a:ext>
            </a:extLst>
          </p:cNvPr>
          <p:cNvSpPr>
            <a:spLocks noGrp="1"/>
          </p:cNvSpPr>
          <p:nvPr>
            <p:ph type="title"/>
          </p:nvPr>
        </p:nvSpPr>
        <p:spPr>
          <a:xfrm>
            <a:off x="2196614" y="2947585"/>
            <a:ext cx="5642296" cy="456858"/>
          </a:xfrm>
          <a:prstGeom prst="rect">
            <a:avLst/>
          </a:prstGeom>
        </p:spPr>
        <p:txBody>
          <a:bodyPr vert="horz" wrap="square" lIns="91440" tIns="45720" rIns="91440" bIns="45720" numCol="1" rtlCol="0" anchor="ctr" anchorCtr="0" compatLnSpc="1">
            <a:prstTxWarp prst="textNoShape">
              <a:avLst/>
            </a:prstTxWarp>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TW" altLang="zh-TW" sz="2000" b="1" dirty="0">
                <a:solidFill>
                  <a:srgbClr val="FF0000"/>
                </a:solidFill>
                <a:latin typeface="微軟正黑體" pitchFamily="34" charset="-120"/>
                <a:ea typeface="微軟正黑體" pitchFamily="34" charset="-120"/>
              </a:rPr>
              <a:t>僅適用參加</a:t>
            </a:r>
            <a:r>
              <a:rPr lang="en-US" altLang="zh-TW" sz="2000" b="1" dirty="0">
                <a:solidFill>
                  <a:srgbClr val="FF0000"/>
                </a:solidFill>
                <a:latin typeface="微軟正黑體" pitchFamily="34" charset="-120"/>
                <a:ea typeface="微軟正黑體" pitchFamily="34" charset="-120"/>
              </a:rPr>
              <a:t> 111</a:t>
            </a:r>
            <a:r>
              <a:rPr lang="zh-TW" altLang="zh-TW" sz="2000" b="1" dirty="0">
                <a:solidFill>
                  <a:srgbClr val="FF0000"/>
                </a:solidFill>
                <a:latin typeface="微軟正黑體" pitchFamily="34" charset="-120"/>
                <a:ea typeface="微軟正黑體" pitchFamily="34" charset="-120"/>
              </a:rPr>
              <a:t>及</a:t>
            </a:r>
            <a:r>
              <a:rPr lang="en-US" altLang="zh-TW" sz="2000" b="1" dirty="0">
                <a:solidFill>
                  <a:srgbClr val="FF0000"/>
                </a:solidFill>
                <a:latin typeface="微軟正黑體" pitchFamily="34" charset="-120"/>
                <a:ea typeface="微軟正黑體" pitchFamily="34" charset="-120"/>
              </a:rPr>
              <a:t> 112</a:t>
            </a:r>
            <a:r>
              <a:rPr lang="zh-TW" altLang="zh-TW" sz="2000" b="1" dirty="0">
                <a:solidFill>
                  <a:srgbClr val="FF0000"/>
                </a:solidFill>
                <a:latin typeface="微軟正黑體" pitchFamily="34" charset="-120"/>
                <a:ea typeface="微軟正黑體" pitchFamily="34" charset="-120"/>
              </a:rPr>
              <a:t>學年</a:t>
            </a:r>
            <a:r>
              <a:rPr lang="zh-TW" altLang="en-US" sz="2000" b="1" dirty="0">
                <a:solidFill>
                  <a:srgbClr val="FF0000"/>
                </a:solidFill>
                <a:latin typeface="微軟正黑體" pitchFamily="34" charset="-120"/>
                <a:ea typeface="微軟正黑體" pitchFamily="34" charset="-120"/>
              </a:rPr>
              <a:t>度</a:t>
            </a:r>
            <a:r>
              <a:rPr lang="zh-TW" altLang="zh-TW" sz="2000" b="1" dirty="0">
                <a:solidFill>
                  <a:srgbClr val="FF0000"/>
                </a:solidFill>
                <a:latin typeface="微軟正黑體" pitchFamily="34" charset="-120"/>
                <a:ea typeface="微軟正黑體" pitchFamily="34" charset="-120"/>
              </a:rPr>
              <a:t>服務學習積分採計</a:t>
            </a:r>
            <a:endParaRPr lang="zh-TW" altLang="en-US" sz="2000" b="1" dirty="0">
              <a:solidFill>
                <a:srgbClr val="FF0000"/>
              </a:solidFill>
              <a:latin typeface="微軟正黑體" pitchFamily="34" charset="-120"/>
              <a:ea typeface="微軟正黑體" pitchFamily="34" charset="-120"/>
            </a:endParaRPr>
          </a:p>
        </p:txBody>
      </p:sp>
      <p:sp>
        <p:nvSpPr>
          <p:cNvPr id="33" name="文字方塊 32">
            <a:extLst>
              <a:ext uri="{FF2B5EF4-FFF2-40B4-BE49-F238E27FC236}">
                <a16:creationId xmlns:a16="http://schemas.microsoft.com/office/drawing/2014/main" id="{D137F1FE-3788-4BD9-A4A6-E252F1F49309}"/>
              </a:ext>
            </a:extLst>
          </p:cNvPr>
          <p:cNvSpPr txBox="1"/>
          <p:nvPr/>
        </p:nvSpPr>
        <p:spPr>
          <a:xfrm>
            <a:off x="1760816" y="3911423"/>
            <a:ext cx="8528701" cy="1631216"/>
          </a:xfrm>
          <a:prstGeom prst="rect">
            <a:avLst/>
          </a:prstGeom>
          <a:noFill/>
        </p:spPr>
        <p:txBody>
          <a:bodyPr wrap="square" rtlCol="0">
            <a:spAutoFit/>
          </a:bodyPr>
          <a:lstStyle/>
          <a:p>
            <a:pPr lvl="0"/>
            <a:r>
              <a:rPr lang="en-US" altLang="zh-TW" sz="2000" b="1" u="sng" dirty="0">
                <a:solidFill>
                  <a:srgbClr val="3939FF"/>
                </a:solidFill>
                <a:latin typeface="微軟正黑體" pitchFamily="34" charset="-120"/>
              </a:rPr>
              <a:t>108</a:t>
            </a:r>
            <a:r>
              <a:rPr lang="zh-TW" altLang="zh-TW" sz="2000" b="1" u="sng" dirty="0">
                <a:solidFill>
                  <a:srgbClr val="3939FF"/>
                </a:solidFill>
                <a:latin typeface="微軟正黑體" pitchFamily="34" charset="-120"/>
              </a:rPr>
              <a:t>學年度以後</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健康與體育、藝術、綜合活動、科技等四學習領域</a:t>
            </a:r>
          </a:p>
          <a:p>
            <a:pPr lvl="0"/>
            <a:r>
              <a:rPr lang="en-US" altLang="zh-TW" sz="2000" b="1" u="sng" dirty="0">
                <a:solidFill>
                  <a:srgbClr val="3939FF"/>
                </a:solidFill>
                <a:latin typeface="微軟正黑體" pitchFamily="34" charset="-120"/>
              </a:rPr>
              <a:t>107</a:t>
            </a:r>
            <a:r>
              <a:rPr lang="zh-TW" altLang="zh-TW" sz="2000" b="1" u="sng" dirty="0">
                <a:solidFill>
                  <a:srgbClr val="3939FF"/>
                </a:solidFill>
                <a:latin typeface="微軟正黑體" pitchFamily="34" charset="-120"/>
              </a:rPr>
              <a:t>學年度以前</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健康與體育、藝術與人文、綜合活動等三學習領域</a:t>
            </a:r>
            <a:endParaRPr lang="en-US" altLang="zh-TW" sz="2000" b="1" dirty="0">
              <a:solidFill>
                <a:srgbClr val="FF0000"/>
              </a:solidFill>
              <a:latin typeface="微軟正黑體" pitchFamily="34" charset="-120"/>
            </a:endParaRPr>
          </a:p>
          <a:p>
            <a:pPr lvl="0"/>
            <a:r>
              <a:rPr lang="zh-TW" altLang="zh-TW" sz="2000" b="1" dirty="0">
                <a:solidFill>
                  <a:srgbClr val="3939FF"/>
                </a:solidFill>
                <a:latin typeface="微軟正黑體" pitchFamily="34" charset="-120"/>
              </a:rPr>
              <a:t>七年級上、下學期、八年級上、下學期及九年級上學期等</a:t>
            </a:r>
            <a:r>
              <a:rPr lang="en-US" altLang="zh-TW" sz="2000" b="1" dirty="0">
                <a:solidFill>
                  <a:srgbClr val="3939FF"/>
                </a:solidFill>
                <a:latin typeface="微軟正黑體" pitchFamily="34" charset="-120"/>
              </a:rPr>
              <a:t>5</a:t>
            </a:r>
            <a:r>
              <a:rPr lang="zh-TW" altLang="zh-TW" sz="2000" b="1" dirty="0">
                <a:solidFill>
                  <a:srgbClr val="3939FF"/>
                </a:solidFill>
                <a:latin typeface="微軟正黑體" pitchFamily="34" charset="-120"/>
              </a:rPr>
              <a:t>學期成績。</a:t>
            </a:r>
          </a:p>
        </p:txBody>
      </p:sp>
      <p:sp>
        <p:nvSpPr>
          <p:cNvPr id="51" name="內容版面配置區 2">
            <a:extLst>
              <a:ext uri="{FF2B5EF4-FFF2-40B4-BE49-F238E27FC236}">
                <a16:creationId xmlns:a16="http://schemas.microsoft.com/office/drawing/2014/main" id="{C4249F5A-3EB6-4F51-98C2-971CCC9A262E}"/>
              </a:ext>
            </a:extLst>
          </p:cNvPr>
          <p:cNvSpPr>
            <a:spLocks noGrp="1"/>
          </p:cNvSpPr>
          <p:nvPr>
            <p:ph idx="1"/>
          </p:nvPr>
        </p:nvSpPr>
        <p:spPr>
          <a:xfrm>
            <a:off x="1860483" y="5553480"/>
            <a:ext cx="8102083" cy="827534"/>
          </a:xfrm>
        </p:spPr>
        <p:txBody>
          <a:bodyPr rtlCol="0">
            <a:noAutofit/>
          </a:bodyPr>
          <a:lstStyle/>
          <a:p>
            <a:pPr marL="0" indent="0" fontAlgn="auto">
              <a:spcBef>
                <a:spcPts val="0"/>
              </a:spcBef>
              <a:buNone/>
              <a:defRPr/>
            </a:pPr>
            <a:r>
              <a:rPr lang="zh-TW" altLang="en-US" sz="2400" b="1" dirty="0">
                <a:solidFill>
                  <a:srgbClr val="FF0000"/>
                </a:solidFill>
                <a:latin typeface="微軟正黑體" pitchFamily="34" charset="-120"/>
                <a:ea typeface="微軟正黑體" pitchFamily="34" charset="-120"/>
              </a:rPr>
              <a:t>每</a:t>
            </a:r>
            <a:r>
              <a:rPr lang="en-US" altLang="zh-TW" sz="2400" b="1" dirty="0">
                <a:solidFill>
                  <a:srgbClr val="FF0000"/>
                </a:solidFill>
                <a:latin typeface="微軟正黑體" pitchFamily="34" charset="-120"/>
                <a:ea typeface="微軟正黑體" pitchFamily="34" charset="-120"/>
              </a:rPr>
              <a:t>1</a:t>
            </a:r>
            <a:r>
              <a:rPr lang="zh-TW" altLang="en-US" sz="2400" b="1" dirty="0">
                <a:solidFill>
                  <a:srgbClr val="FF0000"/>
                </a:solidFill>
                <a:latin typeface="微軟正黑體" pitchFamily="34" charset="-120"/>
                <a:ea typeface="微軟正黑體" pitchFamily="34" charset="-120"/>
              </a:rPr>
              <a:t>項可採計學習領域</a:t>
            </a:r>
            <a:r>
              <a:rPr lang="zh-TW" altLang="en-US" sz="2400" b="1" dirty="0">
                <a:solidFill>
                  <a:srgbClr val="3939FF"/>
                </a:solidFill>
                <a:latin typeface="微軟正黑體" pitchFamily="34" charset="-120"/>
                <a:ea typeface="微軟正黑體" pitchFamily="34" charset="-120"/>
              </a:rPr>
              <a:t>「</a:t>
            </a:r>
            <a:r>
              <a:rPr lang="en-US" altLang="zh-TW" sz="2400" b="1" dirty="0">
                <a:solidFill>
                  <a:srgbClr val="3939FF"/>
                </a:solidFill>
                <a:latin typeface="微軟正黑體" pitchFamily="34" charset="-120"/>
                <a:ea typeface="微軟正黑體" pitchFamily="34" charset="-120"/>
              </a:rPr>
              <a:t>5</a:t>
            </a:r>
            <a:r>
              <a:rPr lang="zh-TW" altLang="en-US" sz="2400" b="1" dirty="0">
                <a:solidFill>
                  <a:srgbClr val="3939FF"/>
                </a:solidFill>
                <a:latin typeface="微軟正黑體" pitchFamily="34" charset="-120"/>
                <a:ea typeface="微軟正黑體" pitchFamily="34" charset="-120"/>
              </a:rPr>
              <a:t>學期平均成績」達</a:t>
            </a:r>
            <a:r>
              <a:rPr lang="en-US" altLang="zh-TW" sz="2400" b="1" dirty="0">
                <a:solidFill>
                  <a:srgbClr val="3939FF"/>
                </a:solidFill>
                <a:latin typeface="微軟正黑體" pitchFamily="34" charset="-120"/>
                <a:ea typeface="微軟正黑體" pitchFamily="34" charset="-120"/>
              </a:rPr>
              <a:t>60</a:t>
            </a:r>
            <a:r>
              <a:rPr lang="zh-TW" altLang="en-US" sz="2400" b="1" dirty="0">
                <a:solidFill>
                  <a:srgbClr val="3939FF"/>
                </a:solidFill>
                <a:latin typeface="微軟正黑體" pitchFamily="34" charset="-120"/>
                <a:ea typeface="微軟正黑體" pitchFamily="34" charset="-120"/>
              </a:rPr>
              <a:t>分以上</a:t>
            </a:r>
            <a:r>
              <a:rPr lang="zh-TW" altLang="en-US" sz="2400" b="1" dirty="0">
                <a:solidFill>
                  <a:srgbClr val="FF0000"/>
                </a:solidFill>
                <a:latin typeface="微軟正黑體" pitchFamily="34" charset="-120"/>
                <a:ea typeface="微軟正黑體" pitchFamily="34" charset="-120"/>
              </a:rPr>
              <a:t>得</a:t>
            </a:r>
            <a:r>
              <a:rPr lang="en-US" altLang="zh-TW" sz="2400" b="1" dirty="0">
                <a:solidFill>
                  <a:srgbClr val="FF0000"/>
                </a:solidFill>
                <a:latin typeface="微軟正黑體" pitchFamily="34" charset="-120"/>
                <a:ea typeface="微軟正黑體" pitchFamily="34" charset="-120"/>
              </a:rPr>
              <a:t>7</a:t>
            </a:r>
            <a:r>
              <a:rPr lang="zh-TW" altLang="en-US" sz="2400" b="1" dirty="0">
                <a:solidFill>
                  <a:srgbClr val="FF0000"/>
                </a:solidFill>
                <a:latin typeface="微軟正黑體" pitchFamily="34" charset="-120"/>
                <a:ea typeface="微軟正黑體" pitchFamily="34" charset="-120"/>
              </a:rPr>
              <a:t>分</a:t>
            </a:r>
            <a:endParaRPr lang="en-US" altLang="zh-TW" sz="2400" b="1" dirty="0">
              <a:solidFill>
                <a:srgbClr val="FF0000"/>
              </a:solidFill>
              <a:latin typeface="微軟正黑體" pitchFamily="34" charset="-120"/>
              <a:ea typeface="微軟正黑體" pitchFamily="34" charset="-120"/>
            </a:endParaRPr>
          </a:p>
          <a:p>
            <a:pPr marL="0" indent="0" fontAlgn="auto">
              <a:spcBef>
                <a:spcPts val="0"/>
              </a:spcBef>
              <a:buNone/>
              <a:defRPr/>
            </a:pPr>
            <a:r>
              <a:rPr lang="zh-TW" altLang="en-US" sz="2400" b="1" dirty="0">
                <a:solidFill>
                  <a:srgbClr val="3939FF"/>
                </a:solidFill>
                <a:latin typeface="微軟正黑體" pitchFamily="34" charset="-120"/>
                <a:ea typeface="微軟正黑體" pitchFamily="34" charset="-120"/>
              </a:rPr>
              <a:t>積分上限</a:t>
            </a:r>
            <a:r>
              <a:rPr lang="en-US" altLang="zh-TW" sz="2400" b="1" dirty="0">
                <a:solidFill>
                  <a:srgbClr val="3939FF"/>
                </a:solidFill>
                <a:latin typeface="微軟正黑體" pitchFamily="34" charset="-120"/>
                <a:ea typeface="微軟正黑體" pitchFamily="34" charset="-120"/>
              </a:rPr>
              <a:t>21</a:t>
            </a:r>
            <a:r>
              <a:rPr lang="zh-TW" altLang="en-US" sz="2400" b="1" dirty="0">
                <a:solidFill>
                  <a:srgbClr val="3939FF"/>
                </a:solidFill>
                <a:latin typeface="微軟正黑體" pitchFamily="34" charset="-120"/>
                <a:ea typeface="微軟正黑體" pitchFamily="34" charset="-120"/>
              </a:rPr>
              <a:t>分</a:t>
            </a:r>
            <a:endParaRPr lang="en-US" altLang="zh-TW" sz="2400" b="1" dirty="0">
              <a:solidFill>
                <a:srgbClr val="3939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423083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112</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全國不分區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124</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537672209"/>
              </p:ext>
            </p:extLst>
          </p:nvPr>
        </p:nvGraphicFramePr>
        <p:xfrm>
          <a:off x="127000" y="639925"/>
          <a:ext cx="11938000" cy="614981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32447793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112</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112</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112</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日</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112</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日（星期日）（含）前取得為限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839203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787525"/>
            <a:ext cx="9555162"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0.5</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112</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12</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28</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五專聯合免視滿</a:t>
            </a:r>
            <a:r>
              <a:rPr lang="en-US" altLang="zh-TW" sz="2800" dirty="0">
                <a:solidFill>
                  <a:srgbClr val="000066"/>
                </a:solidFill>
                <a:latin typeface="標楷體" panose="03000509000000000000" pitchFamily="65" charset="-120"/>
                <a:ea typeface="標楷體" panose="03000509000000000000" pitchFamily="65" charset="-120"/>
              </a:rPr>
              <a:t>4</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112</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112</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字方塊 6">
            <a:extLst>
              <a:ext uri="{FF2B5EF4-FFF2-40B4-BE49-F238E27FC236}">
                <a16:creationId xmlns:a16="http://schemas.microsoft.com/office/drawing/2014/main" id="{E351ACAF-F2D2-494E-A5A6-0E3D8774CA69}"/>
              </a:ext>
            </a:extLst>
          </p:cNvPr>
          <p:cNvSpPr txBox="1"/>
          <p:nvPr/>
        </p:nvSpPr>
        <p:spPr>
          <a:xfrm>
            <a:off x="4269869" y="1226492"/>
            <a:ext cx="4339650" cy="461665"/>
          </a:xfrm>
          <a:prstGeom prst="rect">
            <a:avLst/>
          </a:prstGeom>
          <a:noFill/>
        </p:spPr>
        <p:txBody>
          <a:bodyPr wrap="none" rtlCol="0">
            <a:spAutoFit/>
          </a:bodyPr>
          <a:lstStyle/>
          <a:p>
            <a:r>
              <a:rPr lang="zh-TW" altLang="en-US" sz="2400" b="1" dirty="0">
                <a:solidFill>
                  <a:srgbClr val="FF0000"/>
                </a:solidFill>
                <a:latin typeface="+mn-ea"/>
                <a:ea typeface="+mn-ea"/>
              </a:rPr>
              <a:t>適用</a:t>
            </a:r>
            <a:r>
              <a:rPr lang="en-US" altLang="zh-TW" sz="2400" b="1" dirty="0">
                <a:solidFill>
                  <a:srgbClr val="FF0000"/>
                </a:solidFill>
                <a:latin typeface="+mn-ea"/>
                <a:ea typeface="+mn-ea"/>
              </a:rPr>
              <a:t>111-112</a:t>
            </a:r>
            <a:r>
              <a:rPr lang="zh-TW" altLang="en-US" sz="2400" b="1" dirty="0">
                <a:solidFill>
                  <a:srgbClr val="FF0000"/>
                </a:solidFill>
                <a:latin typeface="+mn-ea"/>
                <a:ea typeface="+mn-ea"/>
              </a:rPr>
              <a:t>學年度入學之學生</a:t>
            </a:r>
          </a:p>
        </p:txBody>
      </p:sp>
    </p:spTree>
    <p:extLst>
      <p:ext uri="{BB962C8B-B14F-4D97-AF65-F5344CB8AC3E}">
        <p14:creationId xmlns:p14="http://schemas.microsoft.com/office/powerpoint/2010/main" val="570002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288822"/>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en-US" altLang="zh-TW" sz="2000" b="0" i="0" u="none" strike="noStrike" baseline="0" dirty="0">
                <a:latin typeface="微軟正黑體" panose="020B0604030504040204" pitchFamily="34" charset="-120"/>
                <a:ea typeface="微軟正黑體" panose="020B0604030504040204" pitchFamily="34" charset="-120"/>
              </a:rPr>
              <a:t>112</a:t>
            </a:r>
            <a:r>
              <a:rPr lang="zh-TW" altLang="en-US" sz="2000" b="0" i="0" u="none" strike="noStrike" baseline="0" dirty="0">
                <a:latin typeface="微軟正黑體" panose="020B0604030504040204" pitchFamily="34" charset="-120"/>
                <a:ea typeface="微軟正黑體" panose="020B0604030504040204" pitchFamily="34" charset="-120"/>
              </a:rPr>
              <a:t>學年度起修改「技藝優良」積分採計方式，原以技藝教育課程成績採「（上、下學期）總平均」，修改「</a:t>
            </a:r>
            <a:r>
              <a:rPr lang="zh-TW" altLang="en-US" sz="2000" b="0" i="0" u="none" strike="noStrike" baseline="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401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29540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6680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112</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此為同分之參酌比序之分發順位</a:t>
            </a:r>
            <a:endParaRPr lang="en-US" altLang="zh-TW" dirty="0">
              <a:latin typeface="標楷體" panose="03000509000000000000" pitchFamily="65" charset="-120"/>
              <a:ea typeface="標楷體" panose="03000509000000000000" pitchFamily="65" charset="-120"/>
            </a:endParaRPr>
          </a:p>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 name="群組 1">
            <a:extLst>
              <a:ext uri="{FF2B5EF4-FFF2-40B4-BE49-F238E27FC236}">
                <a16:creationId xmlns:a16="http://schemas.microsoft.com/office/drawing/2014/main" id="{7E085376-A468-1B39-F89D-09F573109037}"/>
              </a:ext>
            </a:extLst>
          </p:cNvPr>
          <p:cNvGrpSpPr/>
          <p:nvPr/>
        </p:nvGrpSpPr>
        <p:grpSpPr>
          <a:xfrm>
            <a:off x="957816" y="1435099"/>
            <a:ext cx="10327722" cy="3948114"/>
            <a:chOff x="148734" y="195486"/>
            <a:chExt cx="8814249" cy="4198955"/>
          </a:xfrm>
        </p:grpSpPr>
        <p:grpSp>
          <p:nvGrpSpPr>
            <p:cNvPr id="3" name="群組 2">
              <a:extLst>
                <a:ext uri="{FF2B5EF4-FFF2-40B4-BE49-F238E27FC236}">
                  <a16:creationId xmlns:a16="http://schemas.microsoft.com/office/drawing/2014/main" id="{79782F68-9097-4EEE-FBA2-343E20F3826F}"/>
                </a:ext>
              </a:extLst>
            </p:cNvPr>
            <p:cNvGrpSpPr/>
            <p:nvPr/>
          </p:nvGrpSpPr>
          <p:grpSpPr>
            <a:xfrm>
              <a:off x="148734" y="195486"/>
              <a:ext cx="8814249" cy="1973111"/>
              <a:chOff x="148734" y="195486"/>
              <a:chExt cx="8814249" cy="1973111"/>
            </a:xfrm>
          </p:grpSpPr>
          <p:grpSp>
            <p:nvGrpSpPr>
              <p:cNvPr id="41" name="群組 40">
                <a:extLst>
                  <a:ext uri="{FF2B5EF4-FFF2-40B4-BE49-F238E27FC236}">
                    <a16:creationId xmlns:a16="http://schemas.microsoft.com/office/drawing/2014/main" id="{7AF1C912-05E0-AA66-A0B1-1D1B607B33D8}"/>
                  </a:ext>
                </a:extLst>
              </p:cNvPr>
              <p:cNvGrpSpPr/>
              <p:nvPr/>
            </p:nvGrpSpPr>
            <p:grpSpPr>
              <a:xfrm>
                <a:off x="148734" y="195486"/>
                <a:ext cx="8814249" cy="1973111"/>
                <a:chOff x="365997" y="1929900"/>
                <a:chExt cx="7498481" cy="1322460"/>
              </a:xfrm>
            </p:grpSpPr>
            <p:grpSp>
              <p:nvGrpSpPr>
                <p:cNvPr id="57" name="组合 63">
                  <a:extLst>
                    <a:ext uri="{FF2B5EF4-FFF2-40B4-BE49-F238E27FC236}">
                      <a16:creationId xmlns:a16="http://schemas.microsoft.com/office/drawing/2014/main" id="{EB39C428-7FDB-5CEB-4C95-EB2E360B1DAF}"/>
                    </a:ext>
                  </a:extLst>
                </p:cNvPr>
                <p:cNvGrpSpPr/>
                <p:nvPr/>
              </p:nvGrpSpPr>
              <p:grpSpPr>
                <a:xfrm>
                  <a:off x="387611" y="1956216"/>
                  <a:ext cx="7471607" cy="1296144"/>
                  <a:chOff x="387611" y="1956216"/>
                  <a:chExt cx="7471607" cy="1296144"/>
                </a:xfrm>
              </p:grpSpPr>
              <p:cxnSp>
                <p:nvCxnSpPr>
                  <p:cNvPr id="116" name="直接连接符 64">
                    <a:extLst>
                      <a:ext uri="{FF2B5EF4-FFF2-40B4-BE49-F238E27FC236}">
                        <a16:creationId xmlns:a16="http://schemas.microsoft.com/office/drawing/2014/main" id="{7360FF8A-63AC-06CF-E2C5-3FAAA18E3719}"/>
                      </a:ext>
                    </a:extLst>
                  </p:cNvPr>
                  <p:cNvCxnSpPr/>
                  <p:nvPr/>
                </p:nvCxnSpPr>
                <p:spPr>
                  <a:xfrm>
                    <a:off x="387611"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65">
                    <a:extLst>
                      <a:ext uri="{FF2B5EF4-FFF2-40B4-BE49-F238E27FC236}">
                        <a16:creationId xmlns:a16="http://schemas.microsoft.com/office/drawing/2014/main" id="{9F4F2947-9BE9-C207-D6D3-41F1B8FACDA1}"/>
                      </a:ext>
                    </a:extLst>
                  </p:cNvPr>
                  <p:cNvCxnSpPr/>
                  <p:nvPr/>
                </p:nvCxnSpPr>
                <p:spPr>
                  <a:xfrm>
                    <a:off x="13875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66">
                    <a:extLst>
                      <a:ext uri="{FF2B5EF4-FFF2-40B4-BE49-F238E27FC236}">
                        <a16:creationId xmlns:a16="http://schemas.microsoft.com/office/drawing/2014/main" id="{423569F5-1A98-B2EC-58B5-A8FEF54E630E}"/>
                      </a:ext>
                    </a:extLst>
                  </p:cNvPr>
                  <p:cNvCxnSpPr/>
                  <p:nvPr/>
                </p:nvCxnSpPr>
                <p:spPr>
                  <a:xfrm>
                    <a:off x="23019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67">
                    <a:extLst>
                      <a:ext uri="{FF2B5EF4-FFF2-40B4-BE49-F238E27FC236}">
                        <a16:creationId xmlns:a16="http://schemas.microsoft.com/office/drawing/2014/main" id="{8FC7BE36-6F00-6077-9D39-351C35D1F286}"/>
                      </a:ext>
                    </a:extLst>
                  </p:cNvPr>
                  <p:cNvCxnSpPr/>
                  <p:nvPr/>
                </p:nvCxnSpPr>
                <p:spPr>
                  <a:xfrm>
                    <a:off x="3209752"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68">
                    <a:extLst>
                      <a:ext uri="{FF2B5EF4-FFF2-40B4-BE49-F238E27FC236}">
                        <a16:creationId xmlns:a16="http://schemas.microsoft.com/office/drawing/2014/main" id="{8540E95F-797B-1237-A8E8-BB2793645C42}"/>
                      </a:ext>
                    </a:extLst>
                  </p:cNvPr>
                  <p:cNvCxnSpPr/>
                  <p:nvPr/>
                </p:nvCxnSpPr>
                <p:spPr>
                  <a:xfrm>
                    <a:off x="411099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69">
                    <a:extLst>
                      <a:ext uri="{FF2B5EF4-FFF2-40B4-BE49-F238E27FC236}">
                        <a16:creationId xmlns:a16="http://schemas.microsoft.com/office/drawing/2014/main" id="{B3E98812-0EFF-6244-789C-1D150255EBDB}"/>
                      </a:ext>
                    </a:extLst>
                  </p:cNvPr>
                  <p:cNvCxnSpPr/>
                  <p:nvPr/>
                </p:nvCxnSpPr>
                <p:spPr>
                  <a:xfrm>
                    <a:off x="592663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70">
                    <a:extLst>
                      <a:ext uri="{FF2B5EF4-FFF2-40B4-BE49-F238E27FC236}">
                        <a16:creationId xmlns:a16="http://schemas.microsoft.com/office/drawing/2014/main" id="{3802949F-B98F-E979-75C1-AAF8B0A08B3F}"/>
                      </a:ext>
                    </a:extLst>
                  </p:cNvPr>
                  <p:cNvCxnSpPr/>
                  <p:nvPr/>
                </p:nvCxnSpPr>
                <p:spPr>
                  <a:xfrm>
                    <a:off x="6854196"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71">
                    <a:extLst>
                      <a:ext uri="{FF2B5EF4-FFF2-40B4-BE49-F238E27FC236}">
                        <a16:creationId xmlns:a16="http://schemas.microsoft.com/office/drawing/2014/main" id="{3FF75788-F01B-2F18-7B3C-1854AAC2405F}"/>
                      </a:ext>
                    </a:extLst>
                  </p:cNvPr>
                  <p:cNvCxnSpPr/>
                  <p:nvPr/>
                </p:nvCxnSpPr>
                <p:spPr>
                  <a:xfrm>
                    <a:off x="7859218"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73">
                    <a:extLst>
                      <a:ext uri="{FF2B5EF4-FFF2-40B4-BE49-F238E27FC236}">
                        <a16:creationId xmlns:a16="http://schemas.microsoft.com/office/drawing/2014/main" id="{D93326C5-25CA-8AAE-E357-CD325E35158E}"/>
                      </a:ext>
                    </a:extLst>
                  </p:cNvPr>
                  <p:cNvCxnSpPr/>
                  <p:nvPr/>
                </p:nvCxnSpPr>
                <p:spPr>
                  <a:xfrm>
                    <a:off x="503197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1" name="圆角矩形 74">
                  <a:extLst>
                    <a:ext uri="{FF2B5EF4-FFF2-40B4-BE49-F238E27FC236}">
                      <a16:creationId xmlns:a16="http://schemas.microsoft.com/office/drawing/2014/main" id="{EDA0CADD-6F7E-094E-F5E6-7D5DBDD2CBF7}"/>
                    </a:ext>
                  </a:extLst>
                </p:cNvPr>
                <p:cNvSpPr/>
                <p:nvPr/>
              </p:nvSpPr>
              <p:spPr>
                <a:xfrm>
                  <a:off x="387611" y="2485422"/>
                  <a:ext cx="1114686" cy="219282"/>
                </a:xfrm>
                <a:prstGeom prst="roundRect">
                  <a:avLst>
                    <a:gd name="adj" fmla="val 50000"/>
                  </a:avLst>
                </a:prstGeom>
                <a:solidFill>
                  <a:srgbClr val="BD3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solidFill>
                      <a:schemeClr val="bg1"/>
                    </a:solidFill>
                  </a:endParaRPr>
                </a:p>
              </p:txBody>
            </p:sp>
            <p:sp>
              <p:nvSpPr>
                <p:cNvPr id="94" name="圆角矩形 75">
                  <a:extLst>
                    <a:ext uri="{FF2B5EF4-FFF2-40B4-BE49-F238E27FC236}">
                      <a16:creationId xmlns:a16="http://schemas.microsoft.com/office/drawing/2014/main" id="{F0CEB9B3-691A-5393-CDDA-7E712BE4F484}"/>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01</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95" name="圆角矩形 76">
                  <a:extLst>
                    <a:ext uri="{FF2B5EF4-FFF2-40B4-BE49-F238E27FC236}">
                      <a16:creationId xmlns:a16="http://schemas.microsoft.com/office/drawing/2014/main" id="{64A16712-DE90-C583-C4C4-E33A19AD47EE}"/>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02</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96" name="圆角矩形 77">
                  <a:extLst>
                    <a:ext uri="{FF2B5EF4-FFF2-40B4-BE49-F238E27FC236}">
                      <a16:creationId xmlns:a16="http://schemas.microsoft.com/office/drawing/2014/main" id="{4D9B5310-78CF-8BEC-DE6F-0A2D9A53A3B2}"/>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03</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97" name="圆角矩形 78">
                  <a:extLst>
                    <a:ext uri="{FF2B5EF4-FFF2-40B4-BE49-F238E27FC236}">
                      <a16:creationId xmlns:a16="http://schemas.microsoft.com/office/drawing/2014/main" id="{E559A589-C9C3-CB64-0D68-11E42C789FA5}"/>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04</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98" name="圆角矩形 79">
                  <a:extLst>
                    <a:ext uri="{FF2B5EF4-FFF2-40B4-BE49-F238E27FC236}">
                      <a16:creationId xmlns:a16="http://schemas.microsoft.com/office/drawing/2014/main" id="{4DDBCCDE-011D-CE31-8B10-296DAF089AC5}"/>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05</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99" name="圆角矩形 80">
                  <a:extLst>
                    <a:ext uri="{FF2B5EF4-FFF2-40B4-BE49-F238E27FC236}">
                      <a16:creationId xmlns:a16="http://schemas.microsoft.com/office/drawing/2014/main" id="{B0E00361-373E-74AB-644E-21F7737B7CBA}"/>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06</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00" name="圆角矩形 81">
                  <a:extLst>
                    <a:ext uri="{FF2B5EF4-FFF2-40B4-BE49-F238E27FC236}">
                      <a16:creationId xmlns:a16="http://schemas.microsoft.com/office/drawing/2014/main" id="{E007519A-E549-38AA-22BB-934E8C7747BE}"/>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07</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01" name="矩形 100">
                  <a:extLst>
                    <a:ext uri="{FF2B5EF4-FFF2-40B4-BE49-F238E27FC236}">
                      <a16:creationId xmlns:a16="http://schemas.microsoft.com/office/drawing/2014/main" id="{C33F8163-0A09-1F99-843B-094389208EB8}"/>
                    </a:ext>
                  </a:extLst>
                </p:cNvPr>
                <p:cNvSpPr/>
                <p:nvPr/>
              </p:nvSpPr>
              <p:spPr>
                <a:xfrm>
                  <a:off x="468305" y="2829900"/>
                  <a:ext cx="902232" cy="247542"/>
                </a:xfrm>
                <a:prstGeom prst="rect">
                  <a:avLst/>
                </a:prstGeom>
              </p:spPr>
              <p:txBody>
                <a:bodyPr wrap="none">
                  <a:spAutoFit/>
                </a:bodyPr>
                <a:lstStyle/>
                <a:p>
                  <a:r>
                    <a:rPr lang="en-US" altLang="zh-CN" sz="1200" b="1" dirty="0">
                      <a:solidFill>
                        <a:srgbClr val="002060"/>
                      </a:solidFill>
                      <a:latin typeface="微軟正黑體" panose="020B0604030504040204" pitchFamily="34" charset="-120"/>
                      <a:ea typeface="微軟正黑體" panose="020B0604030504040204" pitchFamily="34" charset="-120"/>
                    </a:rPr>
                    <a:t>101</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21</a:t>
                  </a:r>
                  <a:endParaRPr lang="zh-CN" altLang="en-US" sz="1200" b="1" dirty="0">
                    <a:solidFill>
                      <a:srgbClr val="002060"/>
                    </a:solidFill>
                    <a:latin typeface="微軟正黑體" panose="020B0604030504040204" pitchFamily="34" charset="-120"/>
                    <a:ea typeface="微軟正黑體" panose="020B0604030504040204" pitchFamily="34" charset="-120"/>
                  </a:endParaRPr>
                </a:p>
              </p:txBody>
            </p:sp>
            <p:sp>
              <p:nvSpPr>
                <p:cNvPr id="102" name="矩形 101">
                  <a:extLst>
                    <a:ext uri="{FF2B5EF4-FFF2-40B4-BE49-F238E27FC236}">
                      <a16:creationId xmlns:a16="http://schemas.microsoft.com/office/drawing/2014/main" id="{A49D5EEE-0804-C7A7-CE06-DBD732F6C88D}"/>
                    </a:ext>
                  </a:extLst>
                </p:cNvPr>
                <p:cNvSpPr/>
                <p:nvPr/>
              </p:nvSpPr>
              <p:spPr>
                <a:xfrm>
                  <a:off x="1398731" y="2829900"/>
                  <a:ext cx="973145" cy="41256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0</a:t>
                  </a:r>
                  <a:endParaRPr lang="zh-CN"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3" name="矩形 102">
                  <a:extLst>
                    <a:ext uri="{FF2B5EF4-FFF2-40B4-BE49-F238E27FC236}">
                      <a16:creationId xmlns:a16="http://schemas.microsoft.com/office/drawing/2014/main" id="{3E4C4B31-96FD-4797-80A6-D565B0C18B8A}"/>
                    </a:ext>
                  </a:extLst>
                </p:cNvPr>
                <p:cNvSpPr/>
                <p:nvPr/>
              </p:nvSpPr>
              <p:spPr>
                <a:xfrm>
                  <a:off x="2265702" y="2829900"/>
                  <a:ext cx="1016783" cy="412569"/>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3</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CN" sz="1200" b="1" dirty="0">
                      <a:solidFill>
                        <a:srgbClr val="002060"/>
                      </a:solidFill>
                      <a:latin typeface="微軟正黑體" panose="020B0604030504040204" pitchFamily="34" charset="-120"/>
                      <a:ea typeface="微軟正黑體" panose="020B0604030504040204" pitchFamily="34" charset="-120"/>
                    </a:rPr>
                    <a:t>2.5</a:t>
                  </a:r>
                  <a:r>
                    <a:rPr lang="zh-TW" altLang="en-US" sz="1200" b="1" dirty="0">
                      <a:solidFill>
                        <a:srgbClr val="002060"/>
                      </a:solidFill>
                      <a:latin typeface="微軟正黑體" panose="020B0604030504040204" pitchFamily="34" charset="-120"/>
                      <a:ea typeface="微軟正黑體" panose="020B0604030504040204" pitchFamily="34" charset="-120"/>
                    </a:rPr>
                    <a:t>、</a:t>
                  </a:r>
                  <a:endParaRPr lang="en-US" altLang="zh-TW" sz="1200" b="1" dirty="0">
                    <a:solidFill>
                      <a:srgbClr val="002060"/>
                    </a:solidFill>
                    <a:latin typeface="微軟正黑體" panose="020B0604030504040204" pitchFamily="34" charset="-120"/>
                    <a:ea typeface="微軟正黑體" panose="020B0604030504040204" pitchFamily="34" charset="-120"/>
                  </a:endParaRPr>
                </a:p>
                <a:p>
                  <a:pPr algn="ctr"/>
                  <a:r>
                    <a:rPr lang="en-US" altLang="zh-CN" sz="1200" b="1" dirty="0">
                      <a:solidFill>
                        <a:srgbClr val="002060"/>
                      </a:solidFill>
                      <a:latin typeface="微軟正黑體" panose="020B0604030504040204" pitchFamily="34" charset="-120"/>
                      <a:ea typeface="微軟正黑體" panose="020B0604030504040204" pitchFamily="34" charset="-120"/>
                    </a:rPr>
                    <a:t>1.5</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1</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0</a:t>
                  </a:r>
                  <a:endParaRPr lang="en-US" altLang="zh-CN" sz="1200" b="1" dirty="0">
                    <a:solidFill>
                      <a:srgbClr val="002060"/>
                    </a:solidFill>
                    <a:latin typeface="微軟正黑體" panose="020B0604030504040204" pitchFamily="34" charset="-120"/>
                    <a:ea typeface="微軟正黑體" panose="020B0604030504040204" pitchFamily="34" charset="-120"/>
                  </a:endParaRPr>
                </a:p>
              </p:txBody>
            </p:sp>
            <p:sp>
              <p:nvSpPr>
                <p:cNvPr id="104" name="矩形 103">
                  <a:extLst>
                    <a:ext uri="{FF2B5EF4-FFF2-40B4-BE49-F238E27FC236}">
                      <a16:creationId xmlns:a16="http://schemas.microsoft.com/office/drawing/2014/main" id="{2D85E05D-43AE-4E2A-8CD9-BE3BF9BFE6C0}"/>
                    </a:ext>
                  </a:extLst>
                </p:cNvPr>
                <p:cNvSpPr/>
                <p:nvPr/>
              </p:nvSpPr>
              <p:spPr>
                <a:xfrm>
                  <a:off x="3280306" y="2829900"/>
                  <a:ext cx="798589" cy="247542"/>
                </a:xfrm>
                <a:prstGeom prst="rect">
                  <a:avLst/>
                </a:prstGeom>
              </p:spPr>
              <p:txBody>
                <a:bodyPr wrap="none">
                  <a:spAutoFit/>
                </a:bodyPr>
                <a:lstStyle/>
                <a:p>
                  <a:r>
                    <a:rPr lang="en-US" altLang="zh-CN" sz="1200" b="1" dirty="0">
                      <a:solidFill>
                        <a:srgbClr val="002060"/>
                      </a:solidFill>
                      <a:latin typeface="微軟正黑體" panose="020B0604030504040204" pitchFamily="34" charset="-120"/>
                      <a:ea typeface="微軟正黑體" panose="020B0604030504040204" pitchFamily="34" charset="-120"/>
                    </a:rPr>
                    <a:t>26</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21</a:t>
                  </a:r>
                  <a:endParaRPr lang="zh-CN" altLang="en-US" sz="1200" b="1" dirty="0">
                    <a:solidFill>
                      <a:srgbClr val="002060"/>
                    </a:solidFill>
                    <a:latin typeface="微軟正黑體" panose="020B0604030504040204" pitchFamily="34" charset="-120"/>
                    <a:ea typeface="微軟正黑體" panose="020B0604030504040204" pitchFamily="34" charset="-120"/>
                  </a:endParaRPr>
                </a:p>
              </p:txBody>
            </p:sp>
            <p:sp>
              <p:nvSpPr>
                <p:cNvPr id="105" name="矩形 104">
                  <a:extLst>
                    <a:ext uri="{FF2B5EF4-FFF2-40B4-BE49-F238E27FC236}">
                      <a16:creationId xmlns:a16="http://schemas.microsoft.com/office/drawing/2014/main" id="{A1CBB9AA-7764-C9E6-4B59-33F1B2601155}"/>
                    </a:ext>
                  </a:extLst>
                </p:cNvPr>
                <p:cNvSpPr/>
                <p:nvPr/>
              </p:nvSpPr>
              <p:spPr>
                <a:xfrm>
                  <a:off x="4113656" y="2829900"/>
                  <a:ext cx="1016783" cy="247542"/>
                </a:xfrm>
                <a:prstGeom prst="rect">
                  <a:avLst/>
                </a:prstGeom>
              </p:spPr>
              <p:txBody>
                <a:bodyPr wrap="none">
                  <a:spAutoFit/>
                </a:bodyPr>
                <a:lstStyle/>
                <a:p>
                  <a:r>
                    <a:rPr lang="en-US" altLang="zh-CN" sz="1200" b="1" dirty="0">
                      <a:solidFill>
                        <a:srgbClr val="002060"/>
                      </a:solidFill>
                      <a:latin typeface="微軟正黑體" panose="020B0604030504040204" pitchFamily="34" charset="-120"/>
                      <a:ea typeface="微軟正黑體" panose="020B0604030504040204" pitchFamily="34" charset="-120"/>
                    </a:rPr>
                    <a:t>3</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1.5</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0</a:t>
                  </a:r>
                  <a:endParaRPr lang="zh-CN" altLang="en-US" sz="1200" b="1" dirty="0">
                    <a:solidFill>
                      <a:srgbClr val="002060"/>
                    </a:solidFill>
                    <a:latin typeface="微軟正黑體" panose="020B0604030504040204" pitchFamily="34" charset="-120"/>
                    <a:ea typeface="微軟正黑體" panose="020B0604030504040204" pitchFamily="34" charset="-120"/>
                  </a:endParaRPr>
                </a:p>
              </p:txBody>
            </p:sp>
            <p:sp>
              <p:nvSpPr>
                <p:cNvPr id="106" name="矩形 105">
                  <a:extLst>
                    <a:ext uri="{FF2B5EF4-FFF2-40B4-BE49-F238E27FC236}">
                      <a16:creationId xmlns:a16="http://schemas.microsoft.com/office/drawing/2014/main" id="{0FD4D82B-34F9-AD03-6185-B6C6E121FFB4}"/>
                    </a:ext>
                  </a:extLst>
                </p:cNvPr>
                <p:cNvSpPr/>
                <p:nvPr/>
              </p:nvSpPr>
              <p:spPr>
                <a:xfrm>
                  <a:off x="5146574" y="2829900"/>
                  <a:ext cx="694947" cy="247542"/>
                </a:xfrm>
                <a:prstGeom prst="rect">
                  <a:avLst/>
                </a:prstGeom>
              </p:spPr>
              <p:txBody>
                <a:bodyPr wrap="none">
                  <a:spAutoFit/>
                </a:bodyPr>
                <a:lstStyle/>
                <a:p>
                  <a:r>
                    <a:rPr lang="en-US" altLang="zh-CN" sz="1200" b="1" dirty="0">
                      <a:solidFill>
                        <a:srgbClr val="002060"/>
                      </a:solidFill>
                      <a:latin typeface="微軟正黑體" panose="020B0604030504040204" pitchFamily="34" charset="-120"/>
                      <a:ea typeface="微軟正黑體" panose="020B0604030504040204" pitchFamily="34" charset="-120"/>
                    </a:rPr>
                    <a:t>15</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0</a:t>
                  </a:r>
                  <a:endParaRPr lang="zh-CN" altLang="en-US" sz="1200" b="1" dirty="0">
                    <a:solidFill>
                      <a:srgbClr val="002060"/>
                    </a:solidFill>
                    <a:latin typeface="微軟正黑體" panose="020B0604030504040204" pitchFamily="34" charset="-120"/>
                    <a:ea typeface="微軟正黑體" panose="020B0604030504040204" pitchFamily="34" charset="-120"/>
                  </a:endParaRPr>
                </a:p>
              </p:txBody>
            </p:sp>
            <p:sp>
              <p:nvSpPr>
                <p:cNvPr id="107" name="矩形 106">
                  <a:extLst>
                    <a:ext uri="{FF2B5EF4-FFF2-40B4-BE49-F238E27FC236}">
                      <a16:creationId xmlns:a16="http://schemas.microsoft.com/office/drawing/2014/main" id="{3CC9268D-C9E2-5E3C-0D1A-F60780919D08}"/>
                    </a:ext>
                  </a:extLst>
                </p:cNvPr>
                <p:cNvSpPr/>
                <p:nvPr/>
              </p:nvSpPr>
              <p:spPr>
                <a:xfrm>
                  <a:off x="6060746" y="2829900"/>
                  <a:ext cx="694947" cy="247542"/>
                </a:xfrm>
                <a:prstGeom prst="rect">
                  <a:avLst/>
                </a:prstGeom>
              </p:spPr>
              <p:txBody>
                <a:bodyPr wrap="none">
                  <a:spAutoFit/>
                </a:bodyPr>
                <a:lstStyle/>
                <a:p>
                  <a:r>
                    <a:rPr lang="en-US" altLang="zh-CN" sz="1200" b="1" dirty="0">
                      <a:solidFill>
                        <a:srgbClr val="002060"/>
                      </a:solidFill>
                      <a:latin typeface="微軟正黑體" panose="020B0604030504040204" pitchFamily="34" charset="-120"/>
                      <a:ea typeface="微軟正黑體" panose="020B0604030504040204" pitchFamily="34" charset="-120"/>
                    </a:rPr>
                    <a:t>33</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0</a:t>
                  </a:r>
                  <a:endParaRPr lang="zh-CN" altLang="en-US" sz="1200" b="1" dirty="0">
                    <a:solidFill>
                      <a:srgbClr val="002060"/>
                    </a:solidFill>
                    <a:latin typeface="微軟正黑體" panose="020B0604030504040204" pitchFamily="34" charset="-120"/>
                    <a:ea typeface="微軟正黑體" panose="020B0604030504040204" pitchFamily="34" charset="-120"/>
                  </a:endParaRPr>
                </a:p>
              </p:txBody>
            </p:sp>
            <p:sp>
              <p:nvSpPr>
                <p:cNvPr id="108" name="矩形 107">
                  <a:extLst>
                    <a:ext uri="{FF2B5EF4-FFF2-40B4-BE49-F238E27FC236}">
                      <a16:creationId xmlns:a16="http://schemas.microsoft.com/office/drawing/2014/main" id="{C17CCA65-0A47-B3BB-F00B-5E79659DF786}"/>
                    </a:ext>
                  </a:extLst>
                </p:cNvPr>
                <p:cNvSpPr/>
                <p:nvPr/>
              </p:nvSpPr>
              <p:spPr>
                <a:xfrm>
                  <a:off x="7032633" y="2829900"/>
                  <a:ext cx="648149" cy="232493"/>
                </a:xfrm>
                <a:prstGeom prst="rect">
                  <a:avLst/>
                </a:prstGeom>
              </p:spPr>
              <p:txBody>
                <a:bodyPr wrap="none">
                  <a:spAutoFit/>
                </a:bodyPr>
                <a:lstStyle/>
                <a:p>
                  <a:pPr algn="ctr"/>
                  <a:r>
                    <a:rPr lang="en-US" altLang="zh-CN" sz="1200" b="1" dirty="0">
                      <a:solidFill>
                        <a:srgbClr val="002060"/>
                      </a:solidFill>
                      <a:latin typeface="微軟正黑體" panose="020B0604030504040204" pitchFamily="34" charset="-120"/>
                      <a:ea typeface="微軟正黑體" panose="020B0604030504040204" pitchFamily="34" charset="-120"/>
                    </a:rPr>
                    <a:t>15</a:t>
                  </a:r>
                  <a:r>
                    <a:rPr lang="zh-TW" altLang="en-US" sz="1200" b="1" dirty="0">
                      <a:solidFill>
                        <a:srgbClr val="002060"/>
                      </a:solidFill>
                      <a:latin typeface="微軟正黑體" panose="020B0604030504040204" pitchFamily="34" charset="-120"/>
                      <a:ea typeface="微軟正黑體" panose="020B0604030504040204" pitchFamily="34" charset="-120"/>
                    </a:rPr>
                    <a:t>～</a:t>
                  </a:r>
                  <a:r>
                    <a:rPr lang="en-US" altLang="zh-TW" sz="1200" b="1" dirty="0">
                      <a:solidFill>
                        <a:srgbClr val="002060"/>
                      </a:solidFill>
                      <a:latin typeface="微軟正黑體" panose="020B0604030504040204" pitchFamily="34" charset="-120"/>
                      <a:ea typeface="微軟正黑體" panose="020B0604030504040204" pitchFamily="34" charset="-120"/>
                    </a:rPr>
                    <a:t>0</a:t>
                  </a:r>
                </a:p>
              </p:txBody>
            </p:sp>
            <p:cxnSp>
              <p:nvCxnSpPr>
                <p:cNvPr id="109" name="直接连接符 104">
                  <a:extLst>
                    <a:ext uri="{FF2B5EF4-FFF2-40B4-BE49-F238E27FC236}">
                      <a16:creationId xmlns:a16="http://schemas.microsoft.com/office/drawing/2014/main" id="{8D3AEFA1-DA11-835C-68D2-879F463963D4}"/>
                    </a:ext>
                  </a:extLst>
                </p:cNvPr>
                <p:cNvCxnSpPr/>
                <p:nvPr/>
              </p:nvCxnSpPr>
              <p:spPr>
                <a:xfrm>
                  <a:off x="387611" y="2816458"/>
                  <a:ext cx="0" cy="2880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0" name="群組 109">
                  <a:extLst>
                    <a:ext uri="{FF2B5EF4-FFF2-40B4-BE49-F238E27FC236}">
                      <a16:creationId xmlns:a16="http://schemas.microsoft.com/office/drawing/2014/main" id="{40AAF961-BE5F-2B69-DB4A-6753DAD2761C}"/>
                    </a:ext>
                  </a:extLst>
                </p:cNvPr>
                <p:cNvGrpSpPr/>
                <p:nvPr/>
              </p:nvGrpSpPr>
              <p:grpSpPr>
                <a:xfrm>
                  <a:off x="788374" y="2486824"/>
                  <a:ext cx="263369" cy="203319"/>
                  <a:chOff x="716996" y="2379483"/>
                  <a:chExt cx="433248" cy="346035"/>
                </a:xfrm>
              </p:grpSpPr>
              <p:sp>
                <p:nvSpPr>
                  <p:cNvPr id="114" name="Freeform 72">
                    <a:extLst>
                      <a:ext uri="{FF2B5EF4-FFF2-40B4-BE49-F238E27FC236}">
                        <a16:creationId xmlns:a16="http://schemas.microsoft.com/office/drawing/2014/main" id="{2A127F39-12A2-4747-75C2-67166A10FE73}"/>
                      </a:ext>
                    </a:extLst>
                  </p:cNvPr>
                  <p:cNvSpPr>
                    <a:spLocks noEditPoints="1"/>
                  </p:cNvSpPr>
                  <p:nvPr/>
                </p:nvSpPr>
                <p:spPr bwMode="auto">
                  <a:xfrm>
                    <a:off x="716996" y="2379483"/>
                    <a:ext cx="433248" cy="346035"/>
                  </a:xfrm>
                  <a:custGeom>
                    <a:avLst/>
                    <a:gdLst>
                      <a:gd name="T0" fmla="*/ 220 w 308"/>
                      <a:gd name="T1" fmla="*/ 70 h 246"/>
                      <a:gd name="T2" fmla="*/ 222 w 308"/>
                      <a:gd name="T3" fmla="*/ 18 h 246"/>
                      <a:gd name="T4" fmla="*/ 201 w 308"/>
                      <a:gd name="T5" fmla="*/ 0 h 246"/>
                      <a:gd name="T6" fmla="*/ 179 w 308"/>
                      <a:gd name="T7" fmla="*/ 0 h 246"/>
                      <a:gd name="T8" fmla="*/ 135 w 308"/>
                      <a:gd name="T9" fmla="*/ 91 h 246"/>
                      <a:gd name="T10" fmla="*/ 99 w 308"/>
                      <a:gd name="T11" fmla="*/ 106 h 246"/>
                      <a:gd name="T12" fmla="*/ 114 w 308"/>
                      <a:gd name="T13" fmla="*/ 229 h 246"/>
                      <a:gd name="T14" fmla="*/ 147 w 308"/>
                      <a:gd name="T15" fmla="*/ 215 h 246"/>
                      <a:gd name="T16" fmla="*/ 238 w 308"/>
                      <a:gd name="T17" fmla="*/ 225 h 246"/>
                      <a:gd name="T18" fmla="*/ 269 w 308"/>
                      <a:gd name="T19" fmla="*/ 221 h 246"/>
                      <a:gd name="T20" fmla="*/ 280 w 308"/>
                      <a:gd name="T21" fmla="*/ 200 h 246"/>
                      <a:gd name="T22" fmla="*/ 283 w 308"/>
                      <a:gd name="T23" fmla="*/ 184 h 246"/>
                      <a:gd name="T24" fmla="*/ 294 w 308"/>
                      <a:gd name="T25" fmla="*/ 165 h 246"/>
                      <a:gd name="T26" fmla="*/ 288 w 308"/>
                      <a:gd name="T27" fmla="*/ 149 h 246"/>
                      <a:gd name="T28" fmla="*/ 298 w 308"/>
                      <a:gd name="T29" fmla="*/ 129 h 246"/>
                      <a:gd name="T30" fmla="*/ 305 w 308"/>
                      <a:gd name="T31" fmla="*/ 106 h 246"/>
                      <a:gd name="T32" fmla="*/ 306 w 308"/>
                      <a:gd name="T33" fmla="*/ 84 h 246"/>
                      <a:gd name="T34" fmla="*/ 288 w 308"/>
                      <a:gd name="T35" fmla="*/ 70 h 246"/>
                      <a:gd name="T36" fmla="*/ 293 w 308"/>
                      <a:gd name="T37" fmla="*/ 98 h 246"/>
                      <a:gd name="T38" fmla="*/ 233 w 308"/>
                      <a:gd name="T39" fmla="*/ 104 h 246"/>
                      <a:gd name="T40" fmla="*/ 224 w 308"/>
                      <a:gd name="T41" fmla="*/ 93 h 246"/>
                      <a:gd name="T42" fmla="*/ 231 w 308"/>
                      <a:gd name="T43" fmla="*/ 84 h 246"/>
                      <a:gd name="T44" fmla="*/ 287 w 308"/>
                      <a:gd name="T45" fmla="*/ 84 h 246"/>
                      <a:gd name="T46" fmla="*/ 284 w 308"/>
                      <a:gd name="T47" fmla="*/ 129 h 246"/>
                      <a:gd name="T48" fmla="*/ 274 w 308"/>
                      <a:gd name="T49" fmla="*/ 140 h 246"/>
                      <a:gd name="T50" fmla="*/ 217 w 308"/>
                      <a:gd name="T51" fmla="*/ 136 h 246"/>
                      <a:gd name="T52" fmla="*/ 217 w 308"/>
                      <a:gd name="T53" fmla="*/ 121 h 246"/>
                      <a:gd name="T54" fmla="*/ 274 w 308"/>
                      <a:gd name="T55" fmla="*/ 118 h 246"/>
                      <a:gd name="T56" fmla="*/ 284 w 308"/>
                      <a:gd name="T57" fmla="*/ 129 h 246"/>
                      <a:gd name="T58" fmla="*/ 114 w 308"/>
                      <a:gd name="T59" fmla="*/ 215 h 246"/>
                      <a:gd name="T60" fmla="*/ 142 w 308"/>
                      <a:gd name="T61" fmla="*/ 113 h 246"/>
                      <a:gd name="T62" fmla="*/ 184 w 308"/>
                      <a:gd name="T63" fmla="*/ 58 h 246"/>
                      <a:gd name="T64" fmla="*/ 201 w 308"/>
                      <a:gd name="T65" fmla="*/ 16 h 246"/>
                      <a:gd name="T66" fmla="*/ 202 w 308"/>
                      <a:gd name="T67" fmla="*/ 80 h 246"/>
                      <a:gd name="T68" fmla="*/ 203 w 308"/>
                      <a:gd name="T69" fmla="*/ 84 h 246"/>
                      <a:gd name="T70" fmla="*/ 203 w 308"/>
                      <a:gd name="T71" fmla="*/ 112 h 246"/>
                      <a:gd name="T72" fmla="*/ 183 w 308"/>
                      <a:gd name="T73" fmla="*/ 141 h 246"/>
                      <a:gd name="T74" fmla="*/ 148 w 308"/>
                      <a:gd name="T75" fmla="*/ 160 h 246"/>
                      <a:gd name="T76" fmla="*/ 166 w 308"/>
                      <a:gd name="T77" fmla="*/ 162 h 246"/>
                      <a:gd name="T78" fmla="*/ 203 w 308"/>
                      <a:gd name="T79" fmla="*/ 142 h 246"/>
                      <a:gd name="T80" fmla="*/ 198 w 308"/>
                      <a:gd name="T81" fmla="*/ 153 h 246"/>
                      <a:gd name="T82" fmla="*/ 197 w 308"/>
                      <a:gd name="T83" fmla="*/ 174 h 246"/>
                      <a:gd name="T84" fmla="*/ 197 w 308"/>
                      <a:gd name="T85" fmla="*/ 190 h 246"/>
                      <a:gd name="T86" fmla="*/ 198 w 308"/>
                      <a:gd name="T87" fmla="*/ 211 h 246"/>
                      <a:gd name="T88" fmla="*/ 153 w 308"/>
                      <a:gd name="T89" fmla="*/ 203 h 246"/>
                      <a:gd name="T90" fmla="*/ 219 w 308"/>
                      <a:gd name="T91" fmla="*/ 210 h 246"/>
                      <a:gd name="T92" fmla="*/ 209 w 308"/>
                      <a:gd name="T93" fmla="*/ 200 h 246"/>
                      <a:gd name="T94" fmla="*/ 255 w 308"/>
                      <a:gd name="T95" fmla="*/ 189 h 246"/>
                      <a:gd name="T96" fmla="*/ 266 w 308"/>
                      <a:gd name="T97" fmla="*/ 200 h 246"/>
                      <a:gd name="T98" fmla="*/ 255 w 308"/>
                      <a:gd name="T99" fmla="*/ 210 h 246"/>
                      <a:gd name="T100" fmla="*/ 219 w 308"/>
                      <a:gd name="T101" fmla="*/ 175 h 246"/>
                      <a:gd name="T102" fmla="*/ 209 w 308"/>
                      <a:gd name="T103" fmla="*/ 165 h 246"/>
                      <a:gd name="T104" fmla="*/ 225 w 308"/>
                      <a:gd name="T105" fmla="*/ 154 h 246"/>
                      <a:gd name="T106" fmla="*/ 279 w 308"/>
                      <a:gd name="T107" fmla="*/ 160 h 246"/>
                      <a:gd name="T108" fmla="*/ 273 w 308"/>
                      <a:gd name="T109" fmla="*/ 17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8" h="246">
                        <a:moveTo>
                          <a:pt x="283" y="68"/>
                        </a:moveTo>
                        <a:lnTo>
                          <a:pt x="233" y="68"/>
                        </a:lnTo>
                        <a:lnTo>
                          <a:pt x="233" y="68"/>
                        </a:lnTo>
                        <a:lnTo>
                          <a:pt x="231" y="70"/>
                        </a:lnTo>
                        <a:lnTo>
                          <a:pt x="220" y="70"/>
                        </a:lnTo>
                        <a:lnTo>
                          <a:pt x="225" y="55"/>
                        </a:lnTo>
                        <a:lnTo>
                          <a:pt x="225" y="30"/>
                        </a:lnTo>
                        <a:lnTo>
                          <a:pt x="225" y="30"/>
                        </a:lnTo>
                        <a:lnTo>
                          <a:pt x="224" y="23"/>
                        </a:lnTo>
                        <a:lnTo>
                          <a:pt x="222" y="18"/>
                        </a:lnTo>
                        <a:lnTo>
                          <a:pt x="219" y="13"/>
                        </a:lnTo>
                        <a:lnTo>
                          <a:pt x="216" y="9"/>
                        </a:lnTo>
                        <a:lnTo>
                          <a:pt x="212" y="5"/>
                        </a:lnTo>
                        <a:lnTo>
                          <a:pt x="206" y="3"/>
                        </a:lnTo>
                        <a:lnTo>
                          <a:pt x="201" y="0"/>
                        </a:lnTo>
                        <a:lnTo>
                          <a:pt x="195" y="0"/>
                        </a:lnTo>
                        <a:lnTo>
                          <a:pt x="188" y="0"/>
                        </a:lnTo>
                        <a:lnTo>
                          <a:pt x="188" y="0"/>
                        </a:lnTo>
                        <a:lnTo>
                          <a:pt x="186" y="0"/>
                        </a:lnTo>
                        <a:lnTo>
                          <a:pt x="179" y="0"/>
                        </a:lnTo>
                        <a:lnTo>
                          <a:pt x="179" y="39"/>
                        </a:lnTo>
                        <a:lnTo>
                          <a:pt x="173" y="49"/>
                        </a:lnTo>
                        <a:lnTo>
                          <a:pt x="141" y="84"/>
                        </a:lnTo>
                        <a:lnTo>
                          <a:pt x="141" y="84"/>
                        </a:lnTo>
                        <a:lnTo>
                          <a:pt x="135" y="91"/>
                        </a:lnTo>
                        <a:lnTo>
                          <a:pt x="114" y="91"/>
                        </a:lnTo>
                        <a:lnTo>
                          <a:pt x="103" y="91"/>
                        </a:lnTo>
                        <a:lnTo>
                          <a:pt x="0" y="91"/>
                        </a:lnTo>
                        <a:lnTo>
                          <a:pt x="0" y="106"/>
                        </a:lnTo>
                        <a:lnTo>
                          <a:pt x="99" y="106"/>
                        </a:lnTo>
                        <a:lnTo>
                          <a:pt x="99" y="230"/>
                        </a:lnTo>
                        <a:lnTo>
                          <a:pt x="0" y="230"/>
                        </a:lnTo>
                        <a:lnTo>
                          <a:pt x="0" y="246"/>
                        </a:lnTo>
                        <a:lnTo>
                          <a:pt x="114" y="246"/>
                        </a:lnTo>
                        <a:lnTo>
                          <a:pt x="114" y="229"/>
                        </a:lnTo>
                        <a:lnTo>
                          <a:pt x="136" y="229"/>
                        </a:lnTo>
                        <a:lnTo>
                          <a:pt x="136" y="209"/>
                        </a:lnTo>
                        <a:lnTo>
                          <a:pt x="139" y="209"/>
                        </a:lnTo>
                        <a:lnTo>
                          <a:pt x="139" y="209"/>
                        </a:lnTo>
                        <a:lnTo>
                          <a:pt x="147" y="215"/>
                        </a:lnTo>
                        <a:lnTo>
                          <a:pt x="156" y="221"/>
                        </a:lnTo>
                        <a:lnTo>
                          <a:pt x="164" y="224"/>
                        </a:lnTo>
                        <a:lnTo>
                          <a:pt x="174" y="225"/>
                        </a:lnTo>
                        <a:lnTo>
                          <a:pt x="238" y="225"/>
                        </a:lnTo>
                        <a:lnTo>
                          <a:pt x="238" y="225"/>
                        </a:lnTo>
                        <a:lnTo>
                          <a:pt x="255" y="225"/>
                        </a:lnTo>
                        <a:lnTo>
                          <a:pt x="255" y="225"/>
                        </a:lnTo>
                        <a:lnTo>
                          <a:pt x="260" y="224"/>
                        </a:lnTo>
                        <a:lnTo>
                          <a:pt x="265" y="223"/>
                        </a:lnTo>
                        <a:lnTo>
                          <a:pt x="269" y="221"/>
                        </a:lnTo>
                        <a:lnTo>
                          <a:pt x="272" y="217"/>
                        </a:lnTo>
                        <a:lnTo>
                          <a:pt x="276" y="213"/>
                        </a:lnTo>
                        <a:lnTo>
                          <a:pt x="278" y="210"/>
                        </a:lnTo>
                        <a:lnTo>
                          <a:pt x="280" y="205"/>
                        </a:lnTo>
                        <a:lnTo>
                          <a:pt x="280" y="200"/>
                        </a:lnTo>
                        <a:lnTo>
                          <a:pt x="280" y="200"/>
                        </a:lnTo>
                        <a:lnTo>
                          <a:pt x="279" y="194"/>
                        </a:lnTo>
                        <a:lnTo>
                          <a:pt x="277" y="188"/>
                        </a:lnTo>
                        <a:lnTo>
                          <a:pt x="277" y="188"/>
                        </a:lnTo>
                        <a:lnTo>
                          <a:pt x="283" y="184"/>
                        </a:lnTo>
                        <a:lnTo>
                          <a:pt x="290" y="179"/>
                        </a:lnTo>
                        <a:lnTo>
                          <a:pt x="293" y="172"/>
                        </a:lnTo>
                        <a:lnTo>
                          <a:pt x="294" y="169"/>
                        </a:lnTo>
                        <a:lnTo>
                          <a:pt x="294" y="165"/>
                        </a:lnTo>
                        <a:lnTo>
                          <a:pt x="294" y="165"/>
                        </a:lnTo>
                        <a:lnTo>
                          <a:pt x="294" y="160"/>
                        </a:lnTo>
                        <a:lnTo>
                          <a:pt x="293" y="156"/>
                        </a:lnTo>
                        <a:lnTo>
                          <a:pt x="291" y="153"/>
                        </a:lnTo>
                        <a:lnTo>
                          <a:pt x="288" y="149"/>
                        </a:lnTo>
                        <a:lnTo>
                          <a:pt x="288" y="149"/>
                        </a:lnTo>
                        <a:lnTo>
                          <a:pt x="293" y="145"/>
                        </a:lnTo>
                        <a:lnTo>
                          <a:pt x="296" y="141"/>
                        </a:lnTo>
                        <a:lnTo>
                          <a:pt x="298" y="135"/>
                        </a:lnTo>
                        <a:lnTo>
                          <a:pt x="298" y="129"/>
                        </a:lnTo>
                        <a:lnTo>
                          <a:pt x="298" y="129"/>
                        </a:lnTo>
                        <a:lnTo>
                          <a:pt x="297" y="121"/>
                        </a:lnTo>
                        <a:lnTo>
                          <a:pt x="295" y="116"/>
                        </a:lnTo>
                        <a:lnTo>
                          <a:pt x="295" y="116"/>
                        </a:lnTo>
                        <a:lnTo>
                          <a:pt x="300" y="112"/>
                        </a:lnTo>
                        <a:lnTo>
                          <a:pt x="305" y="106"/>
                        </a:lnTo>
                        <a:lnTo>
                          <a:pt x="307" y="101"/>
                        </a:lnTo>
                        <a:lnTo>
                          <a:pt x="308" y="93"/>
                        </a:lnTo>
                        <a:lnTo>
                          <a:pt x="308" y="93"/>
                        </a:lnTo>
                        <a:lnTo>
                          <a:pt x="308" y="89"/>
                        </a:lnTo>
                        <a:lnTo>
                          <a:pt x="306" y="84"/>
                        </a:lnTo>
                        <a:lnTo>
                          <a:pt x="304" y="79"/>
                        </a:lnTo>
                        <a:lnTo>
                          <a:pt x="300" y="76"/>
                        </a:lnTo>
                        <a:lnTo>
                          <a:pt x="297" y="73"/>
                        </a:lnTo>
                        <a:lnTo>
                          <a:pt x="293" y="71"/>
                        </a:lnTo>
                        <a:lnTo>
                          <a:pt x="288" y="70"/>
                        </a:lnTo>
                        <a:lnTo>
                          <a:pt x="283" y="68"/>
                        </a:lnTo>
                        <a:lnTo>
                          <a:pt x="283" y="68"/>
                        </a:lnTo>
                        <a:close/>
                        <a:moveTo>
                          <a:pt x="294" y="93"/>
                        </a:moveTo>
                        <a:lnTo>
                          <a:pt x="294" y="93"/>
                        </a:lnTo>
                        <a:lnTo>
                          <a:pt x="293" y="98"/>
                        </a:lnTo>
                        <a:lnTo>
                          <a:pt x="291" y="101"/>
                        </a:lnTo>
                        <a:lnTo>
                          <a:pt x="287" y="103"/>
                        </a:lnTo>
                        <a:lnTo>
                          <a:pt x="283" y="104"/>
                        </a:lnTo>
                        <a:lnTo>
                          <a:pt x="274" y="104"/>
                        </a:lnTo>
                        <a:lnTo>
                          <a:pt x="233" y="104"/>
                        </a:lnTo>
                        <a:lnTo>
                          <a:pt x="233" y="104"/>
                        </a:lnTo>
                        <a:lnTo>
                          <a:pt x="230" y="103"/>
                        </a:lnTo>
                        <a:lnTo>
                          <a:pt x="226" y="101"/>
                        </a:lnTo>
                        <a:lnTo>
                          <a:pt x="224" y="98"/>
                        </a:lnTo>
                        <a:lnTo>
                          <a:pt x="224" y="93"/>
                        </a:lnTo>
                        <a:lnTo>
                          <a:pt x="224" y="93"/>
                        </a:lnTo>
                        <a:lnTo>
                          <a:pt x="224" y="90"/>
                        </a:lnTo>
                        <a:lnTo>
                          <a:pt x="226" y="87"/>
                        </a:lnTo>
                        <a:lnTo>
                          <a:pt x="228" y="85"/>
                        </a:lnTo>
                        <a:lnTo>
                          <a:pt x="231" y="84"/>
                        </a:lnTo>
                        <a:lnTo>
                          <a:pt x="254" y="84"/>
                        </a:lnTo>
                        <a:lnTo>
                          <a:pt x="254" y="82"/>
                        </a:lnTo>
                        <a:lnTo>
                          <a:pt x="283" y="82"/>
                        </a:lnTo>
                        <a:lnTo>
                          <a:pt x="283" y="82"/>
                        </a:lnTo>
                        <a:lnTo>
                          <a:pt x="287" y="84"/>
                        </a:lnTo>
                        <a:lnTo>
                          <a:pt x="291" y="86"/>
                        </a:lnTo>
                        <a:lnTo>
                          <a:pt x="293" y="89"/>
                        </a:lnTo>
                        <a:lnTo>
                          <a:pt x="294" y="93"/>
                        </a:lnTo>
                        <a:lnTo>
                          <a:pt x="294" y="93"/>
                        </a:lnTo>
                        <a:close/>
                        <a:moveTo>
                          <a:pt x="284" y="129"/>
                        </a:moveTo>
                        <a:lnTo>
                          <a:pt x="284" y="129"/>
                        </a:lnTo>
                        <a:lnTo>
                          <a:pt x="284" y="133"/>
                        </a:lnTo>
                        <a:lnTo>
                          <a:pt x="281" y="136"/>
                        </a:lnTo>
                        <a:lnTo>
                          <a:pt x="278" y="139"/>
                        </a:lnTo>
                        <a:lnTo>
                          <a:pt x="274" y="140"/>
                        </a:lnTo>
                        <a:lnTo>
                          <a:pt x="269" y="140"/>
                        </a:lnTo>
                        <a:lnTo>
                          <a:pt x="225" y="140"/>
                        </a:lnTo>
                        <a:lnTo>
                          <a:pt x="225" y="140"/>
                        </a:lnTo>
                        <a:lnTo>
                          <a:pt x="220" y="139"/>
                        </a:lnTo>
                        <a:lnTo>
                          <a:pt x="217" y="136"/>
                        </a:lnTo>
                        <a:lnTo>
                          <a:pt x="215" y="133"/>
                        </a:lnTo>
                        <a:lnTo>
                          <a:pt x="214" y="129"/>
                        </a:lnTo>
                        <a:lnTo>
                          <a:pt x="214" y="129"/>
                        </a:lnTo>
                        <a:lnTo>
                          <a:pt x="215" y="125"/>
                        </a:lnTo>
                        <a:lnTo>
                          <a:pt x="217" y="121"/>
                        </a:lnTo>
                        <a:lnTo>
                          <a:pt x="220" y="119"/>
                        </a:lnTo>
                        <a:lnTo>
                          <a:pt x="225" y="118"/>
                        </a:lnTo>
                        <a:lnTo>
                          <a:pt x="233" y="118"/>
                        </a:lnTo>
                        <a:lnTo>
                          <a:pt x="274" y="118"/>
                        </a:lnTo>
                        <a:lnTo>
                          <a:pt x="274" y="118"/>
                        </a:lnTo>
                        <a:lnTo>
                          <a:pt x="278" y="119"/>
                        </a:lnTo>
                        <a:lnTo>
                          <a:pt x="281" y="121"/>
                        </a:lnTo>
                        <a:lnTo>
                          <a:pt x="284" y="125"/>
                        </a:lnTo>
                        <a:lnTo>
                          <a:pt x="284" y="129"/>
                        </a:lnTo>
                        <a:lnTo>
                          <a:pt x="284" y="129"/>
                        </a:lnTo>
                        <a:close/>
                        <a:moveTo>
                          <a:pt x="114" y="215"/>
                        </a:moveTo>
                        <a:lnTo>
                          <a:pt x="114" y="113"/>
                        </a:lnTo>
                        <a:lnTo>
                          <a:pt x="122" y="113"/>
                        </a:lnTo>
                        <a:lnTo>
                          <a:pt x="122" y="215"/>
                        </a:lnTo>
                        <a:lnTo>
                          <a:pt x="114" y="215"/>
                        </a:lnTo>
                        <a:close/>
                        <a:moveTo>
                          <a:pt x="148" y="198"/>
                        </a:moveTo>
                        <a:lnTo>
                          <a:pt x="147" y="195"/>
                        </a:lnTo>
                        <a:lnTo>
                          <a:pt x="136" y="195"/>
                        </a:lnTo>
                        <a:lnTo>
                          <a:pt x="136" y="113"/>
                        </a:lnTo>
                        <a:lnTo>
                          <a:pt x="142" y="113"/>
                        </a:lnTo>
                        <a:lnTo>
                          <a:pt x="143" y="107"/>
                        </a:lnTo>
                        <a:lnTo>
                          <a:pt x="143" y="107"/>
                        </a:lnTo>
                        <a:lnTo>
                          <a:pt x="146" y="100"/>
                        </a:lnTo>
                        <a:lnTo>
                          <a:pt x="151" y="93"/>
                        </a:lnTo>
                        <a:lnTo>
                          <a:pt x="184" y="58"/>
                        </a:lnTo>
                        <a:lnTo>
                          <a:pt x="193" y="44"/>
                        </a:lnTo>
                        <a:lnTo>
                          <a:pt x="193" y="14"/>
                        </a:lnTo>
                        <a:lnTo>
                          <a:pt x="195" y="14"/>
                        </a:lnTo>
                        <a:lnTo>
                          <a:pt x="195" y="14"/>
                        </a:lnTo>
                        <a:lnTo>
                          <a:pt x="201" y="16"/>
                        </a:lnTo>
                        <a:lnTo>
                          <a:pt x="205" y="19"/>
                        </a:lnTo>
                        <a:lnTo>
                          <a:pt x="209" y="23"/>
                        </a:lnTo>
                        <a:lnTo>
                          <a:pt x="210" y="30"/>
                        </a:lnTo>
                        <a:lnTo>
                          <a:pt x="210" y="53"/>
                        </a:lnTo>
                        <a:lnTo>
                          <a:pt x="202" y="80"/>
                        </a:lnTo>
                        <a:lnTo>
                          <a:pt x="202" y="80"/>
                        </a:lnTo>
                        <a:lnTo>
                          <a:pt x="202" y="80"/>
                        </a:lnTo>
                        <a:lnTo>
                          <a:pt x="202" y="80"/>
                        </a:lnTo>
                        <a:lnTo>
                          <a:pt x="202" y="84"/>
                        </a:lnTo>
                        <a:lnTo>
                          <a:pt x="203" y="84"/>
                        </a:lnTo>
                        <a:lnTo>
                          <a:pt x="203" y="84"/>
                        </a:lnTo>
                        <a:lnTo>
                          <a:pt x="205" y="90"/>
                        </a:lnTo>
                        <a:lnTo>
                          <a:pt x="205" y="98"/>
                        </a:lnTo>
                        <a:lnTo>
                          <a:pt x="205" y="105"/>
                        </a:lnTo>
                        <a:lnTo>
                          <a:pt x="203" y="112"/>
                        </a:lnTo>
                        <a:lnTo>
                          <a:pt x="203" y="112"/>
                        </a:lnTo>
                        <a:lnTo>
                          <a:pt x="200" y="121"/>
                        </a:lnTo>
                        <a:lnTo>
                          <a:pt x="196" y="129"/>
                        </a:lnTo>
                        <a:lnTo>
                          <a:pt x="189" y="135"/>
                        </a:lnTo>
                        <a:lnTo>
                          <a:pt x="183" y="141"/>
                        </a:lnTo>
                        <a:lnTo>
                          <a:pt x="175" y="145"/>
                        </a:lnTo>
                        <a:lnTo>
                          <a:pt x="168" y="147"/>
                        </a:lnTo>
                        <a:lnTo>
                          <a:pt x="160" y="148"/>
                        </a:lnTo>
                        <a:lnTo>
                          <a:pt x="151" y="147"/>
                        </a:lnTo>
                        <a:lnTo>
                          <a:pt x="148" y="160"/>
                        </a:lnTo>
                        <a:lnTo>
                          <a:pt x="148" y="160"/>
                        </a:lnTo>
                        <a:lnTo>
                          <a:pt x="155" y="161"/>
                        </a:lnTo>
                        <a:lnTo>
                          <a:pt x="161" y="162"/>
                        </a:lnTo>
                        <a:lnTo>
                          <a:pt x="161" y="162"/>
                        </a:lnTo>
                        <a:lnTo>
                          <a:pt x="166" y="162"/>
                        </a:lnTo>
                        <a:lnTo>
                          <a:pt x="173" y="161"/>
                        </a:lnTo>
                        <a:lnTo>
                          <a:pt x="178" y="159"/>
                        </a:lnTo>
                        <a:lnTo>
                          <a:pt x="184" y="157"/>
                        </a:lnTo>
                        <a:lnTo>
                          <a:pt x="195" y="151"/>
                        </a:lnTo>
                        <a:lnTo>
                          <a:pt x="203" y="142"/>
                        </a:lnTo>
                        <a:lnTo>
                          <a:pt x="203" y="142"/>
                        </a:lnTo>
                        <a:lnTo>
                          <a:pt x="205" y="144"/>
                        </a:lnTo>
                        <a:lnTo>
                          <a:pt x="205" y="144"/>
                        </a:lnTo>
                        <a:lnTo>
                          <a:pt x="201" y="148"/>
                        </a:lnTo>
                        <a:lnTo>
                          <a:pt x="198" y="153"/>
                        </a:lnTo>
                        <a:lnTo>
                          <a:pt x="196" y="158"/>
                        </a:lnTo>
                        <a:lnTo>
                          <a:pt x="195" y="165"/>
                        </a:lnTo>
                        <a:lnTo>
                          <a:pt x="195" y="165"/>
                        </a:lnTo>
                        <a:lnTo>
                          <a:pt x="196" y="170"/>
                        </a:lnTo>
                        <a:lnTo>
                          <a:pt x="197" y="174"/>
                        </a:lnTo>
                        <a:lnTo>
                          <a:pt x="199" y="179"/>
                        </a:lnTo>
                        <a:lnTo>
                          <a:pt x="202" y="182"/>
                        </a:lnTo>
                        <a:lnTo>
                          <a:pt x="202" y="182"/>
                        </a:lnTo>
                        <a:lnTo>
                          <a:pt x="199" y="186"/>
                        </a:lnTo>
                        <a:lnTo>
                          <a:pt x="197" y="190"/>
                        </a:lnTo>
                        <a:lnTo>
                          <a:pt x="196" y="195"/>
                        </a:lnTo>
                        <a:lnTo>
                          <a:pt x="195" y="200"/>
                        </a:lnTo>
                        <a:lnTo>
                          <a:pt x="195" y="200"/>
                        </a:lnTo>
                        <a:lnTo>
                          <a:pt x="196" y="206"/>
                        </a:lnTo>
                        <a:lnTo>
                          <a:pt x="198" y="211"/>
                        </a:lnTo>
                        <a:lnTo>
                          <a:pt x="174" y="211"/>
                        </a:lnTo>
                        <a:lnTo>
                          <a:pt x="174" y="211"/>
                        </a:lnTo>
                        <a:lnTo>
                          <a:pt x="166" y="210"/>
                        </a:lnTo>
                        <a:lnTo>
                          <a:pt x="160" y="207"/>
                        </a:lnTo>
                        <a:lnTo>
                          <a:pt x="153" y="203"/>
                        </a:lnTo>
                        <a:lnTo>
                          <a:pt x="148" y="198"/>
                        </a:lnTo>
                        <a:lnTo>
                          <a:pt x="148" y="198"/>
                        </a:lnTo>
                        <a:close/>
                        <a:moveTo>
                          <a:pt x="255" y="210"/>
                        </a:moveTo>
                        <a:lnTo>
                          <a:pt x="219" y="210"/>
                        </a:lnTo>
                        <a:lnTo>
                          <a:pt x="219" y="210"/>
                        </a:lnTo>
                        <a:lnTo>
                          <a:pt x="215" y="210"/>
                        </a:lnTo>
                        <a:lnTo>
                          <a:pt x="212" y="208"/>
                        </a:lnTo>
                        <a:lnTo>
                          <a:pt x="210" y="203"/>
                        </a:lnTo>
                        <a:lnTo>
                          <a:pt x="209" y="200"/>
                        </a:lnTo>
                        <a:lnTo>
                          <a:pt x="209" y="200"/>
                        </a:lnTo>
                        <a:lnTo>
                          <a:pt x="210" y="196"/>
                        </a:lnTo>
                        <a:lnTo>
                          <a:pt x="212" y="193"/>
                        </a:lnTo>
                        <a:lnTo>
                          <a:pt x="215" y="190"/>
                        </a:lnTo>
                        <a:lnTo>
                          <a:pt x="219" y="189"/>
                        </a:lnTo>
                        <a:lnTo>
                          <a:pt x="255" y="189"/>
                        </a:lnTo>
                        <a:lnTo>
                          <a:pt x="255" y="189"/>
                        </a:lnTo>
                        <a:lnTo>
                          <a:pt x="259" y="190"/>
                        </a:lnTo>
                        <a:lnTo>
                          <a:pt x="263" y="193"/>
                        </a:lnTo>
                        <a:lnTo>
                          <a:pt x="265" y="196"/>
                        </a:lnTo>
                        <a:lnTo>
                          <a:pt x="266" y="200"/>
                        </a:lnTo>
                        <a:lnTo>
                          <a:pt x="266" y="200"/>
                        </a:lnTo>
                        <a:lnTo>
                          <a:pt x="265" y="203"/>
                        </a:lnTo>
                        <a:lnTo>
                          <a:pt x="263" y="208"/>
                        </a:lnTo>
                        <a:lnTo>
                          <a:pt x="259" y="210"/>
                        </a:lnTo>
                        <a:lnTo>
                          <a:pt x="255" y="210"/>
                        </a:lnTo>
                        <a:lnTo>
                          <a:pt x="255" y="210"/>
                        </a:lnTo>
                        <a:close/>
                        <a:moveTo>
                          <a:pt x="269" y="175"/>
                        </a:moveTo>
                        <a:lnTo>
                          <a:pt x="255" y="175"/>
                        </a:lnTo>
                        <a:lnTo>
                          <a:pt x="219" y="175"/>
                        </a:lnTo>
                        <a:lnTo>
                          <a:pt x="219" y="175"/>
                        </a:lnTo>
                        <a:lnTo>
                          <a:pt x="215" y="174"/>
                        </a:lnTo>
                        <a:lnTo>
                          <a:pt x="212" y="172"/>
                        </a:lnTo>
                        <a:lnTo>
                          <a:pt x="210" y="169"/>
                        </a:lnTo>
                        <a:lnTo>
                          <a:pt x="209" y="165"/>
                        </a:lnTo>
                        <a:lnTo>
                          <a:pt x="209" y="165"/>
                        </a:lnTo>
                        <a:lnTo>
                          <a:pt x="210" y="160"/>
                        </a:lnTo>
                        <a:lnTo>
                          <a:pt x="212" y="157"/>
                        </a:lnTo>
                        <a:lnTo>
                          <a:pt x="215" y="155"/>
                        </a:lnTo>
                        <a:lnTo>
                          <a:pt x="219" y="154"/>
                        </a:lnTo>
                        <a:lnTo>
                          <a:pt x="225" y="154"/>
                        </a:lnTo>
                        <a:lnTo>
                          <a:pt x="269" y="154"/>
                        </a:lnTo>
                        <a:lnTo>
                          <a:pt x="269" y="154"/>
                        </a:lnTo>
                        <a:lnTo>
                          <a:pt x="273" y="155"/>
                        </a:lnTo>
                        <a:lnTo>
                          <a:pt x="277" y="157"/>
                        </a:lnTo>
                        <a:lnTo>
                          <a:pt x="279" y="160"/>
                        </a:lnTo>
                        <a:lnTo>
                          <a:pt x="280" y="165"/>
                        </a:lnTo>
                        <a:lnTo>
                          <a:pt x="280" y="165"/>
                        </a:lnTo>
                        <a:lnTo>
                          <a:pt x="279" y="169"/>
                        </a:lnTo>
                        <a:lnTo>
                          <a:pt x="277" y="172"/>
                        </a:lnTo>
                        <a:lnTo>
                          <a:pt x="273" y="174"/>
                        </a:lnTo>
                        <a:lnTo>
                          <a:pt x="269" y="175"/>
                        </a:lnTo>
                        <a:lnTo>
                          <a:pt x="269" y="1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ko-KR" altLang="en-US"/>
                  </a:p>
                </p:txBody>
              </p:sp>
              <p:sp>
                <p:nvSpPr>
                  <p:cNvPr id="115" name="Freeform 73">
                    <a:extLst>
                      <a:ext uri="{FF2B5EF4-FFF2-40B4-BE49-F238E27FC236}">
                        <a16:creationId xmlns:a16="http://schemas.microsoft.com/office/drawing/2014/main" id="{0757E5A8-458C-2CDB-663C-1976B35D12F7}"/>
                      </a:ext>
                    </a:extLst>
                  </p:cNvPr>
                  <p:cNvSpPr>
                    <a:spLocks noEditPoints="1"/>
                  </p:cNvSpPr>
                  <p:nvPr/>
                </p:nvSpPr>
                <p:spPr bwMode="auto">
                  <a:xfrm>
                    <a:off x="804203" y="2655186"/>
                    <a:ext cx="46420" cy="46420"/>
                  </a:xfrm>
                  <a:custGeom>
                    <a:avLst/>
                    <a:gdLst>
                      <a:gd name="T0" fmla="*/ 33 w 33"/>
                      <a:gd name="T1" fmla="*/ 16 h 33"/>
                      <a:gd name="T2" fmla="*/ 33 w 33"/>
                      <a:gd name="T3" fmla="*/ 16 h 33"/>
                      <a:gd name="T4" fmla="*/ 33 w 33"/>
                      <a:gd name="T5" fmla="*/ 13 h 33"/>
                      <a:gd name="T6" fmla="*/ 32 w 33"/>
                      <a:gd name="T7" fmla="*/ 10 h 33"/>
                      <a:gd name="T8" fmla="*/ 29 w 33"/>
                      <a:gd name="T9" fmla="*/ 4 h 33"/>
                      <a:gd name="T10" fmla="*/ 23 w 33"/>
                      <a:gd name="T11" fmla="*/ 1 h 33"/>
                      <a:gd name="T12" fmla="*/ 20 w 33"/>
                      <a:gd name="T13" fmla="*/ 0 h 33"/>
                      <a:gd name="T14" fmla="*/ 17 w 33"/>
                      <a:gd name="T15" fmla="*/ 0 h 33"/>
                      <a:gd name="T16" fmla="*/ 17 w 33"/>
                      <a:gd name="T17" fmla="*/ 0 h 33"/>
                      <a:gd name="T18" fmla="*/ 14 w 33"/>
                      <a:gd name="T19" fmla="*/ 0 h 33"/>
                      <a:gd name="T20" fmla="*/ 10 w 33"/>
                      <a:gd name="T21" fmla="*/ 1 h 33"/>
                      <a:gd name="T22" fmla="*/ 5 w 33"/>
                      <a:gd name="T23" fmla="*/ 4 h 33"/>
                      <a:gd name="T24" fmla="*/ 1 w 33"/>
                      <a:gd name="T25" fmla="*/ 10 h 33"/>
                      <a:gd name="T26" fmla="*/ 0 w 33"/>
                      <a:gd name="T27" fmla="*/ 13 h 33"/>
                      <a:gd name="T28" fmla="*/ 0 w 33"/>
                      <a:gd name="T29" fmla="*/ 16 h 33"/>
                      <a:gd name="T30" fmla="*/ 0 w 33"/>
                      <a:gd name="T31" fmla="*/ 16 h 33"/>
                      <a:gd name="T32" fmla="*/ 0 w 33"/>
                      <a:gd name="T33" fmla="*/ 19 h 33"/>
                      <a:gd name="T34" fmla="*/ 1 w 33"/>
                      <a:gd name="T35" fmla="*/ 23 h 33"/>
                      <a:gd name="T36" fmla="*/ 5 w 33"/>
                      <a:gd name="T37" fmla="*/ 28 h 33"/>
                      <a:gd name="T38" fmla="*/ 10 w 33"/>
                      <a:gd name="T39" fmla="*/ 32 h 33"/>
                      <a:gd name="T40" fmla="*/ 14 w 33"/>
                      <a:gd name="T41" fmla="*/ 33 h 33"/>
                      <a:gd name="T42" fmla="*/ 17 w 33"/>
                      <a:gd name="T43" fmla="*/ 33 h 33"/>
                      <a:gd name="T44" fmla="*/ 17 w 33"/>
                      <a:gd name="T45" fmla="*/ 33 h 33"/>
                      <a:gd name="T46" fmla="*/ 20 w 33"/>
                      <a:gd name="T47" fmla="*/ 33 h 33"/>
                      <a:gd name="T48" fmla="*/ 23 w 33"/>
                      <a:gd name="T49" fmla="*/ 32 h 33"/>
                      <a:gd name="T50" fmla="*/ 29 w 33"/>
                      <a:gd name="T51" fmla="*/ 28 h 33"/>
                      <a:gd name="T52" fmla="*/ 32 w 33"/>
                      <a:gd name="T53" fmla="*/ 23 h 33"/>
                      <a:gd name="T54" fmla="*/ 33 w 33"/>
                      <a:gd name="T55" fmla="*/ 19 h 33"/>
                      <a:gd name="T56" fmla="*/ 33 w 33"/>
                      <a:gd name="T57" fmla="*/ 16 h 33"/>
                      <a:gd name="T58" fmla="*/ 33 w 33"/>
                      <a:gd name="T59" fmla="*/ 16 h 33"/>
                      <a:gd name="T60" fmla="*/ 14 w 33"/>
                      <a:gd name="T61" fmla="*/ 16 h 33"/>
                      <a:gd name="T62" fmla="*/ 14 w 33"/>
                      <a:gd name="T63" fmla="*/ 16 h 33"/>
                      <a:gd name="T64" fmla="*/ 15 w 33"/>
                      <a:gd name="T65" fmla="*/ 14 h 33"/>
                      <a:gd name="T66" fmla="*/ 17 w 33"/>
                      <a:gd name="T67" fmla="*/ 14 h 33"/>
                      <a:gd name="T68" fmla="*/ 17 w 33"/>
                      <a:gd name="T69" fmla="*/ 14 h 33"/>
                      <a:gd name="T70" fmla="*/ 18 w 33"/>
                      <a:gd name="T71" fmla="*/ 14 h 33"/>
                      <a:gd name="T72" fmla="*/ 19 w 33"/>
                      <a:gd name="T73" fmla="*/ 16 h 33"/>
                      <a:gd name="T74" fmla="*/ 19 w 33"/>
                      <a:gd name="T75" fmla="*/ 16 h 33"/>
                      <a:gd name="T76" fmla="*/ 18 w 33"/>
                      <a:gd name="T77" fmla="*/ 18 h 33"/>
                      <a:gd name="T78" fmla="*/ 17 w 33"/>
                      <a:gd name="T79" fmla="*/ 19 h 33"/>
                      <a:gd name="T80" fmla="*/ 17 w 33"/>
                      <a:gd name="T81" fmla="*/ 19 h 33"/>
                      <a:gd name="T82" fmla="*/ 15 w 33"/>
                      <a:gd name="T83" fmla="*/ 18 h 33"/>
                      <a:gd name="T84" fmla="*/ 14 w 33"/>
                      <a:gd name="T85" fmla="*/ 16 h 33"/>
                      <a:gd name="T86" fmla="*/ 14 w 33"/>
                      <a:gd name="T8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3">
                        <a:moveTo>
                          <a:pt x="33" y="16"/>
                        </a:moveTo>
                        <a:lnTo>
                          <a:pt x="33" y="16"/>
                        </a:lnTo>
                        <a:lnTo>
                          <a:pt x="33" y="13"/>
                        </a:lnTo>
                        <a:lnTo>
                          <a:pt x="32" y="10"/>
                        </a:lnTo>
                        <a:lnTo>
                          <a:pt x="29" y="4"/>
                        </a:lnTo>
                        <a:lnTo>
                          <a:pt x="23" y="1"/>
                        </a:lnTo>
                        <a:lnTo>
                          <a:pt x="20" y="0"/>
                        </a:lnTo>
                        <a:lnTo>
                          <a:pt x="17" y="0"/>
                        </a:lnTo>
                        <a:lnTo>
                          <a:pt x="17" y="0"/>
                        </a:lnTo>
                        <a:lnTo>
                          <a:pt x="14" y="0"/>
                        </a:lnTo>
                        <a:lnTo>
                          <a:pt x="10" y="1"/>
                        </a:lnTo>
                        <a:lnTo>
                          <a:pt x="5" y="4"/>
                        </a:lnTo>
                        <a:lnTo>
                          <a:pt x="1" y="10"/>
                        </a:lnTo>
                        <a:lnTo>
                          <a:pt x="0" y="13"/>
                        </a:lnTo>
                        <a:lnTo>
                          <a:pt x="0" y="16"/>
                        </a:lnTo>
                        <a:lnTo>
                          <a:pt x="0" y="16"/>
                        </a:lnTo>
                        <a:lnTo>
                          <a:pt x="0" y="19"/>
                        </a:lnTo>
                        <a:lnTo>
                          <a:pt x="1" y="23"/>
                        </a:lnTo>
                        <a:lnTo>
                          <a:pt x="5" y="28"/>
                        </a:lnTo>
                        <a:lnTo>
                          <a:pt x="10" y="32"/>
                        </a:lnTo>
                        <a:lnTo>
                          <a:pt x="14" y="33"/>
                        </a:lnTo>
                        <a:lnTo>
                          <a:pt x="17" y="33"/>
                        </a:lnTo>
                        <a:lnTo>
                          <a:pt x="17" y="33"/>
                        </a:lnTo>
                        <a:lnTo>
                          <a:pt x="20" y="33"/>
                        </a:lnTo>
                        <a:lnTo>
                          <a:pt x="23" y="32"/>
                        </a:lnTo>
                        <a:lnTo>
                          <a:pt x="29" y="28"/>
                        </a:lnTo>
                        <a:lnTo>
                          <a:pt x="32" y="23"/>
                        </a:lnTo>
                        <a:lnTo>
                          <a:pt x="33" y="19"/>
                        </a:lnTo>
                        <a:lnTo>
                          <a:pt x="33" y="16"/>
                        </a:lnTo>
                        <a:lnTo>
                          <a:pt x="33" y="16"/>
                        </a:lnTo>
                        <a:close/>
                        <a:moveTo>
                          <a:pt x="14" y="16"/>
                        </a:moveTo>
                        <a:lnTo>
                          <a:pt x="14" y="16"/>
                        </a:lnTo>
                        <a:lnTo>
                          <a:pt x="15" y="14"/>
                        </a:lnTo>
                        <a:lnTo>
                          <a:pt x="17" y="14"/>
                        </a:lnTo>
                        <a:lnTo>
                          <a:pt x="17" y="14"/>
                        </a:lnTo>
                        <a:lnTo>
                          <a:pt x="18" y="14"/>
                        </a:lnTo>
                        <a:lnTo>
                          <a:pt x="19" y="16"/>
                        </a:lnTo>
                        <a:lnTo>
                          <a:pt x="19" y="16"/>
                        </a:lnTo>
                        <a:lnTo>
                          <a:pt x="18" y="18"/>
                        </a:lnTo>
                        <a:lnTo>
                          <a:pt x="17" y="19"/>
                        </a:lnTo>
                        <a:lnTo>
                          <a:pt x="17" y="19"/>
                        </a:lnTo>
                        <a:lnTo>
                          <a:pt x="15" y="18"/>
                        </a:lnTo>
                        <a:lnTo>
                          <a:pt x="14" y="16"/>
                        </a:lnTo>
                        <a:lnTo>
                          <a:pt x="14"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ko-KR" altLang="en-US"/>
                  </a:p>
                </p:txBody>
              </p:sp>
            </p:grpSp>
            <p:sp>
              <p:nvSpPr>
                <p:cNvPr id="111" name="矩形 110">
                  <a:extLst>
                    <a:ext uri="{FF2B5EF4-FFF2-40B4-BE49-F238E27FC236}">
                      <a16:creationId xmlns:a16="http://schemas.microsoft.com/office/drawing/2014/main" id="{DDF58047-7F07-8FDC-407F-FD51E2D372A9}"/>
                    </a:ext>
                  </a:extLst>
                </p:cNvPr>
                <p:cNvSpPr/>
                <p:nvPr/>
              </p:nvSpPr>
              <p:spPr>
                <a:xfrm>
                  <a:off x="365997" y="1929900"/>
                  <a:ext cx="1082240" cy="495083"/>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超額比序</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總積分</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12" name="矩形 111">
                  <a:extLst>
                    <a:ext uri="{FF2B5EF4-FFF2-40B4-BE49-F238E27FC236}">
                      <a16:creationId xmlns:a16="http://schemas.microsoft.com/office/drawing/2014/main" id="{7419739E-B3B6-271A-58AC-D7421DA0B915}"/>
                    </a:ext>
                  </a:extLst>
                </p:cNvPr>
                <p:cNvSpPr/>
                <p:nvPr/>
              </p:nvSpPr>
              <p:spPr>
                <a:xfrm>
                  <a:off x="1516577" y="1939773"/>
                  <a:ext cx="645855" cy="495083"/>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均衡</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學習</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13" name="矩形 112">
                  <a:extLst>
                    <a:ext uri="{FF2B5EF4-FFF2-40B4-BE49-F238E27FC236}">
                      <a16:creationId xmlns:a16="http://schemas.microsoft.com/office/drawing/2014/main" id="{D4C60C30-4EBD-E550-42F5-EE5311FA02D1}"/>
                    </a:ext>
                  </a:extLst>
                </p:cNvPr>
                <p:cNvSpPr/>
                <p:nvPr/>
              </p:nvSpPr>
              <p:spPr>
                <a:xfrm>
                  <a:off x="2431795" y="1929900"/>
                  <a:ext cx="645855" cy="495083"/>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技藝</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優良</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sp>
            <p:nvSpPr>
              <p:cNvPr id="42" name="矩形 41">
                <a:extLst>
                  <a:ext uri="{FF2B5EF4-FFF2-40B4-BE49-F238E27FC236}">
                    <a16:creationId xmlns:a16="http://schemas.microsoft.com/office/drawing/2014/main" id="{6FD2F92F-2492-54BF-96E7-F76AA2332F97}"/>
                  </a:ext>
                </a:extLst>
              </p:cNvPr>
              <p:cNvSpPr/>
              <p:nvPr/>
            </p:nvSpPr>
            <p:spPr>
              <a:xfrm>
                <a:off x="3504514" y="195486"/>
                <a:ext cx="1015663"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志願序</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B932F33D-5528-7512-5E37-A62819482F7C}"/>
                  </a:ext>
                </a:extLst>
              </p:cNvPr>
              <p:cNvSpPr/>
              <p:nvPr/>
            </p:nvSpPr>
            <p:spPr>
              <a:xfrm>
                <a:off x="4706563" y="195486"/>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弱勢</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身分</a:t>
                </a:r>
                <a:endParaRPr lang="en-US" altLang="zh-TW" sz="1600" b="1" dirty="0">
                  <a:solidFill>
                    <a:srgbClr val="002060"/>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53C9F3C3-CB64-E808-3A06-1F3C14349A70}"/>
                  </a:ext>
                </a:extLst>
              </p:cNvPr>
              <p:cNvSpPr/>
              <p:nvPr/>
            </p:nvSpPr>
            <p:spPr>
              <a:xfrm>
                <a:off x="5493148" y="195486"/>
                <a:ext cx="1332517" cy="732301"/>
              </a:xfrm>
              <a:prstGeom prst="rect">
                <a:avLst/>
              </a:prstGeom>
            </p:spPr>
            <p:txBody>
              <a:bodyPr wrap="squar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多元學習</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表現</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53" name="矩形 52">
                <a:extLst>
                  <a:ext uri="{FF2B5EF4-FFF2-40B4-BE49-F238E27FC236}">
                    <a16:creationId xmlns:a16="http://schemas.microsoft.com/office/drawing/2014/main" id="{3F30F28F-10F2-03AA-E3DC-F6458BC2C1EF}"/>
                  </a:ext>
                </a:extLst>
              </p:cNvPr>
              <p:cNvSpPr/>
              <p:nvPr/>
            </p:nvSpPr>
            <p:spPr>
              <a:xfrm>
                <a:off x="6916867" y="250671"/>
                <a:ext cx="739953" cy="693760"/>
              </a:xfrm>
              <a:prstGeom prst="rect">
                <a:avLst/>
              </a:prstGeom>
            </p:spPr>
            <p:txBody>
              <a:bodyPr wrap="none">
                <a:spAutoFit/>
              </a:bodyPr>
              <a:lstStyle/>
              <a:p>
                <a:pPr algn="ctr">
                  <a:lnSpc>
                    <a:spcPts val="1200"/>
                  </a:lnSpc>
                </a:pPr>
                <a:r>
                  <a:rPr lang="zh-TW" altLang="en-US" sz="1600" b="1" dirty="0">
                    <a:solidFill>
                      <a:srgbClr val="002060"/>
                    </a:solidFill>
                    <a:latin typeface="微軟正黑體" panose="020B0604030504040204" pitchFamily="34" charset="-120"/>
                    <a:ea typeface="微軟正黑體" panose="020B0604030504040204" pitchFamily="34" charset="-120"/>
                  </a:rPr>
                  <a:t>會考</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lnSpc>
                    <a:spcPts val="1200"/>
                  </a:lnSpc>
                </a:pPr>
                <a:r>
                  <a:rPr lang="en-US" altLang="zh-CN" sz="1600" b="1" dirty="0">
                    <a:solidFill>
                      <a:srgbClr val="002060"/>
                    </a:solidFill>
                    <a:latin typeface="微軟正黑體" panose="020B0604030504040204" pitchFamily="34" charset="-120"/>
                    <a:ea typeface="微軟正黑體" panose="020B0604030504040204" pitchFamily="34" charset="-120"/>
                  </a:rPr>
                  <a:t>+</a:t>
                </a:r>
              </a:p>
              <a:p>
                <a:pPr algn="ctr">
                  <a:lnSpc>
                    <a:spcPts val="1200"/>
                  </a:lnSpc>
                </a:pPr>
                <a:r>
                  <a:rPr lang="zh-TW" altLang="en-US" sz="1600" b="1" dirty="0">
                    <a:solidFill>
                      <a:srgbClr val="002060"/>
                    </a:solidFill>
                    <a:latin typeface="微軟正黑體" panose="020B0604030504040204" pitchFamily="34" charset="-120"/>
                    <a:ea typeface="微軟正黑體" panose="020B0604030504040204" pitchFamily="34" charset="-120"/>
                  </a:rPr>
                  <a:t>寫作</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55" name="矩形 54">
                <a:extLst>
                  <a:ext uri="{FF2B5EF4-FFF2-40B4-BE49-F238E27FC236}">
                    <a16:creationId xmlns:a16="http://schemas.microsoft.com/office/drawing/2014/main" id="{E86F2267-5DF3-6FA5-9D59-CDE81501993A}"/>
                  </a:ext>
                </a:extLst>
              </p:cNvPr>
              <p:cNvSpPr/>
              <p:nvPr/>
            </p:nvSpPr>
            <p:spPr>
              <a:xfrm>
                <a:off x="7945316" y="195486"/>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服務</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學習</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grpSp>
          <p:nvGrpSpPr>
            <p:cNvPr id="4" name="群組 3">
              <a:extLst>
                <a:ext uri="{FF2B5EF4-FFF2-40B4-BE49-F238E27FC236}">
                  <a16:creationId xmlns:a16="http://schemas.microsoft.com/office/drawing/2014/main" id="{FB2C71E0-E158-649D-DBC8-C54489ED3D0D}"/>
                </a:ext>
              </a:extLst>
            </p:cNvPr>
            <p:cNvGrpSpPr/>
            <p:nvPr/>
          </p:nvGrpSpPr>
          <p:grpSpPr>
            <a:xfrm>
              <a:off x="683568" y="2211710"/>
              <a:ext cx="7732799" cy="2182731"/>
              <a:chOff x="990195" y="2454029"/>
              <a:chExt cx="7732799" cy="2182731"/>
            </a:xfrm>
          </p:grpSpPr>
          <p:grpSp>
            <p:nvGrpSpPr>
              <p:cNvPr id="5" name="群組 4">
                <a:extLst>
                  <a:ext uri="{FF2B5EF4-FFF2-40B4-BE49-F238E27FC236}">
                    <a16:creationId xmlns:a16="http://schemas.microsoft.com/office/drawing/2014/main" id="{1EDE8A1B-80D7-1260-5614-36363E67C3FB}"/>
                  </a:ext>
                </a:extLst>
              </p:cNvPr>
              <p:cNvGrpSpPr/>
              <p:nvPr/>
            </p:nvGrpSpPr>
            <p:grpSpPr>
              <a:xfrm>
                <a:off x="990195" y="2454031"/>
                <a:ext cx="7732799" cy="2182729"/>
                <a:chOff x="1286009" y="1929900"/>
                <a:chExt cx="6578469" cy="1462954"/>
              </a:xfrm>
            </p:grpSpPr>
            <p:grpSp>
              <p:nvGrpSpPr>
                <p:cNvPr id="11" name="组合 63">
                  <a:extLst>
                    <a:ext uri="{FF2B5EF4-FFF2-40B4-BE49-F238E27FC236}">
                      <a16:creationId xmlns:a16="http://schemas.microsoft.com/office/drawing/2014/main" id="{16DA419D-57A4-39CC-E45E-C2C42F46BBC7}"/>
                    </a:ext>
                  </a:extLst>
                </p:cNvPr>
                <p:cNvGrpSpPr/>
                <p:nvPr/>
              </p:nvGrpSpPr>
              <p:grpSpPr>
                <a:xfrm>
                  <a:off x="1286009" y="1956216"/>
                  <a:ext cx="6573209" cy="1296144"/>
                  <a:chOff x="1286009" y="1956216"/>
                  <a:chExt cx="6573209" cy="1296144"/>
                </a:xfrm>
              </p:grpSpPr>
              <p:cxnSp>
                <p:nvCxnSpPr>
                  <p:cNvPr id="28" name="直接连接符 65">
                    <a:extLst>
                      <a:ext uri="{FF2B5EF4-FFF2-40B4-BE49-F238E27FC236}">
                        <a16:creationId xmlns:a16="http://schemas.microsoft.com/office/drawing/2014/main" id="{D59118A2-A488-EDDE-1FA2-A61A6D3FCD10}"/>
                      </a:ext>
                    </a:extLst>
                  </p:cNvPr>
                  <p:cNvCxnSpPr/>
                  <p:nvPr/>
                </p:nvCxnSpPr>
                <p:spPr>
                  <a:xfrm>
                    <a:off x="128600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66">
                    <a:extLst>
                      <a:ext uri="{FF2B5EF4-FFF2-40B4-BE49-F238E27FC236}">
                        <a16:creationId xmlns:a16="http://schemas.microsoft.com/office/drawing/2014/main" id="{185700BF-5001-E07E-72EE-5FC50AEF74E8}"/>
                      </a:ext>
                    </a:extLst>
                  </p:cNvPr>
                  <p:cNvCxnSpPr/>
                  <p:nvPr/>
                </p:nvCxnSpPr>
                <p:spPr>
                  <a:xfrm>
                    <a:off x="23019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67">
                    <a:extLst>
                      <a:ext uri="{FF2B5EF4-FFF2-40B4-BE49-F238E27FC236}">
                        <a16:creationId xmlns:a16="http://schemas.microsoft.com/office/drawing/2014/main" id="{300CE415-92B1-046E-1FC7-B794B288DCE1}"/>
                      </a:ext>
                    </a:extLst>
                  </p:cNvPr>
                  <p:cNvCxnSpPr/>
                  <p:nvPr/>
                </p:nvCxnSpPr>
                <p:spPr>
                  <a:xfrm>
                    <a:off x="3209752"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68">
                    <a:extLst>
                      <a:ext uri="{FF2B5EF4-FFF2-40B4-BE49-F238E27FC236}">
                        <a16:creationId xmlns:a16="http://schemas.microsoft.com/office/drawing/2014/main" id="{32D7EC39-06FF-55D2-73B5-F84FBE086AEE}"/>
                      </a:ext>
                    </a:extLst>
                  </p:cNvPr>
                  <p:cNvCxnSpPr/>
                  <p:nvPr/>
                </p:nvCxnSpPr>
                <p:spPr>
                  <a:xfrm>
                    <a:off x="411099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69">
                    <a:extLst>
                      <a:ext uri="{FF2B5EF4-FFF2-40B4-BE49-F238E27FC236}">
                        <a16:creationId xmlns:a16="http://schemas.microsoft.com/office/drawing/2014/main" id="{1B0A87EA-E2C8-2C06-D746-3B7AD00C7823}"/>
                      </a:ext>
                    </a:extLst>
                  </p:cNvPr>
                  <p:cNvCxnSpPr/>
                  <p:nvPr/>
                </p:nvCxnSpPr>
                <p:spPr>
                  <a:xfrm>
                    <a:off x="592663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70">
                    <a:extLst>
                      <a:ext uri="{FF2B5EF4-FFF2-40B4-BE49-F238E27FC236}">
                        <a16:creationId xmlns:a16="http://schemas.microsoft.com/office/drawing/2014/main" id="{8215BA27-D6D9-277A-1BA1-14CE08BA9C33}"/>
                      </a:ext>
                    </a:extLst>
                  </p:cNvPr>
                  <p:cNvCxnSpPr/>
                  <p:nvPr/>
                </p:nvCxnSpPr>
                <p:spPr>
                  <a:xfrm>
                    <a:off x="6854196"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71">
                    <a:extLst>
                      <a:ext uri="{FF2B5EF4-FFF2-40B4-BE49-F238E27FC236}">
                        <a16:creationId xmlns:a16="http://schemas.microsoft.com/office/drawing/2014/main" id="{06F62D92-47C9-8051-7FD6-450426DF3CA5}"/>
                      </a:ext>
                    </a:extLst>
                  </p:cNvPr>
                  <p:cNvCxnSpPr/>
                  <p:nvPr/>
                </p:nvCxnSpPr>
                <p:spPr>
                  <a:xfrm>
                    <a:off x="7859218"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73">
                    <a:extLst>
                      <a:ext uri="{FF2B5EF4-FFF2-40B4-BE49-F238E27FC236}">
                        <a16:creationId xmlns:a16="http://schemas.microsoft.com/office/drawing/2014/main" id="{FCA71245-AEDC-D7BA-F93E-C970E79F695F}"/>
                      </a:ext>
                    </a:extLst>
                  </p:cNvPr>
                  <p:cNvCxnSpPr/>
                  <p:nvPr/>
                </p:nvCxnSpPr>
                <p:spPr>
                  <a:xfrm>
                    <a:off x="503197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圆角矩形 75">
                  <a:extLst>
                    <a:ext uri="{FF2B5EF4-FFF2-40B4-BE49-F238E27FC236}">
                      <a16:creationId xmlns:a16="http://schemas.microsoft.com/office/drawing/2014/main" id="{42B30DC7-00AB-1F29-A059-E7368BA12398}"/>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08</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3" name="圆角矩形 76">
                  <a:extLst>
                    <a:ext uri="{FF2B5EF4-FFF2-40B4-BE49-F238E27FC236}">
                      <a16:creationId xmlns:a16="http://schemas.microsoft.com/office/drawing/2014/main" id="{918F07F6-AC13-D0FC-2E2A-56A261E24D4B}"/>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09</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4" name="圆角矩形 77">
                  <a:extLst>
                    <a:ext uri="{FF2B5EF4-FFF2-40B4-BE49-F238E27FC236}">
                      <a16:creationId xmlns:a16="http://schemas.microsoft.com/office/drawing/2014/main" id="{7EB3095D-B644-9E08-6A0B-54D3647255C6}"/>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10</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5" name="圆角矩形 78">
                  <a:extLst>
                    <a:ext uri="{FF2B5EF4-FFF2-40B4-BE49-F238E27FC236}">
                      <a16:creationId xmlns:a16="http://schemas.microsoft.com/office/drawing/2014/main" id="{9EB6B2E9-BD25-ED3C-32D0-9BD0FEE51676}"/>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11</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6" name="圆角矩形 79">
                  <a:extLst>
                    <a:ext uri="{FF2B5EF4-FFF2-40B4-BE49-F238E27FC236}">
                      <a16:creationId xmlns:a16="http://schemas.microsoft.com/office/drawing/2014/main" id="{92E97348-7E47-278A-2389-B8742A91C7E4}"/>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12</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7" name="圆角矩形 80">
                  <a:extLst>
                    <a:ext uri="{FF2B5EF4-FFF2-40B4-BE49-F238E27FC236}">
                      <a16:creationId xmlns:a16="http://schemas.microsoft.com/office/drawing/2014/main" id="{970805DC-C142-EE79-7C98-44A7A36F3933}"/>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13</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8" name="圆角矩形 81">
                  <a:extLst>
                    <a:ext uri="{FF2B5EF4-FFF2-40B4-BE49-F238E27FC236}">
                      <a16:creationId xmlns:a16="http://schemas.microsoft.com/office/drawing/2014/main" id="{84F7DC31-9438-F336-CFEF-1F7B1E645932}"/>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軟正黑體" panose="020B0604030504040204" pitchFamily="34" charset="-120"/>
                      <a:ea typeface="微軟正黑體" panose="020B0604030504040204" pitchFamily="34" charset="-120"/>
                    </a:rPr>
                    <a:t>Step 14</a:t>
                  </a:r>
                  <a:endParaRPr lang="zh-CN" altLang="en-US" sz="1050" b="1" dirty="0">
                    <a:solidFill>
                      <a:schemeClr val="bg1"/>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120B3FB9-0E84-C837-E7BB-AFC66334E255}"/>
                    </a:ext>
                  </a:extLst>
                </p:cNvPr>
                <p:cNvSpPr/>
                <p:nvPr/>
              </p:nvSpPr>
              <p:spPr>
                <a:xfrm>
                  <a:off x="1293718" y="2732742"/>
                  <a:ext cx="1044058" cy="577596"/>
                </a:xfrm>
                <a:prstGeom prst="rect">
                  <a:avLst/>
                </a:prstGeom>
              </p:spPr>
              <p:txBody>
                <a:bodyPr wrap="none">
                  <a:spAutoFit/>
                </a:bodyPr>
                <a:lstStyle/>
                <a:p>
                  <a:pPr algn="ct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0</a:t>
                  </a:r>
                  <a:endParaRPr lang="zh-CN"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C3ADE3E9-14DC-602F-E651-6C3737AC7893}"/>
                    </a:ext>
                  </a:extLst>
                </p:cNvPr>
                <p:cNvSpPr/>
                <p:nvPr/>
              </p:nvSpPr>
              <p:spPr>
                <a:xfrm>
                  <a:off x="2331162" y="2732742"/>
                  <a:ext cx="885868" cy="660110"/>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TW" sz="1050" b="1" dirty="0">
                      <a:solidFill>
                        <a:srgbClr val="002060"/>
                      </a:solidFill>
                      <a:latin typeface="微軟正黑體" panose="020B0604030504040204" pitchFamily="34" charset="-120"/>
                      <a:ea typeface="微軟正黑體" panose="020B0604030504040204" pitchFamily="34" charset="-120"/>
                    </a:rPr>
                    <a:t>&gt;B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C&gt;</a:t>
                  </a: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D31B871F-6A12-3BAE-663A-F25FD389AA18}"/>
                    </a:ext>
                  </a:extLst>
                </p:cNvPr>
                <p:cNvSpPr/>
                <p:nvPr/>
              </p:nvSpPr>
              <p:spPr>
                <a:xfrm>
                  <a:off x="3210485" y="2732743"/>
                  <a:ext cx="885868" cy="660111"/>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TW" sz="1050" b="1" dirty="0">
                      <a:solidFill>
                        <a:srgbClr val="002060"/>
                      </a:solidFill>
                      <a:latin typeface="微軟正黑體" panose="020B0604030504040204" pitchFamily="34" charset="-120"/>
                      <a:ea typeface="微軟正黑體" panose="020B0604030504040204" pitchFamily="34" charset="-120"/>
                    </a:rPr>
                    <a:t>&gt;B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C&gt;</a:t>
                  </a: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D1989CC5-0A40-2DD6-9CC3-B985E50357A6}"/>
                    </a:ext>
                  </a:extLst>
                </p:cNvPr>
                <p:cNvSpPr/>
                <p:nvPr/>
              </p:nvSpPr>
              <p:spPr>
                <a:xfrm>
                  <a:off x="4153614" y="2732743"/>
                  <a:ext cx="885868" cy="660110"/>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TW" sz="1050" b="1" dirty="0">
                      <a:solidFill>
                        <a:srgbClr val="002060"/>
                      </a:solidFill>
                      <a:latin typeface="微軟正黑體" panose="020B0604030504040204" pitchFamily="34" charset="-120"/>
                      <a:ea typeface="微軟正黑體" panose="020B0604030504040204" pitchFamily="34" charset="-120"/>
                    </a:rPr>
                    <a:t>&gt;B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C&gt;</a:t>
                  </a: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623CEE85-2AEC-A8A1-D3F4-74FE8713BF9B}"/>
                    </a:ext>
                  </a:extLst>
                </p:cNvPr>
                <p:cNvSpPr/>
                <p:nvPr/>
              </p:nvSpPr>
              <p:spPr>
                <a:xfrm>
                  <a:off x="5024931" y="2732743"/>
                  <a:ext cx="885868" cy="660110"/>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TW" sz="1050" b="1" dirty="0">
                      <a:solidFill>
                        <a:srgbClr val="002060"/>
                      </a:solidFill>
                      <a:latin typeface="微軟正黑體" panose="020B0604030504040204" pitchFamily="34" charset="-120"/>
                      <a:ea typeface="微軟正黑體" panose="020B0604030504040204" pitchFamily="34" charset="-120"/>
                    </a:rPr>
                    <a:t>&gt;B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C&gt;</a:t>
                  </a: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ECAB2D71-A784-944B-ED8D-D56E00F24CD1}"/>
                    </a:ext>
                  </a:extLst>
                </p:cNvPr>
                <p:cNvSpPr/>
                <p:nvPr/>
              </p:nvSpPr>
              <p:spPr>
                <a:xfrm>
                  <a:off x="5939101" y="2732743"/>
                  <a:ext cx="885868" cy="660110"/>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CN"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CN" sz="1050" b="1" dirty="0">
                      <a:solidFill>
                        <a:srgbClr val="002060"/>
                      </a:solidFill>
                      <a:latin typeface="微軟正黑體" panose="020B0604030504040204" pitchFamily="34" charset="-120"/>
                      <a:ea typeface="微軟正黑體" panose="020B0604030504040204" pitchFamily="34" charset="-120"/>
                    </a:rPr>
                    <a:t>A</a:t>
                  </a:r>
                  <a:r>
                    <a:rPr lang="en-US" altLang="zh-TW" sz="1050" b="1" dirty="0">
                      <a:solidFill>
                        <a:srgbClr val="002060"/>
                      </a:solidFill>
                      <a:latin typeface="微軟正黑體" panose="020B0604030504040204" pitchFamily="34" charset="-120"/>
                      <a:ea typeface="微軟正黑體" panose="020B0604030504040204" pitchFamily="34" charset="-120"/>
                    </a:rPr>
                    <a:t>&gt;B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B</a:t>
                  </a:r>
                  <a:r>
                    <a:rPr lang="en-US" altLang="zh-TW" sz="1050" b="1" baseline="30000" dirty="0">
                      <a:solidFill>
                        <a:srgbClr val="002060"/>
                      </a:solidFill>
                      <a:latin typeface="微軟正黑體" panose="020B0604030504040204" pitchFamily="34" charset="-120"/>
                      <a:ea typeface="微軟正黑體" panose="020B0604030504040204" pitchFamily="34" charset="-120"/>
                    </a:rPr>
                    <a:t>+</a:t>
                  </a:r>
                  <a:r>
                    <a:rPr lang="en-US" altLang="zh-TW" sz="1050" b="1" dirty="0">
                      <a:solidFill>
                        <a:srgbClr val="002060"/>
                      </a:solidFill>
                      <a:latin typeface="微軟正黑體" panose="020B0604030504040204" pitchFamily="34" charset="-120"/>
                      <a:ea typeface="微軟正黑體" panose="020B0604030504040204" pitchFamily="34" charset="-120"/>
                    </a:rPr>
                    <a:t>&gt;B&gt;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C&gt;</a:t>
                  </a: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C66BB47D-8447-89CE-17BA-177D6926E8F9}"/>
                    </a:ext>
                  </a:extLst>
                </p:cNvPr>
                <p:cNvSpPr/>
                <p:nvPr/>
              </p:nvSpPr>
              <p:spPr>
                <a:xfrm>
                  <a:off x="6943774" y="2732743"/>
                  <a:ext cx="825864" cy="515711"/>
                </a:xfrm>
                <a:prstGeom prst="rect">
                  <a:avLst/>
                </a:prstGeom>
              </p:spPr>
              <p:txBody>
                <a:bodyPr wrap="none">
                  <a:spAutoFit/>
                </a:bodyPr>
                <a:lstStyle/>
                <a:p>
                  <a:pPr algn="ctr"/>
                  <a:r>
                    <a:rPr lang="en-US" altLang="zh-CN" sz="1050" b="1" dirty="0">
                      <a:solidFill>
                        <a:srgbClr val="002060"/>
                      </a:solidFill>
                      <a:latin typeface="微軟正黑體" panose="020B0604030504040204" pitchFamily="34" charset="-120"/>
                      <a:ea typeface="微軟正黑體" panose="020B0604030504040204" pitchFamily="34" charset="-120"/>
                    </a:rPr>
                    <a:t>6</a:t>
                  </a:r>
                  <a:r>
                    <a:rPr lang="en-US" altLang="zh-TW" sz="1050" b="1" dirty="0">
                      <a:solidFill>
                        <a:srgbClr val="002060"/>
                      </a:solidFill>
                      <a:latin typeface="微軟正黑體" panose="020B0604030504040204" pitchFamily="34" charset="-120"/>
                      <a:ea typeface="微軟正黑體" panose="020B0604030504040204" pitchFamily="34" charset="-120"/>
                    </a:rPr>
                    <a:t>&gt;5&gt;4&gt;</a:t>
                  </a:r>
                </a:p>
                <a:p>
                  <a:pPr algn="ctr"/>
                  <a:r>
                    <a:rPr lang="en-US" altLang="zh-TW" sz="1050" b="1" dirty="0">
                      <a:solidFill>
                        <a:srgbClr val="002060"/>
                      </a:solidFill>
                      <a:latin typeface="微軟正黑體" panose="020B0604030504040204" pitchFamily="34" charset="-120"/>
                      <a:ea typeface="微軟正黑體" panose="020B0604030504040204" pitchFamily="34" charset="-120"/>
                    </a:rPr>
                    <a:t>3&gt;2&gt;1&gt;</a:t>
                  </a:r>
                </a:p>
                <a:p>
                  <a:pPr algn="ctr"/>
                  <a:r>
                    <a:rPr lang="zh-TW" altLang="en-US" sz="1050" b="1" dirty="0">
                      <a:solidFill>
                        <a:srgbClr val="002060"/>
                      </a:solidFill>
                      <a:latin typeface="微軟正黑體" panose="020B0604030504040204" pitchFamily="34" charset="-120"/>
                      <a:ea typeface="微軟正黑體" panose="020B0604030504040204" pitchFamily="34" charset="-120"/>
                    </a:rPr>
                    <a:t>缺考</a:t>
                  </a:r>
                  <a:endParaRPr lang="en-US" altLang="zh-CN" sz="1050" b="1" dirty="0">
                    <a:solidFill>
                      <a:srgbClr val="002060"/>
                    </a:solidFill>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9BF09BCF-E76C-A9FB-5DD1-B9A9EA962D3D}"/>
                    </a:ext>
                  </a:extLst>
                </p:cNvPr>
                <p:cNvSpPr/>
                <p:nvPr/>
              </p:nvSpPr>
              <p:spPr>
                <a:xfrm>
                  <a:off x="1489041" y="1939773"/>
                  <a:ext cx="645855" cy="288798"/>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競賽</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B4EB089F-F16F-F08A-A239-FC0B6E2EF0CF}"/>
                    </a:ext>
                  </a:extLst>
                </p:cNvPr>
                <p:cNvSpPr/>
                <p:nvPr/>
              </p:nvSpPr>
              <p:spPr>
                <a:xfrm>
                  <a:off x="2431794" y="1929900"/>
                  <a:ext cx="645855" cy="288798"/>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國文</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sp>
            <p:nvSpPr>
              <p:cNvPr id="6" name="矩形 5">
                <a:extLst>
                  <a:ext uri="{FF2B5EF4-FFF2-40B4-BE49-F238E27FC236}">
                    <a16:creationId xmlns:a16="http://schemas.microsoft.com/office/drawing/2014/main" id="{8F876BAA-F616-B50A-B613-3D3132F2D5A1}"/>
                  </a:ext>
                </a:extLst>
              </p:cNvPr>
              <p:cNvSpPr/>
              <p:nvPr/>
            </p:nvSpPr>
            <p:spPr>
              <a:xfrm>
                <a:off x="3392763"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數學</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7943EA5E-DE70-BAAF-A03E-61A21ADA7EAB}"/>
                  </a:ext>
                </a:extLst>
              </p:cNvPr>
              <p:cNvSpPr/>
              <p:nvPr/>
            </p:nvSpPr>
            <p:spPr>
              <a:xfrm>
                <a:off x="4466572"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英語</a:t>
                </a:r>
                <a:endParaRPr lang="en-US" altLang="zh-TW" sz="1600" b="1" dirty="0">
                  <a:solidFill>
                    <a:srgbClr val="002060"/>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F242354D-FB78-6353-1F55-0C3F2BE628B1}"/>
                  </a:ext>
                </a:extLst>
              </p:cNvPr>
              <p:cNvSpPr/>
              <p:nvPr/>
            </p:nvSpPr>
            <p:spPr>
              <a:xfrm>
                <a:off x="5324830" y="2454029"/>
                <a:ext cx="1229901" cy="430887"/>
              </a:xfrm>
              <a:prstGeom prst="rect">
                <a:avLst/>
              </a:prstGeom>
            </p:spPr>
            <p:txBody>
              <a:bodyPr wrap="squar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自然</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01854EA9-44F7-73CC-F8F4-AAF8904A1AD7}"/>
                  </a:ext>
                </a:extLst>
              </p:cNvPr>
              <p:cNvSpPr/>
              <p:nvPr/>
            </p:nvSpPr>
            <p:spPr>
              <a:xfrm>
                <a:off x="6579898" y="2454029"/>
                <a:ext cx="759184" cy="430887"/>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社會</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D7BE5545-8DCF-01E0-B531-AADD67B9ADB8}"/>
                  </a:ext>
                </a:extLst>
              </p:cNvPr>
              <p:cNvSpPr/>
              <p:nvPr/>
            </p:nvSpPr>
            <p:spPr>
              <a:xfrm>
                <a:off x="7705327" y="2454029"/>
                <a:ext cx="759184" cy="738664"/>
              </a:xfrm>
              <a:prstGeom prst="rect">
                <a:avLst/>
              </a:prstGeom>
            </p:spPr>
            <p:txBody>
              <a:bodyPr wrap="none">
                <a:spAutoFit/>
              </a:bodyPr>
              <a:lstStyle/>
              <a:p>
                <a:pPr algn="ctr"/>
                <a:r>
                  <a:rPr lang="zh-TW" altLang="en-US" sz="1600" b="1" dirty="0">
                    <a:solidFill>
                      <a:srgbClr val="002060"/>
                    </a:solidFill>
                    <a:latin typeface="微軟正黑體" panose="020B0604030504040204" pitchFamily="34" charset="-120"/>
                    <a:ea typeface="微軟正黑體" panose="020B0604030504040204" pitchFamily="34" charset="-120"/>
                  </a:rPr>
                  <a:t>寫作</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測驗</a:t>
                </a:r>
                <a:endParaRPr lang="zh-CN" altLang="en-US" sz="1600" b="1" dirty="0">
                  <a:solidFill>
                    <a:srgbClr val="002060"/>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25368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5" name="圖片 4">
            <a:extLst>
              <a:ext uri="{FF2B5EF4-FFF2-40B4-BE49-F238E27FC236}">
                <a16:creationId xmlns:a16="http://schemas.microsoft.com/office/drawing/2014/main" id="{26A71CCC-CD7A-2796-7E94-BBB93E06BC15}"/>
              </a:ext>
            </a:extLst>
          </p:cNvPr>
          <p:cNvPicPr>
            <a:picLocks noChangeAspect="1"/>
          </p:cNvPicPr>
          <p:nvPr/>
        </p:nvPicPr>
        <p:blipFill>
          <a:blip r:embed="rId3"/>
          <a:stretch>
            <a:fillRect/>
          </a:stretch>
        </p:blipFill>
        <p:spPr>
          <a:xfrm>
            <a:off x="4482198" y="1314450"/>
            <a:ext cx="6445997" cy="5311434"/>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1499639822"/>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16</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22</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26</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12</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137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9167862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16253" y="18469"/>
            <a:ext cx="1292662"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           東方設計學院</a:t>
            </a:r>
            <a:r>
              <a:rPr lang="en-US" altLang="zh-TW" sz="2400" dirty="0">
                <a:ea typeface="全真楷書" pitchFamily="49" charset="-120"/>
              </a:rPr>
              <a:t>(</a:t>
            </a:r>
            <a:r>
              <a:rPr lang="zh-TW" altLang="en-US" sz="2400" dirty="0">
                <a:ea typeface="全真楷書" pitchFamily="49" charset="-120"/>
              </a:rPr>
              <a:t>美術工藝系美術專長</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           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
        <p:nvSpPr>
          <p:cNvPr id="8" name="文字方塊 7">
            <a:extLst>
              <a:ext uri="{FF2B5EF4-FFF2-40B4-BE49-F238E27FC236}">
                <a16:creationId xmlns:a16="http://schemas.microsoft.com/office/drawing/2014/main" id="{CDD8B899-DEEB-4C08-AAC1-6C64E413FB67}"/>
              </a:ext>
            </a:extLst>
          </p:cNvPr>
          <p:cNvSpPr txBox="1"/>
          <p:nvPr/>
        </p:nvSpPr>
        <p:spPr>
          <a:xfrm>
            <a:off x="6356692" y="653092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111</a:t>
            </a:r>
            <a:r>
              <a:rPr lang="zh-TW" altLang="en-US" b="1" dirty="0">
                <a:solidFill>
                  <a:srgbClr val="FF0000"/>
                </a:solidFill>
              </a:rPr>
              <a:t>學年度免試資料，</a:t>
            </a:r>
            <a:r>
              <a:rPr lang="en-US" altLang="zh-TW" b="1" dirty="0">
                <a:solidFill>
                  <a:srgbClr val="FF0000"/>
                </a:solidFill>
              </a:rPr>
              <a:t>112</a:t>
            </a:r>
            <a:r>
              <a:rPr lang="zh-TW" altLang="en-US" b="1" dirty="0">
                <a:solidFill>
                  <a:srgbClr val="FF0000"/>
                </a:solidFill>
              </a:rPr>
              <a:t>學年度請以公告為主。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139</a:t>
            </a:fld>
            <a:endParaRPr lang="zh-TW" altLang="en-US" sz="1800" dirty="0">
              <a:solidFill>
                <a:srgbClr val="FFFFFF"/>
              </a:solidFill>
              <a:latin typeface="Arial"/>
              <a:ea typeface="微软雅黑"/>
            </a:endParaRPr>
          </a:p>
        </p:txBody>
      </p:sp>
      <p:graphicFrame>
        <p:nvGraphicFramePr>
          <p:cNvPr id="2" name="表格 1">
            <a:extLst>
              <a:ext uri="{FF2B5EF4-FFF2-40B4-BE49-F238E27FC236}">
                <a16:creationId xmlns:a16="http://schemas.microsoft.com/office/drawing/2014/main" id="{B553E22A-EE99-CFF7-3D02-EC91FE929202}"/>
              </a:ext>
            </a:extLst>
          </p:cNvPr>
          <p:cNvGraphicFramePr>
            <a:graphicFrameLocks noGrp="1"/>
          </p:cNvGraphicFramePr>
          <p:nvPr>
            <p:extLst>
              <p:ext uri="{D42A27DB-BD31-4B8C-83A1-F6EECF244321}">
                <p14:modId xmlns:p14="http://schemas.microsoft.com/office/powerpoint/2010/main" val="1046296525"/>
              </p:ext>
            </p:extLst>
          </p:nvPr>
        </p:nvGraphicFramePr>
        <p:xfrm>
          <a:off x="2932757" y="926201"/>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華夏科技大學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經國管理暨健康學院</a:t>
                      </a:r>
                      <a:endParaRPr lang="zh-TW" altLang="en-US"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A391F90F-17FE-A415-F1F0-1299BE95A730}"/>
              </a:ext>
            </a:extLst>
          </p:cNvPr>
          <p:cNvSpPr txBox="1">
            <a:spLocks/>
          </p:cNvSpPr>
          <p:nvPr/>
        </p:nvSpPr>
        <p:spPr bwMode="auto">
          <a:xfrm>
            <a:off x="956383" y="3182666"/>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p>
        </p:txBody>
      </p:sp>
      <p:graphicFrame>
        <p:nvGraphicFramePr>
          <p:cNvPr id="5" name="表格 4">
            <a:extLst>
              <a:ext uri="{FF2B5EF4-FFF2-40B4-BE49-F238E27FC236}">
                <a16:creationId xmlns:a16="http://schemas.microsoft.com/office/drawing/2014/main" id="{83066E03-AE95-25DA-6E57-1F9D3D4B25B0}"/>
              </a:ext>
            </a:extLst>
          </p:cNvPr>
          <p:cNvGraphicFramePr>
            <a:graphicFrameLocks noGrp="1"/>
          </p:cNvGraphicFramePr>
          <p:nvPr>
            <p:extLst>
              <p:ext uri="{D42A27DB-BD31-4B8C-83A1-F6EECF244321}">
                <p14:modId xmlns:p14="http://schemas.microsoft.com/office/powerpoint/2010/main" val="2854637431"/>
              </p:ext>
            </p:extLst>
          </p:nvPr>
        </p:nvGraphicFramePr>
        <p:xfrm>
          <a:off x="2929421" y="3186795"/>
          <a:ext cx="9124036" cy="1005768"/>
        </p:xfrm>
        <a:graphic>
          <a:graphicData uri="http://schemas.openxmlformats.org/drawingml/2006/table">
            <a:tbl>
              <a:tblPr firstRow="1" bandRow="1">
                <a:tableStyleId>{2D5ABB26-0587-4C30-8999-92F81FD0307C}</a:tableStyleId>
              </a:tblPr>
              <a:tblGrid>
                <a:gridCol w="4562018">
                  <a:extLst>
                    <a:ext uri="{9D8B030D-6E8A-4147-A177-3AD203B41FA5}">
                      <a16:colId xmlns:a16="http://schemas.microsoft.com/office/drawing/2014/main" val="20000"/>
                    </a:ext>
                  </a:extLst>
                </a:gridCol>
                <a:gridCol w="4562018">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2F328468-4C3E-F124-43FC-2FD2EAA2C7AD}"/>
              </a:ext>
            </a:extLst>
          </p:cNvPr>
          <p:cNvSpPr txBox="1">
            <a:spLocks/>
          </p:cNvSpPr>
          <p:nvPr/>
        </p:nvSpPr>
        <p:spPr bwMode="auto">
          <a:xfrm>
            <a:off x="956382" y="5013305"/>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p>
        </p:txBody>
      </p:sp>
      <p:graphicFrame>
        <p:nvGraphicFramePr>
          <p:cNvPr id="8" name="表格 7">
            <a:extLst>
              <a:ext uri="{FF2B5EF4-FFF2-40B4-BE49-F238E27FC236}">
                <a16:creationId xmlns:a16="http://schemas.microsoft.com/office/drawing/2014/main" id="{A9E71396-7E26-9EEE-BF7C-3306024031CC}"/>
              </a:ext>
            </a:extLst>
          </p:cNvPr>
          <p:cNvGraphicFramePr>
            <a:graphicFrameLocks noGrp="1"/>
          </p:cNvGraphicFramePr>
          <p:nvPr>
            <p:extLst>
              <p:ext uri="{D42A27DB-BD31-4B8C-83A1-F6EECF244321}">
                <p14:modId xmlns:p14="http://schemas.microsoft.com/office/powerpoint/2010/main" val="4068965208"/>
              </p:ext>
            </p:extLst>
          </p:nvPr>
        </p:nvGraphicFramePr>
        <p:xfrm>
          <a:off x="2929421" y="4411262"/>
          <a:ext cx="9124032" cy="2347086"/>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高苑科技大學</a:t>
                      </a:r>
                      <a:endPar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377719523"/>
                  </a:ext>
                </a:extLst>
              </a:tr>
            </a:tbl>
          </a:graphicData>
        </a:graphic>
      </p:graphicFrame>
      <p:sp>
        <p:nvSpPr>
          <p:cNvPr id="9" name="標題 1">
            <a:extLst>
              <a:ext uri="{FF2B5EF4-FFF2-40B4-BE49-F238E27FC236}">
                <a16:creationId xmlns:a16="http://schemas.microsoft.com/office/drawing/2014/main" id="{6B3C42CA-EDB2-6592-C9F9-F421792538CB}"/>
              </a:ext>
            </a:extLst>
          </p:cNvPr>
          <p:cNvSpPr txBox="1">
            <a:spLocks/>
          </p:cNvSpPr>
          <p:nvPr/>
        </p:nvSpPr>
        <p:spPr bwMode="auto">
          <a:xfrm>
            <a:off x="775855" y="1368053"/>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81977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111</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1943405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28</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112</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4" name="圖片 3">
            <a:extLst>
              <a:ext uri="{FF2B5EF4-FFF2-40B4-BE49-F238E27FC236}">
                <a16:creationId xmlns:a16="http://schemas.microsoft.com/office/drawing/2014/main" id="{0DD27504-A8D1-4C71-98EF-336A807D3E77}"/>
              </a:ext>
            </a:extLst>
          </p:cNvPr>
          <p:cNvPicPr>
            <a:picLocks noChangeAspect="1"/>
          </p:cNvPicPr>
          <p:nvPr/>
        </p:nvPicPr>
        <p:blipFill>
          <a:blip r:embed="rId2"/>
          <a:stretch>
            <a:fillRect/>
          </a:stretch>
        </p:blipFill>
        <p:spPr>
          <a:xfrm>
            <a:off x="1693862" y="1425761"/>
            <a:ext cx="7246031" cy="2847975"/>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14285" y="4368800"/>
            <a:ext cx="8882744"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p>
        </p:txBody>
      </p:sp>
    </p:spTree>
    <p:extLst>
      <p:ext uri="{BB962C8B-B14F-4D97-AF65-F5344CB8AC3E}">
        <p14:creationId xmlns:p14="http://schemas.microsoft.com/office/powerpoint/2010/main" val="559894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618864" cy="3538900"/>
          </a:xfrm>
          <a:prstGeom prst="rect">
            <a:avLst/>
          </a:prstGeom>
        </p:spPr>
      </p:pic>
      <p:sp>
        <p:nvSpPr>
          <p:cNvPr id="3" name="矩形 2">
            <a:extLst>
              <a:ext uri="{FF2B5EF4-FFF2-40B4-BE49-F238E27FC236}">
                <a16:creationId xmlns:a16="http://schemas.microsoft.com/office/drawing/2014/main" id="{769DA8F7-DDB7-524A-8F77-67E4650266B4}"/>
              </a:ext>
            </a:extLst>
          </p:cNvPr>
          <p:cNvSpPr/>
          <p:nvPr/>
        </p:nvSpPr>
        <p:spPr>
          <a:xfrm>
            <a:off x="1626854" y="5228000"/>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4549896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693863" y="4766129"/>
            <a:ext cx="9888537"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依據教育部</a:t>
            </a:r>
            <a:r>
              <a:rPr lang="en-US" altLang="zh-TW" dirty="0"/>
              <a:t>110</a:t>
            </a:r>
            <a:r>
              <a:rPr lang="zh-TW" altLang="en-US" dirty="0"/>
              <a:t>年</a:t>
            </a:r>
            <a:r>
              <a:rPr lang="en-US" altLang="zh-TW" dirty="0"/>
              <a:t>8</a:t>
            </a:r>
            <a:r>
              <a:rPr lang="zh-TW" altLang="en-US" dirty="0"/>
              <a:t>月</a:t>
            </a:r>
            <a:r>
              <a:rPr lang="en-US" altLang="zh-TW" dirty="0"/>
              <a:t>10</a:t>
            </a:r>
            <a:r>
              <a:rPr lang="zh-TW" altLang="en-US" dirty="0"/>
              <a:t>日臺教技</a:t>
            </a:r>
            <a:r>
              <a:rPr lang="en-US" altLang="zh-TW" dirty="0"/>
              <a:t>(</a:t>
            </a:r>
            <a:r>
              <a:rPr lang="zh-TW" altLang="en-US" dirty="0"/>
              <a:t>一</a:t>
            </a:r>
            <a:r>
              <a:rPr lang="en-US" altLang="zh-TW" dirty="0"/>
              <a:t>)</a:t>
            </a:r>
            <a:r>
              <a:rPr lang="zh-TW" altLang="en-US" dirty="0"/>
              <a:t>字第</a:t>
            </a:r>
            <a:r>
              <a:rPr lang="en-US" altLang="zh-TW" dirty="0"/>
              <a:t>1100092937A</a:t>
            </a:r>
            <a:r>
              <a:rPr lang="zh-TW" altLang="en-US" dirty="0"/>
              <a:t>號令，修訂均衡學習採計項目：</a:t>
            </a:r>
            <a:endParaRPr lang="en-US" altLang="zh-TW" dirty="0"/>
          </a:p>
          <a:p>
            <a:r>
              <a:rPr lang="zh-TW" altLang="en-US" dirty="0"/>
              <a:t> </a:t>
            </a:r>
            <a:r>
              <a:rPr lang="en-US" altLang="zh-TW" dirty="0"/>
              <a:t>(1)108</a:t>
            </a:r>
            <a:r>
              <a:rPr lang="zh-TW" altLang="en-US" dirty="0"/>
              <a:t>學年度以後入學國民中學者，均衡學習採計「健康與體育、藝術、綜合活動、科技」四大領域。 </a:t>
            </a:r>
            <a:endParaRPr lang="en-US" altLang="zh-TW" dirty="0"/>
          </a:p>
          <a:p>
            <a:r>
              <a:rPr lang="en-US" altLang="zh-TW" dirty="0"/>
              <a:t>(2)107</a:t>
            </a:r>
            <a:r>
              <a:rPr lang="zh-TW" altLang="en-US" dirty="0"/>
              <a:t>學年度以前入學國民中學者，均衡學習採計「健康與體育、藝術與人文、綜合活動」三大領域。 </a:t>
            </a:r>
            <a:endParaRPr lang="zh-TW" altLang="en-US" dirty="0">
              <a:solidFill>
                <a:srgbClr val="FF0000"/>
              </a:solidFill>
              <a:latin typeface="微軟正黑體" panose="020B0604030504040204" pitchFamily="34" charset="-120"/>
            </a:endParaRP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112</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112</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
        <p:nvSpPr>
          <p:cNvPr id="6" name="標題 1">
            <a:extLst>
              <a:ext uri="{FF2B5EF4-FFF2-40B4-BE49-F238E27FC236}">
                <a16:creationId xmlns:a16="http://schemas.microsoft.com/office/drawing/2014/main" id="{B56283E8-150E-D768-2AD5-78940A1269EA}"/>
              </a:ext>
            </a:extLst>
          </p:cNvPr>
          <p:cNvSpPr txBox="1">
            <a:spLocks/>
          </p:cNvSpPr>
          <p:nvPr/>
        </p:nvSpPr>
        <p:spPr bwMode="auto">
          <a:xfrm>
            <a:off x="1693862" y="1168400"/>
            <a:ext cx="4402137" cy="3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以國立臺北商業大學為例</a:t>
            </a: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685657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112</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五專招生超額比序項目積分範例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773DEEB6-99B4-3686-9E7E-39B666BD2C0F}"/>
              </a:ext>
            </a:extLst>
          </p:cNvPr>
          <p:cNvPicPr>
            <a:picLocks noChangeAspect="1"/>
          </p:cNvPicPr>
          <p:nvPr/>
        </p:nvPicPr>
        <p:blipFill>
          <a:blip r:embed="rId3"/>
          <a:stretch>
            <a:fillRect/>
          </a:stretch>
        </p:blipFill>
        <p:spPr>
          <a:xfrm>
            <a:off x="2563798" y="0"/>
            <a:ext cx="5152476" cy="6858000"/>
          </a:xfrm>
          <a:prstGeom prst="rect">
            <a:avLst/>
          </a:prstGeom>
        </p:spPr>
      </p:pic>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3861814" y="1764253"/>
            <a:ext cx="336113" cy="1224137"/>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538078" y="1768818"/>
            <a:ext cx="3178196" cy="1874928"/>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761274" y="1385871"/>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Tree>
    <p:extLst>
      <p:ext uri="{BB962C8B-B14F-4D97-AF65-F5344CB8AC3E}">
        <p14:creationId xmlns:p14="http://schemas.microsoft.com/office/powerpoint/2010/main" val="4132328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548154462"/>
              </p:ext>
            </p:extLst>
          </p:nvPr>
        </p:nvGraphicFramePr>
        <p:xfrm>
          <a:off x="1404412" y="1257773"/>
          <a:ext cx="10423582" cy="5507886"/>
        </p:xfrm>
        <a:graphic>
          <a:graphicData uri="http://schemas.openxmlformats.org/drawingml/2006/table">
            <a:tbl>
              <a:tblPr firstRow="1" bandRow="1">
                <a:tableStyleId>{93296810-A885-4BE3-A3E7-6D5BEEA58F35}</a:tableStyleId>
              </a:tblPr>
              <a:tblGrid>
                <a:gridCol w="3857109">
                  <a:extLst>
                    <a:ext uri="{9D8B030D-6E8A-4147-A177-3AD203B41FA5}">
                      <a16:colId xmlns:a16="http://schemas.microsoft.com/office/drawing/2014/main" val="20000"/>
                    </a:ext>
                  </a:extLst>
                </a:gridCol>
                <a:gridCol w="6566473">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16</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30</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國中集體報名、個別網路與通訊報名</a:t>
                      </a:r>
                      <a:r>
                        <a:rPr lang="en-US" altLang="zh-TW" sz="28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現場報名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7</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7</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7</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10</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r>
                        <a:rPr lang="zh-TW" altLang="en-US" sz="2800" b="1" dirty="0">
                          <a:solidFill>
                            <a:srgbClr val="3333FF"/>
                          </a:solidFill>
                          <a:latin typeface="Book Antiqua" panose="02040602050305030304" pitchFamily="18" charset="0"/>
                          <a:ea typeface="標楷體" panose="03000509000000000000" pitchFamily="65" charset="-120"/>
                        </a:rPr>
                        <a:t>請確認是否收到通知單，未收到請洽各招生學校。</a:t>
                      </a: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12</a:t>
                      </a:r>
                      <a:r>
                        <a:rPr lang="zh-TW" altLang="en-US" sz="2800" b="1" dirty="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12:00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153</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154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155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156</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112</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893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https://adapt-k12ea.pro.k12ea.gov.tw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1815053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https://adapt-inf.pro.k12ea.gov.tw/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1859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162</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4" name="圖片 3">
            <a:extLst>
              <a:ext uri="{FF2B5EF4-FFF2-40B4-BE49-F238E27FC236}">
                <a16:creationId xmlns:a16="http://schemas.microsoft.com/office/drawing/2014/main" id="{538030E2-28E9-8992-2A8E-108BFE9DB2FF}"/>
              </a:ext>
            </a:extLst>
          </p:cNvPr>
          <p:cNvPicPr>
            <a:picLocks noChangeAspect="1"/>
          </p:cNvPicPr>
          <p:nvPr/>
        </p:nvPicPr>
        <p:blipFill>
          <a:blip r:embed="rId2"/>
          <a:stretch>
            <a:fillRect/>
          </a:stretch>
        </p:blipFill>
        <p:spPr>
          <a:xfrm>
            <a:off x="1795926" y="1458843"/>
            <a:ext cx="7445056" cy="5378157"/>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A5F08CA4-D447-6DC3-E758-56E2ED5BE141}"/>
              </a:ext>
            </a:extLst>
          </p:cNvPr>
          <p:cNvPicPr>
            <a:picLocks noChangeAspect="1"/>
          </p:cNvPicPr>
          <p:nvPr/>
        </p:nvPicPr>
        <p:blipFill>
          <a:blip r:embed="rId3"/>
          <a:stretch>
            <a:fillRect/>
          </a:stretch>
        </p:blipFill>
        <p:spPr>
          <a:xfrm>
            <a:off x="1858963" y="1373187"/>
            <a:ext cx="8453504" cy="534193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165</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165</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112</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28</a:t>
            </a:r>
            <a:r>
              <a:rPr lang="zh-TW" altLang="en-US" sz="2800" b="1" dirty="0">
                <a:solidFill>
                  <a:srgbClr val="FF0000"/>
                </a:solidFill>
              </a:rPr>
              <a:t>日至</a:t>
            </a:r>
            <a:r>
              <a:rPr lang="en-US" altLang="zh-TW" sz="2800" b="1" dirty="0">
                <a:solidFill>
                  <a:srgbClr val="FF0000"/>
                </a:solidFill>
              </a:rPr>
              <a:t>112</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5</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name="Visio" r:id="rId3" imgW="4426729" imgH="1541786" progId="">
                  <p:embed/>
                </p:oleObj>
              </mc:Choice>
              <mc:Fallback>
                <p:oleObj name="Visio" r:id="rId3" imgW="4426729" imgH="1541786" progId="">
                  <p:embed/>
                  <p:pic>
                    <p:nvPicPr>
                      <p:cNvPr id="122883"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112</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12</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436688"/>
            <a:ext cx="9151938" cy="9842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0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分發以學生選填志願順序為優先考量。採從左而右</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由第一志願校到第五志願校</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1</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2</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3…)</a:t>
            </a:r>
            <a:r>
              <a:rPr lang="zh-TW" altLang="en-US" sz="20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400" dirty="0">
              <a:latin typeface="標楷體" panose="03000509000000000000" pitchFamily="65" charset="-120"/>
              <a:ea typeface="標楷體" panose="03000509000000000000" pitchFamily="65" charset="-120"/>
            </a:endParaRPr>
          </a:p>
          <a:p>
            <a:pPr>
              <a:defRPr/>
            </a:pPr>
            <a:endParaRPr lang="zh-TW" altLang="en-US" dirty="0"/>
          </a:p>
        </p:txBody>
      </p:sp>
      <p:graphicFrame>
        <p:nvGraphicFramePr>
          <p:cNvPr id="3" name="表格 2">
            <a:extLst>
              <a:ext uri="{FF2B5EF4-FFF2-40B4-BE49-F238E27FC236}">
                <a16:creationId xmlns:a16="http://schemas.microsoft.com/office/drawing/2014/main" id="{450C0580-B3E0-4E05-AD36-660E5805F87D}"/>
              </a:ext>
            </a:extLst>
          </p:cNvPr>
          <p:cNvGraphicFramePr>
            <a:graphicFrameLocks noGrp="1"/>
          </p:cNvGraphicFramePr>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val="20000"/>
                    </a:ext>
                  </a:extLst>
                </a:gridCol>
                <a:gridCol w="973597">
                  <a:extLst>
                    <a:ext uri="{9D8B030D-6E8A-4147-A177-3AD203B41FA5}">
                      <a16:colId xmlns:a16="http://schemas.microsoft.com/office/drawing/2014/main" val="20001"/>
                    </a:ext>
                  </a:extLst>
                </a:gridCol>
                <a:gridCol w="972960">
                  <a:extLst>
                    <a:ext uri="{9D8B030D-6E8A-4147-A177-3AD203B41FA5}">
                      <a16:colId xmlns:a16="http://schemas.microsoft.com/office/drawing/2014/main" val="20002"/>
                    </a:ext>
                  </a:extLst>
                </a:gridCol>
                <a:gridCol w="972960">
                  <a:extLst>
                    <a:ext uri="{9D8B030D-6E8A-4147-A177-3AD203B41FA5}">
                      <a16:colId xmlns:a16="http://schemas.microsoft.com/office/drawing/2014/main" val="20003"/>
                    </a:ext>
                  </a:extLst>
                </a:gridCol>
                <a:gridCol w="972960">
                  <a:extLst>
                    <a:ext uri="{9D8B030D-6E8A-4147-A177-3AD203B41FA5}">
                      <a16:colId xmlns:a16="http://schemas.microsoft.com/office/drawing/2014/main" val="20004"/>
                    </a:ext>
                  </a:extLst>
                </a:gridCol>
                <a:gridCol w="972960">
                  <a:extLst>
                    <a:ext uri="{9D8B030D-6E8A-4147-A177-3AD203B41FA5}">
                      <a16:colId xmlns:a16="http://schemas.microsoft.com/office/drawing/2014/main" val="20005"/>
                    </a:ext>
                  </a:extLst>
                </a:gridCol>
                <a:gridCol w="972960">
                  <a:extLst>
                    <a:ext uri="{9D8B030D-6E8A-4147-A177-3AD203B41FA5}">
                      <a16:colId xmlns:a16="http://schemas.microsoft.com/office/drawing/2014/main" val="20006"/>
                    </a:ext>
                  </a:extLst>
                </a:gridCol>
                <a:gridCol w="972960">
                  <a:extLst>
                    <a:ext uri="{9D8B030D-6E8A-4147-A177-3AD203B41FA5}">
                      <a16:colId xmlns:a16="http://schemas.microsoft.com/office/drawing/2014/main" val="20007"/>
                    </a:ext>
                  </a:extLst>
                </a:gridCol>
                <a:gridCol w="972960">
                  <a:extLst>
                    <a:ext uri="{9D8B030D-6E8A-4147-A177-3AD203B41FA5}">
                      <a16:colId xmlns:a16="http://schemas.microsoft.com/office/drawing/2014/main" val="20008"/>
                    </a:ext>
                  </a:extLst>
                </a:gridCol>
                <a:gridCol w="972960">
                  <a:extLst>
                    <a:ext uri="{9D8B030D-6E8A-4147-A177-3AD203B41FA5}">
                      <a16:colId xmlns:a16="http://schemas.microsoft.com/office/drawing/2014/main" val="20009"/>
                    </a:ext>
                  </a:extLst>
                </a:gridCol>
              </a:tblGrid>
              <a:tr h="327656">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第一志願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第二志願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第三志願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2399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志願校序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1</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2</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3</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4</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5</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6</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7</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8</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altLang="zh-TW" sz="1500" kern="100" dirty="0">
                          <a:effectLst/>
                          <a:latin typeface="微軟正黑體 Light" panose="020B0304030504040204" pitchFamily="34" charset="-120"/>
                          <a:ea typeface="微軟正黑體 Light" panose="020B0304030504040204" pitchFamily="34" charset="-120"/>
                        </a:rPr>
                        <a:t>9</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656">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志願序積分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28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志願序學校名</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1</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高中甲</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高中丙</a:t>
                      </a:r>
                      <a:endParaRPr lang="en-US" alt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p>
                      <a:pPr algn="ctr">
                        <a:spcAft>
                          <a:spcPts val="0"/>
                        </a:spcAft>
                      </a:pPr>
                      <a:r>
                        <a:rPr lang="zh-TW" altLang="en-US"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rPr>
                        <a:t>普通</a:t>
                      </a: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2</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綜</a:t>
                      </a:r>
                      <a:r>
                        <a:rPr lang="zh-TW" altLang="en-US" sz="1600" kern="100" dirty="0">
                          <a:effectLst/>
                          <a:latin typeface="微軟正黑體 Light" panose="020B0304030504040204" pitchFamily="34" charset="-120"/>
                          <a:ea typeface="微軟正黑體 Light" panose="020B0304030504040204" pitchFamily="34" charset="-120"/>
                        </a:rPr>
                        <a:t>合高中</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altLang="zh-TW" sz="1600" kern="100" dirty="0">
                        <a:effectLst/>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3</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高職</a:t>
                      </a:r>
                      <a:r>
                        <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rPr>
                        <a:t>丙</a:t>
                      </a:r>
                      <a:endPar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科別</a:t>
                      </a:r>
                      <a:r>
                        <a:rPr lang="en-US"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3</a:t>
                      </a:r>
                      <a:endPar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038">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a:extLst>
              <a:ext uri="{FF2B5EF4-FFF2-40B4-BE49-F238E27FC236}">
                <a16:creationId xmlns:a16="http://schemas.microsoft.com/office/drawing/2014/main" id="{CF1FCD90-C21B-40DB-A322-E8EEEFAA8400}"/>
              </a:ext>
            </a:extLst>
          </p:cNvPr>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707A7E9C-9847-4712-9D7B-01C9E3B5621D}"/>
              </a:ext>
            </a:extLst>
          </p:cNvPr>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3322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322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C4049FF-8080-4EB4-8408-5E0FFE5C7DB0}" type="slidenum">
              <a:rPr kumimoji="0" lang="zh-TW" altLang="en-US" smtClean="0">
                <a:solidFill>
                  <a:srgbClr val="FEFFFF"/>
                </a:solidFill>
                <a:latin typeface="Century Gothic" panose="020B0502020202020204" pitchFamily="34" charset="0"/>
              </a:rPr>
              <a:pPr/>
              <a:t>30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，係指免試入學作業，當登記人數超過主管機關核定學校之招生名額，招生學校應保障提供學生提出申請之國中，每校</a:t>
            </a:r>
            <a:r>
              <a:rPr lang="en-US" altLang="zh-TW" sz="3200" dirty="0">
                <a:solidFill>
                  <a:srgbClr val="000066"/>
                </a:solidFill>
                <a:latin typeface="標楷體" panose="03000509000000000000" pitchFamily="65" charset="-120"/>
                <a:ea typeface="標楷體" panose="03000509000000000000" pitchFamily="65" charset="-120"/>
              </a:rPr>
              <a:t>1</a:t>
            </a:r>
            <a:r>
              <a:rPr lang="zh-TW" altLang="en-US" sz="3200" dirty="0">
                <a:solidFill>
                  <a:srgbClr val="000066"/>
                </a:solidFill>
                <a:latin typeface="標楷體" panose="03000509000000000000" pitchFamily="65" charset="-120"/>
                <a:ea typeface="標楷體" panose="03000509000000000000" pitchFamily="65" charset="-120"/>
              </a:rPr>
              <a:t>名額。。</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111</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9</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15</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1111169151</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1/4(</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1/8(</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33</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112</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112</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112</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8</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112</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9</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39</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5469616"/>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883219" y="1522391"/>
            <a:ext cx="955287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b="1" dirty="0">
                <a:solidFill>
                  <a:srgbClr val="FF0000"/>
                </a:solidFill>
                <a:latin typeface="標楷體" panose="03000509000000000000" pitchFamily="65" charset="-120"/>
                <a:ea typeface="標楷體" panose="03000509000000000000" pitchFamily="65" charset="-120"/>
              </a:rPr>
              <a:t>109</a:t>
            </a:r>
            <a:r>
              <a:rPr lang="zh-TW" altLang="en-US" sz="3200" b="1" dirty="0">
                <a:solidFill>
                  <a:srgbClr val="FF0000"/>
                </a:solidFill>
                <a:latin typeface="標楷體" panose="03000509000000000000" pitchFamily="65" charset="-120"/>
                <a:ea typeface="標楷體" panose="03000509000000000000" pitchFamily="65" charset="-120"/>
              </a:rPr>
              <a:t>學年度第</a:t>
            </a:r>
            <a:r>
              <a:rPr lang="en-US" altLang="zh-TW" sz="3200" b="1" dirty="0">
                <a:solidFill>
                  <a:srgbClr val="FF0000"/>
                </a:solidFill>
                <a:latin typeface="標楷體" panose="03000509000000000000" pitchFamily="65" charset="-120"/>
                <a:ea typeface="標楷體" panose="03000509000000000000" pitchFamily="65" charset="-120"/>
              </a:rPr>
              <a:t>2</a:t>
            </a:r>
            <a:r>
              <a:rPr lang="zh-TW" altLang="en-US" sz="3200" b="1" dirty="0">
                <a:solidFill>
                  <a:srgbClr val="FF0000"/>
                </a:solidFill>
                <a:latin typeface="標楷體" panose="03000509000000000000" pitchFamily="65" charset="-120"/>
                <a:ea typeface="標楷體" panose="03000509000000000000" pitchFamily="65" charset="-120"/>
              </a:rPr>
              <a:t>學期社團參與</a:t>
            </a:r>
            <a:r>
              <a:rPr lang="zh-TW" altLang="en-US" sz="3200" dirty="0">
                <a:solidFill>
                  <a:srgbClr val="000066"/>
                </a:solidFill>
                <a:latin typeface="標楷體" panose="03000509000000000000" pitchFamily="65" charset="-120"/>
                <a:ea typeface="標楷體" panose="03000509000000000000" pitchFamily="65" charset="-120"/>
              </a:rPr>
              <a:t>分數之採計以</a:t>
            </a:r>
            <a:r>
              <a:rPr lang="zh-TW" altLang="en-US" sz="3200" b="1" dirty="0">
                <a:solidFill>
                  <a:srgbClr val="FF0000"/>
                </a:solidFill>
                <a:latin typeface="標楷體" panose="03000509000000000000" pitchFamily="65" charset="-120"/>
                <a:ea typeface="標楷體" panose="03000509000000000000" pitchFamily="65" charset="-120"/>
              </a:rPr>
              <a:t>滿</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（節），並經教師評核通過者計</a:t>
            </a:r>
            <a:r>
              <a:rPr lang="en-US" altLang="zh-TW" sz="3200" dirty="0">
                <a:solidFill>
                  <a:srgbClr val="000066"/>
                </a:solidFill>
                <a:latin typeface="標楷體" panose="03000509000000000000" pitchFamily="65" charset="-120"/>
                <a:ea typeface="標楷體" panose="03000509000000000000" pitchFamily="65" charset="-120"/>
              </a:rPr>
              <a:t>3</a:t>
            </a:r>
            <a:r>
              <a:rPr lang="zh-TW" altLang="en-US" sz="3200" dirty="0">
                <a:solidFill>
                  <a:srgbClr val="000066"/>
                </a:solidFill>
                <a:latin typeface="標楷體" panose="03000509000000000000" pitchFamily="65" charset="-120"/>
                <a:ea typeface="標楷體" panose="03000509000000000000" pitchFamily="65" charset="-120"/>
              </a:rPr>
              <a:t>分。</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8213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931987" y="1546775"/>
            <a:ext cx="979671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000066"/>
                </a:solidFill>
                <a:latin typeface="標楷體" panose="03000509000000000000" pitchFamily="65" charset="-120"/>
                <a:ea typeface="標楷體" panose="03000509000000000000" pitchFamily="65" charset="-120"/>
              </a:rPr>
              <a:t>111-112</a:t>
            </a:r>
            <a:r>
              <a:rPr lang="zh-TW" altLang="en-US" sz="3200" dirty="0">
                <a:solidFill>
                  <a:srgbClr val="000066"/>
                </a:solidFill>
                <a:latin typeface="標楷體" panose="03000509000000000000" pitchFamily="65" charset="-120"/>
                <a:ea typeface="標楷體" panose="03000509000000000000" pitchFamily="65" charset="-120"/>
              </a:rPr>
              <a:t>學年度入學高級中等學校學生入學年度之服務學習時數將扣除</a:t>
            </a:r>
            <a:r>
              <a:rPr lang="en-US" altLang="zh-TW" sz="3200" dirty="0">
                <a:solidFill>
                  <a:srgbClr val="000066"/>
                </a:solidFill>
                <a:latin typeface="標楷體" panose="03000509000000000000" pitchFamily="65" charset="-120"/>
                <a:ea typeface="標楷體" panose="03000509000000000000" pitchFamily="65" charset="-120"/>
              </a:rPr>
              <a:t>20</a:t>
            </a:r>
            <a:r>
              <a:rPr lang="zh-TW" altLang="en-US" sz="3200" dirty="0">
                <a:solidFill>
                  <a:srgbClr val="000066"/>
                </a:solidFill>
                <a:latin typeface="標楷體" panose="03000509000000000000" pitchFamily="65" charset="-120"/>
                <a:ea typeface="標楷體" panose="03000509000000000000" pitchFamily="65" charset="-120"/>
              </a:rPr>
              <a:t>小時。</a:t>
            </a:r>
            <a:r>
              <a:rPr lang="en-US" altLang="zh-TW"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滿分</a:t>
            </a:r>
            <a:r>
              <a:rPr lang="en-US" altLang="zh-TW" sz="3200" b="1" dirty="0">
                <a:solidFill>
                  <a:srgbClr val="FF0000"/>
                </a:solidFill>
                <a:latin typeface="標楷體" panose="03000509000000000000" pitchFamily="65" charset="-120"/>
                <a:ea typeface="標楷體" panose="03000509000000000000" pitchFamily="65" charset="-120"/>
              </a:rPr>
              <a:t>15</a:t>
            </a:r>
            <a:r>
              <a:rPr lang="zh-TW" altLang="en-US" sz="3200" b="1" dirty="0">
                <a:solidFill>
                  <a:srgbClr val="FF0000"/>
                </a:solidFill>
                <a:latin typeface="標楷體" panose="03000509000000000000" pitchFamily="65" charset="-120"/>
                <a:ea typeface="標楷體" panose="03000509000000000000" pitchFamily="65" charset="-120"/>
              </a:rPr>
              <a:t>分，計</a:t>
            </a:r>
            <a:r>
              <a:rPr lang="en-US" altLang="zh-TW" sz="3200" b="1" dirty="0">
                <a:solidFill>
                  <a:srgbClr val="FF0000"/>
                </a:solidFill>
                <a:latin typeface="標楷體" panose="03000509000000000000" pitchFamily="65" charset="-120"/>
                <a:ea typeface="標楷體" panose="03000509000000000000" pitchFamily="65" charset="-120"/>
              </a:rPr>
              <a:t>30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服務學習分數計算：以</a:t>
            </a:r>
            <a:r>
              <a:rPr lang="zh-TW" altLang="en-US" sz="3200" b="1" dirty="0">
                <a:solidFill>
                  <a:srgbClr val="FF0000"/>
                </a:solidFill>
                <a:latin typeface="標楷體" panose="03000509000000000000" pitchFamily="65" charset="-120"/>
                <a:ea typeface="標楷體" panose="03000509000000000000" pitchFamily="65" charset="-120"/>
              </a:rPr>
              <a:t>每小時</a:t>
            </a:r>
            <a:r>
              <a:rPr lang="en-US" altLang="zh-TW" sz="3200" b="1" dirty="0">
                <a:solidFill>
                  <a:srgbClr val="FF0000"/>
                </a:solidFill>
                <a:latin typeface="標楷體" panose="03000509000000000000" pitchFamily="65" charset="-120"/>
                <a:ea typeface="標楷體" panose="03000509000000000000" pitchFamily="65" charset="-120"/>
              </a:rPr>
              <a:t>0.5</a:t>
            </a:r>
            <a:r>
              <a:rPr lang="zh-TW" altLang="en-US" sz="3200" b="1" dirty="0">
                <a:solidFill>
                  <a:srgbClr val="FF0000"/>
                </a:solidFill>
                <a:latin typeface="標楷體" panose="03000509000000000000" pitchFamily="65" charset="-120"/>
                <a:ea typeface="標楷體" panose="03000509000000000000" pitchFamily="65" charset="-120"/>
              </a:rPr>
              <a:t>分</a:t>
            </a:r>
            <a:r>
              <a:rPr lang="zh-TW" altLang="en-US" sz="3200" dirty="0">
                <a:solidFill>
                  <a:srgbClr val="000066"/>
                </a:solidFill>
                <a:latin typeface="標楷體" panose="03000509000000000000" pitchFamily="65" charset="-120"/>
                <a:ea typeface="標楷體" panose="03000509000000000000" pitchFamily="65" charset="-120"/>
              </a:rPr>
              <a:t>計。</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3303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2463352538"/>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考量</a:t>
            </a:r>
            <a:r>
              <a:rPr lang="zh-TW" altLang="en-US" sz="3200" dirty="0">
                <a:solidFill>
                  <a:srgbClr val="FF0000"/>
                </a:solidFill>
                <a:latin typeface="標楷體" panose="03000509000000000000" pitchFamily="65" charset="-120"/>
                <a:ea typeface="標楷體" panose="03000509000000000000" pitchFamily="65" charset="-120"/>
              </a:rPr>
              <a:t>學校指標性、類科專門性</a:t>
            </a:r>
            <a:r>
              <a:rPr lang="zh-TW" altLang="en-US" sz="3200" dirty="0">
                <a:solidFill>
                  <a:schemeClr val="tx1"/>
                </a:solidFill>
                <a:latin typeface="標楷體" panose="03000509000000000000" pitchFamily="65" charset="-120"/>
                <a:ea typeface="標楷體" panose="03000509000000000000" pitchFamily="65" charset="-120"/>
              </a:rPr>
              <a:t>，臺南一中、臺南女中、臺南二中、家齊女中、南科實中、臺南高工、臺南高商、臺南海事為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考量國中、高中地域一貫性，</a:t>
            </a:r>
            <a:r>
              <a:rPr lang="zh-TW" altLang="en-US" sz="3200" dirty="0">
                <a:solidFill>
                  <a:srgbClr val="FF0000"/>
                </a:solidFill>
                <a:latin typeface="標楷體" panose="03000509000000000000" pitchFamily="65" charset="-120"/>
                <a:ea typeface="標楷體" panose="03000509000000000000" pitchFamily="65" charset="-120"/>
              </a:rPr>
              <a:t>私立高中職</a:t>
            </a:r>
            <a:r>
              <a:rPr lang="zh-TW" altLang="en-US" sz="3200" dirty="0">
                <a:solidFill>
                  <a:schemeClr val="tx1"/>
                </a:solidFill>
                <a:latin typeface="標楷體" panose="03000509000000000000" pitchFamily="65" charset="-120"/>
                <a:ea typeface="標楷體" panose="03000509000000000000" pitchFamily="65" charset="-120"/>
              </a:rPr>
              <a:t>原則上為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solidFill>
                  <a:schemeClr val="tx1"/>
                </a:solidFill>
                <a:latin typeface="標楷體" panose="03000509000000000000" pitchFamily="65" charset="-120"/>
                <a:ea typeface="標楷體" panose="03000509000000000000" pitchFamily="65" charset="-120"/>
              </a:rPr>
              <a:t>，如欲劃分就近入學區域則尊重其意願。</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考量學校原設立之宗旨，原</a:t>
            </a:r>
            <a:r>
              <a:rPr lang="en-US" altLang="zh-TW" sz="3200" dirty="0">
                <a:solidFill>
                  <a:schemeClr val="tx1"/>
                </a:solidFill>
                <a:latin typeface="標楷體" panose="03000509000000000000" pitchFamily="65" charset="-120"/>
                <a:ea typeface="標楷體" panose="03000509000000000000" pitchFamily="65" charset="-120"/>
              </a:rPr>
              <a:t>4</a:t>
            </a:r>
            <a:r>
              <a:rPr lang="zh-TW" altLang="en-US" sz="3200" dirty="0">
                <a:solidFill>
                  <a:schemeClr val="tx1"/>
                </a:solidFill>
                <a:latin typeface="標楷體" panose="03000509000000000000" pitchFamily="65" charset="-120"/>
                <a:ea typeface="標楷體" panose="03000509000000000000" pitchFamily="65" charset="-120"/>
              </a:rPr>
              <a:t>所</a:t>
            </a:r>
            <a:r>
              <a:rPr lang="zh-TW" altLang="en-US" sz="3200" dirty="0">
                <a:solidFill>
                  <a:srgbClr val="FF0000"/>
                </a:solidFill>
                <a:latin typeface="標楷體" panose="03000509000000000000" pitchFamily="65" charset="-120"/>
                <a:ea typeface="標楷體" panose="03000509000000000000" pitchFamily="65" charset="-120"/>
              </a:rPr>
              <a:t>市立完全中學</a:t>
            </a:r>
            <a:r>
              <a:rPr lang="zh-TW" altLang="en-US" sz="3200" dirty="0">
                <a:solidFill>
                  <a:schemeClr val="tx1"/>
                </a:solidFill>
                <a:latin typeface="標楷體" panose="03000509000000000000" pitchFamily="65" charset="-120"/>
                <a:ea typeface="標楷體" panose="03000509000000000000" pitchFamily="65" charset="-120"/>
              </a:rPr>
              <a:t>均需劃分</a:t>
            </a:r>
            <a:r>
              <a:rPr lang="zh-TW" altLang="en-US" sz="3200" dirty="0">
                <a:solidFill>
                  <a:srgbClr val="FF0000"/>
                </a:solidFill>
                <a:latin typeface="標楷體" panose="03000509000000000000" pitchFamily="65" charset="-120"/>
                <a:ea typeface="標楷體" panose="03000509000000000000" pitchFamily="65" charset="-120"/>
              </a:rPr>
              <a:t>就近入學</a:t>
            </a:r>
            <a:r>
              <a:rPr lang="zh-TW" altLang="en-US" sz="3200" dirty="0">
                <a:solidFill>
                  <a:schemeClr val="tx1"/>
                </a:solidFill>
                <a:latin typeface="標楷體" panose="03000509000000000000" pitchFamily="65" charset="-120"/>
                <a:ea typeface="標楷體" panose="03000509000000000000" pitchFamily="65" charset="-120"/>
              </a:rPr>
              <a:t>區，以更符合社區民眾之期待</a:t>
            </a:r>
          </a:p>
          <a:p>
            <a:pPr eaLnBrk="1" hangingPunct="1"/>
            <a:r>
              <a:rPr lang="zh-TW" altLang="en-US" sz="3200" dirty="0">
                <a:solidFill>
                  <a:srgbClr val="FF0000"/>
                </a:solidFill>
                <a:latin typeface="標楷體" panose="03000509000000000000" pitchFamily="65" charset="-120"/>
                <a:ea typeface="標楷體" panose="03000509000000000000" pitchFamily="65" charset="-120"/>
              </a:rPr>
              <a:t>其餘學校</a:t>
            </a:r>
            <a:r>
              <a:rPr lang="zh-TW" altLang="en-US" sz="3200" dirty="0">
                <a:solidFill>
                  <a:schemeClr val="tx1"/>
                </a:solidFill>
                <a:latin typeface="標楷體" panose="03000509000000000000" pitchFamily="65" charset="-120"/>
                <a:ea typeface="標楷體" panose="03000509000000000000" pitchFamily="65" charset="-120"/>
              </a:rPr>
              <a:t>則依該校近</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年</a:t>
            </a:r>
            <a:r>
              <a:rPr lang="zh-TW" altLang="en-US" sz="3200" dirty="0">
                <a:solidFill>
                  <a:srgbClr val="FF0000"/>
                </a:solidFill>
                <a:latin typeface="標楷體" panose="03000509000000000000" pitchFamily="65" charset="-120"/>
                <a:ea typeface="標楷體" panose="03000509000000000000" pitchFamily="65" charset="-120"/>
              </a:rPr>
              <a:t>學生來源及公車路線</a:t>
            </a:r>
            <a:r>
              <a:rPr lang="zh-TW" altLang="en-US" sz="3200" dirty="0">
                <a:solidFill>
                  <a:schemeClr val="tx1"/>
                </a:solidFill>
                <a:latin typeface="標楷體" panose="03000509000000000000" pitchFamily="65" charset="-120"/>
                <a:ea typeface="標楷體" panose="03000509000000000000" pitchFamily="65" charset="-120"/>
              </a:rPr>
              <a:t>作為規劃就近入學區之考量，並以朝向社區化學校為目標。 </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4219619939"/>
              </p:ext>
            </p:extLst>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B88A3739-8587-4B1A-A107-F9DA5A871A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52204" y="1686946"/>
            <a:ext cx="10613177" cy="4511547"/>
          </a:xfrm>
          <a:prstGeom prst="rect">
            <a:avLst/>
          </a:prstGeom>
        </p:spPr>
      </p:pic>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112</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20</a:t>
            </a:r>
            <a:r>
              <a:rPr lang="zh-TW" altLang="en-US" sz="3200" dirty="0">
                <a:solidFill>
                  <a:schemeClr val="tx1"/>
                </a:solidFill>
                <a:latin typeface="+mj-ea"/>
                <a:ea typeface="+mj-ea"/>
              </a:rPr>
              <a:t>、</a:t>
            </a:r>
            <a:r>
              <a:rPr lang="en-US" altLang="zh-TW" sz="3200" dirty="0">
                <a:solidFill>
                  <a:schemeClr val="tx1"/>
                </a:solidFill>
                <a:latin typeface="+mj-ea"/>
                <a:ea typeface="+mj-ea"/>
              </a:rPr>
              <a:t>21</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112</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9</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112</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21-25</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7110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name="方程式" r:id="rId2" imgW="3340100" imgH="635000" progId="Equation.3">
                  <p:embed/>
                </p:oleObj>
              </mc:Choice>
              <mc:Fallback>
                <p:oleObj name="方程式" r:id="rId2" imgW="3340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name="方程式" r:id="rId2" imgW="3467100" imgH="635000" progId="Equation.3">
                  <p:embed/>
                </p:oleObj>
              </mc:Choice>
              <mc:Fallback>
                <p:oleObj name="方程式" r:id="rId2" imgW="3467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112</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112</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112</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939542386"/>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12</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9-10</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112</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112</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20-21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112</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112</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15509913"/>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198008484"/>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032767557"/>
              </p:ext>
            </p:extLst>
          </p:nvPr>
        </p:nvGraphicFramePr>
        <p:xfrm>
          <a:off x="1806506" y="1455028"/>
          <a:ext cx="9979094" cy="451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766225251"/>
              </p:ext>
            </p:extLst>
          </p:nvPr>
        </p:nvGraphicFramePr>
        <p:xfrm>
          <a:off x="1806506" y="1455028"/>
          <a:ext cx="9698106" cy="356151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崑山高中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55405847"/>
              </p:ext>
            </p:extLst>
          </p:nvPr>
        </p:nvGraphicFramePr>
        <p:xfrm>
          <a:off x="1806506" y="1455028"/>
          <a:ext cx="9698106" cy="269751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64000">
                <a:tc rowSpan="2">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64000">
                <a:tc vMerge="1">
                  <a:txBody>
                    <a:bodyPr/>
                    <a:lstStyle/>
                    <a:p>
                      <a:pPr algn="ctr" fontAlgn="ct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bl>
          </a:graphicData>
        </a:graphic>
      </p:graphicFrame>
    </p:spTree>
    <p:extLst>
      <p:ext uri="{BB962C8B-B14F-4D97-AF65-F5344CB8AC3E}">
        <p14:creationId xmlns:p14="http://schemas.microsoft.com/office/powerpoint/2010/main" val="4230738623"/>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25301028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63474331"/>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804184147"/>
              </p:ext>
            </p:extLst>
          </p:nvPr>
        </p:nvGraphicFramePr>
        <p:xfrm>
          <a:off x="1671638" y="1474647"/>
          <a:ext cx="9770930" cy="4371012"/>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0856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84253">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98425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189798071"/>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83705100"/>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893138709"/>
              </p:ext>
            </p:extLst>
          </p:nvPr>
        </p:nvGraphicFramePr>
        <p:xfrm>
          <a:off x="1671638" y="1607796"/>
          <a:ext cx="9756967" cy="385504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0802331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698435188"/>
              </p:ext>
            </p:extLst>
          </p:nvPr>
        </p:nvGraphicFramePr>
        <p:xfrm>
          <a:off x="1671638" y="1381111"/>
          <a:ext cx="9881557" cy="5312748"/>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37469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9696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69696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69696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112</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346426249"/>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112</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5/1-5/3</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6</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98</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12016</TotalTime>
  <Words>15421</Words>
  <Application>Microsoft Office PowerPoint</Application>
  <PresentationFormat>寬螢幕</PresentationFormat>
  <Paragraphs>2815</Paragraphs>
  <Slides>166</Slides>
  <Notes>48</Notes>
  <HiddenSlides>0</HiddenSlides>
  <MMClips>0</MMClips>
  <ScaleCrop>false</ScaleCrop>
  <HeadingPairs>
    <vt:vector size="8" baseType="variant">
      <vt:variant>
        <vt:lpstr>使用字型</vt:lpstr>
      </vt:variant>
      <vt:variant>
        <vt:i4>20</vt:i4>
      </vt:variant>
      <vt:variant>
        <vt:lpstr>佈景主題</vt:lpstr>
      </vt:variant>
      <vt:variant>
        <vt:i4>9</vt:i4>
      </vt:variant>
      <vt:variant>
        <vt:lpstr>內嵌 OLE 伺服程式</vt:lpstr>
      </vt:variant>
      <vt:variant>
        <vt:i4>2</vt:i4>
      </vt:variant>
      <vt:variant>
        <vt:lpstr>投影片標題</vt:lpstr>
      </vt:variant>
      <vt:variant>
        <vt:i4>166</vt:i4>
      </vt:variant>
    </vt:vector>
  </HeadingPairs>
  <TitlesOfParts>
    <vt:vector size="197" baseType="lpstr">
      <vt:lpstr>細明體</vt:lpstr>
      <vt:lpstr>華康正顏楷體W5</vt:lpstr>
      <vt:lpstr>華康粗圓體</vt:lpstr>
      <vt:lpstr>華康華綜體W5</vt:lpstr>
      <vt:lpstr>華康儷粗宋</vt:lpstr>
      <vt:lpstr>華康儷楷書</vt:lpstr>
      <vt:lpstr>微軟正黑體</vt:lpstr>
      <vt:lpstr>微軟正黑體 Light</vt:lpstr>
      <vt:lpstr>新細明體</vt:lpstr>
      <vt:lpstr>標楷體</vt:lpstr>
      <vt:lpstr>Arial</vt:lpstr>
      <vt:lpstr>Arial Black</vt:lpstr>
      <vt:lpstr>Book Antiqua</vt:lpstr>
      <vt:lpstr>Calibri</vt:lpstr>
      <vt:lpstr>Century Gothic</vt:lpstr>
      <vt:lpstr>Constantia</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※因應疫情三級警戒調整注意事項</vt:lpstr>
      <vt:lpstr>PowerPoint 簡報</vt:lpstr>
      <vt:lpstr>PowerPoint 簡報</vt:lpstr>
      <vt:lpstr>※因應疫情三級警戒調整注意事項</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僅適用參加 111及 112學年度服務學習積分採計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憲章 周</cp:lastModifiedBy>
  <cp:revision>1163</cp:revision>
  <dcterms:created xsi:type="dcterms:W3CDTF">2014-11-14T00:32:43Z</dcterms:created>
  <dcterms:modified xsi:type="dcterms:W3CDTF">2023-03-01T04:28:59Z</dcterms:modified>
</cp:coreProperties>
</file>