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sldIdLst>
    <p:sldId id="256" r:id="rId2"/>
    <p:sldId id="257" r:id="rId3"/>
    <p:sldId id="261" r:id="rId4"/>
    <p:sldId id="359" r:id="rId5"/>
    <p:sldId id="361" r:id="rId6"/>
    <p:sldId id="362" r:id="rId7"/>
    <p:sldId id="363" r:id="rId8"/>
    <p:sldId id="364" r:id="rId9"/>
    <p:sldId id="365" r:id="rId10"/>
    <p:sldId id="366" r:id="rId11"/>
    <p:sldId id="367" r:id="rId12"/>
    <p:sldId id="368" r:id="rId13"/>
    <p:sldId id="369" r:id="rId14"/>
    <p:sldId id="370"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60" r:id="rId33"/>
    <p:sldId id="390" r:id="rId34"/>
    <p:sldId id="391" r:id="rId35"/>
    <p:sldId id="392" r:id="rId36"/>
    <p:sldId id="393" r:id="rId37"/>
    <p:sldId id="262" r:id="rId38"/>
    <p:sldId id="264" r:id="rId39"/>
    <p:sldId id="267" r:id="rId40"/>
    <p:sldId id="268" r:id="rId41"/>
    <p:sldId id="265" r:id="rId42"/>
    <p:sldId id="389" r:id="rId43"/>
    <p:sldId id="269" r:id="rId44"/>
    <p:sldId id="270" r:id="rId45"/>
    <p:sldId id="273" r:id="rId46"/>
    <p:sldId id="358" r:id="rId47"/>
    <p:sldId id="278" r:id="rId48"/>
    <p:sldId id="274" r:id="rId49"/>
    <p:sldId id="394" r:id="rId50"/>
    <p:sldId id="395" r:id="rId51"/>
    <p:sldId id="396" r:id="rId52"/>
    <p:sldId id="277" r:id="rId53"/>
    <p:sldId id="275" r:id="rId54"/>
    <p:sldId id="279" r:id="rId55"/>
    <p:sldId id="281" r:id="rId56"/>
    <p:sldId id="276" r:id="rId57"/>
    <p:sldId id="315" r:id="rId58"/>
    <p:sldId id="316" r:id="rId5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40" autoAdjust="0"/>
    <p:restoredTop sz="94660"/>
  </p:normalViewPr>
  <p:slideViewPr>
    <p:cSldViewPr snapToGrid="0">
      <p:cViewPr varScale="1">
        <p:scale>
          <a:sx n="86" d="100"/>
          <a:sy n="86" d="100"/>
        </p:scale>
        <p:origin x="38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06B5EFA-8629-49A0-AC8A-87CDD08E8550}" type="datetimeFigureOut">
              <a:rPr lang="zh-TW" altLang="en-US" smtClean="0"/>
              <a:t>2023/8/15</a:t>
            </a:fld>
            <a:endParaRPr lang="zh-TW" altLang="en-US"/>
          </a:p>
        </p:txBody>
      </p:sp>
      <p:sp>
        <p:nvSpPr>
          <p:cNvPr id="4" name="投影片影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C380489-3992-408A-A57F-9DA31B0526ED}" type="slidenum">
              <a:rPr lang="zh-TW" altLang="en-US" smtClean="0"/>
              <a:t>‹#›</a:t>
            </a:fld>
            <a:endParaRPr lang="zh-TW" altLang="en-US"/>
          </a:p>
        </p:txBody>
      </p:sp>
    </p:spTree>
    <p:extLst>
      <p:ext uri="{BB962C8B-B14F-4D97-AF65-F5344CB8AC3E}">
        <p14:creationId xmlns:p14="http://schemas.microsoft.com/office/powerpoint/2010/main" val="278895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17960196-C42E-40AC-AD0D-31B2551EB4E0}" type="datetime1">
              <a:rPr lang="zh-TW" altLang="en-US" smtClean="0"/>
              <a:t>2023/8/15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DA62620-2814-4280-A28A-F99B7549891B}" type="slidenum">
              <a:rPr lang="zh-TW" altLang="en-US" smtClean="0"/>
              <a:t>‹#›</a:t>
            </a:fld>
            <a:endParaRPr lang="zh-TW" altLang="en-US"/>
          </a:p>
        </p:txBody>
      </p:sp>
    </p:spTree>
    <p:extLst>
      <p:ext uri="{BB962C8B-B14F-4D97-AF65-F5344CB8AC3E}">
        <p14:creationId xmlns:p14="http://schemas.microsoft.com/office/powerpoint/2010/main" val="5130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624082E-13D9-4BC5-BE01-74643A67186E}" type="datetime1">
              <a:rPr lang="zh-TW" altLang="en-US" smtClean="0"/>
              <a:t>2023/8/15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A62620-2814-4280-A28A-F99B7549891B}" type="slidenum">
              <a:rPr lang="zh-TW" altLang="en-US" smtClean="0"/>
              <a:t>‹#›</a:t>
            </a:fld>
            <a:endParaRPr lang="zh-TW" altLang="en-US"/>
          </a:p>
        </p:txBody>
      </p:sp>
    </p:spTree>
    <p:extLst>
      <p:ext uri="{BB962C8B-B14F-4D97-AF65-F5344CB8AC3E}">
        <p14:creationId xmlns:p14="http://schemas.microsoft.com/office/powerpoint/2010/main" val="10203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1CCECB9F-4DC9-4F2E-ADCC-1B4FFCE7135A}" type="datetime1">
              <a:rPr lang="zh-TW" altLang="en-US" smtClean="0"/>
              <a:t>2023/8/15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A62620-2814-4280-A28A-F99B7549891B}" type="slidenum">
              <a:rPr lang="zh-TW" altLang="en-US" smtClean="0"/>
              <a:t>‹#›</a:t>
            </a:fld>
            <a:endParaRPr lang="zh-TW"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26458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BADEF48C-A526-47E6-BB50-32EE08FD979F}" type="datetime1">
              <a:rPr lang="zh-TW" altLang="en-US" smtClean="0"/>
              <a:t>2023/8/15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A62620-2814-4280-A28A-F99B7549891B}" type="slidenum">
              <a:rPr lang="zh-TW" altLang="en-US" smtClean="0"/>
              <a:t>‹#›</a:t>
            </a:fld>
            <a:endParaRPr lang="zh-TW" altLang="en-US"/>
          </a:p>
        </p:txBody>
      </p:sp>
    </p:spTree>
    <p:extLst>
      <p:ext uri="{BB962C8B-B14F-4D97-AF65-F5344CB8AC3E}">
        <p14:creationId xmlns:p14="http://schemas.microsoft.com/office/powerpoint/2010/main" val="1110284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44FA5E1A-A190-44F2-A4E6-8AE950862CF4}" type="datetime1">
              <a:rPr lang="zh-TW" altLang="en-US" smtClean="0"/>
              <a:t>2023/8/15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A62620-2814-4280-A28A-F99B7549891B}" type="slidenum">
              <a:rPr lang="zh-TW" altLang="en-US" smtClean="0"/>
              <a:t>‹#›</a:t>
            </a:fld>
            <a:endParaRPr lang="zh-TW"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38561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5E0EDC16-5F13-45A1-97D0-A3973A87DC94}" type="datetime1">
              <a:rPr lang="zh-TW" altLang="en-US" smtClean="0"/>
              <a:t>2023/8/15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A62620-2814-4280-A28A-F99B7549891B}" type="slidenum">
              <a:rPr lang="zh-TW" altLang="en-US" smtClean="0"/>
              <a:t>‹#›</a:t>
            </a:fld>
            <a:endParaRPr lang="zh-TW" altLang="en-US"/>
          </a:p>
        </p:txBody>
      </p:sp>
    </p:spTree>
    <p:extLst>
      <p:ext uri="{BB962C8B-B14F-4D97-AF65-F5344CB8AC3E}">
        <p14:creationId xmlns:p14="http://schemas.microsoft.com/office/powerpoint/2010/main" val="462412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EA69866-CC57-4615-A63A-70D0760004DE}" type="datetime1">
              <a:rPr lang="zh-TW" altLang="en-US" smtClean="0"/>
              <a:t>2023/8/15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A62620-2814-4280-A28A-F99B7549891B}" type="slidenum">
              <a:rPr lang="zh-TW" altLang="en-US" smtClean="0"/>
              <a:t>‹#›</a:t>
            </a:fld>
            <a:endParaRPr lang="zh-TW" altLang="en-US"/>
          </a:p>
        </p:txBody>
      </p:sp>
    </p:spTree>
    <p:extLst>
      <p:ext uri="{BB962C8B-B14F-4D97-AF65-F5344CB8AC3E}">
        <p14:creationId xmlns:p14="http://schemas.microsoft.com/office/powerpoint/2010/main" val="1528844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450AE84-847D-43D7-8951-27CE7D5E492F}" type="datetime1">
              <a:rPr lang="zh-TW" altLang="en-US" smtClean="0"/>
              <a:t>2023/8/15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A62620-2814-4280-A28A-F99B7549891B}" type="slidenum">
              <a:rPr lang="zh-TW" altLang="en-US" smtClean="0"/>
              <a:t>‹#›</a:t>
            </a:fld>
            <a:endParaRPr lang="zh-TW" altLang="en-US"/>
          </a:p>
        </p:txBody>
      </p:sp>
    </p:spTree>
    <p:extLst>
      <p:ext uri="{BB962C8B-B14F-4D97-AF65-F5344CB8AC3E}">
        <p14:creationId xmlns:p14="http://schemas.microsoft.com/office/powerpoint/2010/main" val="306647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34A4F7B-E744-405A-8FDC-340140057336}" type="datetime1">
              <a:rPr lang="zh-TW" altLang="en-US" smtClean="0"/>
              <a:t>2023/8/15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A62620-2814-4280-A28A-F99B7549891B}" type="slidenum">
              <a:rPr lang="zh-TW" altLang="en-US" smtClean="0"/>
              <a:t>‹#›</a:t>
            </a:fld>
            <a:endParaRPr lang="zh-TW" altLang="en-US"/>
          </a:p>
        </p:txBody>
      </p:sp>
    </p:spTree>
    <p:extLst>
      <p:ext uri="{BB962C8B-B14F-4D97-AF65-F5344CB8AC3E}">
        <p14:creationId xmlns:p14="http://schemas.microsoft.com/office/powerpoint/2010/main" val="127469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C10D9240-74E8-4219-A613-4E17BD7FF936}" type="datetime1">
              <a:rPr lang="zh-TW" altLang="en-US" smtClean="0"/>
              <a:t>2023/8/15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A62620-2814-4280-A28A-F99B7549891B}" type="slidenum">
              <a:rPr lang="zh-TW" altLang="en-US" smtClean="0"/>
              <a:t>‹#›</a:t>
            </a:fld>
            <a:endParaRPr lang="zh-TW" altLang="en-US"/>
          </a:p>
        </p:txBody>
      </p:sp>
    </p:spTree>
    <p:extLst>
      <p:ext uri="{BB962C8B-B14F-4D97-AF65-F5344CB8AC3E}">
        <p14:creationId xmlns:p14="http://schemas.microsoft.com/office/powerpoint/2010/main" val="371181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1D73423A-754B-4E04-8C26-2EE7C3FDEC6C}" type="datetime1">
              <a:rPr lang="zh-TW" altLang="en-US" smtClean="0"/>
              <a:t>2023/8/15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DA62620-2814-4280-A28A-F99B7549891B}" type="slidenum">
              <a:rPr lang="zh-TW" altLang="en-US" smtClean="0"/>
              <a:t>‹#›</a:t>
            </a:fld>
            <a:endParaRPr lang="zh-TW" altLang="en-US"/>
          </a:p>
        </p:txBody>
      </p:sp>
    </p:spTree>
    <p:extLst>
      <p:ext uri="{BB962C8B-B14F-4D97-AF65-F5344CB8AC3E}">
        <p14:creationId xmlns:p14="http://schemas.microsoft.com/office/powerpoint/2010/main" val="357323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A104D61-5C12-4B13-B05E-D6DA69CB9726}" type="datetime1">
              <a:rPr lang="zh-TW" altLang="en-US" smtClean="0"/>
              <a:t>2023/8/15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DA62620-2814-4280-A28A-F99B7549891B}" type="slidenum">
              <a:rPr lang="zh-TW" altLang="en-US" smtClean="0"/>
              <a:t>‹#›</a:t>
            </a:fld>
            <a:endParaRPr lang="zh-TW" altLang="en-US"/>
          </a:p>
        </p:txBody>
      </p:sp>
    </p:spTree>
    <p:extLst>
      <p:ext uri="{BB962C8B-B14F-4D97-AF65-F5344CB8AC3E}">
        <p14:creationId xmlns:p14="http://schemas.microsoft.com/office/powerpoint/2010/main" val="263429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C900B5FF-52BD-4E1D-A3CA-3E6C12432CDD}" type="datetime1">
              <a:rPr lang="zh-TW" altLang="en-US" smtClean="0"/>
              <a:t>2023/8/15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DA62620-2814-4280-A28A-F99B7549891B}" type="slidenum">
              <a:rPr lang="zh-TW" altLang="en-US" smtClean="0"/>
              <a:t>‹#›</a:t>
            </a:fld>
            <a:endParaRPr lang="zh-TW" altLang="en-US"/>
          </a:p>
        </p:txBody>
      </p:sp>
    </p:spTree>
    <p:extLst>
      <p:ext uri="{BB962C8B-B14F-4D97-AF65-F5344CB8AC3E}">
        <p14:creationId xmlns:p14="http://schemas.microsoft.com/office/powerpoint/2010/main" val="144793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45784-2420-4E11-BF3C-C32312612046}" type="datetime1">
              <a:rPr lang="zh-TW" altLang="en-US" smtClean="0"/>
              <a:t>2023/8/15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DA62620-2814-4280-A28A-F99B7549891B}" type="slidenum">
              <a:rPr lang="zh-TW" altLang="en-US" smtClean="0"/>
              <a:t>‹#›</a:t>
            </a:fld>
            <a:endParaRPr lang="zh-TW" altLang="en-US"/>
          </a:p>
        </p:txBody>
      </p:sp>
    </p:spTree>
    <p:extLst>
      <p:ext uri="{BB962C8B-B14F-4D97-AF65-F5344CB8AC3E}">
        <p14:creationId xmlns:p14="http://schemas.microsoft.com/office/powerpoint/2010/main" val="318714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874B7B5-B99E-47D3-8E3F-6925E60559D4}" type="datetime1">
              <a:rPr lang="zh-TW" altLang="en-US" smtClean="0"/>
              <a:t>2023/8/15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DA62620-2814-4280-A28A-F99B7549891B}" type="slidenum">
              <a:rPr lang="zh-TW" altLang="en-US" smtClean="0"/>
              <a:t>‹#›</a:t>
            </a:fld>
            <a:endParaRPr lang="zh-TW" altLang="en-US"/>
          </a:p>
        </p:txBody>
      </p:sp>
    </p:spTree>
    <p:extLst>
      <p:ext uri="{BB962C8B-B14F-4D97-AF65-F5344CB8AC3E}">
        <p14:creationId xmlns:p14="http://schemas.microsoft.com/office/powerpoint/2010/main" val="78534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75C8A335-FCFF-4CFA-944F-6CE6486FF2B2}" type="datetime1">
              <a:rPr lang="zh-TW" altLang="en-US" smtClean="0"/>
              <a:t>2023/8/15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A62620-2814-4280-A28A-F99B7549891B}" type="slidenum">
              <a:rPr lang="zh-TW" altLang="en-US" smtClean="0"/>
              <a:t>‹#›</a:t>
            </a:fld>
            <a:endParaRPr lang="zh-TW" altLang="en-US"/>
          </a:p>
        </p:txBody>
      </p:sp>
    </p:spTree>
    <p:extLst>
      <p:ext uri="{BB962C8B-B14F-4D97-AF65-F5344CB8AC3E}">
        <p14:creationId xmlns:p14="http://schemas.microsoft.com/office/powerpoint/2010/main" val="82263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A3A8A2B-1C89-47D6-AEA2-59C52019F85A}" type="datetime1">
              <a:rPr lang="zh-TW" altLang="en-US" smtClean="0"/>
              <a:t>2023/8/15</a:t>
            </a:fld>
            <a:endParaRPr lang="zh-TW"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DA62620-2814-4280-A28A-F99B7549891B}" type="slidenum">
              <a:rPr lang="zh-TW" altLang="en-US" smtClean="0"/>
              <a:t>‹#›</a:t>
            </a:fld>
            <a:endParaRPr lang="zh-TW" altLang="en-US"/>
          </a:p>
        </p:txBody>
      </p:sp>
    </p:spTree>
    <p:extLst>
      <p:ext uri="{BB962C8B-B14F-4D97-AF65-F5344CB8AC3E}">
        <p14:creationId xmlns:p14="http://schemas.microsoft.com/office/powerpoint/2010/main" val="14954300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judgment.judicial.gov.tw/FJUD/data.aspx?ty=JD&amp;id=TPBA,107%2c%e8%a8%b4%2c967%2c20191204%2c1" TargetMode="External"/><Relationship Id="rId3" Type="http://schemas.openxmlformats.org/officeDocument/2006/relationships/hyperlink" Target="https://judgment.judicial.gov.tw/FJUD/data.aspx?ty=JD&amp;id=TPAA,110%2c%e4%b8%8a%2c565%2c20210909%2c1" TargetMode="External"/><Relationship Id="rId7" Type="http://schemas.openxmlformats.org/officeDocument/2006/relationships/hyperlink" Target="https://judgment.judicial.gov.tw/FJUD/data.aspx?ty=JD&amp;id=TPAA,109%2c%e5%88%a4%2c313%2c20200604%2c1" TargetMode="External"/><Relationship Id="rId2" Type="http://schemas.openxmlformats.org/officeDocument/2006/relationships/hyperlink" Target="https://judgment.judicial.gov.tw/FJUD/data.aspx?ty=JD&amp;id=KSBA,108%2c%e8%a8%b4%2c78%2c20210505%2c1" TargetMode="External"/><Relationship Id="rId1" Type="http://schemas.openxmlformats.org/officeDocument/2006/relationships/slideLayout" Target="../slideLayouts/slideLayout2.xml"/><Relationship Id="rId6" Type="http://schemas.openxmlformats.org/officeDocument/2006/relationships/hyperlink" Target="https://judgment.judicial.gov.tw/FJUD/data.aspx?ty=JD&amp;id=TPBA,107%2c%e8%a8%b4%2c927%2c20190418%2c2" TargetMode="External"/><Relationship Id="rId5" Type="http://schemas.openxmlformats.org/officeDocument/2006/relationships/hyperlink" Target="https://judgment.judicial.gov.tw/FJUD/data.aspx?ty=JD&amp;id=TPAA,109%2c%e4%b8%8a%2c570%2c20210121%2c1" TargetMode="External"/><Relationship Id="rId4" Type="http://schemas.openxmlformats.org/officeDocument/2006/relationships/hyperlink" Target="https://judgment.judicial.gov.tw/FJUD/data.aspx?ty=JD&amp;id=TPBA,108%2c%e8%a8%b4%2c329%2c20200220%2c1" TargetMode="External"/><Relationship Id="rId9" Type="http://schemas.openxmlformats.org/officeDocument/2006/relationships/hyperlink" Target="https://judgment.judicial.gov.tw/FJUD/data.aspx?ty=JD&amp;id=TPAA,109%2c%e8%a3%81%2c631%2c20200409%2c1"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judgment.judicial.gov.tw/FJUD/data.aspx?ty=JD&amp;id=NHEV,108%2c%e6%b9%96%e5%9c%8b%e7%b0%a1%2c1%2c20200827%2c1" TargetMode="External"/><Relationship Id="rId7" Type="http://schemas.openxmlformats.org/officeDocument/2006/relationships/hyperlink" Target="https://judgment.judicial.gov.tw/FJUD/data.aspx?ty=JD&amp;id=TNHV,108%2c%e4%b8%8a%e5%9c%8b%2c2%2c20200916%2c1" TargetMode="External"/><Relationship Id="rId2" Type="http://schemas.openxmlformats.org/officeDocument/2006/relationships/hyperlink" Target="https://judgment.judicial.gov.tw/FJUD/data.aspx?ty=JD&amp;id=TNHV,109%2c%e4%b8%8a%e6%98%93%2c403%2c20220615%2c1" TargetMode="External"/><Relationship Id="rId1" Type="http://schemas.openxmlformats.org/officeDocument/2006/relationships/slideLayout" Target="../slideLayouts/slideLayout2.xml"/><Relationship Id="rId6" Type="http://schemas.openxmlformats.org/officeDocument/2006/relationships/hyperlink" Target="https://judgment.judicial.gov.tw/FJUD/data.aspx?ty=JD&amp;id=TNDV,107%2c%e9%87%8d%e5%9c%8b%2c3%2c20190924%2c1" TargetMode="External"/><Relationship Id="rId5" Type="http://schemas.openxmlformats.org/officeDocument/2006/relationships/hyperlink" Target="https://judgment.judicial.gov.tw/FJUD/data.aspx?ty=JD&amp;id=SLDV,108%2c%e5%9c%8b%2c4%2c20201231%2c2" TargetMode="External"/><Relationship Id="rId4" Type="http://schemas.openxmlformats.org/officeDocument/2006/relationships/hyperlink" Target="https://judgment.judicial.gov.tw/FJUD/data.aspx?ty=JD&amp;id=SLDV,109%2c%e5%9c%8b%e7%b0%a1%e4%b8%8a%2c2%2c20220517%2c1"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judgment.judicial.gov.tw/FJUD/data.aspx?ty=JD&amp;id=PCDM,107%2c%e6%98%93%2c152%2c20190329%2c1" TargetMode="External"/><Relationship Id="rId2" Type="http://schemas.openxmlformats.org/officeDocument/2006/relationships/hyperlink" Target="https://judgment.judicial.gov.tw/FJUD/data.aspx?ty=JD&amp;id=TNDM,109%2c%e7%b0%a1%2c1541%2c20200529%2c1" TargetMode="External"/><Relationship Id="rId1" Type="http://schemas.openxmlformats.org/officeDocument/2006/relationships/slideLayout" Target="../slideLayouts/slideLayout2.xml"/><Relationship Id="rId4" Type="http://schemas.openxmlformats.org/officeDocument/2006/relationships/hyperlink" Target="https://judgment.judicial.gov.tw/FJUD/data.aspx?ty=JD&amp;id=TPHM,108%2c%e4%b8%8a%e6%98%93%2c898%2c20200430%2c1"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6351FE-4A49-49E4-ADF1-072A8052E072}"/>
              </a:ext>
            </a:extLst>
          </p:cNvPr>
          <p:cNvSpPr>
            <a:spLocks noGrp="1"/>
          </p:cNvSpPr>
          <p:nvPr>
            <p:ph type="ctrTitle"/>
          </p:nvPr>
        </p:nvSpPr>
        <p:spPr>
          <a:xfrm>
            <a:off x="2276475" y="862439"/>
            <a:ext cx="9210675" cy="2363569"/>
          </a:xfrm>
        </p:spPr>
        <p:txBody>
          <a:bodyPr>
            <a:normAutofit/>
          </a:bodyPr>
          <a:lstStyle/>
          <a:p>
            <a:pPr algn="ctr"/>
            <a:r>
              <a:rPr lang="zh-TW" altLang="en-US" sz="4400" dirty="0">
                <a:latin typeface="標楷體" panose="03000509000000000000" pitchFamily="65" charset="-120"/>
                <a:ea typeface="標楷體" panose="03000509000000000000" pitchFamily="65" charset="-120"/>
              </a:rPr>
              <a:t>處理不當管教或違法處罰事件</a:t>
            </a:r>
            <a:br>
              <a:rPr lang="en-US" altLang="zh-TW" sz="4400" dirty="0">
                <a:latin typeface="標楷體" panose="03000509000000000000" pitchFamily="65" charset="-120"/>
                <a:ea typeface="標楷體" panose="03000509000000000000" pitchFamily="65" charset="-120"/>
              </a:rPr>
            </a:br>
            <a:r>
              <a:rPr lang="zh-TW" altLang="en-US" sz="4400" dirty="0">
                <a:latin typeface="標楷體" panose="03000509000000000000" pitchFamily="65" charset="-120"/>
                <a:ea typeface="標楷體" panose="03000509000000000000" pitchFamily="65" charset="-120"/>
              </a:rPr>
              <a:t>相關法律程序</a:t>
            </a:r>
            <a:br>
              <a:rPr lang="en-US" altLang="zh-TW" sz="4400" dirty="0">
                <a:latin typeface="標楷體" panose="03000509000000000000" pitchFamily="65" charset="-120"/>
                <a:ea typeface="標楷體" panose="03000509000000000000" pitchFamily="65" charset="-120"/>
              </a:rPr>
            </a:br>
            <a:r>
              <a:rPr lang="zh-TW" altLang="en-US" sz="4400" dirty="0">
                <a:latin typeface="標楷體" panose="03000509000000000000" pitchFamily="65" charset="-120"/>
                <a:ea typeface="標楷體" panose="03000509000000000000" pitchFamily="65" charset="-120"/>
              </a:rPr>
              <a:t>及行政</a:t>
            </a:r>
            <a:r>
              <a:rPr lang="en-US" altLang="zh-TW" sz="4400" dirty="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民</a:t>
            </a:r>
            <a:r>
              <a:rPr lang="en-US" altLang="zh-TW" sz="4400" dirty="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刑事訴訟程序案例研析</a:t>
            </a:r>
          </a:p>
        </p:txBody>
      </p:sp>
      <p:sp>
        <p:nvSpPr>
          <p:cNvPr id="3" name="副標題 2">
            <a:extLst>
              <a:ext uri="{FF2B5EF4-FFF2-40B4-BE49-F238E27FC236}">
                <a16:creationId xmlns:a16="http://schemas.microsoft.com/office/drawing/2014/main" id="{2A9FACC6-6370-4909-81AA-A8292C1992DD}"/>
              </a:ext>
            </a:extLst>
          </p:cNvPr>
          <p:cNvSpPr>
            <a:spLocks noGrp="1"/>
          </p:cNvSpPr>
          <p:nvPr>
            <p:ph type="subTitle" idx="1"/>
          </p:nvPr>
        </p:nvSpPr>
        <p:spPr>
          <a:xfrm>
            <a:off x="2417780" y="3531204"/>
            <a:ext cx="8637072" cy="2363569"/>
          </a:xfrm>
        </p:spPr>
        <p:txBody>
          <a:bodyPr>
            <a:normAutofit/>
          </a:bodyPr>
          <a:lstStyle/>
          <a:p>
            <a:pPr algn="ctr"/>
            <a:r>
              <a:rPr lang="zh-TW" altLang="en-US" sz="2800" dirty="0">
                <a:latin typeface="標楷體" panose="03000509000000000000" pitchFamily="65" charset="-120"/>
                <a:ea typeface="標楷體" panose="03000509000000000000" pitchFamily="65" charset="-120"/>
              </a:rPr>
              <a:t>主講人</a:t>
            </a:r>
            <a:br>
              <a:rPr lang="en-US" altLang="zh-TW" sz="2800" dirty="0">
                <a:latin typeface="標楷體" panose="03000509000000000000" pitchFamily="65" charset="-120"/>
                <a:ea typeface="標楷體" panose="03000509000000000000" pitchFamily="65" charset="-120"/>
              </a:rPr>
            </a:br>
            <a:r>
              <a:rPr lang="zh-TW" altLang="en-US" sz="2800" dirty="0">
                <a:latin typeface="標楷體" panose="03000509000000000000" pitchFamily="65" charset="-120"/>
                <a:ea typeface="標楷體" panose="03000509000000000000" pitchFamily="65" charset="-120"/>
              </a:rPr>
              <a:t>運鞍法律事務所主持律師</a:t>
            </a:r>
            <a:endParaRPr lang="en-US" altLang="zh-TW" sz="2800" dirty="0">
              <a:latin typeface="標楷體" panose="03000509000000000000" pitchFamily="65" charset="-120"/>
              <a:ea typeface="標楷體" panose="03000509000000000000" pitchFamily="65" charset="-120"/>
            </a:endParaRPr>
          </a:p>
          <a:p>
            <a:pPr algn="ctr"/>
            <a:r>
              <a:rPr lang="zh-TW" altLang="en-US" sz="2800" dirty="0">
                <a:latin typeface="標楷體" panose="03000509000000000000" pitchFamily="65" charset="-120"/>
                <a:ea typeface="標楷體" panose="03000509000000000000" pitchFamily="65" charset="-120"/>
              </a:rPr>
              <a:t>許雅芬律師</a:t>
            </a:r>
          </a:p>
        </p:txBody>
      </p:sp>
      <p:sp>
        <p:nvSpPr>
          <p:cNvPr id="6" name="投影片編號版面配置區 5">
            <a:extLst>
              <a:ext uri="{FF2B5EF4-FFF2-40B4-BE49-F238E27FC236}">
                <a16:creationId xmlns:a16="http://schemas.microsoft.com/office/drawing/2014/main" id="{87D08BA9-76A8-447F-B08C-4A2234AD5CD0}"/>
              </a:ext>
            </a:extLst>
          </p:cNvPr>
          <p:cNvSpPr>
            <a:spLocks noGrp="1"/>
          </p:cNvSpPr>
          <p:nvPr>
            <p:ph type="sldNum" sz="quarter" idx="12"/>
          </p:nvPr>
        </p:nvSpPr>
        <p:spPr/>
        <p:txBody>
          <a:bodyPr/>
          <a:lstStyle/>
          <a:p>
            <a:fld id="{3DA62620-2814-4280-A28A-F99B7549891B}" type="slidenum">
              <a:rPr lang="zh-TW" altLang="en-US" smtClean="0"/>
              <a:t>1</a:t>
            </a:fld>
            <a:endParaRPr lang="zh-TW" altLang="en-US"/>
          </a:p>
        </p:txBody>
      </p:sp>
    </p:spTree>
    <p:extLst>
      <p:ext uri="{BB962C8B-B14F-4D97-AF65-F5344CB8AC3E}">
        <p14:creationId xmlns:p14="http://schemas.microsoft.com/office/powerpoint/2010/main" val="2746263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教育場域之法律常識</a:t>
            </a:r>
            <a:r>
              <a:rPr kumimoji="1" lang="en-US" altLang="zh-TW" sz="4000" dirty="0">
                <a:latin typeface="Kaiti TC" panose="02010600040101010101" pitchFamily="2" charset="-120"/>
                <a:ea typeface="Kaiti TC" panose="02010600040101010101" pitchFamily="2" charset="-120"/>
              </a:rPr>
              <a:t>-7</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p:txBody>
          <a:bodyPr>
            <a:normAutofit/>
          </a:bodyPr>
          <a:lstStyle/>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三、訴外人即泉源國小代課老師丙○○則於附表編號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7</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所示時間 ，以附表編號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7</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所示事由，處罰甲男跳波比跳</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300</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下，致甲男受有小腿肌肉撕裂傷與肌腱發炎之傷害，侵害甲男之前揭權利。</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四、甲男於附表編號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9</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所示時間遭同班同學霸凌，致受有右側腹 股溝</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公分瘀傷、包皮</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0.4</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公分挫傷、左側胸廓疼痛之傷害。詎甲○○、戊○○、丁○○竟於附表編號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10</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所示時間，強迫甲男在六年甲班重演霸凌過程，違反調查霸凌事件時，應避 免行為人和被霸凌人對質及處理霸凌事件應保密之規定，侵害甲男之前揭權利及隱私權。</a:t>
            </a: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10</a:t>
            </a:fld>
            <a:endParaRPr lang="zh-TW" altLang="en-US"/>
          </a:p>
        </p:txBody>
      </p:sp>
    </p:spTree>
    <p:extLst>
      <p:ext uri="{BB962C8B-B14F-4D97-AF65-F5344CB8AC3E}">
        <p14:creationId xmlns:p14="http://schemas.microsoft.com/office/powerpoint/2010/main" val="2247576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教育場域之法律常識</a:t>
            </a:r>
            <a:r>
              <a:rPr kumimoji="1" lang="en-US" altLang="zh-TW" sz="4000" dirty="0">
                <a:latin typeface="Kaiti TC" panose="02010600040101010101" pitchFamily="2" charset="-120"/>
                <a:ea typeface="Kaiti TC" panose="02010600040101010101" pitchFamily="2" charset="-120"/>
              </a:rPr>
              <a:t>-8</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p:txBody>
          <a:bodyPr>
            <a:normAutofit fontScale="92500" lnSpcReduction="10000"/>
          </a:bodyPr>
          <a:lstStyle/>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五、甲○○於其職務範圍內對甲男負有保護教導之義務，其長期 漠視、默許乙○○、丁○○對甲男為前述體罰，故意或過失 濫用行政權、未為積極有效之輔導，侵害甲男之前揭權利。 且甲○○於</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107</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年</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5</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月</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18</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日得知丙○○體罰甲男跳波比跳</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300 </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下後，未依臺北市政府教育局暨各級學校通報處理教師違法 處罰學生事件流程圖之相關規定處理，善盡保護學生不受體 罰之義務，侵害甲男之前揭權利，泉源國小依國家賠償法第 </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項後段規定，應負賠償責任。</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六、又甲○○於附表編號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11</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所示時間要求甲男與乙男在校長室對 質附表編號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9</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所示霸凌過程，並於乙男先行離開後，數落甲 男只要有事情就找父母出來，只有甲男為媽寶等語，違反應 避免行為人和被霸凌人對質之規定，侵害其前揭權利及隱私 權。。</a:t>
            </a: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11</a:t>
            </a:fld>
            <a:endParaRPr lang="zh-TW" altLang="en-US"/>
          </a:p>
        </p:txBody>
      </p:sp>
    </p:spTree>
    <p:extLst>
      <p:ext uri="{BB962C8B-B14F-4D97-AF65-F5344CB8AC3E}">
        <p14:creationId xmlns:p14="http://schemas.microsoft.com/office/powerpoint/2010/main" val="232925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教育場域之法律常識</a:t>
            </a:r>
            <a:r>
              <a:rPr kumimoji="1" lang="en-US" altLang="zh-TW" sz="4000" dirty="0">
                <a:latin typeface="Kaiti TC" panose="02010600040101010101" pitchFamily="2" charset="-120"/>
                <a:ea typeface="Kaiti TC" panose="02010600040101010101" pitchFamily="2" charset="-120"/>
              </a:rPr>
              <a:t>-10</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p:txBody>
          <a:bodyPr>
            <a:normAutofit/>
          </a:bodyPr>
          <a:lstStyle/>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七、而泉源國小就附表編號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至</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8</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所示行為違反教育基本法第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8</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 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項、</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109</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年</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8</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月</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3</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日修正前之學校訂定教師輔導與管教學生 辦法注意事項（下稱系爭注意事項）第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38</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點、第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42</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點規定； 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10</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至</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11</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所示行為違反教育基本法第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8</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項、</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109 </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年</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7</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月</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21</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日修正前之校園霸凌防制準則（下稱系爭防制準則 ）第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15</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4</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款、第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16</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項規定，依國家賠償法第 </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項前段規定，應負賠償責任。甲○○就其上開行為， 依民法第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186</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項規定，應負賠償責任，並與泉源國小負 不真正連帶給付責任。。</a:t>
            </a: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12</a:t>
            </a:fld>
            <a:endParaRPr lang="zh-TW" altLang="en-US"/>
          </a:p>
        </p:txBody>
      </p:sp>
    </p:spTree>
    <p:extLst>
      <p:ext uri="{BB962C8B-B14F-4D97-AF65-F5344CB8AC3E}">
        <p14:creationId xmlns:p14="http://schemas.microsoft.com/office/powerpoint/2010/main" val="1612919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教育場域之法律常識</a:t>
            </a:r>
            <a:r>
              <a:rPr kumimoji="1" lang="en-US" altLang="zh-TW" sz="4000" dirty="0">
                <a:latin typeface="Kaiti TC" panose="02010600040101010101" pitchFamily="2" charset="-120"/>
                <a:ea typeface="Kaiti TC" panose="02010600040101010101" pitchFamily="2" charset="-120"/>
              </a:rPr>
              <a:t>-11</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p:txBody>
          <a:bodyPr>
            <a:normAutofit fontScale="92500" lnSpcReduction="10000"/>
          </a:bodyPr>
          <a:lstStyle/>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八、又甲男除受有上開身體傷害外，尚因此罹患憂鬱症，共計支 出醫療費用</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4,640</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元、在家自學費用</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87,500</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元，並受有非財 產上損害</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60</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萬元（其中附表編號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至</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6</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8</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部分為</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10</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萬元、附 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7</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部分為</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20</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萬元、附表編號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10</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11</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部分為</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30</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萬元）； 甲男之母因甲男受有上開不法侵害，出現學習困難，需長期 接受心理諮商輔導，亦因此須付出更多心力保護及教養，奔 波往來醫院，造成額外負擔及心理壓力，因此罹患憂鬱症， 被告侵害其基於父母子女之身分法益，情節重大，甲男之母 受有非財產上損害</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27</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萬元。則甲男依國家賠償法第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5</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條、民 法第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193</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項、第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195</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項、第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216</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項規定，自得 請求泉源國小給付</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692,140</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元；甲男之母依國家賠償法第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5</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 、民法第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195</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3</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項準用同條第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項規定，自得請求泉源國 小給付</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27</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萬元，為此，爰依上開規定，提起本訴等語。</a:t>
            </a: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13</a:t>
            </a:fld>
            <a:endParaRPr lang="zh-TW" altLang="en-US"/>
          </a:p>
        </p:txBody>
      </p:sp>
    </p:spTree>
    <p:extLst>
      <p:ext uri="{BB962C8B-B14F-4D97-AF65-F5344CB8AC3E}">
        <p14:creationId xmlns:p14="http://schemas.microsoft.com/office/powerpoint/2010/main" val="3581961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教育場域之法律常識</a:t>
            </a:r>
            <a:r>
              <a:rPr kumimoji="1" lang="en-US" altLang="zh-TW" sz="4000" dirty="0">
                <a:latin typeface="Kaiti TC" panose="02010600040101010101" pitchFamily="2" charset="-120"/>
                <a:ea typeface="Kaiti TC" panose="02010600040101010101" pitchFamily="2" charset="-120"/>
              </a:rPr>
              <a:t>-12</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p:txBody>
          <a:bodyPr>
            <a:normAutofit/>
          </a:bodyPr>
          <a:lstStyle/>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法院認定：學校有賠償責任</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原告主張乙○○於附表編號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4</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至</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6</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所示時、地，因 甲男遺失物品，而分別處罰甲男跳波比跳至少各</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20</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下；丙○ ○於附表編號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7</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所示時、地，因甲男不願向其不慎撞及之戊 女道歉，而處罰甲男於下課時間分三次跳波比跳各</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50</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下，共 計</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150</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下，其等於執行輔導及管教甲男時，疏未注意違反教 育基本法第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8</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項、系爭注意事項第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38</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點規定，侵害甲男 之人格發展權，堪以認定。至於原告逾此部分之主張，難認 為真實。</a:t>
            </a: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14</a:t>
            </a:fld>
            <a:endParaRPr lang="zh-TW" altLang="en-US"/>
          </a:p>
        </p:txBody>
      </p:sp>
    </p:spTree>
    <p:extLst>
      <p:ext uri="{BB962C8B-B14F-4D97-AF65-F5344CB8AC3E}">
        <p14:creationId xmlns:p14="http://schemas.microsoft.com/office/powerpoint/2010/main" val="3274000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a:xfrm>
            <a:off x="2589213" y="624110"/>
            <a:ext cx="8915400" cy="820226"/>
          </a:xfrm>
        </p:spPr>
        <p:txBody>
          <a:bodyPr>
            <a:noAutofit/>
          </a:bodyPr>
          <a:lstStyle/>
          <a:p>
            <a:r>
              <a:rPr kumimoji="1" lang="zh-TW" altLang="en-US" sz="4000" dirty="0">
                <a:latin typeface="Kaiti TC" panose="02010600040101010101" pitchFamily="2" charset="-120"/>
                <a:ea typeface="Kaiti TC" panose="02010600040101010101" pitchFamily="2" charset="-120"/>
              </a:rPr>
              <a:t>教育場域之法律常識</a:t>
            </a:r>
            <a:r>
              <a:rPr kumimoji="1" lang="en-US" altLang="zh-TW" sz="4000" dirty="0">
                <a:latin typeface="Kaiti TC" panose="02010600040101010101" pitchFamily="2" charset="-120"/>
                <a:ea typeface="Kaiti TC" panose="02010600040101010101" pitchFamily="2" charset="-120"/>
              </a:rPr>
              <a:t>-13</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a:xfrm>
            <a:off x="2358736" y="1444336"/>
            <a:ext cx="9145876" cy="4466886"/>
          </a:xfrm>
        </p:spPr>
        <p:txBody>
          <a:bodyPr>
            <a:normAutofit fontScale="92500" lnSpcReduction="10000"/>
          </a:bodyPr>
          <a:lstStyle/>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法院認定：校長之部分</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按公務員於執行職務行使公權力時，因故意或過失不法侵害 人民自由或權利者，國家應負損害賠償責任。公務員怠於執 行職務，致人民自由或權利遭受損害者亦同，國家賠償法第 </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項定有明文。又公務員因故意違背對於第三人應執行 之職務，致第三人受損害者，負賠償責任。其因過失者，以 被害人不能依他項方法受賠償時為限，負其責任。前項情形 ，如被害人得依法律上之救濟方法，除去其損害，而因故意 或過失不為之者，公務員不負賠償責任，民法第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186</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條亦定 有明文。準此，公務員因故意違背對於第三人應執行之職務 ，致第三人之權利或利益受損害者，被害人得向公務員、或 國家請求賠償。若公務員之違背職務係出於過失者，則被害 人只得依國家賠償法之規定，向國家請求賠償損害。查甲○ ○係屬國家賠償法第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項所稱之公務員，依前揭規定及 說明，本件需甲○○於執行職務行使公權力，故意不法侵害 甲男自由或權利，原告始得依民法第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186</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項前段規定， 對甲○○請求損害賠償。</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15</a:t>
            </a:fld>
            <a:endParaRPr lang="zh-TW" altLang="en-US"/>
          </a:p>
        </p:txBody>
      </p:sp>
    </p:spTree>
    <p:extLst>
      <p:ext uri="{BB962C8B-B14F-4D97-AF65-F5344CB8AC3E}">
        <p14:creationId xmlns:p14="http://schemas.microsoft.com/office/powerpoint/2010/main" val="3514718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a:xfrm>
            <a:off x="2589213" y="624110"/>
            <a:ext cx="8915400" cy="820226"/>
          </a:xfrm>
        </p:spPr>
        <p:txBody>
          <a:bodyPr>
            <a:noAutofit/>
          </a:bodyPr>
          <a:lstStyle/>
          <a:p>
            <a:r>
              <a:rPr kumimoji="1" lang="zh-TW" altLang="en-US" sz="4000" dirty="0">
                <a:latin typeface="Kaiti TC" panose="02010600040101010101" pitchFamily="2" charset="-120"/>
                <a:ea typeface="Kaiti TC" panose="02010600040101010101" pitchFamily="2" charset="-120"/>
              </a:rPr>
              <a:t>教育場域之法律常識</a:t>
            </a:r>
            <a:r>
              <a:rPr kumimoji="1" lang="en-US" altLang="zh-TW" sz="4000" dirty="0">
                <a:latin typeface="Kaiti TC" panose="02010600040101010101" pitchFamily="2" charset="-120"/>
                <a:ea typeface="Kaiti TC" panose="02010600040101010101" pitchFamily="2" charset="-120"/>
              </a:rPr>
              <a:t>-14</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a:xfrm>
            <a:off x="2358736" y="1444336"/>
            <a:ext cx="9145876" cy="4466886"/>
          </a:xfrm>
        </p:spPr>
        <p:txBody>
          <a:bodyPr>
            <a:normAutofit fontScale="92500" lnSpcReduction="20000"/>
          </a:bodyPr>
          <a:lstStyle/>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法院認定：校長之部分</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⒈丁女之母於</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109</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年</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6</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月</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19</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日本院審理中證述：我沒有跟戊○○ 或學校其他人反應丁女因遺失物品而跳波比跳的事等語（見 本院卷㈡第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387</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頁）。乙○○於</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109</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年</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7</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月</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日本院審理中證述 ：我沒有特別跟甲○○講在學生領回物品時會讓學生選擇跳 波比跳等語（見本院卷㈢第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36</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頁）。甲○○於同日證述：甲 男及甲男之母沒有跟我講過曾因領回遺失物而跳波比跳，我 不知道泉源國小學生曾因領回遺失物而跳波比跳，乙○○也 沒有向我提及學生領回物品可以選擇跳波比跳代替填寫事件 經過單，丙○○要求甲男跳波比跳後，我有在教師晨會會議 上口頭要求、說明，拿晨光體適能暖身活動作為處罰方式之 一不妥適等語（見本院卷㈢第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44</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至</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45</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頁）。足認甲○○並不 知悉乙○○有於附表編號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4</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至</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6</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所示時、地，因甲男遺失附表 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4</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至</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6</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所示物品，而處罰甲男跳波比跳各至少</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20</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下，且甲 ○○於知悉丙○○有於附表編號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7</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所示時、地，因前述事由 ，處罰甲男跳波比跳後，即在教師晨會會議禁止老師再為上 開行為，是其自無於執行校長職務時，故意不法侵害甲男權 利。</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16</a:t>
            </a:fld>
            <a:endParaRPr lang="zh-TW" altLang="en-US"/>
          </a:p>
        </p:txBody>
      </p:sp>
    </p:spTree>
    <p:extLst>
      <p:ext uri="{BB962C8B-B14F-4D97-AF65-F5344CB8AC3E}">
        <p14:creationId xmlns:p14="http://schemas.microsoft.com/office/powerpoint/2010/main" val="2763610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a:xfrm>
            <a:off x="2589213" y="624110"/>
            <a:ext cx="8915400" cy="820226"/>
          </a:xfrm>
        </p:spPr>
        <p:txBody>
          <a:bodyPr>
            <a:noAutofit/>
          </a:bodyPr>
          <a:lstStyle/>
          <a:p>
            <a:r>
              <a:rPr kumimoji="1" lang="zh-TW" altLang="en-US" sz="4000" dirty="0">
                <a:latin typeface="Kaiti TC" panose="02010600040101010101" pitchFamily="2" charset="-120"/>
                <a:ea typeface="Kaiti TC" panose="02010600040101010101" pitchFamily="2" charset="-120"/>
              </a:rPr>
              <a:t>教育場域之法律常識</a:t>
            </a:r>
            <a:r>
              <a:rPr kumimoji="1" lang="en-US" altLang="zh-TW" sz="4000" dirty="0">
                <a:latin typeface="Kaiti TC" panose="02010600040101010101" pitchFamily="2" charset="-120"/>
                <a:ea typeface="Kaiti TC" panose="02010600040101010101" pitchFamily="2" charset="-120"/>
              </a:rPr>
              <a:t>-15</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a:xfrm>
            <a:off x="2358736" y="1444336"/>
            <a:ext cx="9145876" cy="4466886"/>
          </a:xfrm>
        </p:spPr>
        <p:txBody>
          <a:bodyPr>
            <a:normAutofit/>
          </a:bodyPr>
          <a:lstStyle/>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法院認定：校長之部分</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⒉至於原告雖以前詞主張甲○○於</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107</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年</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5</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月</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18</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日知悉丙○○所 為後，未依臺北市政府教育局暨各級學校通報處理教師違法 處罰學生事件流程圖之相關規定處理，侵害甲男權利云云。 惟甲○○縱未為上開通報，亦僅係行政處置有所疏失，且甲 ○○於得知後即積極處理，瞭解事情經過，並禁止教師處罰 學生波比跳（見本院卷㈢第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43</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至</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44</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頁），丙○○亦向甲男道 歉，難認甲○○有故意不法侵害原告權利，遑論甲男亦未因 甲○○疏未為上開通報而權利受有何損害，是原告此部分主 張，不足採信。。</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17</a:t>
            </a:fld>
            <a:endParaRPr lang="zh-TW" altLang="en-US"/>
          </a:p>
        </p:txBody>
      </p:sp>
    </p:spTree>
    <p:extLst>
      <p:ext uri="{BB962C8B-B14F-4D97-AF65-F5344CB8AC3E}">
        <p14:creationId xmlns:p14="http://schemas.microsoft.com/office/powerpoint/2010/main" val="3797639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a:xfrm>
            <a:off x="2589213" y="624110"/>
            <a:ext cx="8915400" cy="820226"/>
          </a:xfrm>
        </p:spPr>
        <p:txBody>
          <a:bodyPr>
            <a:noAutofit/>
          </a:bodyPr>
          <a:lstStyle/>
          <a:p>
            <a:r>
              <a:rPr kumimoji="1" lang="zh-TW" altLang="en-US" sz="4000" dirty="0">
                <a:latin typeface="Kaiti TC" panose="02010600040101010101" pitchFamily="2" charset="-120"/>
                <a:ea typeface="Kaiti TC" panose="02010600040101010101" pitchFamily="2" charset="-120"/>
              </a:rPr>
              <a:t>教育場域之法律常識</a:t>
            </a:r>
            <a:r>
              <a:rPr kumimoji="1" lang="en-US" altLang="zh-TW" sz="4000" dirty="0">
                <a:latin typeface="Kaiti TC" panose="02010600040101010101" pitchFamily="2" charset="-120"/>
                <a:ea typeface="Kaiti TC" panose="02010600040101010101" pitchFamily="2" charset="-120"/>
              </a:rPr>
              <a:t>-16</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a:xfrm>
            <a:off x="2358736" y="1444336"/>
            <a:ext cx="9145876" cy="4466886"/>
          </a:xfrm>
        </p:spPr>
        <p:txBody>
          <a:bodyPr>
            <a:normAutofit/>
          </a:bodyPr>
          <a:lstStyle/>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法院認定：校長之部分</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⒊又甲男及甲男之母未曾向甲○○反應乙男、丙男之事，且附 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7</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所示甲男與丁女、己女下課玩耍追逐及拉扯，附表 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9</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所示甲男與乙男、丙男因鉛筆盒發生追逐、拉址及推 擠，非屬校園霸凌事件，甲○○於附表編號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10</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所示時間要求 甲男在教室內公開描述附表編號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9</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所示事件經過，並比劃其 中說詞不一之處，縱輔導及管教方式有所疏失，難謂其有何 故意不法侵害甲男人格發展權之行為。</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綜上所述，甲○○執行泉源國小校長職務既未故意不法侵害 甲男之權利，則原告依民法第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186</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條第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項前段規定，請求甲 ○○負損害賠償責任，自無理由。</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18</a:t>
            </a:fld>
            <a:endParaRPr lang="zh-TW" altLang="en-US"/>
          </a:p>
        </p:txBody>
      </p:sp>
    </p:spTree>
    <p:extLst>
      <p:ext uri="{BB962C8B-B14F-4D97-AF65-F5344CB8AC3E}">
        <p14:creationId xmlns:p14="http://schemas.microsoft.com/office/powerpoint/2010/main" val="4012539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教育場域之法律常識</a:t>
            </a:r>
            <a:r>
              <a:rPr kumimoji="1" lang="en-US" altLang="zh-TW" sz="4000" dirty="0">
                <a:latin typeface="Kaiti TC" panose="02010600040101010101" pitchFamily="2" charset="-120"/>
                <a:ea typeface="Kaiti TC" panose="02010600040101010101" pitchFamily="2" charset="-120"/>
              </a:rPr>
              <a:t>-17</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a:xfrm>
            <a:off x="2266122" y="1603513"/>
            <a:ext cx="9238490" cy="4307709"/>
          </a:xfrm>
        </p:spPr>
        <p:txBody>
          <a:bodyPr>
            <a:normAutofit fontScale="92500" lnSpcReduction="10000"/>
          </a:bodyPr>
          <a:lstStyle/>
          <a:p>
            <a:r>
              <a:rPr kumimoji="1" lang="zh-TW" altLang="en-US" sz="3200" dirty="0"/>
              <a:t>學校相關成員之法律地位與權利義務</a:t>
            </a:r>
            <a:endParaRPr kumimoji="1" lang="en-US" altLang="zh-TW" sz="3200" dirty="0"/>
          </a:p>
          <a:p>
            <a:pPr marL="0" indent="0">
              <a:buNone/>
            </a:pPr>
            <a:r>
              <a:rPr kumimoji="1" lang="en-US" altLang="zh-TW" sz="3200" dirty="0"/>
              <a:t>1.</a:t>
            </a:r>
            <a:r>
              <a:rPr kumimoji="1" lang="zh-TW" altLang="en-US" sz="3200" dirty="0"/>
              <a:t>學生</a:t>
            </a:r>
            <a:endParaRPr kumimoji="1" lang="en-US" altLang="zh-TW" sz="3200" dirty="0"/>
          </a:p>
          <a:p>
            <a:pPr marL="0" indent="0">
              <a:buNone/>
            </a:pPr>
            <a:r>
              <a:rPr kumimoji="1" lang="en-US" altLang="zh-TW" sz="3200" dirty="0"/>
              <a:t>2.</a:t>
            </a:r>
            <a:r>
              <a:rPr kumimoji="1" lang="zh-TW" altLang="en-US" sz="3200" dirty="0"/>
              <a:t>父母或監護人</a:t>
            </a:r>
            <a:endParaRPr kumimoji="1" lang="en-US" altLang="zh-TW" sz="3200" dirty="0"/>
          </a:p>
          <a:p>
            <a:pPr marL="0" indent="0">
              <a:buNone/>
            </a:pPr>
            <a:r>
              <a:rPr kumimoji="1" lang="en-US" altLang="zh-TW" sz="3200" dirty="0"/>
              <a:t>3.</a:t>
            </a:r>
            <a:r>
              <a:rPr kumimoji="1" lang="zh-TW" altLang="en-US" sz="3200" dirty="0"/>
              <a:t>教師</a:t>
            </a:r>
            <a:endParaRPr kumimoji="1" lang="en-US" altLang="zh-TW" sz="3200" dirty="0"/>
          </a:p>
          <a:p>
            <a:pPr marL="0" indent="0">
              <a:buNone/>
            </a:pPr>
            <a:r>
              <a:rPr kumimoji="1" lang="en-US" altLang="zh-TW" sz="3200" dirty="0"/>
              <a:t>4.</a:t>
            </a:r>
            <a:r>
              <a:rPr kumimoji="1" lang="zh-TW" altLang="en-US" sz="3200" dirty="0"/>
              <a:t>行政人員（專任、兼任）</a:t>
            </a:r>
            <a:endParaRPr kumimoji="1" lang="en-US" altLang="zh-TW" sz="3200" dirty="0"/>
          </a:p>
          <a:p>
            <a:pPr marL="0" indent="0">
              <a:buNone/>
            </a:pPr>
            <a:r>
              <a:rPr kumimoji="1" lang="en-US" altLang="zh-TW" sz="3200" dirty="0"/>
              <a:t>5.</a:t>
            </a:r>
            <a:r>
              <a:rPr kumimoji="1" lang="zh-TW" altLang="en-US" sz="3200" dirty="0"/>
              <a:t>校長</a:t>
            </a:r>
            <a:endParaRPr kumimoji="1" lang="en-US" altLang="zh-TW" sz="3200" dirty="0"/>
          </a:p>
          <a:p>
            <a:pPr marL="0" indent="0">
              <a:buNone/>
            </a:pPr>
            <a:r>
              <a:rPr kumimoji="1" lang="en-US" altLang="zh-TW" sz="3200" dirty="0"/>
              <a:t>6.</a:t>
            </a:r>
            <a:r>
              <a:rPr kumimoji="1" lang="zh-TW" altLang="en-US" sz="3200" dirty="0"/>
              <a:t>主管機關</a:t>
            </a:r>
            <a:endParaRPr kumimoji="1" lang="en-US" altLang="zh-TW" sz="3200" dirty="0"/>
          </a:p>
          <a:p>
            <a:pPr marL="0" indent="0">
              <a:buNone/>
            </a:pPr>
            <a:r>
              <a:rPr kumimoji="1" lang="zh-TW" altLang="en-US" sz="2800" dirty="0"/>
              <a:t>    </a:t>
            </a:r>
            <a:endParaRPr kumimoji="1" lang="en-US" altLang="zh-TW" sz="2800" dirty="0"/>
          </a:p>
          <a:p>
            <a:pPr marL="0" indent="0">
              <a:buNone/>
            </a:pPr>
            <a:endParaRPr kumimoji="1" lang="en-US" altLang="zh-TW" sz="2400" dirty="0"/>
          </a:p>
          <a:p>
            <a:pPr marL="0" indent="0">
              <a:buNone/>
            </a:pP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19</a:t>
            </a:fld>
            <a:endParaRPr lang="zh-TW" altLang="en-US"/>
          </a:p>
        </p:txBody>
      </p:sp>
    </p:spTree>
    <p:extLst>
      <p:ext uri="{BB962C8B-B14F-4D97-AF65-F5344CB8AC3E}">
        <p14:creationId xmlns:p14="http://schemas.microsoft.com/office/powerpoint/2010/main" val="25773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36E6C1-3371-4BB6-8BEB-0E147CE6591C}"/>
              </a:ext>
            </a:extLst>
          </p:cNvPr>
          <p:cNvSpPr>
            <a:spLocks noGrp="1"/>
          </p:cNvSpPr>
          <p:nvPr>
            <p:ph type="title"/>
          </p:nvPr>
        </p:nvSpPr>
        <p:spPr>
          <a:xfrm>
            <a:off x="1451578" y="760132"/>
            <a:ext cx="9603275" cy="713562"/>
          </a:xfrm>
        </p:spPr>
        <p:txBody>
          <a:bodyPr/>
          <a:lstStyle/>
          <a:p>
            <a:r>
              <a:rPr lang="zh-TW" altLang="en-US" dirty="0">
                <a:latin typeface="標楷體" panose="03000509000000000000" pitchFamily="65" charset="-120"/>
                <a:ea typeface="標楷體" panose="03000509000000000000" pitchFamily="65" charset="-120"/>
              </a:rPr>
              <a:t>簡歷</a:t>
            </a:r>
          </a:p>
        </p:txBody>
      </p:sp>
      <p:sp>
        <p:nvSpPr>
          <p:cNvPr id="3" name="內容版面配置區 2">
            <a:extLst>
              <a:ext uri="{FF2B5EF4-FFF2-40B4-BE49-F238E27FC236}">
                <a16:creationId xmlns:a16="http://schemas.microsoft.com/office/drawing/2014/main" id="{80F2626A-5ABA-40A9-BB16-5DC438BE11FE}"/>
              </a:ext>
            </a:extLst>
          </p:cNvPr>
          <p:cNvSpPr>
            <a:spLocks noGrp="1"/>
          </p:cNvSpPr>
          <p:nvPr>
            <p:ph idx="1"/>
          </p:nvPr>
        </p:nvSpPr>
        <p:spPr>
          <a:xfrm>
            <a:off x="2589212" y="1535837"/>
            <a:ext cx="8915400" cy="4864963"/>
          </a:xfrm>
        </p:spPr>
        <p:txBody>
          <a:bodyPr>
            <a:normAutofit/>
          </a:bodyPr>
          <a:lstStyle/>
          <a:p>
            <a:pPr>
              <a:lnSpc>
                <a:spcPct val="120000"/>
              </a:lnSpc>
            </a:pPr>
            <a:r>
              <a:rPr lang="zh-TW" altLang="en-US" sz="2400" dirty="0">
                <a:latin typeface="標楷體" panose="03000509000000000000" pitchFamily="65" charset="-120"/>
                <a:ea typeface="標楷體" panose="03000509000000000000" pitchFamily="65" charset="-120"/>
              </a:rPr>
              <a:t>東吳大學法律學系畢業。</a:t>
            </a:r>
          </a:p>
          <a:p>
            <a:pPr>
              <a:lnSpc>
                <a:spcPct val="120000"/>
              </a:lnSpc>
            </a:pPr>
            <a:r>
              <a:rPr lang="en-US" altLang="zh-TW" sz="2400" dirty="0">
                <a:latin typeface="標楷體" panose="03000509000000000000" pitchFamily="65" charset="-120"/>
                <a:ea typeface="標楷體" panose="03000509000000000000" pitchFamily="65" charset="-120"/>
              </a:rPr>
              <a:t>86</a:t>
            </a:r>
            <a:r>
              <a:rPr lang="zh-TW" altLang="en-US" sz="2400" dirty="0">
                <a:latin typeface="標楷體" panose="03000509000000000000" pitchFamily="65" charset="-120"/>
                <a:ea typeface="標楷體" panose="03000509000000000000" pitchFamily="65" charset="-120"/>
              </a:rPr>
              <a:t>年律師高考及格，</a:t>
            </a:r>
            <a:r>
              <a:rPr lang="en-US" altLang="zh-TW" sz="2400" dirty="0">
                <a:latin typeface="標楷體" panose="03000509000000000000" pitchFamily="65" charset="-120"/>
                <a:ea typeface="標楷體" panose="03000509000000000000" pitchFamily="65" charset="-120"/>
              </a:rPr>
              <a:t>87</a:t>
            </a:r>
            <a:r>
              <a:rPr lang="zh-TW" altLang="en-US" sz="2400" dirty="0">
                <a:latin typeface="標楷體" panose="03000509000000000000" pitchFamily="65" charset="-120"/>
                <a:ea typeface="標楷體" panose="03000509000000000000" pitchFamily="65" charset="-120"/>
              </a:rPr>
              <a:t>年執行律師職務迄今：</a:t>
            </a:r>
            <a:br>
              <a:rPr lang="en-US" altLang="zh-TW" sz="2400" dirty="0">
                <a:latin typeface="標楷體" panose="03000509000000000000" pitchFamily="65" charset="-120"/>
                <a:ea typeface="標楷體" panose="03000509000000000000" pitchFamily="65" charset="-120"/>
              </a:rPr>
            </a:br>
            <a:r>
              <a:rPr lang="en-US" altLang="zh-TW" sz="2400" dirty="0">
                <a:latin typeface="標楷體" panose="03000509000000000000" pitchFamily="65" charset="-120"/>
                <a:ea typeface="標楷體" panose="03000509000000000000" pitchFamily="65" charset="-120"/>
              </a:rPr>
              <a:t>87</a:t>
            </a:r>
            <a:r>
              <a:rPr lang="zh-TW" altLang="en-US" sz="2400" dirty="0">
                <a:latin typeface="標楷體" panose="03000509000000000000" pitchFamily="65" charset="-120"/>
                <a:ea typeface="標楷體" panose="03000509000000000000" pitchFamily="65" charset="-120"/>
              </a:rPr>
              <a:t>至</a:t>
            </a:r>
            <a:r>
              <a:rPr lang="en-US" altLang="zh-TW" sz="2400" dirty="0">
                <a:latin typeface="標楷體" panose="03000509000000000000" pitchFamily="65" charset="-120"/>
                <a:ea typeface="標楷體" panose="03000509000000000000" pitchFamily="65" charset="-120"/>
              </a:rPr>
              <a:t>92</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月：公道法律事務所合夥律師。</a:t>
            </a:r>
            <a:br>
              <a:rPr lang="en-US" altLang="zh-TW" sz="2400" dirty="0">
                <a:latin typeface="標楷體" panose="03000509000000000000" pitchFamily="65" charset="-120"/>
                <a:ea typeface="標楷體" panose="03000509000000000000" pitchFamily="65" charset="-120"/>
              </a:rPr>
            </a:br>
            <a:r>
              <a:rPr lang="en-US" altLang="zh-TW" sz="2400" dirty="0">
                <a:latin typeface="標楷體" panose="03000509000000000000" pitchFamily="65" charset="-120"/>
                <a:ea typeface="標楷體" panose="03000509000000000000" pitchFamily="65" charset="-120"/>
              </a:rPr>
              <a:t>92</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月迄今：運鞍法律事務所主持律師。</a:t>
            </a:r>
            <a:br>
              <a:rPr lang="en-US" altLang="zh-TW" sz="2400" dirty="0">
                <a:latin typeface="標楷體" panose="03000509000000000000" pitchFamily="65" charset="-120"/>
                <a:ea typeface="標楷體" panose="03000509000000000000" pitchFamily="65" charset="-120"/>
              </a:rPr>
            </a:br>
            <a:endParaRPr lang="zh-TW" altLang="en-US" sz="2000" dirty="0"/>
          </a:p>
        </p:txBody>
      </p:sp>
      <p:sp>
        <p:nvSpPr>
          <p:cNvPr id="6" name="投影片編號版面配置區 5">
            <a:extLst>
              <a:ext uri="{FF2B5EF4-FFF2-40B4-BE49-F238E27FC236}">
                <a16:creationId xmlns:a16="http://schemas.microsoft.com/office/drawing/2014/main" id="{4E52C89A-3CF8-4186-9066-262B3BE3D934}"/>
              </a:ext>
            </a:extLst>
          </p:cNvPr>
          <p:cNvSpPr>
            <a:spLocks noGrp="1"/>
          </p:cNvSpPr>
          <p:nvPr>
            <p:ph type="sldNum" sz="quarter" idx="12"/>
          </p:nvPr>
        </p:nvSpPr>
        <p:spPr/>
        <p:txBody>
          <a:bodyPr/>
          <a:lstStyle/>
          <a:p>
            <a:fld id="{3DA62620-2814-4280-A28A-F99B7549891B}" type="slidenum">
              <a:rPr lang="zh-TW" altLang="en-US" smtClean="0"/>
              <a:t>2</a:t>
            </a:fld>
            <a:endParaRPr lang="zh-TW" altLang="en-US"/>
          </a:p>
        </p:txBody>
      </p:sp>
    </p:spTree>
    <p:extLst>
      <p:ext uri="{BB962C8B-B14F-4D97-AF65-F5344CB8AC3E}">
        <p14:creationId xmlns:p14="http://schemas.microsoft.com/office/powerpoint/2010/main" val="745427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教育場域之法律常識</a:t>
            </a:r>
            <a:r>
              <a:rPr kumimoji="1" lang="en-US" altLang="zh-TW" sz="4000" dirty="0">
                <a:latin typeface="Kaiti TC" panose="02010600040101010101" pitchFamily="2" charset="-120"/>
                <a:ea typeface="Kaiti TC" panose="02010600040101010101" pitchFamily="2" charset="-120"/>
              </a:rPr>
              <a:t>-18</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a:xfrm>
            <a:off x="2332383" y="1524001"/>
            <a:ext cx="9172230" cy="4387222"/>
          </a:xfrm>
        </p:spPr>
        <p:txBody>
          <a:bodyPr>
            <a:normAutofit fontScale="70000" lnSpcReduction="20000"/>
          </a:bodyPr>
          <a:lstStyle/>
          <a:p>
            <a:r>
              <a:rPr kumimoji="1" lang="zh-TW" altLang="en-US" sz="4600" dirty="0"/>
              <a:t>學校內部組織經常面對之法律問題</a:t>
            </a:r>
            <a:endParaRPr kumimoji="1" lang="en-US" altLang="zh-TW" sz="4600" dirty="0"/>
          </a:p>
          <a:p>
            <a:pPr marL="0" indent="0">
              <a:buNone/>
            </a:pPr>
            <a:r>
              <a:rPr kumimoji="1" lang="en-US" altLang="zh-TW" sz="4600" dirty="0"/>
              <a:t>1.</a:t>
            </a:r>
            <a:r>
              <a:rPr kumimoji="1" lang="zh-TW" altLang="en-US" sz="4600" dirty="0"/>
              <a:t>不當管教或違法處罰事件</a:t>
            </a:r>
            <a:endParaRPr kumimoji="1" lang="en-US" altLang="zh-TW" sz="4600" dirty="0"/>
          </a:p>
          <a:p>
            <a:pPr marL="0" indent="0">
              <a:buNone/>
            </a:pPr>
            <a:r>
              <a:rPr kumimoji="1" lang="en-US" altLang="zh-TW" sz="4600" dirty="0"/>
              <a:t>2.</a:t>
            </a:r>
            <a:r>
              <a:rPr kumimoji="1" lang="zh-TW" altLang="en-US" sz="4600" dirty="0"/>
              <a:t>不適任教師</a:t>
            </a:r>
            <a:endParaRPr kumimoji="1" lang="en-US" altLang="zh-TW" sz="4600" dirty="0"/>
          </a:p>
          <a:p>
            <a:pPr marL="0" indent="0">
              <a:buNone/>
            </a:pPr>
            <a:r>
              <a:rPr kumimoji="1" lang="en-US" altLang="zh-TW" sz="4600" dirty="0"/>
              <a:t>3.</a:t>
            </a:r>
            <a:r>
              <a:rPr kumimoji="1" lang="zh-TW" altLang="en-US" sz="4600" dirty="0"/>
              <a:t>學生獎懲</a:t>
            </a:r>
            <a:endParaRPr kumimoji="1" lang="en-US" altLang="zh-TW" sz="4600" dirty="0"/>
          </a:p>
          <a:p>
            <a:pPr marL="0" indent="0">
              <a:buNone/>
            </a:pPr>
            <a:r>
              <a:rPr kumimoji="1" lang="en-US" altLang="zh-TW" sz="4600" dirty="0"/>
              <a:t>4.</a:t>
            </a:r>
            <a:r>
              <a:rPr kumimoji="1" lang="zh-TW" altLang="en-US" sz="4600" dirty="0"/>
              <a:t>性平事件</a:t>
            </a:r>
            <a:endParaRPr kumimoji="1" lang="en-US" altLang="zh-TW" sz="4600" dirty="0"/>
          </a:p>
          <a:p>
            <a:pPr marL="0" indent="0">
              <a:buNone/>
            </a:pPr>
            <a:r>
              <a:rPr kumimoji="1" lang="en-US" altLang="zh-TW" sz="4600" dirty="0"/>
              <a:t>5.</a:t>
            </a:r>
            <a:r>
              <a:rPr kumimoji="1" lang="zh-TW" altLang="en-US" sz="4600" dirty="0"/>
              <a:t>霸凌事件</a:t>
            </a:r>
            <a:endParaRPr kumimoji="1" lang="en-US" altLang="zh-TW" sz="4600" dirty="0"/>
          </a:p>
          <a:p>
            <a:pPr marL="0" indent="0">
              <a:buNone/>
            </a:pPr>
            <a:r>
              <a:rPr kumimoji="1" lang="en-US" altLang="zh-TW" sz="4600" dirty="0"/>
              <a:t>6.</a:t>
            </a:r>
            <a:r>
              <a:rPr kumimoji="1" lang="zh-TW" altLang="en-US" sz="4600" dirty="0"/>
              <a:t>其他</a:t>
            </a:r>
            <a:r>
              <a:rPr kumimoji="1" lang="en-US" altLang="zh-TW" sz="4600" dirty="0"/>
              <a:t>-----</a:t>
            </a:r>
            <a:r>
              <a:rPr kumimoji="1" lang="zh-TW" altLang="en-US" sz="4600" dirty="0"/>
              <a:t>各種可能</a:t>
            </a:r>
            <a:endParaRPr kumimoji="1" lang="en-US" altLang="zh-TW" sz="4600" dirty="0"/>
          </a:p>
          <a:p>
            <a:pPr marL="0" indent="0">
              <a:buNone/>
            </a:pPr>
            <a:endParaRPr kumimoji="1" lang="en-US" altLang="zh-TW" sz="2400" dirty="0"/>
          </a:p>
          <a:p>
            <a:pPr marL="0" indent="0">
              <a:buNone/>
            </a:pPr>
            <a:r>
              <a:rPr kumimoji="1" lang="zh-TW" altLang="en-US" sz="2400" dirty="0"/>
              <a:t>    </a:t>
            </a:r>
            <a:endParaRPr kumimoji="1" lang="en-US" altLang="zh-TW" sz="2400" dirty="0"/>
          </a:p>
          <a:p>
            <a:pPr marL="0" indent="0">
              <a:buNone/>
            </a:pPr>
            <a:endParaRPr kumimoji="1" lang="en-US" altLang="zh-TW" sz="2400" dirty="0"/>
          </a:p>
          <a:p>
            <a:pPr marL="0" indent="0">
              <a:buNone/>
            </a:pP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20</a:t>
            </a:fld>
            <a:endParaRPr lang="zh-TW" altLang="en-US"/>
          </a:p>
        </p:txBody>
      </p:sp>
    </p:spTree>
    <p:extLst>
      <p:ext uri="{BB962C8B-B14F-4D97-AF65-F5344CB8AC3E}">
        <p14:creationId xmlns:p14="http://schemas.microsoft.com/office/powerpoint/2010/main" val="2569807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教育場域之法律常識</a:t>
            </a:r>
            <a:r>
              <a:rPr kumimoji="1" lang="en-US" altLang="zh-TW" sz="4000" dirty="0">
                <a:latin typeface="Kaiti TC" panose="02010600040101010101" pitchFamily="2" charset="-120"/>
                <a:ea typeface="Kaiti TC" panose="02010600040101010101" pitchFamily="2" charset="-120"/>
              </a:rPr>
              <a:t>-19</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a:xfrm>
            <a:off x="2327565" y="1631373"/>
            <a:ext cx="9177048" cy="4279849"/>
          </a:xfrm>
        </p:spPr>
        <p:txBody>
          <a:bodyPr>
            <a:normAutofit fontScale="92500" lnSpcReduction="10000"/>
          </a:bodyPr>
          <a:lstStyle/>
          <a:p>
            <a:pPr marL="0" indent="0">
              <a:buNone/>
            </a:pPr>
            <a:r>
              <a:rPr kumimoji="1" lang="zh-TW" altLang="en-US" sz="3500" dirty="0"/>
              <a:t>相關法規（針對不當管教或違法處罰事件）</a:t>
            </a:r>
            <a:endParaRPr kumimoji="1" lang="en-US" altLang="zh-TW" sz="3500" dirty="0"/>
          </a:p>
          <a:p>
            <a:pPr marL="0" indent="0">
              <a:buNone/>
            </a:pPr>
            <a:r>
              <a:rPr kumimoji="1" lang="zh-TW" altLang="en-US" sz="3500" dirty="0"/>
              <a:t>學校訂定教師輔導與管教學生辦法應行注意事項</a:t>
            </a:r>
            <a:endParaRPr kumimoji="1" lang="en-US" altLang="zh-TW" sz="3500" dirty="0"/>
          </a:p>
          <a:p>
            <a:pPr marL="0" indent="0">
              <a:buNone/>
            </a:pPr>
            <a:r>
              <a:rPr kumimoji="1" lang="zh-TW" altLang="en-US" sz="3500" dirty="0"/>
              <a:t>高級中等以下學校教師解聘不續聘停聘或資遣辦法</a:t>
            </a:r>
            <a:endParaRPr kumimoji="1" lang="en-US" altLang="zh-TW" sz="3500" dirty="0"/>
          </a:p>
          <a:p>
            <a:pPr marL="0" indent="0">
              <a:buNone/>
            </a:pPr>
            <a:r>
              <a:rPr kumimoji="1" lang="zh-TW" altLang="en-US" sz="3500" dirty="0"/>
              <a:t>台南巿政府教育局所屬學校處理疑似不當管教或違法處罰事件注意要點</a:t>
            </a:r>
            <a:endParaRPr kumimoji="1" lang="en-US" altLang="zh-TW" sz="3500" dirty="0"/>
          </a:p>
          <a:p>
            <a:pPr marL="0" indent="0">
              <a:buNone/>
            </a:pPr>
            <a:endParaRPr kumimoji="1" lang="en-US" altLang="zh-TW" sz="3500" dirty="0"/>
          </a:p>
          <a:p>
            <a:pPr marL="0" indent="0">
              <a:buNone/>
            </a:pPr>
            <a:endParaRPr kumimoji="1" lang="en-US" altLang="zh-TW" sz="2400" dirty="0"/>
          </a:p>
          <a:p>
            <a:pPr marL="0" indent="0">
              <a:buNone/>
            </a:pPr>
            <a:r>
              <a:rPr kumimoji="1" lang="zh-TW" altLang="en-US" sz="2400" dirty="0"/>
              <a:t>    </a:t>
            </a:r>
            <a:endParaRPr kumimoji="1" lang="en-US" altLang="zh-TW" sz="2400" dirty="0"/>
          </a:p>
          <a:p>
            <a:pPr marL="0" indent="0">
              <a:buNone/>
            </a:pPr>
            <a:endParaRPr kumimoji="1" lang="en-US" altLang="zh-TW" sz="2400" dirty="0"/>
          </a:p>
          <a:p>
            <a:pPr marL="0" indent="0">
              <a:buNone/>
            </a:pP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21</a:t>
            </a:fld>
            <a:endParaRPr lang="zh-TW" altLang="en-US"/>
          </a:p>
        </p:txBody>
      </p:sp>
    </p:spTree>
    <p:extLst>
      <p:ext uri="{BB962C8B-B14F-4D97-AF65-F5344CB8AC3E}">
        <p14:creationId xmlns:p14="http://schemas.microsoft.com/office/powerpoint/2010/main" val="3998553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教師輔導管教相關法令</a:t>
            </a:r>
            <a:r>
              <a:rPr kumimoji="1" lang="en-US" altLang="zh-TW" sz="4000" dirty="0">
                <a:latin typeface="Kaiti TC" panose="02010600040101010101" pitchFamily="2" charset="-120"/>
                <a:ea typeface="Kaiti TC" panose="02010600040101010101" pitchFamily="2" charset="-120"/>
              </a:rPr>
              <a:t>-1</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a:xfrm>
            <a:off x="2327565" y="1631373"/>
            <a:ext cx="9177048" cy="4279849"/>
          </a:xfrm>
        </p:spPr>
        <p:txBody>
          <a:bodyPr>
            <a:normAutofit/>
          </a:bodyPr>
          <a:lstStyle/>
          <a:p>
            <a:pPr marL="0" indent="0">
              <a:buNone/>
            </a:pPr>
            <a:endParaRPr kumimoji="1" lang="en-US" altLang="zh-TW" sz="3500" dirty="0"/>
          </a:p>
          <a:p>
            <a:pPr marL="0" indent="0">
              <a:buNone/>
            </a:pPr>
            <a:r>
              <a:rPr kumimoji="1" lang="zh-TW" altLang="en-US" sz="3500" dirty="0"/>
              <a:t>學校訂定教師輔導與管教學生辦法應行注意事項（</a:t>
            </a:r>
            <a:r>
              <a:rPr kumimoji="1" lang="en-US" altLang="zh-TW" sz="3500" dirty="0"/>
              <a:t>111.02.11</a:t>
            </a:r>
            <a:r>
              <a:rPr kumimoji="1" lang="zh-TW" altLang="en-US" sz="3500" dirty="0"/>
              <a:t>）</a:t>
            </a:r>
            <a:endParaRPr kumimoji="1" lang="en-US" altLang="zh-TW" sz="3500" dirty="0"/>
          </a:p>
          <a:p>
            <a:pPr marL="0" indent="0">
              <a:buNone/>
            </a:pPr>
            <a:endParaRPr kumimoji="1" lang="en-US" altLang="zh-TW" sz="3500" dirty="0"/>
          </a:p>
          <a:p>
            <a:pPr marL="0" indent="0">
              <a:buNone/>
            </a:pPr>
            <a:endParaRPr kumimoji="1" lang="en-US" altLang="zh-TW" sz="2400" dirty="0"/>
          </a:p>
          <a:p>
            <a:pPr marL="0" indent="0">
              <a:buNone/>
            </a:pPr>
            <a:r>
              <a:rPr kumimoji="1" lang="zh-TW" altLang="en-US" sz="2400" dirty="0"/>
              <a:t>    </a:t>
            </a:r>
            <a:endParaRPr kumimoji="1" lang="en-US" altLang="zh-TW" sz="2400" dirty="0"/>
          </a:p>
          <a:p>
            <a:pPr marL="0" indent="0">
              <a:buNone/>
            </a:pPr>
            <a:endParaRPr kumimoji="1" lang="en-US" altLang="zh-TW" sz="2400" dirty="0"/>
          </a:p>
          <a:p>
            <a:pPr marL="0" indent="0">
              <a:buNone/>
            </a:pP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22</a:t>
            </a:fld>
            <a:endParaRPr lang="zh-TW" altLang="en-US"/>
          </a:p>
        </p:txBody>
      </p:sp>
    </p:spTree>
    <p:extLst>
      <p:ext uri="{BB962C8B-B14F-4D97-AF65-F5344CB8AC3E}">
        <p14:creationId xmlns:p14="http://schemas.microsoft.com/office/powerpoint/2010/main" val="4087362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教師輔導管教相關法令</a:t>
            </a:r>
            <a:r>
              <a:rPr kumimoji="1" lang="en-US" altLang="zh-TW" sz="4000" dirty="0">
                <a:latin typeface="Kaiti TC" panose="02010600040101010101" pitchFamily="2" charset="-120"/>
                <a:ea typeface="Kaiti TC" panose="02010600040101010101" pitchFamily="2" charset="-120"/>
              </a:rPr>
              <a:t>-2</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a:xfrm>
            <a:off x="2327565" y="1631373"/>
            <a:ext cx="9177048" cy="4279849"/>
          </a:xfrm>
        </p:spPr>
        <p:txBody>
          <a:bodyPr>
            <a:normAutofit fontScale="77500" lnSpcReduction="20000"/>
          </a:bodyPr>
          <a:lstStyle/>
          <a:p>
            <a:pPr marL="0" indent="0">
              <a:buNone/>
            </a:pPr>
            <a:r>
              <a:rPr lang="zh-TW" altLang="en-US" sz="3600" dirty="0"/>
              <a:t>二、學校訂定之程序 學校訂定教師輔導與管教學生辦法，宜依循民主參與之程序，經有合 理比例之學生代表、教師代表、家長代表及行政人員代表參與之會議 討論後，將草案內容以適當之方法公告，廣泛聽取各方建議，必要時 並得舉辦公聽會或說明會。 前項學生代表人數於高級中等以上學校，宜占全體會議人數之五分之 一以上；於國民中小學，宜占全體會議人數之十分之一以上。 教師輔導與管教學生辦法應經校務會議通過後，由校長發布實施。 學校應依相關法令之規定，參考學生、教師、家長等之意見，適時檢 討修正教師輔導與管教學生辦法。</a:t>
            </a:r>
            <a:endParaRPr kumimoji="1" lang="en-US" altLang="zh-TW" sz="3500" dirty="0"/>
          </a:p>
          <a:p>
            <a:pPr marL="0" indent="0">
              <a:buNone/>
            </a:pPr>
            <a:endParaRPr kumimoji="1" lang="en-US" altLang="zh-TW" sz="2400" dirty="0"/>
          </a:p>
          <a:p>
            <a:pPr marL="0" indent="0">
              <a:buNone/>
            </a:pPr>
            <a:r>
              <a:rPr kumimoji="1" lang="zh-TW" altLang="en-US" sz="2400" dirty="0"/>
              <a:t>    </a:t>
            </a:r>
            <a:endParaRPr kumimoji="1" lang="en-US" altLang="zh-TW" sz="2400" dirty="0"/>
          </a:p>
          <a:p>
            <a:pPr marL="0" indent="0">
              <a:buNone/>
            </a:pPr>
            <a:endParaRPr kumimoji="1" lang="en-US" altLang="zh-TW" sz="2400" dirty="0"/>
          </a:p>
          <a:p>
            <a:pPr marL="0" indent="0">
              <a:buNone/>
            </a:pP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23</a:t>
            </a:fld>
            <a:endParaRPr lang="zh-TW" altLang="en-US"/>
          </a:p>
        </p:txBody>
      </p:sp>
    </p:spTree>
    <p:extLst>
      <p:ext uri="{BB962C8B-B14F-4D97-AF65-F5344CB8AC3E}">
        <p14:creationId xmlns:p14="http://schemas.microsoft.com/office/powerpoint/2010/main" val="3042794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教師輔導管教相關法令</a:t>
            </a:r>
            <a:r>
              <a:rPr kumimoji="1" lang="en-US" altLang="zh-TW" sz="4000" dirty="0">
                <a:latin typeface="Kaiti TC" panose="02010600040101010101" pitchFamily="2" charset="-120"/>
                <a:ea typeface="Kaiti TC" panose="02010600040101010101" pitchFamily="2" charset="-120"/>
              </a:rPr>
              <a:t>-3</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a:xfrm>
            <a:off x="2327565" y="1631373"/>
            <a:ext cx="9177048" cy="4279849"/>
          </a:xfrm>
        </p:spPr>
        <p:txBody>
          <a:bodyPr>
            <a:normAutofit fontScale="92500" lnSpcReduction="10000"/>
          </a:bodyPr>
          <a:lstStyle/>
          <a:p>
            <a:pPr marL="0" indent="0">
              <a:buNone/>
            </a:pPr>
            <a:r>
              <a:rPr lang="zh-TW" altLang="en-US" sz="2400" dirty="0"/>
              <a:t>四、定義 </a:t>
            </a:r>
            <a:endParaRPr lang="en-US" altLang="zh-TW" sz="2400" dirty="0"/>
          </a:p>
          <a:p>
            <a:pPr marL="0" indent="0">
              <a:buNone/>
            </a:pPr>
            <a:r>
              <a:rPr lang="zh-TW" altLang="en-US" sz="2400" dirty="0"/>
              <a:t>本注意事項所列名詞定義如下： （一）教師：指教師法第三條所稱於公立及已立案之私立學校編制內 ，按月支給待遇，並依法取得教師資格之專任教師。 （二）管教：指教師基於第十點之目的，對學生須強化或導正之行為 ，所實施之各種有利或不利之集體或個別處置。 （三）處罰：指教師於教育過程中，為減少學生不當或違規行為，對 學生所實施之各種不利處置，包括合法妥當以及違法或不當之 處置；違法之處罰包括體罰、誹謗、公然侮辱、恐嚇及身心虐 待等（參照附表一）。 （四）體罰：指教師於教育過程中，基於處罰之目的，親自、責令學 生自己或第三者對學生身體施加強制力，或責令學生採取特定 身體動作，使學生身體客觀上受到痛苦或身心受到侵害之行為 （參照附表一）。</a:t>
            </a:r>
            <a:endParaRPr kumimoji="1" lang="en-US" altLang="zh-TW" sz="2400" dirty="0"/>
          </a:p>
          <a:p>
            <a:pPr marL="0" indent="0">
              <a:buNone/>
            </a:pPr>
            <a:r>
              <a:rPr kumimoji="1" lang="zh-TW" altLang="en-US" sz="2400" dirty="0"/>
              <a:t>    </a:t>
            </a:r>
            <a:endParaRPr kumimoji="1" lang="en-US" altLang="zh-TW" sz="2400" dirty="0"/>
          </a:p>
          <a:p>
            <a:pPr marL="0" indent="0">
              <a:buNone/>
            </a:pPr>
            <a:endParaRPr kumimoji="1" lang="en-US" altLang="zh-TW" sz="2400" dirty="0"/>
          </a:p>
          <a:p>
            <a:pPr marL="0" indent="0">
              <a:buNone/>
            </a:pP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24</a:t>
            </a:fld>
            <a:endParaRPr lang="zh-TW" altLang="en-US"/>
          </a:p>
        </p:txBody>
      </p:sp>
    </p:spTree>
    <p:extLst>
      <p:ext uri="{BB962C8B-B14F-4D97-AF65-F5344CB8AC3E}">
        <p14:creationId xmlns:p14="http://schemas.microsoft.com/office/powerpoint/2010/main" val="2283020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教師輔導管教相關法令</a:t>
            </a:r>
            <a:r>
              <a:rPr kumimoji="1" lang="en-US" altLang="zh-TW" sz="4000" dirty="0">
                <a:latin typeface="Kaiti TC" panose="02010600040101010101" pitchFamily="2" charset="-120"/>
                <a:ea typeface="Kaiti TC" panose="02010600040101010101" pitchFamily="2" charset="-120"/>
              </a:rPr>
              <a:t>-4</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pic>
        <p:nvPicPr>
          <p:cNvPr id="6" name="內容版面配置區 5" descr="一張含有 文字, 螢幕擷取畫面, 字型, 數字 的圖片&#10;&#10;自動產生的描述">
            <a:extLst>
              <a:ext uri="{FF2B5EF4-FFF2-40B4-BE49-F238E27FC236}">
                <a16:creationId xmlns:a16="http://schemas.microsoft.com/office/drawing/2014/main" id="{B6CCB1A7-D8FF-4B32-1163-4C371457FA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5105" y="1631950"/>
            <a:ext cx="6961678" cy="4279900"/>
          </a:xfrm>
        </p:spPr>
      </p:pic>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25</a:t>
            </a:fld>
            <a:endParaRPr lang="zh-TW" altLang="en-US"/>
          </a:p>
        </p:txBody>
      </p:sp>
    </p:spTree>
    <p:extLst>
      <p:ext uri="{BB962C8B-B14F-4D97-AF65-F5344CB8AC3E}">
        <p14:creationId xmlns:p14="http://schemas.microsoft.com/office/powerpoint/2010/main" val="3075102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教師輔導管教相關法令</a:t>
            </a:r>
            <a:r>
              <a:rPr kumimoji="1" lang="en-US" altLang="zh-TW" sz="4000" dirty="0">
                <a:latin typeface="Kaiti TC" panose="02010600040101010101" pitchFamily="2" charset="-120"/>
                <a:ea typeface="Kaiti TC" panose="02010600040101010101" pitchFamily="2" charset="-120"/>
              </a:rPr>
              <a:t>-5</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a:xfrm>
            <a:off x="2327565" y="1631373"/>
            <a:ext cx="9177048" cy="4279849"/>
          </a:xfrm>
        </p:spPr>
        <p:txBody>
          <a:bodyPr>
            <a:normAutofit fontScale="85000" lnSpcReduction="10000"/>
          </a:bodyPr>
          <a:lstStyle/>
          <a:p>
            <a:pPr marL="0" indent="0">
              <a:buNone/>
            </a:pPr>
            <a:r>
              <a:rPr lang="zh-TW" altLang="en-US" sz="2400" dirty="0"/>
              <a:t>二十二、第</a:t>
            </a:r>
            <a:r>
              <a:rPr lang="en-US" altLang="zh-TW" sz="2400" dirty="0"/>
              <a:t>1</a:t>
            </a:r>
            <a:r>
              <a:rPr lang="zh-TW" altLang="en-US" sz="2400" dirty="0"/>
              <a:t>項</a:t>
            </a:r>
            <a:endParaRPr lang="en-US" altLang="zh-TW" sz="2400" dirty="0"/>
          </a:p>
          <a:p>
            <a:pPr marL="0" indent="0">
              <a:buNone/>
            </a:pPr>
            <a:r>
              <a:rPr lang="zh-TW" altLang="en-US" sz="2400" dirty="0"/>
              <a:t>教師之一般管教措施 教師基於導引學生發展之考量，衡酌學生身心狀況後，得採取下 列一般管教措施： （一）適當之正向管教措施（參照附表二）。 （二）口頭糾正。 （三）在教室內適當調整座位。 （四）要求口頭道歉或書面自省。 （五）列入日常生活表現紀錄。 （六）通知監護權人，協請處理。 （七）要求完成未完成之作業或工作。 （八）適當增加作業或工作。 （九）要求課餘從事可達成管教目的之措施（如學生破壞環境清 潔，要求其打掃環境）。 （十）限制參加正式課程以外之學校活動。 （十一）經監護權人同意後，留置學生於課後輔導或參加輔導課 程。 （十二）要求靜坐反省。 （十三）要求站立反省。但每次不得超過一堂課，每日累計不得 超過兩小時。 （十四）在教學場所一隅，暫時讓學生與其他同學保持適當距離 ，並以兩堂課為限。 （十五）經其他教師同意，於行為當日，暫時轉送其他班級學習 。 （十六）依該校學生獎懲規定及法定程序，予以書面懲處。。</a:t>
            </a:r>
            <a:endParaRPr kumimoji="1" lang="en-US" altLang="zh-TW" sz="2400" dirty="0"/>
          </a:p>
          <a:p>
            <a:pPr marL="0" indent="0">
              <a:buNone/>
            </a:pPr>
            <a:r>
              <a:rPr kumimoji="1" lang="zh-TW" altLang="en-US" sz="2400" dirty="0"/>
              <a:t>    </a:t>
            </a:r>
            <a:endParaRPr kumimoji="1" lang="en-US" altLang="zh-TW" sz="2400" dirty="0"/>
          </a:p>
          <a:p>
            <a:pPr marL="0" indent="0">
              <a:buNone/>
            </a:pPr>
            <a:endParaRPr kumimoji="1" lang="en-US" altLang="zh-TW" sz="2400" dirty="0"/>
          </a:p>
          <a:p>
            <a:pPr marL="0" indent="0">
              <a:buNone/>
            </a:pP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26</a:t>
            </a:fld>
            <a:endParaRPr lang="zh-TW" altLang="en-US"/>
          </a:p>
        </p:txBody>
      </p:sp>
    </p:spTree>
    <p:extLst>
      <p:ext uri="{BB962C8B-B14F-4D97-AF65-F5344CB8AC3E}">
        <p14:creationId xmlns:p14="http://schemas.microsoft.com/office/powerpoint/2010/main" val="1953776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教師輔導管教相關法令</a:t>
            </a:r>
            <a:r>
              <a:rPr kumimoji="1" lang="en-US" altLang="zh-TW" sz="4000" dirty="0">
                <a:latin typeface="Kaiti TC" panose="02010600040101010101" pitchFamily="2" charset="-120"/>
                <a:ea typeface="Kaiti TC" panose="02010600040101010101" pitchFamily="2" charset="-120"/>
              </a:rPr>
              <a:t>-6</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a:xfrm>
            <a:off x="2327565" y="1631373"/>
            <a:ext cx="9177048" cy="4279849"/>
          </a:xfrm>
        </p:spPr>
        <p:txBody>
          <a:bodyPr>
            <a:normAutofit/>
          </a:bodyPr>
          <a:lstStyle/>
          <a:p>
            <a:pPr marL="0" indent="0">
              <a:buNone/>
            </a:pPr>
            <a:r>
              <a:rPr lang="zh-TW" altLang="en-US" sz="2400" dirty="0"/>
              <a:t>二十二、第</a:t>
            </a:r>
            <a:r>
              <a:rPr lang="en-US" altLang="zh-TW" sz="2400" dirty="0"/>
              <a:t>2</a:t>
            </a:r>
            <a:r>
              <a:rPr lang="zh-TW" altLang="en-US" sz="2400" dirty="0"/>
              <a:t>項</a:t>
            </a:r>
            <a:endParaRPr lang="en-US" altLang="zh-TW" sz="2400" dirty="0"/>
          </a:p>
          <a:p>
            <a:pPr marL="0" indent="0">
              <a:buNone/>
            </a:pPr>
            <a:r>
              <a:rPr lang="zh-TW" altLang="en-US" sz="2400" dirty="0"/>
              <a:t>教師得視情況，於學生下課時間實施前項管教措施，並應給予學 生合理之休息時間。 </a:t>
            </a:r>
            <a:endParaRPr lang="en-US" altLang="zh-TW" sz="2400" dirty="0"/>
          </a:p>
          <a:p>
            <a:pPr marL="0" indent="0">
              <a:buNone/>
            </a:pPr>
            <a:r>
              <a:rPr lang="zh-TW" altLang="en-US" sz="2400" dirty="0"/>
              <a:t>二十二、第</a:t>
            </a:r>
            <a:r>
              <a:rPr lang="en-US" altLang="zh-TW" sz="2400" dirty="0"/>
              <a:t>3</a:t>
            </a:r>
            <a:r>
              <a:rPr lang="zh-TW" altLang="en-US" sz="2400" dirty="0"/>
              <a:t>項</a:t>
            </a:r>
            <a:endParaRPr lang="en-US" altLang="zh-TW" sz="2400" dirty="0"/>
          </a:p>
          <a:p>
            <a:pPr marL="0" indent="0">
              <a:buNone/>
            </a:pPr>
            <a:r>
              <a:rPr lang="zh-TW" altLang="en-US" sz="2400" dirty="0"/>
              <a:t>學生反映經教師判斷，或教師主動發現，有下列各款情形之一者 ，應調整管教方式或停止管教： （一）學生身體確有不適。 （二）學生確有上廁所或生理日等生理需求。 （三）管教措施有違反第一項規定之虞。 教師對學生實施第一項之管教措施後，審酌對學生發展應負之責 任，得通知監護權人，並說明採取管教措施及原因。</a:t>
            </a:r>
            <a:endParaRPr kumimoji="1" lang="en-US" altLang="zh-TW" sz="2400" dirty="0"/>
          </a:p>
          <a:p>
            <a:pPr marL="0" indent="0">
              <a:buNone/>
            </a:pPr>
            <a:r>
              <a:rPr kumimoji="1" lang="zh-TW" altLang="en-US" sz="2400" dirty="0"/>
              <a:t>    </a:t>
            </a:r>
            <a:endParaRPr kumimoji="1" lang="en-US" altLang="zh-TW" sz="2400" dirty="0"/>
          </a:p>
          <a:p>
            <a:pPr marL="0" indent="0">
              <a:buNone/>
            </a:pPr>
            <a:endParaRPr kumimoji="1" lang="en-US" altLang="zh-TW" sz="2400" dirty="0"/>
          </a:p>
          <a:p>
            <a:pPr marL="0" indent="0">
              <a:buNone/>
            </a:pP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27</a:t>
            </a:fld>
            <a:endParaRPr lang="zh-TW" altLang="en-US"/>
          </a:p>
        </p:txBody>
      </p:sp>
    </p:spTree>
    <p:extLst>
      <p:ext uri="{BB962C8B-B14F-4D97-AF65-F5344CB8AC3E}">
        <p14:creationId xmlns:p14="http://schemas.microsoft.com/office/powerpoint/2010/main" val="4107238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a:xfrm>
            <a:off x="2133600" y="145775"/>
            <a:ext cx="9371013" cy="801004"/>
          </a:xfrm>
        </p:spPr>
        <p:txBody>
          <a:bodyPr>
            <a:noAutofit/>
          </a:bodyPr>
          <a:lstStyle/>
          <a:p>
            <a:r>
              <a:rPr kumimoji="1" lang="zh-TW" altLang="en-US" sz="4000" dirty="0">
                <a:latin typeface="Kaiti TC" panose="02010600040101010101" pitchFamily="2" charset="-120"/>
                <a:ea typeface="Kaiti TC" panose="02010600040101010101" pitchFamily="2" charset="-120"/>
              </a:rPr>
              <a:t>教師輔導管教相關法令</a:t>
            </a:r>
            <a:r>
              <a:rPr kumimoji="1" lang="en-US" altLang="zh-TW" sz="4000" dirty="0">
                <a:latin typeface="Kaiti TC" panose="02010600040101010101" pitchFamily="2" charset="-120"/>
                <a:ea typeface="Kaiti TC" panose="02010600040101010101" pitchFamily="2" charset="-120"/>
              </a:rPr>
              <a:t>-7</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a:xfrm>
            <a:off x="2327565" y="1631373"/>
            <a:ext cx="9177048" cy="4279849"/>
          </a:xfrm>
        </p:spPr>
        <p:txBody>
          <a:bodyPr>
            <a:normAutofit/>
          </a:bodyPr>
          <a:lstStyle/>
          <a:p>
            <a:pPr marL="0" indent="0">
              <a:buNone/>
            </a:pPr>
            <a:endParaRPr kumimoji="1" lang="en-US" altLang="zh-TW" sz="2400" dirty="0"/>
          </a:p>
          <a:p>
            <a:pPr marL="0" indent="0">
              <a:buNone/>
            </a:pPr>
            <a:r>
              <a:rPr kumimoji="1" lang="zh-TW" altLang="en-US" sz="2400" dirty="0"/>
              <a:t>    </a:t>
            </a:r>
            <a:endParaRPr kumimoji="1" lang="en-US" altLang="zh-TW" sz="2400" dirty="0"/>
          </a:p>
          <a:p>
            <a:pPr marL="0" indent="0">
              <a:buNone/>
            </a:pPr>
            <a:endParaRPr kumimoji="1" lang="en-US" altLang="zh-TW" sz="2400" dirty="0"/>
          </a:p>
          <a:p>
            <a:pPr marL="0" indent="0">
              <a:buNone/>
            </a:pP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28</a:t>
            </a:fld>
            <a:endParaRPr lang="zh-TW" altLang="en-US"/>
          </a:p>
        </p:txBody>
      </p:sp>
      <p:pic>
        <p:nvPicPr>
          <p:cNvPr id="6" name="圖片 5" descr="一張含有 文字, 螢幕擷取畫面, 字型, 數字 的圖片&#10;&#10;自動產生的描述">
            <a:extLst>
              <a:ext uri="{FF2B5EF4-FFF2-40B4-BE49-F238E27FC236}">
                <a16:creationId xmlns:a16="http://schemas.microsoft.com/office/drawing/2014/main" id="{9B1D2A92-D97A-07FC-4FF8-6B81A0791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069" y="850885"/>
            <a:ext cx="8494644" cy="6007115"/>
          </a:xfrm>
          <a:prstGeom prst="rect">
            <a:avLst/>
          </a:prstGeom>
        </p:spPr>
      </p:pic>
    </p:spTree>
    <p:extLst>
      <p:ext uri="{BB962C8B-B14F-4D97-AF65-F5344CB8AC3E}">
        <p14:creationId xmlns:p14="http://schemas.microsoft.com/office/powerpoint/2010/main" val="1512568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教師輔導管教相關法令</a:t>
            </a:r>
            <a:r>
              <a:rPr kumimoji="1" lang="en-US" altLang="zh-TW" sz="4000" dirty="0">
                <a:latin typeface="Kaiti TC" panose="02010600040101010101" pitchFamily="2" charset="-120"/>
                <a:ea typeface="Kaiti TC" panose="02010600040101010101" pitchFamily="2" charset="-120"/>
              </a:rPr>
              <a:t>-8</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a:xfrm>
            <a:off x="2327565" y="1631373"/>
            <a:ext cx="9177048" cy="4279849"/>
          </a:xfrm>
        </p:spPr>
        <p:txBody>
          <a:bodyPr>
            <a:normAutofit/>
          </a:bodyPr>
          <a:lstStyle/>
          <a:p>
            <a:pPr marL="0" indent="0">
              <a:buNone/>
            </a:pPr>
            <a:r>
              <a:rPr lang="zh-TW" altLang="en-US" sz="3200" dirty="0"/>
              <a:t>四十二、</a:t>
            </a:r>
            <a:endParaRPr lang="en-US" altLang="zh-TW" sz="3200" dirty="0"/>
          </a:p>
          <a:p>
            <a:pPr marL="0" indent="0">
              <a:buNone/>
            </a:pPr>
            <a:r>
              <a:rPr lang="zh-TW" altLang="en-US" sz="3200" dirty="0"/>
              <a:t>不當管教之處置及違法處罰之懲處</a:t>
            </a:r>
            <a:endParaRPr lang="en-US" altLang="zh-TW" sz="3200" dirty="0"/>
          </a:p>
          <a:p>
            <a:pPr marL="0" indent="0">
              <a:buNone/>
            </a:pPr>
            <a:r>
              <a:rPr lang="zh-TW" altLang="en-US" sz="3200" dirty="0"/>
              <a:t>教師有不當管教或違法處罰學生之行為者，學校應按情節輕重， 依學校教師成績考核辦法或相關規定，予以適當之懲處。 教師違反教育基本法第八條第二項規定，以體罰或其他方式違法處罰學生，造成其身心侵害者，學校應按情節輕重，依教師法、 學校教師成績考核辦法或相關規定處理。</a:t>
            </a:r>
            <a:endParaRPr kumimoji="1" lang="en-US" altLang="zh-TW" sz="3200" dirty="0"/>
          </a:p>
          <a:p>
            <a:pPr marL="0" indent="0">
              <a:buNone/>
            </a:pPr>
            <a:endParaRPr kumimoji="1" lang="en-US" altLang="zh-TW" sz="2400" dirty="0"/>
          </a:p>
          <a:p>
            <a:pPr marL="0" indent="0">
              <a:buNone/>
            </a:pP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29</a:t>
            </a:fld>
            <a:endParaRPr lang="zh-TW" altLang="en-US"/>
          </a:p>
        </p:txBody>
      </p:sp>
    </p:spTree>
    <p:extLst>
      <p:ext uri="{BB962C8B-B14F-4D97-AF65-F5344CB8AC3E}">
        <p14:creationId xmlns:p14="http://schemas.microsoft.com/office/powerpoint/2010/main" val="3082188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36E6C1-3371-4BB6-8BEB-0E147CE6591C}"/>
              </a:ext>
            </a:extLst>
          </p:cNvPr>
          <p:cNvSpPr>
            <a:spLocks noGrp="1"/>
          </p:cNvSpPr>
          <p:nvPr>
            <p:ph type="title"/>
          </p:nvPr>
        </p:nvSpPr>
        <p:spPr>
          <a:xfrm>
            <a:off x="1451578" y="760132"/>
            <a:ext cx="9603275" cy="713562"/>
          </a:xfrm>
        </p:spPr>
        <p:txBody>
          <a:bodyPr/>
          <a:lstStyle/>
          <a:p>
            <a:r>
              <a:rPr lang="zh-TW" altLang="en-US" dirty="0">
                <a:latin typeface="標楷體" panose="03000509000000000000" pitchFamily="65" charset="-120"/>
                <a:ea typeface="標楷體" panose="03000509000000000000" pitchFamily="65" charset="-120"/>
              </a:rPr>
              <a:t>簡歷</a:t>
            </a:r>
          </a:p>
        </p:txBody>
      </p:sp>
      <p:sp>
        <p:nvSpPr>
          <p:cNvPr id="3" name="內容版面配置區 2">
            <a:extLst>
              <a:ext uri="{FF2B5EF4-FFF2-40B4-BE49-F238E27FC236}">
                <a16:creationId xmlns:a16="http://schemas.microsoft.com/office/drawing/2014/main" id="{80F2626A-5ABA-40A9-BB16-5DC438BE11FE}"/>
              </a:ext>
            </a:extLst>
          </p:cNvPr>
          <p:cNvSpPr>
            <a:spLocks noGrp="1"/>
          </p:cNvSpPr>
          <p:nvPr>
            <p:ph idx="1"/>
          </p:nvPr>
        </p:nvSpPr>
        <p:spPr>
          <a:xfrm>
            <a:off x="2518190" y="1170762"/>
            <a:ext cx="8915400" cy="4864963"/>
          </a:xfrm>
        </p:spPr>
        <p:txBody>
          <a:bodyPr>
            <a:noAutofit/>
          </a:bodyPr>
          <a:lstStyle/>
          <a:p>
            <a:pPr>
              <a:lnSpc>
                <a:spcPct val="120000"/>
              </a:lnSpc>
            </a:pPr>
            <a:r>
              <a:rPr lang="zh-TW" altLang="en-US" sz="2400" dirty="0">
                <a:latin typeface="標楷體" panose="03000509000000000000" pitchFamily="65" charset="-120"/>
                <a:ea typeface="標楷體" panose="03000509000000000000" pitchFamily="65" charset="-120"/>
              </a:rPr>
              <a:t>現任：</a:t>
            </a:r>
            <a:br>
              <a:rPr lang="en-US" altLang="zh-TW" sz="2400" dirty="0">
                <a:latin typeface="標楷體" panose="03000509000000000000" pitchFamily="65" charset="-120"/>
                <a:ea typeface="標楷體" panose="03000509000000000000" pitchFamily="65" charset="-120"/>
              </a:rPr>
            </a:b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中央選舉委員會委員</a:t>
            </a:r>
            <a:br>
              <a:rPr lang="en-US" altLang="zh-TW" sz="2000" dirty="0">
                <a:latin typeface="標楷體" panose="03000509000000000000" pitchFamily="65" charset="-120"/>
                <a:ea typeface="標楷體" panose="03000509000000000000" pitchFamily="65" charset="-120"/>
              </a:rPr>
            </a:b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台南律師公會顧問</a:t>
            </a:r>
            <a:br>
              <a:rPr lang="en-US" altLang="zh-TW" sz="2000" dirty="0">
                <a:latin typeface="標楷體" panose="03000509000000000000" pitchFamily="65" charset="-120"/>
                <a:ea typeface="標楷體" panose="03000509000000000000" pitchFamily="65" charset="-120"/>
              </a:rPr>
            </a:b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臺南市政府廉政會委員</a:t>
            </a:r>
            <a:br>
              <a:rPr lang="en-US" altLang="zh-TW" sz="2000" dirty="0">
                <a:latin typeface="標楷體" panose="03000509000000000000" pitchFamily="65" charset="-120"/>
                <a:ea typeface="標楷體" panose="03000509000000000000" pitchFamily="65" charset="-120"/>
              </a:rPr>
            </a:br>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臺南市政府採購申訴審議委員會委員</a:t>
            </a:r>
            <a:br>
              <a:rPr lang="en-US" altLang="zh-TW" sz="2000" dirty="0">
                <a:latin typeface="標楷體" panose="03000509000000000000" pitchFamily="65" charset="-120"/>
                <a:ea typeface="標楷體" panose="03000509000000000000" pitchFamily="65" charset="-120"/>
              </a:rPr>
            </a:br>
            <a:r>
              <a:rPr lang="en-US" altLang="zh-TW" sz="2000" dirty="0">
                <a:latin typeface="標楷體" panose="03000509000000000000" pitchFamily="65" charset="-120"/>
                <a:ea typeface="標楷體" panose="03000509000000000000" pitchFamily="65" charset="-120"/>
              </a:rPr>
              <a:t>5.</a:t>
            </a:r>
            <a:r>
              <a:rPr lang="zh-TW" altLang="en-US" sz="2000" dirty="0">
                <a:latin typeface="標楷體" panose="03000509000000000000" pitchFamily="65" charset="-120"/>
                <a:ea typeface="標楷體" panose="03000509000000000000" pitchFamily="65" charset="-120"/>
              </a:rPr>
              <a:t>臺南市政府法規審議委員</a:t>
            </a:r>
            <a:br>
              <a:rPr lang="en-US" altLang="zh-TW" sz="2000" dirty="0">
                <a:latin typeface="標楷體" panose="03000509000000000000" pitchFamily="65" charset="-120"/>
                <a:ea typeface="標楷體" panose="03000509000000000000" pitchFamily="65" charset="-120"/>
              </a:rPr>
            </a:br>
            <a:r>
              <a:rPr lang="en-US" altLang="zh-TW" sz="2000" dirty="0">
                <a:latin typeface="標楷體" panose="03000509000000000000" pitchFamily="65" charset="-120"/>
                <a:ea typeface="標楷體" panose="03000509000000000000" pitchFamily="65" charset="-120"/>
              </a:rPr>
              <a:t>6.</a:t>
            </a:r>
            <a:r>
              <a:rPr lang="zh-TW" altLang="en-US" sz="2000" dirty="0">
                <a:latin typeface="標楷體" panose="03000509000000000000" pitchFamily="65" charset="-120"/>
                <a:ea typeface="標楷體" panose="03000509000000000000" pitchFamily="65" charset="-120"/>
              </a:rPr>
              <a:t>臺南市政府教育局專審會議委員</a:t>
            </a:r>
            <a:br>
              <a:rPr lang="en-US" altLang="zh-TW" sz="2000" dirty="0">
                <a:latin typeface="標楷體" panose="03000509000000000000" pitchFamily="65" charset="-120"/>
                <a:ea typeface="標楷體" panose="03000509000000000000" pitchFamily="65" charset="-120"/>
              </a:rPr>
            </a:br>
            <a:r>
              <a:rPr lang="en-US" altLang="zh-TW" sz="2000" dirty="0">
                <a:latin typeface="標楷體" panose="03000509000000000000" pitchFamily="65" charset="-120"/>
                <a:ea typeface="標楷體" panose="03000509000000000000" pitchFamily="65" charset="-120"/>
              </a:rPr>
              <a:t>7.</a:t>
            </a:r>
            <a:r>
              <a:rPr lang="zh-TW" altLang="en-US" sz="2000" dirty="0">
                <a:latin typeface="標楷體" panose="03000509000000000000" pitchFamily="65" charset="-120"/>
                <a:ea typeface="標楷體" panose="03000509000000000000" pitchFamily="65" charset="-120"/>
              </a:rPr>
              <a:t>臺南市政府教育局再申訴委員</a:t>
            </a:r>
            <a:endParaRPr lang="en-US" altLang="zh-TW" sz="2000" dirty="0">
              <a:latin typeface="標楷體" panose="03000509000000000000" pitchFamily="65" charset="-120"/>
              <a:ea typeface="標楷體" panose="03000509000000000000" pitchFamily="65" charset="-120"/>
            </a:endParaRPr>
          </a:p>
          <a:p>
            <a:pPr marL="0" indent="0">
              <a:lnSpc>
                <a:spcPct val="120000"/>
              </a:lnSpc>
              <a:buNone/>
            </a:pP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8.</a:t>
            </a:r>
            <a:r>
              <a:rPr lang="zh-TW" altLang="en-US" sz="2000" dirty="0">
                <a:latin typeface="標楷體" panose="03000509000000000000" pitchFamily="65" charset="-120"/>
                <a:ea typeface="標楷體" panose="03000509000000000000" pitchFamily="65" charset="-120"/>
              </a:rPr>
              <a:t>中華民國仲裁協會仲裁人</a:t>
            </a:r>
            <a:endParaRPr lang="en-US" altLang="zh-TW" sz="2000" dirty="0">
              <a:latin typeface="標楷體" panose="03000509000000000000" pitchFamily="65" charset="-120"/>
              <a:ea typeface="標楷體" panose="03000509000000000000" pitchFamily="65" charset="-120"/>
            </a:endParaRPr>
          </a:p>
          <a:p>
            <a:pPr marL="0" indent="0">
              <a:lnSpc>
                <a:spcPct val="120000"/>
              </a:lnSpc>
              <a:buNone/>
            </a:pP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9.</a:t>
            </a:r>
            <a:r>
              <a:rPr lang="zh-TW" altLang="en-US" sz="2000" dirty="0">
                <a:latin typeface="標楷體" panose="03000509000000000000" pitchFamily="65" charset="-120"/>
                <a:ea typeface="標楷體" panose="03000509000000000000" pitchFamily="65" charset="-120"/>
              </a:rPr>
              <a:t>律師懲戒覆審委員會委員</a:t>
            </a:r>
            <a:endParaRPr lang="en-US" altLang="zh-TW" sz="2400" dirty="0">
              <a:latin typeface="標楷體" panose="03000509000000000000" pitchFamily="65" charset="-120"/>
              <a:ea typeface="標楷體" panose="03000509000000000000" pitchFamily="65" charset="-120"/>
            </a:endParaRPr>
          </a:p>
          <a:p>
            <a:pPr>
              <a:lnSpc>
                <a:spcPct val="120000"/>
              </a:lnSpc>
            </a:pPr>
            <a:r>
              <a:rPr lang="zh-TW" altLang="en-US" sz="2000" dirty="0">
                <a:latin typeface="標楷體" panose="03000509000000000000" pitchFamily="65" charset="-120"/>
                <a:ea typeface="標楷體" panose="03000509000000000000" pitchFamily="65" charset="-120"/>
              </a:rPr>
              <a:t>曾任：</a:t>
            </a:r>
            <a:endParaRPr lang="en-US" altLang="zh-TW" sz="2000" dirty="0">
              <a:latin typeface="標楷體" panose="03000509000000000000" pitchFamily="65" charset="-120"/>
              <a:ea typeface="標楷體" panose="03000509000000000000" pitchFamily="65" charset="-120"/>
            </a:endParaRPr>
          </a:p>
          <a:p>
            <a:pPr marL="0" indent="0">
              <a:lnSpc>
                <a:spcPct val="120000"/>
              </a:lnSpc>
              <a:buNone/>
            </a:pPr>
            <a:r>
              <a:rPr lang="zh-TW" altLang="en-US" sz="2000" dirty="0">
                <a:latin typeface="標楷體" panose="03000509000000000000" pitchFamily="65" charset="-120"/>
                <a:ea typeface="標楷體" panose="03000509000000000000" pitchFamily="65" charset="-120"/>
              </a:rPr>
              <a:t>    全國律師聯合會副理事長，律師懲戒委員會委員長，台南律師公會理事長</a:t>
            </a:r>
            <a:endParaRPr lang="en-US" altLang="zh-TW" sz="2000"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262D1AEC-9B23-49C1-B745-7BF74203B94A}"/>
              </a:ext>
            </a:extLst>
          </p:cNvPr>
          <p:cNvSpPr>
            <a:spLocks noGrp="1"/>
          </p:cNvSpPr>
          <p:nvPr>
            <p:ph type="sldNum" sz="quarter" idx="12"/>
          </p:nvPr>
        </p:nvSpPr>
        <p:spPr/>
        <p:txBody>
          <a:bodyPr/>
          <a:lstStyle/>
          <a:p>
            <a:fld id="{3DA62620-2814-4280-A28A-F99B7549891B}" type="slidenum">
              <a:rPr lang="zh-TW" altLang="en-US" smtClean="0"/>
              <a:t>3</a:t>
            </a:fld>
            <a:endParaRPr lang="zh-TW" altLang="en-US"/>
          </a:p>
        </p:txBody>
      </p:sp>
    </p:spTree>
    <p:extLst>
      <p:ext uri="{BB962C8B-B14F-4D97-AF65-F5344CB8AC3E}">
        <p14:creationId xmlns:p14="http://schemas.microsoft.com/office/powerpoint/2010/main" val="1400085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教師輔導管教相關法令</a:t>
            </a:r>
            <a:r>
              <a:rPr kumimoji="1" lang="en-US" altLang="zh-TW" sz="4000" dirty="0">
                <a:latin typeface="Kaiti TC" panose="02010600040101010101" pitchFamily="2" charset="-120"/>
                <a:ea typeface="Kaiti TC" panose="02010600040101010101" pitchFamily="2" charset="-120"/>
              </a:rPr>
              <a:t>-9</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a:xfrm>
            <a:off x="2327565" y="1631373"/>
            <a:ext cx="9177048" cy="4279849"/>
          </a:xfrm>
        </p:spPr>
        <p:txBody>
          <a:bodyPr>
            <a:normAutofit/>
          </a:bodyPr>
          <a:lstStyle/>
          <a:p>
            <a:pPr marL="0" indent="0">
              <a:buNone/>
            </a:pPr>
            <a:endParaRPr kumimoji="1" lang="en-US" altLang="zh-TW" sz="2400" dirty="0"/>
          </a:p>
          <a:p>
            <a:pPr marL="0" indent="0">
              <a:buNone/>
            </a:pP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30</a:t>
            </a:fld>
            <a:endParaRPr lang="zh-TW" altLang="en-US"/>
          </a:p>
        </p:txBody>
      </p:sp>
      <p:graphicFrame>
        <p:nvGraphicFramePr>
          <p:cNvPr id="5" name="表格 4">
            <a:extLst>
              <a:ext uri="{FF2B5EF4-FFF2-40B4-BE49-F238E27FC236}">
                <a16:creationId xmlns:a16="http://schemas.microsoft.com/office/drawing/2014/main" id="{DEE89A34-47DF-E14B-4BC9-224D2412D559}"/>
              </a:ext>
            </a:extLst>
          </p:cNvPr>
          <p:cNvGraphicFramePr>
            <a:graphicFrameLocks noGrp="1"/>
          </p:cNvGraphicFramePr>
          <p:nvPr>
            <p:extLst>
              <p:ext uri="{D42A27DB-BD31-4B8C-83A1-F6EECF244321}">
                <p14:modId xmlns:p14="http://schemas.microsoft.com/office/powerpoint/2010/main" val="24061382"/>
              </p:ext>
            </p:extLst>
          </p:nvPr>
        </p:nvGraphicFramePr>
        <p:xfrm>
          <a:off x="2592925" y="1485900"/>
          <a:ext cx="7747700" cy="4373880"/>
        </p:xfrm>
        <a:graphic>
          <a:graphicData uri="http://schemas.openxmlformats.org/drawingml/2006/table">
            <a:tbl>
              <a:tblPr/>
              <a:tblGrid>
                <a:gridCol w="7747700">
                  <a:extLst>
                    <a:ext uri="{9D8B030D-6E8A-4147-A177-3AD203B41FA5}">
                      <a16:colId xmlns:a16="http://schemas.microsoft.com/office/drawing/2014/main" val="488849996"/>
                    </a:ext>
                  </a:extLst>
                </a:gridCol>
              </a:tblGrid>
              <a:tr h="1794412">
                <a:tc>
                  <a:txBody>
                    <a:bodyPr/>
                    <a:lstStyle/>
                    <a:p>
                      <a:pPr fontAlgn="t"/>
                      <a:r>
                        <a:rPr lang="zh-TW" altLang="en-US" dirty="0">
                          <a:effectLst/>
                        </a:rPr>
                        <a:t>四十三、應提供學生申訴途徑 學校應依教育基本法第十五條及相關法令規定，提供學生對教師 之輔導與管教措施提出申訴之救濟途徑，以保障學生之學習權、 受教育權、身體自主權及人格發展權，增進校園和諧。 </a:t>
                      </a:r>
                      <a:br>
                        <a:rPr lang="zh-TW" altLang="en-US" dirty="0">
                          <a:effectLst/>
                        </a:rPr>
                      </a:br>
                      <a:endParaRPr lang="zh-TW" altLang="en-US" dirty="0">
                        <a:effectLst/>
                      </a:endParaRPr>
                    </a:p>
                  </a:txBody>
                  <a:tcPr>
                    <a:lnL>
                      <a:noFill/>
                    </a:lnL>
                    <a:lnR>
                      <a:noFill/>
                    </a:lnR>
                    <a:lnT>
                      <a:noFill/>
                    </a:lnT>
                    <a:lnB>
                      <a:noFill/>
                    </a:lnB>
                  </a:tcPr>
                </a:tc>
                <a:extLst>
                  <a:ext uri="{0D108BD9-81ED-4DB2-BD59-A6C34878D82A}">
                    <a16:rowId xmlns:a16="http://schemas.microsoft.com/office/drawing/2014/main" val="2125462244"/>
                  </a:ext>
                </a:extLst>
              </a:tr>
              <a:tr h="1457960">
                <a:tc>
                  <a:txBody>
                    <a:bodyPr/>
                    <a:lstStyle/>
                    <a:p>
                      <a:pPr fontAlgn="t"/>
                      <a:r>
                        <a:rPr lang="zh-TW" altLang="en-US" dirty="0">
                          <a:effectLst/>
                        </a:rPr>
                        <a:t>四十四、申訴之提起 學生對於教師或學校有關其個人之輔導與管教措施，認為違法或 不當致損害其權益者，學生或其監護人、法定代理人，得依相關 規定向學校提出申訴。 </a:t>
                      </a:r>
                      <a:br>
                        <a:rPr lang="zh-TW" altLang="en-US" dirty="0">
                          <a:effectLst/>
                        </a:rPr>
                      </a:br>
                      <a:endParaRPr lang="zh-TW" altLang="en-US" dirty="0">
                        <a:effectLst/>
                      </a:endParaRPr>
                    </a:p>
                  </a:txBody>
                  <a:tcPr>
                    <a:lnL>
                      <a:noFill/>
                    </a:lnL>
                    <a:lnR>
                      <a:noFill/>
                    </a:lnR>
                    <a:lnT>
                      <a:noFill/>
                    </a:lnT>
                    <a:lnB>
                      <a:noFill/>
                    </a:lnB>
                  </a:tcPr>
                </a:tc>
                <a:extLst>
                  <a:ext uri="{0D108BD9-81ED-4DB2-BD59-A6C34878D82A}">
                    <a16:rowId xmlns:a16="http://schemas.microsoft.com/office/drawing/2014/main" val="2507680292"/>
                  </a:ext>
                </a:extLst>
              </a:tr>
              <a:tr h="1121508">
                <a:tc>
                  <a:txBody>
                    <a:bodyPr/>
                    <a:lstStyle/>
                    <a:p>
                      <a:pPr fontAlgn="t"/>
                      <a:r>
                        <a:rPr lang="zh-TW" altLang="en-US" dirty="0">
                          <a:effectLst/>
                        </a:rPr>
                        <a:t>四十五、申訴案件之處理 學生申訴案件之處理程序、方式及相關服務事項，依相關規定辦 理。 學生獎懲委員會之委員，不得兼任學生申訴評議委員會之委員。 </a:t>
                      </a:r>
                    </a:p>
                  </a:txBody>
                  <a:tcPr>
                    <a:lnL>
                      <a:noFill/>
                    </a:lnL>
                    <a:lnR>
                      <a:noFill/>
                    </a:lnR>
                    <a:lnT>
                      <a:noFill/>
                    </a:lnT>
                    <a:lnB>
                      <a:noFill/>
                    </a:lnB>
                  </a:tcPr>
                </a:tc>
                <a:extLst>
                  <a:ext uri="{0D108BD9-81ED-4DB2-BD59-A6C34878D82A}">
                    <a16:rowId xmlns:a16="http://schemas.microsoft.com/office/drawing/2014/main" val="2989651709"/>
                  </a:ext>
                </a:extLst>
              </a:tr>
            </a:tbl>
          </a:graphicData>
        </a:graphic>
      </p:graphicFrame>
      <p:sp>
        <p:nvSpPr>
          <p:cNvPr id="6" name="Rectangle 1">
            <a:extLst>
              <a:ext uri="{FF2B5EF4-FFF2-40B4-BE49-F238E27FC236}">
                <a16:creationId xmlns:a16="http://schemas.microsoft.com/office/drawing/2014/main" id="{41C24AB5-2B56-2C40-D888-9A65EF4867FE}"/>
              </a:ext>
            </a:extLst>
          </p:cNvPr>
          <p:cNvSpPr>
            <a:spLocks noChangeArrowheads="1"/>
          </p:cNvSpPr>
          <p:nvPr/>
        </p:nvSpPr>
        <p:spPr bwMode="auto">
          <a:xfrm>
            <a:off x="3752850" y="2293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800" b="0" i="0" u="none" strike="noStrike" cap="none" normalizeH="0" baseline="0">
                <a:ln>
                  <a:noFill/>
                </a:ln>
                <a:solidFill>
                  <a:schemeClr val="tx1"/>
                </a:solidFill>
                <a:effectLst/>
                <a:latin typeface="Arial" panose="020B0604020202020204" pitchFamily="34" charset="0"/>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8407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教師輔導管教相關法令</a:t>
            </a:r>
            <a:r>
              <a:rPr kumimoji="1" lang="en-US" altLang="zh-TW" sz="4000" dirty="0">
                <a:latin typeface="Kaiti TC" panose="02010600040101010101" pitchFamily="2" charset="-120"/>
                <a:ea typeface="Kaiti TC" panose="02010600040101010101" pitchFamily="2" charset="-120"/>
              </a:rPr>
              <a:t>-10</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a:xfrm>
            <a:off x="2327565" y="1631373"/>
            <a:ext cx="9177048" cy="4279849"/>
          </a:xfrm>
        </p:spPr>
        <p:txBody>
          <a:bodyPr>
            <a:normAutofit/>
          </a:bodyPr>
          <a:lstStyle/>
          <a:p>
            <a:pPr marL="0" indent="0">
              <a:buNone/>
            </a:pPr>
            <a:endParaRPr kumimoji="1" lang="en-US" altLang="zh-TW" sz="2400" dirty="0"/>
          </a:p>
          <a:p>
            <a:pPr marL="0" indent="0">
              <a:buNone/>
            </a:pP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31</a:t>
            </a:fld>
            <a:endParaRPr lang="zh-TW" altLang="en-US"/>
          </a:p>
        </p:txBody>
      </p:sp>
      <p:graphicFrame>
        <p:nvGraphicFramePr>
          <p:cNvPr id="5" name="表格 4">
            <a:extLst>
              <a:ext uri="{FF2B5EF4-FFF2-40B4-BE49-F238E27FC236}">
                <a16:creationId xmlns:a16="http://schemas.microsoft.com/office/drawing/2014/main" id="{DEE89A34-47DF-E14B-4BC9-224D2412D559}"/>
              </a:ext>
            </a:extLst>
          </p:cNvPr>
          <p:cNvGraphicFramePr>
            <a:graphicFrameLocks noGrp="1"/>
          </p:cNvGraphicFramePr>
          <p:nvPr>
            <p:extLst>
              <p:ext uri="{D42A27DB-BD31-4B8C-83A1-F6EECF244321}">
                <p14:modId xmlns:p14="http://schemas.microsoft.com/office/powerpoint/2010/main" val="3383663501"/>
              </p:ext>
            </p:extLst>
          </p:nvPr>
        </p:nvGraphicFramePr>
        <p:xfrm>
          <a:off x="2192480" y="1264555"/>
          <a:ext cx="7980220" cy="6696279"/>
        </p:xfrm>
        <a:graphic>
          <a:graphicData uri="http://schemas.openxmlformats.org/drawingml/2006/table">
            <a:tbl>
              <a:tblPr/>
              <a:tblGrid>
                <a:gridCol w="7980220">
                  <a:extLst>
                    <a:ext uri="{9D8B030D-6E8A-4147-A177-3AD203B41FA5}">
                      <a16:colId xmlns:a16="http://schemas.microsoft.com/office/drawing/2014/main" val="488849996"/>
                    </a:ext>
                  </a:extLst>
                </a:gridCol>
              </a:tblGrid>
              <a:tr h="4594032">
                <a:tc>
                  <a:txBody>
                    <a:bodyPr/>
                    <a:lstStyle/>
                    <a:p>
                      <a:pPr fontAlgn="t"/>
                      <a:r>
                        <a:rPr lang="zh-TW" altLang="en-US" sz="2400" dirty="0">
                          <a:effectLst/>
                        </a:rPr>
                        <a:t>對教職的影響</a:t>
                      </a:r>
                      <a:endParaRPr lang="en-US" altLang="zh-TW" sz="2400" dirty="0">
                        <a:effectLst/>
                      </a:endParaRPr>
                    </a:p>
                    <a:p>
                      <a:pPr fontAlgn="t"/>
                      <a:endParaRPr lang="en-US" altLang="zh-TW" dirty="0">
                        <a:effectLst/>
                      </a:endParaRPr>
                    </a:p>
                    <a:p>
                      <a:pPr fontAlgn="t"/>
                      <a:r>
                        <a:rPr lang="zh-TW" altLang="en-US" dirty="0">
                          <a:effectLst/>
                        </a:rPr>
                        <a:t>教師法第</a:t>
                      </a:r>
                      <a:r>
                        <a:rPr lang="en-US" altLang="zh-TW" dirty="0">
                          <a:effectLst/>
                        </a:rPr>
                        <a:t>14</a:t>
                      </a:r>
                      <a:r>
                        <a:rPr lang="zh-TW" altLang="en-US" dirty="0">
                          <a:effectLst/>
                        </a:rPr>
                        <a:t>條第</a:t>
                      </a:r>
                      <a:r>
                        <a:rPr lang="en-US" altLang="zh-TW" dirty="0">
                          <a:effectLst/>
                        </a:rPr>
                        <a:t>1</a:t>
                      </a:r>
                      <a:r>
                        <a:rPr lang="zh-TW" altLang="en-US" dirty="0">
                          <a:effectLst/>
                        </a:rPr>
                        <a:t>項第</a:t>
                      </a:r>
                      <a:r>
                        <a:rPr lang="en-US" altLang="zh-TW" dirty="0">
                          <a:effectLst/>
                        </a:rPr>
                        <a:t>7.10</a:t>
                      </a:r>
                      <a:r>
                        <a:rPr lang="zh-TW" altLang="en-US" dirty="0">
                          <a:effectLst/>
                        </a:rPr>
                        <a:t>款，第</a:t>
                      </a:r>
                      <a:r>
                        <a:rPr lang="en-US" altLang="zh-TW" dirty="0">
                          <a:effectLst/>
                        </a:rPr>
                        <a:t>2</a:t>
                      </a:r>
                      <a:r>
                        <a:rPr lang="zh-TW" altLang="en-US" dirty="0">
                          <a:effectLst/>
                        </a:rPr>
                        <a:t>項（程序）</a:t>
                      </a:r>
                      <a:endParaRPr lang="en-US" altLang="zh-TW" dirty="0">
                        <a:effectLst/>
                      </a:endParaRPr>
                    </a:p>
                    <a:p>
                      <a:pPr fontAlgn="t"/>
                      <a:endParaRPr lang="en-US" altLang="zh-TW" dirty="0">
                        <a:effectLst/>
                      </a:endParaRPr>
                    </a:p>
                    <a:p>
                      <a:pPr fontAlgn="t"/>
                      <a:r>
                        <a:rPr lang="zh-TW" altLang="en-US" dirty="0">
                          <a:effectLst/>
                        </a:rPr>
                        <a:t>教師有下列各款情形之一者，應予解聘，且終身不得聘任為教師：</a:t>
                      </a:r>
                      <a:endParaRPr lang="en-US" altLang="zh-TW" dirty="0">
                        <a:effectLst/>
                      </a:endParaRPr>
                    </a:p>
                    <a:p>
                      <a:pPr fontAlgn="t"/>
                      <a:r>
                        <a:rPr lang="en-US" altLang="zh-TW" dirty="0">
                          <a:effectLst/>
                        </a:rPr>
                        <a:t>7.</a:t>
                      </a:r>
                      <a:r>
                        <a:rPr lang="zh-TW" altLang="en-US" dirty="0">
                          <a:effectLst/>
                        </a:rPr>
                        <a:t>經各級社政主管機關依兒童及少年褔利與權益保障法第</a:t>
                      </a:r>
                      <a:r>
                        <a:rPr lang="en-US" altLang="zh-TW" dirty="0">
                          <a:effectLst/>
                        </a:rPr>
                        <a:t>97</a:t>
                      </a:r>
                      <a:r>
                        <a:rPr lang="zh-TW" altLang="en-US" dirty="0">
                          <a:effectLst/>
                        </a:rPr>
                        <a:t>條規定處罰，並經學校教師評審委員會確認，有解聘及終身不得聘任為教師之必要。</a:t>
                      </a:r>
                      <a:endParaRPr lang="en-US" altLang="zh-TW" dirty="0">
                        <a:effectLst/>
                      </a:endParaRPr>
                    </a:p>
                    <a:p>
                      <a:pPr fontAlgn="t"/>
                      <a:r>
                        <a:rPr lang="en-US" altLang="zh-TW" dirty="0">
                          <a:effectLst/>
                        </a:rPr>
                        <a:t>10.</a:t>
                      </a:r>
                      <a:r>
                        <a:rPr lang="zh-TW" altLang="en-US" dirty="0">
                          <a:effectLst/>
                        </a:rPr>
                        <a:t>體罰或霸凌學生，造成其身心嚴重侵害。</a:t>
                      </a:r>
                      <a:endParaRPr lang="en-US" altLang="zh-TW" dirty="0">
                        <a:effectLst/>
                      </a:endParaRPr>
                    </a:p>
                    <a:p>
                      <a:pPr fontAlgn="t"/>
                      <a:endParaRPr lang="en-US" altLang="zh-TW" dirty="0">
                        <a:effectLst/>
                      </a:endParaRPr>
                    </a:p>
                    <a:p>
                      <a:pPr fontAlgn="t"/>
                      <a:r>
                        <a:rPr lang="zh-TW" altLang="en-US" dirty="0">
                          <a:effectLst/>
                        </a:rPr>
                        <a:t>教師法第</a:t>
                      </a:r>
                      <a:r>
                        <a:rPr lang="en-US" altLang="zh-TW" dirty="0">
                          <a:effectLst/>
                        </a:rPr>
                        <a:t>15</a:t>
                      </a:r>
                      <a:r>
                        <a:rPr lang="zh-TW" altLang="en-US" dirty="0">
                          <a:effectLst/>
                        </a:rPr>
                        <a:t>條第</a:t>
                      </a:r>
                      <a:r>
                        <a:rPr lang="en-US" altLang="zh-TW" dirty="0">
                          <a:effectLst/>
                        </a:rPr>
                        <a:t>1</a:t>
                      </a:r>
                      <a:r>
                        <a:rPr lang="zh-TW" altLang="en-US" dirty="0">
                          <a:effectLst/>
                        </a:rPr>
                        <a:t>項第</a:t>
                      </a:r>
                      <a:r>
                        <a:rPr lang="en-US" altLang="zh-TW" dirty="0">
                          <a:effectLst/>
                        </a:rPr>
                        <a:t>3.4</a:t>
                      </a:r>
                      <a:r>
                        <a:rPr lang="zh-TW" altLang="en-US" dirty="0">
                          <a:effectLst/>
                        </a:rPr>
                        <a:t>款，第</a:t>
                      </a:r>
                      <a:r>
                        <a:rPr lang="en-US" altLang="zh-TW" dirty="0">
                          <a:effectLst/>
                        </a:rPr>
                        <a:t>2</a:t>
                      </a:r>
                      <a:r>
                        <a:rPr lang="zh-TW" altLang="en-US" dirty="0">
                          <a:effectLst/>
                        </a:rPr>
                        <a:t>項（程序）</a:t>
                      </a:r>
                      <a:endParaRPr lang="en-US" altLang="zh-TW" dirty="0">
                        <a:effectLst/>
                      </a:endParaRPr>
                    </a:p>
                    <a:p>
                      <a:pPr fontAlgn="t"/>
                      <a:r>
                        <a:rPr lang="zh-TW" altLang="en-US" dirty="0">
                          <a:effectLst/>
                        </a:rPr>
                        <a:t>教師有下列各款情形之一者，應予解聘，且應議決一年至四年不得聘任為教師：</a:t>
                      </a:r>
                      <a:endParaRPr lang="en-US" altLang="zh-TW" dirty="0">
                        <a:effectLst/>
                      </a:endParaRPr>
                    </a:p>
                    <a:p>
                      <a:pPr marL="0" marR="0" lvl="0" indent="0" algn="l" defTabSz="457200" rtl="0" eaLnBrk="1" fontAlgn="t" latinLnBrk="0" hangingPunct="1">
                        <a:lnSpc>
                          <a:spcPct val="100000"/>
                        </a:lnSpc>
                        <a:spcBef>
                          <a:spcPts val="0"/>
                        </a:spcBef>
                        <a:spcAft>
                          <a:spcPts val="0"/>
                        </a:spcAft>
                        <a:buClrTx/>
                        <a:buSzTx/>
                        <a:buFontTx/>
                        <a:buNone/>
                        <a:tabLst/>
                        <a:defRPr/>
                      </a:pPr>
                      <a:r>
                        <a:rPr lang="en-US" altLang="zh-TW" dirty="0">
                          <a:effectLst/>
                        </a:rPr>
                        <a:t>3.</a:t>
                      </a:r>
                      <a:r>
                        <a:rPr lang="zh-TW" altLang="en-US" dirty="0">
                          <a:effectLst/>
                        </a:rPr>
                        <a:t>體罰或霸凌學生，造成其身心侵害，有解聘之必要。</a:t>
                      </a:r>
                      <a:endParaRPr lang="en-US" altLang="zh-TW" dirty="0">
                        <a:effectLst/>
                      </a:endParaRPr>
                    </a:p>
                    <a:p>
                      <a:pPr marL="0" marR="0" lvl="0" indent="0" algn="l" defTabSz="457200" rtl="0" eaLnBrk="1" fontAlgn="t" latinLnBrk="0" hangingPunct="1">
                        <a:lnSpc>
                          <a:spcPct val="100000"/>
                        </a:lnSpc>
                        <a:spcBef>
                          <a:spcPts val="0"/>
                        </a:spcBef>
                        <a:spcAft>
                          <a:spcPts val="0"/>
                        </a:spcAft>
                        <a:buClrTx/>
                        <a:buSzTx/>
                        <a:buFontTx/>
                        <a:buNone/>
                        <a:tabLst/>
                        <a:defRPr/>
                      </a:pPr>
                      <a:r>
                        <a:rPr lang="en-US" altLang="zh-TW" dirty="0">
                          <a:effectLst/>
                        </a:rPr>
                        <a:t>4. </a:t>
                      </a:r>
                      <a:r>
                        <a:rPr lang="zh-TW" altLang="en-US" dirty="0">
                          <a:effectLst/>
                        </a:rPr>
                        <a:t>經各級社政主管機關依兒童及少年褔利與權益保障法第</a:t>
                      </a:r>
                      <a:r>
                        <a:rPr lang="en-US" altLang="zh-TW" dirty="0">
                          <a:effectLst/>
                        </a:rPr>
                        <a:t>97</a:t>
                      </a:r>
                      <a:r>
                        <a:rPr lang="zh-TW" altLang="en-US" dirty="0">
                          <a:effectLst/>
                        </a:rPr>
                        <a:t>條規定處罰，並經學校教師評審委員會確認，有解聘之必要。</a:t>
                      </a:r>
                      <a:endParaRPr lang="en-US" altLang="zh-TW" dirty="0">
                        <a:effectLst/>
                      </a:endParaRPr>
                    </a:p>
                    <a:p>
                      <a:pPr marL="0" marR="0" lvl="0" indent="0" algn="l" defTabSz="457200" rtl="0" eaLnBrk="1" fontAlgn="t" latinLnBrk="0" hangingPunct="1">
                        <a:lnSpc>
                          <a:spcPct val="100000"/>
                        </a:lnSpc>
                        <a:spcBef>
                          <a:spcPts val="0"/>
                        </a:spcBef>
                        <a:spcAft>
                          <a:spcPts val="0"/>
                        </a:spcAft>
                        <a:buClrTx/>
                        <a:buSzTx/>
                        <a:buFontTx/>
                        <a:buNone/>
                        <a:tabLst/>
                        <a:defRPr/>
                      </a:pPr>
                      <a:endParaRPr lang="en-US" altLang="zh-TW" dirty="0">
                        <a:effectLst/>
                      </a:endParaRPr>
                    </a:p>
                    <a:p>
                      <a:pPr marL="0" marR="0" lvl="0" indent="0" algn="l" defTabSz="457200" rtl="0" eaLnBrk="1" fontAlgn="t" latinLnBrk="0" hangingPunct="1">
                        <a:lnSpc>
                          <a:spcPct val="100000"/>
                        </a:lnSpc>
                        <a:spcBef>
                          <a:spcPts val="0"/>
                        </a:spcBef>
                        <a:spcAft>
                          <a:spcPts val="0"/>
                        </a:spcAft>
                        <a:buClrTx/>
                        <a:buSzTx/>
                        <a:buFontTx/>
                        <a:buNone/>
                        <a:tabLst/>
                        <a:defRPr/>
                      </a:pPr>
                      <a:r>
                        <a:rPr lang="zh-TW" altLang="en-US" dirty="0">
                          <a:effectLst/>
                        </a:rPr>
                        <a:t>教師法第</a:t>
                      </a:r>
                      <a:r>
                        <a:rPr lang="en-US" altLang="zh-TW" dirty="0">
                          <a:effectLst/>
                        </a:rPr>
                        <a:t>16</a:t>
                      </a:r>
                      <a:r>
                        <a:rPr lang="zh-TW" altLang="en-US" dirty="0">
                          <a:effectLst/>
                        </a:rPr>
                        <a:t>條第</a:t>
                      </a:r>
                      <a:r>
                        <a:rPr lang="en-US" altLang="zh-TW" dirty="0">
                          <a:effectLst/>
                        </a:rPr>
                        <a:t>1</a:t>
                      </a:r>
                      <a:r>
                        <a:rPr lang="zh-TW" altLang="en-US" dirty="0">
                          <a:effectLst/>
                        </a:rPr>
                        <a:t>項第一款</a:t>
                      </a:r>
                      <a:endParaRPr lang="en-US" altLang="zh-TW" dirty="0">
                        <a:effectLst/>
                      </a:endParaRPr>
                    </a:p>
                    <a:p>
                      <a:pPr marL="0" marR="0" lvl="0" indent="0" algn="l" defTabSz="457200" rtl="0" eaLnBrk="1" fontAlgn="t" latinLnBrk="0" hangingPunct="1">
                        <a:lnSpc>
                          <a:spcPct val="100000"/>
                        </a:lnSpc>
                        <a:spcBef>
                          <a:spcPts val="0"/>
                        </a:spcBef>
                        <a:spcAft>
                          <a:spcPts val="0"/>
                        </a:spcAft>
                        <a:buClrTx/>
                        <a:buSzTx/>
                        <a:buFontTx/>
                        <a:buNone/>
                        <a:tabLst/>
                        <a:defRPr/>
                      </a:pPr>
                      <a:r>
                        <a:rPr lang="en-US" altLang="zh-TW" dirty="0">
                          <a:effectLst/>
                        </a:rPr>
                        <a:t>1.</a:t>
                      </a:r>
                      <a:r>
                        <a:rPr lang="zh-TW" altLang="en-US" dirty="0">
                          <a:effectLst/>
                        </a:rPr>
                        <a:t>教學不力或不能勝任工作有具體事實。</a:t>
                      </a:r>
                      <a:endParaRPr lang="en-US" altLang="zh-TW" dirty="0">
                        <a:effectLst/>
                      </a:endParaRPr>
                    </a:p>
                    <a:p>
                      <a:pPr marL="0" marR="0" lvl="0" indent="0" algn="l" defTabSz="457200" rtl="0" eaLnBrk="1" fontAlgn="t" latinLnBrk="0" hangingPunct="1">
                        <a:lnSpc>
                          <a:spcPct val="100000"/>
                        </a:lnSpc>
                        <a:spcBef>
                          <a:spcPts val="0"/>
                        </a:spcBef>
                        <a:spcAft>
                          <a:spcPts val="0"/>
                        </a:spcAft>
                        <a:buClrTx/>
                        <a:buSzTx/>
                        <a:buFontTx/>
                        <a:buNone/>
                        <a:tabLst/>
                        <a:defRPr/>
                      </a:pPr>
                      <a:endParaRPr lang="en-US" altLang="zh-TW" dirty="0">
                        <a:effectLst/>
                      </a:endParaRPr>
                    </a:p>
                    <a:p>
                      <a:pPr fontAlgn="t"/>
                      <a:endParaRPr lang="en-US" altLang="zh-TW" dirty="0">
                        <a:effectLst/>
                      </a:endParaRPr>
                    </a:p>
                    <a:p>
                      <a:pPr fontAlgn="t"/>
                      <a:endParaRPr lang="en-US" altLang="zh-TW" dirty="0">
                        <a:effectLst/>
                      </a:endParaRPr>
                    </a:p>
                    <a:p>
                      <a:pPr fontAlgn="t"/>
                      <a:endParaRPr lang="en-US" altLang="zh-TW" dirty="0">
                        <a:effectLst/>
                      </a:endParaRPr>
                    </a:p>
                  </a:txBody>
                  <a:tcPr>
                    <a:lnL>
                      <a:noFill/>
                    </a:lnL>
                    <a:lnR>
                      <a:noFill/>
                    </a:lnR>
                    <a:lnT>
                      <a:noFill/>
                    </a:lnT>
                    <a:lnB>
                      <a:noFill/>
                    </a:lnB>
                  </a:tcPr>
                </a:tc>
                <a:extLst>
                  <a:ext uri="{0D108BD9-81ED-4DB2-BD59-A6C34878D82A}">
                    <a16:rowId xmlns:a16="http://schemas.microsoft.com/office/drawing/2014/main" val="2125462244"/>
                  </a:ext>
                </a:extLst>
              </a:tr>
              <a:tr h="386919">
                <a:tc>
                  <a:txBody>
                    <a:bodyPr/>
                    <a:lstStyle/>
                    <a:p>
                      <a:pPr fontAlgn="t"/>
                      <a:endParaRPr lang="zh-TW" altLang="en-US" dirty="0">
                        <a:effectLst/>
                      </a:endParaRPr>
                    </a:p>
                  </a:txBody>
                  <a:tcPr>
                    <a:lnL>
                      <a:noFill/>
                    </a:lnL>
                    <a:lnR>
                      <a:noFill/>
                    </a:lnR>
                    <a:lnT>
                      <a:noFill/>
                    </a:lnT>
                    <a:lnB>
                      <a:noFill/>
                    </a:lnB>
                  </a:tcPr>
                </a:tc>
                <a:extLst>
                  <a:ext uri="{0D108BD9-81ED-4DB2-BD59-A6C34878D82A}">
                    <a16:rowId xmlns:a16="http://schemas.microsoft.com/office/drawing/2014/main" val="2507680292"/>
                  </a:ext>
                </a:extLst>
              </a:tr>
              <a:tr h="0">
                <a:tc>
                  <a:txBody>
                    <a:bodyPr/>
                    <a:lstStyle/>
                    <a:p>
                      <a:pPr fontAlgn="t"/>
                      <a:endParaRPr lang="zh-TW" altLang="en-US" dirty="0">
                        <a:effectLst/>
                      </a:endParaRPr>
                    </a:p>
                  </a:txBody>
                  <a:tcPr>
                    <a:lnL>
                      <a:noFill/>
                    </a:lnL>
                    <a:lnR>
                      <a:noFill/>
                    </a:lnR>
                    <a:lnT>
                      <a:noFill/>
                    </a:lnT>
                    <a:lnB>
                      <a:noFill/>
                    </a:lnB>
                  </a:tcPr>
                </a:tc>
                <a:extLst>
                  <a:ext uri="{0D108BD9-81ED-4DB2-BD59-A6C34878D82A}">
                    <a16:rowId xmlns:a16="http://schemas.microsoft.com/office/drawing/2014/main" val="2989651709"/>
                  </a:ext>
                </a:extLst>
              </a:tr>
            </a:tbl>
          </a:graphicData>
        </a:graphic>
      </p:graphicFrame>
      <p:sp>
        <p:nvSpPr>
          <p:cNvPr id="6" name="Rectangle 1">
            <a:extLst>
              <a:ext uri="{FF2B5EF4-FFF2-40B4-BE49-F238E27FC236}">
                <a16:creationId xmlns:a16="http://schemas.microsoft.com/office/drawing/2014/main" id="{41C24AB5-2B56-2C40-D888-9A65EF4867FE}"/>
              </a:ext>
            </a:extLst>
          </p:cNvPr>
          <p:cNvSpPr>
            <a:spLocks noChangeArrowheads="1"/>
          </p:cNvSpPr>
          <p:nvPr/>
        </p:nvSpPr>
        <p:spPr bwMode="auto">
          <a:xfrm>
            <a:off x="3752850" y="2293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800" b="0" i="0" u="none" strike="noStrike" cap="none" normalizeH="0" baseline="0">
                <a:ln>
                  <a:noFill/>
                </a:ln>
                <a:solidFill>
                  <a:schemeClr val="tx1"/>
                </a:solidFill>
                <a:effectLst/>
                <a:latin typeface="Arial" panose="020B0604020202020204" pitchFamily="34" charset="0"/>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1909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3BFA2-ED3A-B66F-25FF-9437CC58B1E4}"/>
              </a:ext>
            </a:extLst>
          </p:cNvPr>
          <p:cNvSpPr>
            <a:spLocks noGrp="1"/>
          </p:cNvSpPr>
          <p:nvPr>
            <p:ph type="title"/>
          </p:nvPr>
        </p:nvSpPr>
        <p:spPr/>
        <p:txBody>
          <a:bodyPr/>
          <a:lstStyle/>
          <a:p>
            <a:endParaRPr kumimoji="1" lang="zh-TW" altLang="en-US" dirty="0"/>
          </a:p>
        </p:txBody>
      </p:sp>
      <p:pic>
        <p:nvPicPr>
          <p:cNvPr id="6" name="內容版面配置區 5" descr="一張含有 文字, 螢幕擷取畫面, 字型, 文件 的圖片&#10;&#10;自動產生的描述">
            <a:extLst>
              <a:ext uri="{FF2B5EF4-FFF2-40B4-BE49-F238E27FC236}">
                <a16:creationId xmlns:a16="http://schemas.microsoft.com/office/drawing/2014/main" id="{E3E7CDFB-08A8-EA8D-4FEC-4E73D0425B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7264" y="-15448"/>
            <a:ext cx="6287817" cy="6873448"/>
          </a:xfrm>
        </p:spPr>
      </p:pic>
      <p:sp>
        <p:nvSpPr>
          <p:cNvPr id="4" name="投影片編號版面配置區 3">
            <a:extLst>
              <a:ext uri="{FF2B5EF4-FFF2-40B4-BE49-F238E27FC236}">
                <a16:creationId xmlns:a16="http://schemas.microsoft.com/office/drawing/2014/main" id="{0D1C2A0A-20D9-A57D-5C2B-84BDCC22873F}"/>
              </a:ext>
            </a:extLst>
          </p:cNvPr>
          <p:cNvSpPr>
            <a:spLocks noGrp="1"/>
          </p:cNvSpPr>
          <p:nvPr>
            <p:ph type="sldNum" sz="quarter" idx="12"/>
          </p:nvPr>
        </p:nvSpPr>
        <p:spPr/>
        <p:txBody>
          <a:bodyPr/>
          <a:lstStyle/>
          <a:p>
            <a:fld id="{3DA62620-2814-4280-A28A-F99B7549891B}" type="slidenum">
              <a:rPr lang="zh-TW" altLang="en-US" smtClean="0"/>
              <a:t>32</a:t>
            </a:fld>
            <a:endParaRPr lang="zh-TW" altLang="en-US"/>
          </a:p>
        </p:txBody>
      </p:sp>
    </p:spTree>
    <p:extLst>
      <p:ext uri="{BB962C8B-B14F-4D97-AF65-F5344CB8AC3E}">
        <p14:creationId xmlns:p14="http://schemas.microsoft.com/office/powerpoint/2010/main" val="2762046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37B66-9F67-4335-B399-0BA2EA4DFE29}"/>
              </a:ext>
            </a:extLst>
          </p:cNvPr>
          <p:cNvSpPr>
            <a:spLocks noGrp="1"/>
          </p:cNvSpPr>
          <p:nvPr>
            <p:ph type="title"/>
          </p:nvPr>
        </p:nvSpPr>
        <p:spPr/>
        <p:txBody>
          <a:bodyPr>
            <a:normAutofit/>
          </a:bodyPr>
          <a:lstStyle/>
          <a:p>
            <a:r>
              <a:rPr lang="zh-TW" altLang="en-US" sz="4000" dirty="0">
                <a:solidFill>
                  <a:srgbClr val="FF0000"/>
                </a:solidFill>
                <a:latin typeface="標楷體" panose="03000509000000000000" pitchFamily="65" charset="-120"/>
                <a:ea typeface="標楷體" panose="03000509000000000000" pitchFamily="65" charset="-120"/>
              </a:rPr>
              <a:t>程序</a:t>
            </a:r>
          </a:p>
        </p:txBody>
      </p:sp>
      <p:sp>
        <p:nvSpPr>
          <p:cNvPr id="3" name="內容版面配置區 2">
            <a:extLst>
              <a:ext uri="{FF2B5EF4-FFF2-40B4-BE49-F238E27FC236}">
                <a16:creationId xmlns:a16="http://schemas.microsoft.com/office/drawing/2014/main" id="{E530BC99-AAFE-4B98-B551-2E3AD75DFD97}"/>
              </a:ext>
            </a:extLst>
          </p:cNvPr>
          <p:cNvSpPr>
            <a:spLocks noGrp="1"/>
          </p:cNvSpPr>
          <p:nvPr>
            <p:ph idx="1"/>
          </p:nvPr>
        </p:nvSpPr>
        <p:spPr>
          <a:xfrm>
            <a:off x="2589212" y="1500326"/>
            <a:ext cx="8915400" cy="4733564"/>
          </a:xfrm>
        </p:spPr>
        <p:txBody>
          <a:bodyPr>
            <a:normAutofit/>
          </a:bodyPr>
          <a:lstStyle/>
          <a:p>
            <a:r>
              <a:rPr kumimoji="1" lang="zh-TW" altLang="en-US" sz="2800" dirty="0"/>
              <a:t>知悉階段</a:t>
            </a:r>
            <a:r>
              <a:rPr kumimoji="1" lang="en-US" altLang="zh-TW" sz="2800" dirty="0">
                <a:sym typeface="Wingdings" pitchFamily="2" charset="2"/>
              </a:rPr>
              <a:t>24</a:t>
            </a:r>
            <a:r>
              <a:rPr kumimoji="1" lang="zh-TW" altLang="en-US" sz="2800" dirty="0">
                <a:sym typeface="Wingdings" pitchFamily="2" charset="2"/>
              </a:rPr>
              <a:t>小時內通報</a:t>
            </a:r>
            <a:endParaRPr kumimoji="1" lang="en-US" altLang="zh-TW" sz="2800" dirty="0">
              <a:sym typeface="Wingdings" pitchFamily="2" charset="2"/>
            </a:endParaRPr>
          </a:p>
          <a:p>
            <a:r>
              <a:rPr kumimoji="1" lang="zh-TW" altLang="en-US" sz="2800" dirty="0">
                <a:sym typeface="Wingdings" pitchFamily="2" charset="2"/>
              </a:rPr>
              <a:t>研商階段</a:t>
            </a:r>
            <a:r>
              <a:rPr kumimoji="1" lang="en-US" altLang="zh-TW" sz="2800" dirty="0">
                <a:sym typeface="Wingdings" pitchFamily="2" charset="2"/>
              </a:rPr>
              <a:t>5</a:t>
            </a:r>
            <a:r>
              <a:rPr kumimoji="1" lang="zh-TW" altLang="en-US" sz="2800" dirty="0">
                <a:sym typeface="Wingdings" pitchFamily="2" charset="2"/>
              </a:rPr>
              <a:t>日內召開校事會議</a:t>
            </a:r>
            <a:endParaRPr kumimoji="1" lang="en-US" altLang="zh-TW" sz="2800" dirty="0"/>
          </a:p>
          <a:p>
            <a:r>
              <a:rPr kumimoji="1" lang="zh-TW" altLang="en-US" sz="2800" dirty="0"/>
              <a:t>受理階段</a:t>
            </a:r>
            <a:r>
              <a:rPr kumimoji="1" lang="en-US" altLang="zh-TW" sz="2800" dirty="0">
                <a:sym typeface="Wingdings" pitchFamily="2" charset="2"/>
              </a:rPr>
              <a:t>20</a:t>
            </a:r>
            <a:r>
              <a:rPr kumimoji="1" lang="zh-TW" altLang="en-US" sz="2800" dirty="0">
                <a:sym typeface="Wingdings" pitchFamily="2" charset="2"/>
              </a:rPr>
              <a:t>日內決定是否受理</a:t>
            </a:r>
            <a:endParaRPr kumimoji="1" lang="en-US" altLang="zh-TW" sz="2800" dirty="0"/>
          </a:p>
          <a:p>
            <a:r>
              <a:rPr kumimoji="1" lang="zh-TW" altLang="en-US" sz="2800" dirty="0"/>
              <a:t>調查階段</a:t>
            </a:r>
            <a:r>
              <a:rPr kumimoji="1" lang="en-US" altLang="zh-TW" sz="2800" dirty="0">
                <a:sym typeface="Wingdings" pitchFamily="2" charset="2"/>
              </a:rPr>
              <a:t>30</a:t>
            </a:r>
            <a:r>
              <a:rPr kumimoji="1" lang="zh-TW" altLang="en-US" sz="2800" dirty="0">
                <a:sym typeface="Wingdings" pitchFamily="2" charset="2"/>
              </a:rPr>
              <a:t>日＋</a:t>
            </a:r>
            <a:r>
              <a:rPr kumimoji="1" lang="en-US" altLang="zh-TW" sz="2800" dirty="0">
                <a:sym typeface="Wingdings" pitchFamily="2" charset="2"/>
              </a:rPr>
              <a:t>30</a:t>
            </a:r>
            <a:r>
              <a:rPr kumimoji="1" lang="zh-TW" altLang="en-US" sz="2800" dirty="0">
                <a:sym typeface="Wingdings" pitchFamily="2" charset="2"/>
              </a:rPr>
              <a:t>日（含確認）</a:t>
            </a:r>
            <a:endParaRPr kumimoji="1" lang="en-US" altLang="zh-TW" sz="2800" dirty="0">
              <a:sym typeface="Wingdings" pitchFamily="2" charset="2"/>
            </a:endParaRPr>
          </a:p>
          <a:p>
            <a:r>
              <a:rPr kumimoji="1" lang="zh-TW" altLang="en-US" sz="2800" dirty="0"/>
              <a:t>審議階段</a:t>
            </a:r>
            <a:r>
              <a:rPr kumimoji="1" lang="en-US" altLang="zh-TW" sz="2800" dirty="0">
                <a:sym typeface="Wingdings" pitchFamily="2" charset="2"/>
              </a:rPr>
              <a:t>10</a:t>
            </a:r>
            <a:r>
              <a:rPr kumimoji="1" lang="zh-TW" altLang="en-US" sz="2800" dirty="0">
                <a:sym typeface="Wingdings" pitchFamily="2" charset="2"/>
              </a:rPr>
              <a:t>日內送各委員會</a:t>
            </a:r>
            <a:endParaRPr kumimoji="1" lang="en-US" altLang="zh-TW" sz="2800" dirty="0">
              <a:sym typeface="Wingdings" pitchFamily="2" charset="2"/>
            </a:endParaRPr>
          </a:p>
          <a:p>
            <a:r>
              <a:rPr kumimoji="1" lang="zh-TW" altLang="en-US" sz="2800" dirty="0"/>
              <a:t>報准階段</a:t>
            </a:r>
            <a:r>
              <a:rPr kumimoji="1" lang="en-US" altLang="zh-TW" sz="2800" dirty="0">
                <a:sym typeface="Wingdings" pitchFamily="2" charset="2"/>
              </a:rPr>
              <a:t>10</a:t>
            </a:r>
            <a:r>
              <a:rPr kumimoji="1" lang="zh-TW" altLang="en-US" sz="2800" dirty="0">
                <a:sym typeface="Wingdings" pitchFamily="2" charset="2"/>
              </a:rPr>
              <a:t>日內報主管機關</a:t>
            </a:r>
            <a:endParaRPr kumimoji="1" lang="en-US" altLang="zh-TW" sz="2800" dirty="0">
              <a:sym typeface="Wingdings" pitchFamily="2" charset="2"/>
            </a:endParaRPr>
          </a:p>
          <a:p>
            <a:r>
              <a:rPr kumimoji="1" lang="zh-TW" altLang="en-US" sz="2800" dirty="0">
                <a:sym typeface="Wingdings" pitchFamily="2" charset="2"/>
              </a:rPr>
              <a:t>申訴階段</a:t>
            </a:r>
            <a:r>
              <a:rPr kumimoji="1" lang="en-US" altLang="zh-TW" sz="2800" dirty="0">
                <a:sym typeface="Wingdings" pitchFamily="2" charset="2"/>
              </a:rPr>
              <a:t>30</a:t>
            </a:r>
            <a:r>
              <a:rPr kumimoji="1" lang="zh-TW" altLang="en-US" sz="2800" dirty="0">
                <a:sym typeface="Wingdings" pitchFamily="2" charset="2"/>
              </a:rPr>
              <a:t>日內</a:t>
            </a:r>
            <a:endParaRPr kumimoji="1" lang="en-US" altLang="zh-TW" sz="2800" dirty="0"/>
          </a:p>
          <a:p>
            <a:endParaRPr kumimoji="1" lang="en-US" altLang="zh-TW" sz="2800" dirty="0"/>
          </a:p>
          <a:p>
            <a:endParaRPr kumimoji="1" lang="en-US" altLang="zh-TW" sz="2800" dirty="0"/>
          </a:p>
          <a:p>
            <a:endParaRPr kumimoji="1" lang="en-US" altLang="zh-TW" sz="2800" dirty="0"/>
          </a:p>
          <a:p>
            <a:pPr marL="0" indent="0">
              <a:buNone/>
            </a:pPr>
            <a:endParaRPr lang="en-US" altLang="zh-TW" sz="2800"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33</a:t>
            </a:fld>
            <a:endParaRPr lang="zh-TW" altLang="en-US"/>
          </a:p>
        </p:txBody>
      </p:sp>
    </p:spTree>
    <p:extLst>
      <p:ext uri="{BB962C8B-B14F-4D97-AF65-F5344CB8AC3E}">
        <p14:creationId xmlns:p14="http://schemas.microsoft.com/office/powerpoint/2010/main" val="229417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37B66-9F67-4335-B399-0BA2EA4DFE29}"/>
              </a:ext>
            </a:extLst>
          </p:cNvPr>
          <p:cNvSpPr>
            <a:spLocks noGrp="1"/>
          </p:cNvSpPr>
          <p:nvPr>
            <p:ph type="title"/>
          </p:nvPr>
        </p:nvSpPr>
        <p:spPr/>
        <p:txBody>
          <a:bodyPr>
            <a:normAutofit/>
          </a:bodyPr>
          <a:lstStyle/>
          <a:p>
            <a:r>
              <a:rPr lang="zh-TW" altLang="en-US" sz="4000" dirty="0">
                <a:solidFill>
                  <a:srgbClr val="FF0000"/>
                </a:solidFill>
                <a:latin typeface="標楷體" panose="03000509000000000000" pitchFamily="65" charset="-120"/>
                <a:ea typeface="標楷體" panose="03000509000000000000" pitchFamily="65" charset="-120"/>
              </a:rPr>
              <a:t>校事會議成員</a:t>
            </a:r>
          </a:p>
        </p:txBody>
      </p:sp>
      <p:sp>
        <p:nvSpPr>
          <p:cNvPr id="3" name="內容版面配置區 2">
            <a:extLst>
              <a:ext uri="{FF2B5EF4-FFF2-40B4-BE49-F238E27FC236}">
                <a16:creationId xmlns:a16="http://schemas.microsoft.com/office/drawing/2014/main" id="{E530BC99-AAFE-4B98-B551-2E3AD75DFD97}"/>
              </a:ext>
            </a:extLst>
          </p:cNvPr>
          <p:cNvSpPr>
            <a:spLocks noGrp="1"/>
          </p:cNvSpPr>
          <p:nvPr>
            <p:ph idx="1"/>
          </p:nvPr>
        </p:nvSpPr>
        <p:spPr>
          <a:xfrm>
            <a:off x="2589212" y="1500326"/>
            <a:ext cx="8915400" cy="4733564"/>
          </a:xfrm>
        </p:spPr>
        <p:txBody>
          <a:bodyPr>
            <a:normAutofit lnSpcReduction="10000"/>
          </a:bodyPr>
          <a:lstStyle/>
          <a:p>
            <a:r>
              <a:rPr kumimoji="1" lang="zh-TW" altLang="en-US" sz="2800" dirty="0"/>
              <a:t>校長</a:t>
            </a:r>
            <a:endParaRPr kumimoji="1" lang="en-US" altLang="zh-TW" sz="2800" dirty="0"/>
          </a:p>
          <a:p>
            <a:r>
              <a:rPr kumimoji="1" lang="zh-TW" altLang="en-US" sz="2800" dirty="0"/>
              <a:t>家長會代表一人</a:t>
            </a:r>
            <a:endParaRPr kumimoji="1" lang="en-US" altLang="zh-TW" sz="2800" dirty="0"/>
          </a:p>
          <a:p>
            <a:r>
              <a:rPr kumimoji="1" lang="zh-TW" altLang="en-US" sz="2800" dirty="0"/>
              <a:t>行政人員代表一人</a:t>
            </a:r>
            <a:endParaRPr kumimoji="1" lang="en-US" altLang="zh-TW" sz="2800" dirty="0"/>
          </a:p>
          <a:p>
            <a:r>
              <a:rPr kumimoji="1" lang="zh-TW" altLang="en-US" sz="2800" dirty="0"/>
              <a:t>學校教師會代表一人；學校無教師會者，由該校未兼任行政或或董事之教師代表擔任。</a:t>
            </a:r>
            <a:endParaRPr kumimoji="1" lang="en-US" altLang="zh-TW" sz="2800" dirty="0"/>
          </a:p>
          <a:p>
            <a:r>
              <a:rPr kumimoji="1" lang="zh-TW" altLang="en-US" sz="2800" dirty="0"/>
              <a:t>教育學者、法律專家、兒童及少年褔利學者專家或社會公正人士一人。</a:t>
            </a:r>
            <a:endParaRPr kumimoji="1" lang="en-US" altLang="zh-TW" sz="2800" dirty="0"/>
          </a:p>
          <a:p>
            <a:r>
              <a:rPr kumimoji="1" lang="zh-TW" altLang="en-US" sz="2800" dirty="0"/>
              <a:t>任一性別委員總數不得少於委員總數三分之二。但學校任一性別教師人數少於委員總數三分之一者，不在此限。</a:t>
            </a:r>
            <a:endParaRPr kumimoji="1" lang="en-US" altLang="zh-TW" sz="2800" dirty="0"/>
          </a:p>
          <a:p>
            <a:endParaRPr kumimoji="1" lang="en-US" altLang="zh-TW" sz="2800" dirty="0"/>
          </a:p>
          <a:p>
            <a:endParaRPr kumimoji="1" lang="en-US" altLang="zh-TW" sz="2800" dirty="0"/>
          </a:p>
          <a:p>
            <a:pPr marL="0" indent="0">
              <a:buNone/>
            </a:pPr>
            <a:endParaRPr lang="en-US" altLang="zh-TW" sz="2800"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34</a:t>
            </a:fld>
            <a:endParaRPr lang="zh-TW" altLang="en-US"/>
          </a:p>
        </p:txBody>
      </p:sp>
    </p:spTree>
    <p:extLst>
      <p:ext uri="{BB962C8B-B14F-4D97-AF65-F5344CB8AC3E}">
        <p14:creationId xmlns:p14="http://schemas.microsoft.com/office/powerpoint/2010/main" val="4023515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35</a:t>
            </a:fld>
            <a:endParaRPr lang="zh-TW" altLang="en-US"/>
          </a:p>
        </p:txBody>
      </p:sp>
      <p:sp>
        <p:nvSpPr>
          <p:cNvPr id="6" name="標題 5">
            <a:extLst>
              <a:ext uri="{FF2B5EF4-FFF2-40B4-BE49-F238E27FC236}">
                <a16:creationId xmlns:a16="http://schemas.microsoft.com/office/drawing/2014/main" id="{06B93D57-1E55-204A-2F8D-9E5381C5366C}"/>
              </a:ext>
            </a:extLst>
          </p:cNvPr>
          <p:cNvSpPr>
            <a:spLocks noGrp="1"/>
          </p:cNvSpPr>
          <p:nvPr>
            <p:ph type="title"/>
          </p:nvPr>
        </p:nvSpPr>
        <p:spPr/>
        <p:txBody>
          <a:bodyPr/>
          <a:lstStyle/>
          <a:p>
            <a:endParaRPr lang="zh-TW" altLang="en-US"/>
          </a:p>
        </p:txBody>
      </p:sp>
      <p:pic>
        <p:nvPicPr>
          <p:cNvPr id="10" name="內容版面配置區 9" descr="一張含有 文字, 圖表, 收據, 文件 的圖片&#10;&#10;自動產生的描述">
            <a:extLst>
              <a:ext uri="{FF2B5EF4-FFF2-40B4-BE49-F238E27FC236}">
                <a16:creationId xmlns:a16="http://schemas.microsoft.com/office/drawing/2014/main" id="{F915C7D4-9D4E-C267-E39A-58F1D6F773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7839" y="238538"/>
            <a:ext cx="5103066" cy="6619461"/>
          </a:xfrm>
        </p:spPr>
      </p:pic>
    </p:spTree>
    <p:extLst>
      <p:ext uri="{BB962C8B-B14F-4D97-AF65-F5344CB8AC3E}">
        <p14:creationId xmlns:p14="http://schemas.microsoft.com/office/powerpoint/2010/main" val="2724303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36</a:t>
            </a:fld>
            <a:endParaRPr lang="zh-TW" altLang="en-US"/>
          </a:p>
        </p:txBody>
      </p:sp>
      <p:sp>
        <p:nvSpPr>
          <p:cNvPr id="6" name="標題 5">
            <a:extLst>
              <a:ext uri="{FF2B5EF4-FFF2-40B4-BE49-F238E27FC236}">
                <a16:creationId xmlns:a16="http://schemas.microsoft.com/office/drawing/2014/main" id="{06B93D57-1E55-204A-2F8D-9E5381C5366C}"/>
              </a:ext>
            </a:extLst>
          </p:cNvPr>
          <p:cNvSpPr>
            <a:spLocks noGrp="1"/>
          </p:cNvSpPr>
          <p:nvPr>
            <p:ph type="title"/>
          </p:nvPr>
        </p:nvSpPr>
        <p:spPr/>
        <p:txBody>
          <a:bodyPr/>
          <a:lstStyle/>
          <a:p>
            <a:endParaRPr lang="zh-TW" altLang="en-US"/>
          </a:p>
        </p:txBody>
      </p:sp>
      <p:pic>
        <p:nvPicPr>
          <p:cNvPr id="7" name="內容版面配置區 6" descr="一張含有 文字, 螢幕擷取畫面, 字型 的圖片&#10;&#10;自動產生的描述">
            <a:extLst>
              <a:ext uri="{FF2B5EF4-FFF2-40B4-BE49-F238E27FC236}">
                <a16:creationId xmlns:a16="http://schemas.microsoft.com/office/drawing/2014/main" id="{C7C25C8D-0496-96C3-E907-4151081DAB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2839" y="1099898"/>
            <a:ext cx="9836304" cy="4289977"/>
          </a:xfrm>
        </p:spPr>
      </p:pic>
    </p:spTree>
    <p:extLst>
      <p:ext uri="{BB962C8B-B14F-4D97-AF65-F5344CB8AC3E}">
        <p14:creationId xmlns:p14="http://schemas.microsoft.com/office/powerpoint/2010/main" val="1574000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6351FE-4A49-49E4-ADF1-072A8052E072}"/>
              </a:ext>
            </a:extLst>
          </p:cNvPr>
          <p:cNvSpPr>
            <a:spLocks noGrp="1"/>
          </p:cNvSpPr>
          <p:nvPr>
            <p:ph type="ctrTitle"/>
          </p:nvPr>
        </p:nvSpPr>
        <p:spPr>
          <a:xfrm>
            <a:off x="2417780" y="963227"/>
            <a:ext cx="8915399" cy="2262781"/>
          </a:xfrm>
        </p:spPr>
        <p:txBody>
          <a:bodyPr>
            <a:normAutofit/>
          </a:bodyPr>
          <a:lstStyle/>
          <a:p>
            <a:pPr algn="ctr"/>
            <a:r>
              <a:rPr lang="zh-TW" altLang="en-US" dirty="0">
                <a:latin typeface="標楷體" panose="03000509000000000000" pitchFamily="65" charset="-120"/>
                <a:ea typeface="標楷體" panose="03000509000000000000" pitchFamily="65" charset="-120"/>
              </a:rPr>
              <a:t>教師涉及不當管教之處置</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或違反處罰之懲處，有那些</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42F949A5-562E-48A8-B3C8-BA82E7D0017F}"/>
              </a:ext>
            </a:extLst>
          </p:cNvPr>
          <p:cNvSpPr>
            <a:spLocks noGrp="1"/>
          </p:cNvSpPr>
          <p:nvPr>
            <p:ph type="sldNum" sz="quarter" idx="12"/>
          </p:nvPr>
        </p:nvSpPr>
        <p:spPr/>
        <p:txBody>
          <a:bodyPr/>
          <a:lstStyle/>
          <a:p>
            <a:fld id="{3DA62620-2814-4280-A28A-F99B7549891B}" type="slidenum">
              <a:rPr lang="zh-TW" altLang="en-US" smtClean="0"/>
              <a:t>37</a:t>
            </a:fld>
            <a:endParaRPr lang="zh-TW" altLang="en-US"/>
          </a:p>
        </p:txBody>
      </p:sp>
    </p:spTree>
    <p:extLst>
      <p:ext uri="{BB962C8B-B14F-4D97-AF65-F5344CB8AC3E}">
        <p14:creationId xmlns:p14="http://schemas.microsoft.com/office/powerpoint/2010/main" val="4214139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37B66-9F67-4335-B399-0BA2EA4DFE29}"/>
              </a:ext>
            </a:extLst>
          </p:cNvPr>
          <p:cNvSpPr>
            <a:spLocks noGrp="1"/>
          </p:cNvSpPr>
          <p:nvPr>
            <p:ph type="title"/>
          </p:nvPr>
        </p:nvSpPr>
        <p:spPr/>
        <p:txBody>
          <a:bodyPr>
            <a:normAutofit fontScale="90000"/>
          </a:bodyPr>
          <a:lstStyle/>
          <a:p>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一</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涉及不當管教，但未涉違法處罰者之處置</a:t>
            </a:r>
            <a:br>
              <a:rPr lang="en-US" altLang="zh-TW" dirty="0">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E530BC99-AAFE-4B98-B551-2E3AD75DFD97}"/>
              </a:ext>
            </a:extLst>
          </p:cNvPr>
          <p:cNvSpPr>
            <a:spLocks noGrp="1"/>
          </p:cNvSpPr>
          <p:nvPr>
            <p:ph idx="1"/>
          </p:nvPr>
        </p:nvSpPr>
        <p:spPr>
          <a:xfrm>
            <a:off x="2589212" y="1500326"/>
            <a:ext cx="8915400" cy="4733564"/>
          </a:xfrm>
        </p:spPr>
        <p:txBody>
          <a:bodyPr>
            <a:normAutofit fontScale="92500" lnSpcReduction="20000"/>
          </a:bodyPr>
          <a:lstStyle/>
          <a:p>
            <a:pPr marL="0" indent="0">
              <a:spcAft>
                <a:spcPts val="2400"/>
              </a:spcAft>
              <a:buNone/>
            </a:pPr>
            <a:r>
              <a:rPr lang="en-US" altLang="zh-TW" sz="3000" b="1" dirty="0">
                <a:ea typeface="標楷體" panose="03000509000000000000" pitchFamily="65" charset="-120"/>
              </a:rPr>
              <a:t>1.</a:t>
            </a:r>
            <a:r>
              <a:rPr lang="zh-TW" altLang="en-US" sz="3000" b="1" dirty="0">
                <a:ea typeface="標楷體" panose="03000509000000000000" pitchFamily="65" charset="-120"/>
              </a:rPr>
              <a:t>學校應予書面告誡</a:t>
            </a:r>
            <a:r>
              <a:rPr lang="en-US" altLang="zh-TW" sz="3000" b="1" dirty="0">
                <a:ea typeface="標楷體" panose="03000509000000000000" pitchFamily="65" charset="-120"/>
                <a:cs typeface="Posterama" panose="020B0504020200020000" pitchFamily="34" charset="0"/>
              </a:rPr>
              <a:t>。</a:t>
            </a:r>
          </a:p>
          <a:p>
            <a:pPr marL="0" indent="0">
              <a:spcAft>
                <a:spcPts val="2400"/>
              </a:spcAft>
              <a:buNone/>
            </a:pPr>
            <a:r>
              <a:rPr lang="en-US" altLang="zh-TW" sz="3000" b="1" dirty="0">
                <a:ea typeface="標楷體" panose="03000509000000000000" pitchFamily="65" charset="-120"/>
              </a:rPr>
              <a:t>2.</a:t>
            </a:r>
            <a:r>
              <a:rPr lang="zh-TW" altLang="en-US" sz="3000" b="1" dirty="0">
                <a:ea typeface="標楷體" panose="03000509000000000000" pitchFamily="65" charset="-120"/>
              </a:rPr>
              <a:t>一再有不當管教學生之行為者，學校應按情節輕重，予以懲處</a:t>
            </a:r>
            <a:r>
              <a:rPr lang="zh-TW" altLang="en-US" sz="3000" b="1" dirty="0">
                <a:ea typeface="標楷體" panose="03000509000000000000" pitchFamily="65" charset="-120"/>
                <a:cs typeface="Posterama" panose="020B0504020200020000" pitchFamily="34" charset="0"/>
              </a:rPr>
              <a:t>。</a:t>
            </a:r>
            <a:endParaRPr lang="en-US" altLang="zh-TW" sz="3000" b="1" dirty="0">
              <a:ea typeface="標楷體" panose="03000509000000000000" pitchFamily="65" charset="-120"/>
              <a:cs typeface="Posterama" panose="020B0504020200020000" pitchFamily="34" charset="0"/>
            </a:endParaRPr>
          </a:p>
          <a:p>
            <a:pPr marL="0" indent="0">
              <a:spcAft>
                <a:spcPts val="2400"/>
              </a:spcAft>
              <a:buNone/>
            </a:pPr>
            <a:r>
              <a:rPr lang="en-US" altLang="zh-TW" sz="3000" b="1" dirty="0">
                <a:ea typeface="標楷體" panose="03000509000000000000" pitchFamily="65" charset="-120"/>
                <a:cs typeface="Posterama" panose="020B0504020200020000" pitchFamily="34" charset="0"/>
              </a:rPr>
              <a:t>3.</a:t>
            </a:r>
            <a:r>
              <a:rPr lang="zh-TW" altLang="en-US" sz="3000" b="1" dirty="0">
                <a:ea typeface="標楷體" panose="03000509000000000000" pitchFamily="65" charset="-120"/>
                <a:cs typeface="Posterama" panose="020B0504020200020000" pitchFamily="34" charset="0"/>
              </a:rPr>
              <a:t>依公立高級中等以下學校教師成績考核辦法相關規定，列入年終考核參酌。</a:t>
            </a:r>
            <a:endParaRPr lang="en-US" altLang="zh-TW" sz="3000" b="1" dirty="0">
              <a:ea typeface="標楷體" panose="03000509000000000000" pitchFamily="65" charset="-120"/>
              <a:cs typeface="Posterama" panose="020B0504020200020000" pitchFamily="34" charset="0"/>
            </a:endParaRPr>
          </a:p>
          <a:p>
            <a:pPr marL="0" indent="0">
              <a:spcAft>
                <a:spcPts val="2400"/>
              </a:spcAft>
              <a:buNone/>
            </a:pPr>
            <a:r>
              <a:rPr lang="en-US" altLang="zh-TW" sz="3000" b="1" dirty="0">
                <a:ea typeface="標楷體" panose="03000509000000000000" pitchFamily="65" charset="-120"/>
                <a:cs typeface="Posterama" panose="020B0504020200020000" pitchFamily="34" charset="0"/>
              </a:rPr>
              <a:t>4.</a:t>
            </a:r>
            <a:r>
              <a:rPr lang="zh-TW" altLang="en-US" sz="3000" b="1" dirty="0">
                <a:ea typeface="標楷體" panose="03000509000000000000" pitchFamily="65" charset="-120"/>
                <a:cs typeface="Posterama" panose="020B0504020200020000" pitchFamily="34" charset="0"/>
              </a:rPr>
              <a:t>非專任教師者，列入再聘參據。</a:t>
            </a:r>
            <a:endParaRPr lang="en-US" altLang="zh-TW" sz="3000" b="1" dirty="0">
              <a:ea typeface="標楷體" panose="03000509000000000000" pitchFamily="65" charset="-120"/>
              <a:cs typeface="Posterama" panose="020B0504020200020000" pitchFamily="34" charset="0"/>
            </a:endParaRPr>
          </a:p>
          <a:p>
            <a:pPr marL="0" indent="0">
              <a:buNone/>
            </a:pPr>
            <a:br>
              <a:rPr lang="en-US" altLang="zh-TW" sz="2800" b="1" dirty="0">
                <a:latin typeface="Posterama" panose="020B0504020200020000" pitchFamily="34" charset="0"/>
                <a:ea typeface="標楷體" panose="03000509000000000000" pitchFamily="65" charset="-120"/>
                <a:cs typeface="Posterama" panose="020B0504020200020000" pitchFamily="34" charset="0"/>
              </a:rPr>
            </a:br>
            <a:endParaRPr lang="en-US" altLang="zh-TW" sz="2800" b="1" dirty="0">
              <a:latin typeface="Posterama" panose="020B0504020200020000" pitchFamily="34" charset="0"/>
              <a:ea typeface="標楷體" panose="03000509000000000000" pitchFamily="65" charset="-120"/>
              <a:cs typeface="Posterama" panose="020B0504020200020000" pitchFamily="34" charset="0"/>
            </a:endParaRPr>
          </a:p>
          <a:p>
            <a:pPr marL="0" indent="0">
              <a:buNone/>
            </a:pPr>
            <a:endParaRPr lang="en-US" altLang="zh-TW" sz="2800" b="1" dirty="0">
              <a:latin typeface="Posterama" panose="020B0504020200020000" pitchFamily="34" charset="0"/>
              <a:ea typeface="標楷體" panose="03000509000000000000" pitchFamily="65" charset="-120"/>
              <a:cs typeface="Posterama" panose="020B0504020200020000" pitchFamily="34" charset="0"/>
            </a:endParaRPr>
          </a:p>
          <a:p>
            <a:pPr marL="0" indent="0">
              <a:buNone/>
            </a:pPr>
            <a:endParaRPr lang="en-US" altLang="zh-TW" sz="2800" b="1" dirty="0">
              <a:latin typeface="Posterama" panose="020B0504020200020000" pitchFamily="34" charset="0"/>
              <a:ea typeface="標楷體" panose="03000509000000000000" pitchFamily="65" charset="-120"/>
              <a:cs typeface="Posterama" panose="020B0504020200020000" pitchFamily="34" charset="0"/>
            </a:endParaRPr>
          </a:p>
          <a:p>
            <a:pPr marL="0" indent="0">
              <a:buNone/>
            </a:pPr>
            <a:endParaRPr lang="en-US" altLang="zh-TW" sz="2800" b="1" dirty="0">
              <a:latin typeface="Posterama" panose="020B0504020200020000" pitchFamily="34" charset="0"/>
              <a:ea typeface="標楷體" panose="03000509000000000000" pitchFamily="65" charset="-120"/>
              <a:cs typeface="Posterama" panose="020B0504020200020000" pitchFamily="34" charset="0"/>
            </a:endParaRPr>
          </a:p>
        </p:txBody>
      </p:sp>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38</a:t>
            </a:fld>
            <a:endParaRPr lang="zh-TW" altLang="en-US"/>
          </a:p>
        </p:txBody>
      </p:sp>
    </p:spTree>
    <p:extLst>
      <p:ext uri="{BB962C8B-B14F-4D97-AF65-F5344CB8AC3E}">
        <p14:creationId xmlns:p14="http://schemas.microsoft.com/office/powerpoint/2010/main" val="3025154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37B66-9F67-4335-B399-0BA2EA4DFE29}"/>
              </a:ext>
            </a:extLst>
          </p:cNvPr>
          <p:cNvSpPr>
            <a:spLocks noGrp="1"/>
          </p:cNvSpPr>
          <p:nvPr>
            <p:ph type="title"/>
          </p:nvPr>
        </p:nvSpPr>
        <p:spPr/>
        <p:txBody>
          <a:bodyPr/>
          <a:lstStyle/>
          <a:p>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二</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涉及違法處罰者之懲處</a:t>
            </a:r>
            <a:endParaRPr lang="zh-TW" altLang="en-US"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E530BC99-AAFE-4B98-B551-2E3AD75DFD97}"/>
              </a:ext>
            </a:extLst>
          </p:cNvPr>
          <p:cNvSpPr>
            <a:spLocks noGrp="1"/>
          </p:cNvSpPr>
          <p:nvPr>
            <p:ph idx="1"/>
          </p:nvPr>
        </p:nvSpPr>
        <p:spPr>
          <a:xfrm>
            <a:off x="2589212" y="1491448"/>
            <a:ext cx="8915400" cy="4733564"/>
          </a:xfrm>
        </p:spPr>
        <p:txBody>
          <a:bodyPr>
            <a:normAutofit/>
          </a:bodyPr>
          <a:lstStyle/>
          <a:p>
            <a:pPr marL="0" indent="0">
              <a:spcAft>
                <a:spcPts val="2400"/>
              </a:spcAft>
              <a:buNone/>
            </a:pPr>
            <a:r>
              <a:rPr lang="en-US" altLang="zh-TW" sz="2800" b="1" dirty="0">
                <a:latin typeface="標楷體" panose="03000509000000000000" pitchFamily="65" charset="-120"/>
                <a:ea typeface="標楷體" panose="03000509000000000000" pitchFamily="65" charset="-120"/>
              </a:rPr>
              <a:t>1.</a:t>
            </a:r>
            <a:r>
              <a:rPr lang="zh-TW" altLang="en-US" sz="2800" b="1" dirty="0">
                <a:latin typeface="標楷體" panose="03000509000000000000" pitchFamily="65" charset="-120"/>
                <a:ea typeface="標楷體" panose="03000509000000000000" pitchFamily="65" charset="-120"/>
              </a:rPr>
              <a:t>依公立高級中等以下學校教師成績考核辦法相關規定，予以申誡、記過或其他適當之懲處，並列入年終考核參酌</a:t>
            </a:r>
            <a:r>
              <a:rPr lang="zh-TW" altLang="en-US" sz="2800" b="1" dirty="0">
                <a:latin typeface="標楷體" panose="03000509000000000000" pitchFamily="65" charset="-120"/>
                <a:ea typeface="標楷體" panose="03000509000000000000" pitchFamily="65" charset="-120"/>
                <a:cs typeface="Posterama" panose="020B0504020200020000" pitchFamily="34" charset="0"/>
              </a:rPr>
              <a:t>。</a:t>
            </a:r>
            <a:endParaRPr lang="en-US" altLang="zh-TW" sz="2800" b="1" dirty="0">
              <a:latin typeface="標楷體" panose="03000509000000000000" pitchFamily="65" charset="-120"/>
              <a:ea typeface="標楷體" panose="03000509000000000000" pitchFamily="65" charset="-120"/>
              <a:cs typeface="Posterama" panose="020B0504020200020000" pitchFamily="34" charset="0"/>
            </a:endParaRPr>
          </a:p>
          <a:p>
            <a:pPr marL="0" indent="0">
              <a:spcAft>
                <a:spcPts val="2400"/>
              </a:spcAft>
              <a:buNone/>
            </a:pPr>
            <a:r>
              <a:rPr lang="en-US" altLang="zh-TW" sz="2800" b="1" dirty="0">
                <a:latin typeface="標楷體" panose="03000509000000000000" pitchFamily="65" charset="-120"/>
                <a:ea typeface="標楷體" panose="03000509000000000000" pitchFamily="65" charset="-120"/>
              </a:rPr>
              <a:t>2.</a:t>
            </a:r>
            <a:r>
              <a:rPr lang="zh-TW" altLang="en-US" sz="2800" b="1" dirty="0">
                <a:latin typeface="標楷體" panose="03000509000000000000" pitchFamily="65" charset="-120"/>
                <a:ea typeface="標楷體" panose="03000509000000000000" pitchFamily="65" charset="-120"/>
              </a:rPr>
              <a:t>非專任</a:t>
            </a:r>
            <a:r>
              <a:rPr lang="zh-TW" altLang="en-US" sz="2800" b="1" dirty="0">
                <a:latin typeface="標楷體" panose="03000509000000000000" pitchFamily="65" charset="-120"/>
                <a:ea typeface="標楷體" panose="03000509000000000000" pitchFamily="65" charset="-120"/>
                <a:cs typeface="Posterama" panose="020B0504020200020000" pitchFamily="34" charset="0"/>
              </a:rPr>
              <a:t>教師者，應予書面告誡並列入再聘參據。</a:t>
            </a:r>
            <a:endParaRPr lang="en-US" altLang="zh-TW" sz="2800" b="1" dirty="0">
              <a:latin typeface="標楷體" panose="03000509000000000000" pitchFamily="65" charset="-120"/>
              <a:ea typeface="標楷體" panose="03000509000000000000" pitchFamily="65" charset="-120"/>
              <a:cs typeface="Posterama" panose="020B0504020200020000" pitchFamily="34" charset="0"/>
            </a:endParaRPr>
          </a:p>
          <a:p>
            <a:pPr marL="0" indent="0">
              <a:buNone/>
            </a:pPr>
            <a:endParaRPr lang="en-US" altLang="zh-TW" sz="2800"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39</a:t>
            </a:fld>
            <a:endParaRPr lang="zh-TW" altLang="en-US"/>
          </a:p>
        </p:txBody>
      </p:sp>
    </p:spTree>
    <p:extLst>
      <p:ext uri="{BB962C8B-B14F-4D97-AF65-F5344CB8AC3E}">
        <p14:creationId xmlns:p14="http://schemas.microsoft.com/office/powerpoint/2010/main" val="68890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教育場域之法律常識</a:t>
            </a:r>
            <a:r>
              <a:rPr kumimoji="1" lang="en-US" altLang="zh-TW" sz="4000" dirty="0">
                <a:latin typeface="Kaiti TC" panose="02010600040101010101" pitchFamily="2" charset="-120"/>
                <a:ea typeface="Kaiti TC" panose="02010600040101010101" pitchFamily="2" charset="-120"/>
              </a:rPr>
              <a:t>-1</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p:txBody>
          <a:bodyPr>
            <a:normAutofit/>
          </a:bodyPr>
          <a:lstStyle/>
          <a:p>
            <a:r>
              <a:rPr kumimoji="1" lang="zh-TW" altLang="en-US" sz="3600" dirty="0"/>
              <a:t>培養基礎的法律意識</a:t>
            </a:r>
            <a:endParaRPr kumimoji="1" lang="en-US" altLang="zh-TW" sz="3600" dirty="0"/>
          </a:p>
          <a:p>
            <a:r>
              <a:rPr kumimoji="1" lang="zh-TW" altLang="en-US" sz="3600" dirty="0"/>
              <a:t>法令多如牛毛</a:t>
            </a:r>
            <a:endParaRPr kumimoji="1" lang="en-US" altLang="zh-TW" sz="3600" dirty="0"/>
          </a:p>
          <a:p>
            <a:r>
              <a:rPr kumimoji="1" lang="zh-TW" altLang="en-US" sz="3600" dirty="0"/>
              <a:t>以校長的角色為出發點⋯⋯</a:t>
            </a:r>
            <a:endParaRPr kumimoji="1" lang="en-US" altLang="zh-TW" sz="3600" dirty="0"/>
          </a:p>
          <a:p>
            <a:pPr marL="0" indent="0">
              <a:buNone/>
            </a:pPr>
            <a:r>
              <a:rPr kumimoji="1" lang="zh-TW" altLang="en-US" sz="3600" dirty="0"/>
              <a:t>   應具備那些法律常識？</a:t>
            </a:r>
            <a:endParaRPr kumimoji="1" lang="en-US" altLang="zh-TW" sz="36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4</a:t>
            </a:fld>
            <a:endParaRPr lang="zh-TW" altLang="en-US"/>
          </a:p>
        </p:txBody>
      </p:sp>
    </p:spTree>
    <p:extLst>
      <p:ext uri="{BB962C8B-B14F-4D97-AF65-F5344CB8AC3E}">
        <p14:creationId xmlns:p14="http://schemas.microsoft.com/office/powerpoint/2010/main" val="1299554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37B66-9F67-4335-B399-0BA2EA4DFE29}"/>
              </a:ext>
            </a:extLst>
          </p:cNvPr>
          <p:cNvSpPr>
            <a:spLocks noGrp="1"/>
          </p:cNvSpPr>
          <p:nvPr>
            <p:ph type="title"/>
          </p:nvPr>
        </p:nvSpPr>
        <p:spPr/>
        <p:txBody>
          <a:bodyPr/>
          <a:lstStyle/>
          <a:p>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三</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涉及違法處罰，情節重大者之懲處</a:t>
            </a:r>
            <a:endParaRPr lang="zh-TW" altLang="en-US"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E530BC99-AAFE-4B98-B551-2E3AD75DFD97}"/>
              </a:ext>
            </a:extLst>
          </p:cNvPr>
          <p:cNvSpPr>
            <a:spLocks noGrp="1"/>
          </p:cNvSpPr>
          <p:nvPr>
            <p:ph idx="1"/>
          </p:nvPr>
        </p:nvSpPr>
        <p:spPr>
          <a:xfrm>
            <a:off x="2589212" y="1491448"/>
            <a:ext cx="8915400" cy="4733564"/>
          </a:xfrm>
        </p:spPr>
        <p:txBody>
          <a:bodyPr>
            <a:normAutofit/>
          </a:bodyPr>
          <a:lstStyle/>
          <a:p>
            <a:pPr marL="0" indent="0">
              <a:spcAft>
                <a:spcPts val="2400"/>
              </a:spcAft>
              <a:buNone/>
            </a:pPr>
            <a:r>
              <a:rPr lang="en-US" altLang="zh-TW" sz="2800" b="1" dirty="0">
                <a:latin typeface="標楷體" panose="03000509000000000000" pitchFamily="65" charset="-120"/>
                <a:ea typeface="標楷體" panose="03000509000000000000" pitchFamily="65" charset="-120"/>
              </a:rPr>
              <a:t>1.</a:t>
            </a:r>
            <a:r>
              <a:rPr lang="zh-TW" altLang="en-US" sz="2800" b="1" dirty="0">
                <a:latin typeface="標楷體" panose="03000509000000000000" pitchFamily="65" charset="-120"/>
                <a:ea typeface="標楷體" panose="03000509000000000000" pitchFamily="65" charset="-120"/>
              </a:rPr>
              <a:t>依公立高級中等以下學校教師成績考核辦法相關規定，予以記大過或其他適當之懲處，並列入年終考核參酌</a:t>
            </a:r>
            <a:r>
              <a:rPr lang="zh-TW" altLang="en-US" sz="2800" b="1" dirty="0">
                <a:latin typeface="標楷體" panose="03000509000000000000" pitchFamily="65" charset="-120"/>
                <a:ea typeface="標楷體" panose="03000509000000000000" pitchFamily="65" charset="-120"/>
                <a:cs typeface="Posterama" panose="020B0504020200020000" pitchFamily="34" charset="0"/>
              </a:rPr>
              <a:t>。</a:t>
            </a:r>
            <a:endParaRPr lang="en-US" altLang="zh-TW" sz="2800" b="1" dirty="0">
              <a:latin typeface="標楷體" panose="03000509000000000000" pitchFamily="65" charset="-120"/>
              <a:ea typeface="標楷體" panose="03000509000000000000" pitchFamily="65" charset="-120"/>
              <a:cs typeface="Posterama" panose="020B0504020200020000" pitchFamily="34" charset="0"/>
            </a:endParaRPr>
          </a:p>
          <a:p>
            <a:pPr marL="0" indent="0">
              <a:spcAft>
                <a:spcPts val="2400"/>
              </a:spcAft>
              <a:buNone/>
            </a:pPr>
            <a:r>
              <a:rPr lang="en-US" altLang="zh-TW" sz="2800" b="1" dirty="0">
                <a:latin typeface="標楷體" panose="03000509000000000000" pitchFamily="65" charset="-120"/>
                <a:ea typeface="標楷體" panose="03000509000000000000" pitchFamily="65" charset="-120"/>
              </a:rPr>
              <a:t>2.</a:t>
            </a:r>
            <a:r>
              <a:rPr lang="zh-TW" altLang="en-US" sz="2800" b="1" dirty="0">
                <a:latin typeface="標楷體" panose="03000509000000000000" pitchFamily="65" charset="-120"/>
                <a:ea typeface="標楷體" panose="03000509000000000000" pitchFamily="65" charset="-120"/>
              </a:rPr>
              <a:t>非專任</a:t>
            </a:r>
            <a:r>
              <a:rPr lang="zh-TW" altLang="en-US" sz="2800" b="1" dirty="0">
                <a:latin typeface="標楷體" panose="03000509000000000000" pitchFamily="65" charset="-120"/>
                <a:ea typeface="標楷體" panose="03000509000000000000" pitchFamily="65" charset="-120"/>
                <a:cs typeface="Posterama" panose="020B0504020200020000" pitchFamily="34" charset="0"/>
              </a:rPr>
              <a:t>教師者，應予書面告誡並列入再聘參據。</a:t>
            </a:r>
            <a:endParaRPr lang="en-US" altLang="zh-TW" sz="2800" b="1" dirty="0">
              <a:latin typeface="標楷體" panose="03000509000000000000" pitchFamily="65" charset="-120"/>
              <a:ea typeface="標楷體" panose="03000509000000000000" pitchFamily="65" charset="-120"/>
              <a:cs typeface="Posterama" panose="020B0504020200020000" pitchFamily="34" charset="0"/>
            </a:endParaRPr>
          </a:p>
          <a:p>
            <a:pPr marL="0" indent="0">
              <a:buNone/>
            </a:pPr>
            <a:endParaRPr lang="en-US" altLang="zh-TW" sz="2800"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40</a:t>
            </a:fld>
            <a:endParaRPr lang="zh-TW" altLang="en-US"/>
          </a:p>
        </p:txBody>
      </p:sp>
    </p:spTree>
    <p:extLst>
      <p:ext uri="{BB962C8B-B14F-4D97-AF65-F5344CB8AC3E}">
        <p14:creationId xmlns:p14="http://schemas.microsoft.com/office/powerpoint/2010/main" val="168463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37B66-9F67-4335-B399-0BA2EA4DFE29}"/>
              </a:ext>
            </a:extLst>
          </p:cNvPr>
          <p:cNvSpPr>
            <a:spLocks noGrp="1"/>
          </p:cNvSpPr>
          <p:nvPr>
            <p:ph type="title"/>
          </p:nvPr>
        </p:nvSpPr>
        <p:spPr>
          <a:xfrm>
            <a:off x="2592925" y="624109"/>
            <a:ext cx="8911687" cy="1690465"/>
          </a:xfrm>
        </p:spPr>
        <p:txBody>
          <a:bodyPr>
            <a:normAutofit fontScale="90000"/>
          </a:bodyPr>
          <a:lstStyle/>
          <a:p>
            <a:r>
              <a:rPr lang="zh-TW" altLang="en-US" dirty="0">
                <a:solidFill>
                  <a:srgbClr val="FF0000"/>
                </a:solidFill>
                <a:latin typeface="標楷體" panose="03000509000000000000" pitchFamily="65" charset="-120"/>
                <a:ea typeface="標楷體" panose="03000509000000000000" pitchFamily="65" charset="-120"/>
              </a:rPr>
              <a:t>除上述三種情形外</a:t>
            </a:r>
            <a:r>
              <a:rPr lang="en-US" altLang="zh-TW" dirty="0">
                <a:solidFill>
                  <a:srgbClr val="FF0000"/>
                </a:solidFill>
                <a:latin typeface="標楷體" panose="03000509000000000000" pitchFamily="65" charset="-120"/>
                <a:ea typeface="標楷體" panose="03000509000000000000" pitchFamily="65" charset="-120"/>
              </a:rPr>
              <a:t>……</a:t>
            </a:r>
            <a:br>
              <a:rPr lang="en-US" altLang="zh-TW" dirty="0">
                <a:solidFill>
                  <a:srgbClr val="FF0000"/>
                </a:solidFill>
                <a:latin typeface="標楷體" panose="03000509000000000000" pitchFamily="65" charset="-120"/>
                <a:ea typeface="標楷體" panose="03000509000000000000" pitchFamily="65" charset="-120"/>
              </a:rPr>
            </a:br>
            <a:r>
              <a:rPr lang="zh-TW" altLang="en-US" dirty="0">
                <a:solidFill>
                  <a:srgbClr val="FF0000"/>
                </a:solidFill>
                <a:latin typeface="標楷體" panose="03000509000000000000" pitchFamily="65" charset="-120"/>
                <a:ea typeface="標楷體" panose="03000509000000000000" pitchFamily="65" charset="-120"/>
              </a:rPr>
              <a:t>處理過程中發現行為人涉及教師有疑似不適任之情事？</a:t>
            </a:r>
            <a:endParaRPr lang="zh-TW" altLang="en-US"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E530BC99-AAFE-4B98-B551-2E3AD75DFD97}"/>
              </a:ext>
            </a:extLst>
          </p:cNvPr>
          <p:cNvSpPr>
            <a:spLocks noGrp="1"/>
          </p:cNvSpPr>
          <p:nvPr>
            <p:ph idx="1"/>
          </p:nvPr>
        </p:nvSpPr>
        <p:spPr>
          <a:xfrm>
            <a:off x="2592924" y="2314574"/>
            <a:ext cx="8911688" cy="3919316"/>
          </a:xfrm>
        </p:spPr>
        <p:txBody>
          <a:bodyPr>
            <a:normAutofit/>
          </a:bodyPr>
          <a:lstStyle/>
          <a:p>
            <a:pPr marL="457200" lvl="1" indent="0">
              <a:buNone/>
            </a:pPr>
            <a:endParaRPr lang="en-US" altLang="zh-TW" sz="3600" b="1" dirty="0">
              <a:latin typeface="標楷體" panose="03000509000000000000" pitchFamily="65" charset="-120"/>
              <a:ea typeface="標楷體" panose="03000509000000000000" pitchFamily="65" charset="-120"/>
            </a:endParaRPr>
          </a:p>
          <a:p>
            <a:pPr marL="457200" lvl="1" indent="0">
              <a:buNone/>
            </a:pPr>
            <a:r>
              <a:rPr lang="zh-TW" altLang="en-US" sz="3600" dirty="0">
                <a:latin typeface="標楷體" panose="03000509000000000000" pitchFamily="65" charset="-120"/>
                <a:ea typeface="標楷體" panose="03000509000000000000" pitchFamily="65" charset="-120"/>
              </a:rPr>
              <a:t>→啟動不適任教師處理機制</a:t>
            </a:r>
            <a:endParaRPr lang="en-US" altLang="zh-TW" sz="3600"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41</a:t>
            </a:fld>
            <a:endParaRPr lang="zh-TW" altLang="en-US"/>
          </a:p>
        </p:txBody>
      </p:sp>
    </p:spTree>
    <p:extLst>
      <p:ext uri="{BB962C8B-B14F-4D97-AF65-F5344CB8AC3E}">
        <p14:creationId xmlns:p14="http://schemas.microsoft.com/office/powerpoint/2010/main" val="2996867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a:xfrm>
            <a:off x="1641765" y="624110"/>
            <a:ext cx="9862848" cy="1443682"/>
          </a:xfrm>
        </p:spPr>
        <p:txBody>
          <a:bodyPr>
            <a:noAutofit/>
          </a:bodyPr>
          <a:lstStyle/>
          <a:p>
            <a:r>
              <a:rPr kumimoji="1" lang="zh-TW" altLang="en-US" sz="4800" dirty="0">
                <a:latin typeface="Kaiti TC" panose="02010600040101010101" pitchFamily="2" charset="-120"/>
                <a:ea typeface="Kaiti TC" panose="02010600040101010101" pitchFamily="2" charset="-120"/>
              </a:rPr>
              <a:t>處理不適任教師相關程序</a:t>
            </a:r>
            <a:br>
              <a:rPr kumimoji="1" lang="en-US" altLang="zh-TW" sz="4800" dirty="0">
                <a:latin typeface="Kaiti TC" panose="02010600040101010101" pitchFamily="2" charset="-120"/>
                <a:ea typeface="Kaiti TC" panose="02010600040101010101" pitchFamily="2" charset="-120"/>
              </a:rPr>
            </a:br>
            <a:br>
              <a:rPr kumimoji="1" lang="en-US" altLang="zh-TW" sz="4800" dirty="0">
                <a:latin typeface="Kaiti TC" panose="02010600040101010101" pitchFamily="2" charset="-120"/>
                <a:ea typeface="Kaiti TC" panose="02010600040101010101" pitchFamily="2" charset="-120"/>
              </a:rPr>
            </a:br>
            <a:r>
              <a:rPr kumimoji="1" lang="zh-TW" altLang="en-US" sz="4800" dirty="0">
                <a:latin typeface="Kaiti TC" panose="02010600040101010101" pitchFamily="2" charset="-120"/>
                <a:ea typeface="Kaiti TC" panose="02010600040101010101" pitchFamily="2" charset="-120"/>
              </a:rPr>
              <a:t>熟知法令及程序</a:t>
            </a: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a:xfrm>
            <a:off x="2327565" y="1631373"/>
            <a:ext cx="9177048" cy="4279849"/>
          </a:xfrm>
        </p:spPr>
        <p:txBody>
          <a:bodyPr>
            <a:normAutofit/>
          </a:bodyPr>
          <a:lstStyle/>
          <a:p>
            <a:pPr marL="0" indent="0">
              <a:buNone/>
            </a:pPr>
            <a:endParaRPr kumimoji="1" lang="en-US" altLang="zh-TW" sz="2400" dirty="0"/>
          </a:p>
          <a:p>
            <a:pPr marL="0" indent="0">
              <a:buNone/>
            </a:pP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42</a:t>
            </a:fld>
            <a:endParaRPr lang="zh-TW" altLang="en-US"/>
          </a:p>
        </p:txBody>
      </p:sp>
      <p:sp>
        <p:nvSpPr>
          <p:cNvPr id="6" name="Rectangle 1">
            <a:extLst>
              <a:ext uri="{FF2B5EF4-FFF2-40B4-BE49-F238E27FC236}">
                <a16:creationId xmlns:a16="http://schemas.microsoft.com/office/drawing/2014/main" id="{41C24AB5-2B56-2C40-D888-9A65EF4867FE}"/>
              </a:ext>
            </a:extLst>
          </p:cNvPr>
          <p:cNvSpPr>
            <a:spLocks noChangeArrowheads="1"/>
          </p:cNvSpPr>
          <p:nvPr/>
        </p:nvSpPr>
        <p:spPr bwMode="auto">
          <a:xfrm>
            <a:off x="3752850" y="2293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800" b="0" i="0" u="none" strike="noStrike" cap="none" normalizeH="0" baseline="0">
                <a:ln>
                  <a:noFill/>
                </a:ln>
                <a:solidFill>
                  <a:schemeClr val="tx1"/>
                </a:solidFill>
                <a:effectLst/>
                <a:latin typeface="Arial" panose="020B0604020202020204" pitchFamily="34" charset="0"/>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9547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37B66-9F67-4335-B399-0BA2EA4DFE29}"/>
              </a:ext>
            </a:extLst>
          </p:cNvPr>
          <p:cNvSpPr>
            <a:spLocks noGrp="1"/>
          </p:cNvSpPr>
          <p:nvPr>
            <p:ph type="title"/>
          </p:nvPr>
        </p:nvSpPr>
        <p:spPr/>
        <p:txBody>
          <a:bodyPr>
            <a:normAutofit/>
          </a:bodyPr>
          <a:lstStyle/>
          <a:p>
            <a:r>
              <a:rPr lang="zh-TW" altLang="en-US" sz="4000" dirty="0">
                <a:solidFill>
                  <a:srgbClr val="FF0000"/>
                </a:solidFill>
                <a:latin typeface="標楷體" panose="03000509000000000000" pitchFamily="65" charset="-120"/>
                <a:ea typeface="標楷體" panose="03000509000000000000" pitchFamily="65" charset="-120"/>
              </a:rPr>
              <a:t>相關法令（中央</a:t>
            </a:r>
            <a:r>
              <a:rPr lang="en-US" altLang="zh-TW" sz="4000" dirty="0">
                <a:solidFill>
                  <a:srgbClr val="FF0000"/>
                </a:solidFill>
                <a:latin typeface="標楷體" panose="03000509000000000000" pitchFamily="65" charset="-120"/>
                <a:ea typeface="標楷體" panose="03000509000000000000" pitchFamily="65" charset="-120"/>
              </a:rPr>
              <a:t>)</a:t>
            </a:r>
            <a:endParaRPr lang="zh-TW" altLang="en-US" sz="4000" dirty="0">
              <a:solidFill>
                <a:srgbClr val="FF0000"/>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E530BC99-AAFE-4B98-B551-2E3AD75DFD97}"/>
              </a:ext>
            </a:extLst>
          </p:cNvPr>
          <p:cNvSpPr>
            <a:spLocks noGrp="1"/>
          </p:cNvSpPr>
          <p:nvPr>
            <p:ph idx="1"/>
          </p:nvPr>
        </p:nvSpPr>
        <p:spPr>
          <a:xfrm>
            <a:off x="2589212" y="1500326"/>
            <a:ext cx="8915400" cy="4733564"/>
          </a:xfrm>
        </p:spPr>
        <p:txBody>
          <a:bodyPr>
            <a:normAutofit fontScale="92500" lnSpcReduction="20000"/>
          </a:bodyPr>
          <a:lstStyle/>
          <a:p>
            <a:r>
              <a:rPr kumimoji="1" lang="zh-TW" altLang="en-US" sz="2800" dirty="0"/>
              <a:t>教育人員任用條例第</a:t>
            </a:r>
            <a:r>
              <a:rPr kumimoji="1" lang="en-US" altLang="zh-TW" sz="2800" dirty="0"/>
              <a:t>31</a:t>
            </a:r>
            <a:r>
              <a:rPr kumimoji="1" lang="zh-TW" altLang="en-US" sz="2800" dirty="0"/>
              <a:t>條（</a:t>
            </a:r>
            <a:r>
              <a:rPr kumimoji="1" lang="en-US" altLang="zh-TW" sz="2800" dirty="0"/>
              <a:t>103</a:t>
            </a:r>
            <a:r>
              <a:rPr kumimoji="1" lang="zh-TW" altLang="en-US" sz="2800" dirty="0"/>
              <a:t>年</a:t>
            </a:r>
            <a:r>
              <a:rPr kumimoji="1" lang="en-US" altLang="zh-TW" sz="2800" dirty="0"/>
              <a:t>1</a:t>
            </a:r>
            <a:r>
              <a:rPr kumimoji="1" lang="zh-TW" altLang="en-US" sz="2800" dirty="0"/>
              <a:t>月</a:t>
            </a:r>
            <a:r>
              <a:rPr kumimoji="1" lang="en-US" altLang="zh-TW" sz="2800" dirty="0"/>
              <a:t>22</a:t>
            </a:r>
            <a:r>
              <a:rPr kumimoji="1" lang="zh-TW" altLang="en-US" sz="2800" dirty="0"/>
              <a:t>日修正）</a:t>
            </a:r>
            <a:endParaRPr kumimoji="1" lang="en-US" altLang="zh-TW" sz="2800" dirty="0"/>
          </a:p>
          <a:p>
            <a:r>
              <a:rPr kumimoji="1" lang="zh-TW" altLang="en-US" sz="2800" dirty="0"/>
              <a:t>教師法修正</a:t>
            </a:r>
            <a:r>
              <a:rPr kumimoji="1" lang="en-US" altLang="zh-TW" sz="2800" dirty="0"/>
              <a:t>(108.06.05</a:t>
            </a:r>
            <a:r>
              <a:rPr kumimoji="1" lang="zh-TW" altLang="en-US" sz="2800" dirty="0"/>
              <a:t>修正</a:t>
            </a:r>
            <a:r>
              <a:rPr kumimoji="1" lang="en-US" altLang="zh-TW" sz="2800" dirty="0"/>
              <a:t>)</a:t>
            </a:r>
          </a:p>
          <a:p>
            <a:r>
              <a:rPr kumimoji="1" lang="zh-TW" altLang="en-US" sz="2800" dirty="0"/>
              <a:t>處理高級中等以下學校不適任教師應行注意事項</a:t>
            </a:r>
            <a:endParaRPr kumimoji="1" lang="en-US" altLang="zh-TW" sz="2800" dirty="0"/>
          </a:p>
          <a:p>
            <a:pPr marL="0" indent="0">
              <a:buNone/>
            </a:pPr>
            <a:r>
              <a:rPr kumimoji="1" lang="en-US" altLang="zh-TW" sz="2800" dirty="0"/>
              <a:t>  </a:t>
            </a:r>
            <a:r>
              <a:rPr kumimoji="1" lang="zh-TW" altLang="en-US" sz="2800" dirty="0"/>
              <a:t>（舊</a:t>
            </a:r>
            <a:r>
              <a:rPr kumimoji="1" lang="en-US" altLang="zh-TW" sz="2800" dirty="0"/>
              <a:t>--109</a:t>
            </a:r>
            <a:r>
              <a:rPr kumimoji="1" lang="zh-TW" altLang="en-US" sz="2800" dirty="0"/>
              <a:t>年度</a:t>
            </a:r>
            <a:r>
              <a:rPr kumimoji="1" lang="en-US" altLang="zh-TW" sz="2800" dirty="0"/>
              <a:t>11</a:t>
            </a:r>
            <a:r>
              <a:rPr kumimoji="1" lang="zh-TW" altLang="en-US" sz="2800" dirty="0"/>
              <a:t>月</a:t>
            </a:r>
            <a:r>
              <a:rPr kumimoji="1" lang="en-US" altLang="zh-TW" sz="2800" dirty="0"/>
              <a:t>11</a:t>
            </a:r>
            <a:r>
              <a:rPr kumimoji="1" lang="zh-TW" altLang="en-US" sz="2800" dirty="0"/>
              <a:t>日停止適用</a:t>
            </a:r>
            <a:r>
              <a:rPr kumimoji="1" lang="en-US" altLang="zh-TW" sz="2800" dirty="0"/>
              <a:t>)</a:t>
            </a:r>
          </a:p>
          <a:p>
            <a:r>
              <a:rPr kumimoji="1" lang="zh-TW" altLang="en-US" sz="2800" dirty="0">
                <a:solidFill>
                  <a:srgbClr val="FF0000"/>
                </a:solidFill>
              </a:rPr>
              <a:t>教師法修正施行後辦理解聘不續聘停聘及資遣案件應行注意事項（新</a:t>
            </a:r>
            <a:r>
              <a:rPr kumimoji="1" lang="en-US" altLang="zh-TW" sz="2800" dirty="0">
                <a:solidFill>
                  <a:srgbClr val="FF0000"/>
                </a:solidFill>
              </a:rPr>
              <a:t>-109.07.31</a:t>
            </a:r>
            <a:r>
              <a:rPr kumimoji="1" lang="zh-TW" altLang="en-US" sz="2800" dirty="0">
                <a:solidFill>
                  <a:srgbClr val="FF0000"/>
                </a:solidFill>
              </a:rPr>
              <a:t>）</a:t>
            </a:r>
            <a:endParaRPr kumimoji="1" lang="en-US" altLang="zh-TW" sz="2800" dirty="0">
              <a:solidFill>
                <a:srgbClr val="FF0000"/>
              </a:solidFill>
            </a:endParaRPr>
          </a:p>
          <a:p>
            <a:r>
              <a:rPr kumimoji="1" lang="zh-TW" altLang="en-US" sz="2800" dirty="0"/>
              <a:t>高級中等以下學校教師專業審查會組成及運作辦法（</a:t>
            </a:r>
            <a:r>
              <a:rPr kumimoji="1" lang="en-US" altLang="zh-TW" sz="2800" dirty="0"/>
              <a:t>109.06.28</a:t>
            </a:r>
            <a:r>
              <a:rPr kumimoji="1" lang="zh-TW" altLang="en-US" sz="2800" dirty="0"/>
              <a:t>）</a:t>
            </a:r>
            <a:endParaRPr kumimoji="1" lang="en-US" altLang="zh-TW" sz="2800" dirty="0"/>
          </a:p>
          <a:p>
            <a:r>
              <a:rPr kumimoji="1" lang="zh-TW" altLang="en-US" sz="2800" dirty="0"/>
              <a:t>教師申訴評議委員會組織及評議準則（</a:t>
            </a:r>
            <a:r>
              <a:rPr kumimoji="1" lang="en-US" altLang="zh-TW" sz="2800" dirty="0"/>
              <a:t>109.06.28</a:t>
            </a:r>
            <a:r>
              <a:rPr kumimoji="1" lang="zh-TW" altLang="en-US" sz="2800" dirty="0"/>
              <a:t>）</a:t>
            </a:r>
            <a:endParaRPr kumimoji="1" lang="en-US" altLang="zh-TW" sz="2800" dirty="0"/>
          </a:p>
          <a:p>
            <a:r>
              <a:rPr kumimoji="1" lang="zh-TW" altLang="en-US" sz="2800" dirty="0"/>
              <a:t>高級中等以下學校適用教師法第</a:t>
            </a:r>
            <a:r>
              <a:rPr kumimoji="1" lang="en-US" altLang="zh-TW" sz="2800" dirty="0"/>
              <a:t>16</a:t>
            </a:r>
            <a:r>
              <a:rPr kumimoji="1" lang="zh-TW" altLang="en-US" sz="2800" dirty="0"/>
              <a:t>條第一項第一款之解釋令（</a:t>
            </a:r>
            <a:r>
              <a:rPr kumimoji="1" lang="en-US" altLang="zh-TW" sz="2800" dirty="0"/>
              <a:t>109.11.11)</a:t>
            </a:r>
          </a:p>
          <a:p>
            <a:pPr marL="0" indent="0">
              <a:buNone/>
            </a:pPr>
            <a:endParaRPr kumimoji="1" lang="en-US" altLang="zh-TW" sz="2800" dirty="0"/>
          </a:p>
          <a:p>
            <a:endParaRPr kumimoji="1" lang="en-US" altLang="zh-TW" sz="2800" dirty="0"/>
          </a:p>
          <a:p>
            <a:endParaRPr kumimoji="1" lang="en-US" altLang="zh-TW" sz="2800" dirty="0"/>
          </a:p>
          <a:p>
            <a:endParaRPr kumimoji="1" lang="en-US" altLang="zh-TW" sz="2800" dirty="0"/>
          </a:p>
          <a:p>
            <a:pPr marL="0" indent="0">
              <a:buNone/>
            </a:pPr>
            <a:endParaRPr lang="en-US" altLang="zh-TW" sz="2800"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43</a:t>
            </a:fld>
            <a:endParaRPr lang="zh-TW" altLang="en-US"/>
          </a:p>
        </p:txBody>
      </p:sp>
    </p:spTree>
    <p:extLst>
      <p:ext uri="{BB962C8B-B14F-4D97-AF65-F5344CB8AC3E}">
        <p14:creationId xmlns:p14="http://schemas.microsoft.com/office/powerpoint/2010/main" val="1252493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530BC99-AAFE-4B98-B551-2E3AD75DFD97}"/>
              </a:ext>
            </a:extLst>
          </p:cNvPr>
          <p:cNvSpPr>
            <a:spLocks noGrp="1"/>
          </p:cNvSpPr>
          <p:nvPr>
            <p:ph idx="1"/>
          </p:nvPr>
        </p:nvSpPr>
        <p:spPr>
          <a:xfrm>
            <a:off x="2589212" y="1500326"/>
            <a:ext cx="8915400" cy="4733564"/>
          </a:xfrm>
        </p:spPr>
        <p:txBody>
          <a:bodyPr>
            <a:normAutofit/>
          </a:bodyPr>
          <a:lstStyle/>
          <a:p>
            <a:pPr marL="0" indent="0">
              <a:buNone/>
            </a:pPr>
            <a:r>
              <a:rPr lang="zh-TW" altLang="en-US" sz="2800" b="1" dirty="0">
                <a:latin typeface="標楷體" panose="03000509000000000000" pitchFamily="65" charset="-120"/>
                <a:ea typeface="標楷體" panose="03000509000000000000" pitchFamily="65" charset="-120"/>
              </a:rPr>
              <a:t>教師法第</a:t>
            </a:r>
            <a:r>
              <a:rPr lang="en-US" altLang="zh-TW" sz="2800" b="1" dirty="0">
                <a:latin typeface="標楷體" panose="03000509000000000000" pitchFamily="65" charset="-120"/>
                <a:ea typeface="標楷體" panose="03000509000000000000" pitchFamily="65" charset="-120"/>
              </a:rPr>
              <a:t>14</a:t>
            </a:r>
            <a:r>
              <a:rPr lang="zh-TW" altLang="en-US" sz="2800" b="1" dirty="0">
                <a:latin typeface="標楷體" panose="03000509000000000000" pitchFamily="65" charset="-120"/>
                <a:ea typeface="標楷體" panose="03000509000000000000" pitchFamily="65" charset="-120"/>
              </a:rPr>
              <a:t>條第</a:t>
            </a:r>
            <a:r>
              <a:rPr lang="en-US" altLang="zh-TW" sz="2800" b="1" dirty="0">
                <a:latin typeface="標楷體" panose="03000509000000000000" pitchFamily="65" charset="-120"/>
                <a:ea typeface="標楷體" panose="03000509000000000000" pitchFamily="65" charset="-120"/>
              </a:rPr>
              <a:t>10</a:t>
            </a:r>
            <a:r>
              <a:rPr lang="zh-TW" altLang="en-US" sz="2800" b="1" dirty="0">
                <a:latin typeface="標楷體" panose="03000509000000000000" pitchFamily="65" charset="-120"/>
                <a:ea typeface="標楷體" panose="03000509000000000000" pitchFamily="65" charset="-120"/>
              </a:rPr>
              <a:t>款</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體罰或霸凌學生，造成其身心嚴重侵害。</a:t>
            </a:r>
            <a:endParaRPr lang="en-US" altLang="zh-TW" sz="2800" b="1" dirty="0">
              <a:latin typeface="標楷體" panose="03000509000000000000" pitchFamily="65" charset="-120"/>
              <a:ea typeface="標楷體" panose="03000509000000000000" pitchFamily="65" charset="-120"/>
            </a:endParaRPr>
          </a:p>
          <a:p>
            <a:pPr marL="0" indent="0">
              <a:buNone/>
            </a:pPr>
            <a:endParaRPr lang="en-US" altLang="zh-TW" sz="2800" b="1" dirty="0">
              <a:latin typeface="標楷體" panose="03000509000000000000" pitchFamily="65" charset="-120"/>
              <a:ea typeface="標楷體" panose="03000509000000000000" pitchFamily="65" charset="-120"/>
            </a:endParaRPr>
          </a:p>
          <a:p>
            <a:pPr lvl="1"/>
            <a:r>
              <a:rPr lang="zh-TW" altLang="en-US" sz="2800" b="1" dirty="0">
                <a:latin typeface="標楷體" panose="03000509000000000000" pitchFamily="65" charset="-120"/>
                <a:ea typeface="標楷體" panose="03000509000000000000" pitchFamily="65" charset="-120"/>
              </a:rPr>
              <a:t>經教評會委員三分之二以上出席及出席委員二分之一以上審議通過</a:t>
            </a:r>
            <a:r>
              <a:rPr lang="zh-TW" altLang="en-US" sz="2800" dirty="0">
                <a:latin typeface="標楷體" panose="03000509000000000000" pitchFamily="65" charset="-120"/>
                <a:ea typeface="標楷體" panose="03000509000000000000" pitchFamily="65" charset="-120"/>
              </a:rPr>
              <a:t>　　</a:t>
            </a:r>
            <a:br>
              <a:rPr lang="en-US" altLang="zh-TW" sz="2800" dirty="0">
                <a:latin typeface="標楷體" panose="03000509000000000000" pitchFamily="65" charset="-120"/>
                <a:ea typeface="標楷體" panose="03000509000000000000" pitchFamily="65" charset="-120"/>
              </a:rPr>
            </a:br>
            <a:r>
              <a:rPr lang="zh-TW" altLang="en-US" sz="2800" dirty="0">
                <a:latin typeface="標楷體" panose="03000509000000000000" pitchFamily="65" charset="-120"/>
                <a:ea typeface="標楷體" panose="03000509000000000000" pitchFamily="65" charset="-120"/>
              </a:rPr>
              <a:t>　</a:t>
            </a:r>
            <a:endParaRPr lang="en-US" altLang="zh-TW" sz="2800"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並報主管機關核准</a:t>
            </a:r>
            <a:r>
              <a:rPr lang="zh-TW" altLang="en-US" sz="2800" dirty="0">
                <a:latin typeface="Posterama" panose="020B0504020200020000" pitchFamily="34" charset="0"/>
                <a:ea typeface="標楷體" panose="03000509000000000000" pitchFamily="65" charset="-120"/>
                <a:cs typeface="Posterama" panose="020B0504020200020000" pitchFamily="34" charset="0"/>
              </a:rPr>
              <a:t>。</a:t>
            </a:r>
            <a:endParaRPr lang="en-US" altLang="zh-TW" sz="2800"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44</a:t>
            </a:fld>
            <a:endParaRPr lang="zh-TW" altLang="en-US"/>
          </a:p>
        </p:txBody>
      </p:sp>
      <p:sp>
        <p:nvSpPr>
          <p:cNvPr id="6" name="標題 5">
            <a:extLst>
              <a:ext uri="{FF2B5EF4-FFF2-40B4-BE49-F238E27FC236}">
                <a16:creationId xmlns:a16="http://schemas.microsoft.com/office/drawing/2014/main" id="{0A3B4B10-382A-C23A-BB44-8B6C4A95DD3F}"/>
              </a:ext>
            </a:extLst>
          </p:cNvPr>
          <p:cNvSpPr>
            <a:spLocks noGrp="1"/>
          </p:cNvSpPr>
          <p:nvPr>
            <p:ph type="title"/>
          </p:nvPr>
        </p:nvSpPr>
        <p:spPr/>
        <p:txBody>
          <a:bodyPr>
            <a:normAutofit/>
          </a:bodyPr>
          <a:lstStyle/>
          <a:p>
            <a:r>
              <a:rPr lang="zh-TW" altLang="en-US" sz="4000" dirty="0">
                <a:solidFill>
                  <a:srgbClr val="FF0000"/>
                </a:solidFill>
                <a:latin typeface="標楷體" panose="03000509000000000000" pitchFamily="65" charset="-120"/>
                <a:ea typeface="標楷體" panose="03000509000000000000" pitchFamily="65" charset="-120"/>
              </a:rPr>
              <a:t>一</a:t>
            </a:r>
            <a:r>
              <a:rPr lang="zh-TW" altLang="en-US" sz="4000" dirty="0">
                <a:solidFill>
                  <a:srgbClr val="FF0000"/>
                </a:solidFill>
                <a:latin typeface="PMingLiU" panose="02020500000000000000" pitchFamily="18" charset="-120"/>
                <a:ea typeface="PMingLiU" panose="02020500000000000000" pitchFamily="18" charset="-120"/>
              </a:rPr>
              <a:t>、</a:t>
            </a:r>
            <a:r>
              <a:rPr lang="zh-TW" altLang="en-US" sz="4000" dirty="0">
                <a:solidFill>
                  <a:srgbClr val="FF0000"/>
                </a:solidFill>
                <a:latin typeface="標楷體" panose="03000509000000000000" pitchFamily="65" charset="-120"/>
                <a:ea typeface="標楷體" panose="03000509000000000000" pitchFamily="65" charset="-120"/>
              </a:rPr>
              <a:t>終身解聘</a:t>
            </a:r>
          </a:p>
        </p:txBody>
      </p:sp>
    </p:spTree>
    <p:extLst>
      <p:ext uri="{BB962C8B-B14F-4D97-AF65-F5344CB8AC3E}">
        <p14:creationId xmlns:p14="http://schemas.microsoft.com/office/powerpoint/2010/main" val="2213199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37B66-9F67-4335-B399-0BA2EA4DFE29}"/>
              </a:ext>
            </a:extLst>
          </p:cNvPr>
          <p:cNvSpPr>
            <a:spLocks noGrp="1"/>
          </p:cNvSpPr>
          <p:nvPr>
            <p:ph type="title"/>
          </p:nvPr>
        </p:nvSpPr>
        <p:spPr/>
        <p:txBody>
          <a:bodyPr/>
          <a:lstStyle/>
          <a:p>
            <a:r>
              <a:rPr lang="zh-TW" altLang="en-US" sz="4000" dirty="0">
                <a:solidFill>
                  <a:srgbClr val="FF0000"/>
                </a:solidFill>
                <a:latin typeface="標楷體" panose="03000509000000000000" pitchFamily="65" charset="-120"/>
                <a:ea typeface="標楷體" panose="03000509000000000000" pitchFamily="65" charset="-120"/>
              </a:rPr>
              <a:t>二、解聘１至４年</a:t>
            </a:r>
            <a:br>
              <a:rPr lang="en-US" altLang="zh-TW" dirty="0">
                <a:latin typeface="PMingLiU" panose="02020500000000000000" pitchFamily="18" charset="-120"/>
                <a:ea typeface="PMingLiU" panose="02020500000000000000" pitchFamily="18" charset="-120"/>
              </a:rPr>
            </a:br>
            <a:endParaRPr lang="zh-TW" altLang="en-US"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E530BC99-AAFE-4B98-B551-2E3AD75DFD97}"/>
              </a:ext>
            </a:extLst>
          </p:cNvPr>
          <p:cNvSpPr>
            <a:spLocks noGrp="1"/>
          </p:cNvSpPr>
          <p:nvPr>
            <p:ph idx="1"/>
          </p:nvPr>
        </p:nvSpPr>
        <p:spPr>
          <a:xfrm>
            <a:off x="2589212" y="1500326"/>
            <a:ext cx="8915400" cy="5078028"/>
          </a:xfrm>
        </p:spPr>
        <p:txBody>
          <a:bodyPr>
            <a:normAutofit/>
          </a:bodyPr>
          <a:lstStyle/>
          <a:p>
            <a:r>
              <a:rPr lang="zh-TW" altLang="en-US" sz="2800" b="1" dirty="0">
                <a:latin typeface="標楷體" panose="03000509000000000000" pitchFamily="65" charset="-120"/>
                <a:ea typeface="標楷體" panose="03000509000000000000" pitchFamily="65" charset="-120"/>
              </a:rPr>
              <a:t>教師法第</a:t>
            </a:r>
            <a:r>
              <a:rPr lang="en-US" altLang="zh-TW" sz="2800" b="1" dirty="0">
                <a:latin typeface="標楷體" panose="03000509000000000000" pitchFamily="65" charset="-120"/>
                <a:ea typeface="標楷體" panose="03000509000000000000" pitchFamily="65" charset="-120"/>
              </a:rPr>
              <a:t>15</a:t>
            </a:r>
            <a:r>
              <a:rPr lang="zh-TW" altLang="en-US" sz="2800" b="1" dirty="0">
                <a:latin typeface="標楷體" panose="03000509000000000000" pitchFamily="65" charset="-120"/>
                <a:ea typeface="標楷體" panose="03000509000000000000" pitchFamily="65" charset="-120"/>
              </a:rPr>
              <a:t>條第</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款：［體罰或霸凌學生，造成其身心侵害，有解聘之必要］</a:t>
            </a:r>
            <a:endParaRPr lang="en-US" altLang="zh-TW" sz="2800" b="1" dirty="0">
              <a:latin typeface="標楷體" panose="03000509000000000000" pitchFamily="65" charset="-120"/>
              <a:ea typeface="標楷體" panose="03000509000000000000" pitchFamily="65" charset="-120"/>
            </a:endParaRPr>
          </a:p>
          <a:p>
            <a:endParaRPr lang="en-US" altLang="zh-TW" sz="2800" b="1" dirty="0">
              <a:latin typeface="標楷體" panose="03000509000000000000" pitchFamily="65" charset="-120"/>
              <a:ea typeface="標楷體" panose="03000509000000000000" pitchFamily="65" charset="-120"/>
            </a:endParaRPr>
          </a:p>
          <a:p>
            <a:pPr lvl="1"/>
            <a:r>
              <a:rPr lang="zh-TW" altLang="en-US" sz="2800" b="1" dirty="0">
                <a:latin typeface="標楷體" panose="03000509000000000000" pitchFamily="65" charset="-120"/>
                <a:ea typeface="標楷體" panose="03000509000000000000" pitchFamily="65" charset="-120"/>
              </a:rPr>
              <a:t>經教評會委員三分之二以上出席及出席委員二分之一以上審議通過</a:t>
            </a:r>
            <a:r>
              <a:rPr lang="zh-TW" altLang="en-US" sz="2800" dirty="0">
                <a:latin typeface="標楷體" panose="03000509000000000000" pitchFamily="65" charset="-120"/>
                <a:ea typeface="標楷體" panose="03000509000000000000" pitchFamily="65" charset="-120"/>
              </a:rPr>
              <a:t>　　</a:t>
            </a:r>
            <a:br>
              <a:rPr lang="en-US" altLang="zh-TW" sz="2800" dirty="0">
                <a:latin typeface="標楷體" panose="03000509000000000000" pitchFamily="65" charset="-120"/>
                <a:ea typeface="標楷體" panose="03000509000000000000" pitchFamily="65" charset="-120"/>
              </a:rPr>
            </a:br>
            <a:r>
              <a:rPr lang="zh-TW" altLang="en-US" sz="2800" dirty="0">
                <a:latin typeface="標楷體" panose="03000509000000000000" pitchFamily="65" charset="-120"/>
                <a:ea typeface="標楷體" panose="03000509000000000000" pitchFamily="65" charset="-120"/>
              </a:rPr>
              <a:t>　</a:t>
            </a:r>
            <a:endParaRPr lang="en-US" altLang="zh-TW" sz="2800"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並報主管機關核准</a:t>
            </a:r>
            <a:r>
              <a:rPr lang="zh-TW" altLang="en-US" sz="2800" dirty="0">
                <a:latin typeface="Posterama" panose="020B0504020200020000" pitchFamily="34" charset="0"/>
                <a:ea typeface="標楷體" panose="03000509000000000000" pitchFamily="65" charset="-120"/>
                <a:cs typeface="Posterama" panose="020B0504020200020000" pitchFamily="34" charset="0"/>
              </a:rPr>
              <a:t>。</a:t>
            </a:r>
            <a:endParaRPr lang="en-US" altLang="zh-TW" sz="2800" dirty="0">
              <a:latin typeface="標楷體" panose="03000509000000000000" pitchFamily="65" charset="-120"/>
              <a:ea typeface="標楷體" panose="03000509000000000000" pitchFamily="65" charset="-120"/>
            </a:endParaRPr>
          </a:p>
          <a:p>
            <a:endParaRPr lang="en-US" altLang="zh-TW" sz="2400" b="1"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45</a:t>
            </a:fld>
            <a:endParaRPr lang="zh-TW" altLang="en-US"/>
          </a:p>
        </p:txBody>
      </p:sp>
    </p:spTree>
    <p:extLst>
      <p:ext uri="{BB962C8B-B14F-4D97-AF65-F5344CB8AC3E}">
        <p14:creationId xmlns:p14="http://schemas.microsoft.com/office/powerpoint/2010/main" val="3472082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4CEA40-2DF5-175D-CE2E-C9D891008F16}"/>
              </a:ext>
            </a:extLst>
          </p:cNvPr>
          <p:cNvSpPr>
            <a:spLocks noGrp="1"/>
          </p:cNvSpPr>
          <p:nvPr>
            <p:ph type="title"/>
          </p:nvPr>
        </p:nvSpPr>
        <p:spPr>
          <a:xfrm>
            <a:off x="2589212" y="609600"/>
            <a:ext cx="8793163" cy="1555864"/>
          </a:xfrm>
        </p:spPr>
        <p:txBody>
          <a:bodyPr/>
          <a:lstStyle/>
          <a:p>
            <a:r>
              <a:rPr lang="zh-TW" altLang="en-US" dirty="0">
                <a:solidFill>
                  <a:srgbClr val="FF0000"/>
                </a:solidFill>
                <a:latin typeface="標楷體" panose="03000509000000000000" pitchFamily="65" charset="-120"/>
                <a:ea typeface="標楷體" panose="03000509000000000000" pitchFamily="65" charset="-120"/>
              </a:rPr>
              <a:t>三</a:t>
            </a:r>
            <a:r>
              <a:rPr lang="zh-TW" altLang="en-US" sz="4800" dirty="0">
                <a:solidFill>
                  <a:srgbClr val="FF0000"/>
                </a:solidFill>
                <a:latin typeface="標楷體" panose="03000509000000000000" pitchFamily="65" charset="-120"/>
                <a:ea typeface="標楷體" panose="03000509000000000000" pitchFamily="65" charset="-120"/>
              </a:rPr>
              <a:t>、解聘不續聘</a:t>
            </a:r>
            <a:endParaRPr lang="zh-TW" altLang="en-US" dirty="0"/>
          </a:p>
        </p:txBody>
      </p:sp>
      <p:sp>
        <p:nvSpPr>
          <p:cNvPr id="3" name="文字版面配置區 2">
            <a:extLst>
              <a:ext uri="{FF2B5EF4-FFF2-40B4-BE49-F238E27FC236}">
                <a16:creationId xmlns:a16="http://schemas.microsoft.com/office/drawing/2014/main" id="{52F847DB-DDD0-6E6B-AA2A-5086D1FF02D1}"/>
              </a:ext>
            </a:extLst>
          </p:cNvPr>
          <p:cNvSpPr>
            <a:spLocks noGrp="1"/>
          </p:cNvSpPr>
          <p:nvPr>
            <p:ph type="body" idx="1"/>
          </p:nvPr>
        </p:nvSpPr>
        <p:spPr>
          <a:xfrm>
            <a:off x="2589212" y="1981200"/>
            <a:ext cx="8915399" cy="3928710"/>
          </a:xfrm>
        </p:spPr>
        <p:txBody>
          <a:bodyPr>
            <a:normAutofit fontScale="70000" lnSpcReduction="20000"/>
          </a:bodyPr>
          <a:lstStyle/>
          <a:p>
            <a:r>
              <a:rPr lang="zh-TW" altLang="en-US" sz="2800" b="1" dirty="0">
                <a:solidFill>
                  <a:schemeClr val="tx1"/>
                </a:solidFill>
                <a:latin typeface="標楷體" panose="03000509000000000000" pitchFamily="65" charset="-120"/>
                <a:ea typeface="標楷體" panose="03000509000000000000" pitchFamily="65" charset="-120"/>
              </a:rPr>
              <a:t>教師法第</a:t>
            </a:r>
            <a:r>
              <a:rPr lang="en-US" altLang="zh-TW" sz="2800" b="1" dirty="0">
                <a:solidFill>
                  <a:schemeClr val="tx1"/>
                </a:solidFill>
                <a:latin typeface="標楷體" panose="03000509000000000000" pitchFamily="65" charset="-120"/>
                <a:ea typeface="標楷體" panose="03000509000000000000" pitchFamily="65" charset="-120"/>
              </a:rPr>
              <a:t>16</a:t>
            </a:r>
            <a:r>
              <a:rPr lang="zh-TW" altLang="en-US" sz="2800" b="1" dirty="0">
                <a:solidFill>
                  <a:schemeClr val="tx1"/>
                </a:solidFill>
                <a:latin typeface="標楷體" panose="03000509000000000000" pitchFamily="65" charset="-120"/>
                <a:ea typeface="標楷體" panose="03000509000000000000" pitchFamily="65" charset="-120"/>
              </a:rPr>
              <a:t>條第</a:t>
            </a:r>
            <a:r>
              <a:rPr lang="en-US" altLang="zh-TW" sz="2800" b="1" dirty="0">
                <a:solidFill>
                  <a:schemeClr val="tx1"/>
                </a:solidFill>
                <a:latin typeface="標楷體" panose="03000509000000000000" pitchFamily="65" charset="-120"/>
                <a:ea typeface="標楷體" panose="03000509000000000000" pitchFamily="65" charset="-120"/>
              </a:rPr>
              <a:t>1</a:t>
            </a:r>
            <a:r>
              <a:rPr lang="zh-TW" altLang="en-US" sz="2800" b="1" dirty="0">
                <a:solidFill>
                  <a:schemeClr val="tx1"/>
                </a:solidFill>
                <a:latin typeface="標楷體" panose="03000509000000000000" pitchFamily="65" charset="-120"/>
                <a:ea typeface="標楷體" panose="03000509000000000000" pitchFamily="65" charset="-120"/>
              </a:rPr>
              <a:t>款：</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教學不力或不能勝任工作有具體事實</a:t>
            </a:r>
            <a:r>
              <a:rPr lang="en-US" altLang="zh-TW" sz="2800" b="1" dirty="0">
                <a:solidFill>
                  <a:schemeClr val="tx1"/>
                </a:solidFill>
                <a:latin typeface="標楷體" panose="03000509000000000000" pitchFamily="65" charset="-120"/>
                <a:ea typeface="標楷體" panose="03000509000000000000" pitchFamily="65" charset="-120"/>
              </a:rPr>
              <a:t>.</a:t>
            </a:r>
          </a:p>
          <a:p>
            <a:r>
              <a:rPr lang="zh-TW" altLang="en-US" sz="2800" b="1" dirty="0">
                <a:solidFill>
                  <a:schemeClr val="tx1"/>
                </a:solidFill>
                <a:latin typeface="標楷體" panose="03000509000000000000" pitchFamily="65" charset="-120"/>
                <a:ea typeface="標楷體" panose="03000509000000000000" pitchFamily="65" charset="-120"/>
              </a:rPr>
              <a:t>高級中等以下學校適用教師法第</a:t>
            </a:r>
            <a:r>
              <a:rPr lang="en-US" altLang="zh-TW" sz="2800" b="1" dirty="0">
                <a:solidFill>
                  <a:schemeClr val="tx1"/>
                </a:solidFill>
                <a:latin typeface="標楷體" panose="03000509000000000000" pitchFamily="65" charset="-120"/>
                <a:ea typeface="標楷體" panose="03000509000000000000" pitchFamily="65" charset="-120"/>
              </a:rPr>
              <a:t>16</a:t>
            </a:r>
            <a:r>
              <a:rPr lang="zh-TW" altLang="en-US" sz="2800" b="1" dirty="0">
                <a:solidFill>
                  <a:schemeClr val="tx1"/>
                </a:solidFill>
                <a:latin typeface="標楷體" panose="03000509000000000000" pitchFamily="65" charset="-120"/>
                <a:ea typeface="標楷體" panose="03000509000000000000" pitchFamily="65" charset="-120"/>
              </a:rPr>
              <a:t>條第</a:t>
            </a:r>
            <a:r>
              <a:rPr lang="en-US" altLang="zh-TW" sz="2800" b="1" dirty="0">
                <a:solidFill>
                  <a:schemeClr val="tx1"/>
                </a:solidFill>
                <a:latin typeface="標楷體" panose="03000509000000000000" pitchFamily="65" charset="-120"/>
                <a:ea typeface="標楷體" panose="03000509000000000000" pitchFamily="65" charset="-120"/>
              </a:rPr>
              <a:t>1</a:t>
            </a:r>
            <a:r>
              <a:rPr lang="zh-TW" altLang="en-US" sz="2800" b="1" dirty="0">
                <a:solidFill>
                  <a:schemeClr val="tx1"/>
                </a:solidFill>
                <a:latin typeface="標楷體" panose="03000509000000000000" pitchFamily="65" charset="-120"/>
                <a:ea typeface="標楷體" panose="03000509000000000000" pitchFamily="65" charset="-120"/>
              </a:rPr>
              <a:t>項第</a:t>
            </a:r>
            <a:r>
              <a:rPr lang="en-US" altLang="zh-TW" sz="2800" b="1" dirty="0">
                <a:solidFill>
                  <a:schemeClr val="tx1"/>
                </a:solidFill>
                <a:latin typeface="標楷體" panose="03000509000000000000" pitchFamily="65" charset="-120"/>
                <a:ea typeface="標楷體" panose="03000509000000000000" pitchFamily="65" charset="-120"/>
              </a:rPr>
              <a:t>1</a:t>
            </a:r>
            <a:r>
              <a:rPr lang="zh-TW" altLang="en-US" sz="2800" b="1" dirty="0">
                <a:solidFill>
                  <a:schemeClr val="tx1"/>
                </a:solidFill>
                <a:latin typeface="標楷體" panose="03000509000000000000" pitchFamily="65" charset="-120"/>
                <a:ea typeface="標楷體" panose="03000509000000000000" pitchFamily="65" charset="-120"/>
              </a:rPr>
              <a:t>款之解釋令：</a:t>
            </a:r>
            <a:br>
              <a:rPr lang="en-US" altLang="zh-TW" sz="2800" b="1" dirty="0">
                <a:solidFill>
                  <a:schemeClr val="tx1"/>
                </a:solidFill>
                <a:latin typeface="標楷體" panose="03000509000000000000" pitchFamily="65" charset="-120"/>
                <a:ea typeface="標楷體" panose="03000509000000000000" pitchFamily="65" charset="-120"/>
              </a:rPr>
            </a:br>
            <a:r>
              <a:rPr lang="zh-TW" altLang="en-US" sz="2800" b="1" dirty="0">
                <a:solidFill>
                  <a:schemeClr val="tx1"/>
                </a:solidFill>
                <a:latin typeface="標楷體" panose="03000509000000000000" pitchFamily="65" charset="-120"/>
                <a:ea typeface="標楷體" panose="03000509000000000000" pitchFamily="65" charset="-120"/>
              </a:rPr>
              <a:t>第四點［體罰學生，有具體事實］</a:t>
            </a:r>
            <a:endParaRPr lang="en-US" altLang="zh-TW" sz="2800" b="1" dirty="0">
              <a:solidFill>
                <a:schemeClr val="tx1"/>
              </a:solidFill>
              <a:latin typeface="標楷體" panose="03000509000000000000" pitchFamily="65" charset="-120"/>
              <a:ea typeface="標楷體" panose="03000509000000000000" pitchFamily="65" charset="-120"/>
            </a:endParaRPr>
          </a:p>
          <a:p>
            <a:pPr>
              <a:spcBef>
                <a:spcPts val="0"/>
              </a:spcBef>
              <a:spcAft>
                <a:spcPts val="600"/>
              </a:spcAft>
            </a:pPr>
            <a:endParaRPr lang="en-US" altLang="zh-TW" sz="2800" b="1" dirty="0">
              <a:solidFill>
                <a:schemeClr val="tx1"/>
              </a:solidFill>
              <a:latin typeface="標楷體" panose="03000509000000000000" pitchFamily="65" charset="-120"/>
              <a:ea typeface="標楷體" panose="03000509000000000000" pitchFamily="65" charset="-120"/>
            </a:endParaRPr>
          </a:p>
          <a:p>
            <a:pPr lvl="1">
              <a:spcBef>
                <a:spcPts val="0"/>
              </a:spcBef>
              <a:spcAft>
                <a:spcPts val="600"/>
              </a:spcAft>
            </a:pPr>
            <a:r>
              <a:rPr lang="zh-TW" altLang="en-US" sz="2800" b="1" dirty="0">
                <a:solidFill>
                  <a:schemeClr val="tx1"/>
                </a:solidFill>
                <a:latin typeface="標楷體" panose="03000509000000000000" pitchFamily="65" charset="-120"/>
                <a:ea typeface="標楷體" panose="03000509000000000000" pitchFamily="65" charset="-120"/>
              </a:rPr>
              <a:t>經教評會委員三分之二以上出席及出席委員二分之一以上審議通過</a:t>
            </a:r>
            <a:r>
              <a:rPr lang="zh-TW" altLang="en-US" sz="2800" dirty="0">
                <a:solidFill>
                  <a:schemeClr val="tx1"/>
                </a:solidFill>
                <a:latin typeface="標楷體" panose="03000509000000000000" pitchFamily="65" charset="-120"/>
                <a:ea typeface="標楷體" panose="03000509000000000000" pitchFamily="65" charset="-120"/>
              </a:rPr>
              <a:t>　　</a:t>
            </a:r>
            <a:br>
              <a:rPr lang="en-US" altLang="zh-TW" sz="2800" dirty="0">
                <a:solidFill>
                  <a:schemeClr val="tx1"/>
                </a:solidFill>
                <a:latin typeface="標楷體" panose="03000509000000000000" pitchFamily="65" charset="-120"/>
                <a:ea typeface="標楷體" panose="03000509000000000000" pitchFamily="65" charset="-120"/>
              </a:rPr>
            </a:br>
            <a:r>
              <a:rPr lang="zh-TW" altLang="en-US" sz="2800" dirty="0">
                <a:solidFill>
                  <a:schemeClr val="tx1"/>
                </a:solidFill>
                <a:latin typeface="標楷體" panose="03000509000000000000" pitchFamily="65" charset="-120"/>
                <a:ea typeface="標楷體" panose="03000509000000000000" pitchFamily="65" charset="-120"/>
              </a:rPr>
              <a:t>　</a:t>
            </a:r>
            <a:endParaRPr lang="en-US" altLang="zh-TW" sz="2800" dirty="0">
              <a:solidFill>
                <a:schemeClr val="tx1"/>
              </a:solidFill>
              <a:latin typeface="標楷體" panose="03000509000000000000" pitchFamily="65" charset="-120"/>
              <a:ea typeface="標楷體" panose="03000509000000000000" pitchFamily="65" charset="-120"/>
            </a:endParaRPr>
          </a:p>
          <a:p>
            <a:pPr lvl="1">
              <a:spcBef>
                <a:spcPts val="0"/>
              </a:spcBef>
              <a:spcAft>
                <a:spcPts val="600"/>
              </a:spcAft>
            </a:pPr>
            <a:r>
              <a:rPr lang="zh-TW" altLang="en-US" sz="2800" dirty="0">
                <a:solidFill>
                  <a:schemeClr val="tx1"/>
                </a:solidFill>
                <a:latin typeface="標楷體" panose="03000509000000000000" pitchFamily="65" charset="-120"/>
                <a:ea typeface="標楷體" panose="03000509000000000000" pitchFamily="65" charset="-120"/>
              </a:rPr>
              <a:t>並報主管機關核准</a:t>
            </a:r>
            <a:r>
              <a:rPr lang="zh-TW" altLang="en-US" sz="2800" dirty="0">
                <a:solidFill>
                  <a:schemeClr val="tx1"/>
                </a:solidFill>
                <a:latin typeface="Posterama" panose="020B0504020200020000" pitchFamily="34" charset="0"/>
                <a:ea typeface="標楷體" panose="03000509000000000000" pitchFamily="65" charset="-120"/>
                <a:cs typeface="Posterama" panose="020B0504020200020000" pitchFamily="34" charset="0"/>
              </a:rPr>
              <a:t>。</a:t>
            </a:r>
            <a:endParaRPr lang="en-US" altLang="zh-TW" sz="2800" dirty="0">
              <a:solidFill>
                <a:schemeClr val="tx1"/>
              </a:solidFill>
              <a:latin typeface="Posterama" panose="020B0504020200020000" pitchFamily="34" charset="0"/>
              <a:ea typeface="標楷體" panose="03000509000000000000" pitchFamily="65" charset="-120"/>
              <a:cs typeface="Posterama" panose="020B0504020200020000" pitchFamily="34" charset="0"/>
            </a:endParaRPr>
          </a:p>
          <a:p>
            <a:pPr lvl="1">
              <a:spcBef>
                <a:spcPts val="0"/>
              </a:spcBef>
              <a:spcAft>
                <a:spcPts val="600"/>
              </a:spcAft>
            </a:pPr>
            <a:endParaRPr lang="en-US" altLang="zh-TW" sz="2800" dirty="0">
              <a:solidFill>
                <a:schemeClr val="tx1"/>
              </a:solidFill>
              <a:latin typeface="Posterama" panose="020B0504020200020000" pitchFamily="34" charset="0"/>
              <a:ea typeface="標楷體" panose="03000509000000000000" pitchFamily="65" charset="-120"/>
              <a:cs typeface="Posterama" panose="020B0504020200020000" pitchFamily="34" charset="0"/>
            </a:endParaRPr>
          </a:p>
          <a:p>
            <a:pPr lvl="1">
              <a:spcBef>
                <a:spcPts val="0"/>
              </a:spcBef>
              <a:spcAft>
                <a:spcPts val="600"/>
              </a:spcAft>
            </a:pP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但高級中等以下學校教師有第</a:t>
            </a:r>
            <a:r>
              <a:rPr lang="en-US" altLang="zh-TW" sz="2800" dirty="0">
                <a:solidFill>
                  <a:srgbClr val="FF0000"/>
                </a:solidFill>
                <a:latin typeface="標楷體" panose="03000509000000000000" pitchFamily="65" charset="-120"/>
                <a:ea typeface="標楷體" panose="03000509000000000000" pitchFamily="65" charset="-120"/>
              </a:rPr>
              <a:t>1</a:t>
            </a:r>
            <a:r>
              <a:rPr lang="zh-TW" altLang="en-US" sz="2800" dirty="0">
                <a:solidFill>
                  <a:srgbClr val="FF0000"/>
                </a:solidFill>
                <a:latin typeface="標楷體" panose="03000509000000000000" pitchFamily="65" charset="-120"/>
                <a:ea typeface="標楷體" panose="03000509000000000000" pitchFamily="65" charset="-120"/>
              </a:rPr>
              <a:t>款情形，學校向主管機關申請專審會調查屬實，應經教評會委員二分之一以上出席及出席委員二分之一以上審議通過）</a:t>
            </a:r>
            <a:endParaRPr lang="en-US" altLang="zh-TW" sz="2800" dirty="0">
              <a:solidFill>
                <a:srgbClr val="FF0000"/>
              </a:solidFill>
              <a:latin typeface="標楷體" panose="03000509000000000000" pitchFamily="65" charset="-120"/>
              <a:ea typeface="標楷體" panose="03000509000000000000" pitchFamily="65" charset="-120"/>
            </a:endParaRPr>
          </a:p>
          <a:p>
            <a:pPr lvl="1">
              <a:spcBef>
                <a:spcPts val="0"/>
              </a:spcBef>
              <a:spcAft>
                <a:spcPts val="600"/>
              </a:spcAft>
            </a:pPr>
            <a:endParaRPr lang="en-US" altLang="zh-TW" sz="2800" dirty="0">
              <a:solidFill>
                <a:schemeClr val="tx1"/>
              </a:solidFill>
              <a:latin typeface="標楷體" panose="03000509000000000000" pitchFamily="65" charset="-120"/>
              <a:ea typeface="標楷體" panose="03000509000000000000" pitchFamily="65" charset="-120"/>
            </a:endParaRPr>
          </a:p>
          <a:p>
            <a:pPr lvl="1">
              <a:spcBef>
                <a:spcPts val="0"/>
              </a:spcBef>
              <a:spcAft>
                <a:spcPts val="600"/>
              </a:spcAft>
            </a:pPr>
            <a:r>
              <a:rPr lang="zh-TW" altLang="en-US" sz="2800" dirty="0">
                <a:solidFill>
                  <a:schemeClr val="tx1"/>
                </a:solidFill>
                <a:latin typeface="標楷體" panose="03000509000000000000" pitchFamily="65" charset="-120"/>
                <a:ea typeface="標楷體" panose="03000509000000000000" pitchFamily="65" charset="-120"/>
              </a:rPr>
              <a:t>其情節以資遣為宜者，應依第</a:t>
            </a:r>
            <a:r>
              <a:rPr lang="en-US" altLang="zh-TW" sz="2800" dirty="0">
                <a:solidFill>
                  <a:schemeClr val="tx1"/>
                </a:solidFill>
                <a:latin typeface="標楷體" panose="03000509000000000000" pitchFamily="65" charset="-120"/>
                <a:ea typeface="標楷體" panose="03000509000000000000" pitchFamily="65" charset="-120"/>
              </a:rPr>
              <a:t>27</a:t>
            </a:r>
            <a:r>
              <a:rPr lang="zh-TW" altLang="en-US" sz="2800" dirty="0">
                <a:solidFill>
                  <a:schemeClr val="tx1"/>
                </a:solidFill>
                <a:latin typeface="標楷體" panose="03000509000000000000" pitchFamily="65" charset="-120"/>
                <a:ea typeface="標楷體" panose="03000509000000000000" pitchFamily="65" charset="-120"/>
              </a:rPr>
              <a:t>條規定辦理</a:t>
            </a:r>
            <a:r>
              <a:rPr lang="zh-TW" altLang="en-US" sz="2800" dirty="0">
                <a:solidFill>
                  <a:schemeClr val="tx1"/>
                </a:solidFill>
                <a:latin typeface="Posterama" panose="020B0504020200020000" pitchFamily="34" charset="0"/>
                <a:ea typeface="標楷體" panose="03000509000000000000" pitchFamily="65" charset="-120"/>
                <a:cs typeface="Posterama" panose="020B0504020200020000" pitchFamily="34" charset="0"/>
              </a:rPr>
              <a:t>。</a:t>
            </a:r>
            <a:endParaRPr lang="en-US" altLang="zh-TW" sz="2800" dirty="0">
              <a:solidFill>
                <a:schemeClr val="tx1"/>
              </a:solidFill>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a:extLst>
              <a:ext uri="{FF2B5EF4-FFF2-40B4-BE49-F238E27FC236}">
                <a16:creationId xmlns:a16="http://schemas.microsoft.com/office/drawing/2014/main" id="{C3545878-1405-80A2-9EA2-D07411FFD9CD}"/>
              </a:ext>
            </a:extLst>
          </p:cNvPr>
          <p:cNvSpPr>
            <a:spLocks noGrp="1"/>
          </p:cNvSpPr>
          <p:nvPr>
            <p:ph type="sldNum" sz="quarter" idx="12"/>
          </p:nvPr>
        </p:nvSpPr>
        <p:spPr/>
        <p:txBody>
          <a:bodyPr/>
          <a:lstStyle/>
          <a:p>
            <a:fld id="{3DA62620-2814-4280-A28A-F99B7549891B}" type="slidenum">
              <a:rPr lang="zh-TW" altLang="en-US" smtClean="0"/>
              <a:t>46</a:t>
            </a:fld>
            <a:endParaRPr lang="zh-TW" altLang="en-US"/>
          </a:p>
        </p:txBody>
      </p:sp>
    </p:spTree>
    <p:extLst>
      <p:ext uri="{BB962C8B-B14F-4D97-AF65-F5344CB8AC3E}">
        <p14:creationId xmlns:p14="http://schemas.microsoft.com/office/powerpoint/2010/main" val="1909727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37B66-9F67-4335-B399-0BA2EA4DFE29}"/>
              </a:ext>
            </a:extLst>
          </p:cNvPr>
          <p:cNvSpPr>
            <a:spLocks noGrp="1"/>
          </p:cNvSpPr>
          <p:nvPr>
            <p:ph type="title"/>
          </p:nvPr>
        </p:nvSpPr>
        <p:spPr/>
        <p:txBody>
          <a:bodyPr>
            <a:normAutofit/>
          </a:bodyPr>
          <a:lstStyle/>
          <a:p>
            <a:r>
              <a:rPr lang="zh-TW" altLang="en-US" sz="4000" dirty="0">
                <a:solidFill>
                  <a:srgbClr val="FF0000"/>
                </a:solidFill>
                <a:latin typeface="標楷體" panose="03000509000000000000" pitchFamily="65" charset="-120"/>
                <a:ea typeface="標楷體" panose="03000509000000000000" pitchFamily="65" charset="-120"/>
              </a:rPr>
              <a:t>四</a:t>
            </a:r>
            <a:r>
              <a:rPr lang="zh-TW" altLang="en-US" sz="4000" dirty="0">
                <a:solidFill>
                  <a:srgbClr val="FF0000"/>
                </a:solidFill>
                <a:latin typeface="PMingLiU" panose="02020500000000000000" pitchFamily="18" charset="-120"/>
                <a:ea typeface="PMingLiU" panose="02020500000000000000" pitchFamily="18" charset="-120"/>
              </a:rPr>
              <a:t>、停聘</a:t>
            </a:r>
            <a:endParaRPr lang="zh-TW" altLang="en-US" sz="4000" dirty="0">
              <a:solidFill>
                <a:srgbClr val="FF0000"/>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E530BC99-AAFE-4B98-B551-2E3AD75DFD97}"/>
              </a:ext>
            </a:extLst>
          </p:cNvPr>
          <p:cNvSpPr>
            <a:spLocks noGrp="1"/>
          </p:cNvSpPr>
          <p:nvPr>
            <p:ph idx="1"/>
          </p:nvPr>
        </p:nvSpPr>
        <p:spPr>
          <a:xfrm>
            <a:off x="2589212" y="1500325"/>
            <a:ext cx="8915400" cy="5255581"/>
          </a:xfrm>
        </p:spPr>
        <p:txBody>
          <a:bodyPr>
            <a:normAutofit/>
          </a:bodyPr>
          <a:lstStyle/>
          <a:p>
            <a:r>
              <a:rPr lang="en-US" altLang="zh-TW" sz="2800" b="1" dirty="0">
                <a:latin typeface="標楷體" panose="03000509000000000000" pitchFamily="65" charset="-120"/>
                <a:ea typeface="標楷體" panose="03000509000000000000" pitchFamily="65" charset="-120"/>
              </a:rPr>
              <a:t>1.</a:t>
            </a:r>
            <a:r>
              <a:rPr lang="zh-TW" altLang="en-US" sz="2800" b="1" dirty="0">
                <a:latin typeface="標楷體" panose="03000509000000000000" pitchFamily="65" charset="-120"/>
                <a:ea typeface="標楷體" panose="03000509000000000000" pitchFamily="65" charset="-120"/>
              </a:rPr>
              <a:t>終局停聘（第</a:t>
            </a:r>
            <a:r>
              <a:rPr lang="en-US" altLang="zh-TW" sz="2800" b="1" dirty="0">
                <a:latin typeface="標楷體" panose="03000509000000000000" pitchFamily="65" charset="-120"/>
                <a:ea typeface="標楷體" panose="03000509000000000000" pitchFamily="65" charset="-120"/>
              </a:rPr>
              <a:t>18</a:t>
            </a:r>
            <a:r>
              <a:rPr lang="zh-TW" altLang="en-US" sz="2800" b="1" dirty="0">
                <a:latin typeface="標楷體" panose="03000509000000000000" pitchFamily="65" charset="-120"/>
                <a:ea typeface="標楷體" panose="03000509000000000000" pitchFamily="65" charset="-120"/>
              </a:rPr>
              <a:t>條</a:t>
            </a:r>
            <a:r>
              <a:rPr lang="en-US" altLang="zh-TW" sz="2800" b="1" dirty="0">
                <a:latin typeface="標楷體" panose="03000509000000000000" pitchFamily="65" charset="-120"/>
                <a:ea typeface="標楷體" panose="03000509000000000000" pitchFamily="65" charset="-120"/>
              </a:rPr>
              <a:t>)</a:t>
            </a:r>
          </a:p>
          <a:p>
            <a:endParaRPr lang="en-US" altLang="zh-TW" sz="2800" b="1" dirty="0">
              <a:latin typeface="標楷體" panose="03000509000000000000" pitchFamily="65" charset="-120"/>
              <a:ea typeface="標楷體" panose="03000509000000000000" pitchFamily="65" charset="-120"/>
            </a:endParaRPr>
          </a:p>
          <a:p>
            <a:r>
              <a:rPr lang="en-US" altLang="zh-TW" sz="2800" b="1" dirty="0">
                <a:latin typeface="標楷體" panose="03000509000000000000" pitchFamily="65" charset="-120"/>
                <a:ea typeface="標楷體" panose="03000509000000000000" pitchFamily="65" charset="-120"/>
              </a:rPr>
              <a:t>2.</a:t>
            </a:r>
            <a:r>
              <a:rPr lang="zh-TW" altLang="en-US" sz="2800" b="1" dirty="0">
                <a:latin typeface="標楷體" panose="03000509000000000000" pitchFamily="65" charset="-120"/>
                <a:ea typeface="標楷體" panose="03000509000000000000" pitchFamily="65" charset="-120"/>
              </a:rPr>
              <a:t>當然暫時予以停聘</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21</a:t>
            </a:r>
            <a:r>
              <a:rPr lang="zh-TW" altLang="en-US" sz="2800" b="1" dirty="0">
                <a:latin typeface="標楷體" panose="03000509000000000000" pitchFamily="65" charset="-120"/>
                <a:ea typeface="標楷體" panose="03000509000000000000" pitchFamily="65" charset="-120"/>
              </a:rPr>
              <a:t>條</a:t>
            </a:r>
            <a:r>
              <a:rPr lang="en-US" altLang="zh-TW" sz="2800" b="1" dirty="0">
                <a:latin typeface="標楷體" panose="03000509000000000000" pitchFamily="65" charset="-120"/>
                <a:ea typeface="標楷體" panose="03000509000000000000" pitchFamily="65" charset="-120"/>
              </a:rPr>
              <a:t>)</a:t>
            </a:r>
          </a:p>
          <a:p>
            <a:endParaRPr lang="en-US" altLang="zh-TW" sz="2800" b="1" dirty="0">
              <a:latin typeface="標楷體" panose="03000509000000000000" pitchFamily="65" charset="-120"/>
              <a:ea typeface="標楷體" panose="03000509000000000000" pitchFamily="65" charset="-120"/>
            </a:endParaRPr>
          </a:p>
          <a:p>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暫時予以停聘</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22</a:t>
            </a:r>
            <a:r>
              <a:rPr lang="zh-TW" altLang="en-US" sz="2800" b="1" dirty="0">
                <a:latin typeface="標楷體" panose="03000509000000000000" pitchFamily="65" charset="-120"/>
                <a:ea typeface="標楷體" panose="03000509000000000000" pitchFamily="65" charset="-120"/>
              </a:rPr>
              <a:t>條</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a:t>
            </a:r>
            <a:endParaRPr lang="en-US" altLang="zh-TW" sz="2800" b="1"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47</a:t>
            </a:fld>
            <a:endParaRPr lang="zh-TW" altLang="en-US"/>
          </a:p>
        </p:txBody>
      </p:sp>
    </p:spTree>
    <p:extLst>
      <p:ext uri="{BB962C8B-B14F-4D97-AF65-F5344CB8AC3E}">
        <p14:creationId xmlns:p14="http://schemas.microsoft.com/office/powerpoint/2010/main" val="710998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37B66-9F67-4335-B399-0BA2EA4DFE29}"/>
              </a:ext>
            </a:extLst>
          </p:cNvPr>
          <p:cNvSpPr>
            <a:spLocks noGrp="1"/>
          </p:cNvSpPr>
          <p:nvPr>
            <p:ph type="title"/>
          </p:nvPr>
        </p:nvSpPr>
        <p:spPr>
          <a:xfrm>
            <a:off x="2592925" y="709835"/>
            <a:ext cx="8911687" cy="1280890"/>
          </a:xfrm>
        </p:spPr>
        <p:txBody>
          <a:bodyPr>
            <a:normAutofit/>
          </a:bodyPr>
          <a:lstStyle/>
          <a:p>
            <a:r>
              <a:rPr lang="zh-TW" altLang="en-US" sz="4000" dirty="0">
                <a:solidFill>
                  <a:srgbClr val="FF0000"/>
                </a:solidFill>
                <a:latin typeface="標楷體" panose="03000509000000000000" pitchFamily="65" charset="-120"/>
                <a:ea typeface="標楷體" panose="03000509000000000000" pitchFamily="65" charset="-120"/>
              </a:rPr>
              <a:t>五</a:t>
            </a:r>
            <a:r>
              <a:rPr lang="en-US" altLang="zh-TW" sz="4000" dirty="0">
                <a:solidFill>
                  <a:srgbClr val="FF0000"/>
                </a:solidFill>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資遣</a:t>
            </a:r>
          </a:p>
        </p:txBody>
      </p:sp>
      <p:sp>
        <p:nvSpPr>
          <p:cNvPr id="3" name="內容版面配置區 2">
            <a:extLst>
              <a:ext uri="{FF2B5EF4-FFF2-40B4-BE49-F238E27FC236}">
                <a16:creationId xmlns:a16="http://schemas.microsoft.com/office/drawing/2014/main" id="{E530BC99-AAFE-4B98-B551-2E3AD75DFD97}"/>
              </a:ext>
            </a:extLst>
          </p:cNvPr>
          <p:cNvSpPr>
            <a:spLocks noGrp="1"/>
          </p:cNvSpPr>
          <p:nvPr>
            <p:ph idx="1"/>
          </p:nvPr>
        </p:nvSpPr>
        <p:spPr>
          <a:xfrm>
            <a:off x="2589212" y="1500326"/>
            <a:ext cx="8915400" cy="5078028"/>
          </a:xfrm>
        </p:spPr>
        <p:txBody>
          <a:bodyPr>
            <a:normAutofit/>
          </a:bodyPr>
          <a:lstStyle/>
          <a:p>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教師法第</a:t>
            </a:r>
            <a:r>
              <a:rPr lang="en-US" altLang="zh-TW" sz="2800" dirty="0">
                <a:latin typeface="標楷體" panose="03000509000000000000" pitchFamily="65" charset="-120"/>
                <a:ea typeface="標楷體" panose="03000509000000000000" pitchFamily="65" charset="-120"/>
              </a:rPr>
              <a:t>27</a:t>
            </a:r>
            <a:r>
              <a:rPr lang="zh-TW" altLang="en-US" sz="2800" dirty="0">
                <a:latin typeface="標楷體" panose="03000509000000000000" pitchFamily="65" charset="-120"/>
                <a:ea typeface="標楷體" panose="03000509000000000000" pitchFamily="65" charset="-120"/>
              </a:rPr>
              <a:t>條第</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款</a:t>
            </a:r>
            <a:endParaRPr lang="en-US" altLang="zh-TW" sz="28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現職工作不適任且無其他工作可調任</a:t>
            </a:r>
            <a:r>
              <a:rPr lang="en-US" altLang="zh-TW" sz="2800" dirty="0">
                <a:latin typeface="標楷體" panose="03000509000000000000" pitchFamily="65" charset="-120"/>
                <a:ea typeface="標楷體" panose="03000509000000000000" pitchFamily="65" charset="-120"/>
              </a:rPr>
              <a:t>]</a:t>
            </a:r>
          </a:p>
          <a:p>
            <a:endParaRPr lang="en-US" altLang="zh-TW" sz="2800"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48</a:t>
            </a:fld>
            <a:endParaRPr lang="zh-TW" altLang="en-US"/>
          </a:p>
        </p:txBody>
      </p:sp>
    </p:spTree>
    <p:extLst>
      <p:ext uri="{BB962C8B-B14F-4D97-AF65-F5344CB8AC3E}">
        <p14:creationId xmlns:p14="http://schemas.microsoft.com/office/powerpoint/2010/main" val="4004732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37B66-9F67-4335-B399-0BA2EA4DFE29}"/>
              </a:ext>
            </a:extLst>
          </p:cNvPr>
          <p:cNvSpPr>
            <a:spLocks noGrp="1"/>
          </p:cNvSpPr>
          <p:nvPr>
            <p:ph type="title"/>
          </p:nvPr>
        </p:nvSpPr>
        <p:spPr>
          <a:xfrm>
            <a:off x="2592925" y="709835"/>
            <a:ext cx="8911687" cy="1280890"/>
          </a:xfrm>
        </p:spPr>
        <p:txBody>
          <a:bodyPr>
            <a:normAutofit/>
          </a:bodyPr>
          <a:lstStyle/>
          <a:p>
            <a:r>
              <a:rPr lang="zh-TW" altLang="en-US" sz="4000" dirty="0">
                <a:solidFill>
                  <a:srgbClr val="FF0000"/>
                </a:solidFill>
                <a:latin typeface="標楷體" panose="03000509000000000000" pitchFamily="65" charset="-120"/>
                <a:ea typeface="標楷體" panose="03000509000000000000" pitchFamily="65" charset="-120"/>
              </a:rPr>
              <a:t>五</a:t>
            </a:r>
            <a:r>
              <a:rPr lang="en-US" altLang="zh-TW" sz="4000" dirty="0">
                <a:solidFill>
                  <a:srgbClr val="FF0000"/>
                </a:solidFill>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資遣</a:t>
            </a:r>
          </a:p>
        </p:txBody>
      </p:sp>
      <p:sp>
        <p:nvSpPr>
          <p:cNvPr id="3" name="內容版面配置區 2">
            <a:extLst>
              <a:ext uri="{FF2B5EF4-FFF2-40B4-BE49-F238E27FC236}">
                <a16:creationId xmlns:a16="http://schemas.microsoft.com/office/drawing/2014/main" id="{E530BC99-AAFE-4B98-B551-2E3AD75DFD97}"/>
              </a:ext>
            </a:extLst>
          </p:cNvPr>
          <p:cNvSpPr>
            <a:spLocks noGrp="1"/>
          </p:cNvSpPr>
          <p:nvPr>
            <p:ph idx="1"/>
          </p:nvPr>
        </p:nvSpPr>
        <p:spPr>
          <a:xfrm>
            <a:off x="2589212" y="1500326"/>
            <a:ext cx="8915400" cy="5078028"/>
          </a:xfrm>
        </p:spPr>
        <p:txBody>
          <a:bodyPr>
            <a:normAutofit/>
          </a:bodyPr>
          <a:lstStyle/>
          <a:p>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教師法第</a:t>
            </a:r>
            <a:r>
              <a:rPr lang="en-US" altLang="zh-TW" sz="2800" dirty="0">
                <a:latin typeface="標楷體" panose="03000509000000000000" pitchFamily="65" charset="-120"/>
                <a:ea typeface="標楷體" panose="03000509000000000000" pitchFamily="65" charset="-120"/>
              </a:rPr>
              <a:t>27</a:t>
            </a:r>
            <a:r>
              <a:rPr lang="zh-TW" altLang="en-US" sz="2800" dirty="0">
                <a:latin typeface="標楷體" panose="03000509000000000000" pitchFamily="65" charset="-120"/>
                <a:ea typeface="標楷體" panose="03000509000000000000" pitchFamily="65" charset="-120"/>
              </a:rPr>
              <a:t>條第</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款</a:t>
            </a:r>
            <a:endParaRPr lang="en-US" altLang="zh-TW" sz="28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現職工作不適任且無其他工作可調任</a:t>
            </a:r>
            <a:r>
              <a:rPr lang="en-US" altLang="zh-TW" sz="2800" dirty="0">
                <a:latin typeface="標楷體" panose="03000509000000000000" pitchFamily="65" charset="-120"/>
                <a:ea typeface="標楷體" panose="03000509000000000000" pitchFamily="65" charset="-120"/>
              </a:rPr>
              <a:t>]</a:t>
            </a:r>
          </a:p>
          <a:p>
            <a:endParaRPr lang="en-US" altLang="zh-TW" sz="2800"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49</a:t>
            </a:fld>
            <a:endParaRPr lang="zh-TW" altLang="en-US"/>
          </a:p>
        </p:txBody>
      </p:sp>
    </p:spTree>
    <p:extLst>
      <p:ext uri="{BB962C8B-B14F-4D97-AF65-F5344CB8AC3E}">
        <p14:creationId xmlns:p14="http://schemas.microsoft.com/office/powerpoint/2010/main" val="4205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教育場域之法律常識</a:t>
            </a:r>
            <a:r>
              <a:rPr kumimoji="1" lang="en-US" altLang="zh-TW" sz="4000" dirty="0">
                <a:latin typeface="Kaiti TC" panose="02010600040101010101" pitchFamily="2" charset="-120"/>
                <a:ea typeface="Kaiti TC" panose="02010600040101010101" pitchFamily="2" charset="-120"/>
              </a:rPr>
              <a:t>-2</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p:txBody>
          <a:bodyPr>
            <a:normAutofit/>
          </a:bodyPr>
          <a:lstStyle/>
          <a:p>
            <a:r>
              <a:rPr kumimoji="1" lang="zh-TW" altLang="en-US" sz="2400" dirty="0"/>
              <a:t>民法及相關法規（私法）</a:t>
            </a:r>
            <a:endParaRPr kumimoji="1" lang="en-US" altLang="zh-TW" sz="2400" dirty="0"/>
          </a:p>
          <a:p>
            <a:pPr marL="0" indent="0">
              <a:buNone/>
            </a:pPr>
            <a:r>
              <a:rPr kumimoji="1" lang="zh-TW" altLang="en-US" sz="2400" dirty="0"/>
              <a:t>    民法為規範私人與私人間平等的權利義務關係</a:t>
            </a:r>
            <a:endParaRPr kumimoji="1" lang="en-US" altLang="zh-TW" sz="2400" dirty="0"/>
          </a:p>
          <a:p>
            <a:pPr marL="0" indent="0">
              <a:buNone/>
            </a:pPr>
            <a:r>
              <a:rPr kumimoji="1" lang="zh-TW" altLang="en-US" sz="2400" dirty="0"/>
              <a:t>    人格權，基本權，親屬間權利義務</a:t>
            </a:r>
            <a:endParaRPr kumimoji="1" lang="en-US" altLang="zh-TW" sz="2400" dirty="0"/>
          </a:p>
          <a:p>
            <a:r>
              <a:rPr kumimoji="1" lang="zh-TW" altLang="en-US" sz="2400" dirty="0"/>
              <a:t>刑法及行政法等等（公法）</a:t>
            </a:r>
            <a:endParaRPr kumimoji="1" lang="en-US" altLang="zh-TW" sz="2400" dirty="0"/>
          </a:p>
          <a:p>
            <a:pPr marL="0" indent="0">
              <a:buNone/>
            </a:pPr>
            <a:r>
              <a:rPr kumimoji="1" lang="zh-TW" altLang="en-US" sz="2400" dirty="0"/>
              <a:t>    公法為國家或政府與人民間之不平等的權力服從關係</a:t>
            </a:r>
            <a:endParaRPr kumimoji="1" lang="en-US" altLang="zh-TW" sz="2400" dirty="0"/>
          </a:p>
          <a:p>
            <a:pPr marL="0" indent="0">
              <a:buNone/>
            </a:pPr>
            <a:r>
              <a:rPr kumimoji="1" lang="zh-TW" altLang="en-US" sz="2400" dirty="0"/>
              <a:t>     教育權，教師權利義務，教師與學生關係</a:t>
            </a:r>
            <a:endParaRPr kumimoji="1" lang="en-US" altLang="zh-TW" sz="2400" dirty="0"/>
          </a:p>
          <a:p>
            <a:pPr marL="0" indent="0">
              <a:buNone/>
            </a:pPr>
            <a:endParaRPr kumimoji="1" lang="en-US" altLang="zh-TW" sz="2400" dirty="0"/>
          </a:p>
          <a:p>
            <a:pPr marL="0" indent="0">
              <a:buNone/>
            </a:pP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5</a:t>
            </a:fld>
            <a:endParaRPr lang="zh-TW" altLang="en-US"/>
          </a:p>
        </p:txBody>
      </p:sp>
    </p:spTree>
    <p:extLst>
      <p:ext uri="{BB962C8B-B14F-4D97-AF65-F5344CB8AC3E}">
        <p14:creationId xmlns:p14="http://schemas.microsoft.com/office/powerpoint/2010/main" val="1152328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37B66-9F67-4335-B399-0BA2EA4DFE29}"/>
              </a:ext>
            </a:extLst>
          </p:cNvPr>
          <p:cNvSpPr>
            <a:spLocks noGrp="1"/>
          </p:cNvSpPr>
          <p:nvPr>
            <p:ph type="title"/>
          </p:nvPr>
        </p:nvSpPr>
        <p:spPr/>
        <p:txBody>
          <a:bodyPr>
            <a:normAutofit/>
          </a:bodyPr>
          <a:lstStyle/>
          <a:p>
            <a:r>
              <a:rPr lang="zh-TW" altLang="en-US" sz="4000" dirty="0">
                <a:solidFill>
                  <a:srgbClr val="FF0000"/>
                </a:solidFill>
                <a:latin typeface="標楷體" panose="03000509000000000000" pitchFamily="65" charset="-120"/>
                <a:ea typeface="標楷體" panose="03000509000000000000" pitchFamily="65" charset="-120"/>
              </a:rPr>
              <a:t>程序</a:t>
            </a:r>
          </a:p>
        </p:txBody>
      </p:sp>
      <p:sp>
        <p:nvSpPr>
          <p:cNvPr id="3" name="內容版面配置區 2">
            <a:extLst>
              <a:ext uri="{FF2B5EF4-FFF2-40B4-BE49-F238E27FC236}">
                <a16:creationId xmlns:a16="http://schemas.microsoft.com/office/drawing/2014/main" id="{E530BC99-AAFE-4B98-B551-2E3AD75DFD97}"/>
              </a:ext>
            </a:extLst>
          </p:cNvPr>
          <p:cNvSpPr>
            <a:spLocks noGrp="1"/>
          </p:cNvSpPr>
          <p:nvPr>
            <p:ph idx="1"/>
          </p:nvPr>
        </p:nvSpPr>
        <p:spPr>
          <a:xfrm>
            <a:off x="2589212" y="1500326"/>
            <a:ext cx="8915400" cy="4733564"/>
          </a:xfrm>
        </p:spPr>
        <p:txBody>
          <a:bodyPr>
            <a:normAutofit fontScale="92500" lnSpcReduction="20000"/>
          </a:bodyPr>
          <a:lstStyle/>
          <a:p>
            <a:r>
              <a:rPr kumimoji="1" lang="zh-TW" altLang="en-US" sz="2800" dirty="0"/>
              <a:t>知悉或接獲檢舉階段</a:t>
            </a:r>
            <a:r>
              <a:rPr kumimoji="1" lang="en-US" altLang="zh-TW" sz="2800" dirty="0">
                <a:sym typeface="Wingdings" pitchFamily="2" charset="2"/>
              </a:rPr>
              <a:t>20</a:t>
            </a:r>
            <a:r>
              <a:rPr kumimoji="1" lang="zh-TW" altLang="en-US" sz="2800" dirty="0">
                <a:sym typeface="Wingdings" pitchFamily="2" charset="2"/>
              </a:rPr>
              <a:t>日內，以書面通知檢舉人是否受理；無從通知者，免予通知；不受理者，書面通知應敘明理由。</a:t>
            </a:r>
            <a:endParaRPr kumimoji="1" lang="en-US" altLang="zh-TW" sz="2800" dirty="0">
              <a:sym typeface="Wingdings" pitchFamily="2" charset="2"/>
            </a:endParaRPr>
          </a:p>
          <a:p>
            <a:r>
              <a:rPr kumimoji="1" lang="zh-TW" altLang="en-US" sz="2800" dirty="0">
                <a:sym typeface="Wingdings" pitchFamily="2" charset="2"/>
              </a:rPr>
              <a:t>調查或確認屬實</a:t>
            </a:r>
            <a:r>
              <a:rPr kumimoji="1" lang="en-US" altLang="zh-TW" sz="2800" dirty="0">
                <a:sym typeface="Wingdings" pitchFamily="2" charset="2"/>
              </a:rPr>
              <a:t></a:t>
            </a:r>
            <a:r>
              <a:rPr kumimoji="1" lang="zh-TW" altLang="en-US" sz="2800" dirty="0">
                <a:sym typeface="Wingdings" pitchFamily="2" charset="2"/>
              </a:rPr>
              <a:t>誰來調查？怎麼調查？</a:t>
            </a:r>
            <a:endParaRPr kumimoji="1" lang="en-US" altLang="zh-TW" sz="2800" dirty="0">
              <a:sym typeface="Wingdings" pitchFamily="2" charset="2"/>
            </a:endParaRPr>
          </a:p>
          <a:p>
            <a:r>
              <a:rPr kumimoji="1" lang="zh-TW" altLang="en-US" sz="2800" dirty="0"/>
              <a:t>調查結果</a:t>
            </a:r>
            <a:r>
              <a:rPr kumimoji="1" lang="en-US" altLang="zh-TW" sz="2800" dirty="0">
                <a:sym typeface="Wingdings" pitchFamily="2" charset="2"/>
              </a:rPr>
              <a:t></a:t>
            </a:r>
            <a:r>
              <a:rPr kumimoji="1" lang="zh-TW" altLang="en-US" sz="2800" dirty="0">
                <a:sym typeface="Wingdings" pitchFamily="2" charset="2"/>
              </a:rPr>
              <a:t>有輔導改善可能；無輔導改善可能</a:t>
            </a:r>
            <a:endParaRPr kumimoji="1" lang="en-US" altLang="zh-TW" sz="2800" dirty="0">
              <a:sym typeface="Wingdings" pitchFamily="2" charset="2"/>
            </a:endParaRPr>
          </a:p>
          <a:p>
            <a:r>
              <a:rPr kumimoji="1" lang="zh-TW" altLang="en-US" sz="2800" dirty="0"/>
              <a:t>輔導階段</a:t>
            </a:r>
            <a:r>
              <a:rPr kumimoji="1" lang="en-US" altLang="zh-TW" sz="2800" dirty="0">
                <a:sym typeface="Wingdings" pitchFamily="2" charset="2"/>
              </a:rPr>
              <a:t></a:t>
            </a:r>
            <a:r>
              <a:rPr kumimoji="1" lang="zh-TW" altLang="en-US" sz="2800" dirty="0">
                <a:sym typeface="Wingdings" pitchFamily="2" charset="2"/>
              </a:rPr>
              <a:t>誰來輔導？</a:t>
            </a:r>
            <a:endParaRPr kumimoji="1" lang="en-US" altLang="zh-TW" sz="2800" dirty="0">
              <a:sym typeface="Wingdings" pitchFamily="2" charset="2"/>
            </a:endParaRPr>
          </a:p>
          <a:p>
            <a:r>
              <a:rPr kumimoji="1" lang="zh-TW" altLang="en-US" sz="2800" dirty="0"/>
              <a:t>輔導結果</a:t>
            </a:r>
            <a:r>
              <a:rPr kumimoji="1" lang="en-US" altLang="zh-TW" sz="2800" dirty="0">
                <a:sym typeface="Wingdings" pitchFamily="2" charset="2"/>
              </a:rPr>
              <a:t></a:t>
            </a:r>
            <a:r>
              <a:rPr kumimoji="1" lang="zh-TW" altLang="en-US" sz="2800" dirty="0">
                <a:sym typeface="Wingdings" pitchFamily="2" charset="2"/>
              </a:rPr>
              <a:t>有成效；無成效</a:t>
            </a:r>
            <a:endParaRPr kumimoji="1" lang="en-US" altLang="zh-TW" sz="2800" dirty="0">
              <a:sym typeface="Wingdings" pitchFamily="2" charset="2"/>
            </a:endParaRPr>
          </a:p>
          <a:p>
            <a:r>
              <a:rPr kumimoji="1" lang="zh-TW" altLang="en-US" sz="2800" dirty="0"/>
              <a:t>相關委員會委審議</a:t>
            </a:r>
            <a:endParaRPr kumimoji="1" lang="en-US" altLang="zh-TW" sz="2800" dirty="0"/>
          </a:p>
          <a:p>
            <a:r>
              <a:rPr kumimoji="1" lang="zh-TW" altLang="en-US" sz="2800" dirty="0"/>
              <a:t>解聘、終局停聘、不續聘或資遣</a:t>
            </a:r>
            <a:endParaRPr kumimoji="1" lang="en-US" altLang="zh-TW" sz="2800" dirty="0"/>
          </a:p>
          <a:p>
            <a:r>
              <a:rPr kumimoji="1" lang="zh-TW" altLang="en-US" sz="2800" dirty="0"/>
              <a:t>報局核准</a:t>
            </a:r>
            <a:endParaRPr kumimoji="1" lang="en-US" altLang="zh-TW" sz="2800" dirty="0"/>
          </a:p>
          <a:p>
            <a:r>
              <a:rPr kumimoji="1" lang="zh-TW" altLang="en-US" sz="2800" dirty="0"/>
              <a:t>學校通知當事人送達次日生效</a:t>
            </a:r>
            <a:endParaRPr kumimoji="1" lang="en-US" altLang="zh-TW" sz="2800" dirty="0"/>
          </a:p>
          <a:p>
            <a:pPr marL="0" indent="0">
              <a:buNone/>
            </a:pPr>
            <a:endParaRPr kumimoji="1" lang="en-US" altLang="zh-TW" sz="2800" dirty="0"/>
          </a:p>
          <a:p>
            <a:endParaRPr kumimoji="1" lang="en-US" altLang="zh-TW" sz="2800" dirty="0"/>
          </a:p>
          <a:p>
            <a:endParaRPr kumimoji="1" lang="en-US" altLang="zh-TW" sz="2800" dirty="0"/>
          </a:p>
          <a:p>
            <a:endParaRPr kumimoji="1" lang="en-US" altLang="zh-TW" sz="2800" dirty="0"/>
          </a:p>
          <a:p>
            <a:pPr marL="0" indent="0">
              <a:buNone/>
            </a:pPr>
            <a:endParaRPr lang="en-US" altLang="zh-TW" sz="2800"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50</a:t>
            </a:fld>
            <a:endParaRPr lang="zh-TW" altLang="en-US"/>
          </a:p>
        </p:txBody>
      </p:sp>
    </p:spTree>
    <p:extLst>
      <p:ext uri="{BB962C8B-B14F-4D97-AF65-F5344CB8AC3E}">
        <p14:creationId xmlns:p14="http://schemas.microsoft.com/office/powerpoint/2010/main" val="2925771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51</a:t>
            </a:fld>
            <a:endParaRPr lang="zh-TW" altLang="en-US"/>
          </a:p>
        </p:txBody>
      </p:sp>
      <p:pic>
        <p:nvPicPr>
          <p:cNvPr id="10" name="內容版面配置區 9" descr="一張含有 文字, 圖表, 螢幕擷取畫面, 字型 的圖片&#10;&#10;自動產生的描述">
            <a:extLst>
              <a:ext uri="{FF2B5EF4-FFF2-40B4-BE49-F238E27FC236}">
                <a16:creationId xmlns:a16="http://schemas.microsoft.com/office/drawing/2014/main" id="{7916EC5B-6D6D-F32D-3859-485AEA3611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9410" y="0"/>
            <a:ext cx="4970226" cy="6858000"/>
          </a:xfrm>
        </p:spPr>
      </p:pic>
    </p:spTree>
    <p:extLst>
      <p:ext uri="{BB962C8B-B14F-4D97-AF65-F5344CB8AC3E}">
        <p14:creationId xmlns:p14="http://schemas.microsoft.com/office/powerpoint/2010/main" val="548135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37B66-9F67-4335-B399-0BA2EA4DFE29}"/>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教師的法律救濟程序</a:t>
            </a:r>
          </a:p>
        </p:txBody>
      </p:sp>
      <p:sp>
        <p:nvSpPr>
          <p:cNvPr id="3" name="內容版面配置區 2">
            <a:extLst>
              <a:ext uri="{FF2B5EF4-FFF2-40B4-BE49-F238E27FC236}">
                <a16:creationId xmlns:a16="http://schemas.microsoft.com/office/drawing/2014/main" id="{E530BC99-AAFE-4B98-B551-2E3AD75DFD97}"/>
              </a:ext>
            </a:extLst>
          </p:cNvPr>
          <p:cNvSpPr>
            <a:spLocks noGrp="1"/>
          </p:cNvSpPr>
          <p:nvPr>
            <p:ph idx="1"/>
          </p:nvPr>
        </p:nvSpPr>
        <p:spPr>
          <a:xfrm>
            <a:off x="2589212" y="1500326"/>
            <a:ext cx="8915400" cy="5078028"/>
          </a:xfrm>
        </p:spPr>
        <p:txBody>
          <a:bodyPr>
            <a:noAutofit/>
          </a:bodyPr>
          <a:lstStyle/>
          <a:p>
            <a:r>
              <a:rPr lang="zh-TW" altLang="en-US" sz="2200" b="1" dirty="0">
                <a:latin typeface="標楷體" panose="03000509000000000000" pitchFamily="65" charset="-120"/>
                <a:ea typeface="標楷體" panose="03000509000000000000" pitchFamily="65" charset="-120"/>
              </a:rPr>
              <a:t>法律依據</a:t>
            </a:r>
            <a:endParaRPr lang="en-US" altLang="zh-TW" sz="2200" b="1" dirty="0">
              <a:latin typeface="標楷體" panose="03000509000000000000" pitchFamily="65" charset="-120"/>
              <a:ea typeface="標楷體" panose="03000509000000000000" pitchFamily="65" charset="-120"/>
            </a:endParaRPr>
          </a:p>
          <a:p>
            <a:r>
              <a:rPr lang="zh-TW" altLang="en-US" sz="2200" b="1" dirty="0">
                <a:latin typeface="標楷體" panose="03000509000000000000" pitchFamily="65" charset="-120"/>
                <a:ea typeface="標楷體" panose="03000509000000000000" pitchFamily="65" charset="-120"/>
              </a:rPr>
              <a:t>教師法第</a:t>
            </a:r>
            <a:r>
              <a:rPr lang="en-US" altLang="zh-TW" sz="2200" b="1" dirty="0">
                <a:latin typeface="標楷體" panose="03000509000000000000" pitchFamily="65" charset="-120"/>
                <a:ea typeface="標楷體" panose="03000509000000000000" pitchFamily="65" charset="-120"/>
              </a:rPr>
              <a:t>42</a:t>
            </a:r>
            <a:r>
              <a:rPr lang="zh-TW" altLang="en-US" sz="2200" b="1" dirty="0">
                <a:latin typeface="標楷體" panose="03000509000000000000" pitchFamily="65" charset="-120"/>
                <a:ea typeface="標楷體" panose="03000509000000000000" pitchFamily="65" charset="-120"/>
              </a:rPr>
              <a:t>條</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第</a:t>
            </a:r>
            <a:r>
              <a:rPr lang="en-US" altLang="zh-TW" sz="2200" b="1" dirty="0">
                <a:latin typeface="標楷體" panose="03000509000000000000" pitchFamily="65" charset="-120"/>
                <a:ea typeface="標楷體" panose="03000509000000000000" pitchFamily="65" charset="-120"/>
              </a:rPr>
              <a:t>46</a:t>
            </a:r>
            <a:r>
              <a:rPr lang="zh-TW" altLang="en-US" sz="2200" b="1" dirty="0">
                <a:latin typeface="標楷體" panose="03000509000000000000" pitchFamily="65" charset="-120"/>
                <a:ea typeface="標楷體" panose="03000509000000000000" pitchFamily="65" charset="-120"/>
              </a:rPr>
              <a:t>條</a:t>
            </a:r>
            <a:endParaRPr lang="en-US" altLang="zh-TW" sz="2200" b="1" dirty="0">
              <a:latin typeface="標楷體" panose="03000509000000000000" pitchFamily="65" charset="-120"/>
              <a:ea typeface="標楷體" panose="03000509000000000000" pitchFamily="65" charset="-120"/>
            </a:endParaRPr>
          </a:p>
          <a:p>
            <a:r>
              <a:rPr lang="zh-TW" altLang="en-US" sz="2200" b="1" dirty="0">
                <a:latin typeface="標楷體" panose="03000509000000000000" pitchFamily="65" charset="-120"/>
                <a:ea typeface="標楷體" panose="03000509000000000000" pitchFamily="65" charset="-120"/>
              </a:rPr>
              <a:t>教師法第</a:t>
            </a:r>
            <a:r>
              <a:rPr lang="en-US" altLang="zh-TW" sz="2200" b="1" dirty="0">
                <a:latin typeface="標楷體" panose="03000509000000000000" pitchFamily="65" charset="-120"/>
                <a:ea typeface="標楷體" panose="03000509000000000000" pitchFamily="65" charset="-120"/>
              </a:rPr>
              <a:t>42</a:t>
            </a:r>
            <a:r>
              <a:rPr lang="zh-TW" altLang="en-US" sz="2200" b="1" dirty="0">
                <a:latin typeface="標楷體" panose="03000509000000000000" pitchFamily="65" charset="-120"/>
                <a:ea typeface="標楷體" panose="03000509000000000000" pitchFamily="65" charset="-120"/>
              </a:rPr>
              <a:t>條：</a:t>
            </a:r>
            <a:endParaRPr lang="en-US" altLang="zh-TW" sz="2200" b="1" dirty="0">
              <a:latin typeface="標楷體" panose="03000509000000000000" pitchFamily="65" charset="-120"/>
              <a:ea typeface="標楷體" panose="03000509000000000000" pitchFamily="65" charset="-120"/>
            </a:endParaRPr>
          </a:p>
          <a:p>
            <a:pPr marL="0" indent="0" algn="l">
              <a:buNone/>
            </a:pP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第</a:t>
            </a:r>
            <a:r>
              <a:rPr lang="en-US" altLang="zh-TW" sz="2200" dirty="0">
                <a:solidFill>
                  <a:srgbClr val="000000"/>
                </a:solidFill>
                <a:latin typeface="標楷體" panose="03000509000000000000" pitchFamily="65" charset="-120"/>
                <a:ea typeface="標楷體" panose="03000509000000000000" pitchFamily="65" charset="-120"/>
              </a:rPr>
              <a:t>1</a:t>
            </a:r>
            <a:r>
              <a:rPr lang="zh-TW" altLang="en-US" sz="2200" dirty="0">
                <a:solidFill>
                  <a:srgbClr val="000000"/>
                </a:solidFill>
                <a:latin typeface="標楷體" panose="03000509000000000000" pitchFamily="65" charset="-120"/>
                <a:ea typeface="標楷體" panose="03000509000000000000" pitchFamily="65" charset="-120"/>
              </a:rPr>
              <a:t>項</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b="0" i="0" dirty="0">
                <a:solidFill>
                  <a:srgbClr val="000000"/>
                </a:solidFill>
                <a:effectLst/>
                <a:latin typeface="標楷體" panose="03000509000000000000" pitchFamily="65" charset="-120"/>
                <a:ea typeface="標楷體" panose="03000509000000000000" pitchFamily="65" charset="-120"/>
              </a:rPr>
              <a:t>教師對學校或主管機關有關其個人之措施，認為違法或不當，致損害其權益者，得向各級教師申訴評議委員會提起申訴、再申訴。</a:t>
            </a:r>
          </a:p>
          <a:p>
            <a:pPr marL="0" indent="0" algn="l">
              <a:buNone/>
            </a:pPr>
            <a:r>
              <a:rPr lang="en-US" altLang="zh-TW" sz="2200" b="0" i="0" dirty="0">
                <a:solidFill>
                  <a:srgbClr val="000000"/>
                </a:solidFill>
                <a:effectLst/>
                <a:latin typeface="標楷體" panose="03000509000000000000" pitchFamily="65" charset="-120"/>
                <a:ea typeface="標楷體" panose="03000509000000000000" pitchFamily="65" charset="-120"/>
              </a:rPr>
              <a:t>(</a:t>
            </a:r>
            <a:r>
              <a:rPr lang="zh-TW" altLang="en-US" sz="2200" b="0" i="0" dirty="0">
                <a:solidFill>
                  <a:srgbClr val="000000"/>
                </a:solidFill>
                <a:effectLst/>
                <a:latin typeface="標楷體" panose="03000509000000000000" pitchFamily="65" charset="-120"/>
                <a:ea typeface="標楷體" panose="03000509000000000000" pitchFamily="65" charset="-120"/>
              </a:rPr>
              <a:t>第</a:t>
            </a:r>
            <a:r>
              <a:rPr lang="en-US" altLang="zh-TW" sz="2200" b="0" i="0" dirty="0">
                <a:solidFill>
                  <a:srgbClr val="000000"/>
                </a:solidFill>
                <a:effectLst/>
                <a:latin typeface="標楷體" panose="03000509000000000000" pitchFamily="65" charset="-120"/>
                <a:ea typeface="標楷體" panose="03000509000000000000" pitchFamily="65" charset="-120"/>
              </a:rPr>
              <a:t>2</a:t>
            </a:r>
            <a:r>
              <a:rPr lang="zh-TW" altLang="en-US" sz="2200" dirty="0">
                <a:solidFill>
                  <a:srgbClr val="000000"/>
                </a:solidFill>
                <a:latin typeface="標楷體" panose="03000509000000000000" pitchFamily="65" charset="-120"/>
                <a:ea typeface="標楷體" panose="03000509000000000000" pitchFamily="65" charset="-120"/>
              </a:rPr>
              <a:t>項</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b="0" i="0" dirty="0">
                <a:solidFill>
                  <a:srgbClr val="000000"/>
                </a:solidFill>
                <a:effectLst/>
                <a:latin typeface="標楷體" panose="03000509000000000000" pitchFamily="65" charset="-120"/>
                <a:ea typeface="標楷體" panose="03000509000000000000" pitchFamily="65" charset="-120"/>
              </a:rPr>
              <a:t>教師因學校或主管機關對其依法申請之案件，於法定期間內應作為而不作為，認為損害其權益者，亦得提起申訴；法令未規定應作為之期間者，其期間自學校或主管機關受理申請之日起為二個月。</a:t>
            </a:r>
            <a:endParaRPr lang="en-US" altLang="zh-TW" sz="2200" b="0" i="0" dirty="0">
              <a:solidFill>
                <a:srgbClr val="000000"/>
              </a:solidFill>
              <a:effectLst/>
              <a:latin typeface="標楷體" panose="03000509000000000000" pitchFamily="65" charset="-120"/>
              <a:ea typeface="標楷體" panose="03000509000000000000" pitchFamily="65" charset="-120"/>
            </a:endParaRPr>
          </a:p>
          <a:p>
            <a:pPr marL="0" indent="0" algn="l">
              <a:buNone/>
            </a:pP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dirty="0">
                <a:solidFill>
                  <a:srgbClr val="000000"/>
                </a:solidFill>
                <a:latin typeface="標楷體" panose="03000509000000000000" pitchFamily="65" charset="-120"/>
                <a:ea typeface="標楷體" panose="03000509000000000000" pitchFamily="65" charset="-120"/>
              </a:rPr>
              <a:t>第</a:t>
            </a:r>
            <a:r>
              <a:rPr lang="en-US" altLang="zh-TW" sz="2200" dirty="0">
                <a:solidFill>
                  <a:srgbClr val="000000"/>
                </a:solidFill>
                <a:latin typeface="標楷體" panose="03000509000000000000" pitchFamily="65" charset="-120"/>
                <a:ea typeface="標楷體" panose="03000509000000000000" pitchFamily="65" charset="-120"/>
              </a:rPr>
              <a:t>3</a:t>
            </a:r>
            <a:r>
              <a:rPr lang="zh-TW" altLang="en-US" sz="2200" dirty="0">
                <a:solidFill>
                  <a:srgbClr val="000000"/>
                </a:solidFill>
                <a:latin typeface="標楷體" panose="03000509000000000000" pitchFamily="65" charset="-120"/>
                <a:ea typeface="標楷體" panose="03000509000000000000" pitchFamily="65" charset="-120"/>
              </a:rPr>
              <a:t>項</a:t>
            </a:r>
            <a:r>
              <a:rPr lang="en-US" altLang="zh-TW" sz="2200" dirty="0">
                <a:solidFill>
                  <a:srgbClr val="000000"/>
                </a:solidFill>
                <a:latin typeface="標楷體" panose="03000509000000000000" pitchFamily="65" charset="-120"/>
                <a:ea typeface="標楷體" panose="03000509000000000000" pitchFamily="65" charset="-120"/>
              </a:rPr>
              <a:t>)</a:t>
            </a:r>
            <a:r>
              <a:rPr lang="zh-TW" altLang="en-US" sz="2200" b="0" i="0" dirty="0">
                <a:solidFill>
                  <a:srgbClr val="000000"/>
                </a:solidFill>
                <a:effectLst/>
                <a:latin typeface="標楷體" panose="03000509000000000000" pitchFamily="65" charset="-120"/>
                <a:ea typeface="標楷體" panose="03000509000000000000" pitchFamily="65" charset="-120"/>
              </a:rPr>
              <a:t>申訴之提起，應於收受或知悉措施之次日起三十日內以書面為之；再申訴應於申訴評議書達到之次日起三十日內以書面為之。</a:t>
            </a:r>
          </a:p>
          <a:p>
            <a:pPr marL="0" indent="0" algn="l">
              <a:buNone/>
            </a:pPr>
            <a:r>
              <a:rPr lang="en-US" altLang="zh-TW" sz="2200" b="0" i="0" dirty="0">
                <a:solidFill>
                  <a:srgbClr val="000000"/>
                </a:solidFill>
                <a:effectLst/>
                <a:latin typeface="標楷體" panose="03000509000000000000" pitchFamily="65" charset="-120"/>
                <a:ea typeface="標楷體" panose="03000509000000000000" pitchFamily="65" charset="-120"/>
              </a:rPr>
              <a:t>(</a:t>
            </a:r>
            <a:r>
              <a:rPr lang="zh-TW" altLang="en-US" sz="2200" b="0" i="0" dirty="0">
                <a:solidFill>
                  <a:srgbClr val="000000"/>
                </a:solidFill>
                <a:effectLst/>
                <a:latin typeface="標楷體" panose="03000509000000000000" pitchFamily="65" charset="-120"/>
                <a:ea typeface="標楷體" panose="03000509000000000000" pitchFamily="65" charset="-120"/>
              </a:rPr>
              <a:t>第</a:t>
            </a:r>
            <a:r>
              <a:rPr lang="en-US" altLang="zh-TW" sz="2200" b="0" i="0" dirty="0">
                <a:solidFill>
                  <a:srgbClr val="000000"/>
                </a:solidFill>
                <a:effectLst/>
                <a:latin typeface="標楷體" panose="03000509000000000000" pitchFamily="65" charset="-120"/>
                <a:ea typeface="標楷體" panose="03000509000000000000" pitchFamily="65" charset="-120"/>
              </a:rPr>
              <a:t>4</a:t>
            </a:r>
            <a:r>
              <a:rPr lang="zh-TW" altLang="en-US" sz="2200" b="0" i="0" dirty="0">
                <a:solidFill>
                  <a:srgbClr val="000000"/>
                </a:solidFill>
                <a:effectLst/>
                <a:latin typeface="標楷體" panose="03000509000000000000" pitchFamily="65" charset="-120"/>
                <a:ea typeface="標楷體" panose="03000509000000000000" pitchFamily="65" charset="-120"/>
              </a:rPr>
              <a:t>項</a:t>
            </a:r>
            <a:r>
              <a:rPr lang="en-US" altLang="zh-TW" sz="2200" b="0" i="0" dirty="0">
                <a:solidFill>
                  <a:srgbClr val="000000"/>
                </a:solidFill>
                <a:effectLst/>
                <a:latin typeface="標楷體" panose="03000509000000000000" pitchFamily="65" charset="-120"/>
                <a:ea typeface="標楷體" panose="03000509000000000000" pitchFamily="65" charset="-120"/>
              </a:rPr>
              <a:t>)</a:t>
            </a:r>
            <a:r>
              <a:rPr lang="zh-TW" altLang="en-US" sz="2200" b="0" i="0" dirty="0">
                <a:solidFill>
                  <a:srgbClr val="000000"/>
                </a:solidFill>
                <a:effectLst/>
                <a:latin typeface="標楷體" panose="03000509000000000000" pitchFamily="65" charset="-120"/>
                <a:ea typeface="標楷體" panose="03000509000000000000" pitchFamily="65" charset="-120"/>
              </a:rPr>
              <a:t>前項期間，以申訴評議委員會收受申訴書或再申訴書之日期為準。</a:t>
            </a:r>
          </a:p>
          <a:p>
            <a:pPr marL="0" indent="0">
              <a:buNone/>
            </a:pPr>
            <a:endParaRPr lang="en-US" altLang="zh-TW" sz="2200" b="1"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52</a:t>
            </a:fld>
            <a:endParaRPr lang="zh-TW" altLang="en-US"/>
          </a:p>
        </p:txBody>
      </p:sp>
    </p:spTree>
    <p:extLst>
      <p:ext uri="{BB962C8B-B14F-4D97-AF65-F5344CB8AC3E}">
        <p14:creationId xmlns:p14="http://schemas.microsoft.com/office/powerpoint/2010/main" val="1286517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37B66-9F67-4335-B399-0BA2EA4DFE29}"/>
              </a:ext>
            </a:extLst>
          </p:cNvPr>
          <p:cNvSpPr>
            <a:spLocks noGrp="1"/>
          </p:cNvSpPr>
          <p:nvPr>
            <p:ph type="title"/>
          </p:nvPr>
        </p:nvSpPr>
        <p:spPr/>
        <p:txBody>
          <a:bodyPr/>
          <a:lstStyle/>
          <a:p>
            <a:r>
              <a:rPr lang="zh-TW" altLang="en-US" b="1" dirty="0">
                <a:latin typeface="標楷體" panose="03000509000000000000" pitchFamily="65" charset="-120"/>
                <a:ea typeface="標楷體" panose="03000509000000000000" pitchFamily="65" charset="-120"/>
              </a:rPr>
              <a:t>法律救濟管道與順序</a:t>
            </a:r>
            <a:br>
              <a:rPr lang="en-US" altLang="zh-TW" b="1" dirty="0">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E530BC99-AAFE-4B98-B551-2E3AD75DFD97}"/>
              </a:ext>
            </a:extLst>
          </p:cNvPr>
          <p:cNvSpPr>
            <a:spLocks noGrp="1"/>
          </p:cNvSpPr>
          <p:nvPr>
            <p:ph idx="1"/>
          </p:nvPr>
        </p:nvSpPr>
        <p:spPr>
          <a:xfrm>
            <a:off x="2589212" y="1500326"/>
            <a:ext cx="8915400" cy="5078028"/>
          </a:xfrm>
        </p:spPr>
        <p:txBody>
          <a:bodyPr>
            <a:normAutofit/>
          </a:bodyPr>
          <a:lstStyle/>
          <a:p>
            <a:r>
              <a:rPr lang="zh-TW" altLang="en-US" sz="2800" dirty="0">
                <a:latin typeface="標楷體" panose="03000509000000000000" pitchFamily="65" charset="-120"/>
                <a:ea typeface="標楷體" panose="03000509000000000000" pitchFamily="65" charset="-120"/>
              </a:rPr>
              <a:t>作成決定</a:t>
            </a:r>
            <a:endParaRPr lang="en-US" altLang="zh-TW" sz="2800" dirty="0">
              <a:latin typeface="標楷體" panose="03000509000000000000" pitchFamily="65" charset="-120"/>
              <a:ea typeface="標楷體" panose="03000509000000000000" pitchFamily="65" charset="-120"/>
            </a:endParaRPr>
          </a:p>
          <a:p>
            <a:pPr marL="0" indent="0">
              <a:buNone/>
            </a:pPr>
            <a:r>
              <a:rPr lang="en-US" altLang="zh-TW" sz="2800" dirty="0">
                <a:latin typeface="標楷體" panose="03000509000000000000" pitchFamily="65" charset="-120"/>
                <a:ea typeface="標楷體" panose="03000509000000000000" pitchFamily="65" charset="-120"/>
                <a:sym typeface="Wingdings" panose="05000000000000000000" pitchFamily="2" charset="2"/>
              </a:rPr>
              <a:t>  </a:t>
            </a:r>
            <a:r>
              <a:rPr lang="zh-TW" altLang="en-US" sz="2800" dirty="0">
                <a:latin typeface="標楷體" panose="03000509000000000000" pitchFamily="65" charset="-120"/>
                <a:ea typeface="標楷體" panose="03000509000000000000" pitchFamily="65" charset="-120"/>
              </a:rPr>
              <a:t>申訴</a:t>
            </a:r>
            <a:r>
              <a:rPr lang="en-US" altLang="zh-TW" sz="2800" dirty="0">
                <a:latin typeface="標楷體" panose="03000509000000000000" pitchFamily="65" charset="-120"/>
                <a:ea typeface="標楷體" panose="03000509000000000000" pitchFamily="65" charset="-120"/>
                <a:sym typeface="Wingdings" panose="05000000000000000000" pitchFamily="2" charset="2"/>
              </a:rPr>
              <a:t></a:t>
            </a:r>
            <a:r>
              <a:rPr lang="zh-TW" altLang="en-US" sz="2800" dirty="0">
                <a:latin typeface="標楷體" panose="03000509000000000000" pitchFamily="65" charset="-120"/>
                <a:ea typeface="標楷體" panose="03000509000000000000" pitchFamily="65" charset="-120"/>
                <a:sym typeface="Wingdings" panose="05000000000000000000" pitchFamily="2" charset="2"/>
              </a:rPr>
              <a:t>再申訴</a:t>
            </a:r>
            <a:r>
              <a:rPr lang="en-US" altLang="zh-TW" sz="2800" dirty="0">
                <a:latin typeface="標楷體" panose="03000509000000000000" pitchFamily="65" charset="-120"/>
                <a:ea typeface="標楷體" panose="03000509000000000000" pitchFamily="65" charset="-120"/>
                <a:sym typeface="Wingdings" panose="05000000000000000000" pitchFamily="2" charset="2"/>
              </a:rPr>
              <a:t></a:t>
            </a:r>
            <a:r>
              <a:rPr lang="zh-TW" altLang="en-US" sz="2800" dirty="0">
                <a:latin typeface="標楷體" panose="03000509000000000000" pitchFamily="65" charset="-120"/>
                <a:ea typeface="標楷體" panose="03000509000000000000" pitchFamily="65" charset="-120"/>
                <a:sym typeface="Wingdings" panose="05000000000000000000" pitchFamily="2" charset="2"/>
              </a:rPr>
              <a:t>向行政法院提起行政訴訟</a:t>
            </a:r>
            <a:endParaRPr lang="en-US" altLang="zh-TW" sz="2800" dirty="0">
              <a:latin typeface="標楷體" panose="03000509000000000000" pitchFamily="65" charset="-120"/>
              <a:ea typeface="標楷體" panose="03000509000000000000" pitchFamily="65" charset="-120"/>
              <a:sym typeface="Wingdings" panose="05000000000000000000" pitchFamily="2" charset="2"/>
            </a:endParaRPr>
          </a:p>
          <a:p>
            <a:r>
              <a:rPr lang="zh-TW" altLang="en-US" sz="2800" dirty="0">
                <a:latin typeface="標楷體" panose="03000509000000000000" pitchFamily="65" charset="-120"/>
                <a:ea typeface="標楷體" panose="03000509000000000000" pitchFamily="65" charset="-120"/>
                <a:sym typeface="Wingdings" panose="05000000000000000000" pitchFamily="2" charset="2"/>
              </a:rPr>
              <a:t>作成決定</a:t>
            </a:r>
            <a:endParaRPr lang="en-US" altLang="zh-TW" sz="2800" dirty="0">
              <a:latin typeface="標楷體" panose="03000509000000000000" pitchFamily="65" charset="-120"/>
              <a:ea typeface="標楷體" panose="03000509000000000000" pitchFamily="65" charset="-120"/>
              <a:sym typeface="Wingdings" panose="05000000000000000000" pitchFamily="2" charset="2"/>
            </a:endParaRPr>
          </a:p>
          <a:p>
            <a:pPr marL="0" indent="0">
              <a:buNone/>
            </a:pPr>
            <a:r>
              <a:rPr lang="en-US" altLang="zh-TW" sz="2800" dirty="0">
                <a:latin typeface="標楷體" panose="03000509000000000000" pitchFamily="65" charset="-120"/>
                <a:ea typeface="標楷體" panose="03000509000000000000" pitchFamily="65" charset="-120"/>
                <a:sym typeface="Wingdings" panose="05000000000000000000" pitchFamily="2" charset="2"/>
              </a:rPr>
              <a:t>  </a:t>
            </a:r>
            <a:r>
              <a:rPr lang="zh-TW" altLang="en-US" sz="2800" dirty="0">
                <a:latin typeface="標楷體" panose="03000509000000000000" pitchFamily="65" charset="-120"/>
                <a:ea typeface="標楷體" panose="03000509000000000000" pitchFamily="65" charset="-120"/>
                <a:sym typeface="Wingdings" panose="05000000000000000000" pitchFamily="2" charset="2"/>
              </a:rPr>
              <a:t>依其案件性質選擇直接向上級機關提起訴願</a:t>
            </a:r>
            <a:r>
              <a:rPr lang="en-US" altLang="zh-TW" sz="2800" dirty="0">
                <a:latin typeface="標楷體" panose="03000509000000000000" pitchFamily="65" charset="-120"/>
                <a:ea typeface="標楷體" panose="03000509000000000000" pitchFamily="65" charset="-120"/>
                <a:sym typeface="Wingdings" panose="05000000000000000000" pitchFamily="2" charset="2"/>
              </a:rPr>
              <a:t>(?)</a:t>
            </a:r>
          </a:p>
          <a:p>
            <a:pPr marL="0" indent="0">
              <a:buNone/>
            </a:pPr>
            <a:r>
              <a:rPr lang="en-US" altLang="zh-TW" sz="2800" dirty="0">
                <a:latin typeface="標楷體" panose="03000509000000000000" pitchFamily="65" charset="-120"/>
                <a:ea typeface="標楷體" panose="03000509000000000000" pitchFamily="65" charset="-120"/>
                <a:sym typeface="Wingdings" panose="05000000000000000000" pitchFamily="2" charset="2"/>
              </a:rPr>
              <a:t>  </a:t>
            </a:r>
            <a:r>
              <a:rPr lang="zh-TW" altLang="en-US" sz="2800" dirty="0">
                <a:latin typeface="標楷體" panose="03000509000000000000" pitchFamily="65" charset="-120"/>
                <a:ea typeface="標楷體" panose="03000509000000000000" pitchFamily="65" charset="-120"/>
                <a:sym typeface="Wingdings" panose="05000000000000000000" pitchFamily="2" charset="2"/>
              </a:rPr>
              <a:t>向行政法院提起行政訴訟</a:t>
            </a:r>
            <a:endParaRPr lang="en-US" altLang="zh-TW" sz="2800" dirty="0">
              <a:latin typeface="標楷體" panose="03000509000000000000" pitchFamily="65" charset="-120"/>
              <a:ea typeface="標楷體" panose="03000509000000000000" pitchFamily="65" charset="-120"/>
            </a:endParaRPr>
          </a:p>
          <a:p>
            <a:endParaRPr lang="en-US" altLang="zh-TW" sz="2800" b="1"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53</a:t>
            </a:fld>
            <a:endParaRPr lang="zh-TW" altLang="en-US"/>
          </a:p>
        </p:txBody>
      </p:sp>
    </p:spTree>
    <p:extLst>
      <p:ext uri="{BB962C8B-B14F-4D97-AF65-F5344CB8AC3E}">
        <p14:creationId xmlns:p14="http://schemas.microsoft.com/office/powerpoint/2010/main" val="15568860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37B66-9F67-4335-B399-0BA2EA4DFE29}"/>
              </a:ext>
            </a:extLst>
          </p:cNvPr>
          <p:cNvSpPr>
            <a:spLocks noGrp="1"/>
          </p:cNvSpPr>
          <p:nvPr>
            <p:ph type="title"/>
          </p:nvPr>
        </p:nvSpPr>
        <p:spPr>
          <a:xfrm>
            <a:off x="2273329" y="437679"/>
            <a:ext cx="8911687" cy="1280890"/>
          </a:xfrm>
        </p:spPr>
        <p:txBody>
          <a:bodyPr/>
          <a:lstStyle/>
          <a:p>
            <a:r>
              <a:rPr lang="zh-TW" altLang="en-US" dirty="0">
                <a:latin typeface="標楷體" panose="03000509000000000000" pitchFamily="65" charset="-120"/>
                <a:ea typeface="標楷體" panose="03000509000000000000" pitchFamily="65" charset="-120"/>
              </a:rPr>
              <a:t>行政救濟案例研析</a:t>
            </a:r>
          </a:p>
        </p:txBody>
      </p:sp>
      <p:sp>
        <p:nvSpPr>
          <p:cNvPr id="3" name="內容版面配置區 2">
            <a:extLst>
              <a:ext uri="{FF2B5EF4-FFF2-40B4-BE49-F238E27FC236}">
                <a16:creationId xmlns:a16="http://schemas.microsoft.com/office/drawing/2014/main" id="{E530BC99-AAFE-4B98-B551-2E3AD75DFD97}"/>
              </a:ext>
            </a:extLst>
          </p:cNvPr>
          <p:cNvSpPr>
            <a:spLocks noGrp="1"/>
          </p:cNvSpPr>
          <p:nvPr>
            <p:ph idx="1"/>
          </p:nvPr>
        </p:nvSpPr>
        <p:spPr>
          <a:xfrm>
            <a:off x="1970842" y="1384917"/>
            <a:ext cx="10520039" cy="5035404"/>
          </a:xfrm>
        </p:spPr>
        <p:txBody>
          <a:bodyPr>
            <a:normAutofit fontScale="47500" lnSpcReduction="20000"/>
          </a:bodyPr>
          <a:lstStyle/>
          <a:p>
            <a:r>
              <a:rPr lang="zh-TW" altLang="en-US" sz="2900" b="0" i="0" dirty="0">
                <a:solidFill>
                  <a:srgbClr val="333333"/>
                </a:solidFill>
                <a:effectLst/>
                <a:latin typeface="標楷體" panose="03000509000000000000" pitchFamily="65" charset="-120"/>
                <a:ea typeface="標楷體" panose="03000509000000000000" pitchFamily="65" charset="-120"/>
              </a:rPr>
              <a:t>高雄高等行政法院 </a:t>
            </a:r>
            <a:r>
              <a:rPr lang="en-US" altLang="zh-TW" sz="2900" b="0" i="0" dirty="0">
                <a:solidFill>
                  <a:srgbClr val="333333"/>
                </a:solidFill>
                <a:effectLst/>
                <a:latin typeface="標楷體" panose="03000509000000000000" pitchFamily="65" charset="-120"/>
                <a:ea typeface="標楷體" panose="03000509000000000000" pitchFamily="65" charset="-120"/>
              </a:rPr>
              <a:t>108 </a:t>
            </a:r>
            <a:r>
              <a:rPr lang="zh-TW" altLang="en-US" sz="2900" b="0" i="0" dirty="0">
                <a:solidFill>
                  <a:srgbClr val="333333"/>
                </a:solidFill>
                <a:effectLst/>
                <a:latin typeface="標楷體" panose="03000509000000000000" pitchFamily="65" charset="-120"/>
                <a:ea typeface="標楷體" panose="03000509000000000000" pitchFamily="65" charset="-120"/>
              </a:rPr>
              <a:t>年度訴字第 </a:t>
            </a:r>
            <a:r>
              <a:rPr lang="en-US" altLang="zh-TW" sz="2900" b="0" i="0" dirty="0">
                <a:solidFill>
                  <a:srgbClr val="333333"/>
                </a:solidFill>
                <a:effectLst/>
                <a:latin typeface="標楷體" panose="03000509000000000000" pitchFamily="65" charset="-120"/>
                <a:ea typeface="標楷體" panose="03000509000000000000" pitchFamily="65" charset="-120"/>
              </a:rPr>
              <a:t>78 </a:t>
            </a:r>
            <a:r>
              <a:rPr lang="zh-TW" altLang="en-US" sz="2900" b="0" i="0" dirty="0">
                <a:solidFill>
                  <a:srgbClr val="333333"/>
                </a:solidFill>
                <a:effectLst/>
                <a:latin typeface="標楷體" panose="03000509000000000000" pitchFamily="65" charset="-120"/>
                <a:ea typeface="標楷體" panose="03000509000000000000" pitchFamily="65" charset="-120"/>
              </a:rPr>
              <a:t>號判決</a:t>
            </a:r>
            <a:endParaRPr lang="en-US" altLang="zh-TW" sz="29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en-US" altLang="zh-TW" sz="2900" b="0" i="0" dirty="0">
                <a:solidFill>
                  <a:srgbClr val="333333"/>
                </a:solidFill>
                <a:effectLst/>
                <a:latin typeface="標楷體" panose="03000509000000000000" pitchFamily="65" charset="-120"/>
                <a:ea typeface="標楷體" panose="03000509000000000000" pitchFamily="65" charset="-120"/>
                <a:hlinkClick r:id="rId2"/>
              </a:rPr>
              <a:t>https://judgment.judicial.gov.tw/FJUD/data.aspx?ty=JD&amp;id=KSBA,108%2c%e8%a8%b4%2c78%2c20210505%2c1</a:t>
            </a:r>
            <a:endParaRPr lang="en-US" altLang="zh-TW" sz="2900" b="0" i="0" dirty="0">
              <a:solidFill>
                <a:srgbClr val="333333"/>
              </a:solidFill>
              <a:effectLst/>
              <a:latin typeface="標楷體" panose="03000509000000000000" pitchFamily="65" charset="-120"/>
              <a:ea typeface="標楷體" panose="03000509000000000000" pitchFamily="65" charset="-120"/>
            </a:endParaRPr>
          </a:p>
          <a:p>
            <a:r>
              <a:rPr lang="zh-TW" altLang="en-US" sz="2900" dirty="0">
                <a:solidFill>
                  <a:srgbClr val="333333"/>
                </a:solidFill>
                <a:latin typeface="標楷體" panose="03000509000000000000" pitchFamily="65" charset="-120"/>
                <a:ea typeface="標楷體" panose="03000509000000000000" pitchFamily="65" charset="-120"/>
              </a:rPr>
              <a:t>最</a:t>
            </a:r>
            <a:r>
              <a:rPr lang="zh-TW" altLang="en-US" sz="2900" b="0" i="0" dirty="0">
                <a:solidFill>
                  <a:srgbClr val="333333"/>
                </a:solidFill>
                <a:effectLst/>
                <a:latin typeface="標楷體" panose="03000509000000000000" pitchFamily="65" charset="-120"/>
                <a:ea typeface="標楷體" panose="03000509000000000000" pitchFamily="65" charset="-120"/>
              </a:rPr>
              <a:t>高行政法院 </a:t>
            </a:r>
            <a:r>
              <a:rPr lang="en-US" altLang="zh-TW" sz="2900" b="0" i="0" dirty="0">
                <a:solidFill>
                  <a:srgbClr val="333333"/>
                </a:solidFill>
                <a:effectLst/>
                <a:latin typeface="標楷體" panose="03000509000000000000" pitchFamily="65" charset="-120"/>
                <a:ea typeface="標楷體" panose="03000509000000000000" pitchFamily="65" charset="-120"/>
              </a:rPr>
              <a:t>110 </a:t>
            </a:r>
            <a:r>
              <a:rPr lang="zh-TW" altLang="en-US" sz="2900" b="0" i="0" dirty="0">
                <a:solidFill>
                  <a:srgbClr val="333333"/>
                </a:solidFill>
                <a:effectLst/>
                <a:latin typeface="標楷體" panose="03000509000000000000" pitchFamily="65" charset="-120"/>
                <a:ea typeface="標楷體" panose="03000509000000000000" pitchFamily="65" charset="-120"/>
              </a:rPr>
              <a:t>年度上字第 </a:t>
            </a:r>
            <a:r>
              <a:rPr lang="en-US" altLang="zh-TW" sz="2900" b="0" i="0" dirty="0">
                <a:solidFill>
                  <a:srgbClr val="333333"/>
                </a:solidFill>
                <a:effectLst/>
                <a:latin typeface="標楷體" panose="03000509000000000000" pitchFamily="65" charset="-120"/>
                <a:ea typeface="標楷體" panose="03000509000000000000" pitchFamily="65" charset="-120"/>
              </a:rPr>
              <a:t>565 </a:t>
            </a:r>
            <a:r>
              <a:rPr lang="zh-TW" altLang="en-US" sz="2900" b="0" i="0" dirty="0">
                <a:solidFill>
                  <a:srgbClr val="333333"/>
                </a:solidFill>
                <a:effectLst/>
                <a:latin typeface="標楷體" panose="03000509000000000000" pitchFamily="65" charset="-120"/>
                <a:ea typeface="標楷體" panose="03000509000000000000" pitchFamily="65" charset="-120"/>
              </a:rPr>
              <a:t>號裁定</a:t>
            </a:r>
            <a:endParaRPr lang="en-US" altLang="zh-TW" sz="29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en-US" altLang="zh-TW" sz="2900" b="0" i="0" dirty="0">
                <a:solidFill>
                  <a:srgbClr val="333333"/>
                </a:solidFill>
                <a:effectLst/>
                <a:latin typeface="標楷體" panose="03000509000000000000" pitchFamily="65" charset="-120"/>
                <a:ea typeface="標楷體" panose="03000509000000000000" pitchFamily="65" charset="-120"/>
                <a:hlinkClick r:id="rId3"/>
              </a:rPr>
              <a:t>https://judgment.judicial.gov.tw/FJUD/data.aspx?ty=JD&amp;id=TPAA,110%2c%e4%b8%8a%2c565%2c20210909%2c1</a:t>
            </a:r>
            <a:endParaRPr lang="en-US" altLang="zh-TW" sz="2900" b="0" i="0" dirty="0">
              <a:solidFill>
                <a:srgbClr val="333333"/>
              </a:solidFill>
              <a:effectLst/>
              <a:latin typeface="標楷體" panose="03000509000000000000" pitchFamily="65" charset="-120"/>
              <a:ea typeface="標楷體" panose="03000509000000000000" pitchFamily="65" charset="-120"/>
            </a:endParaRPr>
          </a:p>
          <a:p>
            <a:r>
              <a:rPr lang="zh-TW" altLang="en-US" sz="2900" b="0" i="0" dirty="0">
                <a:solidFill>
                  <a:srgbClr val="333333"/>
                </a:solidFill>
                <a:effectLst/>
                <a:latin typeface="標楷體" panose="03000509000000000000" pitchFamily="65" charset="-120"/>
                <a:ea typeface="標楷體" panose="03000509000000000000" pitchFamily="65" charset="-120"/>
              </a:rPr>
              <a:t>臺北高等行政法院 </a:t>
            </a:r>
            <a:r>
              <a:rPr lang="en-US" altLang="zh-TW" sz="2900" b="0" i="0" dirty="0">
                <a:solidFill>
                  <a:srgbClr val="333333"/>
                </a:solidFill>
                <a:effectLst/>
                <a:latin typeface="標楷體" panose="03000509000000000000" pitchFamily="65" charset="-120"/>
                <a:ea typeface="標楷體" panose="03000509000000000000" pitchFamily="65" charset="-120"/>
              </a:rPr>
              <a:t>108 </a:t>
            </a:r>
            <a:r>
              <a:rPr lang="zh-TW" altLang="en-US" sz="2900" b="0" i="0" dirty="0">
                <a:solidFill>
                  <a:srgbClr val="333333"/>
                </a:solidFill>
                <a:effectLst/>
                <a:latin typeface="標楷體" panose="03000509000000000000" pitchFamily="65" charset="-120"/>
                <a:ea typeface="標楷體" panose="03000509000000000000" pitchFamily="65" charset="-120"/>
              </a:rPr>
              <a:t>年度訴字第 </a:t>
            </a:r>
            <a:r>
              <a:rPr lang="en-US" altLang="zh-TW" sz="2900" b="0" i="0" dirty="0">
                <a:solidFill>
                  <a:srgbClr val="333333"/>
                </a:solidFill>
                <a:effectLst/>
                <a:latin typeface="標楷體" panose="03000509000000000000" pitchFamily="65" charset="-120"/>
                <a:ea typeface="標楷體" panose="03000509000000000000" pitchFamily="65" charset="-120"/>
              </a:rPr>
              <a:t>329 </a:t>
            </a:r>
            <a:r>
              <a:rPr lang="zh-TW" altLang="en-US" sz="2900" b="0" i="0" dirty="0">
                <a:solidFill>
                  <a:srgbClr val="333333"/>
                </a:solidFill>
                <a:effectLst/>
                <a:latin typeface="標楷體" panose="03000509000000000000" pitchFamily="65" charset="-120"/>
                <a:ea typeface="標楷體" panose="03000509000000000000" pitchFamily="65" charset="-120"/>
              </a:rPr>
              <a:t>號判決</a:t>
            </a:r>
            <a:endParaRPr lang="en-US" altLang="zh-TW" sz="29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en-US" altLang="zh-TW" sz="2900" b="0" i="0" dirty="0">
                <a:solidFill>
                  <a:srgbClr val="333333"/>
                </a:solidFill>
                <a:effectLst/>
                <a:latin typeface="標楷體" panose="03000509000000000000" pitchFamily="65" charset="-120"/>
                <a:ea typeface="標楷體" panose="03000509000000000000" pitchFamily="65" charset="-120"/>
                <a:hlinkClick r:id="rId4"/>
              </a:rPr>
              <a:t>https://judgment.judicial.gov.tw/FJUD/data.aspx?ty=JD&amp;id=TPBA,108%2c%e8%a8%b4%2c329%2c20200220%2c1</a:t>
            </a:r>
            <a:endParaRPr lang="en-US" altLang="zh-TW" sz="2900" b="0" i="0" dirty="0">
              <a:solidFill>
                <a:srgbClr val="333333"/>
              </a:solidFill>
              <a:effectLst/>
              <a:latin typeface="標楷體" panose="03000509000000000000" pitchFamily="65" charset="-120"/>
              <a:ea typeface="標楷體" panose="03000509000000000000" pitchFamily="65" charset="-120"/>
            </a:endParaRPr>
          </a:p>
          <a:p>
            <a:r>
              <a:rPr lang="zh-TW" altLang="en-US" sz="2900" b="0" i="0" dirty="0">
                <a:solidFill>
                  <a:srgbClr val="333333"/>
                </a:solidFill>
                <a:effectLst/>
                <a:latin typeface="標楷體" panose="03000509000000000000" pitchFamily="65" charset="-120"/>
                <a:ea typeface="標楷體" panose="03000509000000000000" pitchFamily="65" charset="-120"/>
              </a:rPr>
              <a:t>最高行政法院 </a:t>
            </a:r>
            <a:r>
              <a:rPr lang="en-US" altLang="zh-TW" sz="2900" b="0" i="0" dirty="0">
                <a:solidFill>
                  <a:srgbClr val="333333"/>
                </a:solidFill>
                <a:effectLst/>
                <a:latin typeface="標楷體" panose="03000509000000000000" pitchFamily="65" charset="-120"/>
                <a:ea typeface="標楷體" panose="03000509000000000000" pitchFamily="65" charset="-120"/>
              </a:rPr>
              <a:t>109 </a:t>
            </a:r>
            <a:r>
              <a:rPr lang="zh-TW" altLang="en-US" sz="2900" b="0" i="0" dirty="0">
                <a:solidFill>
                  <a:srgbClr val="333333"/>
                </a:solidFill>
                <a:effectLst/>
                <a:latin typeface="標楷體" panose="03000509000000000000" pitchFamily="65" charset="-120"/>
                <a:ea typeface="標楷體" panose="03000509000000000000" pitchFamily="65" charset="-120"/>
              </a:rPr>
              <a:t>年度上字第 </a:t>
            </a:r>
            <a:r>
              <a:rPr lang="en-US" altLang="zh-TW" sz="2900" b="0" i="0" dirty="0">
                <a:solidFill>
                  <a:srgbClr val="333333"/>
                </a:solidFill>
                <a:effectLst/>
                <a:latin typeface="標楷體" panose="03000509000000000000" pitchFamily="65" charset="-120"/>
                <a:ea typeface="標楷體" panose="03000509000000000000" pitchFamily="65" charset="-120"/>
              </a:rPr>
              <a:t>570 </a:t>
            </a:r>
            <a:r>
              <a:rPr lang="zh-TW" altLang="en-US" sz="2900" b="0" i="0" dirty="0">
                <a:solidFill>
                  <a:srgbClr val="333333"/>
                </a:solidFill>
                <a:effectLst/>
                <a:latin typeface="標楷體" panose="03000509000000000000" pitchFamily="65" charset="-120"/>
                <a:ea typeface="標楷體" panose="03000509000000000000" pitchFamily="65" charset="-120"/>
              </a:rPr>
              <a:t>號判決</a:t>
            </a:r>
            <a:endParaRPr lang="en-US" altLang="zh-TW" sz="29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en-US" altLang="zh-TW" sz="2900" b="0" i="0" dirty="0">
                <a:solidFill>
                  <a:srgbClr val="333333"/>
                </a:solidFill>
                <a:effectLst/>
                <a:latin typeface="標楷體" panose="03000509000000000000" pitchFamily="65" charset="-120"/>
                <a:ea typeface="標楷體" panose="03000509000000000000" pitchFamily="65" charset="-120"/>
                <a:hlinkClick r:id="rId5"/>
              </a:rPr>
              <a:t>https://judgment.judicial.gov.tw/FJUD/data.aspx?ty=JD&amp;id=TPAA,109%2c%e4%b8%8a%2c570%2c20210121%2c1</a:t>
            </a:r>
            <a:endParaRPr lang="en-US" altLang="zh-TW" sz="2900" b="0" i="0" dirty="0">
              <a:solidFill>
                <a:srgbClr val="333333"/>
              </a:solidFill>
              <a:effectLst/>
              <a:latin typeface="標楷體" panose="03000509000000000000" pitchFamily="65" charset="-120"/>
              <a:ea typeface="標楷體" panose="03000509000000000000" pitchFamily="65" charset="-120"/>
            </a:endParaRPr>
          </a:p>
          <a:p>
            <a:r>
              <a:rPr lang="zh-TW" altLang="en-US" sz="2900" b="0" i="0" dirty="0">
                <a:solidFill>
                  <a:srgbClr val="333333"/>
                </a:solidFill>
                <a:effectLst/>
                <a:latin typeface="標楷體" panose="03000509000000000000" pitchFamily="65" charset="-120"/>
                <a:ea typeface="標楷體" panose="03000509000000000000" pitchFamily="65" charset="-120"/>
              </a:rPr>
              <a:t>臺北高等行政法院 </a:t>
            </a:r>
            <a:r>
              <a:rPr lang="en-US" altLang="zh-TW" sz="2900" b="0" i="0" dirty="0">
                <a:solidFill>
                  <a:srgbClr val="333333"/>
                </a:solidFill>
                <a:effectLst/>
                <a:latin typeface="標楷體" panose="03000509000000000000" pitchFamily="65" charset="-120"/>
                <a:ea typeface="標楷體" panose="03000509000000000000" pitchFamily="65" charset="-120"/>
              </a:rPr>
              <a:t>107 </a:t>
            </a:r>
            <a:r>
              <a:rPr lang="zh-TW" altLang="en-US" sz="2900" b="0" i="0" dirty="0">
                <a:solidFill>
                  <a:srgbClr val="333333"/>
                </a:solidFill>
                <a:effectLst/>
                <a:latin typeface="標楷體" panose="03000509000000000000" pitchFamily="65" charset="-120"/>
                <a:ea typeface="標楷體" panose="03000509000000000000" pitchFamily="65" charset="-120"/>
              </a:rPr>
              <a:t>年度訴字第 </a:t>
            </a:r>
            <a:r>
              <a:rPr lang="en-US" altLang="zh-TW" sz="2900" b="0" i="0" dirty="0">
                <a:solidFill>
                  <a:srgbClr val="333333"/>
                </a:solidFill>
                <a:effectLst/>
                <a:latin typeface="標楷體" panose="03000509000000000000" pitchFamily="65" charset="-120"/>
                <a:ea typeface="標楷體" panose="03000509000000000000" pitchFamily="65" charset="-120"/>
              </a:rPr>
              <a:t>927 </a:t>
            </a:r>
            <a:r>
              <a:rPr lang="zh-TW" altLang="en-US" sz="2900" b="0" i="0" dirty="0">
                <a:solidFill>
                  <a:srgbClr val="333333"/>
                </a:solidFill>
                <a:effectLst/>
                <a:latin typeface="標楷體" panose="03000509000000000000" pitchFamily="65" charset="-120"/>
                <a:ea typeface="標楷體" panose="03000509000000000000" pitchFamily="65" charset="-120"/>
              </a:rPr>
              <a:t>號判決</a:t>
            </a:r>
            <a:endParaRPr lang="en-US" altLang="zh-TW" sz="29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en-US" altLang="zh-TW" sz="2900" b="0" i="0" dirty="0">
                <a:solidFill>
                  <a:srgbClr val="333333"/>
                </a:solidFill>
                <a:effectLst/>
                <a:latin typeface="標楷體" panose="03000509000000000000" pitchFamily="65" charset="-120"/>
                <a:ea typeface="標楷體" panose="03000509000000000000" pitchFamily="65" charset="-120"/>
                <a:hlinkClick r:id="rId6"/>
              </a:rPr>
              <a:t>https://judgment.judicial.gov.tw/FJUD/data.aspx?ty=JD&amp;id=TPBA,107%2c%e8%a8%b4%2c927%2c20190418%2c2</a:t>
            </a:r>
            <a:endParaRPr lang="en-US" altLang="zh-TW" sz="2900" b="0" i="0" dirty="0">
              <a:solidFill>
                <a:srgbClr val="333333"/>
              </a:solidFill>
              <a:effectLst/>
              <a:latin typeface="標楷體" panose="03000509000000000000" pitchFamily="65" charset="-120"/>
              <a:ea typeface="標楷體" panose="03000509000000000000" pitchFamily="65" charset="-120"/>
            </a:endParaRPr>
          </a:p>
          <a:p>
            <a:r>
              <a:rPr lang="zh-TW" altLang="en-US" sz="2900" b="0" i="0" dirty="0">
                <a:solidFill>
                  <a:srgbClr val="333333"/>
                </a:solidFill>
                <a:effectLst/>
                <a:latin typeface="標楷體" panose="03000509000000000000" pitchFamily="65" charset="-120"/>
                <a:ea typeface="標楷體" panose="03000509000000000000" pitchFamily="65" charset="-120"/>
              </a:rPr>
              <a:t>最高行政法院 </a:t>
            </a:r>
            <a:r>
              <a:rPr lang="en-US" altLang="zh-TW" sz="2900" b="0" i="0" dirty="0">
                <a:solidFill>
                  <a:srgbClr val="333333"/>
                </a:solidFill>
                <a:effectLst/>
                <a:latin typeface="標楷體" panose="03000509000000000000" pitchFamily="65" charset="-120"/>
                <a:ea typeface="標楷體" panose="03000509000000000000" pitchFamily="65" charset="-120"/>
              </a:rPr>
              <a:t>109 </a:t>
            </a:r>
            <a:r>
              <a:rPr lang="zh-TW" altLang="en-US" sz="2900" b="0" i="0" dirty="0">
                <a:solidFill>
                  <a:srgbClr val="333333"/>
                </a:solidFill>
                <a:effectLst/>
                <a:latin typeface="標楷體" panose="03000509000000000000" pitchFamily="65" charset="-120"/>
                <a:ea typeface="標楷體" panose="03000509000000000000" pitchFamily="65" charset="-120"/>
              </a:rPr>
              <a:t>年度判字第 </a:t>
            </a:r>
            <a:r>
              <a:rPr lang="en-US" altLang="zh-TW" sz="2900" b="0" i="0" dirty="0">
                <a:solidFill>
                  <a:srgbClr val="333333"/>
                </a:solidFill>
                <a:effectLst/>
                <a:latin typeface="標楷體" panose="03000509000000000000" pitchFamily="65" charset="-120"/>
                <a:ea typeface="標楷體" panose="03000509000000000000" pitchFamily="65" charset="-120"/>
              </a:rPr>
              <a:t>313</a:t>
            </a:r>
            <a:r>
              <a:rPr lang="zh-TW" altLang="en-US" sz="2900" b="0" i="0" dirty="0">
                <a:solidFill>
                  <a:srgbClr val="333333"/>
                </a:solidFill>
                <a:effectLst/>
                <a:latin typeface="標楷體" panose="03000509000000000000" pitchFamily="65" charset="-120"/>
                <a:ea typeface="標楷體" panose="03000509000000000000" pitchFamily="65" charset="-120"/>
              </a:rPr>
              <a:t> 號判決</a:t>
            </a:r>
            <a:endParaRPr lang="en-US" altLang="zh-TW" sz="29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en-US" altLang="zh-TW" sz="2900" b="0" i="0" dirty="0">
                <a:solidFill>
                  <a:srgbClr val="333333"/>
                </a:solidFill>
                <a:effectLst/>
                <a:latin typeface="標楷體" panose="03000509000000000000" pitchFamily="65" charset="-120"/>
                <a:ea typeface="標楷體" panose="03000509000000000000" pitchFamily="65" charset="-120"/>
                <a:hlinkClick r:id="rId7"/>
              </a:rPr>
              <a:t>https://judgment.judicial.gov.tw/FJUD/data.aspx?ty=JD&amp;id=TPAA,109%2c%e5%88%a4%2c313%2c20200604%2c1</a:t>
            </a:r>
            <a:endParaRPr lang="en-US" altLang="zh-TW" sz="2900" b="0" i="0" dirty="0">
              <a:solidFill>
                <a:srgbClr val="333333"/>
              </a:solidFill>
              <a:effectLst/>
              <a:latin typeface="標楷體" panose="03000509000000000000" pitchFamily="65" charset="-120"/>
              <a:ea typeface="標楷體" panose="03000509000000000000" pitchFamily="65" charset="-120"/>
            </a:endParaRPr>
          </a:p>
          <a:p>
            <a:r>
              <a:rPr lang="zh-TW" altLang="en-US" sz="2900" b="0" i="0" dirty="0">
                <a:solidFill>
                  <a:srgbClr val="333333"/>
                </a:solidFill>
                <a:effectLst/>
                <a:latin typeface="標楷體" panose="03000509000000000000" pitchFamily="65" charset="-120"/>
                <a:ea typeface="標楷體" panose="03000509000000000000" pitchFamily="65" charset="-120"/>
              </a:rPr>
              <a:t>臺北高等行政法院 </a:t>
            </a:r>
            <a:r>
              <a:rPr lang="en-US" altLang="zh-TW" sz="2900" b="0" i="0" dirty="0">
                <a:solidFill>
                  <a:srgbClr val="333333"/>
                </a:solidFill>
                <a:effectLst/>
                <a:latin typeface="標楷體" panose="03000509000000000000" pitchFamily="65" charset="-120"/>
                <a:ea typeface="標楷體" panose="03000509000000000000" pitchFamily="65" charset="-120"/>
              </a:rPr>
              <a:t>107 </a:t>
            </a:r>
            <a:r>
              <a:rPr lang="zh-TW" altLang="en-US" sz="2900" b="0" i="0" dirty="0">
                <a:solidFill>
                  <a:srgbClr val="333333"/>
                </a:solidFill>
                <a:effectLst/>
                <a:latin typeface="標楷體" panose="03000509000000000000" pitchFamily="65" charset="-120"/>
                <a:ea typeface="標楷體" panose="03000509000000000000" pitchFamily="65" charset="-120"/>
              </a:rPr>
              <a:t>年度訴字第 </a:t>
            </a:r>
            <a:r>
              <a:rPr lang="en-US" altLang="zh-TW" sz="2900" b="0" i="0" dirty="0">
                <a:solidFill>
                  <a:srgbClr val="333333"/>
                </a:solidFill>
                <a:effectLst/>
                <a:latin typeface="標楷體" panose="03000509000000000000" pitchFamily="65" charset="-120"/>
                <a:ea typeface="標楷體" panose="03000509000000000000" pitchFamily="65" charset="-120"/>
              </a:rPr>
              <a:t>967 </a:t>
            </a:r>
            <a:r>
              <a:rPr lang="zh-TW" altLang="en-US" sz="2900" b="0" i="0" dirty="0">
                <a:solidFill>
                  <a:srgbClr val="333333"/>
                </a:solidFill>
                <a:effectLst/>
                <a:latin typeface="標楷體" panose="03000509000000000000" pitchFamily="65" charset="-120"/>
                <a:ea typeface="標楷體" panose="03000509000000000000" pitchFamily="65" charset="-120"/>
              </a:rPr>
              <a:t>號判決</a:t>
            </a:r>
            <a:endParaRPr lang="en-US" altLang="zh-TW" sz="29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en-US" altLang="zh-TW" sz="2900" b="0" i="0" dirty="0">
                <a:solidFill>
                  <a:srgbClr val="333333"/>
                </a:solidFill>
                <a:effectLst/>
                <a:latin typeface="標楷體" panose="03000509000000000000" pitchFamily="65" charset="-120"/>
                <a:ea typeface="標楷體" panose="03000509000000000000" pitchFamily="65" charset="-120"/>
                <a:hlinkClick r:id="rId8"/>
              </a:rPr>
              <a:t>https://judgment.judicial.gov.tw/FJUD/data.aspx?ty=JD&amp;id=TPBA,107%2c%e8%a8%b4%2c967%2c20191204%2c1</a:t>
            </a:r>
            <a:endParaRPr lang="en-US" altLang="zh-TW" sz="2900" b="0" i="0" dirty="0">
              <a:solidFill>
                <a:srgbClr val="333333"/>
              </a:solidFill>
              <a:effectLst/>
              <a:latin typeface="標楷體" panose="03000509000000000000" pitchFamily="65" charset="-120"/>
              <a:ea typeface="標楷體" panose="03000509000000000000" pitchFamily="65" charset="-120"/>
            </a:endParaRPr>
          </a:p>
          <a:p>
            <a:r>
              <a:rPr lang="zh-TW" altLang="en-US" sz="2900" b="0" i="0" dirty="0">
                <a:solidFill>
                  <a:srgbClr val="333333"/>
                </a:solidFill>
                <a:effectLst/>
                <a:latin typeface="標楷體" panose="03000509000000000000" pitchFamily="65" charset="-120"/>
                <a:ea typeface="標楷體" panose="03000509000000000000" pitchFamily="65" charset="-120"/>
              </a:rPr>
              <a:t>最高行政法院 </a:t>
            </a:r>
            <a:r>
              <a:rPr lang="en-US" altLang="zh-TW" sz="2900" b="0" i="0" dirty="0">
                <a:solidFill>
                  <a:srgbClr val="333333"/>
                </a:solidFill>
                <a:effectLst/>
                <a:latin typeface="標楷體" panose="03000509000000000000" pitchFamily="65" charset="-120"/>
                <a:ea typeface="標楷體" panose="03000509000000000000" pitchFamily="65" charset="-120"/>
              </a:rPr>
              <a:t>109 </a:t>
            </a:r>
            <a:r>
              <a:rPr lang="zh-TW" altLang="en-US" sz="2900" b="0" i="0" dirty="0">
                <a:solidFill>
                  <a:srgbClr val="333333"/>
                </a:solidFill>
                <a:effectLst/>
                <a:latin typeface="標楷體" panose="03000509000000000000" pitchFamily="65" charset="-120"/>
                <a:ea typeface="標楷體" panose="03000509000000000000" pitchFamily="65" charset="-120"/>
              </a:rPr>
              <a:t>年度裁字第 </a:t>
            </a:r>
            <a:r>
              <a:rPr lang="en-US" altLang="zh-TW" sz="2900" b="0" i="0" dirty="0">
                <a:solidFill>
                  <a:srgbClr val="333333"/>
                </a:solidFill>
                <a:effectLst/>
                <a:latin typeface="標楷體" panose="03000509000000000000" pitchFamily="65" charset="-120"/>
                <a:ea typeface="標楷體" panose="03000509000000000000" pitchFamily="65" charset="-120"/>
              </a:rPr>
              <a:t>631 </a:t>
            </a:r>
            <a:r>
              <a:rPr lang="zh-TW" altLang="en-US" sz="2900" b="0" i="0" dirty="0">
                <a:solidFill>
                  <a:srgbClr val="333333"/>
                </a:solidFill>
                <a:effectLst/>
                <a:latin typeface="標楷體" panose="03000509000000000000" pitchFamily="65" charset="-120"/>
                <a:ea typeface="標楷體" panose="03000509000000000000" pitchFamily="65" charset="-120"/>
              </a:rPr>
              <a:t>號裁定</a:t>
            </a:r>
            <a:endParaRPr lang="en-US" altLang="zh-TW" sz="29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en-US" altLang="zh-TW" sz="2900" b="0" i="0" dirty="0">
                <a:solidFill>
                  <a:srgbClr val="333333"/>
                </a:solidFill>
                <a:effectLst/>
                <a:latin typeface="標楷體" panose="03000509000000000000" pitchFamily="65" charset="-120"/>
                <a:ea typeface="標楷體" panose="03000509000000000000" pitchFamily="65" charset="-120"/>
                <a:hlinkClick r:id="rId9"/>
              </a:rPr>
              <a:t>https://judgment.judicial.gov.tw/FJUD/data.aspx?ty=JD&amp;id=TPAA,109%2c%e8%a3%81%2c631%2c20200409%2c1</a:t>
            </a:r>
            <a:endParaRPr lang="en-US" altLang="zh-TW" sz="2900" dirty="0">
              <a:solidFill>
                <a:srgbClr val="333333"/>
              </a:solidFill>
              <a:latin typeface="標楷體" panose="03000509000000000000" pitchFamily="65" charset="-120"/>
              <a:ea typeface="標楷體" panose="03000509000000000000" pitchFamily="65" charset="-120"/>
            </a:endParaRPr>
          </a:p>
          <a:p>
            <a:pPr marL="0" indent="0">
              <a:buNone/>
            </a:pPr>
            <a:endParaRPr lang="en-US" altLang="zh-TW" sz="2800" b="0" i="0" dirty="0">
              <a:solidFill>
                <a:srgbClr val="333333"/>
              </a:solidFill>
              <a:effectLst/>
              <a:latin typeface="標楷體" panose="03000509000000000000" pitchFamily="65" charset="-120"/>
              <a:ea typeface="標楷體" panose="03000509000000000000" pitchFamily="65" charset="-120"/>
            </a:endParaRPr>
          </a:p>
          <a:p>
            <a:pPr marL="0" indent="0">
              <a:buNone/>
            </a:pPr>
            <a:endParaRPr lang="en-US" altLang="zh-TW" sz="2800" b="1"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54</a:t>
            </a:fld>
            <a:endParaRPr lang="zh-TW" altLang="en-US"/>
          </a:p>
        </p:txBody>
      </p:sp>
    </p:spTree>
    <p:extLst>
      <p:ext uri="{BB962C8B-B14F-4D97-AF65-F5344CB8AC3E}">
        <p14:creationId xmlns:p14="http://schemas.microsoft.com/office/powerpoint/2010/main" val="13729548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37B66-9F67-4335-B399-0BA2EA4DFE29}"/>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民事案例研析</a:t>
            </a:r>
            <a:br>
              <a:rPr lang="en-US" altLang="zh-TW" dirty="0">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E530BC99-AAFE-4B98-B551-2E3AD75DFD97}"/>
              </a:ext>
            </a:extLst>
          </p:cNvPr>
          <p:cNvSpPr>
            <a:spLocks noGrp="1"/>
          </p:cNvSpPr>
          <p:nvPr>
            <p:ph idx="1"/>
          </p:nvPr>
        </p:nvSpPr>
        <p:spPr>
          <a:xfrm>
            <a:off x="2589212" y="1500325"/>
            <a:ext cx="8915400" cy="5184559"/>
          </a:xfrm>
        </p:spPr>
        <p:txBody>
          <a:bodyPr>
            <a:normAutofit fontScale="77500" lnSpcReduction="20000"/>
          </a:bodyPr>
          <a:lstStyle/>
          <a:p>
            <a:r>
              <a:rPr lang="zh-TW" altLang="en-US" sz="2400" b="0" i="0" dirty="0">
                <a:solidFill>
                  <a:srgbClr val="000000"/>
                </a:solidFill>
                <a:effectLst/>
                <a:latin typeface="標楷體" panose="03000509000000000000" pitchFamily="65" charset="-120"/>
                <a:ea typeface="標楷體" panose="03000509000000000000" pitchFamily="65" charset="-120"/>
              </a:rPr>
              <a:t>臺灣高等法院 臺南分院 </a:t>
            </a:r>
            <a:r>
              <a:rPr lang="en-US" altLang="zh-TW" sz="2400" b="0" i="0" dirty="0">
                <a:solidFill>
                  <a:srgbClr val="000000"/>
                </a:solidFill>
                <a:effectLst/>
                <a:latin typeface="標楷體" panose="03000509000000000000" pitchFamily="65" charset="-120"/>
                <a:ea typeface="標楷體" panose="03000509000000000000" pitchFamily="65" charset="-120"/>
              </a:rPr>
              <a:t>109 </a:t>
            </a:r>
            <a:r>
              <a:rPr lang="zh-TW" altLang="en-US" sz="2400" b="0" i="0" dirty="0">
                <a:solidFill>
                  <a:srgbClr val="000000"/>
                </a:solidFill>
                <a:effectLst/>
                <a:latin typeface="標楷體" panose="03000509000000000000" pitchFamily="65" charset="-120"/>
                <a:ea typeface="標楷體" panose="03000509000000000000" pitchFamily="65" charset="-120"/>
              </a:rPr>
              <a:t>年度上易字第 </a:t>
            </a:r>
            <a:r>
              <a:rPr lang="en-US" altLang="zh-TW" sz="2400" b="0" i="0" dirty="0">
                <a:solidFill>
                  <a:srgbClr val="000000"/>
                </a:solidFill>
                <a:effectLst/>
                <a:latin typeface="標楷體" panose="03000509000000000000" pitchFamily="65" charset="-120"/>
                <a:ea typeface="標楷體" panose="03000509000000000000" pitchFamily="65" charset="-120"/>
              </a:rPr>
              <a:t>403 </a:t>
            </a:r>
            <a:r>
              <a:rPr lang="zh-TW" altLang="en-US" sz="2400" b="0" i="0" dirty="0">
                <a:solidFill>
                  <a:srgbClr val="000000"/>
                </a:solidFill>
                <a:effectLst/>
                <a:latin typeface="標楷體" panose="03000509000000000000" pitchFamily="65" charset="-120"/>
                <a:ea typeface="標楷體" panose="03000509000000000000" pitchFamily="65" charset="-120"/>
              </a:rPr>
              <a:t>號民事判決</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pPr marL="0" indent="0">
              <a:buNone/>
            </a:pPr>
            <a:r>
              <a:rPr lang="en-US" altLang="zh-TW" b="0" i="0" dirty="0">
                <a:solidFill>
                  <a:srgbClr val="000000"/>
                </a:solidFill>
                <a:effectLst/>
                <a:latin typeface="標楷體" panose="03000509000000000000" pitchFamily="65" charset="-120"/>
                <a:ea typeface="標楷體" panose="03000509000000000000" pitchFamily="65" charset="-120"/>
                <a:hlinkClick r:id="rId2"/>
              </a:rPr>
              <a:t>https://judgment.judicial.gov.tw/FJUD/data.aspx?ty=JD&amp;id=TNHV,109%2c%e4%b8%8a%e6%98%93%2c403%2c20220615%2c1</a:t>
            </a:r>
            <a:endParaRPr lang="en-US" altLang="zh-TW" b="0" i="0" dirty="0">
              <a:solidFill>
                <a:srgbClr val="000000"/>
              </a:solidFill>
              <a:effectLst/>
              <a:latin typeface="標楷體" panose="03000509000000000000" pitchFamily="65" charset="-120"/>
              <a:ea typeface="標楷體" panose="03000509000000000000" pitchFamily="65" charset="-120"/>
            </a:endParaRPr>
          </a:p>
          <a:p>
            <a:r>
              <a:rPr lang="zh-TW" altLang="en-US" sz="2400" b="0" i="0" dirty="0">
                <a:solidFill>
                  <a:srgbClr val="333333"/>
                </a:solidFill>
                <a:effectLst/>
                <a:latin typeface="標楷體" panose="03000509000000000000" pitchFamily="65" charset="-120"/>
                <a:ea typeface="標楷體" panose="03000509000000000000" pitchFamily="65" charset="-120"/>
              </a:rPr>
              <a:t>內湖簡易庭 </a:t>
            </a:r>
            <a:r>
              <a:rPr lang="en-US" altLang="zh-TW" sz="2400" b="0" i="0" dirty="0">
                <a:solidFill>
                  <a:srgbClr val="333333"/>
                </a:solidFill>
                <a:effectLst/>
                <a:latin typeface="標楷體" panose="03000509000000000000" pitchFamily="65" charset="-120"/>
                <a:ea typeface="標楷體" panose="03000509000000000000" pitchFamily="65" charset="-120"/>
              </a:rPr>
              <a:t>108 </a:t>
            </a:r>
            <a:r>
              <a:rPr lang="zh-TW" altLang="en-US" sz="2400" b="0" i="0" dirty="0">
                <a:solidFill>
                  <a:srgbClr val="333333"/>
                </a:solidFill>
                <a:effectLst/>
                <a:latin typeface="標楷體" panose="03000509000000000000" pitchFamily="65" charset="-120"/>
                <a:ea typeface="標楷體" panose="03000509000000000000" pitchFamily="65" charset="-120"/>
              </a:rPr>
              <a:t>年度湖國簡字第 </a:t>
            </a:r>
            <a:r>
              <a:rPr lang="en-US" altLang="zh-TW" sz="2400" b="0" i="0" dirty="0">
                <a:solidFill>
                  <a:srgbClr val="333333"/>
                </a:solidFill>
                <a:effectLst/>
                <a:latin typeface="標楷體" panose="03000509000000000000" pitchFamily="65" charset="-120"/>
                <a:ea typeface="標楷體" panose="03000509000000000000" pitchFamily="65" charset="-120"/>
              </a:rPr>
              <a:t>1 </a:t>
            </a:r>
            <a:r>
              <a:rPr lang="zh-TW" altLang="en-US" sz="2400" b="0" i="0" dirty="0">
                <a:solidFill>
                  <a:srgbClr val="333333"/>
                </a:solidFill>
                <a:effectLst/>
                <a:latin typeface="標楷體" panose="03000509000000000000" pitchFamily="65" charset="-120"/>
                <a:ea typeface="標楷體" panose="03000509000000000000" pitchFamily="65" charset="-120"/>
              </a:rPr>
              <a:t>號民事判決</a:t>
            </a:r>
            <a:endParaRPr lang="en-US" altLang="zh-TW" sz="24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en-US" altLang="zh-TW" b="0" i="0" dirty="0">
                <a:solidFill>
                  <a:srgbClr val="333333"/>
                </a:solidFill>
                <a:effectLst/>
                <a:latin typeface="標楷體" panose="03000509000000000000" pitchFamily="65" charset="-120"/>
                <a:ea typeface="標楷體" panose="03000509000000000000" pitchFamily="65" charset="-120"/>
                <a:hlinkClick r:id="rId3"/>
              </a:rPr>
              <a:t>https://judgment.judicial.gov.tw/FJUD/data.aspx?ty=JD&amp;id=NHEV,108%2c%e6%b9%96%e5%9c%8b%e7%b0%a1%2c1%2c20200827%2c1</a:t>
            </a:r>
            <a:r>
              <a:rPr lang="zh-TW" altLang="en-US" b="0" i="0" dirty="0">
                <a:solidFill>
                  <a:srgbClr val="333333"/>
                </a:solidFill>
                <a:effectLst/>
                <a:latin typeface="標楷體" panose="03000509000000000000" pitchFamily="65" charset="-120"/>
                <a:ea typeface="標楷體" panose="03000509000000000000" pitchFamily="65" charset="-120"/>
              </a:rPr>
              <a:t>　</a:t>
            </a:r>
            <a:endParaRPr lang="en-US" altLang="zh-TW" b="0" i="0" dirty="0">
              <a:solidFill>
                <a:srgbClr val="333333"/>
              </a:solidFill>
              <a:effectLst/>
              <a:latin typeface="標楷體" panose="03000509000000000000" pitchFamily="65" charset="-120"/>
              <a:ea typeface="標楷體" panose="03000509000000000000" pitchFamily="65" charset="-120"/>
            </a:endParaRPr>
          </a:p>
          <a:p>
            <a:r>
              <a:rPr lang="zh-TW" altLang="en-US" sz="2400" b="0" i="0" dirty="0">
                <a:solidFill>
                  <a:srgbClr val="333333"/>
                </a:solidFill>
                <a:effectLst/>
                <a:latin typeface="標楷體" panose="03000509000000000000" pitchFamily="65" charset="-120"/>
                <a:ea typeface="標楷體" panose="03000509000000000000" pitchFamily="65" charset="-120"/>
              </a:rPr>
              <a:t>臺灣士林地方法院 </a:t>
            </a:r>
            <a:r>
              <a:rPr lang="en-US" altLang="zh-TW" sz="2400" b="0" i="0" dirty="0">
                <a:solidFill>
                  <a:srgbClr val="333333"/>
                </a:solidFill>
                <a:effectLst/>
                <a:latin typeface="標楷體" panose="03000509000000000000" pitchFamily="65" charset="-120"/>
                <a:ea typeface="標楷體" panose="03000509000000000000" pitchFamily="65" charset="-120"/>
              </a:rPr>
              <a:t>109 </a:t>
            </a:r>
            <a:r>
              <a:rPr lang="zh-TW" altLang="en-US" sz="2400" b="0" i="0" dirty="0">
                <a:solidFill>
                  <a:srgbClr val="333333"/>
                </a:solidFill>
                <a:effectLst/>
                <a:latin typeface="標楷體" panose="03000509000000000000" pitchFamily="65" charset="-120"/>
                <a:ea typeface="標楷體" panose="03000509000000000000" pitchFamily="65" charset="-120"/>
              </a:rPr>
              <a:t>年度國簡上字第 </a:t>
            </a:r>
            <a:r>
              <a:rPr lang="en-US" altLang="zh-TW" sz="2400" b="0" i="0" dirty="0">
                <a:solidFill>
                  <a:srgbClr val="333333"/>
                </a:solidFill>
                <a:effectLst/>
                <a:latin typeface="標楷體" panose="03000509000000000000" pitchFamily="65" charset="-120"/>
                <a:ea typeface="標楷體" panose="03000509000000000000" pitchFamily="65" charset="-120"/>
              </a:rPr>
              <a:t>2 </a:t>
            </a:r>
            <a:r>
              <a:rPr lang="zh-TW" altLang="en-US" sz="2400" b="0" i="0" dirty="0">
                <a:solidFill>
                  <a:srgbClr val="333333"/>
                </a:solidFill>
                <a:effectLst/>
                <a:latin typeface="標楷體" panose="03000509000000000000" pitchFamily="65" charset="-120"/>
                <a:ea typeface="標楷體" panose="03000509000000000000" pitchFamily="65" charset="-120"/>
              </a:rPr>
              <a:t>號民事判決</a:t>
            </a:r>
            <a:endParaRPr lang="en-US" altLang="zh-TW" sz="24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en-US" altLang="zh-TW" sz="2300" b="0" i="0" dirty="0">
                <a:solidFill>
                  <a:srgbClr val="333333"/>
                </a:solidFill>
                <a:effectLst/>
                <a:latin typeface="標楷體" panose="03000509000000000000" pitchFamily="65" charset="-120"/>
                <a:ea typeface="標楷體" panose="03000509000000000000" pitchFamily="65" charset="-120"/>
                <a:hlinkClick r:id="rId4"/>
              </a:rPr>
              <a:t>https://judgment.judicial.gov.tw/FJUD/data.aspx?ty=JD&amp;id=SLDV,109%2c%e5%9c%8b%e7%b0%a1%e4%b8%8a%2c2%2c20220517%2c1</a:t>
            </a:r>
            <a:endParaRPr lang="en-US" altLang="zh-TW" sz="2300" b="0" i="0" dirty="0">
              <a:solidFill>
                <a:srgbClr val="333333"/>
              </a:solidFill>
              <a:effectLst/>
              <a:latin typeface="標楷體" panose="03000509000000000000" pitchFamily="65" charset="-120"/>
              <a:ea typeface="標楷體" panose="03000509000000000000" pitchFamily="65" charset="-120"/>
            </a:endParaRPr>
          </a:p>
          <a:p>
            <a:r>
              <a:rPr lang="zh-TW" altLang="en-US" sz="2400" b="0" i="0" dirty="0">
                <a:solidFill>
                  <a:srgbClr val="000000"/>
                </a:solidFill>
                <a:effectLst/>
                <a:latin typeface="標楷體" panose="03000509000000000000" pitchFamily="65" charset="-120"/>
                <a:ea typeface="標楷體" panose="03000509000000000000" pitchFamily="65" charset="-120"/>
              </a:rPr>
              <a:t>臺灣士林地方法院 </a:t>
            </a:r>
            <a:r>
              <a:rPr lang="en-US" altLang="zh-TW" sz="2400" b="0" i="0" dirty="0">
                <a:solidFill>
                  <a:srgbClr val="000000"/>
                </a:solidFill>
                <a:effectLst/>
                <a:latin typeface="標楷體" panose="03000509000000000000" pitchFamily="65" charset="-120"/>
                <a:ea typeface="標楷體" panose="03000509000000000000" pitchFamily="65" charset="-120"/>
              </a:rPr>
              <a:t>108 </a:t>
            </a:r>
            <a:r>
              <a:rPr lang="zh-TW" altLang="en-US" sz="2400" b="0" i="0" dirty="0">
                <a:solidFill>
                  <a:srgbClr val="000000"/>
                </a:solidFill>
                <a:effectLst/>
                <a:latin typeface="標楷體" panose="03000509000000000000" pitchFamily="65" charset="-120"/>
                <a:ea typeface="標楷體" panose="03000509000000000000" pitchFamily="65" charset="-120"/>
              </a:rPr>
              <a:t>年度國字第 </a:t>
            </a:r>
            <a:r>
              <a:rPr lang="en-US" altLang="zh-TW" sz="2400" b="0" i="0" dirty="0">
                <a:solidFill>
                  <a:srgbClr val="000000"/>
                </a:solidFill>
                <a:effectLst/>
                <a:latin typeface="標楷體" panose="03000509000000000000" pitchFamily="65" charset="-120"/>
                <a:ea typeface="標楷體" panose="03000509000000000000" pitchFamily="65" charset="-120"/>
              </a:rPr>
              <a:t>4 </a:t>
            </a:r>
            <a:r>
              <a:rPr lang="zh-TW" altLang="en-US" sz="2400" b="0" i="0" dirty="0">
                <a:solidFill>
                  <a:srgbClr val="000000"/>
                </a:solidFill>
                <a:effectLst/>
                <a:latin typeface="標楷體" panose="03000509000000000000" pitchFamily="65" charset="-120"/>
                <a:ea typeface="標楷體" panose="03000509000000000000" pitchFamily="65" charset="-120"/>
              </a:rPr>
              <a:t>號民事判決</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pPr marL="0" indent="0">
              <a:buNone/>
            </a:pPr>
            <a:r>
              <a:rPr lang="en-US" altLang="zh-TW" sz="1900" b="0" i="0" dirty="0">
                <a:solidFill>
                  <a:srgbClr val="000000"/>
                </a:solidFill>
                <a:effectLst/>
                <a:latin typeface="標楷體" panose="03000509000000000000" pitchFamily="65" charset="-120"/>
                <a:ea typeface="標楷體" panose="03000509000000000000" pitchFamily="65" charset="-120"/>
                <a:hlinkClick r:id="rId5"/>
              </a:rPr>
              <a:t>https://judgment.judicial.gov.tw/FJUD/data.aspx?ty=JD&amp;id=SLDV,108%2c%e5%9c%8b%2c4%2c20201231%2c2</a:t>
            </a:r>
            <a:endParaRPr lang="en-US" altLang="zh-TW" sz="1900" b="0" i="0" dirty="0">
              <a:solidFill>
                <a:srgbClr val="000000"/>
              </a:solidFill>
              <a:effectLst/>
              <a:latin typeface="標楷體" panose="03000509000000000000" pitchFamily="65" charset="-120"/>
              <a:ea typeface="標楷體" panose="03000509000000000000" pitchFamily="65" charset="-120"/>
            </a:endParaRPr>
          </a:p>
          <a:p>
            <a:r>
              <a:rPr lang="zh-TW" altLang="en-US" sz="2400" b="0" i="0" dirty="0">
                <a:solidFill>
                  <a:srgbClr val="333333"/>
                </a:solidFill>
                <a:effectLst/>
                <a:latin typeface="標楷體" panose="03000509000000000000" pitchFamily="65" charset="-120"/>
                <a:ea typeface="標楷體" panose="03000509000000000000" pitchFamily="65" charset="-120"/>
              </a:rPr>
              <a:t>臺灣臺南地方法院 </a:t>
            </a:r>
            <a:r>
              <a:rPr lang="en-US" altLang="zh-TW" sz="2400" b="0" i="0" dirty="0">
                <a:solidFill>
                  <a:srgbClr val="333333"/>
                </a:solidFill>
                <a:effectLst/>
                <a:latin typeface="標楷體" panose="03000509000000000000" pitchFamily="65" charset="-120"/>
                <a:ea typeface="標楷體" panose="03000509000000000000" pitchFamily="65" charset="-120"/>
              </a:rPr>
              <a:t>107 </a:t>
            </a:r>
            <a:r>
              <a:rPr lang="zh-TW" altLang="en-US" sz="2400" b="0" i="0" dirty="0">
                <a:solidFill>
                  <a:srgbClr val="333333"/>
                </a:solidFill>
                <a:effectLst/>
                <a:latin typeface="標楷體" panose="03000509000000000000" pitchFamily="65" charset="-120"/>
                <a:ea typeface="標楷體" panose="03000509000000000000" pitchFamily="65" charset="-120"/>
              </a:rPr>
              <a:t>年度重國字第 </a:t>
            </a:r>
            <a:r>
              <a:rPr lang="en-US" altLang="zh-TW" sz="2400" b="0" i="0" dirty="0">
                <a:solidFill>
                  <a:srgbClr val="333333"/>
                </a:solidFill>
                <a:effectLst/>
                <a:latin typeface="標楷體" panose="03000509000000000000" pitchFamily="65" charset="-120"/>
                <a:ea typeface="標楷體" panose="03000509000000000000" pitchFamily="65" charset="-120"/>
              </a:rPr>
              <a:t>3 </a:t>
            </a:r>
            <a:r>
              <a:rPr lang="zh-TW" altLang="en-US" sz="2400" b="0" i="0" dirty="0">
                <a:solidFill>
                  <a:srgbClr val="333333"/>
                </a:solidFill>
                <a:effectLst/>
                <a:latin typeface="標楷體" panose="03000509000000000000" pitchFamily="65" charset="-120"/>
                <a:ea typeface="標楷體" panose="03000509000000000000" pitchFamily="65" charset="-120"/>
              </a:rPr>
              <a:t>號民事判決</a:t>
            </a:r>
            <a:endParaRPr lang="en-US" altLang="zh-TW" sz="24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en-US" altLang="zh-TW" sz="1900" b="0" i="0" dirty="0">
                <a:solidFill>
                  <a:srgbClr val="333333"/>
                </a:solidFill>
                <a:effectLst/>
                <a:latin typeface="標楷體" panose="03000509000000000000" pitchFamily="65" charset="-120"/>
                <a:ea typeface="標楷體" panose="03000509000000000000" pitchFamily="65" charset="-120"/>
                <a:hlinkClick r:id="rId6"/>
              </a:rPr>
              <a:t>https://judgment.judicial.gov.tw/FJUD/data.aspx?ty=JD&amp;id=TNDV,107%2c%e9%87%8d%e5%9c%8b%2c3%2c20190924%2c1</a:t>
            </a:r>
            <a:r>
              <a:rPr lang="zh-TW" altLang="en-US" sz="1900" b="0" i="0" dirty="0">
                <a:solidFill>
                  <a:srgbClr val="333333"/>
                </a:solidFill>
                <a:effectLst/>
                <a:latin typeface="標楷體" panose="03000509000000000000" pitchFamily="65" charset="-120"/>
                <a:ea typeface="標楷體" panose="03000509000000000000" pitchFamily="65" charset="-120"/>
              </a:rPr>
              <a:t>　</a:t>
            </a:r>
            <a:endParaRPr lang="en-US" altLang="zh-TW" sz="1900" b="0" i="0" dirty="0">
              <a:solidFill>
                <a:srgbClr val="333333"/>
              </a:solidFill>
              <a:effectLst/>
              <a:latin typeface="標楷體" panose="03000509000000000000" pitchFamily="65" charset="-120"/>
              <a:ea typeface="標楷體" panose="03000509000000000000" pitchFamily="65" charset="-120"/>
            </a:endParaRPr>
          </a:p>
          <a:p>
            <a:r>
              <a:rPr lang="zh-TW" altLang="en-US" sz="2400" b="0" i="0" dirty="0">
                <a:solidFill>
                  <a:srgbClr val="333333"/>
                </a:solidFill>
                <a:effectLst/>
                <a:latin typeface="標楷體" panose="03000509000000000000" pitchFamily="65" charset="-120"/>
                <a:ea typeface="標楷體" panose="03000509000000000000" pitchFamily="65" charset="-120"/>
              </a:rPr>
              <a:t>臺灣高等法院 臺南分院 </a:t>
            </a:r>
            <a:r>
              <a:rPr lang="en-US" altLang="zh-TW" sz="2400" b="0" i="0" dirty="0">
                <a:solidFill>
                  <a:srgbClr val="333333"/>
                </a:solidFill>
                <a:effectLst/>
                <a:latin typeface="標楷體" panose="03000509000000000000" pitchFamily="65" charset="-120"/>
                <a:ea typeface="標楷體" panose="03000509000000000000" pitchFamily="65" charset="-120"/>
              </a:rPr>
              <a:t>108 </a:t>
            </a:r>
            <a:r>
              <a:rPr lang="zh-TW" altLang="en-US" sz="2400" b="0" i="0" dirty="0">
                <a:solidFill>
                  <a:srgbClr val="333333"/>
                </a:solidFill>
                <a:effectLst/>
                <a:latin typeface="標楷體" panose="03000509000000000000" pitchFamily="65" charset="-120"/>
                <a:ea typeface="標楷體" panose="03000509000000000000" pitchFamily="65" charset="-120"/>
              </a:rPr>
              <a:t>年度上國字第 </a:t>
            </a:r>
            <a:r>
              <a:rPr lang="en-US" altLang="zh-TW" sz="2400" b="0" i="0" dirty="0">
                <a:solidFill>
                  <a:srgbClr val="333333"/>
                </a:solidFill>
                <a:effectLst/>
                <a:latin typeface="標楷體" panose="03000509000000000000" pitchFamily="65" charset="-120"/>
                <a:ea typeface="標楷體" panose="03000509000000000000" pitchFamily="65" charset="-120"/>
              </a:rPr>
              <a:t>2 </a:t>
            </a:r>
            <a:r>
              <a:rPr lang="zh-TW" altLang="en-US" sz="2400" b="0" i="0" dirty="0">
                <a:solidFill>
                  <a:srgbClr val="333333"/>
                </a:solidFill>
                <a:effectLst/>
                <a:latin typeface="標楷體" panose="03000509000000000000" pitchFamily="65" charset="-120"/>
                <a:ea typeface="標楷體" panose="03000509000000000000" pitchFamily="65" charset="-120"/>
              </a:rPr>
              <a:t>號民事判決</a:t>
            </a:r>
            <a:endParaRPr lang="en-US" altLang="zh-TW" sz="24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en-US" altLang="zh-TW" sz="2100" b="0" i="0" dirty="0">
                <a:solidFill>
                  <a:srgbClr val="333333"/>
                </a:solidFill>
                <a:effectLst/>
                <a:latin typeface="標楷體" panose="03000509000000000000" pitchFamily="65" charset="-120"/>
                <a:ea typeface="標楷體" panose="03000509000000000000" pitchFamily="65" charset="-120"/>
                <a:hlinkClick r:id="rId7"/>
              </a:rPr>
              <a:t>https://judgment.judicial.gov.tw/FJUD/data.aspx?ty=JD&amp;id=TNHV,108%2c%e4%b8%8a%e5%9c%8b%2c2%2c20200916%2c1</a:t>
            </a:r>
            <a:endParaRPr lang="en-US" altLang="zh-TW" sz="2100" b="0" i="0" dirty="0">
              <a:solidFill>
                <a:srgbClr val="333333"/>
              </a:solidFill>
              <a:effectLst/>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55</a:t>
            </a:fld>
            <a:endParaRPr lang="zh-TW" altLang="en-US"/>
          </a:p>
        </p:txBody>
      </p:sp>
    </p:spTree>
    <p:extLst>
      <p:ext uri="{BB962C8B-B14F-4D97-AF65-F5344CB8AC3E}">
        <p14:creationId xmlns:p14="http://schemas.microsoft.com/office/powerpoint/2010/main" val="2754341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37B66-9F67-4335-B399-0BA2EA4DFE29}"/>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刑事案例研析</a:t>
            </a:r>
          </a:p>
        </p:txBody>
      </p:sp>
      <p:sp>
        <p:nvSpPr>
          <p:cNvPr id="3" name="內容版面配置區 2">
            <a:extLst>
              <a:ext uri="{FF2B5EF4-FFF2-40B4-BE49-F238E27FC236}">
                <a16:creationId xmlns:a16="http://schemas.microsoft.com/office/drawing/2014/main" id="{E530BC99-AAFE-4B98-B551-2E3AD75DFD97}"/>
              </a:ext>
            </a:extLst>
          </p:cNvPr>
          <p:cNvSpPr>
            <a:spLocks noGrp="1"/>
          </p:cNvSpPr>
          <p:nvPr>
            <p:ph idx="1"/>
          </p:nvPr>
        </p:nvSpPr>
        <p:spPr>
          <a:xfrm>
            <a:off x="2589212" y="1500326"/>
            <a:ext cx="8915400" cy="5078028"/>
          </a:xfrm>
        </p:spPr>
        <p:txBody>
          <a:bodyPr>
            <a:normAutofit/>
          </a:bodyPr>
          <a:lstStyle/>
          <a:p>
            <a:r>
              <a:rPr lang="zh-TW" altLang="en-US" sz="2800" b="0" i="0" dirty="0">
                <a:solidFill>
                  <a:srgbClr val="000000"/>
                </a:solidFill>
                <a:effectLst/>
                <a:latin typeface="標楷體" panose="03000509000000000000" pitchFamily="65" charset="-120"/>
                <a:ea typeface="標楷體" panose="03000509000000000000" pitchFamily="65" charset="-120"/>
              </a:rPr>
              <a:t>臺灣臺南地方法院 </a:t>
            </a:r>
            <a:r>
              <a:rPr lang="en-US" altLang="zh-TW" sz="2800" b="0" i="0" dirty="0">
                <a:solidFill>
                  <a:srgbClr val="000000"/>
                </a:solidFill>
                <a:effectLst/>
                <a:latin typeface="標楷體" panose="03000509000000000000" pitchFamily="65" charset="-120"/>
                <a:ea typeface="標楷體" panose="03000509000000000000" pitchFamily="65" charset="-120"/>
              </a:rPr>
              <a:t>109 </a:t>
            </a:r>
            <a:r>
              <a:rPr lang="zh-TW" altLang="en-US" sz="2800" b="0" i="0" dirty="0">
                <a:solidFill>
                  <a:srgbClr val="000000"/>
                </a:solidFill>
                <a:effectLst/>
                <a:latin typeface="標楷體" panose="03000509000000000000" pitchFamily="65" charset="-120"/>
                <a:ea typeface="標楷體" panose="03000509000000000000" pitchFamily="65" charset="-120"/>
              </a:rPr>
              <a:t>年度簡字第 </a:t>
            </a:r>
            <a:r>
              <a:rPr lang="en-US" altLang="zh-TW" sz="2800" b="0" i="0" dirty="0">
                <a:solidFill>
                  <a:srgbClr val="000000"/>
                </a:solidFill>
                <a:effectLst/>
                <a:latin typeface="標楷體" panose="03000509000000000000" pitchFamily="65" charset="-120"/>
                <a:ea typeface="標楷體" panose="03000509000000000000" pitchFamily="65" charset="-120"/>
              </a:rPr>
              <a:t>1541 </a:t>
            </a:r>
            <a:r>
              <a:rPr lang="zh-TW" altLang="en-US" sz="2800" b="0" i="0" dirty="0">
                <a:solidFill>
                  <a:srgbClr val="000000"/>
                </a:solidFill>
                <a:effectLst/>
                <a:latin typeface="標楷體" panose="03000509000000000000" pitchFamily="65" charset="-120"/>
                <a:ea typeface="標楷體" panose="03000509000000000000" pitchFamily="65" charset="-120"/>
              </a:rPr>
              <a:t>號刑事判決</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pPr marL="0" indent="0">
              <a:buNone/>
            </a:pPr>
            <a:r>
              <a:rPr lang="en-US" altLang="zh-TW" b="0" i="0" dirty="0">
                <a:solidFill>
                  <a:srgbClr val="000000"/>
                </a:solidFill>
                <a:effectLst/>
                <a:latin typeface="標楷體" panose="03000509000000000000" pitchFamily="65" charset="-120"/>
                <a:ea typeface="標楷體" panose="03000509000000000000" pitchFamily="65" charset="-120"/>
                <a:hlinkClick r:id="rId2"/>
              </a:rPr>
              <a:t>https://judgment.judicial.gov.tw/FJUD/data.aspx?ty=JD&amp;id=TNDM,109%2c%e7%b0%a1%2c1541%2c20200529%2c1</a:t>
            </a:r>
            <a:endParaRPr lang="en-US" altLang="zh-TW" b="0" i="0" dirty="0">
              <a:solidFill>
                <a:srgbClr val="000000"/>
              </a:solidFill>
              <a:effectLst/>
              <a:latin typeface="標楷體" panose="03000509000000000000" pitchFamily="65" charset="-120"/>
              <a:ea typeface="標楷體" panose="03000509000000000000" pitchFamily="65" charset="-120"/>
            </a:endParaRPr>
          </a:p>
          <a:p>
            <a:r>
              <a:rPr lang="zh-TW" altLang="en-US" sz="2800" b="0" i="0" dirty="0">
                <a:solidFill>
                  <a:srgbClr val="333333"/>
                </a:solidFill>
                <a:effectLst/>
                <a:latin typeface="標楷體" panose="03000509000000000000" pitchFamily="65" charset="-120"/>
                <a:ea typeface="標楷體" panose="03000509000000000000" pitchFamily="65" charset="-120"/>
              </a:rPr>
              <a:t>臺灣新北地方法院 </a:t>
            </a:r>
            <a:r>
              <a:rPr lang="en-US" altLang="zh-TW" sz="2800" b="0" i="0" dirty="0">
                <a:solidFill>
                  <a:srgbClr val="333333"/>
                </a:solidFill>
                <a:effectLst/>
                <a:latin typeface="標楷體" panose="03000509000000000000" pitchFamily="65" charset="-120"/>
                <a:ea typeface="標楷體" panose="03000509000000000000" pitchFamily="65" charset="-120"/>
              </a:rPr>
              <a:t>107 </a:t>
            </a:r>
            <a:r>
              <a:rPr lang="zh-TW" altLang="en-US" sz="2800" b="0" i="0" dirty="0">
                <a:solidFill>
                  <a:srgbClr val="333333"/>
                </a:solidFill>
                <a:effectLst/>
                <a:latin typeface="標楷體" panose="03000509000000000000" pitchFamily="65" charset="-120"/>
                <a:ea typeface="標楷體" panose="03000509000000000000" pitchFamily="65" charset="-120"/>
              </a:rPr>
              <a:t>年度易字第 </a:t>
            </a:r>
            <a:r>
              <a:rPr lang="en-US" altLang="zh-TW" sz="2800" b="0" i="0" dirty="0">
                <a:solidFill>
                  <a:srgbClr val="333333"/>
                </a:solidFill>
                <a:effectLst/>
                <a:latin typeface="標楷體" panose="03000509000000000000" pitchFamily="65" charset="-120"/>
                <a:ea typeface="標楷體" panose="03000509000000000000" pitchFamily="65" charset="-120"/>
              </a:rPr>
              <a:t>152 </a:t>
            </a:r>
            <a:r>
              <a:rPr lang="zh-TW" altLang="en-US" sz="2800" b="0" i="0" dirty="0">
                <a:solidFill>
                  <a:srgbClr val="333333"/>
                </a:solidFill>
                <a:effectLst/>
                <a:latin typeface="標楷體" panose="03000509000000000000" pitchFamily="65" charset="-120"/>
                <a:ea typeface="標楷體" panose="03000509000000000000" pitchFamily="65" charset="-120"/>
              </a:rPr>
              <a:t>號刑事判決</a:t>
            </a:r>
            <a:endParaRPr lang="en-US" altLang="zh-TW" sz="28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en-US" altLang="zh-TW" b="0" i="0" dirty="0">
                <a:solidFill>
                  <a:srgbClr val="333333"/>
                </a:solidFill>
                <a:effectLst/>
                <a:latin typeface="標楷體" panose="03000509000000000000" pitchFamily="65" charset="-120"/>
                <a:ea typeface="標楷體" panose="03000509000000000000" pitchFamily="65" charset="-120"/>
                <a:hlinkClick r:id="rId3"/>
              </a:rPr>
              <a:t>https://judgment.judicial.gov.tw/FJUD/data.aspx?ty=JD&amp;id=PCDM,107%2c%e6%98%93%2c152%2c20190329%2c1</a:t>
            </a:r>
            <a:endParaRPr lang="en-US" altLang="zh-TW" b="0" i="0" dirty="0">
              <a:solidFill>
                <a:srgbClr val="333333"/>
              </a:solidFill>
              <a:effectLst/>
              <a:latin typeface="標楷體" panose="03000509000000000000" pitchFamily="65" charset="-120"/>
              <a:ea typeface="標楷體" panose="03000509000000000000" pitchFamily="65" charset="-120"/>
            </a:endParaRPr>
          </a:p>
          <a:p>
            <a:r>
              <a:rPr lang="zh-TW" altLang="en-US" sz="2800" b="0" i="0" dirty="0">
                <a:solidFill>
                  <a:srgbClr val="333333"/>
                </a:solidFill>
                <a:effectLst/>
                <a:latin typeface="標楷體" panose="03000509000000000000" pitchFamily="65" charset="-120"/>
                <a:ea typeface="標楷體" panose="03000509000000000000" pitchFamily="65" charset="-120"/>
              </a:rPr>
              <a:t>臺灣高等法院 </a:t>
            </a:r>
            <a:r>
              <a:rPr lang="en-US" altLang="zh-TW" sz="2800" b="0" i="0" dirty="0">
                <a:solidFill>
                  <a:srgbClr val="333333"/>
                </a:solidFill>
                <a:effectLst/>
                <a:latin typeface="標楷體" panose="03000509000000000000" pitchFamily="65" charset="-120"/>
                <a:ea typeface="標楷體" panose="03000509000000000000" pitchFamily="65" charset="-120"/>
              </a:rPr>
              <a:t>108 </a:t>
            </a:r>
            <a:r>
              <a:rPr lang="zh-TW" altLang="en-US" sz="2800" b="0" i="0" dirty="0">
                <a:solidFill>
                  <a:srgbClr val="333333"/>
                </a:solidFill>
                <a:effectLst/>
                <a:latin typeface="標楷體" panose="03000509000000000000" pitchFamily="65" charset="-120"/>
                <a:ea typeface="標楷體" panose="03000509000000000000" pitchFamily="65" charset="-120"/>
              </a:rPr>
              <a:t>年度上易字第 </a:t>
            </a:r>
            <a:r>
              <a:rPr lang="en-US" altLang="zh-TW" sz="2800" b="0" i="0" dirty="0">
                <a:solidFill>
                  <a:srgbClr val="333333"/>
                </a:solidFill>
                <a:effectLst/>
                <a:latin typeface="標楷體" panose="03000509000000000000" pitchFamily="65" charset="-120"/>
                <a:ea typeface="標楷體" panose="03000509000000000000" pitchFamily="65" charset="-120"/>
              </a:rPr>
              <a:t>898 </a:t>
            </a:r>
            <a:r>
              <a:rPr lang="zh-TW" altLang="en-US" sz="2800" b="0" i="0" dirty="0">
                <a:solidFill>
                  <a:srgbClr val="333333"/>
                </a:solidFill>
                <a:effectLst/>
                <a:latin typeface="標楷體" panose="03000509000000000000" pitchFamily="65" charset="-120"/>
                <a:ea typeface="標楷體" panose="03000509000000000000" pitchFamily="65" charset="-120"/>
              </a:rPr>
              <a:t>號刑事判決</a:t>
            </a:r>
            <a:endParaRPr lang="en-US" altLang="zh-TW" sz="28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en-US" altLang="zh-TW" b="0" i="0" dirty="0">
                <a:solidFill>
                  <a:srgbClr val="333333"/>
                </a:solidFill>
                <a:effectLst/>
                <a:latin typeface="標楷體" panose="03000509000000000000" pitchFamily="65" charset="-120"/>
                <a:ea typeface="標楷體" panose="03000509000000000000" pitchFamily="65" charset="-120"/>
                <a:hlinkClick r:id="rId4"/>
              </a:rPr>
              <a:t>https://judgment.judicial.gov.tw/FJUD/data.aspx?ty=JD&amp;id=TPHM,108%2c%e4%b8%8a%e6%98%93%2c898%2c20200430%2c1</a:t>
            </a:r>
            <a:endParaRPr lang="en-US" altLang="zh-TW" b="0" i="0" dirty="0">
              <a:solidFill>
                <a:srgbClr val="333333"/>
              </a:solidFill>
              <a:effectLst/>
              <a:latin typeface="標楷體" panose="03000509000000000000" pitchFamily="65" charset="-120"/>
              <a:ea typeface="標楷體" panose="03000509000000000000" pitchFamily="65" charset="-120"/>
            </a:endParaRPr>
          </a:p>
          <a:p>
            <a:endParaRPr lang="en-US" altLang="zh-TW" sz="2800" b="1" i="0" dirty="0">
              <a:solidFill>
                <a:srgbClr val="333333"/>
              </a:solidFill>
              <a:effectLst/>
              <a:latin typeface="標楷體" panose="03000509000000000000" pitchFamily="65" charset="-120"/>
              <a:ea typeface="標楷體" panose="03000509000000000000" pitchFamily="65" charset="-120"/>
            </a:endParaRPr>
          </a:p>
          <a:p>
            <a:pPr marL="0" indent="0">
              <a:buNone/>
            </a:pPr>
            <a:endParaRPr lang="en-US" altLang="zh-TW" sz="2800" b="1"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5C272967-5D55-494B-A02C-9E2630FA1EDA}"/>
              </a:ext>
            </a:extLst>
          </p:cNvPr>
          <p:cNvSpPr>
            <a:spLocks noGrp="1"/>
          </p:cNvSpPr>
          <p:nvPr>
            <p:ph type="sldNum" sz="quarter" idx="12"/>
          </p:nvPr>
        </p:nvSpPr>
        <p:spPr/>
        <p:txBody>
          <a:bodyPr/>
          <a:lstStyle/>
          <a:p>
            <a:fld id="{3DA62620-2814-4280-A28A-F99B7549891B}" type="slidenum">
              <a:rPr lang="zh-TW" altLang="en-US" smtClean="0"/>
              <a:t>56</a:t>
            </a:fld>
            <a:endParaRPr lang="zh-TW" altLang="en-US"/>
          </a:p>
        </p:txBody>
      </p:sp>
    </p:spTree>
    <p:extLst>
      <p:ext uri="{BB962C8B-B14F-4D97-AF65-F5344CB8AC3E}">
        <p14:creationId xmlns:p14="http://schemas.microsoft.com/office/powerpoint/2010/main" val="2265464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6351FE-4A49-49E4-ADF1-072A8052E072}"/>
              </a:ext>
            </a:extLst>
          </p:cNvPr>
          <p:cNvSpPr>
            <a:spLocks noGrp="1"/>
          </p:cNvSpPr>
          <p:nvPr>
            <p:ph type="ctrTitle"/>
          </p:nvPr>
        </p:nvSpPr>
        <p:spPr>
          <a:xfrm>
            <a:off x="2417780" y="963227"/>
            <a:ext cx="8915399" cy="2262781"/>
          </a:xfrm>
        </p:spPr>
        <p:txBody>
          <a:bodyPr>
            <a:normAutofit/>
          </a:bodyPr>
          <a:lstStyle/>
          <a:p>
            <a:pPr algn="ctr"/>
            <a:r>
              <a:rPr lang="zh-TW" altLang="en-US" dirty="0">
                <a:latin typeface="標楷體" panose="03000509000000000000" pitchFamily="65" charset="-120"/>
                <a:ea typeface="標楷體" panose="03000509000000000000" pitchFamily="65" charset="-120"/>
              </a:rPr>
              <a:t>綜　合　討　論</a:t>
            </a:r>
          </a:p>
        </p:txBody>
      </p:sp>
      <p:sp>
        <p:nvSpPr>
          <p:cNvPr id="4" name="投影片編號版面配置區 3">
            <a:extLst>
              <a:ext uri="{FF2B5EF4-FFF2-40B4-BE49-F238E27FC236}">
                <a16:creationId xmlns:a16="http://schemas.microsoft.com/office/drawing/2014/main" id="{42F949A5-562E-48A8-B3C8-BA82E7D0017F}"/>
              </a:ext>
            </a:extLst>
          </p:cNvPr>
          <p:cNvSpPr>
            <a:spLocks noGrp="1"/>
          </p:cNvSpPr>
          <p:nvPr>
            <p:ph type="sldNum" sz="quarter" idx="12"/>
          </p:nvPr>
        </p:nvSpPr>
        <p:spPr/>
        <p:txBody>
          <a:bodyPr/>
          <a:lstStyle/>
          <a:p>
            <a:fld id="{3DA62620-2814-4280-A28A-F99B7549891B}" type="slidenum">
              <a:rPr lang="zh-TW" altLang="en-US" smtClean="0"/>
              <a:t>57</a:t>
            </a:fld>
            <a:endParaRPr lang="zh-TW" altLang="en-US"/>
          </a:p>
        </p:txBody>
      </p:sp>
    </p:spTree>
    <p:extLst>
      <p:ext uri="{BB962C8B-B14F-4D97-AF65-F5344CB8AC3E}">
        <p14:creationId xmlns:p14="http://schemas.microsoft.com/office/powerpoint/2010/main" val="10190889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6351FE-4A49-49E4-ADF1-072A8052E072}"/>
              </a:ext>
            </a:extLst>
          </p:cNvPr>
          <p:cNvSpPr>
            <a:spLocks noGrp="1"/>
          </p:cNvSpPr>
          <p:nvPr>
            <p:ph type="ctrTitle"/>
          </p:nvPr>
        </p:nvSpPr>
        <p:spPr>
          <a:xfrm>
            <a:off x="2417780" y="963227"/>
            <a:ext cx="8915399" cy="2262781"/>
          </a:xfrm>
        </p:spPr>
        <p:txBody>
          <a:bodyPr>
            <a:normAutofit/>
          </a:bodyPr>
          <a:lstStyle/>
          <a:p>
            <a:pPr algn="ctr"/>
            <a:r>
              <a:rPr lang="zh-TW" altLang="en-US" dirty="0">
                <a:latin typeface="標楷體" panose="03000509000000000000" pitchFamily="65" charset="-120"/>
                <a:ea typeface="標楷體" panose="03000509000000000000" pitchFamily="65" charset="-120"/>
              </a:rPr>
              <a:t>感謝聆聽！</a:t>
            </a:r>
          </a:p>
        </p:txBody>
      </p:sp>
      <p:sp>
        <p:nvSpPr>
          <p:cNvPr id="4" name="投影片編號版面配置區 3">
            <a:extLst>
              <a:ext uri="{FF2B5EF4-FFF2-40B4-BE49-F238E27FC236}">
                <a16:creationId xmlns:a16="http://schemas.microsoft.com/office/drawing/2014/main" id="{42F949A5-562E-48A8-B3C8-BA82E7D0017F}"/>
              </a:ext>
            </a:extLst>
          </p:cNvPr>
          <p:cNvSpPr>
            <a:spLocks noGrp="1"/>
          </p:cNvSpPr>
          <p:nvPr>
            <p:ph type="sldNum" sz="quarter" idx="12"/>
          </p:nvPr>
        </p:nvSpPr>
        <p:spPr/>
        <p:txBody>
          <a:bodyPr/>
          <a:lstStyle/>
          <a:p>
            <a:fld id="{3DA62620-2814-4280-A28A-F99B7549891B}" type="slidenum">
              <a:rPr lang="zh-TW" altLang="en-US" smtClean="0"/>
              <a:t>58</a:t>
            </a:fld>
            <a:endParaRPr lang="zh-TW" altLang="en-US"/>
          </a:p>
        </p:txBody>
      </p:sp>
    </p:spTree>
    <p:extLst>
      <p:ext uri="{BB962C8B-B14F-4D97-AF65-F5344CB8AC3E}">
        <p14:creationId xmlns:p14="http://schemas.microsoft.com/office/powerpoint/2010/main" val="357638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教育場域之法律常識</a:t>
            </a:r>
            <a:r>
              <a:rPr kumimoji="1" lang="en-US" altLang="zh-TW" sz="4000" dirty="0">
                <a:latin typeface="Kaiti TC" panose="02010600040101010101" pitchFamily="2" charset="-120"/>
                <a:ea typeface="Kaiti TC" panose="02010600040101010101" pitchFamily="2" charset="-120"/>
              </a:rPr>
              <a:t>-3</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p:txBody>
          <a:bodyPr>
            <a:normAutofit/>
          </a:bodyPr>
          <a:lstStyle/>
          <a:p>
            <a:r>
              <a:rPr kumimoji="1" lang="zh-TW" altLang="en-US" sz="2400" dirty="0"/>
              <a:t>法律與人民的生活習習相關</a:t>
            </a:r>
            <a:endParaRPr kumimoji="1" lang="en-US" altLang="zh-TW" sz="2400" dirty="0"/>
          </a:p>
          <a:p>
            <a:r>
              <a:rPr kumimoji="1" lang="zh-TW" altLang="en-US" sz="2400" dirty="0"/>
              <a:t>校園的法律問題</a:t>
            </a:r>
            <a:endParaRPr kumimoji="1" lang="en-US" altLang="zh-TW" sz="2400" dirty="0"/>
          </a:p>
          <a:p>
            <a:r>
              <a:rPr kumimoji="1" lang="zh-TW" altLang="en-US" sz="2400" dirty="0"/>
              <a:t>校長的法律責任？（行政責任，民刑事責任）</a:t>
            </a:r>
            <a:endParaRPr kumimoji="1" lang="en-US" altLang="zh-TW" sz="2400" dirty="0"/>
          </a:p>
          <a:p>
            <a:pPr marL="0" indent="0">
              <a:buNone/>
            </a:pPr>
            <a:r>
              <a:rPr kumimoji="1" lang="zh-TW" altLang="en-US" sz="2400" dirty="0"/>
              <a:t>    </a:t>
            </a:r>
            <a:endParaRPr kumimoji="1" lang="en-US" altLang="zh-TW" sz="2400" dirty="0"/>
          </a:p>
          <a:p>
            <a:pPr marL="0" indent="0">
              <a:buNone/>
            </a:pPr>
            <a:endParaRPr kumimoji="1" lang="en-US" altLang="zh-TW" sz="2400" dirty="0"/>
          </a:p>
          <a:p>
            <a:pPr marL="0" indent="0">
              <a:buNone/>
            </a:pP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6</a:t>
            </a:fld>
            <a:endParaRPr lang="zh-TW" altLang="en-US"/>
          </a:p>
        </p:txBody>
      </p:sp>
    </p:spTree>
    <p:extLst>
      <p:ext uri="{BB962C8B-B14F-4D97-AF65-F5344CB8AC3E}">
        <p14:creationId xmlns:p14="http://schemas.microsoft.com/office/powerpoint/2010/main" val="295776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教育場域之法律常識</a:t>
            </a:r>
            <a:r>
              <a:rPr kumimoji="1" lang="en-US" altLang="zh-TW" sz="4000" dirty="0">
                <a:latin typeface="Kaiti TC" panose="02010600040101010101" pitchFamily="2" charset="-120"/>
                <a:ea typeface="Kaiti TC" panose="02010600040101010101" pitchFamily="2" charset="-120"/>
              </a:rPr>
              <a:t>-4</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p:txBody>
          <a:bodyPr>
            <a:normAutofit fontScale="92500" lnSpcReduction="20000"/>
          </a:bodyPr>
          <a:lstStyle/>
          <a:p>
            <a:r>
              <a:rPr kumimoji="1" lang="zh-TW" altLang="en-US" sz="2400" dirty="0"/>
              <a:t>台灣士林地方法院</a:t>
            </a:r>
            <a:r>
              <a:rPr kumimoji="1" lang="en-US" altLang="zh-TW" sz="2400" dirty="0"/>
              <a:t>108</a:t>
            </a:r>
            <a:r>
              <a:rPr kumimoji="1" lang="zh-TW" altLang="en-US" sz="2400" dirty="0"/>
              <a:t>年度國字第</a:t>
            </a:r>
            <a:r>
              <a:rPr kumimoji="1" lang="en-US" altLang="zh-TW" sz="2400" dirty="0"/>
              <a:t>4</a:t>
            </a:r>
            <a:r>
              <a:rPr kumimoji="1" lang="zh-TW" altLang="en-US" sz="2400" dirty="0"/>
              <a:t>號民事判決（一審）</a:t>
            </a:r>
            <a:endParaRPr kumimoji="1" lang="en-US" altLang="zh-TW" sz="2400" dirty="0"/>
          </a:p>
          <a:p>
            <a:pPr marL="0" indent="0">
              <a:buNone/>
            </a:pPr>
            <a:r>
              <a:rPr kumimoji="1" lang="zh-TW" altLang="en-US" sz="2400" dirty="0"/>
              <a:t>    台灣高等法院</a:t>
            </a:r>
            <a:r>
              <a:rPr kumimoji="1" lang="en-US" altLang="zh-TW" sz="2400" dirty="0"/>
              <a:t>110</a:t>
            </a:r>
            <a:r>
              <a:rPr kumimoji="1" lang="zh-TW" altLang="en-US" sz="2400" dirty="0"/>
              <a:t>年度上國易字第</a:t>
            </a:r>
            <a:r>
              <a:rPr kumimoji="1" lang="en-US" altLang="zh-TW" sz="2400" dirty="0"/>
              <a:t>4</a:t>
            </a:r>
            <a:r>
              <a:rPr kumimoji="1" lang="zh-TW" altLang="en-US" sz="2400" dirty="0"/>
              <a:t>號民事判決（二審）</a:t>
            </a:r>
            <a:endParaRPr kumimoji="1" lang="en-US" altLang="zh-TW" sz="2400" dirty="0"/>
          </a:p>
          <a:p>
            <a:pPr marL="0" indent="0">
              <a:buNone/>
            </a:pPr>
            <a:r>
              <a:rPr kumimoji="1" lang="zh-TW" altLang="en-US" sz="2400" dirty="0"/>
              <a:t>    </a:t>
            </a:r>
            <a:endParaRPr kumimoji="1" lang="en-US" altLang="zh-TW" sz="2400" dirty="0"/>
          </a:p>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臺灣士林地方法院民事　　　　　　　</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108</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年度國字第</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4</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號</a:t>
            </a:r>
            <a:endParaRPr lang="en-US" altLang="zh-TW" sz="2400" dirty="0">
              <a:solidFill>
                <a:srgbClr val="333333"/>
              </a:solidFill>
              <a:latin typeface="細明體" panose="02020509000000000000" pitchFamily="49" charset="-120"/>
              <a:ea typeface="細明體" panose="02020509000000000000" pitchFamily="49" charset="-120"/>
            </a:endParaRPr>
          </a:p>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原　      告　甲男 </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兼法定代理人　甲男之母 </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法 定代 理人　甲男之父 </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被　　　　告　臺北市泉源實驗國民小學</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兼法定代理人　甲</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00</a:t>
            </a:r>
            <a:endParaRPr kumimoji="1" lang="en-US" altLang="zh-TW" sz="2400" dirty="0"/>
          </a:p>
          <a:p>
            <a:pPr marL="0" indent="0">
              <a:buNone/>
            </a:pPr>
            <a:endParaRPr kumimoji="1" lang="en-US" altLang="zh-TW" sz="2400" dirty="0"/>
          </a:p>
          <a:p>
            <a:pPr marL="0" indent="0">
              <a:buNone/>
            </a:pP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7</a:t>
            </a:fld>
            <a:endParaRPr lang="zh-TW" altLang="en-US"/>
          </a:p>
        </p:txBody>
      </p:sp>
    </p:spTree>
    <p:extLst>
      <p:ext uri="{BB962C8B-B14F-4D97-AF65-F5344CB8AC3E}">
        <p14:creationId xmlns:p14="http://schemas.microsoft.com/office/powerpoint/2010/main" val="3460799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教育場域之法律常識</a:t>
            </a:r>
            <a:r>
              <a:rPr kumimoji="1" lang="en-US" altLang="zh-TW" sz="4000" dirty="0">
                <a:latin typeface="Kaiti TC" panose="02010600040101010101" pitchFamily="2" charset="-120"/>
                <a:ea typeface="Kaiti TC" panose="02010600040101010101" pitchFamily="2" charset="-120"/>
              </a:rPr>
              <a:t>-5</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p:txBody>
          <a:bodyPr>
            <a:normAutofit/>
          </a:bodyPr>
          <a:lstStyle/>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主 文 </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被告臺北市泉源實驗國民小學應給付原告甲男新臺幣壹拾陸萬伍仟元，及自民國一百零八年七月十二日起至清償日止，按週年利率百分之五計算之利息。 </a:t>
            </a: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8</a:t>
            </a:fld>
            <a:endParaRPr lang="zh-TW" altLang="en-US"/>
          </a:p>
        </p:txBody>
      </p:sp>
    </p:spTree>
    <p:extLst>
      <p:ext uri="{BB962C8B-B14F-4D97-AF65-F5344CB8AC3E}">
        <p14:creationId xmlns:p14="http://schemas.microsoft.com/office/powerpoint/2010/main" val="413378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69D9-94EF-CE53-EFB2-69F7B31563C5}"/>
              </a:ext>
            </a:extLst>
          </p:cNvPr>
          <p:cNvSpPr>
            <a:spLocks noGrp="1"/>
          </p:cNvSpPr>
          <p:nvPr>
            <p:ph type="title"/>
          </p:nvPr>
        </p:nvSpPr>
        <p:spPr/>
        <p:txBody>
          <a:bodyPr>
            <a:noAutofit/>
          </a:bodyPr>
          <a:lstStyle/>
          <a:p>
            <a:r>
              <a:rPr kumimoji="1" lang="zh-TW" altLang="en-US" sz="4000" dirty="0">
                <a:latin typeface="Kaiti TC" panose="02010600040101010101" pitchFamily="2" charset="-120"/>
                <a:ea typeface="Kaiti TC" panose="02010600040101010101" pitchFamily="2" charset="-120"/>
              </a:rPr>
              <a:t>教育場域之法律常識</a:t>
            </a:r>
            <a:r>
              <a:rPr kumimoji="1" lang="en-US" altLang="zh-TW" sz="4000" dirty="0">
                <a:latin typeface="Kaiti TC" panose="02010600040101010101" pitchFamily="2" charset="-120"/>
                <a:ea typeface="Kaiti TC" panose="02010600040101010101" pitchFamily="2" charset="-120"/>
              </a:rPr>
              <a:t>-6</a:t>
            </a:r>
            <a:br>
              <a:rPr kumimoji="1" lang="en-US" altLang="zh-TW" sz="4000" dirty="0">
                <a:latin typeface="Kaiti TC" panose="02010600040101010101" pitchFamily="2" charset="-120"/>
                <a:ea typeface="Kaiti TC" panose="02010600040101010101" pitchFamily="2" charset="-120"/>
              </a:rPr>
            </a:br>
            <a:endParaRPr kumimoji="1" lang="zh-TW" altLang="en-US" sz="4000" dirty="0">
              <a:latin typeface="Kaiti TC" panose="02010600040101010101" pitchFamily="2" charset="-120"/>
              <a:ea typeface="Kaiti TC" panose="02010600040101010101" pitchFamily="2" charset="-120"/>
            </a:endParaRPr>
          </a:p>
        </p:txBody>
      </p:sp>
      <p:sp>
        <p:nvSpPr>
          <p:cNvPr id="3" name="內容版面配置區 2">
            <a:extLst>
              <a:ext uri="{FF2B5EF4-FFF2-40B4-BE49-F238E27FC236}">
                <a16:creationId xmlns:a16="http://schemas.microsoft.com/office/drawing/2014/main" id="{E5B0A25B-2DC1-1264-907D-CEE26D0FB1DD}"/>
              </a:ext>
            </a:extLst>
          </p:cNvPr>
          <p:cNvSpPr>
            <a:spLocks noGrp="1"/>
          </p:cNvSpPr>
          <p:nvPr>
            <p:ph idx="1"/>
          </p:nvPr>
        </p:nvSpPr>
        <p:spPr/>
        <p:txBody>
          <a:bodyPr>
            <a:normAutofit lnSpcReduction="10000"/>
          </a:bodyPr>
          <a:lstStyle/>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原告主張：</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一、甲○○為泉源國小之校長，甲男於</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107</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年</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月間轉學至泉源國 小，先後就讀五年甲班、六年甲班，訴外人丁○○為學輔主 任，訴外人戊○○為五年甲班、六年甲班導師，訴外人乙○ ○為學務組長。 </a:t>
            </a:r>
            <a:endParaRPr lang="en-US" altLang="zh-TW" sz="2400" b="0" i="0" u="none" strike="noStrike" dirty="0">
              <a:solidFill>
                <a:srgbClr val="333333"/>
              </a:solidFill>
              <a:effectLst/>
              <a:latin typeface="細明體" panose="02020509000000000000" pitchFamily="49" charset="-120"/>
              <a:ea typeface="細明體" panose="02020509000000000000" pitchFamily="49" charset="-120"/>
            </a:endParaRPr>
          </a:p>
          <a:p>
            <a:pPr marL="0" indent="0">
              <a:buNone/>
            </a:pP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二、詎乙○○於附表編號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4</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至</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6</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8</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所示時間，以附表編號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1 </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2</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4</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至</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6</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8</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所示事由，處罰甲男跳波比跳各</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30</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下；丁○○ 則於附表編號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3</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所示時間，以附表編號</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3</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所示事由，處罰甲男 跳波比跳</a:t>
            </a:r>
            <a:r>
              <a:rPr lang="en-US" altLang="zh-TW" sz="2400" b="0" i="0" u="none" strike="noStrike" dirty="0">
                <a:solidFill>
                  <a:srgbClr val="333333"/>
                </a:solidFill>
                <a:effectLst/>
                <a:latin typeface="細明體" panose="02020509000000000000" pitchFamily="49" charset="-120"/>
                <a:ea typeface="細明體" panose="02020509000000000000" pitchFamily="49" charset="-120"/>
              </a:rPr>
              <a:t>30</a:t>
            </a:r>
            <a:r>
              <a:rPr lang="zh-TW" altLang="en-US" sz="2400" b="0" i="0" u="none" strike="noStrike" dirty="0">
                <a:solidFill>
                  <a:srgbClr val="333333"/>
                </a:solidFill>
                <a:effectLst/>
                <a:latin typeface="細明體" panose="02020509000000000000" pitchFamily="49" charset="-120"/>
                <a:ea typeface="細明體" panose="02020509000000000000" pitchFamily="49" charset="-120"/>
              </a:rPr>
              <a:t>下，侵害其身體權、健康權、自由權、學習權、 受教育權、身體自主權及人格發展權。</a:t>
            </a:r>
            <a:endParaRPr kumimoji="1" lang="en-US" altLang="zh-TW" sz="2400" dirty="0"/>
          </a:p>
        </p:txBody>
      </p:sp>
      <p:sp>
        <p:nvSpPr>
          <p:cNvPr id="4" name="投影片編號版面配置區 3">
            <a:extLst>
              <a:ext uri="{FF2B5EF4-FFF2-40B4-BE49-F238E27FC236}">
                <a16:creationId xmlns:a16="http://schemas.microsoft.com/office/drawing/2014/main" id="{0C0C7D7F-EBE7-E388-2426-F4C682526C4A}"/>
              </a:ext>
            </a:extLst>
          </p:cNvPr>
          <p:cNvSpPr>
            <a:spLocks noGrp="1"/>
          </p:cNvSpPr>
          <p:nvPr>
            <p:ph type="sldNum" sz="quarter" idx="12"/>
          </p:nvPr>
        </p:nvSpPr>
        <p:spPr/>
        <p:txBody>
          <a:bodyPr/>
          <a:lstStyle/>
          <a:p>
            <a:fld id="{3DA62620-2814-4280-A28A-F99B7549891B}" type="slidenum">
              <a:rPr lang="zh-TW" altLang="en-US" smtClean="0"/>
              <a:t>9</a:t>
            </a:fld>
            <a:endParaRPr lang="zh-TW" altLang="en-US"/>
          </a:p>
        </p:txBody>
      </p:sp>
    </p:spTree>
    <p:extLst>
      <p:ext uri="{BB962C8B-B14F-4D97-AF65-F5344CB8AC3E}">
        <p14:creationId xmlns:p14="http://schemas.microsoft.com/office/powerpoint/2010/main" val="1296138749"/>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2882</TotalTime>
  <Words>6100</Words>
  <Application>Microsoft Office PowerPoint</Application>
  <PresentationFormat>寬螢幕</PresentationFormat>
  <Paragraphs>362</Paragraphs>
  <Slides>58</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58</vt:i4>
      </vt:variant>
    </vt:vector>
  </HeadingPairs>
  <TitlesOfParts>
    <vt:vector size="68" baseType="lpstr">
      <vt:lpstr>Kaiti TC</vt:lpstr>
      <vt:lpstr>細明體</vt:lpstr>
      <vt:lpstr>PMingLiU</vt:lpstr>
      <vt:lpstr>標楷體</vt:lpstr>
      <vt:lpstr>Arial</vt:lpstr>
      <vt:lpstr>Calibri</vt:lpstr>
      <vt:lpstr>Century Gothic</vt:lpstr>
      <vt:lpstr>Posterama</vt:lpstr>
      <vt:lpstr>Wingdings 3</vt:lpstr>
      <vt:lpstr>絲縷</vt:lpstr>
      <vt:lpstr>處理不當管教或違法處罰事件 相關法律程序 及行政/民/刑事訴訟程序案例研析</vt:lpstr>
      <vt:lpstr>簡歷</vt:lpstr>
      <vt:lpstr>簡歷</vt:lpstr>
      <vt:lpstr>教育場域之法律常識-1 </vt:lpstr>
      <vt:lpstr>教育場域之法律常識-2 </vt:lpstr>
      <vt:lpstr>教育場域之法律常識-3 </vt:lpstr>
      <vt:lpstr>教育場域之法律常識-4 </vt:lpstr>
      <vt:lpstr>教育場域之法律常識-5 </vt:lpstr>
      <vt:lpstr>教育場域之法律常識-6 </vt:lpstr>
      <vt:lpstr>教育場域之法律常識-7 </vt:lpstr>
      <vt:lpstr>教育場域之法律常識-8 </vt:lpstr>
      <vt:lpstr>教育場域之法律常識-10 </vt:lpstr>
      <vt:lpstr>教育場域之法律常識-11 </vt:lpstr>
      <vt:lpstr>教育場域之法律常識-12 </vt:lpstr>
      <vt:lpstr>教育場域之法律常識-13 </vt:lpstr>
      <vt:lpstr>教育場域之法律常識-14 </vt:lpstr>
      <vt:lpstr>教育場域之法律常識-15 </vt:lpstr>
      <vt:lpstr>教育場域之法律常識-16 </vt:lpstr>
      <vt:lpstr>教育場域之法律常識-17 </vt:lpstr>
      <vt:lpstr>教育場域之法律常識-18 </vt:lpstr>
      <vt:lpstr>教育場域之法律常識-19 </vt:lpstr>
      <vt:lpstr>教師輔導管教相關法令-1 </vt:lpstr>
      <vt:lpstr>教師輔導管教相關法令-2 </vt:lpstr>
      <vt:lpstr>教師輔導管教相關法令-3 </vt:lpstr>
      <vt:lpstr>教師輔導管教相關法令-4 </vt:lpstr>
      <vt:lpstr>教師輔導管教相關法令-5 </vt:lpstr>
      <vt:lpstr>教師輔導管教相關法令-6 </vt:lpstr>
      <vt:lpstr>教師輔導管教相關法令-7 </vt:lpstr>
      <vt:lpstr>教師輔導管教相關法令-8 </vt:lpstr>
      <vt:lpstr>教師輔導管教相關法令-9 </vt:lpstr>
      <vt:lpstr>教師輔導管教相關法令-10 </vt:lpstr>
      <vt:lpstr>PowerPoint 簡報</vt:lpstr>
      <vt:lpstr>程序</vt:lpstr>
      <vt:lpstr>校事會議成員</vt:lpstr>
      <vt:lpstr>PowerPoint 簡報</vt:lpstr>
      <vt:lpstr>PowerPoint 簡報</vt:lpstr>
      <vt:lpstr>教師涉及不當管教之處置 或違反處罰之懲處，有那些?</vt:lpstr>
      <vt:lpstr>(一)涉及不當管教，但未涉違法處罰者之處置 </vt:lpstr>
      <vt:lpstr>(二)涉及違法處罰者之懲處</vt:lpstr>
      <vt:lpstr>(三)涉及違法處罰，情節重大者之懲處</vt:lpstr>
      <vt:lpstr>除上述三種情形外…… 處理過程中發現行為人涉及教師有疑似不適任之情事？</vt:lpstr>
      <vt:lpstr>處理不適任教師相關程序  熟知法令及程序</vt:lpstr>
      <vt:lpstr>相關法令（中央)</vt:lpstr>
      <vt:lpstr>一、終身解聘</vt:lpstr>
      <vt:lpstr>二、解聘１至４年 </vt:lpstr>
      <vt:lpstr>三、解聘不續聘</vt:lpstr>
      <vt:lpstr>四、停聘</vt:lpstr>
      <vt:lpstr>五、資遣</vt:lpstr>
      <vt:lpstr>五、資遣</vt:lpstr>
      <vt:lpstr>程序</vt:lpstr>
      <vt:lpstr>PowerPoint 簡報</vt:lpstr>
      <vt:lpstr>教師的法律救濟程序</vt:lpstr>
      <vt:lpstr>法律救濟管道與順序 </vt:lpstr>
      <vt:lpstr>行政救濟案例研析</vt:lpstr>
      <vt:lpstr>民事案例研析 </vt:lpstr>
      <vt:lpstr>刑事案例研析</vt:lpstr>
      <vt:lpstr>綜　合　討　論</vt:lpstr>
      <vt:lpstr>感謝聆聽！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行政訴訟案件辦理及 律師事務所營運概觀</dc:title>
  <dc:creator>法律事務所 運鞍</dc:creator>
  <cp:lastModifiedBy>法律事務所 運鞍</cp:lastModifiedBy>
  <cp:revision>143</cp:revision>
  <cp:lastPrinted>2023-08-13T18:10:57Z</cp:lastPrinted>
  <dcterms:created xsi:type="dcterms:W3CDTF">2021-06-28T02:17:45Z</dcterms:created>
  <dcterms:modified xsi:type="dcterms:W3CDTF">2023-08-15T06:19:16Z</dcterms:modified>
</cp:coreProperties>
</file>