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7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0174E7-F866-4999-949B-8BD04C28ACCF}" type="datetimeFigureOut">
              <a:rPr lang="zh-TW" altLang="en-US" smtClean="0"/>
              <a:t>2015/11/3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bang.com/posts/4338-windows-7-restore-tool-use-repair-rotten-system-zhang-sa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rendmicro.com.tw/?p=12412" TargetMode="External"/><Relationship Id="rId2" Type="http://schemas.openxmlformats.org/officeDocument/2006/relationships/hyperlink" Target="http://www.ithome.com.tw/node/835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9852" y="908720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勒索軟體</a:t>
            </a:r>
            <a:r>
              <a:rPr lang="en-US" altLang="zh-TW" dirty="0" err="1" smtClean="0"/>
              <a:t>CryptoLocker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static4.ithome.com.tw/sites/default/files/P25-%E4%B8%BB%E5%9C%96%28900%29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280920" cy="36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就資安公司</a:t>
            </a:r>
            <a:r>
              <a:rPr lang="zh-TW" altLang="en-US" b="1" dirty="0" smtClean="0">
                <a:solidFill>
                  <a:srgbClr val="FF0000"/>
                </a:solidFill>
              </a:rPr>
              <a:t>目前所截獲的</a:t>
            </a:r>
            <a:r>
              <a:rPr lang="en-US" altLang="zh-TW" b="1" dirty="0" err="1" smtClean="0">
                <a:solidFill>
                  <a:srgbClr val="FF0000"/>
                </a:solidFill>
              </a:rPr>
              <a:t>CryptoLocker</a:t>
            </a:r>
            <a:r>
              <a:rPr lang="zh-TW" altLang="en-US" b="1" dirty="0" smtClean="0">
                <a:solidFill>
                  <a:srgbClr val="FF0000"/>
                </a:solidFill>
              </a:rPr>
              <a:t>釣魚郵件，內容皆為英文。</a:t>
            </a:r>
            <a:r>
              <a:rPr lang="zh-TW" altLang="en-US" dirty="0" smtClean="0"/>
              <a:t>或許是因為英文信，許多人因而躲過一劫。不過，</a:t>
            </a:r>
            <a:r>
              <a:rPr lang="en-US" altLang="zh-TW" dirty="0" smtClean="0"/>
              <a:t>XX</a:t>
            </a:r>
            <a:r>
              <a:rPr lang="zh-TW" altLang="en-US" dirty="0" smtClean="0"/>
              <a:t>科技近日察覺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已有變種病毒，以及透過木馬程式</a:t>
            </a:r>
            <a:r>
              <a:rPr lang="en-US" altLang="zh-TW" dirty="0" err="1" smtClean="0"/>
              <a:t>Zbot</a:t>
            </a:r>
            <a:r>
              <a:rPr lang="zh-TW" altLang="en-US" dirty="0" smtClean="0"/>
              <a:t>挾帶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b="1" dirty="0" err="1" smtClean="0">
                <a:solidFill>
                  <a:srgbClr val="FF0000"/>
                </a:solidFill>
              </a:rPr>
              <a:t>CryptoLocker</a:t>
            </a:r>
            <a:r>
              <a:rPr lang="zh-TW" altLang="en-US" b="1" dirty="0" smtClean="0">
                <a:solidFill>
                  <a:srgbClr val="FF0000"/>
                </a:solidFill>
              </a:rPr>
              <a:t>僅會對硬碟進行加密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en-US" altLang="zh-TW" b="1" dirty="0" err="1" smtClean="0">
                <a:solidFill>
                  <a:srgbClr val="FF0000"/>
                </a:solidFill>
              </a:rPr>
              <a:t>Zbot</a:t>
            </a:r>
            <a:r>
              <a:rPr lang="zh-TW" altLang="en-US" b="1" dirty="0" smtClean="0">
                <a:solidFill>
                  <a:srgbClr val="FF0000"/>
                </a:solidFill>
              </a:rPr>
              <a:t>木馬程式則會竊取受害者的資料，像是網路銀行的帳號密碼。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9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受害後的應變之道：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立即切斷網路連線</a:t>
            </a:r>
            <a:r>
              <a:rPr lang="zh-TW" altLang="en-US" dirty="0" smtClean="0"/>
              <a:t>，避免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拖垮網路連線速度，繼續加密未完成的檔案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尋找有無備份檔案</a:t>
            </a:r>
            <a:r>
              <a:rPr lang="zh-TW" altLang="en-US" dirty="0" smtClean="0"/>
              <a:t>，若是沒有備份，可透過</a:t>
            </a:r>
            <a:r>
              <a:rPr lang="en-US" altLang="zh-TW" b="1" dirty="0" smtClean="0">
                <a:hlinkClick r:id="rId2"/>
              </a:rPr>
              <a:t>Windows</a:t>
            </a:r>
            <a:r>
              <a:rPr lang="zh-TW" altLang="en-US" b="1" dirty="0" smtClean="0">
                <a:hlinkClick r:id="rId2"/>
              </a:rPr>
              <a:t>內建的系統還原設定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Shadow Explorer</a:t>
            </a:r>
            <a:r>
              <a:rPr lang="zh-TW" altLang="en-US" dirty="0" smtClean="0"/>
              <a:t>軟體嘗試還原先前的版本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檔案還原完成後</a:t>
            </a:r>
            <a:r>
              <a:rPr lang="zh-TW" altLang="en-US" dirty="0" smtClean="0"/>
              <a:t>，利用使用微軟</a:t>
            </a:r>
            <a:r>
              <a:rPr lang="en-US" altLang="zh-TW" dirty="0" smtClean="0"/>
              <a:t>Safety Scanner</a:t>
            </a:r>
            <a:r>
              <a:rPr lang="zh-TW" altLang="en-US" dirty="0" smtClean="0"/>
              <a:t>或是防毒軟體，執行完整掃描，清除惡意程式，或是</a:t>
            </a:r>
            <a:r>
              <a:rPr lang="zh-TW" altLang="en-US" b="1" dirty="0" smtClean="0">
                <a:solidFill>
                  <a:srgbClr val="FF0000"/>
                </a:solidFill>
              </a:rPr>
              <a:t>乾脆選擇重灌電腦</a:t>
            </a:r>
            <a:r>
              <a:rPr lang="zh-TW" altLang="en-US" dirty="0" smtClean="0"/>
              <a:t>，擺脫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糾纏。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246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自保之道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隔離受害電腦</a:t>
            </a:r>
            <a:r>
              <a:rPr lang="zh-TW" altLang="en-US" dirty="0" smtClean="0"/>
              <a:t>，在閘道器上設定駭客可能連線的</a:t>
            </a:r>
            <a:r>
              <a:rPr lang="en-US" altLang="zh-TW" dirty="0" smtClean="0"/>
              <a:t>IP</a:t>
            </a:r>
            <a:r>
              <a:rPr lang="zh-TW" altLang="en-US" dirty="0" smtClean="0"/>
              <a:t>位置，禁止連線至這些地方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更改本機安全性原則（</a:t>
            </a:r>
            <a:r>
              <a:rPr lang="en-US" altLang="zh-TW" dirty="0" smtClean="0"/>
              <a:t>Local Security Policy</a:t>
            </a:r>
            <a:r>
              <a:rPr lang="zh-TW" altLang="en-US" dirty="0" smtClean="0"/>
              <a:t>），讓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無法執行，更可以阻止使用者打開電子郵件中的附加檔案。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加強宣導員工的資安觀念，提高資安意識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培養資料備份與良好的使用電腦習慣，來路不明的寄件者或是附件，千萬不要開啟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病毒碼、作業系統、軟體定期更新，落實掃毒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同步資料的權限僅開啟閱讀權限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不要賦予使用者帳號特權管理者的權力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926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局端版本</a:t>
            </a:r>
            <a:r>
              <a:rPr lang="en-US" altLang="zh-TW" dirty="0" smtClean="0"/>
              <a:t>--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自保方法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不要</a:t>
            </a:r>
            <a:r>
              <a:rPr lang="zh-TW" altLang="en-US" b="1" dirty="0"/>
              <a:t>開啟來路不明的郵件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不要</a:t>
            </a:r>
            <a:r>
              <a:rPr lang="zh-TW" altLang="en-US" b="1" dirty="0"/>
              <a:t>開啟可疑郵件的附件檔案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不</a:t>
            </a:r>
            <a:r>
              <a:rPr lang="zh-TW" altLang="en-US" b="1" dirty="0"/>
              <a:t>點選不明的網頁及網站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定時</a:t>
            </a:r>
            <a:r>
              <a:rPr lang="zh-TW" altLang="en-US" b="1" dirty="0"/>
              <a:t>更新防毒軟體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定時</a:t>
            </a:r>
            <a:r>
              <a:rPr lang="zh-TW" altLang="en-US" b="1" dirty="0"/>
              <a:t>備份重要檔案，落實每天備份和掃毒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作業系統</a:t>
            </a:r>
            <a:r>
              <a:rPr lang="zh-TW" altLang="en-US" b="1" dirty="0"/>
              <a:t>的安全更新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b="1" dirty="0" smtClean="0"/>
              <a:t>Adobe</a:t>
            </a:r>
            <a:r>
              <a:rPr lang="zh-TW" altLang="en-US" b="1" dirty="0"/>
              <a:t>、</a:t>
            </a:r>
            <a:r>
              <a:rPr lang="en-US" altLang="zh-TW" b="1" dirty="0"/>
              <a:t>java</a:t>
            </a:r>
            <a:r>
              <a:rPr lang="zh-TW" altLang="en-US" b="1" dirty="0"/>
              <a:t>漏洞要隨時更新</a:t>
            </a:r>
            <a:r>
              <a:rPr lang="zh-TW" altLang="en-US" b="1" dirty="0" smtClean="0"/>
              <a:t>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7704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局端版本</a:t>
            </a:r>
            <a:r>
              <a:rPr lang="en-US" altLang="zh-TW" dirty="0" smtClean="0"/>
              <a:t>--(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被駭後之緊急應變措施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立即</a:t>
            </a:r>
            <a:r>
              <a:rPr lang="zh-TW" altLang="en-US" b="1" dirty="0">
                <a:solidFill>
                  <a:srgbClr val="FF0000"/>
                </a:solidFill>
              </a:rPr>
              <a:t>切斷受駭</a:t>
            </a:r>
            <a:r>
              <a:rPr lang="en-US" altLang="zh-TW" b="1" dirty="0">
                <a:solidFill>
                  <a:srgbClr val="FF0000"/>
                </a:solidFill>
              </a:rPr>
              <a:t>PC</a:t>
            </a:r>
            <a:r>
              <a:rPr lang="zh-TW" altLang="en-US" b="1" dirty="0">
                <a:solidFill>
                  <a:srgbClr val="FF0000"/>
                </a:solidFill>
              </a:rPr>
              <a:t>的網路，</a:t>
            </a:r>
            <a:r>
              <a:rPr lang="zh-TW" altLang="en-US" b="1" dirty="0"/>
              <a:t>避免災情擴大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更新</a:t>
            </a:r>
            <a:r>
              <a:rPr lang="zh-TW" altLang="en-US" b="1" dirty="0"/>
              <a:t>防毒軟體，清查內網其他電腦，並採取自保措施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搶救</a:t>
            </a:r>
            <a:r>
              <a:rPr lang="zh-TW" altLang="en-US" b="1" dirty="0">
                <a:solidFill>
                  <a:srgbClr val="FF0000"/>
                </a:solidFill>
              </a:rPr>
              <a:t>還沒被加密的檔案</a:t>
            </a:r>
            <a:r>
              <a:rPr lang="zh-TW" altLang="en-US" b="1" dirty="0" smtClean="0">
                <a:solidFill>
                  <a:srgbClr val="FF0000"/>
                </a:solidFill>
              </a:rPr>
              <a:t>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若</a:t>
            </a:r>
            <a:r>
              <a:rPr lang="zh-TW" altLang="en-US" b="1" dirty="0">
                <a:solidFill>
                  <a:srgbClr val="FF0000"/>
                </a:solidFill>
              </a:rPr>
              <a:t>有備份，開始復原檔案</a:t>
            </a:r>
            <a:r>
              <a:rPr lang="zh-TW" altLang="en-US" b="1" dirty="0" smtClean="0">
                <a:solidFill>
                  <a:srgbClr val="FF0000"/>
                </a:solidFill>
              </a:rPr>
              <a:t>。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外接式</a:t>
            </a:r>
            <a:r>
              <a:rPr lang="en-US" altLang="zh-TW" b="1" dirty="0" smtClean="0">
                <a:solidFill>
                  <a:srgbClr val="FF0000"/>
                </a:solidFill>
              </a:rPr>
              <a:t>HDD)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評估</a:t>
            </a:r>
            <a:r>
              <a:rPr lang="zh-TW" altLang="en-US" b="1" dirty="0"/>
              <a:t>受害災情，決定是否付贖金取得解密金鑰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用</a:t>
            </a:r>
            <a:r>
              <a:rPr lang="zh-TW" altLang="en-US" b="1" dirty="0"/>
              <a:t>新版防毒軟體清除，或</a:t>
            </a:r>
            <a:r>
              <a:rPr lang="zh-TW" altLang="en-US" b="1" dirty="0">
                <a:solidFill>
                  <a:srgbClr val="FF0000"/>
                </a:solidFill>
              </a:rPr>
              <a:t>乾脆重灌電腦</a:t>
            </a:r>
            <a:r>
              <a:rPr lang="zh-TW" altLang="en-US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0251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勒索軟體</a:t>
            </a:r>
            <a:r>
              <a:rPr lang="en-US" altLang="zh-TW" dirty="0" err="1"/>
              <a:t>CryptoLocker</a:t>
            </a:r>
            <a:r>
              <a:rPr lang="zh-TW" altLang="en-US" dirty="0"/>
              <a:t>大舉入侵，企業陷檔案滅亡</a:t>
            </a:r>
            <a:r>
              <a:rPr lang="zh-TW" altLang="en-US" dirty="0" smtClean="0"/>
              <a:t>危機。</a:t>
            </a:r>
            <a:r>
              <a:rPr lang="en-US" altLang="zh-TW" dirty="0" err="1" smtClean="0"/>
              <a:t>iThome</a:t>
            </a:r>
            <a:r>
              <a:rPr lang="zh-TW" altLang="en-US" dirty="0" smtClean="0"/>
              <a:t>。</a:t>
            </a:r>
            <a:r>
              <a:rPr lang="en-US" altLang="zh-TW" dirty="0" smtClean="0">
                <a:hlinkClick r:id="rId2"/>
              </a:rPr>
              <a:t>http://www.ithome.com.tw/node/83529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勒索軟體是什麼？如何預防？</a:t>
            </a:r>
            <a:r>
              <a:rPr lang="en-US" altLang="zh-TW" dirty="0"/>
              <a:t>(</a:t>
            </a:r>
            <a:r>
              <a:rPr lang="zh-TW" altLang="en-US" dirty="0"/>
              <a:t>內有資料圖表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r>
              <a:rPr lang="en-US" altLang="zh-TW" cap="all" dirty="0"/>
              <a:t>TREND LABS </a:t>
            </a:r>
            <a:r>
              <a:rPr lang="zh-TW" altLang="en-US" cap="all" dirty="0"/>
              <a:t>趨勢科技全球技術支援與研發</a:t>
            </a:r>
            <a:r>
              <a:rPr lang="zh-TW" altLang="en-US" cap="all" dirty="0" smtClean="0"/>
              <a:t>中心。</a:t>
            </a:r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://blog.trendmicro.com.tw/?</a:t>
            </a:r>
            <a:r>
              <a:rPr lang="en-US" altLang="zh-TW" dirty="0" smtClean="0">
                <a:hlinkClick r:id="rId3"/>
              </a:rPr>
              <a:t>p=12412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641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</a:t>
            </a:r>
            <a:r>
              <a:rPr lang="en-US" altLang="zh-TW" dirty="0" err="1"/>
              <a:t>CryptoLocker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9</a:t>
            </a:r>
            <a:r>
              <a:rPr lang="zh-TW" altLang="en-US" dirty="0" smtClean="0"/>
              <a:t>月初，一隻名為</a:t>
            </a:r>
            <a:r>
              <a:rPr lang="en-US" altLang="zh-TW" b="1" dirty="0" err="1" smtClean="0"/>
              <a:t>CryptoLocker</a:t>
            </a:r>
            <a:r>
              <a:rPr lang="zh-TW" altLang="en-US" dirty="0" smtClean="0"/>
              <a:t>的勒索軟體（</a:t>
            </a:r>
            <a:r>
              <a:rPr lang="en-US" altLang="zh-TW" dirty="0" smtClean="0"/>
              <a:t>Ransomware</a:t>
            </a:r>
            <a:r>
              <a:rPr lang="zh-TW" altLang="en-US" dirty="0" smtClean="0"/>
              <a:t>）開始出現蹤跡，</a:t>
            </a:r>
            <a:r>
              <a:rPr lang="zh-TW" altLang="en-US" b="1" dirty="0" smtClean="0">
                <a:solidFill>
                  <a:srgbClr val="FF0000"/>
                </a:solidFill>
              </a:rPr>
              <a:t>它會悄悄地將受害者電腦裏的檔案加密，讓使用者無法開啟檔案，也沒辦法破解加密</a:t>
            </a:r>
            <a:r>
              <a:rPr lang="zh-TW" altLang="en-US" dirty="0" smtClean="0"/>
              <a:t>，藉此勒索</a:t>
            </a:r>
            <a:r>
              <a:rPr lang="en-US" altLang="zh-TW" dirty="0" smtClean="0"/>
              <a:t>9,000</a:t>
            </a:r>
            <a:r>
              <a:rPr lang="zh-TW" altLang="en-US" dirty="0" smtClean="0"/>
              <a:t>元（</a:t>
            </a:r>
            <a:r>
              <a:rPr lang="en-US" altLang="zh-TW" dirty="0" smtClean="0"/>
              <a:t>300</a:t>
            </a:r>
            <a:r>
              <a:rPr lang="zh-TW" altLang="en-US" dirty="0" smtClean="0"/>
              <a:t>美元）的解密贖金。</a:t>
            </a:r>
            <a:endParaRPr lang="en-US" altLang="zh-TW" dirty="0" smtClean="0"/>
          </a:p>
          <a:p>
            <a:r>
              <a:rPr lang="zh-TW" altLang="en-US" dirty="0" smtClean="0"/>
              <a:t>此</a:t>
            </a:r>
            <a:r>
              <a:rPr lang="zh-TW" altLang="en-US" dirty="0"/>
              <a:t>軟體</a:t>
            </a:r>
            <a:r>
              <a:rPr lang="zh-TW" altLang="en-US" b="1" dirty="0">
                <a:solidFill>
                  <a:srgbClr val="FF0000"/>
                </a:solidFill>
              </a:rPr>
              <a:t>透過釣魚郵件入侵</a:t>
            </a:r>
            <a:r>
              <a:rPr lang="zh-TW" altLang="en-US" dirty="0"/>
              <a:t>，將受害者電腦的重要文件和檔案全數加密，導致檔案無法存取，而且</a:t>
            </a:r>
            <a:r>
              <a:rPr lang="zh-TW" altLang="en-US" b="1" dirty="0">
                <a:solidFill>
                  <a:srgbClr val="FF0000"/>
                </a:solidFill>
              </a:rPr>
              <a:t>駭客採用高超的加密技術</a:t>
            </a:r>
            <a:r>
              <a:rPr lang="en-US" altLang="zh-TW" b="1" dirty="0">
                <a:solidFill>
                  <a:srgbClr val="FF0000"/>
                </a:solidFill>
              </a:rPr>
              <a:t>(RSA 2048 bit)</a:t>
            </a:r>
            <a:r>
              <a:rPr lang="zh-TW" altLang="en-US" b="1" dirty="0">
                <a:solidFill>
                  <a:srgbClr val="FF0000"/>
                </a:solidFill>
              </a:rPr>
              <a:t>，讓受害者無法自行復原</a:t>
            </a:r>
            <a:r>
              <a:rPr lang="zh-TW" altLang="en-US" dirty="0"/>
              <a:t>，並限期內支付贖金，否則將毀損解密金鑰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590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滲透的方式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err="1" smtClean="0"/>
              <a:t>CryptoLocker</a:t>
            </a:r>
            <a:r>
              <a:rPr lang="zh-TW" altLang="en-US" dirty="0" smtClean="0"/>
              <a:t>是透過典型的社交工程來散播惡意程式，像是</a:t>
            </a:r>
            <a:r>
              <a:rPr lang="zh-TW" altLang="en-US" b="1" dirty="0" smtClean="0">
                <a:solidFill>
                  <a:srgbClr val="FF0000"/>
                </a:solidFill>
              </a:rPr>
              <a:t>釣魚信件、聊天工具或惡意網站等。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釣魚信件則是仿冒成知名的物流或是金融公司</a:t>
            </a:r>
            <a:r>
              <a:rPr lang="zh-TW" altLang="en-US" dirty="0" smtClean="0"/>
              <a:t>，如</a:t>
            </a:r>
            <a:r>
              <a:rPr lang="en-US" altLang="zh-TW" dirty="0" smtClean="0"/>
              <a:t>FedEx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UPS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DHC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r>
              <a:rPr lang="zh-TW" altLang="en-US" dirty="0" smtClean="0"/>
              <a:t>並夾帶暗藏惡意軟體的壓縮檔附件，</a:t>
            </a:r>
            <a:r>
              <a:rPr lang="zh-TW" altLang="en-US" b="1" dirty="0" smtClean="0"/>
              <a:t>附件檔的名稱還刻意偽裝成「</a:t>
            </a:r>
            <a:r>
              <a:rPr lang="en-US" altLang="zh-TW" b="1" dirty="0" smtClean="0">
                <a:solidFill>
                  <a:srgbClr val="FF0000"/>
                </a:solidFill>
              </a:rPr>
              <a:t>xxxxxxxx.pdf.exe</a:t>
            </a:r>
            <a:r>
              <a:rPr lang="zh-TW" altLang="en-US" b="1" dirty="0" smtClean="0"/>
              <a:t>」，因</a:t>
            </a:r>
            <a:r>
              <a:rPr lang="zh-TW" altLang="en-US" b="1" dirty="0" smtClean="0">
                <a:solidFill>
                  <a:srgbClr val="FF0000"/>
                </a:solidFill>
              </a:rPr>
              <a:t>作業系統隱藏副檔名的緣故，讓使用者誤以為是</a:t>
            </a:r>
            <a:r>
              <a:rPr lang="en-US" altLang="zh-TW" b="1" dirty="0" smtClean="0">
                <a:solidFill>
                  <a:srgbClr val="FF0000"/>
                </a:solidFill>
              </a:rPr>
              <a:t>PDF</a:t>
            </a:r>
            <a:r>
              <a:rPr lang="zh-TW" altLang="en-US" b="1" dirty="0" smtClean="0">
                <a:solidFill>
                  <a:srgbClr val="FF0000"/>
                </a:solidFill>
              </a:rPr>
              <a:t>文件檔，點選附件檔案而感染電腦。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9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static4.ithome.com.tw/sites/default/files/images/P28-%E6%AC%A1%E5%9C%96logo(600)_01(2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2" y="-8032"/>
            <a:ext cx="7632848" cy="67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4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中毒後的情形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企業會發現被</a:t>
            </a:r>
            <a:r>
              <a:rPr lang="en-US" altLang="zh-TW" dirty="0" err="1"/>
              <a:t>CryptoLocker</a:t>
            </a:r>
            <a:r>
              <a:rPr lang="zh-TW" altLang="en-US" dirty="0"/>
              <a:t>破壞，</a:t>
            </a:r>
            <a:r>
              <a:rPr lang="zh-TW" altLang="en-US" b="1" dirty="0">
                <a:solidFill>
                  <a:srgbClr val="FF0000"/>
                </a:solidFill>
              </a:rPr>
              <a:t>通常是受害者看到電腦跳出勒索贖金的畫面，或是發現檔案無法開啟，但已經來不及搶救了。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一旦電腦中毒之後，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會自行複製到作業系統的「</a:t>
            </a:r>
            <a:r>
              <a:rPr lang="en-US" altLang="zh-TW" dirty="0" smtClean="0"/>
              <a:t>%</a:t>
            </a:r>
            <a:r>
              <a:rPr lang="en-US" altLang="zh-TW" dirty="0" err="1" smtClean="0"/>
              <a:t>AppData</a:t>
            </a:r>
            <a:r>
              <a:rPr lang="en-US" altLang="zh-TW" dirty="0" smtClean="0"/>
              <a:t>%</a:t>
            </a:r>
            <a:r>
              <a:rPr lang="zh-TW" altLang="en-US" dirty="0" smtClean="0"/>
              <a:t>」目錄下，以亂數命名檔名，讓人不易察覺，並且會在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的註冊檔中加入自動執行的項目「</a:t>
            </a:r>
            <a:r>
              <a:rPr lang="en-US" altLang="zh-TW" dirty="0" smtClean="0"/>
              <a:t>HKEY_CURRENT_USER\Software\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」，因而在電腦開機後即自動執行。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122" name="Picture 2" descr="https://s3-ap-northeast-1.amazonaws.com/fanily-static/nfs/fanily_static/img/M/14588a60d4200000c5ffb4896481304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248"/>
            <a:ext cx="1512168" cy="15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8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中毒後的情形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492895"/>
            <a:ext cx="1800200" cy="33843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/>
              <a:t>當受害人支付贖金之後，該程式不會教您如何一步步解開檔案，而是顯示一個大大的對話方塊要您輸入一個交易序號。</a:t>
            </a:r>
          </a:p>
        </p:txBody>
      </p:sp>
      <p:pic>
        <p:nvPicPr>
          <p:cNvPr id="5122" name="Picture 2" descr="https://s3-ap-northeast-1.amazonaws.com/fanily-static/nfs/fanily_static/img/M/14588a60d4200000c5ffb4896481304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248"/>
            <a:ext cx="1512168" cy="15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rendmicro.com/vinfo/resources/images/tex/articles/ctb-locker-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60" y="1988840"/>
            <a:ext cx="6264696" cy="42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4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CryptoLocker</a:t>
            </a:r>
            <a:r>
              <a:rPr lang="zh-TW" altLang="en-US" dirty="0" smtClean="0"/>
              <a:t>勒索軟體入侵電腦過程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280" y="1484784"/>
            <a:ext cx="8229600" cy="2232248"/>
          </a:xfrm>
        </p:spPr>
        <p:txBody>
          <a:bodyPr>
            <a:noAutofit/>
          </a:bodyPr>
          <a:lstStyle/>
          <a:p>
            <a:r>
              <a:rPr lang="zh-TW" altLang="en-US" sz="2000" dirty="0"/>
              <a:t>新型態的入侵方式仍是採用</a:t>
            </a:r>
            <a:r>
              <a:rPr lang="zh-TW" altLang="en-US" sz="2000" b="1" dirty="0">
                <a:solidFill>
                  <a:srgbClr val="FF0000"/>
                </a:solidFill>
              </a:rPr>
              <a:t>釣魚信件</a:t>
            </a:r>
            <a:r>
              <a:rPr lang="zh-TW" altLang="en-US" sz="2000" dirty="0"/>
              <a:t>夾帶惡意附件，不過，</a:t>
            </a:r>
            <a:r>
              <a:rPr lang="zh-TW" altLang="en-US" sz="2000" b="1" dirty="0">
                <a:solidFill>
                  <a:srgbClr val="FF0000"/>
                </a:solidFill>
              </a:rPr>
              <a:t>惡意附件會先去下載</a:t>
            </a:r>
            <a:r>
              <a:rPr lang="en-US" altLang="zh-TW" sz="2000" b="1" dirty="0" err="1">
                <a:solidFill>
                  <a:srgbClr val="FF0000"/>
                </a:solidFill>
              </a:rPr>
              <a:t>Zbot</a:t>
            </a:r>
            <a:r>
              <a:rPr lang="zh-TW" altLang="en-US" sz="2000" b="1" dirty="0">
                <a:solidFill>
                  <a:srgbClr val="FF0000"/>
                </a:solidFill>
              </a:rPr>
              <a:t>惡意程式，並不是直接下載</a:t>
            </a:r>
            <a:r>
              <a:rPr lang="en-US" altLang="zh-TW" sz="2000" b="1" dirty="0" err="1">
                <a:solidFill>
                  <a:srgbClr val="FF0000"/>
                </a:solidFill>
              </a:rPr>
              <a:t>CryptoLocker</a:t>
            </a:r>
            <a:r>
              <a:rPr lang="zh-TW" altLang="en-US" sz="2000" b="1" dirty="0">
                <a:solidFill>
                  <a:srgbClr val="FF0000"/>
                </a:solidFill>
              </a:rPr>
              <a:t>。植入</a:t>
            </a:r>
            <a:r>
              <a:rPr lang="en-US" altLang="zh-TW" sz="2000" b="1" dirty="0" err="1">
                <a:solidFill>
                  <a:srgbClr val="FF0000"/>
                </a:solidFill>
              </a:rPr>
              <a:t>Zbot</a:t>
            </a:r>
            <a:r>
              <a:rPr lang="zh-TW" altLang="en-US" sz="2000" b="1" dirty="0">
                <a:solidFill>
                  <a:srgbClr val="FF0000"/>
                </a:solidFill>
              </a:rPr>
              <a:t>惡意程式後，會自動下載</a:t>
            </a:r>
            <a:r>
              <a:rPr lang="en-US" altLang="zh-TW" sz="2000" b="1" dirty="0" err="1">
                <a:solidFill>
                  <a:srgbClr val="FF0000"/>
                </a:solidFill>
              </a:rPr>
              <a:t>CryptoLocker</a:t>
            </a:r>
            <a:r>
              <a:rPr lang="zh-TW" altLang="en-US" sz="2000" b="1" dirty="0">
                <a:solidFill>
                  <a:srgbClr val="FF0000"/>
                </a:solidFill>
              </a:rPr>
              <a:t>，</a:t>
            </a:r>
            <a:r>
              <a:rPr lang="en-US" altLang="zh-TW" sz="2000" b="1" dirty="0" err="1">
                <a:solidFill>
                  <a:srgbClr val="FF0000"/>
                </a:solidFill>
              </a:rPr>
              <a:t>CryptoLocker</a:t>
            </a:r>
            <a:r>
              <a:rPr lang="zh-TW" altLang="en-US" sz="2000" b="1" dirty="0">
                <a:solidFill>
                  <a:srgbClr val="FF0000"/>
                </a:solidFill>
              </a:rPr>
              <a:t>再連回</a:t>
            </a:r>
            <a:r>
              <a:rPr lang="en-US" altLang="zh-TW" sz="2000" b="1" dirty="0">
                <a:solidFill>
                  <a:srgbClr val="FF0000"/>
                </a:solidFill>
              </a:rPr>
              <a:t>C&amp;C</a:t>
            </a:r>
            <a:r>
              <a:rPr lang="zh-TW" altLang="en-US" sz="2000" b="1" dirty="0">
                <a:solidFill>
                  <a:srgbClr val="FF0000"/>
                </a:solidFill>
              </a:rPr>
              <a:t>中繼站取得加密公鑰，利用</a:t>
            </a:r>
            <a:r>
              <a:rPr lang="en-US" altLang="zh-TW" sz="2000" b="1" dirty="0">
                <a:solidFill>
                  <a:srgbClr val="FF0000"/>
                </a:solidFill>
              </a:rPr>
              <a:t>RSA</a:t>
            </a:r>
            <a:r>
              <a:rPr lang="zh-TW" altLang="en-US" sz="2000" b="1" dirty="0">
                <a:solidFill>
                  <a:srgbClr val="FF0000"/>
                </a:solidFill>
              </a:rPr>
              <a:t>和</a:t>
            </a:r>
            <a:r>
              <a:rPr lang="en-US" altLang="zh-TW" sz="2000" b="1" dirty="0">
                <a:solidFill>
                  <a:srgbClr val="FF0000"/>
                </a:solidFill>
              </a:rPr>
              <a:t>AES</a:t>
            </a:r>
            <a:r>
              <a:rPr lang="zh-TW" altLang="en-US" sz="2000" b="1" dirty="0">
                <a:solidFill>
                  <a:srgbClr val="FF0000"/>
                </a:solidFill>
              </a:rPr>
              <a:t>技術加密受害者電腦中的檔案，完成後跳出勒索贖金畫面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。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dirty="0"/>
              <a:t>至於</a:t>
            </a:r>
            <a:r>
              <a:rPr lang="en-US" altLang="zh-TW" sz="2000" dirty="0" err="1"/>
              <a:t>Zbot</a:t>
            </a:r>
            <a:r>
              <a:rPr lang="zh-TW" altLang="en-US" sz="2000" dirty="0"/>
              <a:t>惡意程式則會竊取受害者的個人資料，例如網路銀行的帳號密碼等。</a:t>
            </a:r>
          </a:p>
        </p:txBody>
      </p:sp>
      <p:pic>
        <p:nvPicPr>
          <p:cNvPr id="2050" name="Picture 2" descr="http://static4.ithome.com.tw/sites/default/files/images/P25-%E6%AC%A1%E5%9C%96logo(600)_02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920880" cy="29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8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攻擊檔案類型：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*</a:t>
            </a:r>
            <a:r>
              <a:rPr lang="en-US" altLang="zh-TW" dirty="0" smtClean="0"/>
              <a:t>.</a:t>
            </a:r>
            <a:r>
              <a:rPr lang="en-US" altLang="zh-TW" dirty="0"/>
              <a:t>3fr *.</a:t>
            </a:r>
            <a:r>
              <a:rPr lang="en-US" altLang="zh-TW" dirty="0" err="1"/>
              <a:t>accdb</a:t>
            </a:r>
            <a:r>
              <a:rPr lang="en-US" altLang="zh-TW" dirty="0"/>
              <a:t> *.</a:t>
            </a:r>
            <a:r>
              <a:rPr lang="en-US" altLang="zh-TW" dirty="0" err="1"/>
              <a:t>arw</a:t>
            </a:r>
            <a:r>
              <a:rPr lang="en-US" altLang="zh-TW" dirty="0"/>
              <a:t> *.bay *.</a:t>
            </a:r>
            <a:r>
              <a:rPr lang="en-US" altLang="zh-TW" dirty="0" err="1"/>
              <a:t>cdr</a:t>
            </a:r>
            <a:r>
              <a:rPr lang="en-US" altLang="zh-TW" dirty="0"/>
              <a:t> *.</a:t>
            </a:r>
            <a:r>
              <a:rPr lang="en-US" altLang="zh-TW" dirty="0" err="1"/>
              <a:t>cer</a:t>
            </a:r>
            <a:r>
              <a:rPr lang="en-US" altLang="zh-TW" dirty="0"/>
              <a:t> *.cr2 *.</a:t>
            </a:r>
            <a:r>
              <a:rPr lang="en-US" altLang="zh-TW" dirty="0" err="1"/>
              <a:t>crt</a:t>
            </a:r>
            <a:r>
              <a:rPr lang="en-US" altLang="zh-TW" dirty="0"/>
              <a:t> *.</a:t>
            </a:r>
            <a:r>
              <a:rPr lang="en-US" altLang="zh-TW" dirty="0" err="1"/>
              <a:t>crw</a:t>
            </a:r>
            <a:r>
              <a:rPr lang="en-US" altLang="zh-TW" dirty="0"/>
              <a:t> *.dbf *.</a:t>
            </a:r>
            <a:r>
              <a:rPr lang="en-US" altLang="zh-TW" dirty="0" err="1"/>
              <a:t>dcr</a:t>
            </a:r>
            <a:r>
              <a:rPr lang="en-US" altLang="zh-TW" dirty="0"/>
              <a:t> *.der *.</a:t>
            </a:r>
            <a:r>
              <a:rPr lang="en-US" altLang="zh-TW" dirty="0" err="1"/>
              <a:t>dng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*.doc *.</a:t>
            </a:r>
            <a:r>
              <a:rPr lang="en-US" altLang="zh-TW" b="1" dirty="0" err="1">
                <a:solidFill>
                  <a:srgbClr val="FF0000"/>
                </a:solidFill>
              </a:rPr>
              <a:t>docm</a:t>
            </a:r>
            <a:r>
              <a:rPr lang="en-US" altLang="zh-TW" b="1" dirty="0">
                <a:solidFill>
                  <a:srgbClr val="FF0000"/>
                </a:solidFill>
              </a:rPr>
              <a:t> *.</a:t>
            </a:r>
            <a:r>
              <a:rPr lang="en-US" altLang="zh-TW" b="1" dirty="0" err="1">
                <a:solidFill>
                  <a:srgbClr val="FF0000"/>
                </a:solidFill>
              </a:rPr>
              <a:t>docx</a:t>
            </a:r>
            <a:r>
              <a:rPr lang="en-US" altLang="zh-TW" b="1" dirty="0">
                <a:solidFill>
                  <a:srgbClr val="FF0000"/>
                </a:solidFill>
              </a:rPr>
              <a:t> *</a:t>
            </a:r>
            <a:r>
              <a:rPr lang="en-US" altLang="zh-TW" dirty="0"/>
              <a:t>.</a:t>
            </a:r>
            <a:r>
              <a:rPr lang="en-US" altLang="zh-TW" dirty="0" err="1"/>
              <a:t>dwg</a:t>
            </a:r>
            <a:r>
              <a:rPr lang="en-US" altLang="zh-TW" dirty="0"/>
              <a:t> *.</a:t>
            </a:r>
            <a:r>
              <a:rPr lang="en-US" altLang="zh-TW" dirty="0" err="1"/>
              <a:t>dxf</a:t>
            </a:r>
            <a:r>
              <a:rPr lang="en-US" altLang="zh-TW" dirty="0"/>
              <a:t> *.</a:t>
            </a:r>
            <a:r>
              <a:rPr lang="en-US" altLang="zh-TW" dirty="0" err="1"/>
              <a:t>dxg</a:t>
            </a:r>
            <a:r>
              <a:rPr lang="en-US" altLang="zh-TW" dirty="0"/>
              <a:t>*.eps *.erf *.</a:t>
            </a:r>
            <a:r>
              <a:rPr lang="en-US" altLang="zh-TW" dirty="0" err="1"/>
              <a:t>indd</a:t>
            </a:r>
            <a:r>
              <a:rPr lang="en-US" altLang="zh-TW" dirty="0"/>
              <a:t> *.</a:t>
            </a:r>
            <a:r>
              <a:rPr lang="en-US" altLang="zh-TW" dirty="0" err="1"/>
              <a:t>kdc</a:t>
            </a:r>
            <a:r>
              <a:rPr lang="en-US" altLang="zh-TW" dirty="0"/>
              <a:t> *.</a:t>
            </a:r>
            <a:r>
              <a:rPr lang="en-US" altLang="zh-TW" dirty="0" err="1"/>
              <a:t>mdb</a:t>
            </a:r>
            <a:r>
              <a:rPr lang="en-US" altLang="zh-TW" dirty="0"/>
              <a:t> *.</a:t>
            </a:r>
            <a:r>
              <a:rPr lang="en-US" altLang="zh-TW" dirty="0" err="1"/>
              <a:t>mdf</a:t>
            </a:r>
            <a:r>
              <a:rPr lang="en-US" altLang="zh-TW" dirty="0"/>
              <a:t> *.</a:t>
            </a:r>
            <a:r>
              <a:rPr lang="en-US" altLang="zh-TW" dirty="0" err="1"/>
              <a:t>mef</a:t>
            </a:r>
            <a:r>
              <a:rPr lang="en-US" altLang="zh-TW" dirty="0"/>
              <a:t> *.</a:t>
            </a:r>
            <a:r>
              <a:rPr lang="en-US" altLang="zh-TW" dirty="0" err="1"/>
              <a:t>mrw</a:t>
            </a:r>
            <a:r>
              <a:rPr lang="en-US" altLang="zh-TW" dirty="0"/>
              <a:t> *.</a:t>
            </a:r>
            <a:r>
              <a:rPr lang="en-US" altLang="zh-TW" dirty="0" err="1"/>
              <a:t>nef</a:t>
            </a:r>
            <a:r>
              <a:rPr lang="en-US" altLang="zh-TW" dirty="0"/>
              <a:t> *.</a:t>
            </a:r>
            <a:r>
              <a:rPr lang="en-US" altLang="zh-TW" dirty="0" err="1"/>
              <a:t>nrw</a:t>
            </a:r>
            <a:r>
              <a:rPr lang="en-US" altLang="zh-TW" dirty="0"/>
              <a:t> *.</a:t>
            </a:r>
            <a:r>
              <a:rPr lang="en-US" altLang="zh-TW" dirty="0" err="1"/>
              <a:t>odb</a:t>
            </a:r>
            <a:r>
              <a:rPr lang="en-US" altLang="zh-TW" dirty="0"/>
              <a:t> *.</a:t>
            </a:r>
            <a:r>
              <a:rPr lang="en-US" altLang="zh-TW" dirty="0" err="1"/>
              <a:t>odc</a:t>
            </a:r>
            <a:r>
              <a:rPr lang="en-US" altLang="zh-TW" dirty="0"/>
              <a:t> *.</a:t>
            </a:r>
            <a:r>
              <a:rPr lang="en-US" altLang="zh-TW" dirty="0" err="1"/>
              <a:t>odm</a:t>
            </a:r>
            <a:r>
              <a:rPr lang="en-US" altLang="zh-TW" dirty="0"/>
              <a:t> *.</a:t>
            </a:r>
            <a:r>
              <a:rPr lang="en-US" altLang="zh-TW" dirty="0" err="1"/>
              <a:t>odp</a:t>
            </a:r>
            <a:r>
              <a:rPr lang="en-US" altLang="zh-TW" dirty="0"/>
              <a:t> *.</a:t>
            </a:r>
            <a:r>
              <a:rPr lang="en-US" altLang="zh-TW" dirty="0" err="1"/>
              <a:t>ods</a:t>
            </a:r>
            <a:r>
              <a:rPr lang="en-US" altLang="zh-TW" dirty="0"/>
              <a:t> *.</a:t>
            </a:r>
            <a:r>
              <a:rPr lang="en-US" altLang="zh-TW" dirty="0" err="1"/>
              <a:t>odt</a:t>
            </a:r>
            <a:r>
              <a:rPr lang="en-US" altLang="zh-TW" dirty="0"/>
              <a:t> *.</a:t>
            </a:r>
            <a:r>
              <a:rPr lang="en-US" altLang="zh-TW" dirty="0" err="1"/>
              <a:t>orf</a:t>
            </a:r>
            <a:r>
              <a:rPr lang="en-US" altLang="zh-TW" dirty="0"/>
              <a:t> *.p12 *.p7b *.p7c *.</a:t>
            </a:r>
            <a:r>
              <a:rPr lang="en-US" altLang="zh-TW" dirty="0" err="1"/>
              <a:t>pdd</a:t>
            </a:r>
            <a:r>
              <a:rPr lang="en-US" altLang="zh-TW" dirty="0"/>
              <a:t> *.</a:t>
            </a:r>
            <a:r>
              <a:rPr lang="en-US" altLang="zh-TW" dirty="0" err="1"/>
              <a:t>pef</a:t>
            </a:r>
            <a:r>
              <a:rPr lang="en-US" altLang="zh-TW" dirty="0"/>
              <a:t> *.</a:t>
            </a:r>
            <a:r>
              <a:rPr lang="en-US" altLang="zh-TW" dirty="0" err="1"/>
              <a:t>pem</a:t>
            </a:r>
            <a:r>
              <a:rPr lang="en-US" altLang="zh-TW" dirty="0"/>
              <a:t> *.</a:t>
            </a:r>
            <a:r>
              <a:rPr lang="en-US" altLang="zh-TW" dirty="0" err="1"/>
              <a:t>pfx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*.</a:t>
            </a:r>
            <a:r>
              <a:rPr lang="en-US" altLang="zh-TW" b="1" dirty="0" err="1">
                <a:solidFill>
                  <a:srgbClr val="FF0000"/>
                </a:solidFill>
              </a:rPr>
              <a:t>ppt</a:t>
            </a:r>
            <a:r>
              <a:rPr lang="en-US" altLang="zh-TW" b="1" dirty="0">
                <a:solidFill>
                  <a:srgbClr val="FF0000"/>
                </a:solidFill>
              </a:rPr>
              <a:t> *.</a:t>
            </a:r>
            <a:r>
              <a:rPr lang="en-US" altLang="zh-TW" b="1" dirty="0" err="1">
                <a:solidFill>
                  <a:srgbClr val="FF0000"/>
                </a:solidFill>
              </a:rPr>
              <a:t>pptm</a:t>
            </a:r>
            <a:r>
              <a:rPr lang="en-US" altLang="zh-TW" b="1" dirty="0">
                <a:solidFill>
                  <a:srgbClr val="FF0000"/>
                </a:solidFill>
              </a:rPr>
              <a:t> *.</a:t>
            </a:r>
            <a:r>
              <a:rPr lang="en-US" altLang="zh-TW" b="1" dirty="0" err="1">
                <a:solidFill>
                  <a:srgbClr val="FF0000"/>
                </a:solidFill>
              </a:rPr>
              <a:t>pptx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*.</a:t>
            </a:r>
            <a:r>
              <a:rPr lang="en-US" altLang="zh-TW" dirty="0" err="1"/>
              <a:t>psd</a:t>
            </a:r>
            <a:r>
              <a:rPr lang="en-US" altLang="zh-TW" dirty="0"/>
              <a:t> *.</a:t>
            </a:r>
            <a:r>
              <a:rPr lang="en-US" altLang="zh-TW" dirty="0" err="1"/>
              <a:t>pst</a:t>
            </a:r>
            <a:r>
              <a:rPr lang="en-US" altLang="zh-TW" dirty="0"/>
              <a:t> *.</a:t>
            </a:r>
            <a:r>
              <a:rPr lang="en-US" altLang="zh-TW" dirty="0" err="1"/>
              <a:t>ptx</a:t>
            </a:r>
            <a:r>
              <a:rPr lang="en-US" altLang="zh-TW" dirty="0"/>
              <a:t> *.r3d *.</a:t>
            </a:r>
            <a:r>
              <a:rPr lang="en-US" altLang="zh-TW" dirty="0" err="1"/>
              <a:t>raf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*.raw </a:t>
            </a:r>
            <a:r>
              <a:rPr lang="en-US" altLang="zh-TW" dirty="0"/>
              <a:t>*.rtf *.rw2 *.</a:t>
            </a:r>
            <a:r>
              <a:rPr lang="en-US" altLang="zh-TW" dirty="0" err="1"/>
              <a:t>rwl</a:t>
            </a:r>
            <a:r>
              <a:rPr lang="en-US" altLang="zh-TW" dirty="0"/>
              <a:t> *.sr2 *.</a:t>
            </a:r>
            <a:r>
              <a:rPr lang="en-US" altLang="zh-TW" dirty="0" err="1"/>
              <a:t>srf</a:t>
            </a:r>
            <a:r>
              <a:rPr lang="en-US" altLang="zh-TW" dirty="0"/>
              <a:t> *.</a:t>
            </a:r>
            <a:r>
              <a:rPr lang="en-US" altLang="zh-TW" dirty="0" err="1"/>
              <a:t>srw</a:t>
            </a:r>
            <a:r>
              <a:rPr lang="en-US" altLang="zh-TW" dirty="0"/>
              <a:t> *.wb2 *.</a:t>
            </a:r>
            <a:r>
              <a:rPr lang="en-US" altLang="zh-TW" dirty="0" err="1"/>
              <a:t>wpd</a:t>
            </a:r>
            <a:r>
              <a:rPr lang="en-US" altLang="zh-TW" dirty="0"/>
              <a:t> *.</a:t>
            </a:r>
            <a:r>
              <a:rPr lang="en-US" altLang="zh-TW" dirty="0" err="1"/>
              <a:t>wps</a:t>
            </a:r>
            <a:r>
              <a:rPr lang="en-US" altLang="zh-TW" dirty="0"/>
              <a:t> *.x3f *.</a:t>
            </a:r>
            <a:r>
              <a:rPr lang="en-US" altLang="zh-TW" dirty="0" err="1"/>
              <a:t>xlk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*.</a:t>
            </a:r>
            <a:r>
              <a:rPr lang="en-US" altLang="zh-TW" b="1" dirty="0" err="1">
                <a:solidFill>
                  <a:srgbClr val="FF0000"/>
                </a:solidFill>
              </a:rPr>
              <a:t>xls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*.</a:t>
            </a:r>
            <a:r>
              <a:rPr lang="en-US" altLang="zh-TW" dirty="0" err="1"/>
              <a:t>xlsb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*.</a:t>
            </a:r>
            <a:r>
              <a:rPr lang="en-US" altLang="zh-TW" b="1" dirty="0" err="1">
                <a:solidFill>
                  <a:srgbClr val="FF0000"/>
                </a:solidFill>
              </a:rPr>
              <a:t>xlsm</a:t>
            </a:r>
            <a:r>
              <a:rPr lang="en-US" altLang="zh-TW" b="1" dirty="0">
                <a:solidFill>
                  <a:srgbClr val="FF0000"/>
                </a:solidFill>
              </a:rPr>
              <a:t> *.</a:t>
            </a:r>
            <a:r>
              <a:rPr lang="en-US" altLang="zh-TW" b="1" dirty="0" err="1">
                <a:solidFill>
                  <a:srgbClr val="FF0000"/>
                </a:solidFill>
              </a:rPr>
              <a:t>xlsx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0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解密方式：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58516"/>
            <a:ext cx="4248472" cy="4255674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受害者</a:t>
            </a:r>
            <a:r>
              <a:rPr lang="zh-TW" altLang="en-US" sz="4000" b="1" dirty="0">
                <a:solidFill>
                  <a:srgbClr val="FF0000"/>
                </a:solidFill>
              </a:rPr>
              <a:t>無法自行破解，</a:t>
            </a:r>
            <a:r>
              <a:rPr lang="zh-TW" altLang="en-US" sz="4000" dirty="0"/>
              <a:t>若無備份檔案，僅能支付贖金，駭客解密時間依據檔案數量大小，長短</a:t>
            </a:r>
            <a:r>
              <a:rPr lang="zh-TW" altLang="en-US" sz="4000" dirty="0" smtClean="0"/>
              <a:t>不一。</a:t>
            </a:r>
            <a:endParaRPr lang="zh-TW" altLang="en-US" sz="4000" dirty="0"/>
          </a:p>
        </p:txBody>
      </p:sp>
      <p:pic>
        <p:nvPicPr>
          <p:cNvPr id="4100" name="Picture 4" descr="http://www.my-hiend.com/vbb/images/smilies/line0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888432" cy="40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66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52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優雅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佈景主題52</Template>
  <TotalTime>66</TotalTime>
  <Words>1080</Words>
  <Application>Microsoft Office PowerPoint</Application>
  <PresentationFormat>如螢幕大小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佈景主題52</vt:lpstr>
      <vt:lpstr>勒索軟體CryptoLocker</vt:lpstr>
      <vt:lpstr>認識CryptoLocker</vt:lpstr>
      <vt:lpstr>滲透的方式</vt:lpstr>
      <vt:lpstr>PowerPoint 簡報</vt:lpstr>
      <vt:lpstr>中毒後的情形</vt:lpstr>
      <vt:lpstr>中毒後的情形</vt:lpstr>
      <vt:lpstr>CryptoLocker勒索軟體入侵電腦過程</vt:lpstr>
      <vt:lpstr>攻擊檔案類型：</vt:lpstr>
      <vt:lpstr>解密方式：</vt:lpstr>
      <vt:lpstr>PowerPoint 簡報</vt:lpstr>
      <vt:lpstr>受害後的應變之道：</vt:lpstr>
      <vt:lpstr>自保之道</vt:lpstr>
      <vt:lpstr>局端版本--(一)自保方法：</vt:lpstr>
      <vt:lpstr>局端版本--(二)被駭後之緊急應變措施：</vt:lpstr>
      <vt:lpstr>資料來源：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勒索軟體CryptoLocker</dc:title>
  <dc:creator>chuang18</dc:creator>
  <cp:lastModifiedBy>SoonE</cp:lastModifiedBy>
  <cp:revision>9</cp:revision>
  <dcterms:created xsi:type="dcterms:W3CDTF">2015-11-02T01:45:43Z</dcterms:created>
  <dcterms:modified xsi:type="dcterms:W3CDTF">2015-11-03T03:43:02Z</dcterms:modified>
</cp:coreProperties>
</file>