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sldIdLst>
    <p:sldId id="256" r:id="rId2"/>
    <p:sldId id="257" r:id="rId3"/>
    <p:sldId id="261" r:id="rId4"/>
    <p:sldId id="265" r:id="rId5"/>
    <p:sldId id="262" r:id="rId6"/>
    <p:sldId id="266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68" d="100"/>
          <a:sy n="68" d="100"/>
        </p:scale>
        <p:origin x="25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6DF9511-A832-4CBB-86BF-17B4874F220E}" type="datetimeFigureOut">
              <a:rPr lang="zh-TW" altLang="en-US" smtClean="0"/>
              <a:t>2019/11/21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9B501BF-BF7F-48A0-8D01-05A0833A948A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8432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F9511-A832-4CBB-86BF-17B4874F220E}" type="datetimeFigureOut">
              <a:rPr lang="zh-TW" altLang="en-US" smtClean="0"/>
              <a:t>2019/11/21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501BF-BF7F-48A0-8D01-05A0833A94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6980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F9511-A832-4CBB-86BF-17B4874F220E}" type="datetimeFigureOut">
              <a:rPr lang="zh-TW" altLang="en-US" smtClean="0"/>
              <a:t>2019/11/21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501BF-BF7F-48A0-8D01-05A0833A948A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1098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F9511-A832-4CBB-86BF-17B4874F220E}" type="datetimeFigureOut">
              <a:rPr lang="zh-TW" altLang="en-US" smtClean="0"/>
              <a:t>2019/11/21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501BF-BF7F-48A0-8D01-05A0833A948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5016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F9511-A832-4CBB-86BF-17B4874F220E}" type="datetimeFigureOut">
              <a:rPr lang="zh-TW" altLang="en-US" smtClean="0"/>
              <a:t>2019/11/21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501BF-BF7F-48A0-8D01-05A0833A94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57773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F9511-A832-4CBB-86BF-17B4874F220E}" type="datetimeFigureOut">
              <a:rPr lang="zh-TW" altLang="en-US" smtClean="0"/>
              <a:t>2019/11/21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501BF-BF7F-48A0-8D01-05A0833A948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32676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F9511-A832-4CBB-86BF-17B4874F220E}" type="datetimeFigureOut">
              <a:rPr lang="zh-TW" altLang="en-US" smtClean="0"/>
              <a:t>2019/11/21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501BF-BF7F-48A0-8D01-05A0833A948A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0891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F9511-A832-4CBB-86BF-17B4874F220E}" type="datetimeFigureOut">
              <a:rPr lang="zh-TW" altLang="en-US" smtClean="0"/>
              <a:t>2019/11/21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501BF-BF7F-48A0-8D01-05A0833A948A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4756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F9511-A832-4CBB-86BF-17B4874F220E}" type="datetimeFigureOut">
              <a:rPr lang="zh-TW" altLang="en-US" smtClean="0"/>
              <a:t>2019/11/21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501BF-BF7F-48A0-8D01-05A0833A948A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9078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F9511-A832-4CBB-86BF-17B4874F220E}" type="datetimeFigureOut">
              <a:rPr lang="zh-TW" altLang="en-US" smtClean="0"/>
              <a:t>2019/11/21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501BF-BF7F-48A0-8D01-05A0833A94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4249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F9511-A832-4CBB-86BF-17B4874F220E}" type="datetimeFigureOut">
              <a:rPr lang="zh-TW" altLang="en-US" smtClean="0"/>
              <a:t>2019/11/21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501BF-BF7F-48A0-8D01-05A0833A948A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6420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F9511-A832-4CBB-86BF-17B4874F220E}" type="datetimeFigureOut">
              <a:rPr lang="zh-TW" altLang="en-US" smtClean="0"/>
              <a:t>2019/11/21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501BF-BF7F-48A0-8D01-05A0833A94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4554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F9511-A832-4CBB-86BF-17B4874F220E}" type="datetimeFigureOut">
              <a:rPr lang="zh-TW" altLang="en-US" smtClean="0"/>
              <a:t>2019/11/21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501BF-BF7F-48A0-8D01-05A0833A948A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5858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F9511-A832-4CBB-86BF-17B4874F220E}" type="datetimeFigureOut">
              <a:rPr lang="zh-TW" altLang="en-US" smtClean="0"/>
              <a:t>2019/11/21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501BF-BF7F-48A0-8D01-05A0833A948A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7892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F9511-A832-4CBB-86BF-17B4874F220E}" type="datetimeFigureOut">
              <a:rPr lang="zh-TW" altLang="en-US" smtClean="0"/>
              <a:t>2019/11/21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501BF-BF7F-48A0-8D01-05A0833A94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6631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F9511-A832-4CBB-86BF-17B4874F220E}" type="datetimeFigureOut">
              <a:rPr lang="zh-TW" altLang="en-US" smtClean="0"/>
              <a:t>2019/11/21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501BF-BF7F-48A0-8D01-05A0833A948A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8935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F9511-A832-4CBB-86BF-17B4874F220E}" type="datetimeFigureOut">
              <a:rPr lang="zh-TW" altLang="en-US" smtClean="0"/>
              <a:t>2019/11/21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501BF-BF7F-48A0-8D01-05A0833A94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4985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6DF9511-A832-4CBB-86BF-17B4874F220E}" type="datetimeFigureOut">
              <a:rPr lang="zh-TW" altLang="en-US" smtClean="0"/>
              <a:t>2019/11/21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9B501BF-BF7F-48A0-8D01-05A0833A94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389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單字</a:t>
            </a:r>
            <a:r>
              <a:rPr lang="en-US" altLang="zh-TW" dirty="0" err="1" smtClean="0"/>
              <a:t>PK</a:t>
            </a:r>
            <a:r>
              <a:rPr lang="zh-TW" altLang="en-US" dirty="0"/>
              <a:t>賽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782709" y="3386664"/>
            <a:ext cx="6815669" cy="1320802"/>
          </a:xfrm>
        </p:spPr>
        <p:txBody>
          <a:bodyPr/>
          <a:lstStyle/>
          <a:p>
            <a:endParaRPr lang="en-US" altLang="zh-TW" dirty="0" smtClean="0"/>
          </a:p>
          <a:p>
            <a:r>
              <a:rPr lang="en-US" altLang="zh-TW" sz="4000" dirty="0" smtClean="0"/>
              <a:t>100</a:t>
            </a:r>
            <a:r>
              <a:rPr lang="zh-TW" altLang="en-US" sz="4000" dirty="0" smtClean="0"/>
              <a:t>個單字拼字比賽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06064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051821" y="158046"/>
            <a:ext cx="872065" cy="846666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10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58046"/>
            <a:ext cx="11085686" cy="6699954"/>
          </a:xfrm>
        </p:spPr>
        <p:txBody>
          <a:bodyPr>
            <a:normAutofit/>
          </a:bodyPr>
          <a:lstStyle/>
          <a:p>
            <a:r>
              <a:rPr lang="en-US" altLang="zh-TW" sz="48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108 </a:t>
            </a:r>
            <a:r>
              <a:rPr lang="zh-TW" altLang="en-US" sz="48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學年度英語大會師單字題庫  </a:t>
            </a:r>
            <a:r>
              <a:rPr lang="en-US" altLang="zh-TW" sz="48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10 </a:t>
            </a:r>
            <a:endParaRPr lang="en-US" altLang="zh-TW" sz="4800" dirty="0" smtClean="0">
              <a:latin typeface="Arial" panose="020B0604020202020204" pitchFamily="34" charset="0"/>
              <a:ea typeface="標楷體" panose="03000509000000000000" pitchFamily="65" charset="-120"/>
            </a:endParaRPr>
          </a:p>
          <a:p>
            <a:r>
              <a:rPr lang="zh-TW" altLang="en-US" sz="44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動物和昆蟲 </a:t>
            </a:r>
            <a:r>
              <a:rPr lang="en-US" altLang="zh-TW" sz="44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: </a:t>
            </a:r>
            <a:r>
              <a:rPr lang="zh-TW" altLang="en-US" sz="44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 </a:t>
            </a:r>
            <a:r>
              <a:rPr lang="en-US" altLang="zh-TW" sz="4400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bee</a:t>
            </a:r>
            <a:r>
              <a:rPr lang="zh-TW" altLang="en-US" sz="4400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蜜蜂</a:t>
            </a:r>
            <a:r>
              <a:rPr lang="en-US" altLang="zh-TW" sz="4400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, cat</a:t>
            </a:r>
            <a:r>
              <a:rPr lang="zh-TW" altLang="en-US" sz="4400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貓 </a:t>
            </a:r>
            <a:r>
              <a:rPr lang="en-US" altLang="zh-TW" sz="4400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, </a:t>
            </a:r>
            <a:r>
              <a:rPr lang="en-US" altLang="zh-TW" sz="44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dog </a:t>
            </a:r>
            <a:r>
              <a:rPr lang="zh-TW" altLang="en-US" sz="44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狗</a:t>
            </a:r>
            <a:r>
              <a:rPr lang="en-US" altLang="zh-TW" sz="44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 </a:t>
            </a:r>
          </a:p>
          <a:p>
            <a:r>
              <a:rPr lang="zh-TW" altLang="en-US" sz="44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食物 </a:t>
            </a:r>
            <a:r>
              <a:rPr lang="en-US" altLang="zh-TW" sz="44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: </a:t>
            </a:r>
            <a:r>
              <a:rPr lang="zh-TW" altLang="en-US" sz="44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   </a:t>
            </a:r>
            <a:r>
              <a:rPr lang="en-US" altLang="zh-TW" sz="4400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apple</a:t>
            </a:r>
            <a:r>
              <a:rPr lang="zh-TW" altLang="en-US" sz="4400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蘋果 </a:t>
            </a:r>
            <a:r>
              <a:rPr lang="en-US" altLang="zh-TW" sz="4400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, banana</a:t>
            </a:r>
            <a:r>
              <a:rPr lang="zh-TW" altLang="en-US" sz="4400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zh-TW" altLang="en-US" sz="44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香蕉</a:t>
            </a:r>
            <a:r>
              <a:rPr lang="en-US" altLang="zh-TW" sz="44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 </a:t>
            </a:r>
          </a:p>
          <a:p>
            <a:r>
              <a:rPr lang="zh-TW" altLang="en-US" sz="44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數字</a:t>
            </a:r>
            <a:r>
              <a:rPr lang="en-US" altLang="zh-TW" sz="44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 :</a:t>
            </a:r>
            <a:r>
              <a:rPr lang="zh-TW" altLang="en-US" sz="44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   </a:t>
            </a:r>
            <a:r>
              <a:rPr lang="zh-TW" altLang="en-US" sz="44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 </a:t>
            </a:r>
            <a:r>
              <a:rPr lang="en-US" altLang="zh-TW" sz="4400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one</a:t>
            </a:r>
            <a:r>
              <a:rPr lang="zh-TW" altLang="en-US" sz="4400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en-US" altLang="zh-TW" sz="4400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1, </a:t>
            </a:r>
            <a:r>
              <a:rPr lang="zh-TW" altLang="en-US" sz="4400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en-US" altLang="zh-TW" sz="4400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two</a:t>
            </a:r>
            <a:r>
              <a:rPr lang="zh-TW" altLang="en-US" sz="4400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en-US" altLang="zh-TW" sz="4400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2</a:t>
            </a:r>
            <a:r>
              <a:rPr lang="zh-TW" altLang="en-US" sz="4400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en-US" altLang="zh-TW" sz="4400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, </a:t>
            </a:r>
            <a:r>
              <a:rPr lang="zh-TW" altLang="en-US" sz="4400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en-US" altLang="zh-TW" sz="4400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three  </a:t>
            </a:r>
            <a:r>
              <a:rPr lang="en-US" altLang="zh-TW" sz="44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3</a:t>
            </a:r>
            <a:endParaRPr lang="en-US" altLang="zh-TW" sz="4400" dirty="0" smtClean="0">
              <a:latin typeface="Arial" panose="020B0604020202020204" pitchFamily="34" charset="0"/>
              <a:ea typeface="標楷體" panose="03000509000000000000" pitchFamily="65" charset="-120"/>
            </a:endParaRPr>
          </a:p>
          <a:p>
            <a:r>
              <a:rPr lang="zh-TW" altLang="en-US" sz="44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其他動詞 </a:t>
            </a:r>
            <a:r>
              <a:rPr lang="en-US" altLang="zh-TW" sz="4400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:</a:t>
            </a:r>
            <a:r>
              <a:rPr lang="zh-TW" altLang="en-US" sz="4400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en-US" altLang="zh-TW" sz="4400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zh-TW" altLang="en-US" sz="4400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en-US" altLang="zh-TW" sz="4400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go</a:t>
            </a:r>
            <a:r>
              <a:rPr lang="zh-TW" altLang="en-US" sz="4400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去 </a:t>
            </a:r>
            <a:r>
              <a:rPr lang="en-US" altLang="zh-TW" sz="4400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, see</a:t>
            </a:r>
            <a:r>
              <a:rPr lang="zh-TW" altLang="en-US" sz="4400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zh-TW" altLang="en-US" sz="44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看見</a:t>
            </a:r>
            <a:endParaRPr lang="en-US" altLang="zh-TW" sz="4400" dirty="0">
              <a:latin typeface="Arial" panose="020B0604020202020204" pitchFamily="34" charset="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5689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051821" y="158046"/>
            <a:ext cx="872065" cy="846666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20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58046"/>
            <a:ext cx="11085686" cy="6699954"/>
          </a:xfrm>
        </p:spPr>
        <p:txBody>
          <a:bodyPr>
            <a:normAutofit/>
          </a:bodyPr>
          <a:lstStyle/>
          <a:p>
            <a:r>
              <a:rPr lang="en-US" altLang="zh-TW" sz="44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108 </a:t>
            </a:r>
            <a:r>
              <a:rPr lang="zh-TW" altLang="en-US" sz="44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學年度英語大會師單字題庫 </a:t>
            </a:r>
            <a:r>
              <a:rPr lang="en-US" altLang="zh-TW" sz="44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20 </a:t>
            </a:r>
            <a:r>
              <a:rPr lang="en-US" altLang="zh-TW" sz="44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-1</a:t>
            </a:r>
            <a:endParaRPr lang="en-US" altLang="zh-TW" sz="4400" dirty="0" smtClean="0">
              <a:latin typeface="Arial" panose="020B0604020202020204" pitchFamily="34" charset="0"/>
              <a:ea typeface="標楷體" panose="03000509000000000000" pitchFamily="65" charset="-120"/>
            </a:endParaRPr>
          </a:p>
          <a:p>
            <a:r>
              <a:rPr lang="zh-TW" altLang="en-US" sz="44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動詞</a:t>
            </a:r>
            <a:r>
              <a:rPr lang="en-US" altLang="zh-TW" sz="44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 </a:t>
            </a:r>
            <a:r>
              <a:rPr lang="en-US" altLang="zh-TW" sz="4400" dirty="0">
                <a:latin typeface="Arial" panose="020B0604020202020204" pitchFamily="34" charset="0"/>
                <a:ea typeface="標楷體" panose="03000509000000000000" pitchFamily="65" charset="-120"/>
              </a:rPr>
              <a:t>:</a:t>
            </a:r>
            <a:endParaRPr lang="en-US" altLang="zh-TW" sz="4400" dirty="0" smtClean="0">
              <a:latin typeface="Arial" panose="020B0604020202020204" pitchFamily="34" charset="0"/>
              <a:ea typeface="標楷體" panose="03000509000000000000" pitchFamily="65" charset="-120"/>
            </a:endParaRPr>
          </a:p>
          <a:p>
            <a:r>
              <a:rPr lang="zh-TW" altLang="en-US" sz="44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 </a:t>
            </a:r>
            <a:r>
              <a:rPr lang="en-US" altLang="zh-TW" sz="4400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run</a:t>
            </a:r>
            <a:r>
              <a:rPr lang="zh-TW" altLang="en-US" sz="4400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跑 </a:t>
            </a:r>
            <a:r>
              <a:rPr lang="en-US" altLang="zh-TW" sz="4400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, jump</a:t>
            </a:r>
            <a:r>
              <a:rPr lang="zh-TW" altLang="en-US" sz="4400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跳</a:t>
            </a:r>
            <a:r>
              <a:rPr lang="en-US" altLang="zh-TW" sz="4400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, sing</a:t>
            </a:r>
            <a:r>
              <a:rPr lang="zh-TW" altLang="en-US" sz="4400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唱歌</a:t>
            </a:r>
            <a:r>
              <a:rPr lang="en-US" altLang="zh-TW" sz="4400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, play</a:t>
            </a:r>
            <a:r>
              <a:rPr lang="zh-TW" altLang="en-US" sz="4400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玩</a:t>
            </a:r>
            <a:r>
              <a:rPr lang="en-US" altLang="zh-TW" sz="4400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,</a:t>
            </a:r>
            <a:r>
              <a:rPr lang="zh-TW" altLang="en-US" sz="4400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en-US" altLang="zh-TW" sz="4400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endParaRPr lang="en-US" altLang="zh-TW" sz="4400" dirty="0" smtClean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r>
              <a:rPr lang="en-US" altLang="zh-TW" sz="4400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read</a:t>
            </a:r>
            <a:r>
              <a:rPr lang="zh-TW" altLang="en-US" sz="4400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閱讀</a:t>
            </a:r>
            <a:r>
              <a:rPr lang="en-US" altLang="zh-TW" sz="4400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, swim</a:t>
            </a:r>
            <a:r>
              <a:rPr lang="zh-TW" altLang="en-US" sz="4400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游泳</a:t>
            </a:r>
            <a:r>
              <a:rPr lang="en-US" altLang="zh-TW" sz="4400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, dance </a:t>
            </a:r>
            <a:r>
              <a:rPr lang="zh-TW" altLang="en-US" sz="4400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跳舞</a:t>
            </a:r>
            <a:endParaRPr lang="en-US" altLang="zh-TW" sz="4400" dirty="0" smtClean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r>
              <a:rPr lang="zh-TW" altLang="en-US" sz="44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數字 </a:t>
            </a:r>
            <a:r>
              <a:rPr lang="en-US" altLang="zh-TW" sz="44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: </a:t>
            </a:r>
          </a:p>
          <a:p>
            <a:r>
              <a:rPr lang="zh-TW" altLang="en-US" sz="44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 </a:t>
            </a:r>
            <a:r>
              <a:rPr lang="en-US" altLang="zh-TW" sz="4400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four</a:t>
            </a:r>
            <a:r>
              <a:rPr lang="zh-TW" altLang="en-US" sz="4400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en-US" altLang="zh-TW" sz="4400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4, five</a:t>
            </a:r>
            <a:r>
              <a:rPr lang="zh-TW" altLang="en-US" sz="4400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en-US" altLang="zh-TW" sz="4400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5, six</a:t>
            </a:r>
            <a:r>
              <a:rPr lang="zh-TW" altLang="en-US" sz="4400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en-US" altLang="zh-TW" sz="4400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6, seven</a:t>
            </a:r>
            <a:r>
              <a:rPr lang="zh-TW" altLang="en-US" sz="4400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en-US" altLang="zh-TW" sz="4400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7, eight</a:t>
            </a:r>
            <a:r>
              <a:rPr lang="zh-TW" altLang="en-US" sz="4400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en-US" altLang="zh-TW" sz="4400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8, </a:t>
            </a:r>
            <a:endParaRPr lang="en-US" altLang="zh-TW" sz="4400" dirty="0" smtClean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r>
              <a:rPr lang="zh-TW" altLang="en-US" sz="44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zh-TW" altLang="en-US" sz="4400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en-US" altLang="zh-TW" sz="4400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nine</a:t>
            </a:r>
            <a:r>
              <a:rPr lang="zh-TW" altLang="en-US" sz="4400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en-US" altLang="zh-TW" sz="4400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9, </a:t>
            </a:r>
            <a:r>
              <a:rPr lang="zh-TW" altLang="en-US" sz="4400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zh-TW" altLang="en-US" sz="4400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en-US" altLang="zh-TW" sz="4400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ten</a:t>
            </a:r>
            <a:r>
              <a:rPr lang="zh-TW" altLang="en-US" sz="4400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en-US" altLang="zh-TW" sz="4400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10</a:t>
            </a:r>
            <a:r>
              <a:rPr lang="zh-TW" altLang="en-US" sz="4400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en-US" altLang="zh-TW" sz="44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 </a:t>
            </a:r>
            <a:endParaRPr lang="zh-TW" altLang="en-US" sz="4400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33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051821" y="158046"/>
            <a:ext cx="872065" cy="846666"/>
          </a:xfrm>
        </p:spPr>
        <p:txBody>
          <a:bodyPr>
            <a:normAutofit/>
          </a:bodyPr>
          <a:lstStyle/>
          <a:p>
            <a:endParaRPr lang="zh-TW" altLang="en-US" sz="11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58046"/>
            <a:ext cx="11085686" cy="6699953"/>
          </a:xfrm>
        </p:spPr>
        <p:txBody>
          <a:bodyPr>
            <a:normAutofit/>
          </a:bodyPr>
          <a:lstStyle/>
          <a:p>
            <a:r>
              <a:rPr lang="en-US" altLang="zh-TW" sz="48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108 </a:t>
            </a:r>
            <a:r>
              <a:rPr lang="zh-TW" altLang="en-US" sz="48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學年度英語大會師單字題庫 </a:t>
            </a:r>
            <a:r>
              <a:rPr lang="en-US" altLang="zh-TW" sz="48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20-2 </a:t>
            </a:r>
            <a:endParaRPr lang="en-US" altLang="zh-TW" sz="4800" dirty="0" smtClean="0">
              <a:latin typeface="Arial" panose="020B0604020202020204" pitchFamily="34" charset="0"/>
              <a:ea typeface="標楷體" panose="03000509000000000000" pitchFamily="65" charset="-120"/>
            </a:endParaRPr>
          </a:p>
          <a:p>
            <a:r>
              <a:rPr lang="zh-TW" altLang="en-US" sz="40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個人特質 </a:t>
            </a:r>
            <a:r>
              <a:rPr lang="en-US" altLang="zh-TW" sz="40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: </a:t>
            </a:r>
          </a:p>
          <a:p>
            <a:r>
              <a:rPr lang="zh-TW" altLang="en-US" sz="40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 </a:t>
            </a:r>
            <a:r>
              <a:rPr lang="en-US" altLang="zh-TW" sz="4400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tall</a:t>
            </a:r>
            <a:r>
              <a:rPr lang="zh-TW" altLang="en-US" sz="4400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高的</a:t>
            </a:r>
            <a:r>
              <a:rPr lang="en-US" altLang="zh-TW" sz="4400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, sad</a:t>
            </a:r>
            <a:r>
              <a:rPr lang="zh-TW" altLang="en-US" sz="4400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悲傷的</a:t>
            </a:r>
            <a:r>
              <a:rPr lang="en-US" altLang="zh-TW" sz="4400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, happy</a:t>
            </a:r>
            <a:r>
              <a:rPr lang="zh-TW" altLang="en-US" sz="4400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開心的</a:t>
            </a:r>
            <a:r>
              <a:rPr lang="en-US" altLang="zh-TW" sz="4400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, </a:t>
            </a:r>
          </a:p>
          <a:p>
            <a:r>
              <a:rPr lang="zh-TW" altLang="en-US" sz="4400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en-US" altLang="zh-TW" sz="4400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old</a:t>
            </a:r>
            <a:r>
              <a:rPr lang="zh-TW" altLang="en-US" sz="4400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老的</a:t>
            </a:r>
            <a:r>
              <a:rPr lang="en-US" altLang="zh-TW" sz="4400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, </a:t>
            </a:r>
            <a:r>
              <a:rPr lang="zh-TW" altLang="en-US" sz="4400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en-US" altLang="zh-TW" sz="4400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cool</a:t>
            </a:r>
            <a:r>
              <a:rPr lang="zh-TW" altLang="en-US" sz="4400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很酷的</a:t>
            </a:r>
            <a:r>
              <a:rPr lang="en-US" altLang="zh-TW" sz="4400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, thin</a:t>
            </a:r>
            <a:r>
              <a:rPr lang="zh-TW" altLang="en-US" sz="4400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瘦的</a:t>
            </a:r>
            <a:r>
              <a:rPr lang="en-US" altLang="zh-TW" sz="4400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, </a:t>
            </a:r>
          </a:p>
          <a:p>
            <a:r>
              <a:rPr lang="zh-TW" altLang="en-US" sz="4400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en-US" altLang="zh-TW" sz="4400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short</a:t>
            </a:r>
            <a:r>
              <a:rPr lang="zh-TW" altLang="en-US" sz="4400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矮的</a:t>
            </a:r>
            <a:endParaRPr lang="zh-TW" altLang="en-US" sz="4400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15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198577" y="158046"/>
            <a:ext cx="880533" cy="609598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30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0311" y="158046"/>
            <a:ext cx="11833575" cy="6699953"/>
          </a:xfrm>
        </p:spPr>
        <p:txBody>
          <a:bodyPr>
            <a:normAutofit lnSpcReduction="10000"/>
          </a:bodyPr>
          <a:lstStyle/>
          <a:p>
            <a:r>
              <a:rPr lang="en-US" altLang="zh-TW" sz="40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108 </a:t>
            </a:r>
            <a:r>
              <a:rPr lang="zh-TW" altLang="en-US" sz="40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學年度英語大會師單字題庫 </a:t>
            </a:r>
            <a:r>
              <a:rPr lang="en-US" altLang="zh-TW" sz="40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 </a:t>
            </a:r>
            <a:r>
              <a:rPr lang="en-US" altLang="zh-TW" sz="40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30-1 </a:t>
            </a:r>
            <a:endParaRPr lang="en-US" altLang="zh-TW" sz="4000" dirty="0" smtClean="0">
              <a:latin typeface="Arial" panose="020B0604020202020204" pitchFamily="34" charset="0"/>
              <a:ea typeface="標楷體" panose="03000509000000000000" pitchFamily="65" charset="-120"/>
            </a:endParaRPr>
          </a:p>
          <a:p>
            <a:r>
              <a:rPr lang="zh-TW" altLang="en-US" sz="40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  家庭 </a:t>
            </a:r>
            <a:r>
              <a:rPr lang="en-US" altLang="zh-TW" sz="40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: mother</a:t>
            </a:r>
            <a:r>
              <a:rPr lang="zh-TW" altLang="en-US" sz="40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 母親</a:t>
            </a:r>
            <a:r>
              <a:rPr lang="en-US" altLang="zh-TW" sz="40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, father</a:t>
            </a:r>
            <a:r>
              <a:rPr lang="zh-TW" altLang="en-US" sz="40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 父親</a:t>
            </a:r>
            <a:r>
              <a:rPr lang="en-US" altLang="zh-TW" sz="40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, sister</a:t>
            </a:r>
            <a:r>
              <a:rPr lang="zh-TW" altLang="en-US" sz="40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 姊妹</a:t>
            </a:r>
            <a:r>
              <a:rPr lang="en-US" altLang="zh-TW" sz="40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, </a:t>
            </a:r>
            <a:r>
              <a:rPr lang="zh-TW" altLang="en-US" sz="40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  </a:t>
            </a:r>
            <a:endParaRPr lang="en-US" altLang="zh-TW" sz="4000" dirty="0" smtClean="0">
              <a:latin typeface="Arial" panose="020B0604020202020204" pitchFamily="34" charset="0"/>
              <a:ea typeface="標楷體" panose="03000509000000000000" pitchFamily="65" charset="-120"/>
            </a:endParaRPr>
          </a:p>
          <a:p>
            <a:r>
              <a:rPr lang="zh-TW" altLang="en-US" sz="4000" dirty="0">
                <a:latin typeface="Arial" panose="020B0604020202020204" pitchFamily="34" charset="0"/>
                <a:ea typeface="標楷體" panose="03000509000000000000" pitchFamily="65" charset="-120"/>
              </a:rPr>
              <a:t> </a:t>
            </a:r>
            <a:r>
              <a:rPr lang="zh-TW" altLang="en-US" sz="40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                     </a:t>
            </a:r>
            <a:r>
              <a:rPr lang="en-US" altLang="zh-TW" sz="40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brother</a:t>
            </a:r>
            <a:r>
              <a:rPr lang="zh-TW" altLang="en-US" sz="40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 兄弟</a:t>
            </a:r>
            <a:r>
              <a:rPr lang="en-US" altLang="zh-TW" sz="40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, grandfather</a:t>
            </a:r>
            <a:r>
              <a:rPr lang="zh-TW" altLang="en-US" sz="40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 祖父 </a:t>
            </a:r>
            <a:r>
              <a:rPr lang="en-US" altLang="zh-TW" sz="4000" dirty="0">
                <a:latin typeface="Arial" panose="020B0604020202020204" pitchFamily="34" charset="0"/>
                <a:ea typeface="標楷體" panose="03000509000000000000" pitchFamily="65" charset="-120"/>
              </a:rPr>
              <a:t>, </a:t>
            </a:r>
            <a:endParaRPr lang="en-US" altLang="zh-TW" sz="4000" dirty="0" smtClean="0">
              <a:latin typeface="Arial" panose="020B0604020202020204" pitchFamily="34" charset="0"/>
              <a:ea typeface="標楷體" panose="03000509000000000000" pitchFamily="65" charset="-120"/>
            </a:endParaRPr>
          </a:p>
          <a:p>
            <a:r>
              <a:rPr lang="zh-TW" altLang="en-US" sz="4000" dirty="0">
                <a:latin typeface="Arial" panose="020B0604020202020204" pitchFamily="34" charset="0"/>
                <a:ea typeface="標楷體" panose="03000509000000000000" pitchFamily="65" charset="-120"/>
              </a:rPr>
              <a:t> </a:t>
            </a:r>
            <a:r>
              <a:rPr lang="zh-TW" altLang="en-US" sz="40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                      </a:t>
            </a:r>
            <a:r>
              <a:rPr lang="en-US" altLang="zh-TW" sz="40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grandmother</a:t>
            </a:r>
            <a:r>
              <a:rPr lang="zh-TW" altLang="en-US" sz="40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 祖母</a:t>
            </a:r>
            <a:endParaRPr lang="en-US" altLang="zh-TW" sz="4000" dirty="0" smtClean="0">
              <a:latin typeface="Arial" panose="020B0604020202020204" pitchFamily="34" charset="0"/>
              <a:ea typeface="標楷體" panose="03000509000000000000" pitchFamily="65" charset="-120"/>
            </a:endParaRPr>
          </a:p>
          <a:p>
            <a:r>
              <a:rPr lang="zh-TW" altLang="en-US" sz="4000" dirty="0">
                <a:latin typeface="Arial" panose="020B0604020202020204" pitchFamily="34" charset="0"/>
                <a:ea typeface="標楷體" panose="03000509000000000000" pitchFamily="65" charset="-120"/>
              </a:rPr>
              <a:t> </a:t>
            </a:r>
            <a:r>
              <a:rPr lang="zh-TW" altLang="en-US" sz="40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  顏色 </a:t>
            </a:r>
            <a:r>
              <a:rPr lang="en-US" altLang="zh-TW" sz="40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: </a:t>
            </a:r>
            <a:r>
              <a:rPr lang="zh-TW" altLang="en-US" sz="40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 </a:t>
            </a:r>
            <a:r>
              <a:rPr lang="en-US" altLang="zh-TW" sz="40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blue</a:t>
            </a:r>
            <a:r>
              <a:rPr lang="zh-TW" altLang="en-US" sz="40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 藍色 </a:t>
            </a:r>
            <a:r>
              <a:rPr lang="en-US" altLang="zh-TW" sz="40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, red</a:t>
            </a:r>
            <a:r>
              <a:rPr lang="zh-TW" altLang="en-US" sz="40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 紅色 </a:t>
            </a:r>
            <a:r>
              <a:rPr lang="en-US" altLang="zh-TW" sz="40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, green</a:t>
            </a:r>
            <a:r>
              <a:rPr lang="zh-TW" altLang="en-US" sz="40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 綠色</a:t>
            </a:r>
            <a:r>
              <a:rPr lang="en-US" altLang="zh-TW" sz="40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, </a:t>
            </a:r>
          </a:p>
          <a:p>
            <a:r>
              <a:rPr lang="zh-TW" altLang="en-US" sz="4000" dirty="0">
                <a:latin typeface="Arial" panose="020B0604020202020204" pitchFamily="34" charset="0"/>
                <a:ea typeface="標楷體" panose="03000509000000000000" pitchFamily="65" charset="-120"/>
              </a:rPr>
              <a:t> </a:t>
            </a:r>
            <a:r>
              <a:rPr lang="zh-TW" altLang="en-US" sz="40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                     </a:t>
            </a:r>
            <a:r>
              <a:rPr lang="en-US" altLang="zh-TW" sz="40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purple</a:t>
            </a:r>
            <a:r>
              <a:rPr lang="zh-TW" altLang="en-US" sz="40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 紫色 </a:t>
            </a:r>
            <a:r>
              <a:rPr lang="en-US" altLang="zh-TW" sz="40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, </a:t>
            </a:r>
            <a:r>
              <a:rPr lang="en-US" altLang="zh-TW" sz="4000" dirty="0">
                <a:latin typeface="Arial" panose="020B0604020202020204" pitchFamily="34" charset="0"/>
                <a:ea typeface="標楷體" panose="03000509000000000000" pitchFamily="65" charset="-120"/>
              </a:rPr>
              <a:t>yellow </a:t>
            </a:r>
            <a:r>
              <a:rPr lang="zh-TW" altLang="en-US" sz="40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黃色</a:t>
            </a:r>
            <a:endParaRPr lang="en-US" altLang="zh-TW" sz="4000" dirty="0" smtClean="0">
              <a:latin typeface="Arial" panose="020B0604020202020204" pitchFamily="34" charset="0"/>
              <a:ea typeface="標楷體" panose="03000509000000000000" pitchFamily="65" charset="-120"/>
            </a:endParaRPr>
          </a:p>
          <a:p>
            <a:r>
              <a:rPr lang="zh-TW" altLang="en-US" sz="40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 </a:t>
            </a:r>
            <a:r>
              <a:rPr lang="zh-TW" altLang="en-US" sz="4000" dirty="0">
                <a:latin typeface="Arial" panose="020B0604020202020204" pitchFamily="34" charset="0"/>
                <a:ea typeface="標楷體" panose="03000509000000000000" pitchFamily="65" charset="-120"/>
              </a:rPr>
              <a:t> </a:t>
            </a:r>
            <a:r>
              <a:rPr lang="zh-TW" altLang="en-US" sz="40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 學校 </a:t>
            </a:r>
            <a:r>
              <a:rPr lang="en-US" altLang="zh-TW" sz="40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: eraser</a:t>
            </a:r>
            <a:r>
              <a:rPr lang="zh-TW" altLang="en-US" sz="40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 橡皮擦 </a:t>
            </a:r>
            <a:r>
              <a:rPr lang="en-US" altLang="zh-TW" sz="40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, pencil</a:t>
            </a:r>
            <a:r>
              <a:rPr lang="zh-TW" altLang="en-US" sz="40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 鉛筆</a:t>
            </a:r>
            <a:r>
              <a:rPr lang="en-US" altLang="zh-TW" sz="40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, </a:t>
            </a:r>
            <a:r>
              <a:rPr lang="en-US" altLang="zh-TW" sz="4000" dirty="0">
                <a:latin typeface="Arial" panose="020B0604020202020204" pitchFamily="34" charset="0"/>
                <a:ea typeface="標楷體" panose="03000509000000000000" pitchFamily="65" charset="-120"/>
              </a:rPr>
              <a:t>ruler, </a:t>
            </a:r>
            <a:r>
              <a:rPr lang="zh-TW" altLang="en-US" sz="40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  </a:t>
            </a:r>
            <a:endParaRPr lang="en-US" altLang="zh-TW" sz="4000" dirty="0" smtClean="0">
              <a:latin typeface="Arial" panose="020B0604020202020204" pitchFamily="34" charset="0"/>
              <a:ea typeface="標楷體" panose="03000509000000000000" pitchFamily="65" charset="-120"/>
            </a:endParaRPr>
          </a:p>
          <a:p>
            <a:r>
              <a:rPr lang="zh-TW" altLang="en-US" sz="4000" dirty="0">
                <a:latin typeface="Arial" panose="020B0604020202020204" pitchFamily="34" charset="0"/>
                <a:ea typeface="標楷體" panose="03000509000000000000" pitchFamily="65" charset="-120"/>
              </a:rPr>
              <a:t> </a:t>
            </a:r>
            <a:r>
              <a:rPr lang="zh-TW" altLang="en-US" sz="40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            </a:t>
            </a:r>
            <a:r>
              <a:rPr lang="en-US" altLang="zh-TW" sz="40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marker</a:t>
            </a:r>
            <a:r>
              <a:rPr lang="zh-TW" altLang="en-US" sz="40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 麥克筆</a:t>
            </a:r>
            <a:r>
              <a:rPr lang="en-US" altLang="zh-TW" sz="40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, student</a:t>
            </a:r>
            <a:r>
              <a:rPr lang="zh-TW" altLang="en-US" sz="40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 學生</a:t>
            </a:r>
            <a:r>
              <a:rPr lang="en-US" altLang="zh-TW" sz="4000" dirty="0">
                <a:latin typeface="Arial" panose="020B0604020202020204" pitchFamily="34" charset="0"/>
                <a:ea typeface="標楷體" panose="03000509000000000000" pitchFamily="65" charset="-120"/>
              </a:rPr>
              <a:t>, teacher</a:t>
            </a:r>
            <a:r>
              <a:rPr lang="zh-TW" altLang="en-US" sz="4000" dirty="0">
                <a:latin typeface="Arial" panose="020B0604020202020204" pitchFamily="34" charset="0"/>
                <a:ea typeface="標楷體" panose="03000509000000000000" pitchFamily="65" charset="-120"/>
              </a:rPr>
              <a:t> 老師</a:t>
            </a:r>
            <a:r>
              <a:rPr lang="en-US" altLang="zh-TW" sz="4000" dirty="0">
                <a:latin typeface="Arial" panose="020B0604020202020204" pitchFamily="34" charset="0"/>
                <a:ea typeface="標楷體" panose="03000509000000000000" pitchFamily="65" charset="-120"/>
              </a:rPr>
              <a:t>,</a:t>
            </a:r>
          </a:p>
          <a:p>
            <a:r>
              <a:rPr lang="zh-TW" altLang="en-US" sz="40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             </a:t>
            </a:r>
            <a:r>
              <a:rPr lang="en-US" altLang="zh-TW" sz="40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school</a:t>
            </a:r>
            <a:r>
              <a:rPr lang="zh-TW" altLang="en-US" sz="40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 學校</a:t>
            </a:r>
            <a:r>
              <a:rPr lang="en-US" altLang="zh-TW" sz="40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, friend</a:t>
            </a:r>
            <a:r>
              <a:rPr lang="zh-TW" altLang="en-US" sz="40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朋友</a:t>
            </a:r>
            <a:r>
              <a:rPr lang="en-US" altLang="zh-TW" sz="40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, box</a:t>
            </a:r>
            <a:r>
              <a:rPr lang="zh-TW" altLang="en-US" sz="40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 盒子、箱子</a:t>
            </a:r>
            <a:r>
              <a:rPr lang="en-US" altLang="zh-TW" sz="40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5490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266311" y="158046"/>
            <a:ext cx="835378" cy="541865"/>
          </a:xfrm>
        </p:spPr>
        <p:txBody>
          <a:bodyPr>
            <a:normAutofit fontScale="90000"/>
          </a:bodyPr>
          <a:lstStyle/>
          <a:p>
            <a:r>
              <a:rPr lang="en-US" altLang="zh-TW" sz="4000" dirty="0" smtClean="0"/>
              <a:t>30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0311" y="158046"/>
            <a:ext cx="11833575" cy="6699954"/>
          </a:xfrm>
        </p:spPr>
        <p:txBody>
          <a:bodyPr>
            <a:normAutofit/>
          </a:bodyPr>
          <a:lstStyle/>
          <a:p>
            <a:r>
              <a:rPr lang="en-US" altLang="zh-TW" sz="44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108 </a:t>
            </a:r>
            <a:r>
              <a:rPr lang="zh-TW" altLang="en-US" sz="44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學年度英語大會師單字題庫 </a:t>
            </a:r>
            <a:r>
              <a:rPr lang="en-US" altLang="zh-TW" sz="44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 </a:t>
            </a:r>
            <a:r>
              <a:rPr lang="en-US" altLang="zh-TW" sz="44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30-2</a:t>
            </a:r>
            <a:endParaRPr lang="en-US" altLang="zh-TW" sz="4400" dirty="0" smtClean="0">
              <a:latin typeface="Arial" panose="020B0604020202020204" pitchFamily="34" charset="0"/>
              <a:ea typeface="標楷體" panose="03000509000000000000" pitchFamily="65" charset="-120"/>
            </a:endParaRPr>
          </a:p>
          <a:p>
            <a:r>
              <a:rPr lang="zh-TW" altLang="en-US" sz="40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   </a:t>
            </a:r>
            <a:r>
              <a:rPr lang="zh-TW" altLang="en-US" sz="44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大小 </a:t>
            </a:r>
            <a:r>
              <a:rPr lang="en-US" altLang="zh-TW" sz="44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: </a:t>
            </a:r>
            <a:r>
              <a:rPr lang="zh-TW" altLang="en-US" sz="44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 </a:t>
            </a:r>
            <a:r>
              <a:rPr lang="en-US" altLang="zh-TW" sz="44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big</a:t>
            </a:r>
            <a:r>
              <a:rPr lang="zh-TW" altLang="en-US" sz="44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 大的</a:t>
            </a:r>
            <a:r>
              <a:rPr lang="en-US" altLang="zh-TW" sz="44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, small</a:t>
            </a:r>
            <a:r>
              <a:rPr lang="zh-TW" altLang="en-US" sz="44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 小的</a:t>
            </a:r>
            <a:r>
              <a:rPr lang="en-US" altLang="zh-TW" sz="44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, </a:t>
            </a:r>
            <a:r>
              <a:rPr lang="en-US" altLang="zh-TW" sz="4400" dirty="0">
                <a:latin typeface="Arial" panose="020B0604020202020204" pitchFamily="34" charset="0"/>
                <a:ea typeface="標楷體" panose="03000509000000000000" pitchFamily="65" charset="-120"/>
              </a:rPr>
              <a:t>long</a:t>
            </a:r>
            <a:r>
              <a:rPr lang="zh-TW" altLang="en-US" sz="4400" dirty="0">
                <a:latin typeface="Arial" panose="020B0604020202020204" pitchFamily="34" charset="0"/>
                <a:ea typeface="標楷體" panose="03000509000000000000" pitchFamily="65" charset="-120"/>
              </a:rPr>
              <a:t> 長的</a:t>
            </a:r>
            <a:endParaRPr lang="en-US" altLang="zh-TW" sz="4400" dirty="0" smtClean="0">
              <a:latin typeface="Arial" panose="020B0604020202020204" pitchFamily="34" charset="0"/>
              <a:ea typeface="標楷體" panose="03000509000000000000" pitchFamily="65" charset="-120"/>
            </a:endParaRPr>
          </a:p>
          <a:p>
            <a:r>
              <a:rPr lang="en-US" altLang="zh-TW" sz="44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 </a:t>
            </a:r>
            <a:r>
              <a:rPr lang="zh-TW" altLang="en-US" sz="4400" dirty="0">
                <a:latin typeface="Arial" panose="020B0604020202020204" pitchFamily="34" charset="0"/>
                <a:ea typeface="標楷體" panose="03000509000000000000" pitchFamily="65" charset="-120"/>
              </a:rPr>
              <a:t> </a:t>
            </a:r>
            <a:r>
              <a:rPr lang="zh-TW" altLang="en-US" sz="44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 數字 </a:t>
            </a:r>
            <a:r>
              <a:rPr lang="en-US" altLang="zh-TW" sz="44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: </a:t>
            </a:r>
            <a:r>
              <a:rPr lang="zh-TW" altLang="en-US" sz="44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 </a:t>
            </a:r>
            <a:r>
              <a:rPr lang="en-US" altLang="zh-TW" sz="44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eleven</a:t>
            </a:r>
            <a:r>
              <a:rPr lang="zh-TW" altLang="en-US" sz="44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 </a:t>
            </a:r>
            <a:r>
              <a:rPr lang="en-US" altLang="zh-TW" sz="44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11, twelve</a:t>
            </a:r>
            <a:r>
              <a:rPr lang="zh-TW" altLang="en-US" sz="44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  </a:t>
            </a:r>
            <a:r>
              <a:rPr lang="en-US" altLang="zh-TW" sz="44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12 </a:t>
            </a:r>
          </a:p>
          <a:p>
            <a:r>
              <a:rPr lang="zh-TW" altLang="en-US" sz="44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   房子 </a:t>
            </a:r>
            <a:r>
              <a:rPr lang="en-US" altLang="zh-TW" sz="44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: </a:t>
            </a:r>
            <a:r>
              <a:rPr lang="zh-TW" altLang="en-US" sz="44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  </a:t>
            </a:r>
            <a:r>
              <a:rPr lang="en-US" altLang="zh-TW" sz="44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chair</a:t>
            </a:r>
            <a:r>
              <a:rPr lang="zh-TW" altLang="en-US" sz="44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 椅子</a:t>
            </a:r>
            <a:r>
              <a:rPr lang="en-US" altLang="zh-TW" sz="44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, </a:t>
            </a:r>
            <a:r>
              <a:rPr lang="zh-TW" altLang="en-US" sz="44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 </a:t>
            </a:r>
            <a:r>
              <a:rPr lang="en-US" altLang="zh-TW" sz="44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desk</a:t>
            </a:r>
            <a:r>
              <a:rPr lang="zh-TW" altLang="en-US" sz="44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 桌子</a:t>
            </a:r>
            <a:r>
              <a:rPr lang="en-US" altLang="zh-TW" sz="44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, key</a:t>
            </a:r>
            <a:r>
              <a:rPr lang="zh-TW" altLang="en-US" sz="44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 鑰匙 </a:t>
            </a:r>
            <a:r>
              <a:rPr lang="en-US" altLang="zh-TW" sz="44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, </a:t>
            </a:r>
          </a:p>
          <a:p>
            <a:r>
              <a:rPr lang="zh-TW" altLang="en-US" sz="4400" dirty="0">
                <a:latin typeface="Arial" panose="020B0604020202020204" pitchFamily="34" charset="0"/>
                <a:ea typeface="標楷體" panose="03000509000000000000" pitchFamily="65" charset="-120"/>
              </a:rPr>
              <a:t> </a:t>
            </a:r>
            <a:r>
              <a:rPr lang="zh-TW" altLang="en-US" sz="44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              </a:t>
            </a:r>
            <a:r>
              <a:rPr lang="en-US" altLang="zh-TW" sz="44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sofa</a:t>
            </a:r>
            <a:r>
              <a:rPr lang="zh-TW" altLang="en-US" sz="44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 沙發</a:t>
            </a:r>
            <a:r>
              <a:rPr lang="en-US" altLang="zh-TW" sz="44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,</a:t>
            </a:r>
            <a:r>
              <a:rPr lang="zh-TW" altLang="en-US" sz="44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 </a:t>
            </a:r>
            <a:r>
              <a:rPr lang="en-US" altLang="zh-TW" sz="44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 </a:t>
            </a:r>
            <a:r>
              <a:rPr lang="en-US" altLang="zh-TW" sz="44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home</a:t>
            </a:r>
            <a:r>
              <a:rPr lang="en-US" altLang="zh-TW" sz="4400" dirty="0" smtClean="0"/>
              <a:t> </a:t>
            </a:r>
            <a:r>
              <a:rPr lang="zh-TW" altLang="en-US" sz="4400" dirty="0" smtClean="0"/>
              <a:t>家</a:t>
            </a:r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52142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051821" y="158046"/>
            <a:ext cx="872065" cy="846666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40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0311" y="158046"/>
            <a:ext cx="11833575" cy="6699954"/>
          </a:xfrm>
        </p:spPr>
        <p:txBody>
          <a:bodyPr>
            <a:normAutofit fontScale="92500"/>
          </a:bodyPr>
          <a:lstStyle/>
          <a:p>
            <a:r>
              <a:rPr lang="en-US" altLang="zh-TW" sz="40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108 </a:t>
            </a:r>
            <a:r>
              <a:rPr lang="zh-TW" altLang="en-US" sz="40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學年度英語大會師單字題庫 </a:t>
            </a:r>
            <a:r>
              <a:rPr lang="en-US" altLang="zh-TW" sz="40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 </a:t>
            </a:r>
            <a:r>
              <a:rPr lang="en-US" altLang="zh-TW" sz="40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40-1</a:t>
            </a:r>
            <a:endParaRPr lang="en-US" altLang="zh-TW" sz="4000" dirty="0" smtClean="0">
              <a:latin typeface="Arial" panose="020B0604020202020204" pitchFamily="34" charset="0"/>
              <a:ea typeface="標楷體" panose="03000509000000000000" pitchFamily="65" charset="-120"/>
            </a:endParaRPr>
          </a:p>
          <a:p>
            <a:r>
              <a:rPr lang="zh-TW" altLang="en-US" sz="40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動物</a:t>
            </a:r>
            <a:r>
              <a:rPr lang="en-US" altLang="zh-TW" sz="40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: </a:t>
            </a:r>
            <a:r>
              <a:rPr lang="zh-TW" altLang="en-US" sz="40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 </a:t>
            </a:r>
            <a:r>
              <a:rPr lang="en-US" altLang="zh-TW" sz="40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bear</a:t>
            </a:r>
            <a:r>
              <a:rPr lang="zh-TW" altLang="en-US" sz="40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 熊</a:t>
            </a:r>
            <a:r>
              <a:rPr lang="en-US" altLang="zh-TW" sz="40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, bird</a:t>
            </a:r>
            <a:r>
              <a:rPr lang="zh-TW" altLang="en-US" sz="40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 鳥</a:t>
            </a:r>
            <a:r>
              <a:rPr lang="en-US" altLang="zh-TW" sz="40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, </a:t>
            </a:r>
            <a:r>
              <a:rPr lang="zh-TW" altLang="en-US" sz="40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 </a:t>
            </a:r>
            <a:r>
              <a:rPr lang="en-US" altLang="zh-TW" sz="40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duck</a:t>
            </a:r>
            <a:r>
              <a:rPr lang="zh-TW" altLang="en-US" sz="40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 鴨子</a:t>
            </a:r>
            <a:r>
              <a:rPr lang="en-US" altLang="zh-TW" sz="40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, lion</a:t>
            </a:r>
            <a:r>
              <a:rPr lang="zh-TW" altLang="en-US" sz="40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 獅子</a:t>
            </a:r>
            <a:r>
              <a:rPr lang="en-US" altLang="zh-TW" sz="40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,                </a:t>
            </a:r>
          </a:p>
          <a:p>
            <a:r>
              <a:rPr lang="en-US" altLang="zh-TW" sz="4000" dirty="0">
                <a:latin typeface="Arial" panose="020B0604020202020204" pitchFamily="34" charset="0"/>
                <a:ea typeface="標楷體" panose="03000509000000000000" pitchFamily="65" charset="-120"/>
              </a:rPr>
              <a:t> </a:t>
            </a:r>
            <a:r>
              <a:rPr lang="en-US" altLang="zh-TW" sz="40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          pig</a:t>
            </a:r>
            <a:r>
              <a:rPr lang="zh-TW" altLang="en-US" sz="40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 豬</a:t>
            </a:r>
            <a:r>
              <a:rPr lang="en-US" altLang="zh-TW" sz="40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, tiger</a:t>
            </a:r>
            <a:r>
              <a:rPr lang="zh-TW" altLang="en-US" sz="40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 老虎</a:t>
            </a:r>
            <a:r>
              <a:rPr lang="en-US" altLang="zh-TW" sz="40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 </a:t>
            </a:r>
          </a:p>
          <a:p>
            <a:r>
              <a:rPr lang="en-US" altLang="zh-TW" sz="40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BE </a:t>
            </a:r>
            <a:r>
              <a:rPr lang="en-US" altLang="zh-TW" sz="4000" dirty="0">
                <a:latin typeface="Arial" panose="020B0604020202020204" pitchFamily="34" charset="0"/>
                <a:ea typeface="標楷體" panose="03000509000000000000" pitchFamily="65" charset="-120"/>
              </a:rPr>
              <a:t>&amp; Auxiliaries: </a:t>
            </a:r>
            <a:r>
              <a:rPr lang="zh-TW" altLang="en-US" sz="40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 </a:t>
            </a:r>
            <a:r>
              <a:rPr lang="en-US" altLang="zh-TW" sz="40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do</a:t>
            </a:r>
            <a:r>
              <a:rPr lang="zh-TW" altLang="en-US" sz="40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 </a:t>
            </a:r>
            <a:r>
              <a:rPr lang="zh-TW" altLang="en-US" sz="35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現在式助動詞，用於</a:t>
            </a:r>
            <a:r>
              <a:rPr lang="en-US" altLang="zh-TW" sz="35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I, you, we,</a:t>
            </a:r>
            <a:r>
              <a:rPr lang="zh-TW" altLang="en-US" sz="35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 </a:t>
            </a:r>
            <a:r>
              <a:rPr lang="en-US" altLang="zh-TW" sz="3500" dirty="0">
                <a:latin typeface="Arial" panose="020B0604020202020204" pitchFamily="34" charset="0"/>
                <a:ea typeface="標楷體" panose="03000509000000000000" pitchFamily="65" charset="-120"/>
              </a:rPr>
              <a:t>they</a:t>
            </a:r>
            <a:r>
              <a:rPr lang="en-US" altLang="zh-TW" sz="35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,</a:t>
            </a:r>
            <a:r>
              <a:rPr lang="zh-TW" altLang="en-US" sz="35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                             </a:t>
            </a:r>
            <a:r>
              <a:rPr lang="en-US" altLang="zh-TW" sz="35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   </a:t>
            </a:r>
          </a:p>
          <a:p>
            <a:r>
              <a:rPr lang="en-US" altLang="zh-TW" sz="4000" dirty="0">
                <a:latin typeface="Arial" panose="020B0604020202020204" pitchFamily="34" charset="0"/>
                <a:ea typeface="標楷體" panose="03000509000000000000" pitchFamily="65" charset="-120"/>
              </a:rPr>
              <a:t> </a:t>
            </a:r>
            <a:r>
              <a:rPr lang="en-US" altLang="zh-TW" sz="40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                         have</a:t>
            </a:r>
            <a:r>
              <a:rPr lang="zh-TW" altLang="en-US" sz="35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完成式</a:t>
            </a:r>
            <a:r>
              <a:rPr lang="zh-TW" altLang="en-US" sz="3500" dirty="0">
                <a:latin typeface="Arial" panose="020B0604020202020204" pitchFamily="34" charset="0"/>
                <a:ea typeface="標楷體" panose="03000509000000000000" pitchFamily="65" charset="-120"/>
              </a:rPr>
              <a:t>助動詞，用於</a:t>
            </a:r>
            <a:r>
              <a:rPr lang="en-US" altLang="zh-TW" sz="3500" dirty="0">
                <a:latin typeface="Arial" panose="020B0604020202020204" pitchFamily="34" charset="0"/>
                <a:ea typeface="標楷體" panose="03000509000000000000" pitchFamily="65" charset="-120"/>
              </a:rPr>
              <a:t>I, you, we,</a:t>
            </a:r>
            <a:r>
              <a:rPr lang="zh-TW" altLang="en-US" sz="3500" dirty="0">
                <a:latin typeface="Arial" panose="020B0604020202020204" pitchFamily="34" charset="0"/>
                <a:ea typeface="標楷體" panose="03000509000000000000" pitchFamily="65" charset="-120"/>
              </a:rPr>
              <a:t> </a:t>
            </a:r>
            <a:r>
              <a:rPr lang="en-US" altLang="zh-TW" sz="3500" dirty="0">
                <a:latin typeface="Arial" panose="020B0604020202020204" pitchFamily="34" charset="0"/>
                <a:ea typeface="標楷體" panose="03000509000000000000" pitchFamily="65" charset="-120"/>
              </a:rPr>
              <a:t>they</a:t>
            </a:r>
            <a:endParaRPr lang="en-US" altLang="zh-TW" sz="3500" dirty="0" smtClean="0">
              <a:latin typeface="Arial" panose="020B0604020202020204" pitchFamily="34" charset="0"/>
              <a:ea typeface="標楷體" panose="03000509000000000000" pitchFamily="65" charset="-120"/>
            </a:endParaRPr>
          </a:p>
          <a:p>
            <a:r>
              <a:rPr lang="zh-TW" altLang="en-US" sz="40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衣物 </a:t>
            </a:r>
            <a:r>
              <a:rPr lang="en-US" altLang="zh-TW" sz="40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:  bag</a:t>
            </a:r>
            <a:r>
              <a:rPr lang="zh-TW" altLang="en-US" sz="40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袋子</a:t>
            </a:r>
            <a:r>
              <a:rPr lang="en-US" altLang="zh-TW" sz="40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, dress</a:t>
            </a:r>
            <a:r>
              <a:rPr lang="zh-TW" altLang="en-US" sz="4000" dirty="0">
                <a:latin typeface="Arial" panose="020B0604020202020204" pitchFamily="34" charset="0"/>
                <a:ea typeface="標楷體" panose="03000509000000000000" pitchFamily="65" charset="-120"/>
              </a:rPr>
              <a:t>洋</a:t>
            </a:r>
            <a:r>
              <a:rPr lang="zh-TW" altLang="en-US" sz="40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裝</a:t>
            </a:r>
            <a:r>
              <a:rPr lang="en-US" altLang="zh-TW" sz="40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, </a:t>
            </a:r>
            <a:r>
              <a:rPr lang="zh-TW" altLang="en-US" sz="40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 </a:t>
            </a:r>
            <a:r>
              <a:rPr lang="en-US" altLang="zh-TW" sz="40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jeans</a:t>
            </a:r>
            <a:r>
              <a:rPr lang="zh-TW" altLang="en-US" sz="40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 牛仔褲</a:t>
            </a:r>
            <a:r>
              <a:rPr lang="en-US" altLang="zh-TW" sz="40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, shorts</a:t>
            </a:r>
            <a:r>
              <a:rPr lang="zh-TW" altLang="en-US" sz="40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 短褲</a:t>
            </a:r>
            <a:r>
              <a:rPr lang="en-US" altLang="zh-TW" sz="40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, </a:t>
            </a:r>
          </a:p>
          <a:p>
            <a:r>
              <a:rPr lang="en-US" altLang="zh-TW" sz="4000" dirty="0">
                <a:latin typeface="Arial" panose="020B0604020202020204" pitchFamily="34" charset="0"/>
                <a:ea typeface="標楷體" panose="03000509000000000000" pitchFamily="65" charset="-120"/>
              </a:rPr>
              <a:t> </a:t>
            </a:r>
            <a:r>
              <a:rPr lang="en-US" altLang="zh-TW" sz="40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           jacket</a:t>
            </a:r>
            <a:r>
              <a:rPr lang="zh-TW" altLang="en-US" sz="40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 夾克</a:t>
            </a:r>
            <a:r>
              <a:rPr lang="en-US" altLang="zh-TW" sz="4000" dirty="0">
                <a:latin typeface="Arial" panose="020B0604020202020204" pitchFamily="34" charset="0"/>
                <a:ea typeface="標楷體" panose="03000509000000000000" pitchFamily="65" charset="-120"/>
              </a:rPr>
              <a:t>, pants</a:t>
            </a:r>
            <a:r>
              <a:rPr lang="zh-TW" altLang="en-US" sz="4000" dirty="0">
                <a:latin typeface="Arial" panose="020B0604020202020204" pitchFamily="34" charset="0"/>
                <a:ea typeface="標楷體" panose="03000509000000000000" pitchFamily="65" charset="-120"/>
              </a:rPr>
              <a:t> </a:t>
            </a:r>
            <a:r>
              <a:rPr lang="zh-TW" altLang="en-US" sz="40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長褲  </a:t>
            </a:r>
            <a:r>
              <a:rPr lang="en-US" altLang="zh-TW" sz="40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shoes</a:t>
            </a:r>
            <a:r>
              <a:rPr lang="zh-TW" altLang="en-US" sz="40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 鞋子 </a:t>
            </a:r>
            <a:r>
              <a:rPr lang="en-US" altLang="zh-TW" sz="40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, </a:t>
            </a:r>
          </a:p>
          <a:p>
            <a:r>
              <a:rPr lang="en-US" altLang="zh-TW" sz="4000" dirty="0">
                <a:latin typeface="Arial" panose="020B0604020202020204" pitchFamily="34" charset="0"/>
                <a:ea typeface="標楷體" panose="03000509000000000000" pitchFamily="65" charset="-120"/>
              </a:rPr>
              <a:t> </a:t>
            </a:r>
            <a:r>
              <a:rPr lang="en-US" altLang="zh-TW" sz="40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           T-shirt</a:t>
            </a:r>
            <a:r>
              <a:rPr lang="zh-TW" altLang="en-US" sz="40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 </a:t>
            </a:r>
            <a:r>
              <a:rPr lang="en-US" altLang="zh-TW" sz="40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T</a:t>
            </a:r>
            <a:r>
              <a:rPr lang="zh-TW" altLang="en-US" sz="40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恤</a:t>
            </a:r>
            <a:r>
              <a:rPr lang="en-US" altLang="zh-TW" sz="40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, skirt </a:t>
            </a:r>
            <a:r>
              <a:rPr lang="zh-TW" altLang="en-US" sz="40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裙子</a:t>
            </a:r>
            <a:endParaRPr lang="en-US" altLang="zh-TW" sz="4000" dirty="0" smtClean="0">
              <a:latin typeface="Arial" panose="020B0604020202020204" pitchFamily="34" charset="0"/>
              <a:ea typeface="標楷體" panose="03000509000000000000" pitchFamily="65" charset="-120"/>
            </a:endParaRPr>
          </a:p>
          <a:p>
            <a:r>
              <a:rPr lang="en-US" altLang="zh-TW" sz="40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 </a:t>
            </a:r>
            <a:r>
              <a:rPr lang="zh-TW" altLang="en-US" sz="40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國家 </a:t>
            </a:r>
            <a:r>
              <a:rPr lang="en-US" altLang="zh-TW" sz="40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: Taiwan</a:t>
            </a:r>
            <a:r>
              <a:rPr lang="zh-TW" altLang="en-US" sz="40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 台灣</a:t>
            </a:r>
            <a:endParaRPr lang="zh-TW" altLang="en-US" sz="4000" dirty="0">
              <a:latin typeface="Arial" panose="020B0604020202020204" pitchFamily="34" charset="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391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051821" y="158046"/>
            <a:ext cx="872065" cy="846666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40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0311" y="158046"/>
            <a:ext cx="11833575" cy="6699954"/>
          </a:xfrm>
        </p:spPr>
        <p:txBody>
          <a:bodyPr>
            <a:noAutofit/>
          </a:bodyPr>
          <a:lstStyle/>
          <a:p>
            <a:r>
              <a:rPr lang="en-US" altLang="zh-TW" sz="36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108 </a:t>
            </a:r>
            <a:r>
              <a:rPr lang="zh-TW" altLang="en-US" sz="36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學年度英語大會師單字題庫 </a:t>
            </a:r>
            <a:r>
              <a:rPr lang="en-US" altLang="zh-TW" sz="36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 </a:t>
            </a:r>
            <a:r>
              <a:rPr lang="en-US" altLang="zh-TW" sz="36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40-2</a:t>
            </a:r>
            <a:endParaRPr lang="en-US" altLang="zh-TW" sz="3600" dirty="0" smtClean="0">
              <a:latin typeface="Arial" panose="020B0604020202020204" pitchFamily="34" charset="0"/>
              <a:ea typeface="標楷體" panose="03000509000000000000" pitchFamily="65" charset="-120"/>
            </a:endParaRPr>
          </a:p>
          <a:p>
            <a:r>
              <a:rPr lang="zh-TW" altLang="en-US" sz="36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食物和飲料 </a:t>
            </a:r>
            <a:r>
              <a:rPr lang="en-US" altLang="zh-TW" sz="36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: bread</a:t>
            </a:r>
            <a:r>
              <a:rPr lang="zh-TW" altLang="en-US" sz="36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 麵包 </a:t>
            </a:r>
            <a:r>
              <a:rPr lang="en-US" altLang="zh-TW" sz="36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,  breakfast</a:t>
            </a:r>
            <a:r>
              <a:rPr lang="zh-TW" altLang="en-US" sz="36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早餐</a:t>
            </a:r>
            <a:r>
              <a:rPr lang="en-US" altLang="zh-TW" sz="36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,    </a:t>
            </a:r>
          </a:p>
          <a:p>
            <a:r>
              <a:rPr lang="en-US" altLang="zh-TW" sz="3600" dirty="0">
                <a:latin typeface="Arial" panose="020B0604020202020204" pitchFamily="34" charset="0"/>
                <a:ea typeface="標楷體" panose="03000509000000000000" pitchFamily="65" charset="-120"/>
              </a:rPr>
              <a:t> </a:t>
            </a:r>
            <a:r>
              <a:rPr lang="en-US" altLang="zh-TW" sz="36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        cake</a:t>
            </a:r>
            <a:r>
              <a:rPr lang="zh-TW" altLang="en-US" sz="36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 蛋糕 </a:t>
            </a:r>
            <a:r>
              <a:rPr lang="en-US" altLang="zh-TW" sz="36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, candy</a:t>
            </a:r>
            <a:r>
              <a:rPr lang="zh-TW" altLang="en-US" sz="36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 糖果</a:t>
            </a:r>
            <a:r>
              <a:rPr lang="en-US" altLang="zh-TW" sz="36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, chicken</a:t>
            </a:r>
            <a:r>
              <a:rPr lang="zh-TW" altLang="en-US" sz="36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 雞肉</a:t>
            </a:r>
            <a:r>
              <a:rPr lang="en-US" altLang="zh-TW" sz="36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,</a:t>
            </a:r>
            <a:r>
              <a:rPr lang="zh-TW" altLang="en-US" sz="36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 </a:t>
            </a:r>
            <a:r>
              <a:rPr lang="en-US" altLang="zh-TW" sz="36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cola</a:t>
            </a:r>
            <a:r>
              <a:rPr lang="zh-TW" altLang="en-US" sz="36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 可樂</a:t>
            </a:r>
            <a:r>
              <a:rPr lang="en-US" altLang="zh-TW" sz="36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, </a:t>
            </a:r>
            <a:r>
              <a:rPr lang="zh-TW" altLang="en-US" sz="36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   </a:t>
            </a:r>
            <a:endParaRPr lang="en-US" altLang="zh-TW" sz="3600" dirty="0" smtClean="0">
              <a:latin typeface="Arial" panose="020B0604020202020204" pitchFamily="34" charset="0"/>
              <a:ea typeface="標楷體" panose="03000509000000000000" pitchFamily="65" charset="-120"/>
            </a:endParaRPr>
          </a:p>
          <a:p>
            <a:r>
              <a:rPr lang="zh-TW" altLang="en-US" sz="3600" dirty="0">
                <a:latin typeface="Arial" panose="020B0604020202020204" pitchFamily="34" charset="0"/>
                <a:ea typeface="標楷體" panose="03000509000000000000" pitchFamily="65" charset="-120"/>
              </a:rPr>
              <a:t> </a:t>
            </a:r>
            <a:r>
              <a:rPr lang="zh-TW" altLang="en-US" sz="36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        </a:t>
            </a:r>
            <a:r>
              <a:rPr lang="en-US" altLang="zh-TW" sz="36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cook</a:t>
            </a:r>
            <a:r>
              <a:rPr lang="zh-TW" altLang="en-US" sz="36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 廚師</a:t>
            </a:r>
            <a:r>
              <a:rPr lang="en-US" altLang="zh-TW" sz="36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, cookie</a:t>
            </a:r>
            <a:r>
              <a:rPr lang="zh-TW" altLang="en-US" sz="36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 餅乾 </a:t>
            </a:r>
            <a:r>
              <a:rPr lang="en-US" altLang="zh-TW" sz="36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, </a:t>
            </a:r>
            <a:r>
              <a:rPr lang="en-US" altLang="zh-TW" sz="3600" dirty="0">
                <a:latin typeface="Arial" panose="020B0604020202020204" pitchFamily="34" charset="0"/>
                <a:ea typeface="標楷體" panose="03000509000000000000" pitchFamily="65" charset="-120"/>
              </a:rPr>
              <a:t>hot </a:t>
            </a:r>
            <a:r>
              <a:rPr lang="en-US" altLang="zh-TW" sz="36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dog</a:t>
            </a:r>
            <a:r>
              <a:rPr lang="zh-TW" altLang="en-US" sz="36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 熱狗</a:t>
            </a:r>
            <a:r>
              <a:rPr lang="en-US" altLang="zh-TW" sz="36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, milk</a:t>
            </a:r>
            <a:r>
              <a:rPr lang="zh-TW" altLang="en-US" sz="36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 牛奶 </a:t>
            </a:r>
            <a:r>
              <a:rPr lang="en-US" altLang="zh-TW" sz="36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, </a:t>
            </a:r>
            <a:r>
              <a:rPr lang="zh-TW" altLang="en-US" sz="36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   </a:t>
            </a:r>
            <a:endParaRPr lang="en-US" altLang="zh-TW" sz="3600" dirty="0" smtClean="0">
              <a:latin typeface="Arial" panose="020B0604020202020204" pitchFamily="34" charset="0"/>
              <a:ea typeface="標楷體" panose="03000509000000000000" pitchFamily="65" charset="-120"/>
            </a:endParaRPr>
          </a:p>
          <a:p>
            <a:r>
              <a:rPr lang="zh-TW" altLang="en-US" sz="3600" dirty="0">
                <a:latin typeface="Arial" panose="020B0604020202020204" pitchFamily="34" charset="0"/>
                <a:ea typeface="標楷體" panose="03000509000000000000" pitchFamily="65" charset="-120"/>
              </a:rPr>
              <a:t> </a:t>
            </a:r>
            <a:r>
              <a:rPr lang="zh-TW" altLang="en-US" sz="36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         </a:t>
            </a:r>
            <a:r>
              <a:rPr lang="en-US" altLang="zh-TW" sz="36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rice</a:t>
            </a:r>
            <a:r>
              <a:rPr lang="zh-TW" altLang="en-US" sz="36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 米 </a:t>
            </a:r>
            <a:r>
              <a:rPr lang="en-US" altLang="zh-TW" sz="36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, noodles</a:t>
            </a:r>
            <a:r>
              <a:rPr lang="zh-TW" altLang="en-US" sz="36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 麵</a:t>
            </a:r>
            <a:endParaRPr lang="en-US" altLang="zh-TW" sz="3600" dirty="0" smtClean="0">
              <a:latin typeface="Arial" panose="020B0604020202020204" pitchFamily="34" charset="0"/>
              <a:ea typeface="標楷體" panose="03000509000000000000" pitchFamily="65" charset="-120"/>
            </a:endParaRPr>
          </a:p>
          <a:p>
            <a:r>
              <a:rPr lang="zh-TW" altLang="en-US" sz="36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數字 </a:t>
            </a:r>
            <a:r>
              <a:rPr lang="en-US" altLang="zh-TW" sz="36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: thirteen</a:t>
            </a:r>
            <a:r>
              <a:rPr lang="zh-TW" altLang="en-US" sz="36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 </a:t>
            </a:r>
            <a:r>
              <a:rPr lang="en-US" altLang="zh-TW" sz="36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13</a:t>
            </a:r>
            <a:r>
              <a:rPr lang="zh-TW" altLang="en-US" sz="36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 </a:t>
            </a:r>
            <a:r>
              <a:rPr lang="en-US" altLang="zh-TW" sz="36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, fourteen</a:t>
            </a:r>
            <a:r>
              <a:rPr lang="zh-TW" altLang="en-US" sz="36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 </a:t>
            </a:r>
            <a:r>
              <a:rPr lang="en-US" altLang="zh-TW" sz="36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14</a:t>
            </a:r>
            <a:r>
              <a:rPr lang="zh-TW" altLang="en-US" sz="36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 </a:t>
            </a:r>
            <a:r>
              <a:rPr lang="en-US" altLang="zh-TW" sz="36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, </a:t>
            </a:r>
            <a:r>
              <a:rPr lang="en-US" altLang="zh-TW" sz="3600" dirty="0" err="1" smtClean="0">
                <a:latin typeface="Arial" panose="020B0604020202020204" pitchFamily="34" charset="0"/>
                <a:ea typeface="標楷體" panose="03000509000000000000" pitchFamily="65" charset="-120"/>
              </a:rPr>
              <a:t>fifteen15</a:t>
            </a:r>
            <a:r>
              <a:rPr lang="en-US" altLang="zh-TW" sz="36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, </a:t>
            </a:r>
            <a:r>
              <a:rPr lang="zh-TW" altLang="en-US" sz="36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 </a:t>
            </a:r>
            <a:endParaRPr lang="en-US" altLang="zh-TW" sz="3600" dirty="0" smtClean="0">
              <a:latin typeface="Arial" panose="020B0604020202020204" pitchFamily="34" charset="0"/>
              <a:ea typeface="標楷體" panose="03000509000000000000" pitchFamily="65" charset="-120"/>
            </a:endParaRPr>
          </a:p>
          <a:p>
            <a:r>
              <a:rPr lang="zh-TW" altLang="en-US" sz="3600" dirty="0">
                <a:latin typeface="Arial" panose="020B0604020202020204" pitchFamily="34" charset="0"/>
                <a:ea typeface="標楷體" panose="03000509000000000000" pitchFamily="65" charset="-120"/>
              </a:rPr>
              <a:t> </a:t>
            </a:r>
            <a:r>
              <a:rPr lang="zh-TW" altLang="en-US" sz="36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                         </a:t>
            </a:r>
            <a:r>
              <a:rPr lang="en-US" altLang="zh-TW" sz="36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sixteen</a:t>
            </a:r>
            <a:r>
              <a:rPr lang="zh-TW" altLang="en-US" sz="36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 </a:t>
            </a:r>
            <a:r>
              <a:rPr lang="en-US" altLang="zh-TW" sz="36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16, seventeen</a:t>
            </a:r>
            <a:r>
              <a:rPr lang="zh-TW" altLang="en-US" sz="36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 </a:t>
            </a:r>
            <a:r>
              <a:rPr lang="en-US" altLang="zh-TW" sz="3600" dirty="0" err="1" smtClean="0">
                <a:latin typeface="Arial" panose="020B0604020202020204" pitchFamily="34" charset="0"/>
                <a:ea typeface="標楷體" panose="03000509000000000000" pitchFamily="65" charset="-120"/>
              </a:rPr>
              <a:t>17,eighteen</a:t>
            </a:r>
            <a:r>
              <a:rPr lang="zh-TW" altLang="en-US" sz="36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 </a:t>
            </a:r>
            <a:r>
              <a:rPr lang="en-US" altLang="zh-TW" sz="3600" dirty="0">
                <a:latin typeface="Arial" panose="020B0604020202020204" pitchFamily="34" charset="0"/>
                <a:ea typeface="標楷體" panose="03000509000000000000" pitchFamily="65" charset="-120"/>
              </a:rPr>
              <a:t>18, </a:t>
            </a:r>
            <a:endParaRPr lang="en-US" altLang="zh-TW" sz="3600" dirty="0" smtClean="0">
              <a:latin typeface="Arial" panose="020B0604020202020204" pitchFamily="34" charset="0"/>
              <a:ea typeface="標楷體" panose="03000509000000000000" pitchFamily="65" charset="-120"/>
            </a:endParaRPr>
          </a:p>
          <a:p>
            <a:r>
              <a:rPr lang="zh-TW" altLang="en-US" sz="36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   </a:t>
            </a:r>
            <a:r>
              <a:rPr lang="zh-TW" altLang="en-US" sz="3600" dirty="0">
                <a:latin typeface="Arial" panose="020B0604020202020204" pitchFamily="34" charset="0"/>
                <a:ea typeface="標楷體" panose="03000509000000000000" pitchFamily="65" charset="-120"/>
              </a:rPr>
              <a:t> </a:t>
            </a:r>
            <a:r>
              <a:rPr lang="zh-TW" altLang="en-US" sz="36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                       </a:t>
            </a:r>
            <a:r>
              <a:rPr lang="en-US" altLang="zh-TW" sz="36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nineteen</a:t>
            </a:r>
            <a:r>
              <a:rPr lang="zh-TW" altLang="en-US" sz="36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 </a:t>
            </a:r>
            <a:r>
              <a:rPr lang="en-US" altLang="zh-TW" sz="3600" dirty="0">
                <a:latin typeface="Arial" panose="020B0604020202020204" pitchFamily="34" charset="0"/>
                <a:ea typeface="標楷體" panose="03000509000000000000" pitchFamily="65" charset="-120"/>
              </a:rPr>
              <a:t>19,</a:t>
            </a:r>
            <a:r>
              <a:rPr lang="zh-TW" altLang="en-US" sz="36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 </a:t>
            </a:r>
            <a:r>
              <a:rPr lang="en-US" altLang="zh-TW" sz="36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twenty</a:t>
            </a:r>
            <a:r>
              <a:rPr lang="zh-TW" altLang="en-US" sz="36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 </a:t>
            </a:r>
            <a:r>
              <a:rPr lang="en-US" altLang="zh-TW" sz="36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20 </a:t>
            </a:r>
          </a:p>
          <a:p>
            <a:r>
              <a:rPr lang="zh-TW" altLang="en-US" sz="36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節日</a:t>
            </a:r>
            <a:r>
              <a:rPr lang="en-US" altLang="zh-TW" sz="36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:</a:t>
            </a:r>
            <a:r>
              <a:rPr lang="zh-TW" altLang="en-US" sz="36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 </a:t>
            </a:r>
            <a:r>
              <a:rPr lang="en-US" altLang="zh-TW" sz="36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 Easter </a:t>
            </a:r>
            <a:r>
              <a:rPr lang="zh-TW" altLang="en-US" sz="36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復活節</a:t>
            </a:r>
            <a:r>
              <a:rPr lang="en-US" altLang="zh-TW" sz="36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, Christmas</a:t>
            </a:r>
            <a:r>
              <a:rPr lang="zh-TW" altLang="en-US" sz="3600" dirty="0" smtClean="0">
                <a:latin typeface="Arial" panose="020B0604020202020204" pitchFamily="34" charset="0"/>
                <a:ea typeface="標楷體" panose="03000509000000000000" pitchFamily="65" charset="-120"/>
              </a:rPr>
              <a:t> 聖誕節</a:t>
            </a:r>
            <a:r>
              <a:rPr lang="en-US" altLang="zh-TW" sz="3600" dirty="0" smtClean="0"/>
              <a:t> 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289295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146</TotalTime>
  <Words>471</Words>
  <Application>Microsoft Office PowerPoint</Application>
  <PresentationFormat>寬螢幕</PresentationFormat>
  <Paragraphs>58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4" baseType="lpstr">
      <vt:lpstr>微軟正黑體</vt:lpstr>
      <vt:lpstr>新細明體</vt:lpstr>
      <vt:lpstr>標楷體</vt:lpstr>
      <vt:lpstr>Arial</vt:lpstr>
      <vt:lpstr>Garamond</vt:lpstr>
      <vt:lpstr>有機</vt:lpstr>
      <vt:lpstr>單字PK賽</vt:lpstr>
      <vt:lpstr>10</vt:lpstr>
      <vt:lpstr>20</vt:lpstr>
      <vt:lpstr>PowerPoint 簡報</vt:lpstr>
      <vt:lpstr>30</vt:lpstr>
      <vt:lpstr>30</vt:lpstr>
      <vt:lpstr>40</vt:lpstr>
      <vt:lpstr>40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14</cp:revision>
  <dcterms:created xsi:type="dcterms:W3CDTF">2019-11-13T03:50:08Z</dcterms:created>
  <dcterms:modified xsi:type="dcterms:W3CDTF">2019-11-21T07:51:22Z</dcterms:modified>
</cp:coreProperties>
</file>