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016" r:id="rId1"/>
  </p:sldMasterIdLst>
  <p:notesMasterIdLst>
    <p:notesMasterId r:id="rId4"/>
  </p:notesMasterIdLst>
  <p:handoutMasterIdLst>
    <p:handoutMasterId r:id="rId5"/>
  </p:handoutMasterIdLst>
  <p:sldIdLst>
    <p:sldId id="388" r:id="rId2"/>
    <p:sldId id="389" r:id="rId3"/>
  </p:sldIdLst>
  <p:sldSz cx="6858000" cy="9906000" type="A4"/>
  <p:notesSz cx="6858000" cy="9144000"/>
  <p:embeddedFontLst>
    <p:embeddedFont>
      <p:font typeface="源泉圓體 B" panose="02020500000000000000" charset="-120"/>
      <p:bold r:id="rId6"/>
    </p:embeddedFont>
    <p:embeddedFont>
      <p:font typeface="源泉圓體 M" panose="02020500000000000000" charset="-120"/>
      <p:regular r:id="rId7"/>
    </p:embeddedFont>
    <p:embeddedFont>
      <p:font typeface="源泉圓體 R" panose="02020500000000000000" charset="-12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微軟正黑體" panose="020B0604030504040204" pitchFamily="34" charset="-120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nie Chiu (Dopod)" initials="WC(" lastIdx="1" clrIdx="0">
    <p:extLst>
      <p:ext uri="{19B8F6BF-5375-455C-9EA6-DF929625EA0E}">
        <p15:presenceInfo xmlns:p15="http://schemas.microsoft.com/office/powerpoint/2012/main" userId="S::WinnieChiu@dopod.com::61769a91-bdd0-44b9-8bea-98163b669e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E1E1"/>
    <a:srgbClr val="B3FFD5"/>
    <a:srgbClr val="FF3300"/>
    <a:srgbClr val="FF6600"/>
    <a:srgbClr val="FF9933"/>
    <a:srgbClr val="EFDECD"/>
    <a:srgbClr val="E6CDB4"/>
    <a:srgbClr val="996633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C1D33-2DCA-4A2A-8757-95797BD505F3}" v="14" dt="2022-01-03T10:59:30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9" autoAdjust="0"/>
    <p:restoredTop sz="91892" autoAdjust="0"/>
  </p:normalViewPr>
  <p:slideViewPr>
    <p:cSldViewPr snapToGrid="0">
      <p:cViewPr varScale="1">
        <p:scale>
          <a:sx n="66" d="100"/>
          <a:sy n="66" d="100"/>
        </p:scale>
        <p:origin x="3168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A92E6C9-3872-4E58-92EC-06171792FD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B44A662-6385-4E99-94CB-43D046DAA7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F1768-73A3-4DAC-A98A-936BA07F6B19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238EEF6-848D-4BA6-8445-9584C96A6F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2DB4111-0697-4C2A-8E67-299621DF1B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134B-1A46-44B4-ADC8-6B1099A77D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45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23A5F-1BDD-4A6F-A59B-94D4905F044A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DDBC2-C60D-470B-9C48-11D2E712A3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63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DDBC2-C60D-470B-9C48-11D2E712A3A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65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DDBC2-C60D-470B-9C48-11D2E712A3A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36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54CA-0666-449E-9581-0253B4DF85F2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8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313-F0B2-4C33-BCB1-EC69016065C8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016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313-F0B2-4C33-BCB1-EC69016065C8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84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313-F0B2-4C33-BCB1-EC69016065C8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468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0ACC-A7E3-42CA-99F0-2F4CA6F125F6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93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313-F0B2-4C33-BCB1-EC69016065C8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3353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313-F0B2-4C33-BCB1-EC69016065C8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854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01D4-1899-4CF3-8E5A-272C7C37E3B9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5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84C-6125-4E5C-B966-BC17DFB38337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313-F0B2-4C33-BCB1-EC69016065C8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560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313-F0B2-4C33-BCB1-EC69016065C8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16F1-054F-4A3A-A6F7-AFFDC4DE1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9330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3313-F0B2-4C33-BCB1-EC69016065C8}" type="datetime1">
              <a:rPr lang="en-US" altLang="zh-TW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4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片 40">
            <a:extLst>
              <a:ext uri="{FF2B5EF4-FFF2-40B4-BE49-F238E27FC236}">
                <a16:creationId xmlns:a16="http://schemas.microsoft.com/office/drawing/2014/main" id="{EB130BF1-A194-468D-9FE5-D2EAB762B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4710"/>
          <a:stretch/>
        </p:blipFill>
        <p:spPr>
          <a:xfrm>
            <a:off x="0" y="106751"/>
            <a:ext cx="6858000" cy="9799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0B17D38-5EA3-405F-A870-2FF1298DBC6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604899" y="7808789"/>
            <a:ext cx="2212056" cy="2212056"/>
          </a:xfrm>
          <a:prstGeom prst="rect">
            <a:avLst/>
          </a:prstGeom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18160FC-93A5-4D76-9D75-ECF0CCFE5F35}"/>
              </a:ext>
            </a:extLst>
          </p:cNvPr>
          <p:cNvSpPr/>
          <p:nvPr/>
        </p:nvSpPr>
        <p:spPr>
          <a:xfrm>
            <a:off x="1040829" y="106396"/>
            <a:ext cx="4776339" cy="643447"/>
          </a:xfrm>
          <a:prstGeom prst="roundRect">
            <a:avLst>
              <a:gd name="adj" fmla="val 50000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</a:rPr>
              <a:t>寒假生活叮嚀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CEC422D-402F-407C-8EA8-BA8B32283995}"/>
              </a:ext>
            </a:extLst>
          </p:cNvPr>
          <p:cNvSpPr txBox="1"/>
          <p:nvPr/>
        </p:nvSpPr>
        <p:spPr>
          <a:xfrm>
            <a:off x="452125" y="989885"/>
            <a:ext cx="6050275" cy="1079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zh-TW" altLang="en-US" sz="1500" kern="100" dirty="0">
                <a:latin typeface="源泉圓體 R" panose="020B0500000000000000" pitchFamily="34" charset="-120"/>
                <a:ea typeface="源泉圓體 R" panose="020B0500000000000000" pitchFamily="34" charset="-120"/>
                <a:cs typeface="Times New Roman" panose="02020603050405020304" pitchFamily="18" charset="0"/>
              </a:rPr>
              <a:t>親愛的家長您好：</a:t>
            </a:r>
          </a:p>
          <a:p>
            <a:pPr>
              <a:spcAft>
                <a:spcPts val="451"/>
              </a:spcAft>
            </a:pPr>
            <a:r>
              <a:rPr lang="zh-TW" altLang="en-US" sz="1500" kern="100" dirty="0">
                <a:latin typeface="源泉圓體 R" panose="020B0500000000000000" pitchFamily="34" charset="-120"/>
                <a:ea typeface="源泉圓體 R" panose="020B0500000000000000" pitchFamily="34" charset="-120"/>
                <a:cs typeface="Times New Roman" panose="02020603050405020304" pitchFamily="18" charset="0"/>
              </a:rPr>
              <a:t>感謝您在這學期對學校的協助與配合，歡欣熱鬧的寒假生活，在孩子殷切的期盼中展開了，為了讓孩子有個快樂而充實的假期，以下事項麻煩您協助與叮嚀：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4462F84-DEA4-41C5-9828-541E609EBAE4}"/>
              </a:ext>
            </a:extLst>
          </p:cNvPr>
          <p:cNvSpPr txBox="1"/>
          <p:nvPr/>
        </p:nvSpPr>
        <p:spPr>
          <a:xfrm>
            <a:off x="452123" y="2184513"/>
            <a:ext cx="6228077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1400" b="1" dirty="0">
                <a:solidFill>
                  <a:srgbClr val="0070C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一、作息正常規律：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早睡早起、參與家務、享受充實而美好的假期生活。 </a:t>
            </a:r>
          </a:p>
          <a:p>
            <a:pPr>
              <a:spcBef>
                <a:spcPts val="1200"/>
              </a:spcBef>
            </a:pPr>
            <a:r>
              <a:rPr lang="zh-TW" altLang="en-US" sz="1400" b="1" dirty="0">
                <a:solidFill>
                  <a:srgbClr val="0070C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二、維護身體健康： </a:t>
            </a:r>
          </a:p>
          <a:p>
            <a:pPr marL="271447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1. 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勿忘優質早餐與天天五蔬果，均衡飲食好健壯。</a:t>
            </a:r>
          </a:p>
          <a:p>
            <a:pPr marL="271447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2.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 每天三餐後和睡前要潔牙，養成潔牙的好習慣。</a:t>
            </a:r>
          </a:p>
          <a:p>
            <a:pPr marL="271447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3. 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多喝水，勤洗手，聰明學習靠運動。</a:t>
            </a:r>
          </a:p>
          <a:p>
            <a:pPr marL="472650" indent="-201204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4. 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規律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用眼</a:t>
            </a:r>
            <a:r>
              <a:rPr lang="en-US" altLang="zh-TW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3010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：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近距離用眼每</a:t>
            </a:r>
            <a:r>
              <a:rPr lang="en-US" altLang="zh-TW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30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分鐘要至少休息</a:t>
            </a:r>
            <a:r>
              <a:rPr lang="en-US" altLang="zh-TW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10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分鐘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，以保護視力健康；閱讀書籍或使用手機、平板、電視與電腦時，注意時間、光線與坐姿。</a:t>
            </a:r>
          </a:p>
          <a:p>
            <a:pPr marL="472650" indent="-201204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5.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為維護學生身心健康，使用藥品請在醫師處方或指示情況下使用，也請留意學生是否施用或持有不明藥物，若有精神或行為異常，務必及早就醫。</a:t>
            </a:r>
          </a:p>
          <a:p>
            <a:pPr>
              <a:spcBef>
                <a:spcPts val="1200"/>
              </a:spcBef>
            </a:pPr>
            <a:r>
              <a:rPr lang="zh-TW" altLang="en-US" sz="1400" b="1" dirty="0">
                <a:solidFill>
                  <a:srgbClr val="0070C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三、注意個人與家人安全： </a:t>
            </a:r>
          </a:p>
          <a:p>
            <a:pPr marL="449263" indent="-179388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1. 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指導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居家防火、用電安全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與避難逃生路線等相關居家安全常識。</a:t>
            </a:r>
          </a:p>
          <a:p>
            <a:pPr marL="449263" indent="-179388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2.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 參與室內外活動，需留意體能狀況、逃生設備、天候變化與地形環境等。</a:t>
            </a:r>
          </a:p>
          <a:p>
            <a:pPr marL="449263" indent="-179388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3. 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遵守交通規則，亦請家長配合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酒後勿駕車、開車勿超速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，以維護家人安全及家庭幸福。</a:t>
            </a:r>
          </a:p>
          <a:p>
            <a:pPr marL="449263" indent="-179388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4. 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熱水器切勿裝置在室內，室內保持通風，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避免一氧化碳中毒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。</a:t>
            </a:r>
          </a:p>
          <a:p>
            <a:pPr marL="449263" indent="-179388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5.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 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防範新冠病毒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，定期量體溫並記錄，降低不必要的外出，出現疑似染疫症狀，請通報</a:t>
            </a:r>
            <a:r>
              <a:rPr lang="en-US" altLang="zh-TW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1922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1400" b="1" dirty="0">
                <a:solidFill>
                  <a:srgbClr val="0070C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四、進行犯罪預防： </a:t>
            </a:r>
          </a:p>
          <a:p>
            <a:pPr marL="449263" indent="-179388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1. 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關心孩子的去處與交友狀況。</a:t>
            </a:r>
          </a:p>
          <a:p>
            <a:pPr marL="449263" indent="-179388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2. 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協助孩子選擇電視節目、電腦遊戲及休閒才藝活動，上網請安裝網路分級軟體。</a:t>
            </a:r>
          </a:p>
          <a:p>
            <a:pPr marL="449263" indent="-179388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3. 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反詐騙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三步驟：一聽（聽清楚）、二掛（掛電話）、三查（要查證）。</a:t>
            </a:r>
            <a:endParaRPr lang="en-US" altLang="zh-TW" sz="1400" dirty="0">
              <a:solidFill>
                <a:srgbClr val="000000"/>
              </a:solidFill>
              <a:latin typeface="源泉圓體 R" panose="020B0500000000000000" pitchFamily="34" charset="-120"/>
              <a:ea typeface="源泉圓體 R" panose="020B0500000000000000" pitchFamily="34" charset="-120"/>
            </a:endParaRPr>
          </a:p>
          <a:p>
            <a:pPr marL="449263" indent="-179388">
              <a:spcBef>
                <a:spcPts val="300"/>
              </a:spcBef>
            </a:pPr>
            <a:r>
              <a:rPr lang="en-US" altLang="zh-TW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4. 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保持冷靜、小心查證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、立即撥打</a:t>
            </a:r>
            <a:r>
              <a:rPr lang="en-US" altLang="zh-TW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165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E1E1"/>
                </a:highlight>
                <a:latin typeface="源泉圓體 R" panose="020B0500000000000000" pitchFamily="34" charset="-120"/>
                <a:ea typeface="源泉圓體 R" panose="020B0500000000000000" pitchFamily="34" charset="-120"/>
              </a:rPr>
              <a:t>反詐騙專線</a:t>
            </a:r>
            <a:r>
              <a:rPr lang="zh-TW" altLang="en-US" sz="1400" dirty="0">
                <a:solidFill>
                  <a:srgbClr val="000000"/>
                </a:solidFill>
                <a:latin typeface="源泉圓體 R" panose="020B0500000000000000" pitchFamily="34" charset="-120"/>
                <a:ea typeface="源泉圓體 R" panose="020B0500000000000000" pitchFamily="34" charset="-120"/>
              </a:rPr>
              <a:t>或報警。</a:t>
            </a:r>
            <a:endParaRPr lang="zh-TW" altLang="en-US" sz="1400" dirty="0">
              <a:latin typeface="源泉圓體 R" panose="020B0500000000000000" pitchFamily="34" charset="-120"/>
              <a:ea typeface="源泉圓體 R" panose="020B0500000000000000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06619E4-20E1-4ED6-A121-079789B60B0C}"/>
              </a:ext>
            </a:extLst>
          </p:cNvPr>
          <p:cNvSpPr txBox="1"/>
          <p:nvPr/>
        </p:nvSpPr>
        <p:spPr>
          <a:xfrm>
            <a:off x="1591732" y="8855427"/>
            <a:ext cx="52662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1600" dirty="0">
                <a:solidFill>
                  <a:srgbClr val="00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期待孩子能在家庭與學校密切的合作與關心下成長茁壯！</a:t>
            </a:r>
            <a:endParaRPr lang="en-US" altLang="zh-TW" sz="1600" dirty="0">
              <a:solidFill>
                <a:srgbClr val="000000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1600" dirty="0">
                <a:solidFill>
                  <a:srgbClr val="00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 敬祝 　　闔家平安</a:t>
            </a:r>
            <a:endParaRPr lang="zh-TW" altLang="en-US" sz="1600" dirty="0"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C4ADE7B2-5729-46BE-AE43-B12DB6136A2B}"/>
              </a:ext>
            </a:extLst>
          </p:cNvPr>
          <p:cNvGrpSpPr/>
          <p:nvPr/>
        </p:nvGrpSpPr>
        <p:grpSpPr>
          <a:xfrm>
            <a:off x="-153613" y="8330656"/>
            <a:ext cx="1898958" cy="1690189"/>
            <a:chOff x="-153613" y="8330656"/>
            <a:chExt cx="1898958" cy="1690189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10A0BD4-8929-42A0-A35C-161B2F221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-153613" y="8330656"/>
              <a:ext cx="1898958" cy="1690189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12EFC03-2E03-488C-901F-21C80B125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7653" y="8418247"/>
              <a:ext cx="413176" cy="413176"/>
            </a:xfrm>
            <a:prstGeom prst="rect">
              <a:avLst/>
            </a:prstGeom>
          </p:spPr>
        </p:pic>
      </p:grp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81A77989-3C4E-4C70-B661-52850D101F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217" y="292581"/>
            <a:ext cx="1079783" cy="10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F75133E-2E43-4504-A521-252C11930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4710"/>
          <a:stretch/>
        </p:blipFill>
        <p:spPr>
          <a:xfrm>
            <a:off x="0" y="106751"/>
            <a:ext cx="6858000" cy="9799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A79F3AF-8AC7-4564-A298-1547C74ADC8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4562309" y="5167018"/>
            <a:ext cx="1746816" cy="1746816"/>
          </a:xfrm>
          <a:prstGeom prst="rect">
            <a:avLst/>
          </a:prstGeom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18160FC-93A5-4D76-9D75-ECF0CCFE5F35}"/>
              </a:ext>
            </a:extLst>
          </p:cNvPr>
          <p:cNvSpPr/>
          <p:nvPr/>
        </p:nvSpPr>
        <p:spPr>
          <a:xfrm>
            <a:off x="1040829" y="106751"/>
            <a:ext cx="4776339" cy="64344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</a:rPr>
              <a:t>寒假生活十大公約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CEC422D-402F-407C-8EA8-BA8B32283995}"/>
              </a:ext>
            </a:extLst>
          </p:cNvPr>
          <p:cNvSpPr txBox="1"/>
          <p:nvPr/>
        </p:nvSpPr>
        <p:spPr>
          <a:xfrm>
            <a:off x="417094" y="798586"/>
            <a:ext cx="6440905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一、我</a:t>
            </a:r>
            <a:r>
              <a:rPr lang="zh-TW" altLang="en-US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會</a:t>
            </a: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早睡早起、飲食定時定量、勤洗手的好習慣。</a:t>
            </a:r>
          </a:p>
          <a:p>
            <a:pPr>
              <a:spcAft>
                <a:spcPts val="300"/>
              </a:spcAft>
            </a:pP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二、我</a:t>
            </a:r>
            <a:r>
              <a:rPr lang="zh-TW" altLang="en-US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會</a:t>
            </a: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隨時溫習功課，按時做完作業。</a:t>
            </a:r>
          </a:p>
          <a:p>
            <a:pPr>
              <a:spcAft>
                <a:spcPts val="300"/>
              </a:spcAft>
            </a:pP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三、我</a:t>
            </a:r>
            <a:r>
              <a:rPr lang="zh-TW" altLang="en-US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會</a:t>
            </a: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多閱讀有益書籍，多做有益心的正當活動。</a:t>
            </a:r>
          </a:p>
          <a:p>
            <a:pPr>
              <a:spcAft>
                <a:spcPts val="300"/>
              </a:spcAft>
            </a:pP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四、我</a:t>
            </a:r>
            <a:r>
              <a:rPr lang="zh-TW" altLang="en-US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會</a:t>
            </a: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養成勤勞的習慣，每天和家人一起做家事。</a:t>
            </a:r>
            <a:endParaRPr lang="en-US" altLang="zh-TW" sz="1400" kern="100" dirty="0">
              <a:latin typeface="源泉圓體 M" panose="020B0600000000000000" pitchFamily="34" charset="-120"/>
              <a:ea typeface="源泉圓體 M" panose="020B0600000000000000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五、我</a:t>
            </a:r>
            <a:r>
              <a:rPr lang="zh-TW" altLang="en-US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會</a:t>
            </a: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注意飲食衛生，並且不浪費金錢，養成儲蓄的好習慣。</a:t>
            </a:r>
            <a:endParaRPr lang="en-US" altLang="zh-TW" sz="1400" kern="100" dirty="0">
              <a:latin typeface="源泉圓體 M" panose="020B0600000000000000" pitchFamily="34" charset="-120"/>
              <a:ea typeface="源泉圓體 M" panose="020B0600000000000000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六、我</a:t>
            </a:r>
            <a:r>
              <a:rPr lang="zh-TW" altLang="en-US" sz="1400" kern="100" dirty="0">
                <a:highlight>
                  <a:srgbClr val="FF66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不會</a:t>
            </a: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隨意出門，必要外出時會先告知父母，並遵守防疫規定。</a:t>
            </a:r>
          </a:p>
          <a:p>
            <a:pPr>
              <a:spcAft>
                <a:spcPts val="300"/>
              </a:spcAft>
            </a:pP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七、我</a:t>
            </a:r>
            <a:r>
              <a:rPr lang="zh-TW" altLang="en-US" sz="1400" kern="100" dirty="0">
                <a:highlight>
                  <a:srgbClr val="FF66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不會</a:t>
            </a: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到危險的地方玩耍，不做危險的運動或遊戲。</a:t>
            </a:r>
          </a:p>
          <a:p>
            <a:pPr>
              <a:spcAft>
                <a:spcPts val="300"/>
              </a:spcAft>
            </a:pP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八、我</a:t>
            </a:r>
            <a:r>
              <a:rPr lang="zh-TW" altLang="en-US" sz="1400" kern="100" dirty="0">
                <a:highlight>
                  <a:srgbClr val="FF66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不會</a:t>
            </a: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玩爆竹、煙火等危險性的玩具。</a:t>
            </a:r>
          </a:p>
          <a:p>
            <a:pPr>
              <a:spcAft>
                <a:spcPts val="300"/>
              </a:spcAft>
            </a:pP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九、我</a:t>
            </a:r>
            <a:r>
              <a:rPr lang="zh-TW" altLang="en-US" sz="1400" kern="100" dirty="0">
                <a:highlight>
                  <a:srgbClr val="FF66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不會</a:t>
            </a: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渉足電動場所、網咖遊戲。</a:t>
            </a:r>
          </a:p>
          <a:p>
            <a:pPr>
              <a:spcAft>
                <a:spcPts val="300"/>
              </a:spcAft>
            </a:pP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十、我</a:t>
            </a:r>
            <a:r>
              <a:rPr lang="zh-TW" altLang="en-US" sz="1400" kern="100" dirty="0">
                <a:highlight>
                  <a:srgbClr val="FF66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不會</a:t>
            </a:r>
            <a:r>
              <a:rPr lang="zh-TW" altLang="en-US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擅自到海邊、河邊等場所玩水。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8D65ED39-2774-468A-A09A-3FBEC1F057E2}"/>
              </a:ext>
            </a:extLst>
          </p:cNvPr>
          <p:cNvSpPr/>
          <p:nvPr/>
        </p:nvSpPr>
        <p:spPr>
          <a:xfrm>
            <a:off x="1040828" y="3466074"/>
            <a:ext cx="4776339" cy="64344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35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</a:rPr>
              <a:t>安全上網小叮嚀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7FC3573-BE99-49C6-95BA-33E50334865F}"/>
              </a:ext>
            </a:extLst>
          </p:cNvPr>
          <p:cNvSpPr txBox="1"/>
          <p:nvPr/>
        </p:nvSpPr>
        <p:spPr>
          <a:xfrm>
            <a:off x="417094" y="4214607"/>
            <a:ext cx="6440905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共同為電腦</a:t>
            </a:r>
            <a:r>
              <a:rPr lang="en-US" altLang="zh-TW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手機找個安全使用的家</a:t>
            </a:r>
          </a:p>
          <a:p>
            <a:pPr marL="182563"/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建議和孩子一起討論，電腦和手機使用</a:t>
            </a:r>
            <a:r>
              <a:rPr lang="zh-TW" altLang="zh-TW" sz="1400" kern="100" dirty="0">
                <a:solidFill>
                  <a:srgbClr val="FF33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最適宜的位置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，最好是能夠讓爸媽放心或</a:t>
            </a:r>
            <a:r>
              <a:rPr lang="zh-TW" altLang="zh-TW" sz="1400" kern="100" dirty="0">
                <a:solidFill>
                  <a:srgbClr val="FF33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共同分享使用網路心得的地方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，例如全家共同活動的客廳，隨時可</a:t>
            </a:r>
            <a:r>
              <a:rPr lang="zh-TW" altLang="zh-TW" sz="1400" kern="100" dirty="0">
                <a:solidFill>
                  <a:srgbClr val="FF33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注意和討論孩子的上網活動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8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 </a:t>
            </a:r>
            <a:endParaRPr lang="zh-TW" altLang="zh-TW" sz="800" kern="100" dirty="0">
              <a:latin typeface="源泉圓體 M" panose="020B0600000000000000" pitchFamily="34" charset="-120"/>
              <a:ea typeface="源泉圓體 M" panose="020B06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與孩子一起制定上網守則，培養五種網路使用好習慣</a:t>
            </a:r>
          </a:p>
          <a:p>
            <a:pPr marL="452438" indent="-269875">
              <a:buFont typeface="Wingdings" panose="05000000000000000000" pitchFamily="2" charset="2"/>
              <a:buChar char="l"/>
            </a:pPr>
            <a:r>
              <a:rPr lang="zh-TW" altLang="zh-TW" sz="1400" kern="100" dirty="0">
                <a:solidFill>
                  <a:srgbClr val="0070C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人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：和父母討論網路交友情形</a:t>
            </a:r>
          </a:p>
          <a:p>
            <a:pPr marL="452438" indent="-269875">
              <a:buFont typeface="Wingdings" panose="05000000000000000000" pitchFamily="2" charset="2"/>
              <a:buChar char="l"/>
            </a:pPr>
            <a:r>
              <a:rPr lang="zh-TW" altLang="zh-TW" sz="1400" kern="100" dirty="0">
                <a:solidFill>
                  <a:srgbClr val="0070C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事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：保護自己與他人隱私</a:t>
            </a:r>
          </a:p>
          <a:p>
            <a:pPr marL="452438" indent="-269875">
              <a:buFont typeface="Wingdings" panose="05000000000000000000" pitchFamily="2" charset="2"/>
              <a:buChar char="l"/>
            </a:pPr>
            <a:r>
              <a:rPr lang="zh-TW" altLang="zh-TW" sz="1400" kern="100" dirty="0">
                <a:solidFill>
                  <a:srgbClr val="0070C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時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：上網</a:t>
            </a:r>
            <a:r>
              <a:rPr lang="en-US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30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分鐘休息</a:t>
            </a:r>
            <a:r>
              <a:rPr lang="en-US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分鐘，並訂定網路使用時間，晚上</a:t>
            </a:r>
            <a:r>
              <a:rPr lang="en-US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9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點之後不上網。</a:t>
            </a:r>
          </a:p>
          <a:p>
            <a:pPr marL="452438" indent="-269875">
              <a:buFont typeface="Wingdings" panose="05000000000000000000" pitchFamily="2" charset="2"/>
              <a:buChar char="l"/>
            </a:pPr>
            <a:r>
              <a:rPr lang="zh-TW" altLang="zh-TW" sz="1400" kern="100" dirty="0">
                <a:solidFill>
                  <a:srgbClr val="0070C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地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：睡覺時手機不放床邊</a:t>
            </a:r>
          </a:p>
          <a:p>
            <a:pPr marL="452438" indent="-269875">
              <a:buFont typeface="Wingdings" panose="05000000000000000000" pitchFamily="2" charset="2"/>
              <a:buChar char="l"/>
            </a:pPr>
            <a:r>
              <a:rPr lang="zh-TW" altLang="zh-TW" sz="1400" kern="100" dirty="0">
                <a:solidFill>
                  <a:srgbClr val="0070C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物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：選擇符合年齡的網路遊戲</a:t>
            </a:r>
          </a:p>
          <a:p>
            <a:endParaRPr lang="zh-TW" altLang="zh-TW" sz="800" kern="100" dirty="0">
              <a:latin typeface="源泉圓體 M" panose="020B0600000000000000" pitchFamily="34" charset="-120"/>
              <a:ea typeface="源泉圓體 M" panose="020B06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3.</a:t>
            </a:r>
            <a:r>
              <a:rPr lang="zh-TW" altLang="zh-TW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與孩子一起教學相長，注意網路使用安全</a:t>
            </a:r>
          </a:p>
          <a:p>
            <a:pPr marL="449263" indent="-271463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zh-TW" sz="1400" kern="100" dirty="0">
                <a:solidFill>
                  <a:srgbClr val="FF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留意個人隱私，保護個人資料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，也不侵犯他人隱私：個人的資料要保密，不輕易透露自己的真實姓名、地址或電話。</a:t>
            </a:r>
          </a:p>
          <a:p>
            <a:pPr marL="449263" indent="-271463">
              <a:buFont typeface="Wingdings" panose="05000000000000000000" pitchFamily="2" charset="2"/>
              <a:buChar char="l"/>
            </a:pPr>
            <a:r>
              <a:rPr lang="zh-TW" altLang="zh-TW" sz="1400" kern="100" dirty="0">
                <a:solidFill>
                  <a:srgbClr val="FF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注意個人言論，不傷害他人，也不觸犯法律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：在轉寄或張貼訊息前，要好好思考；網路是公開場合，有可能會到處流傳。</a:t>
            </a:r>
          </a:p>
          <a:p>
            <a:pPr marL="449263" indent="-271463">
              <a:buFont typeface="Wingdings" panose="05000000000000000000" pitchFamily="2" charset="2"/>
              <a:buChar char="l"/>
            </a:pP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網路世界和現實世界一樣，都要為自己的行為負責：隱私玩笑能傷人，不隨便惡作劇或惡搞，</a:t>
            </a:r>
            <a:r>
              <a:rPr lang="zh-TW" altLang="zh-TW" sz="1400" kern="100" dirty="0">
                <a:solidFill>
                  <a:srgbClr val="FF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尊重他人才能獲得別人尊重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449263" indent="-271463">
              <a:buFont typeface="Wingdings" panose="05000000000000000000" pitchFamily="2" charset="2"/>
              <a:buChar char="l"/>
            </a:pP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直播和觀賞前先仔細想一想：直播平台大多有年齡限制，也要</a:t>
            </a:r>
            <a:r>
              <a:rPr lang="zh-TW" altLang="zh-TW" sz="1400" kern="100" dirty="0">
                <a:solidFill>
                  <a:srgbClr val="FF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注意直播內容是否侵犯著作權和他人隱私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，不隨意謾罵或暴露個人資料。</a:t>
            </a:r>
            <a:r>
              <a:rPr lang="en-US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 </a:t>
            </a:r>
            <a:endParaRPr lang="zh-TW" altLang="zh-TW" sz="1400" kern="100" dirty="0">
              <a:latin typeface="源泉圓體 M" panose="020B0600000000000000" pitchFamily="34" charset="-120"/>
              <a:ea typeface="源泉圓體 M" panose="020B0600000000000000" pitchFamily="34" charset="-120"/>
              <a:cs typeface="Times New Roman" panose="02020603050405020304" pitchFamily="18" charset="0"/>
            </a:endParaRPr>
          </a:p>
          <a:p>
            <a:pPr marL="449263" indent="-271463">
              <a:buFont typeface="Wingdings" panose="05000000000000000000" pitchFamily="2" charset="2"/>
              <a:buChar char="l"/>
            </a:pP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網路遊戲的世界與真實世界還是有差異的，</a:t>
            </a:r>
            <a:r>
              <a:rPr lang="zh-TW" altLang="zh-TW" sz="1400" kern="100" dirty="0">
                <a:solidFill>
                  <a:srgbClr val="FF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不要沉迷於遊戲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，影響身心。</a:t>
            </a:r>
            <a:r>
              <a:rPr lang="en-US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 </a:t>
            </a:r>
            <a:endParaRPr lang="zh-TW" altLang="zh-TW" sz="1400" kern="100" dirty="0">
              <a:latin typeface="源泉圓體 M" panose="020B0600000000000000" pitchFamily="34" charset="-120"/>
              <a:ea typeface="源泉圓體 M" panose="020B0600000000000000" pitchFamily="34" charset="-120"/>
              <a:cs typeface="Times New Roman" panose="02020603050405020304" pitchFamily="18" charset="0"/>
            </a:endParaRPr>
          </a:p>
          <a:p>
            <a:pPr marL="449263" indent="-271463">
              <a:buFont typeface="Wingdings" panose="05000000000000000000" pitchFamily="2" charset="2"/>
              <a:buChar char="l"/>
            </a:pPr>
            <a:r>
              <a:rPr lang="zh-TW" altLang="zh-TW" sz="1400" kern="100" dirty="0">
                <a:solidFill>
                  <a:srgbClr val="FF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結交網友要小心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，網友邀約要謹慎；如要赴約一定要告訴家人結伴同行。</a:t>
            </a:r>
          </a:p>
          <a:p>
            <a:endParaRPr lang="zh-TW" altLang="zh-TW" sz="700" kern="100" dirty="0">
              <a:highlight>
                <a:srgbClr val="FFFF00"/>
              </a:highlight>
              <a:latin typeface="源泉圓體 M" panose="020B0600000000000000" pitchFamily="34" charset="-120"/>
              <a:ea typeface="源泉圓體 M" panose="020B0600000000000000" pitchFamily="34" charset="-120"/>
              <a:cs typeface="Times New Roman" panose="02020603050405020304" pitchFamily="18" charset="0"/>
            </a:endParaRPr>
          </a:p>
          <a:p>
            <a:r>
              <a:rPr lang="en-US" altLang="zh-TW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4.</a:t>
            </a:r>
            <a:r>
              <a:rPr lang="zh-TW" altLang="zh-TW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一起規劃和從事</a:t>
            </a:r>
            <a:r>
              <a:rPr lang="zh-TW" altLang="en-US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居家</a:t>
            </a:r>
            <a:r>
              <a:rPr lang="zh-TW" altLang="zh-TW" sz="1400" kern="100" dirty="0">
                <a:highlight>
                  <a:srgbClr val="FFFF00"/>
                </a:highlight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活動，建立高四感生活</a:t>
            </a:r>
          </a:p>
          <a:p>
            <a:pPr marL="177800"/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製造孩子和家人相處的時間，幫孩子建立高四感生活，包含</a:t>
            </a:r>
            <a:r>
              <a:rPr lang="zh-TW" altLang="zh-TW" sz="1400" kern="100" dirty="0">
                <a:solidFill>
                  <a:srgbClr val="FF0000"/>
                </a:solidFill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歸屬感、愉悅感、成就感、意義感</a:t>
            </a:r>
            <a:r>
              <a:rPr lang="zh-TW" altLang="zh-TW" sz="1400" kern="100" dirty="0">
                <a:latin typeface="源泉圓體 M" panose="020B0600000000000000" pitchFamily="34" charset="-120"/>
                <a:ea typeface="源泉圓體 M" panose="020B06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10A0BD4-8929-42A0-A35C-161B2F221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467" y="2294467"/>
            <a:ext cx="1714989" cy="204954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33A180E-03BC-41FF-AEA6-F0BE0040D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0254" y="287372"/>
            <a:ext cx="1097743" cy="109774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2E081E3-66F7-45F7-83EF-8A010375C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268" y="3373013"/>
            <a:ext cx="829568" cy="8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960</Words>
  <Application>Microsoft Office PowerPoint</Application>
  <PresentationFormat>A4 紙張 (210x297 公釐)</PresentationFormat>
  <Paragraphs>57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源泉圓體 M</vt:lpstr>
      <vt:lpstr>Wingdings</vt:lpstr>
      <vt:lpstr>Arial</vt:lpstr>
      <vt:lpstr>源泉圓體 B</vt:lpstr>
      <vt:lpstr>Calibri</vt:lpstr>
      <vt:lpstr>源泉圓體 R</vt:lpstr>
      <vt:lpstr>Calibri Light</vt:lpstr>
      <vt:lpstr>微軟正黑體</vt:lpstr>
      <vt:lpstr>Office 佈景主題</vt:lpstr>
      <vt:lpstr>PowerPoint 簡報</vt:lpstr>
      <vt:lpstr>PowerPoint 簡報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學習吧初階+認證課程 架構與內容說明</dc:title>
  <dc:creator>Winnie Chiu (Dopod)</dc:creator>
  <cp:lastModifiedBy>黃曉婷</cp:lastModifiedBy>
  <cp:revision>111</cp:revision>
  <dcterms:created xsi:type="dcterms:W3CDTF">2021-01-11T07:32:31Z</dcterms:created>
  <dcterms:modified xsi:type="dcterms:W3CDTF">2023-01-10T09:45:02Z</dcterms:modified>
</cp:coreProperties>
</file>