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5" r:id="rId4"/>
    <p:sldId id="262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微軟正黑體" panose="020B0604030504040204" pitchFamily="34" charset="-120"/>
      <p:regular r:id="rId12"/>
      <p:bold r:id="rId13"/>
    </p:embeddedFont>
    <p:embeddedFont>
      <p:font typeface="標楷體" panose="03000509000000000000" pitchFamily="65" charset="-120"/>
      <p:regular r:id="rId1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6495AF-741C-4A6F-859A-F68C7DC70E19}">
          <p14:sldIdLst>
            <p14:sldId id="257"/>
            <p14:sldId id="258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ting" initials="s" lastIdx="1" clrIdx="0">
    <p:extLst>
      <p:ext uri="{19B8F6BF-5375-455C-9EA6-DF929625EA0E}">
        <p15:presenceInfo xmlns:p15="http://schemas.microsoft.com/office/powerpoint/2012/main" userId="sunt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D8B7CF-3F77-482D-9787-6A38DFB36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C910E26-860E-4834-A27F-0E9CFC264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649EBA-DA8C-4CFB-ABA8-52C13A39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35AEFA-F045-4564-8B05-28875653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02642-59B1-4BC4-8765-ED444342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52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0ABEAE-910C-4DF4-8254-CFBFAC43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5D5CED-5876-4B49-9731-CDFB1FFB5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B78579-D2AA-4EFD-BED1-F0E5982B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F200AC-7410-46E7-87C1-0568E994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6BC54C-4E48-4C5C-8CA5-6F2D650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1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213CBFF-966C-41A3-9DD3-8FCA69439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B4136BD-9CAF-40BC-8700-54BC712B3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5AE51-A15E-4EA9-9889-9EB17ECA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AF513A-2E10-4C45-801B-1B83BBC3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8BAB70-A888-4DDE-9DEA-DB2DBA9F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4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建築物, 草, 房屋, 磚塊 的圖片&#10;&#10;自動產生的描述">
            <a:extLst>
              <a:ext uri="{FF2B5EF4-FFF2-40B4-BE49-F238E27FC236}">
                <a16:creationId xmlns:a16="http://schemas.microsoft.com/office/drawing/2014/main" id="{11D438F4-EC64-4A0E-95EE-A9FBD7EE1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F4D1B6-CA58-4809-908D-0BE8FBBB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26DE52-B578-4C00-B511-89A11214D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0F2DB3-BA65-4EA2-A0B4-8467B663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7AC6D7-2E73-46DB-92A5-4ED62CA9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06052E-C84C-40C3-A2BC-3E77294D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 descr="一張含有 畫畫, 標誌 的圖片&#10;&#10;自動產生的描述">
            <a:extLst>
              <a:ext uri="{FF2B5EF4-FFF2-40B4-BE49-F238E27FC236}">
                <a16:creationId xmlns:a16="http://schemas.microsoft.com/office/drawing/2014/main" id="{7D7937ED-81C1-478B-9113-9D0A270F0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23" y="216864"/>
            <a:ext cx="1552446" cy="145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2E55C8B-4C6B-407B-A38F-F35D3B5B6263}"/>
              </a:ext>
            </a:extLst>
          </p:cNvPr>
          <p:cNvSpPr/>
          <p:nvPr userDrawn="1"/>
        </p:nvSpPr>
        <p:spPr>
          <a:xfrm>
            <a:off x="0" y="1520890"/>
            <a:ext cx="12192000" cy="53371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35000">
                <a:schemeClr val="bg1">
                  <a:lumMod val="88000"/>
                  <a:lumOff val="12000"/>
                  <a:alpha val="60000"/>
                </a:schemeClr>
              </a:gs>
              <a:gs pos="78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7B81653A-C3DB-4366-B604-8370398F2FF7}"/>
              </a:ext>
            </a:extLst>
          </p:cNvPr>
          <p:cNvSpPr/>
          <p:nvPr userDrawn="1"/>
        </p:nvSpPr>
        <p:spPr>
          <a:xfrm>
            <a:off x="9731829" y="5943100"/>
            <a:ext cx="1875453" cy="653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681BF4-AFE9-4D19-B196-86260483726B}"/>
              </a:ext>
            </a:extLst>
          </p:cNvPr>
          <p:cNvSpPr/>
          <p:nvPr userDrawn="1"/>
        </p:nvSpPr>
        <p:spPr>
          <a:xfrm>
            <a:off x="9899781" y="6025147"/>
            <a:ext cx="1547326" cy="467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正新國小</a:t>
            </a:r>
          </a:p>
        </p:txBody>
      </p:sp>
    </p:spTree>
    <p:extLst>
      <p:ext uri="{BB962C8B-B14F-4D97-AF65-F5344CB8AC3E}">
        <p14:creationId xmlns:p14="http://schemas.microsoft.com/office/powerpoint/2010/main" val="248351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164D9D-EAE8-4BA5-BF20-CF243B61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CDAFF0-ED34-4B83-BC5C-1761438FF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400505-DDF8-40FF-A55C-1C4F72D3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8AED8B-B6EA-44EF-896B-3E21D0FC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7862DB-0776-40B1-AA74-63A25863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84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12FB0-49B2-4E2B-88BF-48EA7E96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BE9D42-EEE5-4FD1-A29E-5D36E4A42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9B0C59-2BBC-4E9B-A7EC-F26CFF0D4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B6E453-A425-4AF6-974D-75DFC9A1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6E2C07-7AD3-4195-A95C-F3B91D00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F2345E-2AF2-44B6-95E7-07955558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0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3291A-6427-4F05-B642-44FC011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AB5385-C3EB-4C78-BDD0-00DA26461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D04650-3F90-4C65-B0CF-3E1DFED70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D6394E-7DF2-4A1D-9339-9E2F47C20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0C6834-90A3-4722-A673-3009F3316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193C44-32A0-4257-8230-7110092D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72A901-EF63-412C-8010-84AFFEF9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7DB6D1-4907-449E-A61C-267DEEF7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77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64241-9DAF-4C41-9DE7-57A30EED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652756-D547-4DD0-BE6B-C6078482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6D9B497-C2DD-4D26-B58B-2F2CFA29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E7D39E-673E-4C23-8C3F-31F973C6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6A1DBA-224B-4463-935D-86F7729A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435EF3B-BD21-4FE3-BDF7-9B45ED8B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BE0559-5BB6-4935-9EC8-EF92788A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95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D4ABA-B716-48AB-92E3-8FA07856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A7A503-D502-4E46-B92B-171860CF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09D449-E00E-4E7B-B4E0-876A16F9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004CC3-BE1D-41EB-AD00-97EAD894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3B7B87-13A1-4695-8D48-48624C74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AC198D-2958-4D5D-8054-6BA0A45A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08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AD5497-9C28-4D16-ABFC-577B8991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C647E26-971B-4AE5-B222-19B3DA696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C345F8-8162-40B7-B59D-3F2AC152B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267C24-2863-4DC7-9976-CF190B4C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F72A26-CC1A-411C-89A2-A94F7052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14493A-BA54-4CD5-9A9B-990E4CBE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61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A71CA1B-4EE5-4732-9490-B14007BC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73392A-B5F8-451C-9ABC-E8E3C71AB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07BB4D-0632-4700-8024-A04534B6E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29F7-5D1A-4865-AD3F-E26009865040}" type="datetimeFigureOut">
              <a:rPr lang="zh-TW" altLang="en-US" smtClean="0"/>
              <a:t>2021/9/3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00F37C-6654-4690-B9DE-539C4186A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710944-E699-4810-A9AE-630776E70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5719EF8-557F-43A2-887E-FF8B7747C439}"/>
              </a:ext>
            </a:extLst>
          </p:cNvPr>
          <p:cNvGrpSpPr/>
          <p:nvPr/>
        </p:nvGrpSpPr>
        <p:grpSpPr>
          <a:xfrm>
            <a:off x="1337160" y="347494"/>
            <a:ext cx="10108617" cy="1145404"/>
            <a:chOff x="267023" y="216864"/>
            <a:chExt cx="11349589" cy="145228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D888CD83-5996-435E-B46C-BECF4712A43E}"/>
                </a:ext>
              </a:extLst>
            </p:cNvPr>
            <p:cNvSpPr/>
            <p:nvPr/>
          </p:nvSpPr>
          <p:spPr>
            <a:xfrm>
              <a:off x="1017037" y="298580"/>
              <a:ext cx="10599575" cy="1250302"/>
            </a:xfrm>
            <a:prstGeom prst="round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4" name="圖片 3" descr="一張含有 畫畫, 標誌 的圖片&#10;&#10;自動產生的描述">
              <a:extLst>
                <a:ext uri="{FF2B5EF4-FFF2-40B4-BE49-F238E27FC236}">
                  <a16:creationId xmlns:a16="http://schemas.microsoft.com/office/drawing/2014/main" id="{08264A1A-016F-4FA7-BDA6-2D3D3186B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023" y="216864"/>
              <a:ext cx="1552446" cy="14522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EDC269F-98B2-49B8-BF76-A64699F410C6}"/>
                </a:ext>
              </a:extLst>
            </p:cNvPr>
            <p:cNvSpPr/>
            <p:nvPr/>
          </p:nvSpPr>
          <p:spPr>
            <a:xfrm>
              <a:off x="2024744" y="457202"/>
              <a:ext cx="9311951" cy="9144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zh-TW" altLang="en-US" sz="5400" b="1" dirty="0">
                  <a:ln w="2857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0"/>
                      <a:lumOff val="10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臺南市新化區正新國小</a:t>
              </a:r>
            </a:p>
          </p:txBody>
        </p:sp>
      </p:grpSp>
      <p:pic>
        <p:nvPicPr>
          <p:cNvPr id="10" name="圖片 9" descr="一張含有 室外, 樹, 草, 男人 的圖片&#10;&#10;自動產生的描述">
            <a:extLst>
              <a:ext uri="{FF2B5EF4-FFF2-40B4-BE49-F238E27FC236}">
                <a16:creationId xmlns:a16="http://schemas.microsoft.com/office/drawing/2014/main" id="{A7AFBF5F-5B43-44D0-B5A5-CCB65EA35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64" y="4177336"/>
            <a:ext cx="1840852" cy="2454469"/>
          </a:xfrm>
          <a:prstGeom prst="rect">
            <a:avLst/>
          </a:prstGeom>
        </p:spPr>
      </p:pic>
      <p:pic>
        <p:nvPicPr>
          <p:cNvPr id="12" name="圖片 11" descr="一張含有 室外, 草, 長椅, 公園 的圖片&#10;&#10;自動產生的描述">
            <a:extLst>
              <a:ext uri="{FF2B5EF4-FFF2-40B4-BE49-F238E27FC236}">
                <a16:creationId xmlns:a16="http://schemas.microsoft.com/office/drawing/2014/main" id="{214966AF-593A-4F72-9D75-9CB8907B5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212" y="4177336"/>
            <a:ext cx="1840852" cy="2454469"/>
          </a:xfrm>
          <a:prstGeom prst="rect">
            <a:avLst/>
          </a:prstGeom>
        </p:spPr>
      </p:pic>
      <p:pic>
        <p:nvPicPr>
          <p:cNvPr id="14" name="圖片 13" descr="一張含有 草, 室外, 公園, 長椅 的圖片&#10;&#10;自動產生的描述">
            <a:extLst>
              <a:ext uri="{FF2B5EF4-FFF2-40B4-BE49-F238E27FC236}">
                <a16:creationId xmlns:a16="http://schemas.microsoft.com/office/drawing/2014/main" id="{2BD3E009-6472-4795-BBC5-73E8F2B01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960" y="4177336"/>
            <a:ext cx="1840852" cy="2454469"/>
          </a:xfrm>
          <a:prstGeom prst="rect">
            <a:avLst/>
          </a:prstGeom>
        </p:spPr>
      </p:pic>
      <p:pic>
        <p:nvPicPr>
          <p:cNvPr id="16" name="圖片 15" descr="一張含有 建築物, 草, 房屋, 磚塊 的圖片&#10;&#10;自動產生的描述">
            <a:extLst>
              <a:ext uri="{FF2B5EF4-FFF2-40B4-BE49-F238E27FC236}">
                <a16:creationId xmlns:a16="http://schemas.microsoft.com/office/drawing/2014/main" id="{774EBCF2-27D9-4F7F-95C4-EEC183517B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708" y="4177582"/>
            <a:ext cx="3305759" cy="245422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52AD9A9-FC0E-4956-A356-B33319820CF3}"/>
              </a:ext>
            </a:extLst>
          </p:cNvPr>
          <p:cNvSpPr/>
          <p:nvPr/>
        </p:nvSpPr>
        <p:spPr>
          <a:xfrm>
            <a:off x="2481886" y="1757088"/>
            <a:ext cx="8198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輔導處  班親會宣導事項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A04A9C-045D-494D-A014-2181C89C453C}"/>
              </a:ext>
            </a:extLst>
          </p:cNvPr>
          <p:cNvSpPr/>
          <p:nvPr/>
        </p:nvSpPr>
        <p:spPr>
          <a:xfrm>
            <a:off x="4791798" y="2967335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2021.09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905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6">
            <a:extLst>
              <a:ext uri="{FF2B5EF4-FFF2-40B4-BE49-F238E27FC236}">
                <a16:creationId xmlns:a16="http://schemas.microsoft.com/office/drawing/2014/main" id="{1BF92E62-6B6D-4A8A-A629-C8FAA23D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577" y="387702"/>
            <a:ext cx="9536289" cy="1034697"/>
          </a:xfrm>
        </p:spPr>
        <p:txBody>
          <a:bodyPr>
            <a:normAutofit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854749B-9D01-4037-82F9-975BC860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416" y="1706441"/>
            <a:ext cx="96401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>
              <a:spcBef>
                <a:spcPct val="0"/>
              </a:spcBef>
              <a:buNone/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一、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歡迎各位家長加入本校志工大家庭，發揮您的愛心，協助學校學生活動的進行、特教生及入資源班學生各項學習及生活輔導；相關細節請洽輔導處。</a:t>
            </a:r>
            <a:endPara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3" name="圖片 2" descr="一張含有 個人, 人, 團體, 人群 的圖片&#10;&#10;自動產生的描述">
            <a:extLst>
              <a:ext uri="{FF2B5EF4-FFF2-40B4-BE49-F238E27FC236}">
                <a16:creationId xmlns:a16="http://schemas.microsoft.com/office/drawing/2014/main" id="{8410FE2D-99C3-49E0-BFEB-84114C585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40" y="3189423"/>
            <a:ext cx="3475142" cy="2187028"/>
          </a:xfrm>
          <a:prstGeom prst="rect">
            <a:avLst/>
          </a:prstGeom>
        </p:spPr>
      </p:pic>
      <p:pic>
        <p:nvPicPr>
          <p:cNvPr id="5" name="圖片 4" descr="一張含有 個人 的圖片&#10;&#10;自動產生的描述">
            <a:extLst>
              <a:ext uri="{FF2B5EF4-FFF2-40B4-BE49-F238E27FC236}">
                <a16:creationId xmlns:a16="http://schemas.microsoft.com/office/drawing/2014/main" id="{1C5B0E57-6B6B-4570-9F21-33FC41C4F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191" y="3189423"/>
            <a:ext cx="3879619" cy="2184394"/>
          </a:xfrm>
          <a:prstGeom prst="rect">
            <a:avLst/>
          </a:prstGeom>
        </p:spPr>
      </p:pic>
      <p:pic>
        <p:nvPicPr>
          <p:cNvPr id="7" name="圖片 6" descr="一張含有 個人, 團體 的圖片&#10;&#10;自動產生的描述">
            <a:extLst>
              <a:ext uri="{FF2B5EF4-FFF2-40B4-BE49-F238E27FC236}">
                <a16:creationId xmlns:a16="http://schemas.microsoft.com/office/drawing/2014/main" id="{4215B1ED-2DFD-405A-A0B7-73ADD1D49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19" y="3189423"/>
            <a:ext cx="3879619" cy="21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788C3-6EEA-4C40-97F7-D57540C79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247" y="1603448"/>
            <a:ext cx="9784553" cy="40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algn="just" hangingPunc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身心障礙學生、身心障礙人士子女學費減免或各種補助費，請符合條件者與級任老師或資源班老師詢問。</a:t>
            </a:r>
            <a:endParaRPr lang="en-US" altLang="zh-TW" sz="2400" b="1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 hangingPunct="0">
              <a:buNone/>
            </a:pPr>
            <a:endParaRPr lang="en-US" altLang="zh-TW" sz="2400" b="1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 hangingPunc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學校積極推動品格教育，在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月、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月、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月、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月有正新之星選拔並公開頒獎及照片張貼玄關表揚。</a:t>
            </a:r>
            <a:endParaRPr lang="en-US" altLang="zh-TW" sz="2400" b="1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 hangingPunct="0">
              <a:buNone/>
            </a:pPr>
            <a:endParaRPr lang="zh-TW" altLang="zh-TW" sz="2400" b="1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 hangingPunct="0">
              <a:buNone/>
            </a:pPr>
            <a:r>
              <a:rPr lang="zh-TW" altLang="en-US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四、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全國家庭教育諮詢專線統一為「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412-8185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幫一幫我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，手機撥</a:t>
            </a:r>
            <a:r>
              <a:rPr lang="en-US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02-412-8185</a:t>
            </a:r>
            <a:r>
              <a:rPr lang="zh-TW" altLang="zh-TW" sz="2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，即可自動轉接各縣市家庭教育中心；提供有關婚姻、親子等或家庭困擾之服務，請多運用。</a:t>
            </a:r>
          </a:p>
          <a:p>
            <a:pPr>
              <a:spcBef>
                <a:spcPct val="0"/>
              </a:spcBef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6495E0B-3BA5-47E9-BD09-7B4DC308C93D}"/>
              </a:ext>
            </a:extLst>
          </p:cNvPr>
          <p:cNvSpPr txBox="1">
            <a:spLocks/>
          </p:cNvSpPr>
          <p:nvPr/>
        </p:nvSpPr>
        <p:spPr>
          <a:xfrm>
            <a:off x="1939295" y="277885"/>
            <a:ext cx="94690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18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7D03D0-FFF3-4CB5-B549-4514E826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63" y="291515"/>
            <a:ext cx="9469016" cy="1325563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6AA0C33-C9D1-45E5-BEFA-0716AB87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753" y="1484792"/>
            <a:ext cx="9351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>
              <a:spcBef>
                <a:spcPct val="0"/>
              </a:spcBef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五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zh-TW" altLang="zh-TW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zh-TW" altLang="zh-TW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年</a:t>
            </a:r>
            <a:r>
              <a:rPr lang="en-US" altLang="zh-TW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10</a:t>
            </a:r>
            <a:r>
              <a:rPr lang="zh-TW" altLang="zh-TW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月為「生命教育月」，請愛惜、尊重及關懷生命</a:t>
            </a:r>
            <a:r>
              <a:rPr lang="zh-TW" altLang="en-US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，學校將在學期中進行學生相關活動</a:t>
            </a:r>
            <a:r>
              <a:rPr lang="zh-TW" altLang="zh-TW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。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7D7C0D9B-A1F4-4FB1-896E-2EEC40CD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52679"/>
              </p:ext>
            </p:extLst>
          </p:nvPr>
        </p:nvGraphicFramePr>
        <p:xfrm>
          <a:off x="709439" y="2556486"/>
          <a:ext cx="10571745" cy="287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915">
                  <a:extLst>
                    <a:ext uri="{9D8B030D-6E8A-4147-A177-3AD203B41FA5}">
                      <a16:colId xmlns:a16="http://schemas.microsoft.com/office/drawing/2014/main" val="3693737990"/>
                    </a:ext>
                  </a:extLst>
                </a:gridCol>
                <a:gridCol w="3523915">
                  <a:extLst>
                    <a:ext uri="{9D8B030D-6E8A-4147-A177-3AD203B41FA5}">
                      <a16:colId xmlns:a16="http://schemas.microsoft.com/office/drawing/2014/main" val="3157749188"/>
                    </a:ext>
                  </a:extLst>
                </a:gridCol>
                <a:gridCol w="3523915">
                  <a:extLst>
                    <a:ext uri="{9D8B030D-6E8A-4147-A177-3AD203B41FA5}">
                      <a16:colId xmlns:a16="http://schemas.microsoft.com/office/drawing/2014/main" val="627958474"/>
                    </a:ext>
                  </a:extLst>
                </a:gridCol>
              </a:tblGrid>
              <a:tr h="237646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66706"/>
                  </a:ext>
                </a:extLst>
              </a:tr>
              <a:tr h="49730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     舉辦生命教育相關講座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帶領學生社區參與、服務人群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節慶活動體驗分享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016291"/>
                  </a:ext>
                </a:extLst>
              </a:tr>
            </a:tbl>
          </a:graphicData>
        </a:graphic>
      </p:graphicFrame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9161F72-99FC-4A97-8B8D-030FF98B8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16" y="2629535"/>
            <a:ext cx="3164397" cy="1996853"/>
          </a:xfrm>
          <a:prstGeom prst="rect">
            <a:avLst/>
          </a:prstGeom>
        </p:spPr>
      </p:pic>
      <p:pic>
        <p:nvPicPr>
          <p:cNvPr id="11" name="圖片 10" descr="一張含有 室外, 地面 的圖片&#10;&#10;自動產生的描述">
            <a:extLst>
              <a:ext uri="{FF2B5EF4-FFF2-40B4-BE49-F238E27FC236}">
                <a16:creationId xmlns:a16="http://schemas.microsoft.com/office/drawing/2014/main" id="{01ADB462-3968-45F1-84C1-052F6CDA5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814" y="2629535"/>
            <a:ext cx="3325240" cy="1996853"/>
          </a:xfrm>
          <a:prstGeom prst="rect">
            <a:avLst/>
          </a:prstGeom>
        </p:spPr>
      </p:pic>
      <p:pic>
        <p:nvPicPr>
          <p:cNvPr id="13" name="圖片 12" descr="一張含有 天花板, 室內 的圖片&#10;&#10;自動產生的描述">
            <a:extLst>
              <a:ext uri="{FF2B5EF4-FFF2-40B4-BE49-F238E27FC236}">
                <a16:creationId xmlns:a16="http://schemas.microsoft.com/office/drawing/2014/main" id="{B61F15CD-885F-4BC0-968E-BFB6B32AC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187" y="2629536"/>
            <a:ext cx="3325240" cy="19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毛玻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226</Words>
  <Application>Microsoft Office PowerPoint</Application>
  <PresentationFormat>寬螢幕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Arial</vt:lpstr>
      <vt:lpstr>微軟正黑體</vt:lpstr>
      <vt:lpstr>Calibri</vt:lpstr>
      <vt:lpstr>標楷體</vt:lpstr>
      <vt:lpstr>Calibri Light</vt:lpstr>
      <vt:lpstr>Office 佈景主題</vt:lpstr>
      <vt:lpstr>PowerPoint 簡報</vt:lpstr>
      <vt:lpstr>輔導宣導事項~</vt:lpstr>
      <vt:lpstr>PowerPoint 簡報</vt:lpstr>
      <vt:lpstr>輔導宣導事項~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sunting</dc:creator>
  <cp:lastModifiedBy>sunting</cp:lastModifiedBy>
  <cp:revision>21</cp:revision>
  <dcterms:created xsi:type="dcterms:W3CDTF">2020-08-19T08:59:11Z</dcterms:created>
  <dcterms:modified xsi:type="dcterms:W3CDTF">2021-09-03T11:01:22Z</dcterms:modified>
</cp:coreProperties>
</file>