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69" r:id="rId4"/>
    <p:sldId id="272" r:id="rId5"/>
    <p:sldId id="271" r:id="rId6"/>
    <p:sldId id="273" r:id="rId7"/>
    <p:sldId id="277" r:id="rId8"/>
    <p:sldId id="274" r:id="rId9"/>
    <p:sldId id="275" r:id="rId10"/>
  </p:sldIdLst>
  <p:sldSz cx="12192000" cy="6858000"/>
  <p:notesSz cx="6858000" cy="9144000"/>
  <p:embeddedFontLst>
    <p:embeddedFont>
      <p:font typeface="標楷體" panose="03000509000000000000" pitchFamily="65" charset="-120"/>
      <p:regular r:id="rId11"/>
    </p:embeddedFont>
    <p:embeddedFont>
      <p:font typeface="華康行楷體W5" panose="03000509000000000000" pitchFamily="65" charset="-120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Mingliu" panose="02020509000000000000" pitchFamily="49" charset="-120"/>
      <p:regular r:id="rId15"/>
    </p:embeddedFont>
    <p:embeddedFont>
      <p:font typeface="Apple Chancery" panose="03020702040506060504" pitchFamily="66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微軟正黑體" panose="020B0604030504040204" pitchFamily="34" charset="-120"/>
      <p:regular r:id="rId21"/>
      <p:bold r:id="rId22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B16495AF-741C-4A6F-859A-F68C7DC70E19}">
          <p14:sldIdLst>
            <p14:sldId id="257"/>
            <p14:sldId id="258"/>
            <p14:sldId id="269"/>
            <p14:sldId id="272"/>
            <p14:sldId id="271"/>
            <p14:sldId id="273"/>
            <p14:sldId id="277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D8B7CF-3F77-482D-9787-6A38DFB36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C910E26-860E-4834-A27F-0E9CFC264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649EBA-DA8C-4CFB-ABA8-52C13A393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9F7-5D1A-4865-AD3F-E26009865040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735AEFA-F045-4564-8B05-28875653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EB02642-59B1-4BC4-8765-ED4443425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DA8-4DBC-49FB-8438-B10099A0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952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0ABEAE-910C-4DF4-8254-CFBFAC43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35D5CED-5876-4B49-9731-CDFB1FFB5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BB78579-D2AA-4EFD-BED1-F0E5982B4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9F7-5D1A-4865-AD3F-E26009865040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DF200AC-7410-46E7-87C1-0568E994A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6BC54C-4E48-4C5C-8CA5-6F2D650D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DA8-4DBC-49FB-8438-B10099A0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317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213CBFF-966C-41A3-9DD3-8FCA69439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B4136BD-9CAF-40BC-8700-54BC712B3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5AE51-A15E-4EA9-9889-9EB17ECAC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9F7-5D1A-4865-AD3F-E26009865040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7AF513A-2E10-4C45-801B-1B83BBC3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A8BAB70-A888-4DDE-9DEA-DB2DBA9F5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DA8-4DBC-49FB-8438-B10099A0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441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一張含有 建築物, 草, 房屋, 磚塊 的圖片&#10;&#10;自動產生的描述">
            <a:extLst>
              <a:ext uri="{FF2B5EF4-FFF2-40B4-BE49-F238E27FC236}">
                <a16:creationId xmlns:a16="http://schemas.microsoft.com/office/drawing/2014/main" id="{11D438F4-EC64-4A0E-95EE-A9FBD7EE10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" t="1990" r="1361" b="14286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3F4D1B6-CA58-4809-908D-0BE8FBBB1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26DE52-B578-4C00-B511-89A11214D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20F2DB3-BA65-4EA2-A0B4-8467B663B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9F7-5D1A-4865-AD3F-E26009865040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57AC6D7-2E73-46DB-92A5-4ED62CA96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06052E-C84C-40C3-A2BC-3E77294D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DA8-4DBC-49FB-8438-B10099A07F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4" name="圖片 13" descr="一張含有 畫畫, 標誌 的圖片&#10;&#10;自動產生的描述">
            <a:extLst>
              <a:ext uri="{FF2B5EF4-FFF2-40B4-BE49-F238E27FC236}">
                <a16:creationId xmlns:a16="http://schemas.microsoft.com/office/drawing/2014/main" id="{7D7937ED-81C1-478B-9113-9D0A270F0D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23" y="216864"/>
            <a:ext cx="1552446" cy="145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2E55C8B-4C6B-407B-A38F-F35D3B5B6263}"/>
              </a:ext>
            </a:extLst>
          </p:cNvPr>
          <p:cNvSpPr/>
          <p:nvPr userDrawn="1"/>
        </p:nvSpPr>
        <p:spPr>
          <a:xfrm>
            <a:off x="0" y="1520890"/>
            <a:ext cx="12192000" cy="533710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32000"/>
                </a:schemeClr>
              </a:gs>
              <a:gs pos="35000">
                <a:schemeClr val="bg1">
                  <a:lumMod val="88000"/>
                  <a:lumOff val="12000"/>
                  <a:alpha val="60000"/>
                </a:schemeClr>
              </a:gs>
              <a:gs pos="78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7B81653A-C3DB-4366-B604-8370398F2FF7}"/>
              </a:ext>
            </a:extLst>
          </p:cNvPr>
          <p:cNvSpPr/>
          <p:nvPr userDrawn="1"/>
        </p:nvSpPr>
        <p:spPr>
          <a:xfrm>
            <a:off x="9731829" y="5943100"/>
            <a:ext cx="1875453" cy="6536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3681BF4-AFE9-4D19-B196-86260483726B}"/>
              </a:ext>
            </a:extLst>
          </p:cNvPr>
          <p:cNvSpPr/>
          <p:nvPr userDrawn="1"/>
        </p:nvSpPr>
        <p:spPr>
          <a:xfrm>
            <a:off x="9899781" y="6025147"/>
            <a:ext cx="1547326" cy="4677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正新國小</a:t>
            </a:r>
          </a:p>
        </p:txBody>
      </p:sp>
    </p:spTree>
    <p:extLst>
      <p:ext uri="{BB962C8B-B14F-4D97-AF65-F5344CB8AC3E}">
        <p14:creationId xmlns:p14="http://schemas.microsoft.com/office/powerpoint/2010/main" val="248351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164D9D-EAE8-4BA5-BF20-CF243B616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CDAFF0-ED34-4B83-BC5C-1761438FF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2400505-DDF8-40FF-A55C-1C4F72D3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9F7-5D1A-4865-AD3F-E26009865040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F8AED8B-B6EA-44EF-896B-3E21D0FC7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97862DB-0776-40B1-AA74-63A25863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DA8-4DBC-49FB-8438-B10099A0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84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412FB0-49B2-4E2B-88BF-48EA7E96A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BE9D42-EEE5-4FD1-A29E-5D36E4A42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F9B0C59-2BBC-4E9B-A7EC-F26CFF0D4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CB6E453-A425-4AF6-974D-75DFC9A1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9F7-5D1A-4865-AD3F-E26009865040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76E2C07-7AD3-4195-A95C-F3B91D00D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2F2345E-2AF2-44B6-95E7-07955558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DA8-4DBC-49FB-8438-B10099A0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30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E3291A-6427-4F05-B642-44FC01145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7AB5385-C3EB-4C78-BDD0-00DA26461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BD04650-3F90-4C65-B0CF-3E1DFED70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AD6394E-7DF2-4A1D-9339-9E2F47C20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90C6834-90A3-4722-A673-3009F3316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2193C44-32A0-4257-8230-7110092DF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9F7-5D1A-4865-AD3F-E26009865040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372A901-EF63-412C-8010-84AFFEF9E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77DB6D1-4907-449E-A61C-267DEEF7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DA8-4DBC-49FB-8438-B10099A0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877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F64241-9DAF-4C41-9DE7-57A30EED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A652756-D547-4DD0-BE6B-C6078482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9F7-5D1A-4865-AD3F-E26009865040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6D9B497-C2DD-4D26-B58B-2F2CFA290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5E7D39E-673E-4C23-8C3F-31F973C6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DA8-4DBC-49FB-8438-B10099A0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5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16A1DBA-224B-4463-935D-86F7729A1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9F7-5D1A-4865-AD3F-E26009865040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435EF3B-BD21-4FE3-BDF7-9B45ED8B1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CBE0559-5BB6-4935-9EC8-EF92788A7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DA8-4DBC-49FB-8438-B10099A0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395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4D4ABA-B716-48AB-92E3-8FA07856A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A7A503-D502-4E46-B92B-171860CF5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509D449-E00E-4E7B-B4E0-876A16F90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9004CC3-BE1D-41EB-AD00-97EAD894C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9F7-5D1A-4865-AD3F-E26009865040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C3B7B87-13A1-4695-8D48-48624C74F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4AC198D-2958-4D5D-8054-6BA0A45AA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DA8-4DBC-49FB-8438-B10099A0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508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AD5497-9C28-4D16-ABFC-577B8991D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C647E26-971B-4AE5-B222-19B3DA6963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9C345F8-8162-40B7-B59D-3F2AC152B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6267C24-2863-4DC7-9976-CF190B4CE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9F7-5D1A-4865-AD3F-E26009865040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EF72A26-CC1A-411C-89A2-A94F7052A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414493A-BA54-4CD5-9A9B-990E4CBE3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0DA8-4DBC-49FB-8438-B10099A0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61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A71CA1B-4EE5-4732-9490-B14007BC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573392A-B5F8-451C-9ABC-E8E3C71AB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07BB4D-0632-4700-8024-A04534B6E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C29F7-5D1A-4865-AD3F-E26009865040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800F37C-6654-4690-B9DE-539C4186A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5710944-E699-4810-A9AE-630776E70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50DA8-4DBC-49FB-8438-B10099A0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20845;&#24180;&#32026;&#22283;&#35486;&#21367;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15719EF8-557F-43A2-887E-FF8B7747C439}"/>
              </a:ext>
            </a:extLst>
          </p:cNvPr>
          <p:cNvGrpSpPr/>
          <p:nvPr/>
        </p:nvGrpSpPr>
        <p:grpSpPr>
          <a:xfrm>
            <a:off x="1337160" y="347494"/>
            <a:ext cx="10108617" cy="1145404"/>
            <a:chOff x="267023" y="216864"/>
            <a:chExt cx="11349589" cy="1452288"/>
          </a:xfrm>
        </p:grpSpPr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D888CD83-5996-435E-B46C-BECF4712A43E}"/>
                </a:ext>
              </a:extLst>
            </p:cNvPr>
            <p:cNvSpPr/>
            <p:nvPr/>
          </p:nvSpPr>
          <p:spPr>
            <a:xfrm>
              <a:off x="1017037" y="298580"/>
              <a:ext cx="10599575" cy="1250302"/>
            </a:xfrm>
            <a:prstGeom prst="roundRect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" name="圖片 3" descr="一張含有 畫畫, 標誌 的圖片&#10;&#10;自動產生的描述">
              <a:extLst>
                <a:ext uri="{FF2B5EF4-FFF2-40B4-BE49-F238E27FC236}">
                  <a16:creationId xmlns:a16="http://schemas.microsoft.com/office/drawing/2014/main" id="{08264A1A-016F-4FA7-BDA6-2D3D3186B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023" y="216864"/>
              <a:ext cx="1552446" cy="145228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EDC269F-98B2-49B8-BF76-A64699F410C6}"/>
                </a:ext>
              </a:extLst>
            </p:cNvPr>
            <p:cNvSpPr/>
            <p:nvPr/>
          </p:nvSpPr>
          <p:spPr>
            <a:xfrm>
              <a:off x="2024744" y="457202"/>
              <a:ext cx="9311951" cy="9144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zh-TW" altLang="en-US" sz="5400" b="1" dirty="0">
                  <a:ln w="28575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chemeClr val="accent6">
                      <a:lumMod val="0"/>
                      <a:lumOff val="10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臺南市新化區正新國小</a:t>
              </a:r>
            </a:p>
          </p:txBody>
        </p:sp>
      </p:grpSp>
      <p:pic>
        <p:nvPicPr>
          <p:cNvPr id="10" name="圖片 9" descr="一張含有 室外, 樹, 草, 男人 的圖片&#10;&#10;自動產生的描述">
            <a:extLst>
              <a:ext uri="{FF2B5EF4-FFF2-40B4-BE49-F238E27FC236}">
                <a16:creationId xmlns:a16="http://schemas.microsoft.com/office/drawing/2014/main" id="{A7AFBF5F-5B43-44D0-B5A5-CCB65EA353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464" y="4177336"/>
            <a:ext cx="1840852" cy="2454469"/>
          </a:xfrm>
          <a:prstGeom prst="rect">
            <a:avLst/>
          </a:prstGeom>
        </p:spPr>
      </p:pic>
      <p:pic>
        <p:nvPicPr>
          <p:cNvPr id="12" name="圖片 11" descr="一張含有 室外, 草, 長椅, 公園 的圖片&#10;&#10;自動產生的描述">
            <a:extLst>
              <a:ext uri="{FF2B5EF4-FFF2-40B4-BE49-F238E27FC236}">
                <a16:creationId xmlns:a16="http://schemas.microsoft.com/office/drawing/2014/main" id="{214966AF-593A-4F72-9D75-9CB8907B5DA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12" y="4177336"/>
            <a:ext cx="1840852" cy="2454469"/>
          </a:xfrm>
          <a:prstGeom prst="rect">
            <a:avLst/>
          </a:prstGeom>
        </p:spPr>
      </p:pic>
      <p:pic>
        <p:nvPicPr>
          <p:cNvPr id="14" name="圖片 13" descr="一張含有 草, 室外, 公園, 長椅 的圖片&#10;&#10;自動產生的描述">
            <a:extLst>
              <a:ext uri="{FF2B5EF4-FFF2-40B4-BE49-F238E27FC236}">
                <a16:creationId xmlns:a16="http://schemas.microsoft.com/office/drawing/2014/main" id="{2BD3E009-6472-4795-BBC5-73E8F2B012D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60" y="4177336"/>
            <a:ext cx="1840852" cy="2454469"/>
          </a:xfrm>
          <a:prstGeom prst="rect">
            <a:avLst/>
          </a:prstGeom>
        </p:spPr>
      </p:pic>
      <p:pic>
        <p:nvPicPr>
          <p:cNvPr id="16" name="圖片 15" descr="一張含有 建築物, 草, 房屋, 磚塊 的圖片&#10;&#10;自動產生的描述">
            <a:extLst>
              <a:ext uri="{FF2B5EF4-FFF2-40B4-BE49-F238E27FC236}">
                <a16:creationId xmlns:a16="http://schemas.microsoft.com/office/drawing/2014/main" id="{774EBCF2-27D9-4F7F-95C4-EEC183517B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" t="1769" r="1157" b="1769"/>
          <a:stretch/>
        </p:blipFill>
        <p:spPr>
          <a:xfrm>
            <a:off x="7890708" y="4177582"/>
            <a:ext cx="3305759" cy="2454223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D52AD9A9-FC0E-4956-A356-B33319820CF3}"/>
              </a:ext>
            </a:extLst>
          </p:cNvPr>
          <p:cNvSpPr/>
          <p:nvPr/>
        </p:nvSpPr>
        <p:spPr>
          <a:xfrm>
            <a:off x="3351317" y="1910524"/>
            <a:ext cx="62218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zh-TW" alt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教務</a:t>
            </a:r>
            <a:r>
              <a:rPr lang="zh-TW" alt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處  </a:t>
            </a:r>
            <a:r>
              <a:rPr lang="zh-TW" alt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業務報告</a:t>
            </a:r>
            <a:endParaRPr lang="zh-TW" alt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DA04A9C-045D-494D-A014-2181C89C453C}"/>
              </a:ext>
            </a:extLst>
          </p:cNvPr>
          <p:cNvSpPr/>
          <p:nvPr/>
        </p:nvSpPr>
        <p:spPr>
          <a:xfrm>
            <a:off x="4945684" y="2967335"/>
            <a:ext cx="23006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2021.09</a:t>
            </a:r>
          </a:p>
          <a:p>
            <a:pPr algn="ctr"/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905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6">
            <a:extLst>
              <a:ext uri="{FF2B5EF4-FFF2-40B4-BE49-F238E27FC236}">
                <a16:creationId xmlns:a16="http://schemas.microsoft.com/office/drawing/2014/main" id="{1BF92E62-6B6D-4A8A-A629-C8FAA23D2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577" y="387702"/>
            <a:ext cx="9536289" cy="1034697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教務</a:t>
            </a:r>
            <a:r>
              <a:rPr lang="zh-TW" altLang="en-US" b="1" dirty="0">
                <a:latin typeface="細明體" panose="02020509000000000000" pitchFamily="49" charset="-120"/>
                <a:ea typeface="細明體" panose="02020509000000000000" pitchFamily="49" charset="-120"/>
              </a:rPr>
              <a:t>處</a:t>
            </a:r>
            <a:r>
              <a:rPr lang="zh-TW" altLang="zh-TW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工作</a:t>
            </a:r>
            <a:r>
              <a:rPr lang="zh-TW" altLang="zh-TW" b="1" dirty="0">
                <a:latin typeface="細明體" panose="02020509000000000000" pitchFamily="49" charset="-120"/>
                <a:ea typeface="細明體" panose="02020509000000000000" pitchFamily="49" charset="-120"/>
              </a:rPr>
              <a:t>報告</a:t>
            </a:r>
            <a:r>
              <a:rPr lang="en-US" altLang="zh-TW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~</a:t>
            </a:r>
            <a:r>
              <a:rPr lang="zh-TW" altLang="en-US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蘇</a:t>
            </a:r>
            <a:r>
              <a:rPr lang="zh-TW" altLang="en-US" b="1" dirty="0">
                <a:latin typeface="細明體" panose="02020509000000000000" pitchFamily="49" charset="-120"/>
                <a:ea typeface="細明體" panose="02020509000000000000" pitchFamily="49" charset="-120"/>
              </a:rPr>
              <a:t>芸</a:t>
            </a:r>
            <a:r>
              <a:rPr lang="zh-TW" altLang="en-US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瑩主任</a:t>
            </a:r>
            <a:r>
              <a:rPr lang="en-US" altLang="zh-TW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zh-TW" altLang="en-US" b="1" dirty="0">
                <a:latin typeface="細明體" panose="02020509000000000000" pitchFamily="49" charset="-120"/>
                <a:ea typeface="細明體" panose="02020509000000000000" pitchFamily="49" charset="-120"/>
              </a:rPr>
              <a:t>分機：</a:t>
            </a:r>
            <a:r>
              <a:rPr lang="en-US" altLang="zh-TW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202)</a:t>
            </a:r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854749B-9D01-4037-82F9-975BC860D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669" y="1975327"/>
            <a:ext cx="8964613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一</a:t>
            </a:r>
            <a:r>
              <a:rPr lang="zh-TW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、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學校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課程特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色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   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二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、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語文相關競賽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成果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三、給家長的小叮嚀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800" b="1" dirty="0" smtClean="0">
              <a:latin typeface="華康中特圓體" pitchFamily="49" charset="-120"/>
              <a:ea typeface="華康中特圓體" pitchFamily="49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1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1927" y="318944"/>
            <a:ext cx="9441873" cy="734002"/>
          </a:xfrm>
        </p:spPr>
        <p:txBody>
          <a:bodyPr/>
          <a:lstStyle/>
          <a:p>
            <a:r>
              <a:rPr lang="zh-TW" altLang="en-US" b="1" dirty="0" smtClean="0"/>
              <a:t>學校</a:t>
            </a:r>
            <a:r>
              <a:rPr lang="zh-TW" altLang="en-US" b="1" dirty="0" smtClean="0"/>
              <a:t>課程</a:t>
            </a:r>
            <a:r>
              <a:rPr lang="zh-TW" altLang="en-US" b="1" dirty="0" smtClean="0"/>
              <a:t>特色</a:t>
            </a:r>
            <a:r>
              <a:rPr lang="en-US" altLang="zh-TW" b="1" dirty="0" smtClean="0"/>
              <a:t>----</a:t>
            </a:r>
            <a:r>
              <a:rPr lang="zh-TW" altLang="en-US" b="1" dirty="0" smtClean="0"/>
              <a:t>課程架構</a:t>
            </a:r>
            <a:endParaRPr lang="zh-TW" altLang="en-US" b="1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2" y="1136073"/>
            <a:ext cx="9086270" cy="564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84217" y="78798"/>
            <a:ext cx="9340273" cy="1325563"/>
          </a:xfrm>
        </p:spPr>
        <p:txBody>
          <a:bodyPr/>
          <a:lstStyle/>
          <a:p>
            <a:r>
              <a:rPr lang="zh-TW" altLang="en-US" b="1" dirty="0">
                <a:solidFill>
                  <a:prstClr val="black"/>
                </a:solidFill>
              </a:rPr>
              <a:t>學校</a:t>
            </a:r>
            <a:r>
              <a:rPr lang="zh-TW" altLang="en-US" b="1" dirty="0" smtClean="0">
                <a:solidFill>
                  <a:prstClr val="black"/>
                </a:solidFill>
              </a:rPr>
              <a:t>課程特色</a:t>
            </a:r>
            <a:r>
              <a:rPr lang="en-US" altLang="zh-TW" b="1" dirty="0" smtClean="0">
                <a:solidFill>
                  <a:prstClr val="black"/>
                </a:solidFill>
              </a:rPr>
              <a:t>----</a:t>
            </a:r>
            <a:r>
              <a:rPr lang="zh-TW" altLang="en-US" b="1" dirty="0" smtClean="0">
                <a:solidFill>
                  <a:prstClr val="black"/>
                </a:solidFill>
              </a:rPr>
              <a:t>校訂課程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809584"/>
              </p:ext>
            </p:extLst>
          </p:nvPr>
        </p:nvGraphicFramePr>
        <p:xfrm>
          <a:off x="2097256" y="1274408"/>
          <a:ext cx="8367542" cy="536653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23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9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9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6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14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76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14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62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0169"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校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程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彈性學習課程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 rowSpan="2"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課程類型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 rowSpan="2">
                  <a:txBody>
                    <a:bodyPr/>
                    <a:lstStyle/>
                    <a:p>
                      <a:pPr marL="184150" indent="6096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年級節數</a:t>
                      </a:r>
                    </a:p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課程名稱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</a:t>
                      </a:r>
                      <a:r>
                        <a:rPr lang="zh-TW" sz="1400" kern="100" dirty="0">
                          <a:effectLst/>
                        </a:rPr>
                        <a:t>年級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zh-TW" sz="1400" kern="100" dirty="0">
                          <a:effectLst/>
                        </a:rPr>
                        <a:t>年級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3</a:t>
                      </a:r>
                      <a:r>
                        <a:rPr lang="zh-TW" sz="1400" kern="100" dirty="0">
                          <a:effectLst/>
                        </a:rPr>
                        <a:t>年級</a:t>
                      </a:r>
                      <a:endParaRPr lang="zh-TW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4</a:t>
                      </a:r>
                      <a:r>
                        <a:rPr lang="zh-TW" sz="1400" kern="100" dirty="0">
                          <a:effectLst/>
                        </a:rPr>
                        <a:t>年級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5</a:t>
                      </a:r>
                      <a:r>
                        <a:rPr lang="zh-TW" sz="1400" kern="100" dirty="0">
                          <a:effectLst/>
                        </a:rPr>
                        <a:t>年級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6</a:t>
                      </a:r>
                      <a:r>
                        <a:rPr lang="zh-TW" sz="1400" kern="100" dirty="0">
                          <a:effectLst/>
                        </a:rPr>
                        <a:t>年級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70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節數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節數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節數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節數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節數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節數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67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統整性探究課程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主題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專題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議題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走讀大目降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0.5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0.5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0.5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0.5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0.5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0.5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5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大目降國際通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</a:rPr>
                        <a:t>2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2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大目降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世代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5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大目降書藝之美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</a:rPr>
                        <a:t>1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</a:rPr>
                        <a:t>1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17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其他類課程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大目降囡仔好素養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議題宣導、運動會、節慶活動、戶外教育、班際交流體育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競賽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、數學魔法教室</a:t>
                      </a:r>
                      <a:r>
                        <a:rPr 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0.5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0.5</a:t>
                      </a:r>
                      <a:r>
                        <a:rPr lang="en-US" sz="1800" kern="100" dirty="0">
                          <a:effectLst/>
                        </a:rPr>
                        <a:t>  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</a:rPr>
                        <a:t>0.5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</a:rPr>
                        <a:t>0.5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</a:rPr>
                        <a:t>2</a:t>
                      </a:r>
                      <a:r>
                        <a:rPr lang="en-US" sz="1800" kern="100" dirty="0" smtClean="0">
                          <a:effectLst/>
                        </a:rPr>
                        <a:t>.5</a:t>
                      </a: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</a:rPr>
                        <a:t>2</a:t>
                      </a:r>
                      <a:r>
                        <a:rPr lang="en-US" sz="1800" kern="100" dirty="0" smtClean="0">
                          <a:effectLst/>
                        </a:rPr>
                        <a:t>.5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99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學校實際彈性學習總節數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4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4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5859" marR="65859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21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93455" y="272761"/>
            <a:ext cx="9441872" cy="1260475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prstClr val="black"/>
                </a:solidFill>
              </a:rPr>
              <a:t>學校</a:t>
            </a:r>
            <a:r>
              <a:rPr lang="zh-TW" altLang="en-US" b="1" dirty="0" smtClean="0">
                <a:solidFill>
                  <a:prstClr val="black"/>
                </a:solidFill>
              </a:rPr>
              <a:t>課程特</a:t>
            </a:r>
            <a:r>
              <a:rPr lang="zh-TW" altLang="en-US" b="1" dirty="0">
                <a:solidFill>
                  <a:prstClr val="black"/>
                </a:solidFill>
              </a:rPr>
              <a:t>色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967508" y="1616363"/>
            <a:ext cx="10975110" cy="4351338"/>
          </a:xfrm>
        </p:spPr>
        <p:txBody>
          <a:bodyPr>
            <a:noAutofit/>
          </a:bodyPr>
          <a:lstStyle/>
          <a:p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積極於課程中融入雙語教學，厚植學生英語力。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高年級進行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數學魔法教室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課程，拔尖扶弱。</a:t>
            </a:r>
            <a:endParaRPr lang="en-US" altLang="zh-TW" sz="3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結合新化區在地特色，發展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走讀大目降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課程。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透過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大目降國際通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，打開學童認識國際文化的視野。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大目降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世代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以運算思維課程，培養學生具備未來的科技觀。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000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《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大目降書藝之美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讓學童能親近傳統書藝之美。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大目降囡仔好素養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培育關心社會脈動、身心均衡發展的優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質「正新人」。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75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41236" y="365125"/>
            <a:ext cx="9312564" cy="1057275"/>
          </a:xfrm>
        </p:spPr>
        <p:txBody>
          <a:bodyPr/>
          <a:lstStyle/>
          <a:p>
            <a:r>
              <a:rPr lang="zh-TW" altLang="en-US" b="1" dirty="0" smtClean="0">
                <a:solidFill>
                  <a:prstClr val="black"/>
                </a:solidFill>
              </a:rPr>
              <a:t>語文</a:t>
            </a:r>
            <a:r>
              <a:rPr lang="zh-TW" altLang="en-US" b="1" dirty="0">
                <a:solidFill>
                  <a:prstClr val="black"/>
                </a:solidFill>
              </a:rPr>
              <a:t>相關</a:t>
            </a:r>
            <a:r>
              <a:rPr lang="zh-TW" altLang="en-US" b="1" dirty="0" smtClean="0">
                <a:solidFill>
                  <a:prstClr val="black"/>
                </a:solidFill>
              </a:rPr>
              <a:t>競賽成果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7236" y="1644072"/>
            <a:ext cx="11471563" cy="4597545"/>
          </a:xfrm>
        </p:spPr>
        <p:txBody>
          <a:bodyPr>
            <a:normAutofit/>
          </a:bodyPr>
          <a:lstStyle/>
          <a:p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康</a:t>
            </a:r>
            <a:r>
              <a:rPr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O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容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榮獲</a:t>
            </a:r>
            <a:r>
              <a:rPr lang="en-US" altLang="zh-TW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年度全國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語文競賽閩南語情境式演說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特優</a:t>
            </a:r>
            <a:endParaRPr lang="en-US" altLang="zh-TW" sz="3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臺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南市</a:t>
            </a:r>
            <a:r>
              <a:rPr lang="en-US" altLang="zh-TW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英語讀劇比賽獲得優等</a:t>
            </a:r>
            <a:endParaRPr lang="en-US" altLang="zh-TW" sz="3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康</a:t>
            </a:r>
            <a:r>
              <a:rPr lang="en-US" altLang="zh-TW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</a:t>
            </a:r>
            <a:r>
              <a:rPr lang="zh-TW" altLang="zh-TW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容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榮獲</a:t>
            </a:r>
            <a:r>
              <a:rPr lang="en-US" altLang="zh-TW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學年度全市語文競賽</a:t>
            </a:r>
            <a:r>
              <a:rPr lang="zh-TW" altLang="zh-TW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閩南語演說第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endParaRPr lang="en-US" altLang="zh-TW" sz="3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康</a:t>
            </a:r>
            <a:r>
              <a:rPr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O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容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沈</a:t>
            </a:r>
            <a:r>
              <a:rPr lang="en-US" altLang="zh-TW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則宏參加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臺南市</a:t>
            </a:r>
            <a:r>
              <a:rPr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學年度小小解說員比賽，獲得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佳作</a:t>
            </a:r>
            <a:endParaRPr lang="en-US" altLang="zh-TW" sz="3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黃</a:t>
            </a:r>
            <a:r>
              <a:rPr lang="en-US" altLang="zh-TW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鈴榮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獲</a:t>
            </a:r>
            <a:r>
              <a:rPr lang="en-US" altLang="zh-TW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110 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年市長盃語文競賽獲得國語字音字形 </a:t>
            </a:r>
            <a:r>
              <a:rPr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B 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組第三名！</a:t>
            </a:r>
            <a:endParaRPr lang="en-US" altLang="zh-TW" sz="3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8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41236" y="365125"/>
            <a:ext cx="9312564" cy="1057275"/>
          </a:xfrm>
        </p:spPr>
        <p:txBody>
          <a:bodyPr/>
          <a:lstStyle/>
          <a:p>
            <a:r>
              <a:rPr lang="zh-TW" altLang="en-US" b="1" dirty="0" smtClean="0">
                <a:solidFill>
                  <a:prstClr val="black"/>
                </a:solidFill>
              </a:rPr>
              <a:t>語文</a:t>
            </a:r>
            <a:r>
              <a:rPr lang="zh-TW" altLang="en-US" b="1" dirty="0">
                <a:solidFill>
                  <a:prstClr val="black"/>
                </a:solidFill>
              </a:rPr>
              <a:t>相關</a:t>
            </a:r>
            <a:r>
              <a:rPr lang="zh-TW" altLang="en-US" b="1" dirty="0" smtClean="0">
                <a:solidFill>
                  <a:prstClr val="black"/>
                </a:solidFill>
              </a:rPr>
              <a:t>競賽成果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7373" y="1588654"/>
            <a:ext cx="10168083" cy="4597545"/>
          </a:xfrm>
        </p:spPr>
        <p:txBody>
          <a:bodyPr>
            <a:normAutofit fontScale="92500"/>
          </a:bodyPr>
          <a:lstStyle/>
          <a:p>
            <a:r>
              <a:rPr lang="en-US" altLang="zh-TW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小黑琵第</a:t>
            </a:r>
            <a:r>
              <a:rPr lang="en-US" altLang="zh-TW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輯</a:t>
            </a:r>
            <a:r>
              <a:rPr lang="en-US" altLang="zh-TW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徵文暨徵圖比賽成績</a:t>
            </a:r>
            <a:r>
              <a:rPr lang="zh-TW" altLang="en-US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斐然</a:t>
            </a:r>
            <a:endParaRPr lang="en-US" altLang="zh-TW" sz="39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江</a:t>
            </a:r>
            <a:r>
              <a:rPr lang="en-US" altLang="zh-TW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</a:t>
            </a:r>
            <a:r>
              <a:rPr lang="zh-TW" altLang="en-US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逸同學榮獲徵圖低年級組第二名</a:t>
            </a:r>
            <a:endParaRPr lang="en-US" altLang="zh-TW" sz="39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蔡</a:t>
            </a:r>
            <a:r>
              <a:rPr lang="en-US" altLang="zh-TW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</a:t>
            </a:r>
            <a:r>
              <a:rPr lang="zh-TW" altLang="en-US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樺同學榮獲徵圖低年級組佳作</a:t>
            </a:r>
            <a:endParaRPr lang="zh-TW" altLang="en-US" sz="3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康</a:t>
            </a:r>
            <a:r>
              <a:rPr lang="en-US" altLang="zh-TW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</a:t>
            </a:r>
            <a:r>
              <a:rPr lang="zh-TW" altLang="en-US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容同學榮獲家庭</a:t>
            </a:r>
            <a:r>
              <a:rPr lang="zh-TW" altLang="en-US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生活故事高年級組第三</a:t>
            </a:r>
            <a:r>
              <a:rPr lang="zh-TW" altLang="en-US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endParaRPr lang="en-US" altLang="zh-TW" sz="39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曾</a:t>
            </a:r>
            <a:r>
              <a:rPr lang="en-US" altLang="zh-TW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O</a:t>
            </a:r>
            <a:r>
              <a:rPr lang="zh-TW" altLang="en-US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愷</a:t>
            </a:r>
            <a:r>
              <a:rPr lang="zh-TW" altLang="en-US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同學</a:t>
            </a:r>
            <a:r>
              <a:rPr lang="zh-TW" altLang="en-US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榮</a:t>
            </a:r>
            <a:r>
              <a:rPr lang="zh-TW" altLang="en-US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獲</a:t>
            </a:r>
            <a:r>
              <a:rPr lang="zh-TW" altLang="en-US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家庭生活故事高年級組佳作</a:t>
            </a:r>
          </a:p>
          <a:p>
            <a:pPr marL="0" indent="0">
              <a:buNone/>
            </a:pPr>
            <a:r>
              <a:rPr lang="zh-TW" altLang="en-US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劉</a:t>
            </a:r>
            <a:r>
              <a:rPr lang="en-US" altLang="zh-TW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</a:t>
            </a:r>
            <a:r>
              <a:rPr lang="zh-TW" altLang="en-US" sz="3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雅同學榮獲得</a:t>
            </a:r>
            <a:r>
              <a:rPr lang="zh-TW" altLang="en-US" sz="3900" dirty="0">
                <a:latin typeface="標楷體" panose="03000509000000000000" pitchFamily="65" charset="-120"/>
                <a:ea typeface="標楷體" panose="03000509000000000000" pitchFamily="65" charset="-120"/>
              </a:rPr>
              <a:t>童詩高年級組佳作</a:t>
            </a: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95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2692" y="365125"/>
            <a:ext cx="9451108" cy="1325563"/>
          </a:xfrm>
        </p:spPr>
        <p:txBody>
          <a:bodyPr/>
          <a:lstStyle/>
          <a:p>
            <a:r>
              <a:rPr lang="zh-TW" altLang="en-US" b="1" dirty="0" smtClean="0">
                <a:solidFill>
                  <a:prstClr val="black"/>
                </a:solidFill>
              </a:rPr>
              <a:t>給家長的小叮嚀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073" y="1912361"/>
            <a:ext cx="11563927" cy="4486275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0"/>
              </a:spcAft>
            </a:pPr>
            <a:r>
              <a:rPr lang="zh-TW" altLang="en-US" sz="4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信任老師，互動共</a:t>
            </a:r>
            <a:r>
              <a:rPr lang="zh-TW" altLang="en-US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好</a:t>
            </a:r>
            <a:r>
              <a:rPr lang="zh-TW" altLang="zh-TW" sz="4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endParaRPr lang="en-US" altLang="zh-TW" sz="40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      </a:t>
            </a: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課堂</a:t>
            </a:r>
            <a:r>
              <a:rPr lang="zh-TW" altLang="en-US" sz="3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風景的改變，教學模式的翻轉，需要您更多的信任與</a:t>
            </a: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支持</a:t>
            </a:r>
            <a:endParaRPr lang="en-US" altLang="zh-TW" sz="3400" b="1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zh-TW" altLang="zh-TW" sz="4000" b="1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4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陪伴孩子，共讀文</a:t>
            </a:r>
            <a:r>
              <a:rPr lang="zh-TW" altLang="en-US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本</a:t>
            </a:r>
            <a:endParaRPr lang="en-US" altLang="zh-TW" sz="40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    </a:t>
            </a:r>
            <a:r>
              <a:rPr lang="en-US" altLang="zh-TW" sz="3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</a:t>
            </a: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2" action="ppaction://hlinkfile"/>
              </a:rPr>
              <a:t>長文本是命題趨勢</a:t>
            </a:r>
            <a:endParaRPr lang="en-US" altLang="zh-TW" sz="3400" b="1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en-US" sz="3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   </a:t>
            </a:r>
            <a:r>
              <a:rPr lang="en-US" altLang="zh-TW" sz="3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</a:t>
            </a:r>
            <a:r>
              <a:rPr lang="en-US" altLang="zh-TW" sz="3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.</a:t>
            </a: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閒時讀閒書</a:t>
            </a: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（</a:t>
            </a:r>
            <a:r>
              <a:rPr lang="zh-TW" altLang="en-US" sz="3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與</a:t>
            </a:r>
            <a:r>
              <a:rPr lang="en-US" altLang="zh-TW" sz="3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3C</a:t>
            </a: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產品保持適當距離）</a:t>
            </a:r>
            <a:endParaRPr lang="en-US" altLang="zh-TW" sz="3400" b="1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en-US" sz="3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   </a:t>
            </a:r>
            <a:r>
              <a:rPr lang="en-US" altLang="zh-TW" sz="3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3.</a:t>
            </a:r>
            <a:r>
              <a:rPr lang="zh-TW" altLang="en-US" sz="3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享受閱讀：跟孩子有共同的故事、共同的語彙，享受優質的親子時光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zh-TW" sz="4000" b="1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4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給孩子有溫度的學習</a:t>
            </a:r>
            <a:endParaRPr lang="en-US" altLang="zh-TW" sz="40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en-US" sz="4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    </a:t>
            </a: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發現孩子的優點，溫柔而堅定</a:t>
            </a: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的 陪伴</a:t>
            </a: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孩子學習 </a:t>
            </a:r>
            <a:endParaRPr lang="zh-TW" altLang="en-US" sz="3400" dirty="0"/>
          </a:p>
        </p:txBody>
      </p:sp>
    </p:spTree>
    <p:extLst>
      <p:ext uri="{BB962C8B-B14F-4D97-AF65-F5344CB8AC3E}">
        <p14:creationId xmlns:p14="http://schemas.microsoft.com/office/powerpoint/2010/main" val="3254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79418" y="2373745"/>
            <a:ext cx="8709891" cy="3528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0400" dirty="0" smtClean="0">
                <a:solidFill>
                  <a:srgbClr val="C00000"/>
                </a:solidFill>
                <a:latin typeface="Apple Chancery" panose="03020702040506060504" pitchFamily="66" charset="0"/>
              </a:rPr>
              <a:t>  </a:t>
            </a:r>
            <a:r>
              <a:rPr lang="en-US" altLang="zh-TW" sz="9600" dirty="0" smtClean="0">
                <a:solidFill>
                  <a:srgbClr val="C00000"/>
                </a:solidFill>
                <a:latin typeface="Apple Chancery" panose="03020702040506060504" pitchFamily="66" charset="0"/>
              </a:rPr>
              <a:t>We Are Team</a:t>
            </a:r>
          </a:p>
          <a:p>
            <a:pPr marL="0" indent="0">
              <a:buNone/>
            </a:pPr>
            <a:r>
              <a:rPr lang="en-US" altLang="zh-TW" sz="6000" dirty="0" smtClean="0"/>
              <a:t>             </a:t>
            </a:r>
            <a:r>
              <a:rPr lang="zh-TW" altLang="en-US" sz="6000" dirty="0" smtClean="0"/>
              <a:t>   </a:t>
            </a:r>
            <a:r>
              <a:rPr lang="zh-TW" altLang="en-US" sz="6000" dirty="0" smtClean="0">
                <a:solidFill>
                  <a:srgbClr val="3333FF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協力同行</a:t>
            </a:r>
            <a:endParaRPr lang="zh-TW" altLang="en-US" sz="6000" dirty="0">
              <a:solidFill>
                <a:srgbClr val="3333FF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711" y="4967587"/>
            <a:ext cx="514350" cy="52322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733061" y="4967587"/>
            <a:ext cx="3408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正新國小教務處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毛玻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</TotalTime>
  <Words>610</Words>
  <Application>Microsoft Office PowerPoint</Application>
  <PresentationFormat>寬螢幕</PresentationFormat>
  <Paragraphs>112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22" baseType="lpstr">
      <vt:lpstr>細明體</vt:lpstr>
      <vt:lpstr>標楷體</vt:lpstr>
      <vt:lpstr>華康行楷體W5</vt:lpstr>
      <vt:lpstr>華康中特圓體</vt:lpstr>
      <vt:lpstr>Times New Roman</vt:lpstr>
      <vt:lpstr>Calibri Light</vt:lpstr>
      <vt:lpstr>Arial</vt:lpstr>
      <vt:lpstr>Mingliu</vt:lpstr>
      <vt:lpstr>Apple Chancery</vt:lpstr>
      <vt:lpstr>新細明體</vt:lpstr>
      <vt:lpstr>Calibri</vt:lpstr>
      <vt:lpstr>微軟正黑體</vt:lpstr>
      <vt:lpstr>Office 佈景主題</vt:lpstr>
      <vt:lpstr>PowerPoint 簡報</vt:lpstr>
      <vt:lpstr>教務處工作報告~蘇芸瑩主任(分機：202)</vt:lpstr>
      <vt:lpstr>學校課程特色----課程架構</vt:lpstr>
      <vt:lpstr>學校課程特色----校訂課程</vt:lpstr>
      <vt:lpstr>學校課程特色</vt:lpstr>
      <vt:lpstr>語文相關競賽成果</vt:lpstr>
      <vt:lpstr>語文相關競賽成果</vt:lpstr>
      <vt:lpstr>給家長的小叮嚀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sunting</dc:creator>
  <cp:lastModifiedBy>Administrator</cp:lastModifiedBy>
  <cp:revision>58</cp:revision>
  <dcterms:created xsi:type="dcterms:W3CDTF">2020-08-19T08:59:11Z</dcterms:created>
  <dcterms:modified xsi:type="dcterms:W3CDTF">2021-09-01T07:18:34Z</dcterms:modified>
</cp:coreProperties>
</file>