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4" r:id="rId5"/>
    <p:sldId id="260" r:id="rId6"/>
    <p:sldId id="259" r:id="rId7"/>
    <p:sldId id="268" r:id="rId8"/>
    <p:sldId id="266" r:id="rId9"/>
    <p:sldId id="265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2D8696F-B1D4-46B4-8D6F-C4EB344DFAA9}">
          <p14:sldIdLst>
            <p14:sldId id="256"/>
            <p14:sldId id="257"/>
            <p14:sldId id="258"/>
            <p14:sldId id="264"/>
            <p14:sldId id="260"/>
            <p14:sldId id="259"/>
            <p14:sldId id="268"/>
            <p14:sldId id="266"/>
            <p14:sldId id="265"/>
            <p14:sldId id="267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AF5B-C6C8-49B9-BD08-31F2F3ADC7B1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7E45-C113-4CD3-AFF2-D70BA11B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65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2C8B7-6EDD-4360-8C0C-14AF4B9B8C85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4D8CA-0063-493D-8FA6-706CC35AE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75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925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99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24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429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69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16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2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0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6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69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78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091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D8CA-0063-493D-8FA6-706CC35AEFC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02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umin-art.org.tw/?p=8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m32PamaDTz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pbi3dd53xY" TargetMode="External"/><Relationship Id="rId7" Type="http://schemas.openxmlformats.org/officeDocument/2006/relationships/hyperlink" Target="https://www.youtube.com/watch?v=Uole3Azryj8&amp;t=240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dlFNfgagX38" TargetMode="External"/><Relationship Id="rId5" Type="http://schemas.openxmlformats.org/officeDocument/2006/relationships/hyperlink" Target="https://www.youtube.com/watch?v=xWuUMPipB58" TargetMode="External"/><Relationship Id="rId4" Type="http://schemas.openxmlformats.org/officeDocument/2006/relationships/hyperlink" Target="https://www.youtube.com/watch?v=sqyu-F_mX6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60387" y="258618"/>
            <a:ext cx="8637073" cy="2097411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認識腦性麻痺及相關宣導</a:t>
            </a:r>
            <a:endParaRPr lang="zh-TW" altLang="en-US" sz="6000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28097" y="3456935"/>
            <a:ext cx="8637072" cy="97762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主講人：林欣怡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3" y="2698837"/>
            <a:ext cx="3325092" cy="2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386" y="315333"/>
            <a:ext cx="4534014" cy="766617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繪本：啄木鳥女孩</a:t>
            </a: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35926" y="1496292"/>
            <a:ext cx="6668656" cy="3722254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輕快飛翔的啄木鳥，穿梭在樹林陽光灑落的每一處，但女孩一出生便無法自由的活動，直到美術老師阿海為她特製了一個像頭箍的裝置，幫她裝上了畫筆，從此，想像的世界再也沒有界線！女孩一點一點畫出腦中的畫面，一點一點「點」出不一樣的夢想，終於，像啄木鳥一樣翱翔在畫紙的繽紛色彩裡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6" y="1379537"/>
            <a:ext cx="2305050" cy="32861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15184" y="4710837"/>
            <a:ext cx="9705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啄木鳥女孩真實存在，是一個名叫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黃羿蓓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的女孩，腦性麻痺讓她想向人打招呼，脖子卻向後仰；想說話，聲音卻咿咿呀呀；想微笑，讓人看起來卻像是在生氣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畫畫，手不乖乖聽話，只能把筆套在頭上，像枝「頭杖」，不停點頭、點頭、點頭，直到她心中的話透過顏料變成一幅又一幅的畫。因為作畫必須不斷點頭，在一次的受訪中，報導稱她是啄木鳥女孩</a:t>
            </a:r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86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386" y="315333"/>
            <a:ext cx="4534014" cy="766617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繪本：藍弟的翅膀</a:t>
            </a: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9744" y="1191491"/>
            <a:ext cx="7952510" cy="4091709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值得尊敬的龍需要三樣東西：有強壯的翅膀飛行，有強力的氣息噴火，還有強硬閃亮的鱗片抵擋屠龍者的攻擊。這三樣，小龍藍弟統統沒有。他的翅膀軟趴趴，氣息又弱又短，皮膚柔軟又毛茸茸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而且，顏色還藍藍的。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大家都說他不是真正的龍，他好難過。他常常爬到樹上看向遠方，成了大家口中的「抱樹龍」。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有一天，老師說在遙遠的大海另一邊有條龍很有「智慧」，藍弟聽了牠的事蹟，決心離家去尋找有「智慧」的鬃獅龍，鬃獅龍會給藍弟什麼建議？藍弟運用他的特質會做出什麼改變呢？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5" y="1388773"/>
            <a:ext cx="26384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386" y="315333"/>
            <a:ext cx="4534014" cy="766617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繪本：每一個都要到</a:t>
            </a: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52799" y="1967345"/>
            <a:ext cx="7730838" cy="1403927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小琪好愛她的學校，但唯一讓她煩惱的是無法參加旅行，和同學一起留下回憶。這一次，喵喵老師有好主意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全班同學決定一起來想辦法。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4" y="1279235"/>
            <a:ext cx="2343150" cy="328612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32714" y="4644656"/>
            <a:ext cx="14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hlinkClick r:id="rId4"/>
              </a:rPr>
              <a:t>電子書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018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5616" y="1464709"/>
            <a:ext cx="8643154" cy="1969007"/>
          </a:xfrm>
        </p:spPr>
        <p:txBody>
          <a:bodyPr/>
          <a:lstStyle/>
          <a:p>
            <a:r>
              <a:rPr lang="zh-TW" altLang="en-US" dirty="0" smtClean="0">
                <a:latin typeface="華康勘亭流" panose="03000909000000000000" pitchFamily="65" charset="-120"/>
                <a:ea typeface="華康勘亭流" panose="03000909000000000000" pitchFamily="65" charset="-120"/>
              </a:rPr>
              <a:t>謝謝大家的聆聽</a:t>
            </a:r>
            <a:r>
              <a:rPr lang="en-US" altLang="zh-TW" dirty="0" smtClean="0">
                <a:latin typeface="華康勘亭流" panose="03000909000000000000" pitchFamily="65" charset="-120"/>
                <a:ea typeface="華康勘亭流" panose="03000909000000000000" pitchFamily="65" charset="-120"/>
              </a:rPr>
              <a:t>~~</a:t>
            </a:r>
            <a:endParaRPr lang="zh-TW" altLang="en-US" dirty="0"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292" y="1793388"/>
            <a:ext cx="2339623" cy="1938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8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5295" y="711200"/>
            <a:ext cx="3758159" cy="741792"/>
          </a:xfrm>
        </p:spPr>
        <p:txBody>
          <a:bodyPr/>
          <a:lstStyle/>
          <a:p>
            <a:r>
              <a:rPr lang="zh-TW" altLang="en-US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什麻是腦性麻痺</a:t>
            </a:r>
            <a:endPara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45115" y="1757791"/>
            <a:ext cx="8643154" cy="396875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60000"/>
              </a:lnSpc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腦性麻痺（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CEREBRAL PALSY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）簡稱</a:t>
            </a:r>
            <a:r>
              <a:rPr lang="en-US" altLang="zh-TW" sz="2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C.P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，是以肢體運動功能障礙為主的多重性障礙，為一種非進行性的腦部病變，是大腦在發育未成熟前，因任何原因造成控制動作的某些腦細胞受到傷害或發生病變，所引起的</a:t>
            </a:r>
            <a:r>
              <a:rPr lang="zh-TW" altLang="en-US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運動機能障礙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。有時傷害也會影響到控制動作以外的其他腦部區域，而合併成視覺、聽覺、語言溝通及智能與學習發展上的多重障礙。</a:t>
            </a:r>
          </a:p>
          <a:p>
            <a:pPr algn="l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根據世界衛生組織的估計，腦性麻痺的發生率為千分之二～五。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7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368" y="498764"/>
            <a:ext cx="4764922" cy="658664"/>
          </a:xfrm>
        </p:spPr>
        <p:txBody>
          <a:bodyPr/>
          <a:lstStyle/>
          <a:p>
            <a:r>
              <a:rPr lang="zh-TW" altLang="en-US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腦性麻痺發生的原因</a:t>
            </a:r>
            <a:endPara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66422" y="1582300"/>
            <a:ext cx="9614013" cy="45137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TW" sz="2600" b="1" dirty="0" smtClean="0"/>
              <a:t>1</a:t>
            </a:r>
            <a:r>
              <a:rPr lang="en-US" altLang="zh-TW" sz="2600" b="1" dirty="0"/>
              <a:t>.</a:t>
            </a:r>
            <a:r>
              <a:rPr lang="zh-TW" altLang="en-US" sz="2600" b="1" dirty="0" smtClean="0"/>
              <a:t>妊娠</a:t>
            </a:r>
            <a:r>
              <a:rPr lang="zh-TW" altLang="en-US" sz="2600" b="1" dirty="0"/>
              <a:t>期：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200" dirty="0" smtClean="0"/>
              <a:t>      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懷孕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時期嬰兒先天腦部發育不良、先天腦部畸形或母體感染、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放射線過度照射、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藥物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中毒、子宮或胎盤功能不好、先天性異常，或母親疾病、代謝、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內分泌異常、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受傷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</a:p>
          <a:p>
            <a:pPr algn="l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生產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時：</a:t>
            </a:r>
            <a:r>
              <a:rPr lang="zh-TW" altLang="en-US" sz="2200" dirty="0"/>
              <a:t/>
            </a:r>
            <a:br>
              <a:rPr lang="zh-TW" altLang="en-US" sz="2200" dirty="0"/>
            </a:br>
            <a:r>
              <a:rPr lang="zh-TW" altLang="en-US" sz="2200" dirty="0" smtClean="0"/>
              <a:t>      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過程中因難產、早產、缺氧、產傷、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產鉗或真空吸取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、多胞胎、胎兒窘迫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臍帶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繞頸等。</a:t>
            </a:r>
          </a:p>
          <a:p>
            <a:pPr algn="l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出生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後早期：</a:t>
            </a:r>
            <a:r>
              <a:rPr lang="zh-TW" altLang="en-US" sz="2200" dirty="0"/>
              <a:t/>
            </a:r>
            <a:br>
              <a:rPr lang="zh-TW" altLang="en-US" sz="2200" dirty="0"/>
            </a:br>
            <a:r>
              <a:rPr lang="en-US" altLang="zh-TW" sz="2200" dirty="0"/>
              <a:t> </a:t>
            </a:r>
            <a:r>
              <a:rPr lang="en-US" altLang="zh-TW" sz="2200" dirty="0" smtClean="0"/>
              <a:t>     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受傷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、發燒、感染、腦炎、身體疾病、腦膜炎、身體疾病、代謝或內分泌異常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黃疸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37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86980"/>
              </p:ext>
            </p:extLst>
          </p:nvPr>
        </p:nvGraphicFramePr>
        <p:xfrm>
          <a:off x="1117599" y="198018"/>
          <a:ext cx="10464801" cy="5122812"/>
        </p:xfrm>
        <a:graphic>
          <a:graphicData uri="http://schemas.openxmlformats.org/drawingml/2006/table">
            <a:tbl>
              <a:tblPr/>
              <a:tblGrid>
                <a:gridCol w="784124">
                  <a:extLst>
                    <a:ext uri="{9D8B030D-6E8A-4147-A177-3AD203B41FA5}">
                      <a16:colId xmlns:a16="http://schemas.microsoft.com/office/drawing/2014/main" val="463130698"/>
                    </a:ext>
                  </a:extLst>
                </a:gridCol>
                <a:gridCol w="2124110">
                  <a:extLst>
                    <a:ext uri="{9D8B030D-6E8A-4147-A177-3AD203B41FA5}">
                      <a16:colId xmlns:a16="http://schemas.microsoft.com/office/drawing/2014/main" val="4111075546"/>
                    </a:ext>
                  </a:extLst>
                </a:gridCol>
                <a:gridCol w="2947620">
                  <a:extLst>
                    <a:ext uri="{9D8B030D-6E8A-4147-A177-3AD203B41FA5}">
                      <a16:colId xmlns:a16="http://schemas.microsoft.com/office/drawing/2014/main" val="1113997571"/>
                    </a:ext>
                  </a:extLst>
                </a:gridCol>
                <a:gridCol w="2252836">
                  <a:extLst>
                    <a:ext uri="{9D8B030D-6E8A-4147-A177-3AD203B41FA5}">
                      <a16:colId xmlns:a16="http://schemas.microsoft.com/office/drawing/2014/main" val="2324667267"/>
                    </a:ext>
                  </a:extLst>
                </a:gridCol>
                <a:gridCol w="2356111">
                  <a:extLst>
                    <a:ext uri="{9D8B030D-6E8A-4147-A177-3AD203B41FA5}">
                      <a16:colId xmlns:a16="http://schemas.microsoft.com/office/drawing/2014/main" val="38666350"/>
                    </a:ext>
                  </a:extLst>
                </a:gridCol>
              </a:tblGrid>
              <a:tr h="447563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800">
                          <a:effectLst/>
                        </a:rPr>
                        <a:t>類型</a:t>
                      </a:r>
                    </a:p>
                  </a:txBody>
                  <a:tcPr marL="400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800" dirty="0">
                          <a:effectLst/>
                        </a:rPr>
                        <a:t>痙攣型</a:t>
                      </a:r>
                    </a:p>
                  </a:txBody>
                  <a:tcPr marL="400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800">
                          <a:effectLst/>
                        </a:rPr>
                        <a:t>徐動型</a:t>
                      </a:r>
                    </a:p>
                  </a:txBody>
                  <a:tcPr marL="400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800">
                          <a:effectLst/>
                        </a:rPr>
                        <a:t>協調不良型</a:t>
                      </a:r>
                    </a:p>
                  </a:txBody>
                  <a:tcPr marL="400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800" dirty="0">
                          <a:effectLst/>
                        </a:rPr>
                        <a:t>軟癱型</a:t>
                      </a:r>
                    </a:p>
                  </a:txBody>
                  <a:tcPr marL="400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287337"/>
                  </a:ext>
                </a:extLst>
              </a:tr>
              <a:tr h="465609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800" b="0" i="0" dirty="0">
                          <a:solidFill>
                            <a:srgbClr val="69696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288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大腦皮質</a:t>
                      </a:r>
                      <a:r>
                        <a:rPr lang="zh-TW" altLang="en-US" sz="2400" b="0" i="0" dirty="0" smtClean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損傷。</a:t>
                      </a:r>
                      <a:endParaRPr lang="zh-TW" altLang="en-US" sz="2400" b="0" i="0" dirty="0">
                        <a:solidFill>
                          <a:srgbClr val="69696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肌肉張力高。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體型較弱小。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肢體僵硬或緊縮。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上肢常呈彎曲，下肢呈內收、半彎曲、內旋之剪刀式及踮腳尖型態。</a:t>
                      </a:r>
                    </a:p>
                  </a:txBody>
                  <a:tcPr marL="288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腦幹基底核</a:t>
                      </a:r>
                      <a:r>
                        <a:rPr lang="zh-TW" altLang="en-US" sz="2400" b="0" i="0" dirty="0" smtClean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損傷。</a:t>
                      </a:r>
                      <a:endParaRPr lang="zh-TW" altLang="en-US" sz="2400" b="0" i="0" dirty="0">
                        <a:solidFill>
                          <a:srgbClr val="69696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肌肉張力不穩且會改變。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體型較瘦。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早期通常是軟趴型，</a:t>
                      </a:r>
                      <a:r>
                        <a:rPr lang="en-US" altLang="zh-TW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</a:t>
                      </a: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歲時會慢慢發展出不自主動作。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四肢或臉部會有一些不自主的跳動或緩慢的扭動。</a:t>
                      </a:r>
                    </a:p>
                  </a:txBody>
                  <a:tcPr marL="288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 smtClean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小腦損傷。</a:t>
                      </a:r>
                      <a:endParaRPr lang="zh-TW" altLang="en-US" sz="2400" b="0" i="0" dirty="0">
                        <a:solidFill>
                          <a:srgbClr val="69696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肌肉張力不穩且不斷的在改變。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平衡功能較差。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手眼協調動作差</a:t>
                      </a:r>
                    </a:p>
                  </a:txBody>
                  <a:tcPr marL="288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肌肉張力</a:t>
                      </a:r>
                      <a:r>
                        <a:rPr lang="zh-TW" altLang="en-US" sz="2400" b="0" i="0" dirty="0" smtClean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低。</a:t>
                      </a:r>
                      <a:endParaRPr lang="zh-TW" altLang="en-US" sz="2400" b="0" i="0" dirty="0">
                        <a:solidFill>
                          <a:srgbClr val="69696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頭、頸部軟弱無力。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動作緩慢無力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zh-TW" altLang="en-US" sz="2400" b="0" i="0" dirty="0">
                          <a:solidFill>
                            <a:srgbClr val="69696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平衡反應很差</a:t>
                      </a:r>
                    </a:p>
                  </a:txBody>
                  <a:tcPr marL="28800" marR="20000" marT="20000" marB="20000">
                    <a:lnL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79683"/>
                  </a:ext>
                </a:extLst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 flipH="1">
            <a:off x="1893455" y="198018"/>
            <a:ext cx="9237" cy="5122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017818" y="198018"/>
            <a:ext cx="9238" cy="5122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973456" y="198018"/>
            <a:ext cx="18471" cy="5122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227127" y="198018"/>
            <a:ext cx="9237" cy="5122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117599" y="5509478"/>
            <a:ext cx="9190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</a:rPr>
              <a:t>註</a:t>
            </a:r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</a:rPr>
              <a:t>: </a:t>
            </a:r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</a:rPr>
              <a:t>除了上述幾種類型外，還有混和型，就是上述二種以上症狀合併。</a:t>
            </a:r>
            <a:endParaRPr lang="zh-TW" alt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187" y="618837"/>
            <a:ext cx="2280341" cy="649428"/>
          </a:xfrm>
        </p:spPr>
        <p:txBody>
          <a:bodyPr/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所屬類別</a:t>
            </a: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84895" y="1600773"/>
            <a:ext cx="8643154" cy="3035882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/>
              <a:t>*社福單位</a:t>
            </a:r>
            <a:r>
              <a:rPr lang="en-US" altLang="zh-TW" sz="2400" dirty="0" smtClean="0"/>
              <a:t>—</a:t>
            </a:r>
            <a:r>
              <a:rPr lang="zh-TW" altLang="en-US" sz="2400" dirty="0" smtClean="0"/>
              <a:t>身心障礙證明</a:t>
            </a:r>
            <a:endParaRPr lang="en-US" altLang="zh-TW" sz="2400" dirty="0" smtClean="0"/>
          </a:p>
          <a:p>
            <a:pPr algn="l"/>
            <a:r>
              <a:rPr lang="zh-TW" altLang="en-US" sz="2400" dirty="0" smtClean="0"/>
              <a:t>        第七</a:t>
            </a:r>
            <a:r>
              <a:rPr lang="zh-TW" altLang="en-US" sz="2400" dirty="0"/>
              <a:t>類 神經、肌肉、骨骼之移動相關構造及其</a:t>
            </a:r>
            <a:r>
              <a:rPr lang="zh-TW" altLang="en-US" sz="2400" dirty="0" smtClean="0"/>
              <a:t>功能</a:t>
            </a:r>
            <a:endParaRPr lang="en-US" altLang="zh-TW" sz="2400" dirty="0" smtClean="0"/>
          </a:p>
          <a:p>
            <a:pPr algn="l"/>
            <a:endParaRPr lang="en-US" altLang="zh-TW" sz="2400" dirty="0" smtClean="0"/>
          </a:p>
          <a:p>
            <a:pPr algn="l"/>
            <a:r>
              <a:rPr lang="zh-TW" altLang="en-US" sz="2400" dirty="0"/>
              <a:t>*</a:t>
            </a:r>
            <a:r>
              <a:rPr lang="zh-TW" altLang="en-US" sz="2400" dirty="0" smtClean="0"/>
              <a:t>教育單位</a:t>
            </a:r>
            <a:r>
              <a:rPr lang="en-US" altLang="zh-TW" sz="2400" dirty="0" smtClean="0"/>
              <a:t>---</a:t>
            </a:r>
            <a:r>
              <a:rPr lang="zh-TW" altLang="en-US" sz="2400" dirty="0" smtClean="0"/>
              <a:t>特殊教育正式生</a:t>
            </a:r>
            <a:endParaRPr lang="en-US" altLang="zh-TW" sz="2400" dirty="0" smtClean="0"/>
          </a:p>
          <a:p>
            <a:pPr algn="l"/>
            <a:r>
              <a:rPr lang="en-US" altLang="zh-TW" sz="2400" dirty="0"/>
              <a:t> </a:t>
            </a:r>
            <a:r>
              <a:rPr lang="en-US" altLang="zh-TW" sz="2400" dirty="0" smtClean="0"/>
              <a:t>       </a:t>
            </a:r>
            <a:r>
              <a:rPr lang="zh-TW" altLang="en-US" sz="2400" dirty="0" smtClean="0"/>
              <a:t>肢體障礙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38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8350" y="757382"/>
            <a:ext cx="3056195" cy="649428"/>
          </a:xfrm>
        </p:spPr>
        <p:txBody>
          <a:bodyPr/>
          <a:lstStyle/>
          <a:p>
            <a:r>
              <a:rPr lang="en-US" altLang="zh-TW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CP </a:t>
            </a:r>
            <a:r>
              <a:rPr lang="zh-TW" altLang="en-US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小常識</a:t>
            </a:r>
            <a:endParaRPr lang="zh-TW" altLang="en-US" dirty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52750" y="1496291"/>
            <a:ext cx="8912050" cy="465512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性麻痺的腦傷不會惡化，但如果沒有接受適當的治療及復健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關節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及各方面可能會硬化。</a:t>
            </a:r>
          </a:p>
          <a:p>
            <a:pPr algn="l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藥物本身對腦性麻痺幫助不大，但如有抽筋現象，則需要藥物控制。</a:t>
            </a:r>
          </a:p>
          <a:p>
            <a:pPr algn="l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性麻痺不會傳染，也不會遺傳。</a:t>
            </a:r>
          </a:p>
          <a:p>
            <a:pPr algn="l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性麻痺者如果經過適當的治療及復健，都有可能會走路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大約有二分之一以上的腦性麻痺兒童在學習方面是正常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的，有些智力甚至比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正常孩子還高。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641" y="471054"/>
            <a:ext cx="6159613" cy="89881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如何與腦性麻痺的同學相處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4604" y="1480700"/>
            <a:ext cx="10131251" cy="467071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保持平常</a:t>
            </a:r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正確的觀念來看待腦性麻痺障礙的同學或朋友，以平常心對待指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   的是不帶任何特殊眼光，以一個主動、輕鬆、開放的態度與他們相處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詢問需求：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平時語言上關懷，並可主動徵求他們的意願，協助他們不方便的肢體動作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給予耐心與尊重：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有語言障礙的腦性麻痺患者，給予較多的時間讓他們說出心裡的話，且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表達的進步，給予適當讚美，以鼓勵代替責備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勿嘲笑其缺陷：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談話中，勿不斷反覆強調他們殘障的缺陷，並讓他們有機會自由表達內心的喜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   怒哀樂，不要強迫壓抑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肯定潛能：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同理心肯定每個人都有潛能，勿針對他們身體缺陷而否定他們的能力，把他們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   推到一個無能的絕望角落。真誠地用積極、開放、接受的態度和他們接觸。</a:t>
            </a:r>
          </a:p>
        </p:txBody>
      </p:sp>
    </p:spTree>
    <p:extLst>
      <p:ext uri="{BB962C8B-B14F-4D97-AF65-F5344CB8AC3E}">
        <p14:creationId xmlns:p14="http://schemas.microsoft.com/office/powerpoint/2010/main" val="4059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694" y="748146"/>
            <a:ext cx="4737215" cy="612482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相關宣導影片及繪本</a:t>
            </a: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9259" y="1616364"/>
            <a:ext cx="8643154" cy="493221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zh-TW" altLang="en-US" dirty="0" smtClean="0"/>
              <a:t>影片：</a:t>
            </a:r>
            <a:r>
              <a:rPr lang="zh-TW" altLang="en-US" dirty="0" smtClean="0">
                <a:hlinkClick r:id="rId3"/>
              </a:rPr>
              <a:t>跳舞吧！機器人（教師篇）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                 </a:t>
            </a:r>
            <a:r>
              <a:rPr lang="zh-TW" altLang="en-US" dirty="0" smtClean="0">
                <a:hlinkClick r:id="rId4"/>
              </a:rPr>
              <a:t>跳舞</a:t>
            </a:r>
            <a:r>
              <a:rPr lang="zh-TW" altLang="en-US" dirty="0">
                <a:hlinkClick r:id="rId4"/>
              </a:rPr>
              <a:t>吧！機器人</a:t>
            </a:r>
            <a:r>
              <a:rPr lang="zh-TW" altLang="en-US" dirty="0" smtClean="0">
                <a:hlinkClick r:id="rId4"/>
              </a:rPr>
              <a:t>（學生篇）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                 慢飛天使系列微電影（</a:t>
            </a:r>
            <a:r>
              <a:rPr lang="zh-TW" altLang="en-US" dirty="0" smtClean="0">
                <a:hlinkClick r:id="rId5"/>
              </a:rPr>
              <a:t>入學通知單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6"/>
              </a:rPr>
              <a:t>街頭實測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algn="l"/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>
                <a:hlinkClick r:id="rId7"/>
              </a:rPr>
              <a:t>啄木鳥女孩</a:t>
            </a:r>
            <a:endParaRPr lang="en-US" altLang="zh-TW" dirty="0" smtClean="0"/>
          </a:p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zh-TW" altLang="en-US" dirty="0" smtClean="0"/>
              <a:t>繪本：輪椅</a:t>
            </a:r>
            <a:r>
              <a:rPr lang="zh-TW" altLang="en-US" dirty="0"/>
              <a:t>是我的</a:t>
            </a:r>
            <a:r>
              <a:rPr lang="zh-TW" altLang="en-US" dirty="0" smtClean="0"/>
              <a:t>腳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                 啄木鳥女孩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                 藍</a:t>
            </a:r>
            <a:r>
              <a:rPr lang="zh-TW" altLang="en-US" dirty="0"/>
              <a:t>弟的</a:t>
            </a:r>
            <a:r>
              <a:rPr lang="zh-TW" altLang="en-US" dirty="0" smtClean="0"/>
              <a:t>翅膀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                 每</a:t>
            </a:r>
            <a:r>
              <a:rPr lang="zh-TW" altLang="en-US" dirty="0"/>
              <a:t>一個都要到</a:t>
            </a:r>
          </a:p>
          <a:p>
            <a:pPr algn="l"/>
            <a:endParaRPr lang="en-US" altLang="zh-TW" dirty="0"/>
          </a:p>
          <a:p>
            <a:pPr algn="l"/>
            <a:r>
              <a:rPr lang="en-US" altLang="zh-TW" dirty="0" smtClean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50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386" y="315333"/>
            <a:ext cx="4534014" cy="766617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繪本：輪椅是我的腳</a:t>
            </a: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9744" y="1191491"/>
            <a:ext cx="7952510" cy="409170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姬雖然雙腳不方便，但是她會做很多事，所以一點也不覺得自己和別的小孩有什麼不一樣。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今天她第一次幫媽媽到超市去買東西。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沿路她經過遊戲場，她好希望能跟其他人一起玩。她看到有小孩在嘲笑一個胖男孩，也看到好多人都用異樣的眼光看她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過馬路時，因為人行道有高高的臺階，她的輪椅上不去，沒有人注意到，她急得快哭了，這時在遊戲場被嘲笑的男孩西吉出現了，而且主動幫助她。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到了超市，她想跟別人一樣自己挑選，但店員卻熱心的幫她，讓她覺得不舒服。她因此氣得哭了起來，西吉安慰她，並讓她知道他們的外表的確和一般人不同，但不需要拒絕別人的幫忙，遇到問題時也要勇於求助，這樣別人才會知道他們的不方便，也才能找出可以和諧相處的方法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" y="1279235"/>
            <a:ext cx="2352675" cy="32861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187" y="5283200"/>
            <a:ext cx="1043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作者：法</a:t>
            </a:r>
            <a:r>
              <a:rPr lang="zh-TW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蘭茲</a:t>
            </a:r>
            <a:r>
              <a:rPr lang="en-US" altLang="zh-TW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約瑟夫</a:t>
            </a:r>
            <a:r>
              <a:rPr lang="en-US" altLang="zh-TW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豪尼格</a:t>
            </a:r>
            <a:r>
              <a:rPr lang="en-US" altLang="zh-TW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(Franz-Joseph </a:t>
            </a:r>
            <a:r>
              <a:rPr lang="en-US" altLang="zh-TW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Huainigg</a:t>
            </a:r>
            <a:r>
              <a:rPr lang="en-US" altLang="zh-TW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嬰兒時期接種疫苗失誤，導致雙腿癱瘓。</a:t>
            </a: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1986</a:t>
            </a:r>
            <a:r>
              <a:rPr lang="zh-TW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年起在克拉根福研習德文和大眾傳播，</a:t>
            </a:r>
            <a:r>
              <a:rPr lang="en-US" altLang="zh-TW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1994</a:t>
            </a:r>
            <a:r>
              <a:rPr lang="zh-TW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年獲博士學位。他不僅是教師、童書作家，也曾是奧地利議員代表。</a:t>
            </a:r>
          </a:p>
        </p:txBody>
      </p:sp>
    </p:spTree>
    <p:extLst>
      <p:ext uri="{BB962C8B-B14F-4D97-AF65-F5344CB8AC3E}">
        <p14:creationId xmlns:p14="http://schemas.microsoft.com/office/powerpoint/2010/main" val="24994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247</TotalTime>
  <Words>880</Words>
  <Application>Microsoft Office PowerPoint</Application>
  <PresentationFormat>寬螢幕</PresentationFormat>
  <Paragraphs>93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華康行楷體W5</vt:lpstr>
      <vt:lpstr>華康行楷體W5(P)</vt:lpstr>
      <vt:lpstr>華康勘亭流</vt:lpstr>
      <vt:lpstr>華康新綜藝體W9</vt:lpstr>
      <vt:lpstr>華康隸書體W7</vt:lpstr>
      <vt:lpstr>新細明體</vt:lpstr>
      <vt:lpstr>標楷體</vt:lpstr>
      <vt:lpstr>Arial</vt:lpstr>
      <vt:lpstr>Calibri</vt:lpstr>
      <vt:lpstr>Rockwell</vt:lpstr>
      <vt:lpstr>Wingdings</vt:lpstr>
      <vt:lpstr>Gallery</vt:lpstr>
      <vt:lpstr>認識腦性麻痺及相關宣導</vt:lpstr>
      <vt:lpstr>什麻是腦性麻痺</vt:lpstr>
      <vt:lpstr>腦性麻痺發生的原因</vt:lpstr>
      <vt:lpstr>PowerPoint 簡報</vt:lpstr>
      <vt:lpstr>所屬類別</vt:lpstr>
      <vt:lpstr>CP 小常識</vt:lpstr>
      <vt:lpstr>如何與腦性麻痺的同學相處</vt:lpstr>
      <vt:lpstr>相關宣導影片及繪本</vt:lpstr>
      <vt:lpstr>繪本：輪椅是我的腳</vt:lpstr>
      <vt:lpstr>繪本：啄木鳥女孩</vt:lpstr>
      <vt:lpstr>繪本：藍弟的翅膀</vt:lpstr>
      <vt:lpstr>繪本：每一個都要到</vt:lpstr>
      <vt:lpstr>謝謝大家的聆聽~~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認識腦性麻痺及相關宣導</dc:title>
  <dc:creator>chasing</dc:creator>
  <cp:lastModifiedBy>chasing</cp:lastModifiedBy>
  <cp:revision>30</cp:revision>
  <cp:lastPrinted>2022-03-29T08:25:43Z</cp:lastPrinted>
  <dcterms:created xsi:type="dcterms:W3CDTF">2022-02-23T09:04:38Z</dcterms:created>
  <dcterms:modified xsi:type="dcterms:W3CDTF">2022-03-30T07:17:54Z</dcterms:modified>
</cp:coreProperties>
</file>