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9"/>
  </p:handoutMasterIdLst>
  <p:sldIdLst>
    <p:sldId id="256" r:id="rId2"/>
    <p:sldId id="257" r:id="rId3"/>
    <p:sldId id="265" r:id="rId4"/>
    <p:sldId id="264" r:id="rId5"/>
    <p:sldId id="262" r:id="rId6"/>
    <p:sldId id="266" r:id="rId7"/>
    <p:sldId id="263" r:id="rId8"/>
  </p:sldIdLst>
  <p:sldSz cx="12192000" cy="6858000"/>
  <p:notesSz cx="6735763" cy="98663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C39B5D-C4EC-434D-B209-AD942B0408F4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C138FB-DDB0-4421-9467-B2778298FA4A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811304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297F-D7EA-422E-8A0B-F3A86DF85B8A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E843-6678-4391-83BC-D4789F89EB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36358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297F-D7EA-422E-8A0B-F3A86DF85B8A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E843-6678-4391-83BC-D4789F89EB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383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297F-D7EA-422E-8A0B-F3A86DF85B8A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E843-6678-4391-83BC-D4789F89EB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1926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297F-D7EA-422E-8A0B-F3A86DF85B8A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E843-6678-4391-83BC-D4789F89EB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32342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297F-D7EA-422E-8A0B-F3A86DF85B8A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E843-6678-4391-83BC-D4789F89EB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85787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297F-D7EA-422E-8A0B-F3A86DF85B8A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E843-6678-4391-83BC-D4789F89EB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6106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297F-D7EA-422E-8A0B-F3A86DF85B8A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E843-6678-4391-83BC-D4789F89EB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87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297F-D7EA-422E-8A0B-F3A86DF85B8A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E843-6678-4391-83BC-D4789F89EB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6632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297F-D7EA-422E-8A0B-F3A86DF85B8A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E843-6678-4391-83BC-D4789F89EB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0904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297F-D7EA-422E-8A0B-F3A86DF85B8A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E843-6678-4391-83BC-D4789F89EB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5291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F297F-D7EA-422E-8A0B-F3A86DF85B8A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E9E843-6678-4391-83BC-D4789F89EB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5964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CF297F-D7EA-422E-8A0B-F3A86DF85B8A}" type="datetimeFigureOut">
              <a:rPr lang="zh-TW" altLang="en-US" smtClean="0"/>
              <a:t>2021/5/9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E9E843-6678-4391-83BC-D4789F89EB7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08904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29640" y="475487"/>
            <a:ext cx="10646664" cy="1764793"/>
          </a:xfrm>
        </p:spPr>
        <p:txBody>
          <a:bodyPr>
            <a:normAutofit/>
          </a:bodyPr>
          <a:lstStyle/>
          <a:p>
            <a:r>
              <a:rPr lang="en-US" altLang="zh-TW" b="1" dirty="0"/>
              <a:t>110 </a:t>
            </a:r>
            <a:r>
              <a:rPr lang="zh-TW" altLang="en-US" dirty="0" smtClean="0"/>
              <a:t>學年</a:t>
            </a:r>
            <a:r>
              <a:rPr lang="en-US" altLang="zh-TW" b="1" dirty="0"/>
              <a:t>110 </a:t>
            </a:r>
            <a:r>
              <a:rPr lang="zh-TW" altLang="en-US" dirty="0"/>
              <a:t>學年度五專</a:t>
            </a:r>
            <a:r>
              <a:rPr lang="zh-TW" altLang="en-US" dirty="0" smtClean="0"/>
              <a:t>優先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免試入學</a:t>
            </a:r>
            <a:r>
              <a:rPr lang="en-US" altLang="zh-TW" dirty="0" smtClean="0"/>
              <a:t>(</a:t>
            </a:r>
            <a:r>
              <a:rPr lang="zh-TW" altLang="en-US" dirty="0" smtClean="0"/>
              <a:t>宣導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609600" y="2414016"/>
            <a:ext cx="10271760" cy="4325112"/>
          </a:xfrm>
        </p:spPr>
        <p:txBody>
          <a:bodyPr>
            <a:normAutofit lnSpcReduction="10000"/>
          </a:bodyPr>
          <a:lstStyle/>
          <a:p>
            <a:pPr algn="l"/>
            <a:r>
              <a:rPr lang="en-US" altLang="zh-TW" sz="3600" dirty="0" smtClean="0"/>
              <a:t>1.</a:t>
            </a:r>
            <a:r>
              <a:rPr lang="zh-TW" altLang="en-US" sz="3600" dirty="0" smtClean="0">
                <a:solidFill>
                  <a:srgbClr val="FF0000"/>
                </a:solidFill>
              </a:rPr>
              <a:t>應屆畢業生</a:t>
            </a:r>
            <a:r>
              <a:rPr lang="zh-TW" altLang="en-US" sz="3600" dirty="0" smtClean="0"/>
              <a:t>由「教務處」上網填資料後</a:t>
            </a:r>
            <a:r>
              <a:rPr lang="zh-TW" altLang="en-US" sz="3600" dirty="0" smtClean="0"/>
              <a:t>，再印給學生家長簽名，並統一由「教務處」寄出才算數。</a:t>
            </a:r>
            <a:endParaRPr lang="en-US" altLang="zh-TW" sz="3600" dirty="0" smtClean="0"/>
          </a:p>
          <a:p>
            <a:pPr algn="l"/>
            <a:r>
              <a:rPr lang="en-US" altLang="zh-TW" sz="3600" dirty="0" smtClean="0"/>
              <a:t>2.</a:t>
            </a:r>
            <a:r>
              <a:rPr lang="zh-TW" altLang="en-US" sz="3600" dirty="0" smtClean="0"/>
              <a:t>網址及簡章</a:t>
            </a:r>
            <a:r>
              <a:rPr lang="en-US" altLang="zh-TW" sz="3600" dirty="0"/>
              <a:t>︰https://</a:t>
            </a:r>
            <a:r>
              <a:rPr lang="en-US" altLang="zh-TW" sz="3600" dirty="0" smtClean="0"/>
              <a:t>www.jctv.ntut.edu.tw/u5/contents.php?academicYear=110&amp;subId=266</a:t>
            </a:r>
          </a:p>
          <a:p>
            <a:pPr algn="l"/>
            <a:r>
              <a:rPr lang="en-US" altLang="zh-TW" sz="3600" dirty="0" smtClean="0"/>
              <a:t>(</a:t>
            </a:r>
            <a:r>
              <a:rPr lang="zh-TW" altLang="en-US" sz="3600" dirty="0" smtClean="0"/>
              <a:t>已重新置頂放在本校</a:t>
            </a:r>
            <a:r>
              <a:rPr lang="en-US" altLang="zh-TW" sz="3600" dirty="0"/>
              <a:t>(5/9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公告</a:t>
            </a:r>
            <a:r>
              <a:rPr lang="en-US" altLang="zh-TW" sz="3600" dirty="0" smtClean="0"/>
              <a:t>)</a:t>
            </a:r>
          </a:p>
          <a:p>
            <a:pPr algn="l"/>
            <a:r>
              <a:rPr lang="en-US" altLang="zh-TW" sz="3600" dirty="0" smtClean="0"/>
              <a:t>3.</a:t>
            </a:r>
            <a:r>
              <a:rPr lang="zh-TW" altLang="en-US" sz="3600" dirty="0" smtClean="0"/>
              <a:t>有意願者，請在</a:t>
            </a:r>
            <a:r>
              <a:rPr lang="en-US" altLang="zh-TW" sz="3600" dirty="0" smtClean="0"/>
              <a:t>5/10(</a:t>
            </a:r>
            <a:r>
              <a:rPr lang="zh-TW" altLang="en-US" sz="3600" dirty="0" smtClean="0"/>
              <a:t>一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至</a:t>
            </a:r>
            <a:r>
              <a:rPr lang="en-US" altLang="zh-TW" sz="3600" dirty="0" smtClean="0"/>
              <a:t>5/19(</a:t>
            </a:r>
            <a:r>
              <a:rPr lang="zh-TW" altLang="en-US" sz="3600" dirty="0" smtClean="0"/>
              <a:t>三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之間，向教務處告知。</a:t>
            </a:r>
            <a:endParaRPr lang="en-US" altLang="zh-TW" sz="3600" dirty="0" smtClean="0"/>
          </a:p>
        </p:txBody>
      </p:sp>
    </p:spTree>
    <p:extLst>
      <p:ext uri="{BB962C8B-B14F-4D97-AF65-F5344CB8AC3E}">
        <p14:creationId xmlns:p14="http://schemas.microsoft.com/office/powerpoint/2010/main" val="2806526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410845"/>
            <a:ext cx="10515600" cy="1325563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＊</a:t>
            </a:r>
            <a:r>
              <a:rPr lang="zh-TW" altLang="en-US" dirty="0" smtClean="0"/>
              <a:t>將軍國中</a:t>
            </a:r>
            <a:r>
              <a:rPr lang="zh-TW" altLang="en-US" dirty="0" smtClean="0"/>
              <a:t>學生要繳給教務處的資料</a:t>
            </a:r>
            <a:r>
              <a:rPr lang="en-US" altLang="zh-TW" dirty="0" smtClean="0"/>
              <a:t>1︰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7304" y="1606168"/>
            <a:ext cx="11314176" cy="50415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000" dirty="0" smtClean="0"/>
              <a:t>1.</a:t>
            </a:r>
            <a:r>
              <a:rPr lang="zh-TW" altLang="en-US" sz="4000" dirty="0" smtClean="0"/>
              <a:t>擇一</a:t>
            </a:r>
            <a:r>
              <a:rPr lang="en-US" altLang="zh-TW" sz="4000" dirty="0" smtClean="0"/>
              <a:t>︰</a:t>
            </a:r>
            <a:r>
              <a:rPr lang="zh-TW" altLang="en-US" sz="4000" dirty="0" smtClean="0"/>
              <a:t>身份證</a:t>
            </a:r>
            <a:r>
              <a:rPr lang="en-US" altLang="zh-TW" sz="4000" dirty="0" smtClean="0"/>
              <a:t>or</a:t>
            </a:r>
            <a:r>
              <a:rPr lang="zh-TW" altLang="en-US" sz="4000" dirty="0" smtClean="0"/>
              <a:t>健保</a:t>
            </a:r>
            <a:r>
              <a:rPr lang="zh-TW" altLang="en-US" sz="4000" dirty="0"/>
              <a:t>卡正面</a:t>
            </a:r>
            <a:r>
              <a:rPr lang="zh-TW" altLang="en-US" sz="4000" dirty="0" smtClean="0"/>
              <a:t>影本、</a:t>
            </a:r>
            <a:r>
              <a:rPr lang="zh-TW" altLang="en-US" sz="4000" dirty="0" smtClean="0"/>
              <a:t>戶口名簿影本。</a:t>
            </a:r>
            <a:endParaRPr lang="en-US" altLang="zh-TW" sz="4000" dirty="0" smtClean="0"/>
          </a:p>
          <a:p>
            <a:pPr marL="0" indent="0">
              <a:buNone/>
            </a:pP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dirty="0" smtClean="0"/>
              <a:t>2.</a:t>
            </a:r>
            <a:r>
              <a:rPr lang="zh-TW" altLang="en-US" sz="4000" dirty="0" smtClean="0"/>
              <a:t>簡章</a:t>
            </a:r>
            <a:r>
              <a:rPr lang="en-US" altLang="zh-TW" sz="4000" dirty="0" smtClean="0"/>
              <a:t>︰P149-</a:t>
            </a:r>
            <a:r>
              <a:rPr lang="zh-TW" altLang="en-US" sz="4000" dirty="0" smtClean="0"/>
              <a:t>要的資料</a:t>
            </a:r>
            <a:endParaRPr lang="en-US" altLang="zh-TW" sz="4000" dirty="0"/>
          </a:p>
          <a:p>
            <a:pPr marL="0" indent="0">
              <a:buNone/>
            </a:pPr>
            <a:r>
              <a:rPr lang="en-US" altLang="zh-TW" sz="4000" dirty="0" smtClean="0"/>
              <a:t>(1)</a:t>
            </a:r>
            <a:r>
              <a:rPr lang="zh-TW" altLang="en-US" sz="4000" dirty="0" smtClean="0"/>
              <a:t>競賽證明</a:t>
            </a:r>
            <a:r>
              <a:rPr lang="en-US" altLang="zh-TW" sz="4000" dirty="0" smtClean="0"/>
              <a:t>+</a:t>
            </a:r>
            <a:r>
              <a:rPr lang="zh-TW" altLang="en-US" sz="4000" dirty="0" smtClean="0"/>
              <a:t>服務學習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訓導處</a:t>
            </a:r>
            <a:r>
              <a:rPr lang="en-US" altLang="zh-TW" sz="4000" dirty="0" smtClean="0"/>
              <a:t>)</a:t>
            </a:r>
          </a:p>
          <a:p>
            <a:pPr marL="0" indent="0">
              <a:buNone/>
            </a:pPr>
            <a:r>
              <a:rPr lang="en-US" altLang="zh-TW" sz="4000" dirty="0" smtClean="0"/>
              <a:t>(2)</a:t>
            </a:r>
            <a:r>
              <a:rPr lang="zh-TW" altLang="en-US" sz="4000" dirty="0" smtClean="0"/>
              <a:t>技藝成績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上下學期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教務處已有了</a:t>
            </a:r>
            <a:r>
              <a:rPr lang="en-US" altLang="zh-TW" sz="4000" dirty="0" smtClean="0"/>
              <a:t>)</a:t>
            </a:r>
          </a:p>
          <a:p>
            <a:pPr marL="0" indent="0">
              <a:buNone/>
            </a:pPr>
            <a:r>
              <a:rPr lang="en-US" altLang="zh-TW" sz="4000" dirty="0" smtClean="0"/>
              <a:t>(3)</a:t>
            </a:r>
            <a:r>
              <a:rPr lang="zh-TW" altLang="en-US" sz="4000" dirty="0" smtClean="0"/>
              <a:t>弱勢證明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低收入、中低收入戶、</a:t>
            </a:r>
            <a:r>
              <a:rPr lang="zh-TW" altLang="en-US" sz="4000" dirty="0" smtClean="0"/>
              <a:t>直系</a:t>
            </a:r>
            <a:r>
              <a:rPr lang="zh-TW" altLang="en-US" sz="4000" dirty="0"/>
              <a:t>血親尊</a:t>
            </a:r>
            <a:r>
              <a:rPr lang="zh-TW" altLang="en-US" sz="4000" dirty="0" smtClean="0"/>
              <a:t>親屬</a:t>
            </a:r>
            <a:r>
              <a:rPr lang="zh-TW" altLang="en-US" sz="4000" dirty="0"/>
              <a:t>支領失業</a:t>
            </a:r>
            <a:r>
              <a:rPr lang="zh-TW" altLang="en-US" sz="4000" dirty="0" smtClean="0"/>
              <a:t>給付</a:t>
            </a:r>
            <a:r>
              <a:rPr lang="zh-TW" altLang="en-US" sz="4000" dirty="0"/>
              <a:t>及特殊</a:t>
            </a:r>
            <a:r>
              <a:rPr lang="zh-TW" altLang="en-US" sz="4000" dirty="0" smtClean="0"/>
              <a:t>境遇家庭子女</a:t>
            </a:r>
            <a:r>
              <a:rPr lang="en-US" altLang="zh-TW" sz="4000" dirty="0" smtClean="0"/>
              <a:t>)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3762738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09600" y="410845"/>
            <a:ext cx="10515600" cy="1325563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＊</a:t>
            </a:r>
            <a:r>
              <a:rPr lang="zh-TW" altLang="en-US" dirty="0" smtClean="0"/>
              <a:t>將軍國中</a:t>
            </a:r>
            <a:r>
              <a:rPr lang="zh-TW" altLang="en-US" dirty="0" smtClean="0"/>
              <a:t>學生要繳給教務處的資料</a:t>
            </a:r>
            <a:r>
              <a:rPr lang="en-US" altLang="zh-TW" dirty="0" smtClean="0"/>
              <a:t>2︰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27304" y="1606168"/>
            <a:ext cx="11314176" cy="504151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TW" sz="4000" dirty="0" smtClean="0"/>
              <a:t>(4)</a:t>
            </a:r>
            <a:r>
              <a:rPr lang="zh-TW" altLang="en-US" sz="4000" dirty="0" smtClean="0"/>
              <a:t>國一上下</a:t>
            </a:r>
            <a:r>
              <a:rPr lang="en-US" altLang="zh-TW" sz="4000" dirty="0" smtClean="0"/>
              <a:t>+</a:t>
            </a:r>
            <a:r>
              <a:rPr lang="zh-TW" altLang="en-US" sz="4000" dirty="0" smtClean="0"/>
              <a:t>國二上下</a:t>
            </a:r>
            <a:r>
              <a:rPr lang="en-US" altLang="zh-TW" sz="4000" dirty="0" smtClean="0"/>
              <a:t>+</a:t>
            </a:r>
            <a:r>
              <a:rPr lang="zh-TW" altLang="en-US" sz="4000" dirty="0" smtClean="0"/>
              <a:t>國三上學期成績單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教務處已有</a:t>
            </a:r>
            <a:r>
              <a:rPr lang="en-US" altLang="zh-TW" sz="4000" dirty="0" smtClean="0"/>
              <a:t>)</a:t>
            </a:r>
          </a:p>
          <a:p>
            <a:pPr marL="0" indent="0">
              <a:buNone/>
            </a:pP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dirty="0" smtClean="0"/>
              <a:t>(5)</a:t>
            </a:r>
            <a:r>
              <a:rPr lang="zh-TW" altLang="en-US" sz="4000" dirty="0" smtClean="0"/>
              <a:t>會考准考證號碼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448616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cut/>
      </p:transition>
    </mc:Choice>
    <mc:Fallback xmlns="">
      <p:transition spd="slow"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報名費</a:t>
            </a:r>
            <a:r>
              <a:rPr lang="en-US" altLang="zh-TW" dirty="0" smtClean="0"/>
              <a:t>(</a:t>
            </a:r>
            <a:r>
              <a:rPr lang="zh-TW" altLang="en-US" dirty="0" smtClean="0"/>
              <a:t>交給教務處</a:t>
            </a:r>
            <a:r>
              <a:rPr lang="en-US" altLang="zh-TW" dirty="0" smtClean="0"/>
              <a:t>)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6000" dirty="0" smtClean="0"/>
              <a:t>1.</a:t>
            </a:r>
            <a:r>
              <a:rPr lang="zh-TW" altLang="en-US" sz="6000" dirty="0" smtClean="0"/>
              <a:t>一般生</a:t>
            </a:r>
            <a:r>
              <a:rPr lang="en-US" altLang="zh-TW" sz="6000" dirty="0" smtClean="0"/>
              <a:t>=300</a:t>
            </a:r>
            <a:r>
              <a:rPr lang="zh-TW" altLang="en-US" sz="6000" dirty="0" smtClean="0"/>
              <a:t>元</a:t>
            </a:r>
            <a:endParaRPr lang="en-US" altLang="zh-TW" sz="6000" dirty="0" smtClean="0"/>
          </a:p>
          <a:p>
            <a:pPr marL="0" indent="0">
              <a:buNone/>
            </a:pPr>
            <a:r>
              <a:rPr lang="en-US" altLang="zh-TW" sz="6000" dirty="0" smtClean="0"/>
              <a:t>2.</a:t>
            </a:r>
            <a:r>
              <a:rPr lang="zh-TW" altLang="en-US" sz="6000" dirty="0" smtClean="0"/>
              <a:t>低收入</a:t>
            </a:r>
            <a:r>
              <a:rPr lang="en-US" altLang="zh-TW" sz="6000" dirty="0" smtClean="0"/>
              <a:t>+</a:t>
            </a:r>
            <a:r>
              <a:rPr lang="zh-TW" altLang="en-US" sz="6000" dirty="0"/>
              <a:t>直系血親尊親屬支領失業</a:t>
            </a:r>
            <a:r>
              <a:rPr lang="zh-TW" altLang="en-US" sz="6000" dirty="0" smtClean="0"/>
              <a:t>給付</a:t>
            </a:r>
            <a:r>
              <a:rPr lang="en-US" altLang="zh-TW" sz="6000" dirty="0" smtClean="0"/>
              <a:t>=0</a:t>
            </a:r>
            <a:r>
              <a:rPr lang="zh-TW" altLang="en-US" sz="6000" dirty="0" smtClean="0"/>
              <a:t>元</a:t>
            </a:r>
            <a:endParaRPr lang="en-US" altLang="zh-TW" sz="6000" dirty="0" smtClean="0"/>
          </a:p>
          <a:p>
            <a:pPr marL="0" indent="0">
              <a:buNone/>
            </a:pPr>
            <a:r>
              <a:rPr lang="en-US" altLang="zh-TW" sz="6000" dirty="0" smtClean="0"/>
              <a:t>3.</a:t>
            </a:r>
            <a:r>
              <a:rPr lang="zh-TW" altLang="en-US" sz="6000" dirty="0" smtClean="0"/>
              <a:t>中低收入</a:t>
            </a:r>
            <a:r>
              <a:rPr lang="en-US" altLang="zh-TW" sz="6000" dirty="0" smtClean="0"/>
              <a:t>=120</a:t>
            </a:r>
            <a:r>
              <a:rPr lang="zh-TW" altLang="en-US" sz="6000" dirty="0"/>
              <a:t>元</a:t>
            </a:r>
          </a:p>
        </p:txBody>
      </p:sp>
    </p:spTree>
    <p:extLst>
      <p:ext uri="{BB962C8B-B14F-4D97-AF65-F5344CB8AC3E}">
        <p14:creationId xmlns:p14="http://schemas.microsoft.com/office/powerpoint/2010/main" val="849321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向將軍國中報名程序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8820" y="1514340"/>
            <a:ext cx="11379741" cy="49350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dirty="0" smtClean="0"/>
              <a:t>1.</a:t>
            </a:r>
            <a:r>
              <a:rPr lang="en-US" altLang="zh-TW" sz="4000" dirty="0" smtClean="0"/>
              <a:t>5/10(</a:t>
            </a:r>
            <a:r>
              <a:rPr lang="zh-TW" altLang="en-US" sz="4000" dirty="0" smtClean="0"/>
              <a:t>一</a:t>
            </a:r>
            <a:r>
              <a:rPr lang="en-US" altLang="zh-TW" sz="4000" dirty="0" smtClean="0"/>
              <a:t>)-</a:t>
            </a:r>
            <a:r>
              <a:rPr lang="en-US" altLang="zh-TW" sz="4000" dirty="0" smtClean="0">
                <a:solidFill>
                  <a:srgbClr val="FF0000"/>
                </a:solidFill>
              </a:rPr>
              <a:t>5/19(</a:t>
            </a:r>
            <a:r>
              <a:rPr lang="zh-TW" altLang="en-US" sz="4000" dirty="0" smtClean="0">
                <a:solidFill>
                  <a:srgbClr val="FF0000"/>
                </a:solidFill>
              </a:rPr>
              <a:t>三</a:t>
            </a:r>
            <a:r>
              <a:rPr lang="en-US" altLang="zh-TW" sz="4000" dirty="0" smtClean="0">
                <a:solidFill>
                  <a:srgbClr val="FF0000"/>
                </a:solidFill>
              </a:rPr>
              <a:t>)</a:t>
            </a:r>
            <a:r>
              <a:rPr lang="zh-TW" altLang="en-US" sz="4000" dirty="0" smtClean="0"/>
              <a:t>告知意願。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dirty="0" smtClean="0"/>
              <a:t>2.5/10(</a:t>
            </a:r>
            <a:r>
              <a:rPr lang="zh-TW" altLang="en-US" sz="4000" dirty="0" smtClean="0"/>
              <a:t>一</a:t>
            </a:r>
            <a:r>
              <a:rPr lang="en-US" altLang="zh-TW" sz="4000" dirty="0" smtClean="0"/>
              <a:t>)</a:t>
            </a:r>
            <a:r>
              <a:rPr lang="en-US" altLang="zh-TW" sz="4000" dirty="0" smtClean="0"/>
              <a:t>-</a:t>
            </a:r>
            <a:r>
              <a:rPr lang="en-US" altLang="zh-TW" sz="4000" dirty="0" smtClean="0">
                <a:solidFill>
                  <a:srgbClr val="FF0000"/>
                </a:solidFill>
              </a:rPr>
              <a:t>5/19(</a:t>
            </a:r>
            <a:r>
              <a:rPr lang="zh-TW" altLang="en-US" sz="4000" dirty="0" smtClean="0">
                <a:solidFill>
                  <a:srgbClr val="FF0000"/>
                </a:solidFill>
              </a:rPr>
              <a:t>三</a:t>
            </a:r>
            <a:r>
              <a:rPr lang="en-US" altLang="zh-TW" sz="4000" dirty="0" smtClean="0">
                <a:solidFill>
                  <a:srgbClr val="FF0000"/>
                </a:solidFill>
              </a:rPr>
              <a:t>)</a:t>
            </a:r>
            <a:r>
              <a:rPr lang="zh-TW" altLang="en-US" sz="4000" dirty="0" smtClean="0"/>
              <a:t>之間請學生提供報名要的資料。</a:t>
            </a:r>
            <a:endParaRPr lang="en-US" altLang="zh-TW" sz="4000" dirty="0" smtClean="0"/>
          </a:p>
          <a:p>
            <a:pPr marL="0" indent="0">
              <a:buNone/>
            </a:pP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dirty="0" smtClean="0">
                <a:solidFill>
                  <a:srgbClr val="FF0000"/>
                </a:solidFill>
              </a:rPr>
              <a:t>3.5/17(</a:t>
            </a:r>
            <a:r>
              <a:rPr lang="zh-TW" altLang="en-US" sz="4000" dirty="0" smtClean="0">
                <a:solidFill>
                  <a:srgbClr val="FF0000"/>
                </a:solidFill>
              </a:rPr>
              <a:t>一</a:t>
            </a:r>
            <a:r>
              <a:rPr lang="en-US" altLang="zh-TW" sz="4000" dirty="0" smtClean="0">
                <a:solidFill>
                  <a:srgbClr val="FF0000"/>
                </a:solidFill>
              </a:rPr>
              <a:t>)10︰00</a:t>
            </a:r>
            <a:r>
              <a:rPr lang="zh-TW" altLang="en-US" sz="4000" dirty="0" smtClean="0"/>
              <a:t>教務處才可以上網填資料。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zh-TW" altLang="en-US" sz="4000" dirty="0"/>
              <a:t>因為有很多表件要</a:t>
            </a:r>
            <a:r>
              <a:rPr lang="zh-TW" altLang="en-US" sz="4000" dirty="0" smtClean="0"/>
              <a:t>填，所以</a:t>
            </a:r>
            <a:r>
              <a:rPr lang="zh-TW" altLang="en-US" sz="4000" dirty="0" smtClean="0"/>
              <a:t>最後學生給資料時間到</a:t>
            </a:r>
            <a:r>
              <a:rPr lang="en-US" altLang="zh-TW" sz="4000" dirty="0" smtClean="0">
                <a:solidFill>
                  <a:srgbClr val="FF0000"/>
                </a:solidFill>
              </a:rPr>
              <a:t>5/19(</a:t>
            </a:r>
            <a:r>
              <a:rPr lang="zh-TW" altLang="en-US" sz="4000" dirty="0" smtClean="0">
                <a:solidFill>
                  <a:srgbClr val="FF0000"/>
                </a:solidFill>
              </a:rPr>
              <a:t>三</a:t>
            </a:r>
            <a:r>
              <a:rPr lang="en-US" altLang="zh-TW" sz="4000" dirty="0" smtClean="0">
                <a:solidFill>
                  <a:srgbClr val="FF0000"/>
                </a:solidFill>
              </a:rPr>
              <a:t>)</a:t>
            </a:r>
            <a:r>
              <a:rPr lang="zh-TW" altLang="en-US" sz="4000" dirty="0" smtClean="0"/>
              <a:t>下班前。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dirty="0" smtClean="0"/>
              <a:t>4.</a:t>
            </a:r>
            <a:r>
              <a:rPr lang="zh-TW" altLang="en-US" sz="4000" dirty="0" smtClean="0"/>
              <a:t>學生拿印出報名要回家簽名。</a:t>
            </a:r>
            <a:r>
              <a:rPr lang="en-US" altLang="zh-TW" sz="4000" dirty="0" smtClean="0"/>
              <a:t>(</a:t>
            </a:r>
            <a:r>
              <a:rPr lang="zh-TW" altLang="en-US" sz="4000" dirty="0" smtClean="0"/>
              <a:t>記得交錢</a:t>
            </a:r>
            <a:r>
              <a:rPr lang="en-US" altLang="zh-TW" sz="4000" dirty="0" smtClean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095001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學生要注意的事</a:t>
            </a:r>
            <a:r>
              <a:rPr lang="zh-TW" altLang="en-US" dirty="0" smtClean="0"/>
              <a:t>情</a:t>
            </a:r>
            <a:r>
              <a:rPr lang="en-US" altLang="zh-TW" dirty="0" smtClean="0"/>
              <a:t>︰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8820" y="1514340"/>
            <a:ext cx="11379741" cy="493509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4000" dirty="0" smtClean="0">
                <a:solidFill>
                  <a:srgbClr val="FF0000"/>
                </a:solidFill>
              </a:rPr>
              <a:t>1.110.06.03(</a:t>
            </a:r>
            <a:r>
              <a:rPr lang="zh-TW" altLang="en-US" sz="4000" dirty="0" smtClean="0">
                <a:solidFill>
                  <a:srgbClr val="FF0000"/>
                </a:solidFill>
              </a:rPr>
              <a:t>四</a:t>
            </a:r>
            <a:r>
              <a:rPr lang="en-US" altLang="zh-TW" sz="4000" dirty="0" smtClean="0">
                <a:solidFill>
                  <a:srgbClr val="FF0000"/>
                </a:solidFill>
              </a:rPr>
              <a:t>)10︰00-110.06.08(</a:t>
            </a:r>
            <a:r>
              <a:rPr lang="zh-TW" altLang="en-US" sz="4000" dirty="0" smtClean="0">
                <a:solidFill>
                  <a:srgbClr val="FF0000"/>
                </a:solidFill>
              </a:rPr>
              <a:t>二</a:t>
            </a:r>
            <a:r>
              <a:rPr lang="en-US" altLang="zh-TW" sz="4000" dirty="0" smtClean="0">
                <a:solidFill>
                  <a:srgbClr val="FF0000"/>
                </a:solidFill>
              </a:rPr>
              <a:t>)17︰00</a:t>
            </a:r>
            <a:r>
              <a:rPr lang="zh-TW" altLang="en-US" sz="4000" dirty="0" smtClean="0"/>
              <a:t>之間，要「學生自己」上網填志願。</a:t>
            </a:r>
            <a:endParaRPr lang="en-US" altLang="zh-TW" sz="4000" dirty="0" smtClean="0"/>
          </a:p>
          <a:p>
            <a:pPr marL="0" indent="0">
              <a:buNone/>
            </a:pPr>
            <a:r>
              <a:rPr lang="zh-TW" altLang="en-US" sz="4000" dirty="0" smtClean="0"/>
              <a:t>志願填完，只要</a:t>
            </a:r>
            <a:r>
              <a:rPr lang="zh-TW" altLang="en-US" sz="4000" dirty="0" smtClean="0">
                <a:solidFill>
                  <a:srgbClr val="FF0000"/>
                </a:solidFill>
              </a:rPr>
              <a:t>按送出</a:t>
            </a:r>
            <a:r>
              <a:rPr lang="zh-TW" altLang="en-US" sz="4000" dirty="0" smtClean="0"/>
              <a:t>，就</a:t>
            </a:r>
            <a:r>
              <a:rPr lang="zh-TW" altLang="en-US" sz="4000" dirty="0">
                <a:solidFill>
                  <a:srgbClr val="FF0000"/>
                </a:solidFill>
              </a:rPr>
              <a:t>「</a:t>
            </a:r>
            <a:r>
              <a:rPr lang="zh-TW" altLang="en-US" sz="4000" dirty="0" smtClean="0">
                <a:solidFill>
                  <a:srgbClr val="FF0000"/>
                </a:solidFill>
              </a:rPr>
              <a:t>無法再改」</a:t>
            </a:r>
            <a:r>
              <a:rPr lang="zh-TW" altLang="en-US" sz="4000" dirty="0" smtClean="0"/>
              <a:t>了。</a:t>
            </a:r>
            <a:endParaRPr lang="en-US" altLang="zh-TW" sz="4000" dirty="0"/>
          </a:p>
          <a:p>
            <a:pPr marL="0" indent="0">
              <a:buNone/>
            </a:pPr>
            <a:endParaRPr lang="en-US" altLang="zh-TW" sz="4000" dirty="0" smtClean="0"/>
          </a:p>
          <a:p>
            <a:pPr marL="0" indent="0">
              <a:buNone/>
            </a:pPr>
            <a:r>
              <a:rPr lang="en-US" altLang="zh-TW" sz="4000" dirty="0" smtClean="0"/>
              <a:t>2.</a:t>
            </a:r>
            <a:r>
              <a:rPr lang="zh-TW" altLang="en-US" sz="4000" dirty="0" smtClean="0"/>
              <a:t>志願是全國的，最多可以填</a:t>
            </a:r>
            <a:r>
              <a:rPr lang="en-US" altLang="zh-TW" sz="4000" dirty="0" smtClean="0"/>
              <a:t>30</a:t>
            </a:r>
            <a:r>
              <a:rPr lang="zh-TW" altLang="en-US" sz="4000" dirty="0" smtClean="0"/>
              <a:t>個。</a:t>
            </a:r>
            <a:endParaRPr lang="en-US" altLang="zh-TW" sz="4000" dirty="0" smtClean="0"/>
          </a:p>
          <a:p>
            <a:pPr marL="0" indent="0">
              <a:buNone/>
            </a:pPr>
            <a:endParaRPr lang="en-US" altLang="zh-TW" sz="4000" dirty="0"/>
          </a:p>
          <a:p>
            <a:pPr marL="0" indent="0">
              <a:buNone/>
            </a:pPr>
            <a:r>
              <a:rPr lang="en-US" altLang="zh-TW" sz="4000" dirty="0" smtClean="0">
                <a:solidFill>
                  <a:srgbClr val="FF0000"/>
                </a:solidFill>
              </a:rPr>
              <a:t>3.5/24(</a:t>
            </a:r>
            <a:r>
              <a:rPr lang="zh-TW" altLang="en-US" sz="4000" dirty="0" smtClean="0">
                <a:solidFill>
                  <a:srgbClr val="FF0000"/>
                </a:solidFill>
              </a:rPr>
              <a:t>一</a:t>
            </a:r>
            <a:r>
              <a:rPr lang="en-US" altLang="zh-TW" sz="4000" dirty="0" smtClean="0">
                <a:solidFill>
                  <a:srgbClr val="FF0000"/>
                </a:solidFill>
              </a:rPr>
              <a:t>)10︰00-6/1(</a:t>
            </a:r>
            <a:r>
              <a:rPr lang="zh-TW" altLang="en-US" sz="4000" dirty="0" smtClean="0">
                <a:solidFill>
                  <a:srgbClr val="FF0000"/>
                </a:solidFill>
              </a:rPr>
              <a:t>二</a:t>
            </a:r>
            <a:r>
              <a:rPr lang="en-US" altLang="zh-TW" sz="4000" dirty="0" smtClean="0">
                <a:solidFill>
                  <a:srgbClr val="FF0000"/>
                </a:solidFill>
              </a:rPr>
              <a:t>)17︰00</a:t>
            </a:r>
            <a:r>
              <a:rPr lang="zh-TW" altLang="en-US" sz="4000" dirty="0" smtClean="0"/>
              <a:t>可以「自己練習」填志願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96501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32362" y="1367074"/>
            <a:ext cx="7294123" cy="4051232"/>
          </a:xfrm>
        </p:spPr>
        <p:txBody>
          <a:bodyPr/>
          <a:lstStyle/>
          <a:p>
            <a:r>
              <a:rPr lang="zh-TW" altLang="en-US" dirty="0" smtClean="0"/>
              <a:t>若有疑問，請洽教務組</a:t>
            </a:r>
            <a:br>
              <a:rPr lang="zh-TW" altLang="en-US" dirty="0" smtClean="0"/>
            </a:b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406939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414</Words>
  <Application>Microsoft Office PowerPoint</Application>
  <PresentationFormat>寬螢幕</PresentationFormat>
  <Paragraphs>35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新細明體</vt:lpstr>
      <vt:lpstr>標楷體</vt:lpstr>
      <vt:lpstr>Arial</vt:lpstr>
      <vt:lpstr>Calibri</vt:lpstr>
      <vt:lpstr>Calibri Light</vt:lpstr>
      <vt:lpstr>Office 佈景主題</vt:lpstr>
      <vt:lpstr>110 學年110 學年度五專優先 免試入學(宣導)</vt:lpstr>
      <vt:lpstr>＊將軍國中學生要繳給教務處的資料1︰</vt:lpstr>
      <vt:lpstr>＊將軍國中學生要繳給教務處的資料2︰</vt:lpstr>
      <vt:lpstr>報名費(交給教務處)</vt:lpstr>
      <vt:lpstr>向將軍國中報名程序</vt:lpstr>
      <vt:lpstr>學生要注意的事情︰</vt:lpstr>
      <vt:lpstr>若有疑問，請洽教務組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110 學年度臺南區國民中學技藝技能優良學生甄審入學</dc:title>
  <dc:creator>aesop</dc:creator>
  <cp:lastModifiedBy>aesop</cp:lastModifiedBy>
  <cp:revision>60</cp:revision>
  <cp:lastPrinted>2021-05-09T07:57:07Z</cp:lastPrinted>
  <dcterms:created xsi:type="dcterms:W3CDTF">2021-05-02T04:17:36Z</dcterms:created>
  <dcterms:modified xsi:type="dcterms:W3CDTF">2021-05-09T07:57:14Z</dcterms:modified>
</cp:coreProperties>
</file>