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8"/>
  </p:notesMasterIdLst>
  <p:handoutMasterIdLst>
    <p:handoutMasterId r:id="rId19"/>
  </p:handoutMasterIdLst>
  <p:sldIdLst>
    <p:sldId id="1893" r:id="rId2"/>
    <p:sldId id="1997" r:id="rId3"/>
    <p:sldId id="1998" r:id="rId4"/>
    <p:sldId id="2003" r:id="rId5"/>
    <p:sldId id="1999" r:id="rId6"/>
    <p:sldId id="2000" r:id="rId7"/>
    <p:sldId id="2002" r:id="rId8"/>
    <p:sldId id="2004" r:id="rId9"/>
    <p:sldId id="2005" r:id="rId10"/>
    <p:sldId id="2006" r:id="rId11"/>
    <p:sldId id="2007" r:id="rId12"/>
    <p:sldId id="2008" r:id="rId13"/>
    <p:sldId id="2009" r:id="rId14"/>
    <p:sldId id="2010" r:id="rId15"/>
    <p:sldId id="2001" r:id="rId16"/>
    <p:sldId id="1889" r:id="rId17"/>
  </p:sldIdLst>
  <p:sldSz cx="9144000" cy="6858000" type="screen4x3"/>
  <p:notesSz cx="6807200" cy="9939338"/>
  <p:defaultTextStyle>
    <a:defPPr>
      <a:defRPr lang="zh-TW"/>
    </a:defPPr>
    <a:lvl1pPr algn="l" rtl="0" eaLnBrk="0" fontAlgn="base" hangingPunct="0">
      <a:spcBef>
        <a:spcPct val="0"/>
      </a:spcBef>
      <a:spcAft>
        <a:spcPct val="0"/>
      </a:spcAft>
      <a:defRPr kumimoji="1" u="sng" kern="1200">
        <a:solidFill>
          <a:schemeClr val="tx1"/>
        </a:solidFill>
        <a:latin typeface="Times New Roman" pitchFamily="18" charset="0"/>
        <a:ea typeface="新細明體" charset="-120"/>
        <a:cs typeface="+mn-cs"/>
      </a:defRPr>
    </a:lvl1pPr>
    <a:lvl2pPr marL="457200" algn="l" rtl="0" eaLnBrk="0" fontAlgn="base" hangingPunct="0">
      <a:spcBef>
        <a:spcPct val="0"/>
      </a:spcBef>
      <a:spcAft>
        <a:spcPct val="0"/>
      </a:spcAft>
      <a:defRPr kumimoji="1" u="sng" kern="1200">
        <a:solidFill>
          <a:schemeClr val="tx1"/>
        </a:solidFill>
        <a:latin typeface="Times New Roman" pitchFamily="18" charset="0"/>
        <a:ea typeface="新細明體" charset="-120"/>
        <a:cs typeface="+mn-cs"/>
      </a:defRPr>
    </a:lvl2pPr>
    <a:lvl3pPr marL="914400" algn="l" rtl="0" eaLnBrk="0" fontAlgn="base" hangingPunct="0">
      <a:spcBef>
        <a:spcPct val="0"/>
      </a:spcBef>
      <a:spcAft>
        <a:spcPct val="0"/>
      </a:spcAft>
      <a:defRPr kumimoji="1" u="sng" kern="1200">
        <a:solidFill>
          <a:schemeClr val="tx1"/>
        </a:solidFill>
        <a:latin typeface="Times New Roman" pitchFamily="18" charset="0"/>
        <a:ea typeface="新細明體" charset="-120"/>
        <a:cs typeface="+mn-cs"/>
      </a:defRPr>
    </a:lvl3pPr>
    <a:lvl4pPr marL="1371600" algn="l" rtl="0" eaLnBrk="0" fontAlgn="base" hangingPunct="0">
      <a:spcBef>
        <a:spcPct val="0"/>
      </a:spcBef>
      <a:spcAft>
        <a:spcPct val="0"/>
      </a:spcAft>
      <a:defRPr kumimoji="1" u="sng" kern="1200">
        <a:solidFill>
          <a:schemeClr val="tx1"/>
        </a:solidFill>
        <a:latin typeface="Times New Roman" pitchFamily="18" charset="0"/>
        <a:ea typeface="新細明體" charset="-120"/>
        <a:cs typeface="+mn-cs"/>
      </a:defRPr>
    </a:lvl4pPr>
    <a:lvl5pPr marL="1828800" algn="l" rtl="0" eaLnBrk="0" fontAlgn="base" hangingPunct="0">
      <a:spcBef>
        <a:spcPct val="0"/>
      </a:spcBef>
      <a:spcAft>
        <a:spcPct val="0"/>
      </a:spcAft>
      <a:defRPr kumimoji="1" u="sng" kern="1200">
        <a:solidFill>
          <a:schemeClr val="tx1"/>
        </a:solidFill>
        <a:latin typeface="Times New Roman" pitchFamily="18" charset="0"/>
        <a:ea typeface="新細明體" charset="-120"/>
        <a:cs typeface="+mn-cs"/>
      </a:defRPr>
    </a:lvl5pPr>
    <a:lvl6pPr marL="2286000" algn="l" defTabSz="914400" rtl="0" eaLnBrk="1" latinLnBrk="0" hangingPunct="1">
      <a:defRPr kumimoji="1" u="sng" kern="1200">
        <a:solidFill>
          <a:schemeClr val="tx1"/>
        </a:solidFill>
        <a:latin typeface="Times New Roman" pitchFamily="18" charset="0"/>
        <a:ea typeface="新細明體" charset="-120"/>
        <a:cs typeface="+mn-cs"/>
      </a:defRPr>
    </a:lvl6pPr>
    <a:lvl7pPr marL="2743200" algn="l" defTabSz="914400" rtl="0" eaLnBrk="1" latinLnBrk="0" hangingPunct="1">
      <a:defRPr kumimoji="1" u="sng" kern="1200">
        <a:solidFill>
          <a:schemeClr val="tx1"/>
        </a:solidFill>
        <a:latin typeface="Times New Roman" pitchFamily="18" charset="0"/>
        <a:ea typeface="新細明體" charset="-120"/>
        <a:cs typeface="+mn-cs"/>
      </a:defRPr>
    </a:lvl7pPr>
    <a:lvl8pPr marL="3200400" algn="l" defTabSz="914400" rtl="0" eaLnBrk="1" latinLnBrk="0" hangingPunct="1">
      <a:defRPr kumimoji="1" u="sng" kern="1200">
        <a:solidFill>
          <a:schemeClr val="tx1"/>
        </a:solidFill>
        <a:latin typeface="Times New Roman" pitchFamily="18" charset="0"/>
        <a:ea typeface="新細明體" charset="-120"/>
        <a:cs typeface="+mn-cs"/>
      </a:defRPr>
    </a:lvl8pPr>
    <a:lvl9pPr marL="3657600" algn="l" defTabSz="914400" rtl="0" eaLnBrk="1" latinLnBrk="0" hangingPunct="1">
      <a:defRPr kumimoji="1" u="sng" kern="1200">
        <a:solidFill>
          <a:schemeClr val="tx1"/>
        </a:solidFill>
        <a:latin typeface="Times New Roman" pitchFamily="18"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CC"/>
    <a:srgbClr val="FFFF61"/>
    <a:srgbClr val="006600"/>
    <a:srgbClr val="FFFF99"/>
    <a:srgbClr val="CC0000"/>
    <a:srgbClr val="FF0066"/>
    <a:srgbClr val="000099"/>
    <a:srgbClr val="003300"/>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13" autoAdjust="0"/>
    <p:restoredTop sz="82375" autoAdjust="0"/>
  </p:normalViewPr>
  <p:slideViewPr>
    <p:cSldViewPr snapToGrid="0">
      <p:cViewPr varScale="1">
        <p:scale>
          <a:sx n="73" d="100"/>
          <a:sy n="73" d="100"/>
        </p:scale>
        <p:origin x="-1446" y="-102"/>
      </p:cViewPr>
      <p:guideLst>
        <p:guide orient="horz" pos="594"/>
        <p:guide pos="2880"/>
      </p:guideLst>
    </p:cSldViewPr>
  </p:slideViewPr>
  <p:outlineViewPr>
    <p:cViewPr>
      <p:scale>
        <a:sx n="33" d="100"/>
        <a:sy n="33" d="100"/>
      </p:scale>
      <p:origin x="0" y="7932"/>
    </p:cViewPr>
  </p:outlineViewPr>
  <p:notesTextViewPr>
    <p:cViewPr>
      <p:scale>
        <a:sx n="150" d="100"/>
        <a:sy n="150" d="100"/>
      </p:scale>
      <p:origin x="0" y="0"/>
    </p:cViewPr>
  </p:notesTextViewPr>
  <p:sorterViewPr>
    <p:cViewPr varScale="1">
      <p:scale>
        <a:sx n="1" d="1"/>
        <a:sy n="1" d="1"/>
      </p:scale>
      <p:origin x="0" y="0"/>
    </p:cViewPr>
  </p:sorterViewPr>
  <p:notesViewPr>
    <p:cSldViewPr snapToGrid="0">
      <p:cViewPr varScale="1">
        <p:scale>
          <a:sx n="72" d="100"/>
          <a:sy n="72" d="100"/>
        </p:scale>
        <p:origin x="-1902" y="-90"/>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t" anchorCtr="0" compatLnSpc="1">
            <a:prstTxWarp prst="textNoShape">
              <a:avLst/>
            </a:prstTxWarp>
          </a:bodyPr>
          <a:lstStyle>
            <a:lvl1pPr defTabSz="882560" eaLnBrk="1" hangingPunct="1">
              <a:defRPr sz="1200" u="none">
                <a:latin typeface="Arial" pitchFamily="34" charset="0"/>
                <a:ea typeface="新細明體" pitchFamily="18" charset="-120"/>
              </a:defRPr>
            </a:lvl1pPr>
          </a:lstStyle>
          <a:p>
            <a:pPr>
              <a:defRPr/>
            </a:pPr>
            <a:endParaRPr lang="en-US" altLang="zh-TW"/>
          </a:p>
        </p:txBody>
      </p:sp>
      <p:sp>
        <p:nvSpPr>
          <p:cNvPr id="63491" name="Rectangle 3"/>
          <p:cNvSpPr>
            <a:spLocks noGrp="1" noChangeArrowheads="1"/>
          </p:cNvSpPr>
          <p:nvPr>
            <p:ph type="dt" sz="quarter" idx="1"/>
          </p:nvPr>
        </p:nvSpPr>
        <p:spPr bwMode="auto">
          <a:xfrm>
            <a:off x="3854450" y="0"/>
            <a:ext cx="2951163"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t" anchorCtr="0" compatLnSpc="1">
            <a:prstTxWarp prst="textNoShape">
              <a:avLst/>
            </a:prstTxWarp>
          </a:bodyPr>
          <a:lstStyle>
            <a:lvl1pPr algn="r" defTabSz="882560" eaLnBrk="1" hangingPunct="1">
              <a:defRPr sz="1200" u="none">
                <a:latin typeface="Arial" pitchFamily="34" charset="0"/>
                <a:ea typeface="新細明體" pitchFamily="18" charset="-120"/>
              </a:defRPr>
            </a:lvl1pPr>
          </a:lstStyle>
          <a:p>
            <a:pPr>
              <a:defRPr/>
            </a:pPr>
            <a:endParaRPr lang="en-US" altLang="zh-TW"/>
          </a:p>
        </p:txBody>
      </p:sp>
      <p:sp>
        <p:nvSpPr>
          <p:cNvPr id="63492" name="Rectangle 4"/>
          <p:cNvSpPr>
            <a:spLocks noGrp="1" noChangeArrowheads="1"/>
          </p:cNvSpPr>
          <p:nvPr>
            <p:ph type="ftr" sz="quarter" idx="2"/>
          </p:nvPr>
        </p:nvSpPr>
        <p:spPr bwMode="auto">
          <a:xfrm>
            <a:off x="0" y="9440863"/>
            <a:ext cx="2951163"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b" anchorCtr="0" compatLnSpc="1">
            <a:prstTxWarp prst="textNoShape">
              <a:avLst/>
            </a:prstTxWarp>
          </a:bodyPr>
          <a:lstStyle>
            <a:lvl1pPr defTabSz="882560" eaLnBrk="1" hangingPunct="1">
              <a:defRPr sz="1200" u="none">
                <a:latin typeface="Arial" pitchFamily="34" charset="0"/>
                <a:ea typeface="新細明體" pitchFamily="18" charset="-120"/>
              </a:defRPr>
            </a:lvl1pPr>
          </a:lstStyle>
          <a:p>
            <a:pPr>
              <a:defRPr/>
            </a:pPr>
            <a:endParaRPr lang="en-US" altLang="zh-TW"/>
          </a:p>
        </p:txBody>
      </p:sp>
      <p:sp>
        <p:nvSpPr>
          <p:cNvPr id="63493" name="Rectangle 5"/>
          <p:cNvSpPr>
            <a:spLocks noGrp="1" noChangeArrowheads="1"/>
          </p:cNvSpPr>
          <p:nvPr>
            <p:ph type="sldNum" sz="quarter" idx="3"/>
          </p:nvPr>
        </p:nvSpPr>
        <p:spPr bwMode="auto">
          <a:xfrm>
            <a:off x="3854450" y="9440863"/>
            <a:ext cx="2951163"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b" anchorCtr="0" compatLnSpc="1">
            <a:prstTxWarp prst="textNoShape">
              <a:avLst/>
            </a:prstTxWarp>
          </a:bodyPr>
          <a:lstStyle>
            <a:lvl1pPr algn="r" defTabSz="882208" eaLnBrk="1" hangingPunct="1">
              <a:defRPr sz="1200" u="none">
                <a:latin typeface="Arial" charset="0"/>
              </a:defRPr>
            </a:lvl1pPr>
          </a:lstStyle>
          <a:p>
            <a:pPr>
              <a:defRPr/>
            </a:pPr>
            <a:fld id="{B4196F1E-BA37-40F1-AF37-43CA56E2EB3F}"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t" anchorCtr="0" compatLnSpc="1">
            <a:prstTxWarp prst="textNoShape">
              <a:avLst/>
            </a:prstTxWarp>
          </a:bodyPr>
          <a:lstStyle>
            <a:lvl1pPr defTabSz="882560" eaLnBrk="1" hangingPunct="1">
              <a:defRPr sz="1200" u="none">
                <a:latin typeface="Arial" pitchFamily="34" charset="0"/>
                <a:ea typeface="新細明體" pitchFamily="18" charset="-120"/>
              </a:defRPr>
            </a:lvl1pPr>
          </a:lstStyle>
          <a:p>
            <a:pPr>
              <a:defRPr/>
            </a:pPr>
            <a:endParaRPr lang="en-US" altLang="zh-TW"/>
          </a:p>
        </p:txBody>
      </p:sp>
      <p:sp>
        <p:nvSpPr>
          <p:cNvPr id="27651" name="Rectangle 3"/>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t" anchorCtr="0" compatLnSpc="1">
            <a:prstTxWarp prst="textNoShape">
              <a:avLst/>
            </a:prstTxWarp>
          </a:bodyPr>
          <a:lstStyle>
            <a:lvl1pPr algn="r" defTabSz="882560" eaLnBrk="1" hangingPunct="1">
              <a:defRPr sz="1200" u="none">
                <a:latin typeface="Arial" pitchFamily="34" charset="0"/>
                <a:ea typeface="新細明體" pitchFamily="18" charset="-120"/>
              </a:defRPr>
            </a:lvl1pPr>
          </a:lstStyle>
          <a:p>
            <a:pPr>
              <a:defRPr/>
            </a:pPr>
            <a:endParaRPr lang="en-US" altLang="zh-TW"/>
          </a:p>
        </p:txBody>
      </p:sp>
      <p:sp>
        <p:nvSpPr>
          <p:cNvPr id="22532" name="Rectangle 4"/>
          <p:cNvSpPr>
            <a:spLocks noGrp="1" noRot="1" noChangeAspect="1" noChangeArrowheads="1" noTextEdit="1"/>
          </p:cNvSpPr>
          <p:nvPr>
            <p:ph type="sldImg" idx="2"/>
          </p:nvPr>
        </p:nvSpPr>
        <p:spPr bwMode="auto">
          <a:xfrm>
            <a:off x="919163" y="746125"/>
            <a:ext cx="4970462" cy="372745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79450" y="4722813"/>
            <a:ext cx="5448300" cy="447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27654" name="Rectangle 6"/>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b" anchorCtr="0" compatLnSpc="1">
            <a:prstTxWarp prst="textNoShape">
              <a:avLst/>
            </a:prstTxWarp>
          </a:bodyPr>
          <a:lstStyle>
            <a:lvl1pPr defTabSz="882560" eaLnBrk="1" hangingPunct="1">
              <a:defRPr sz="1200" u="none">
                <a:latin typeface="Arial" pitchFamily="34" charset="0"/>
                <a:ea typeface="新細明體" pitchFamily="18" charset="-120"/>
              </a:defRPr>
            </a:lvl1pPr>
          </a:lstStyle>
          <a:p>
            <a:pPr>
              <a:defRPr/>
            </a:pPr>
            <a:endParaRPr lang="en-US" altLang="zh-TW"/>
          </a:p>
        </p:txBody>
      </p:sp>
      <p:sp>
        <p:nvSpPr>
          <p:cNvPr id="27655" name="Rectangle 7"/>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02" tIns="45701" rIns="91402" bIns="45701" numCol="1" anchor="b" anchorCtr="0" compatLnSpc="1">
            <a:prstTxWarp prst="textNoShape">
              <a:avLst/>
            </a:prstTxWarp>
          </a:bodyPr>
          <a:lstStyle>
            <a:lvl1pPr algn="r" defTabSz="882208" eaLnBrk="1" hangingPunct="1">
              <a:defRPr sz="1200" u="none">
                <a:latin typeface="Arial" charset="0"/>
              </a:defRPr>
            </a:lvl1pPr>
          </a:lstStyle>
          <a:p>
            <a:pPr>
              <a:defRPr/>
            </a:pPr>
            <a:fld id="{F33FAF87-FFAB-4FAD-A629-D89F23C9212D}"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圖像版面配置區 1"/>
          <p:cNvSpPr>
            <a:spLocks noGrp="1" noRot="1" noChangeAspect="1" noTextEdit="1"/>
          </p:cNvSpPr>
          <p:nvPr>
            <p:ph type="sldImg"/>
          </p:nvPr>
        </p:nvSpPr>
        <p:spPr>
          <a:ln/>
        </p:spPr>
      </p:sp>
      <p:sp>
        <p:nvSpPr>
          <p:cNvPr id="23555"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3556" name="投影片編號版面配置區 3"/>
          <p:cNvSpPr>
            <a:spLocks noGrp="1"/>
          </p:cNvSpPr>
          <p:nvPr>
            <p:ph type="sldNum" sz="quarter" idx="5"/>
          </p:nvPr>
        </p:nvSpPr>
        <p:spPr>
          <a:noFill/>
          <a:ln>
            <a:miter lim="800000"/>
            <a:headEnd/>
            <a:tailEnd/>
          </a:ln>
        </p:spPr>
        <p:txBody>
          <a:bodyPr/>
          <a:lstStyle/>
          <a:p>
            <a:pPr defTabSz="881063"/>
            <a:fld id="{5243900B-1482-4E55-9034-CB8C5ECA8547}" type="slidenum">
              <a:rPr lang="en-US" altLang="zh-TW" smtClean="0"/>
              <a:pPr defTabSz="881063"/>
              <a:t>1</a:t>
            </a:fld>
            <a:endParaRPr lang="en-US"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投影片圖像版面配置區 1"/>
          <p:cNvSpPr>
            <a:spLocks noGrp="1" noRot="1" noChangeAspect="1" noTextEdit="1"/>
          </p:cNvSpPr>
          <p:nvPr>
            <p:ph type="sldImg"/>
          </p:nvPr>
        </p:nvSpPr>
        <p:spPr>
          <a:ln/>
        </p:spPr>
      </p:sp>
      <p:sp>
        <p:nvSpPr>
          <p:cNvPr id="32771"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2772" name="投影片編號版面配置區 3"/>
          <p:cNvSpPr>
            <a:spLocks noGrp="1"/>
          </p:cNvSpPr>
          <p:nvPr>
            <p:ph type="sldNum" sz="quarter" idx="5"/>
          </p:nvPr>
        </p:nvSpPr>
        <p:spPr>
          <a:noFill/>
          <a:ln>
            <a:miter lim="800000"/>
            <a:headEnd/>
            <a:tailEnd/>
          </a:ln>
        </p:spPr>
        <p:txBody>
          <a:bodyPr/>
          <a:lstStyle/>
          <a:p>
            <a:pPr defTabSz="881063"/>
            <a:fld id="{F916A00E-2CDC-4686-A2C4-B4285CCB3325}" type="slidenum">
              <a:rPr lang="en-US" altLang="zh-TW" smtClean="0"/>
              <a:pPr defTabSz="881063"/>
              <a:t>10</a:t>
            </a:fld>
            <a:endParaRPr lang="en-US"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投影片圖像版面配置區 1"/>
          <p:cNvSpPr>
            <a:spLocks noGrp="1" noRot="1" noChangeAspect="1" noTextEdit="1"/>
          </p:cNvSpPr>
          <p:nvPr>
            <p:ph type="sldImg"/>
          </p:nvPr>
        </p:nvSpPr>
        <p:spPr>
          <a:ln/>
        </p:spPr>
      </p:sp>
      <p:sp>
        <p:nvSpPr>
          <p:cNvPr id="33795"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3796" name="投影片編號版面配置區 3"/>
          <p:cNvSpPr>
            <a:spLocks noGrp="1"/>
          </p:cNvSpPr>
          <p:nvPr>
            <p:ph type="sldNum" sz="quarter" idx="5"/>
          </p:nvPr>
        </p:nvSpPr>
        <p:spPr>
          <a:noFill/>
          <a:ln>
            <a:miter lim="800000"/>
            <a:headEnd/>
            <a:tailEnd/>
          </a:ln>
        </p:spPr>
        <p:txBody>
          <a:bodyPr/>
          <a:lstStyle/>
          <a:p>
            <a:pPr defTabSz="881063"/>
            <a:fld id="{7BAD16F1-187C-4DBD-9A1A-BF226683C735}" type="slidenum">
              <a:rPr lang="en-US" altLang="zh-TW" smtClean="0"/>
              <a:pPr defTabSz="881063"/>
              <a:t>11</a:t>
            </a:fld>
            <a:endParaRPr lang="en-US" altLang="zh-TW"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投影片圖像版面配置區 1"/>
          <p:cNvSpPr>
            <a:spLocks noGrp="1" noRot="1" noChangeAspect="1" noTextEdit="1"/>
          </p:cNvSpPr>
          <p:nvPr>
            <p:ph type="sldImg"/>
          </p:nvPr>
        </p:nvSpPr>
        <p:spPr>
          <a:ln/>
        </p:spPr>
      </p:sp>
      <p:sp>
        <p:nvSpPr>
          <p:cNvPr id="34819"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4820" name="投影片編號版面配置區 3"/>
          <p:cNvSpPr>
            <a:spLocks noGrp="1"/>
          </p:cNvSpPr>
          <p:nvPr>
            <p:ph type="sldNum" sz="quarter" idx="5"/>
          </p:nvPr>
        </p:nvSpPr>
        <p:spPr>
          <a:noFill/>
          <a:ln>
            <a:miter lim="800000"/>
            <a:headEnd/>
            <a:tailEnd/>
          </a:ln>
        </p:spPr>
        <p:txBody>
          <a:bodyPr/>
          <a:lstStyle/>
          <a:p>
            <a:pPr defTabSz="881063"/>
            <a:fld id="{4F508824-17AB-4B2D-A929-E9721E2D28BF}" type="slidenum">
              <a:rPr lang="en-US" altLang="zh-TW" smtClean="0"/>
              <a:pPr defTabSz="881063"/>
              <a:t>12</a:t>
            </a:fld>
            <a:endParaRPr lang="en-US"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投影片圖像版面配置區 1"/>
          <p:cNvSpPr>
            <a:spLocks noGrp="1" noRot="1" noChangeAspect="1" noTextEdit="1"/>
          </p:cNvSpPr>
          <p:nvPr>
            <p:ph type="sldImg"/>
          </p:nvPr>
        </p:nvSpPr>
        <p:spPr>
          <a:ln/>
        </p:spPr>
      </p:sp>
      <p:sp>
        <p:nvSpPr>
          <p:cNvPr id="35843"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5844" name="投影片編號版面配置區 3"/>
          <p:cNvSpPr>
            <a:spLocks noGrp="1"/>
          </p:cNvSpPr>
          <p:nvPr>
            <p:ph type="sldNum" sz="quarter" idx="5"/>
          </p:nvPr>
        </p:nvSpPr>
        <p:spPr>
          <a:noFill/>
          <a:ln>
            <a:miter lim="800000"/>
            <a:headEnd/>
            <a:tailEnd/>
          </a:ln>
        </p:spPr>
        <p:txBody>
          <a:bodyPr/>
          <a:lstStyle/>
          <a:p>
            <a:pPr defTabSz="881063"/>
            <a:fld id="{5D5E523E-FBE8-4D70-865F-1188C55083D9}" type="slidenum">
              <a:rPr lang="en-US" altLang="zh-TW" smtClean="0"/>
              <a:pPr defTabSz="881063"/>
              <a:t>13</a:t>
            </a:fld>
            <a:endParaRPr lang="en-US"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圖像版面配置區 1"/>
          <p:cNvSpPr>
            <a:spLocks noGrp="1" noRot="1" noChangeAspect="1" noTextEdit="1"/>
          </p:cNvSpPr>
          <p:nvPr>
            <p:ph type="sldImg"/>
          </p:nvPr>
        </p:nvSpPr>
        <p:spPr>
          <a:ln/>
        </p:spPr>
      </p:sp>
      <p:sp>
        <p:nvSpPr>
          <p:cNvPr id="36867"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6868" name="投影片編號版面配置區 3"/>
          <p:cNvSpPr>
            <a:spLocks noGrp="1"/>
          </p:cNvSpPr>
          <p:nvPr>
            <p:ph type="sldNum" sz="quarter" idx="5"/>
          </p:nvPr>
        </p:nvSpPr>
        <p:spPr>
          <a:noFill/>
          <a:ln>
            <a:miter lim="800000"/>
            <a:headEnd/>
            <a:tailEnd/>
          </a:ln>
        </p:spPr>
        <p:txBody>
          <a:bodyPr/>
          <a:lstStyle/>
          <a:p>
            <a:pPr defTabSz="881063"/>
            <a:fld id="{AD8CFED0-99D3-4226-9C08-F5BA8F3E34FD}" type="slidenum">
              <a:rPr lang="en-US" altLang="zh-TW" smtClean="0"/>
              <a:pPr defTabSz="881063"/>
              <a:t>14</a:t>
            </a:fld>
            <a:endParaRPr lang="en-US" altLang="zh-TW"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投影片圖像版面配置區 1"/>
          <p:cNvSpPr>
            <a:spLocks noGrp="1" noRot="1" noChangeAspect="1" noTextEdit="1"/>
          </p:cNvSpPr>
          <p:nvPr>
            <p:ph type="sldImg"/>
          </p:nvPr>
        </p:nvSpPr>
        <p:spPr>
          <a:ln/>
        </p:spPr>
      </p:sp>
      <p:sp>
        <p:nvSpPr>
          <p:cNvPr id="37891"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7892" name="投影片編號版面配置區 3"/>
          <p:cNvSpPr>
            <a:spLocks noGrp="1"/>
          </p:cNvSpPr>
          <p:nvPr>
            <p:ph type="sldNum" sz="quarter" idx="5"/>
          </p:nvPr>
        </p:nvSpPr>
        <p:spPr>
          <a:noFill/>
          <a:ln>
            <a:miter lim="800000"/>
            <a:headEnd/>
            <a:tailEnd/>
          </a:ln>
        </p:spPr>
        <p:txBody>
          <a:bodyPr/>
          <a:lstStyle/>
          <a:p>
            <a:pPr defTabSz="881063"/>
            <a:fld id="{5AD0ADBC-C436-453E-B81C-9DE6676AF22E}" type="slidenum">
              <a:rPr lang="en-US" altLang="zh-TW" smtClean="0"/>
              <a:pPr defTabSz="881063"/>
              <a:t>15</a:t>
            </a:fld>
            <a:endParaRPr lang="en-US" altLang="zh-TW"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p:spPr>
        <p:txBody>
          <a:bodyPr/>
          <a:lstStyle/>
          <a:p>
            <a:r>
              <a:rPr lang="en-US" altLang="zh-TW" smtClean="0">
                <a:ea typeface="新細明體" charset="-120"/>
              </a:rPr>
              <a:t>Ladies and Gentlemen, on behalf of Taiwan and Bureau of Health Promotion, I would like to share some experiences of how we leverage the tobacco excise tax on health promotion activities. As we all know that Tobacco excise tax is one of the most “best buy” NCDs prevention strategies. By raising tobacco prices, we discouraged tobacco consumption, which can reduce the risk of developing NCDs. In addition, the tax revenues can be used in health promotion for NCDs preventions. The following are some Taiwan experiences. </a:t>
            </a:r>
          </a:p>
          <a:p>
            <a:endParaRPr lang="en-US" altLang="zh-TW" smtClean="0">
              <a:ea typeface="新細明體" charset="-120"/>
            </a:endParaRPr>
          </a:p>
          <a:p>
            <a:r>
              <a:rPr lang="en-US" altLang="zh-TW" smtClean="0">
                <a:ea typeface="新細明體" charset="-120"/>
              </a:rPr>
              <a:t>The Health and Welfare Surcharge-</a:t>
            </a:r>
            <a:r>
              <a:rPr lang="zh-TW" altLang="en-US" smtClean="0">
                <a:ea typeface="新細明體" charset="-120"/>
              </a:rPr>
              <a:t>菸品健康福利捐</a:t>
            </a:r>
            <a:r>
              <a:rPr lang="en-US" altLang="en-US" smtClean="0">
                <a:ea typeface="新細明體" charset="-120"/>
              </a:rPr>
              <a:t>，</a:t>
            </a:r>
            <a:r>
              <a:rPr lang="en-US" altLang="zh-TW" smtClean="0">
                <a:ea typeface="新細明體" charset="-120"/>
              </a:rPr>
              <a:t>Tobacco Excise Taxes</a:t>
            </a:r>
            <a:r>
              <a:rPr lang="zh-TW" altLang="en-US" smtClean="0">
                <a:ea typeface="新細明體" charset="-120"/>
              </a:rPr>
              <a:t>菸品捐，分享運用菸品健康福利捐於健康促進業務上的經驗。</a:t>
            </a:r>
          </a:p>
          <a:p>
            <a:endParaRPr lang="en-US" altLang="zh-TW" smtClean="0">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投影片圖像版面配置區 1"/>
          <p:cNvSpPr>
            <a:spLocks noGrp="1" noRot="1" noChangeAspect="1" noTextEdit="1"/>
          </p:cNvSpPr>
          <p:nvPr>
            <p:ph type="sldImg"/>
          </p:nvPr>
        </p:nvSpPr>
        <p:spPr>
          <a:ln/>
        </p:spPr>
      </p:sp>
      <p:sp>
        <p:nvSpPr>
          <p:cNvPr id="24579"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4580" name="投影片編號版面配置區 3"/>
          <p:cNvSpPr>
            <a:spLocks noGrp="1"/>
          </p:cNvSpPr>
          <p:nvPr>
            <p:ph type="sldNum" sz="quarter" idx="5"/>
          </p:nvPr>
        </p:nvSpPr>
        <p:spPr>
          <a:noFill/>
          <a:ln>
            <a:miter lim="800000"/>
            <a:headEnd/>
            <a:tailEnd/>
          </a:ln>
        </p:spPr>
        <p:txBody>
          <a:bodyPr/>
          <a:lstStyle/>
          <a:p>
            <a:pPr defTabSz="881063"/>
            <a:fld id="{F4FCB44B-D9F4-40A4-B9FB-8A20F33FBF33}" type="slidenum">
              <a:rPr lang="en-US" altLang="zh-TW" smtClean="0"/>
              <a:pPr defTabSz="881063"/>
              <a:t>2</a:t>
            </a:fld>
            <a:endParaRPr lang="en-US"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投影片圖像版面配置區 1"/>
          <p:cNvSpPr>
            <a:spLocks noGrp="1" noRot="1" noChangeAspect="1" noTextEdit="1"/>
          </p:cNvSpPr>
          <p:nvPr>
            <p:ph type="sldImg"/>
          </p:nvPr>
        </p:nvSpPr>
        <p:spPr>
          <a:ln/>
        </p:spPr>
      </p:sp>
      <p:sp>
        <p:nvSpPr>
          <p:cNvPr id="25603"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5604" name="投影片編號版面配置區 3"/>
          <p:cNvSpPr>
            <a:spLocks noGrp="1"/>
          </p:cNvSpPr>
          <p:nvPr>
            <p:ph type="sldNum" sz="quarter" idx="5"/>
          </p:nvPr>
        </p:nvSpPr>
        <p:spPr>
          <a:noFill/>
          <a:ln>
            <a:miter lim="800000"/>
            <a:headEnd/>
            <a:tailEnd/>
          </a:ln>
        </p:spPr>
        <p:txBody>
          <a:bodyPr/>
          <a:lstStyle/>
          <a:p>
            <a:pPr defTabSz="881063"/>
            <a:fld id="{5BC0811E-6CC7-4FDE-A60D-894D84A27D86}" type="slidenum">
              <a:rPr lang="en-US" altLang="zh-TW" smtClean="0"/>
              <a:pPr defTabSz="881063"/>
              <a:t>3</a:t>
            </a:fld>
            <a:endParaRPr lang="en-US"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投影片圖像版面配置區 1"/>
          <p:cNvSpPr>
            <a:spLocks noGrp="1" noRot="1" noChangeAspect="1" noTextEdit="1"/>
          </p:cNvSpPr>
          <p:nvPr>
            <p:ph type="sldImg"/>
          </p:nvPr>
        </p:nvSpPr>
        <p:spPr>
          <a:ln/>
        </p:spPr>
      </p:sp>
      <p:sp>
        <p:nvSpPr>
          <p:cNvPr id="26627"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6628" name="投影片編號版面配置區 3"/>
          <p:cNvSpPr>
            <a:spLocks noGrp="1"/>
          </p:cNvSpPr>
          <p:nvPr>
            <p:ph type="sldNum" sz="quarter" idx="5"/>
          </p:nvPr>
        </p:nvSpPr>
        <p:spPr>
          <a:noFill/>
          <a:ln>
            <a:miter lim="800000"/>
            <a:headEnd/>
            <a:tailEnd/>
          </a:ln>
        </p:spPr>
        <p:txBody>
          <a:bodyPr/>
          <a:lstStyle/>
          <a:p>
            <a:pPr defTabSz="881063"/>
            <a:fld id="{6A6EA0EB-E4A3-466B-AF77-3F8A896BDD26}" type="slidenum">
              <a:rPr lang="en-US" altLang="zh-TW" smtClean="0"/>
              <a:pPr defTabSz="881063"/>
              <a:t>4</a:t>
            </a:fld>
            <a:endParaRPr lang="en-US"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投影片圖像版面配置區 1"/>
          <p:cNvSpPr>
            <a:spLocks noGrp="1" noRot="1" noChangeAspect="1" noTextEdit="1"/>
          </p:cNvSpPr>
          <p:nvPr>
            <p:ph type="sldImg"/>
          </p:nvPr>
        </p:nvSpPr>
        <p:spPr>
          <a:ln/>
        </p:spPr>
      </p:sp>
      <p:sp>
        <p:nvSpPr>
          <p:cNvPr id="27651"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7652" name="投影片編號版面配置區 3"/>
          <p:cNvSpPr>
            <a:spLocks noGrp="1"/>
          </p:cNvSpPr>
          <p:nvPr>
            <p:ph type="sldNum" sz="quarter" idx="5"/>
          </p:nvPr>
        </p:nvSpPr>
        <p:spPr>
          <a:noFill/>
          <a:ln>
            <a:miter lim="800000"/>
            <a:headEnd/>
            <a:tailEnd/>
          </a:ln>
        </p:spPr>
        <p:txBody>
          <a:bodyPr/>
          <a:lstStyle/>
          <a:p>
            <a:pPr defTabSz="881063"/>
            <a:fld id="{31854F2E-4D2B-4395-A61B-EEEE29E3523B}" type="slidenum">
              <a:rPr lang="en-US" altLang="zh-TW" smtClean="0"/>
              <a:pPr defTabSz="881063"/>
              <a:t>5</a:t>
            </a:fld>
            <a:endParaRPr lang="en-US" altLang="zh-TW"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投影片圖像版面配置區 1"/>
          <p:cNvSpPr>
            <a:spLocks noGrp="1" noRot="1" noChangeAspect="1" noTextEdit="1"/>
          </p:cNvSpPr>
          <p:nvPr>
            <p:ph type="sldImg"/>
          </p:nvPr>
        </p:nvSpPr>
        <p:spPr>
          <a:ln/>
        </p:spPr>
      </p:sp>
      <p:sp>
        <p:nvSpPr>
          <p:cNvPr id="28675"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8676" name="投影片編號版面配置區 3"/>
          <p:cNvSpPr>
            <a:spLocks noGrp="1"/>
          </p:cNvSpPr>
          <p:nvPr>
            <p:ph type="sldNum" sz="quarter" idx="5"/>
          </p:nvPr>
        </p:nvSpPr>
        <p:spPr>
          <a:noFill/>
          <a:ln>
            <a:miter lim="800000"/>
            <a:headEnd/>
            <a:tailEnd/>
          </a:ln>
        </p:spPr>
        <p:txBody>
          <a:bodyPr/>
          <a:lstStyle/>
          <a:p>
            <a:pPr defTabSz="881063"/>
            <a:fld id="{0849FA75-4931-4557-A0BD-FACB09F72E55}" type="slidenum">
              <a:rPr lang="en-US" altLang="zh-TW" smtClean="0"/>
              <a:pPr defTabSz="881063"/>
              <a:t>6</a:t>
            </a:fld>
            <a:endParaRPr lang="en-US"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投影片圖像版面配置區 1"/>
          <p:cNvSpPr>
            <a:spLocks noGrp="1" noRot="1" noChangeAspect="1" noTextEdit="1"/>
          </p:cNvSpPr>
          <p:nvPr>
            <p:ph type="sldImg"/>
          </p:nvPr>
        </p:nvSpPr>
        <p:spPr>
          <a:ln/>
        </p:spPr>
      </p:sp>
      <p:sp>
        <p:nvSpPr>
          <p:cNvPr id="29699"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29700" name="投影片編號版面配置區 3"/>
          <p:cNvSpPr>
            <a:spLocks noGrp="1"/>
          </p:cNvSpPr>
          <p:nvPr>
            <p:ph type="sldNum" sz="quarter" idx="5"/>
          </p:nvPr>
        </p:nvSpPr>
        <p:spPr>
          <a:noFill/>
          <a:ln>
            <a:miter lim="800000"/>
            <a:headEnd/>
            <a:tailEnd/>
          </a:ln>
        </p:spPr>
        <p:txBody>
          <a:bodyPr/>
          <a:lstStyle/>
          <a:p>
            <a:pPr defTabSz="881063"/>
            <a:fld id="{3515DD44-1DC8-4F37-8974-60F0FC6886F0}" type="slidenum">
              <a:rPr lang="en-US" altLang="zh-TW" smtClean="0"/>
              <a:pPr defTabSz="881063"/>
              <a:t>7</a:t>
            </a:fld>
            <a:endParaRPr lang="en-US" altLang="zh-TW"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投影片圖像版面配置區 1"/>
          <p:cNvSpPr>
            <a:spLocks noGrp="1" noRot="1" noChangeAspect="1" noTextEdit="1"/>
          </p:cNvSpPr>
          <p:nvPr>
            <p:ph type="sldImg"/>
          </p:nvPr>
        </p:nvSpPr>
        <p:spPr>
          <a:ln/>
        </p:spPr>
      </p:sp>
      <p:sp>
        <p:nvSpPr>
          <p:cNvPr id="30723"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0724" name="投影片編號版面配置區 3"/>
          <p:cNvSpPr>
            <a:spLocks noGrp="1"/>
          </p:cNvSpPr>
          <p:nvPr>
            <p:ph type="sldNum" sz="quarter" idx="5"/>
          </p:nvPr>
        </p:nvSpPr>
        <p:spPr>
          <a:noFill/>
          <a:ln>
            <a:miter lim="800000"/>
            <a:headEnd/>
            <a:tailEnd/>
          </a:ln>
        </p:spPr>
        <p:txBody>
          <a:bodyPr/>
          <a:lstStyle/>
          <a:p>
            <a:pPr defTabSz="881063"/>
            <a:fld id="{322675B6-71C5-4DE5-9887-40343FC8ACDE}" type="slidenum">
              <a:rPr lang="en-US" altLang="zh-TW" smtClean="0"/>
              <a:pPr defTabSz="881063"/>
              <a:t>8</a:t>
            </a:fld>
            <a:endParaRPr lang="en-US"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投影片圖像版面配置區 1"/>
          <p:cNvSpPr>
            <a:spLocks noGrp="1" noRot="1" noChangeAspect="1" noTextEdit="1"/>
          </p:cNvSpPr>
          <p:nvPr>
            <p:ph type="sldImg"/>
          </p:nvPr>
        </p:nvSpPr>
        <p:spPr>
          <a:ln/>
        </p:spPr>
      </p:sp>
      <p:sp>
        <p:nvSpPr>
          <p:cNvPr id="31747" name="備忘稿版面配置區 2"/>
          <p:cNvSpPr>
            <a:spLocks noGrp="1"/>
          </p:cNvSpPr>
          <p:nvPr>
            <p:ph type="body" idx="1"/>
          </p:nvPr>
        </p:nvSpPr>
        <p:spPr>
          <a:noFill/>
        </p:spPr>
        <p:txBody>
          <a:bodyPr/>
          <a:lstStyle/>
          <a:p>
            <a:endParaRPr lang="zh-TW" altLang="en-US" smtClean="0">
              <a:ea typeface="新細明體" charset="-120"/>
            </a:endParaRPr>
          </a:p>
        </p:txBody>
      </p:sp>
      <p:sp>
        <p:nvSpPr>
          <p:cNvPr id="31748" name="投影片編號版面配置區 3"/>
          <p:cNvSpPr>
            <a:spLocks noGrp="1"/>
          </p:cNvSpPr>
          <p:nvPr>
            <p:ph type="sldNum" sz="quarter" idx="5"/>
          </p:nvPr>
        </p:nvSpPr>
        <p:spPr>
          <a:noFill/>
          <a:ln>
            <a:miter lim="800000"/>
            <a:headEnd/>
            <a:tailEnd/>
          </a:ln>
        </p:spPr>
        <p:txBody>
          <a:bodyPr/>
          <a:lstStyle/>
          <a:p>
            <a:pPr defTabSz="881063"/>
            <a:fld id="{03D5C065-7407-4C9B-BA89-5ABE28F66BC2}" type="slidenum">
              <a:rPr lang="en-US" altLang="zh-TW" smtClean="0"/>
              <a:pPr defTabSz="881063"/>
              <a:t>9</a:t>
            </a:fld>
            <a:endParaRPr lang="en-US"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6"/>
          <p:cNvSpPr>
            <a:spLocks noGrp="1" noChangeArrowheads="1"/>
          </p:cNvSpPr>
          <p:nvPr>
            <p:ph type="dt" sz="half" idx="10"/>
          </p:nvPr>
        </p:nvSpPr>
        <p:spPr>
          <a:xfrm>
            <a:off x="609600" y="6245225"/>
            <a:ext cx="19812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
        <p:nvSpPr>
          <p:cNvPr id="5" name="Rectangle 7"/>
          <p:cNvSpPr>
            <a:spLocks noGrp="1" noChangeArrowheads="1"/>
          </p:cNvSpPr>
          <p:nvPr>
            <p:ph type="ftr" sz="quarter" idx="11"/>
          </p:nvPr>
        </p:nvSpPr>
        <p:spPr>
          <a:xfrm>
            <a:off x="3124200" y="6245225"/>
            <a:ext cx="28956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4_空白">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66738" y="1553028"/>
            <a:ext cx="8001000" cy="4557486"/>
          </a:xfrm>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66738" y="13970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3438" y="13970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6"/>
          <p:cNvSpPr>
            <a:spLocks noGrp="1" noChangeArrowheads="1"/>
          </p:cNvSpPr>
          <p:nvPr>
            <p:ph type="dt" sz="half" idx="10"/>
          </p:nvPr>
        </p:nvSpPr>
        <p:spPr>
          <a:xfrm>
            <a:off x="609600" y="6245225"/>
            <a:ext cx="19812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
        <p:nvSpPr>
          <p:cNvPr id="6" name="Rectangle 7"/>
          <p:cNvSpPr>
            <a:spLocks noGrp="1" noChangeArrowheads="1"/>
          </p:cNvSpPr>
          <p:nvPr>
            <p:ph type="ftr" sz="quarter" idx="11"/>
          </p:nvPr>
        </p:nvSpPr>
        <p:spPr>
          <a:xfrm>
            <a:off x="3124200" y="6245225"/>
            <a:ext cx="28956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6"/>
          <p:cNvSpPr>
            <a:spLocks noGrp="1" noChangeArrowheads="1"/>
          </p:cNvSpPr>
          <p:nvPr>
            <p:ph type="dt" sz="half" idx="10"/>
          </p:nvPr>
        </p:nvSpPr>
        <p:spPr>
          <a:xfrm>
            <a:off x="609600" y="6245225"/>
            <a:ext cx="19812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
        <p:nvSpPr>
          <p:cNvPr id="4" name="Rectangle 7"/>
          <p:cNvSpPr>
            <a:spLocks noGrp="1" noChangeArrowheads="1"/>
          </p:cNvSpPr>
          <p:nvPr>
            <p:ph type="ftr" sz="quarter" idx="11"/>
          </p:nvPr>
        </p:nvSpPr>
        <p:spPr>
          <a:xfrm>
            <a:off x="3124200" y="6245225"/>
            <a:ext cx="28956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609600" y="6245225"/>
            <a:ext cx="19812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
        <p:nvSpPr>
          <p:cNvPr id="3" name="Rectangle 7"/>
          <p:cNvSpPr>
            <a:spLocks noGrp="1" noChangeArrowheads="1"/>
          </p:cNvSpPr>
          <p:nvPr>
            <p:ph type="ftr" sz="quarter" idx="11"/>
          </p:nvPr>
        </p:nvSpPr>
        <p:spPr>
          <a:xfrm>
            <a:off x="3124200" y="6245225"/>
            <a:ext cx="2895600" cy="476250"/>
          </a:xfrm>
          <a:prstGeom prst="rect">
            <a:avLst/>
          </a:prstGeom>
        </p:spPr>
        <p:txBody>
          <a:bodyPr/>
          <a:lstStyle>
            <a:lvl1pPr eaLnBrk="1" hangingPunct="1">
              <a:defRPr u="none">
                <a:ea typeface="新細明體" pitchFamily="18" charset="-120"/>
              </a:defRPr>
            </a:lvl1pPr>
          </a:lstStyle>
          <a:p>
            <a:pPr>
              <a:defRPr/>
            </a:pPr>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8" name="標題 7"/>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空白">
    <p:spTree>
      <p:nvGrpSpPr>
        <p:cNvPr id="1" name=""/>
        <p:cNvGrpSpPr/>
        <p:nvPr/>
      </p:nvGrpSpPr>
      <p:grpSpPr>
        <a:xfrm>
          <a:off x="0" y="0"/>
          <a:ext cx="0" cy="0"/>
          <a:chOff x="0" y="0"/>
          <a:chExt cx="0" cy="0"/>
        </a:xfrm>
      </p:grpSpPr>
      <p:sp>
        <p:nvSpPr>
          <p:cNvPr id="8" name="標題 7"/>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空白">
    <p:spTree>
      <p:nvGrpSpPr>
        <p:cNvPr id="1" name=""/>
        <p:cNvGrpSpPr/>
        <p:nvPr/>
      </p:nvGrpSpPr>
      <p:grpSpPr>
        <a:xfrm>
          <a:off x="0" y="0"/>
          <a:ext cx="0" cy="0"/>
          <a:chOff x="0" y="0"/>
          <a:chExt cx="0" cy="0"/>
        </a:xfrm>
      </p:grpSpPr>
      <p:sp>
        <p:nvSpPr>
          <p:cNvPr id="8" name="標題 7"/>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AutoShape 4"/>
          <p:cNvSpPr>
            <a:spLocks noChangeArrowheads="1"/>
          </p:cNvSpPr>
          <p:nvPr/>
        </p:nvSpPr>
        <p:spPr bwMode="auto">
          <a:xfrm>
            <a:off x="609600" y="10969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TW" altLang="en-US"/>
          </a:p>
        </p:txBody>
      </p:sp>
      <p:sp>
        <p:nvSpPr>
          <p:cNvPr id="1027" name="Rectangle 2"/>
          <p:cNvSpPr>
            <a:spLocks noGrp="1" noChangeArrowheads="1"/>
          </p:cNvSpPr>
          <p:nvPr>
            <p:ph type="title"/>
          </p:nvPr>
        </p:nvSpPr>
        <p:spPr bwMode="auto">
          <a:xfrm>
            <a:off x="574675" y="304800"/>
            <a:ext cx="8001000" cy="6921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8" name="Rectangle 3"/>
          <p:cNvSpPr>
            <a:spLocks noGrp="1" noChangeArrowheads="1"/>
          </p:cNvSpPr>
          <p:nvPr>
            <p:ph type="body" idx="1"/>
          </p:nvPr>
        </p:nvSpPr>
        <p:spPr bwMode="auto">
          <a:xfrm>
            <a:off x="566738" y="1439863"/>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pic>
        <p:nvPicPr>
          <p:cNvPr id="1029" name="Picture 9" descr="健康署LOGO-OK-01"/>
          <p:cNvPicPr>
            <a:picLocks noChangeAspect="1" noChangeArrowheads="1"/>
          </p:cNvPicPr>
          <p:nvPr/>
        </p:nvPicPr>
        <p:blipFill>
          <a:blip r:embed="rId12" cstate="print"/>
          <a:srcRect/>
          <a:stretch>
            <a:fillRect/>
          </a:stretch>
        </p:blipFill>
        <p:spPr bwMode="auto">
          <a:xfrm>
            <a:off x="7967663" y="5507038"/>
            <a:ext cx="1122362" cy="1350962"/>
          </a:xfrm>
          <a:prstGeom prst="rect">
            <a:avLst/>
          </a:prstGeom>
          <a:noFill/>
          <a:ln w="9525">
            <a:noFill/>
            <a:miter lim="800000"/>
            <a:headEnd/>
            <a:tailEnd/>
          </a:ln>
        </p:spPr>
      </p:pic>
      <p:sp>
        <p:nvSpPr>
          <p:cNvPr id="13" name="文字方塊 1"/>
          <p:cNvSpPr txBox="1">
            <a:spLocks noChangeArrowheads="1"/>
          </p:cNvSpPr>
          <p:nvPr/>
        </p:nvSpPr>
        <p:spPr bwMode="auto">
          <a:xfrm>
            <a:off x="8763000" y="5580063"/>
            <a:ext cx="288925" cy="1200150"/>
          </a:xfrm>
          <a:prstGeom prst="rect">
            <a:avLst/>
          </a:prstGeom>
          <a:noFill/>
          <a:ln>
            <a:noFill/>
          </a:ln>
          <a:extLst/>
        </p:spPr>
        <p:txBody>
          <a:bodyPr>
            <a:spAutoFit/>
          </a:bodyPr>
          <a:lstStyle/>
          <a:p>
            <a:pPr eaLnBrk="1" hangingPunct="1"/>
            <a:r>
              <a:rPr lang="en-US" altLang="zh-TW" u="none">
                <a:solidFill>
                  <a:srgbClr val="008000"/>
                </a:solidFill>
                <a:latin typeface="Bauhaus 93" pitchFamily="82" charset="0"/>
                <a:cs typeface="Aharoni" pitchFamily="2" charset="-79"/>
              </a:rPr>
              <a:t>T</a:t>
            </a:r>
          </a:p>
          <a:p>
            <a:pPr eaLnBrk="1" hangingPunct="1"/>
            <a:r>
              <a:rPr lang="en-US" altLang="zh-TW" u="none">
                <a:solidFill>
                  <a:srgbClr val="008000"/>
                </a:solidFill>
                <a:latin typeface="Bauhaus 93" pitchFamily="82" charset="0"/>
                <a:cs typeface="Aharoni" pitchFamily="2" charset="-79"/>
              </a:rPr>
              <a:t>H</a:t>
            </a:r>
            <a:endParaRPr lang="en-US" altLang="zh-TW" u="none">
              <a:latin typeface="Bauhaus 93" pitchFamily="82" charset="0"/>
              <a:cs typeface="Aharoni" pitchFamily="2" charset="-79"/>
            </a:endParaRPr>
          </a:p>
          <a:p>
            <a:pPr eaLnBrk="1" hangingPunct="1"/>
            <a:r>
              <a:rPr lang="en-US" altLang="zh-TW" u="none">
                <a:solidFill>
                  <a:srgbClr val="008000"/>
                </a:solidFill>
                <a:latin typeface="Bauhaus 93" pitchFamily="82" charset="0"/>
                <a:cs typeface="Aharoni" pitchFamily="2" charset="-79"/>
              </a:rPr>
              <a:t>P</a:t>
            </a:r>
            <a:endParaRPr lang="en-US" altLang="zh-TW" u="none">
              <a:latin typeface="Bauhaus 93" pitchFamily="82" charset="0"/>
              <a:cs typeface="Aharoni" pitchFamily="2" charset="-79"/>
            </a:endParaRPr>
          </a:p>
          <a:p>
            <a:pPr eaLnBrk="1" hangingPunct="1"/>
            <a:r>
              <a:rPr lang="en-US" altLang="zh-TW" u="none">
                <a:solidFill>
                  <a:srgbClr val="008000"/>
                </a:solidFill>
                <a:latin typeface="Bauhaus 93" pitchFamily="82" charset="0"/>
                <a:cs typeface="Aharoni" pitchFamily="2" charset="-79"/>
              </a:rPr>
              <a:t>A</a:t>
            </a:r>
            <a:endParaRPr lang="zh-TW" altLang="en-US" u="none">
              <a:latin typeface="Bauhaus 93" pitchFamily="82" charset="0"/>
              <a:cs typeface="Aharoni" pitchFamily="2" charset="-79"/>
            </a:endParaRPr>
          </a:p>
        </p:txBody>
      </p:sp>
    </p:spTree>
  </p:cSld>
  <p:clrMap bg1="lt1" tx1="dk1" bg2="lt2" tx2="dk2" accent1="accent1" accent2="accent2" accent3="accent3" accent4="accent4" accent5="accent5" accent6="accent6" hlink="hlink" folHlink="folHlink"/>
  <p:sldLayoutIdLst>
    <p:sldLayoutId id="2147483959" r:id="rId1"/>
    <p:sldLayoutId id="2147483953" r:id="rId2"/>
    <p:sldLayoutId id="2147483954" r:id="rId3"/>
    <p:sldLayoutId id="2147483960" r:id="rId4"/>
    <p:sldLayoutId id="2147483961" r:id="rId5"/>
    <p:sldLayoutId id="2147483962" r:id="rId6"/>
    <p:sldLayoutId id="2147483955" r:id="rId7"/>
    <p:sldLayoutId id="2147483956" r:id="rId8"/>
    <p:sldLayoutId id="2147483957" r:id="rId9"/>
    <p:sldLayoutId id="2147483958" r:id="rId10"/>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n"/>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p"/>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itchFamily="2" charset="2"/>
        <a:buChar char="n"/>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itchFamily="2" charset="2"/>
        <a:buChar char="p"/>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a:spLocks noGrp="1" noChangeArrowheads="1"/>
          </p:cNvSpPr>
          <p:nvPr>
            <p:ph type="ctrTitle" idx="4294967295"/>
          </p:nvPr>
        </p:nvSpPr>
        <p:spPr>
          <a:xfrm>
            <a:off x="684213" y="2206625"/>
            <a:ext cx="8118475" cy="2735263"/>
          </a:xfrm>
          <a:ln w="50800">
            <a:solidFill>
              <a:srgbClr val="CC0000"/>
            </a:solidFill>
          </a:ln>
        </p:spPr>
        <p:txBody>
          <a:bodyPr anchor="ctr"/>
          <a:lstStyle/>
          <a:p>
            <a:pPr algn="ctr" eaLnBrk="1" hangingPunct="1"/>
            <a:r>
              <a:rPr lang="en-US" altLang="zh-TW" sz="4000" smtClean="0"/>
              <a:t>104</a:t>
            </a:r>
            <a:r>
              <a:rPr lang="zh-TW" altLang="en-US" sz="4000" smtClean="0"/>
              <a:t>年各部會共同推動樂活健康低碳環境</a:t>
            </a:r>
            <a:endParaRPr lang="zh-TW" altLang="en-US" sz="4000" smtClean="0">
              <a:solidFill>
                <a:schemeClr val="tx1"/>
              </a:solidFill>
            </a:endParaRPr>
          </a:p>
        </p:txBody>
      </p:sp>
      <p:sp>
        <p:nvSpPr>
          <p:cNvPr id="6147"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5791B6B6-8545-4C24-B78C-CE59D4675420}" type="slidenum">
              <a:rPr kumimoji="0" lang="en-US" altLang="zh-TW" sz="1200" b="1" u="none"/>
              <a:pPr algn="r" eaLnBrk="1" hangingPunct="1"/>
              <a:t>1</a:t>
            </a:fld>
            <a:endParaRPr kumimoji="0" lang="en-US" altLang="zh-TW" sz="1200" b="1" u="non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63538" y="1266825"/>
          <a:ext cx="8494712" cy="5240338"/>
        </p:xfrm>
        <a:graphic>
          <a:graphicData uri="http://schemas.openxmlformats.org/drawingml/2006/table">
            <a:tbl>
              <a:tblPr/>
              <a:tblGrid>
                <a:gridCol w="2006860"/>
                <a:gridCol w="2564489"/>
                <a:gridCol w="2104179"/>
                <a:gridCol w="909592"/>
                <a:gridCol w="909592"/>
              </a:tblGrid>
              <a:tr h="423881">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評估項目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場域</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目前縣市調查改善成果</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相關部會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1140924">
                <a:tc rowSpan="2">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2: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民眾買得起健康食物</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b="0" u="none" kern="1200" dirty="0" smtClean="0">
                          <a:solidFill>
                            <a:schemeClr val="tx1"/>
                          </a:solidFill>
                          <a:effectLst/>
                          <a:latin typeface="+mn-lt"/>
                          <a:ea typeface="+mn-ea"/>
                          <a:cs typeface="+mn-cs"/>
                        </a:rPr>
                        <a:t>縣市政府對於公立場所及轄區教學醫院販售之食物，有政策要求對較健康的（例如：低鹽、低糖、低脂、低熱量）食物降價、補助或限制價格。 </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所轄行政機關</a:t>
                      </a:r>
                      <a:endParaRPr lang="en-US" altLang="zh-TW" sz="1200" b="0" u="none" dirty="0" smtClean="0"/>
                    </a:p>
                    <a:p>
                      <a:pPr algn="l"/>
                      <a:r>
                        <a:rPr lang="zh-TW" altLang="en-US" sz="1200" b="0" u="none" dirty="0" smtClean="0"/>
                        <a:t>所轄公營企業</a:t>
                      </a:r>
                      <a:endParaRPr lang="en-US" altLang="zh-TW" sz="1200" b="0" u="none" dirty="0" smtClean="0"/>
                    </a:p>
                    <a:p>
                      <a:pPr algn="l"/>
                      <a:r>
                        <a:rPr lang="zh-TW" altLang="en-US" sz="1200" b="0" u="none" dirty="0" smtClean="0"/>
                        <a:t>衛生局</a:t>
                      </a:r>
                      <a:r>
                        <a:rPr lang="zh-TW" altLang="en-US" sz="1200" b="0" u="none" dirty="0" smtClean="0">
                          <a:latin typeface="標楷體"/>
                          <a:ea typeface="+mn-ea"/>
                        </a:rPr>
                        <a:t>、公立醫療保健機構</a:t>
                      </a:r>
                      <a:endParaRPr lang="en-US" altLang="zh-TW" sz="1200" b="0" u="none" dirty="0" smtClean="0">
                        <a:latin typeface="標楷體"/>
                        <a:ea typeface="+mn-ea"/>
                      </a:endParaRPr>
                    </a:p>
                    <a:p>
                      <a:pPr algn="l"/>
                      <a:r>
                        <a:rPr lang="zh-TW" altLang="en-US" sz="1200" b="0" u="none" dirty="0" smtClean="0">
                          <a:latin typeface="標楷體"/>
                          <a:ea typeface="+mn-ea"/>
                        </a:rPr>
                        <a:t>非公立之教學醫院</a:t>
                      </a:r>
                      <a:endParaRPr lang="en-US" altLang="zh-TW" sz="1200" b="0" u="none" dirty="0" smtClean="0">
                        <a:latin typeface="標楷體"/>
                        <a:ea typeface="+mn-ea"/>
                      </a:endParaRPr>
                    </a:p>
                    <a:p>
                      <a:pPr algn="l"/>
                      <a:r>
                        <a:rPr lang="zh-TW" altLang="en-US" sz="1200" b="0" u="none" dirty="0" smtClean="0">
                          <a:latin typeface="標楷體"/>
                          <a:ea typeface="+mn-ea"/>
                        </a:rPr>
                        <a:t>公立養老、</a:t>
                      </a:r>
                      <a:r>
                        <a:rPr lang="zh-TW" altLang="en-US" sz="1200" b="0" u="none" baseline="0" dirty="0" smtClean="0">
                          <a:latin typeface="標楷體"/>
                          <a:ea typeface="+mn-ea"/>
                        </a:rPr>
                        <a:t> 安養護機構</a:t>
                      </a:r>
                      <a:endParaRPr lang="en-US" altLang="zh-TW" sz="1200" b="0" u="none" baseline="0" dirty="0" smtClean="0">
                        <a:latin typeface="標楷體"/>
                        <a:ea typeface="+mn-ea"/>
                      </a:endParaRPr>
                    </a:p>
                    <a:p>
                      <a:pPr algn="l"/>
                      <a:r>
                        <a:rPr lang="zh-TW" altLang="en-US" sz="1200" b="0" u="none" baseline="0" dirty="0" smtClean="0">
                          <a:latin typeface="標楷體"/>
                          <a:ea typeface="+mn-ea"/>
                        </a:rPr>
                        <a:t>公立運動館場</a:t>
                      </a: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財政部</a:t>
                      </a:r>
                      <a:r>
                        <a:rPr lang="zh-TW" altLang="en-US" sz="1200" b="0" u="none" dirty="0" smtClean="0">
                          <a:latin typeface="標楷體"/>
                          <a:ea typeface="+mn-ea"/>
                        </a:rPr>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735996">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以鄉鎮市區中最大的國中小學區為例，該區之公立學校，有政策影響在學校內所販售的較健康或較不健康食物、飲料的費用。</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zh-TW" sz="1200" b="0" u="none" kern="1200" dirty="0" smtClean="0">
                          <a:solidFill>
                            <a:schemeClr val="tx1"/>
                          </a:solidFill>
                          <a:effectLst/>
                          <a:latin typeface="+mn-lt"/>
                          <a:ea typeface="+mn-ea"/>
                          <a:cs typeface="+mn-cs"/>
                        </a:rPr>
                        <a:t>國中小學區</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1101771">
                <a:tc rowSpan="2">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447675" marR="0" lvl="0" indent="-44767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3: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公立場所應限制非健康食品的供應</a:t>
                      </a:r>
                    </a:p>
                    <a:p>
                      <a:pPr marL="542925" marR="0" lvl="0" indent="-542925"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有政策限制鄉鎮市區內，公立場所及轄區教學醫院非健康食物的供應。</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所轄行政機關</a:t>
                      </a:r>
                      <a:endParaRPr lang="en-US" altLang="zh-TW" sz="1200" b="0" u="none" dirty="0" smtClean="0"/>
                    </a:p>
                    <a:p>
                      <a:pPr algn="l"/>
                      <a:r>
                        <a:rPr lang="zh-TW" altLang="en-US" sz="1200" b="0" u="none" dirty="0" smtClean="0"/>
                        <a:t>所轄公營企業</a:t>
                      </a:r>
                      <a:endParaRPr lang="en-US" altLang="zh-TW" sz="1200" b="0" u="none" dirty="0" smtClean="0"/>
                    </a:p>
                    <a:p>
                      <a:pPr algn="l"/>
                      <a:r>
                        <a:rPr lang="zh-TW" altLang="en-US" sz="1200" b="0" u="none" dirty="0" smtClean="0"/>
                        <a:t>衛生局</a:t>
                      </a:r>
                      <a:r>
                        <a:rPr lang="zh-TW" altLang="en-US" sz="1200" b="0" u="none" dirty="0" smtClean="0">
                          <a:latin typeface="標楷體"/>
                          <a:ea typeface="+mn-ea"/>
                        </a:rPr>
                        <a:t>、公立醫療保健機構</a:t>
                      </a:r>
                      <a:endParaRPr lang="en-US" altLang="zh-TW" sz="1200" b="0" u="none" dirty="0" smtClean="0">
                        <a:latin typeface="標楷體"/>
                        <a:ea typeface="+mn-ea"/>
                      </a:endParaRPr>
                    </a:p>
                    <a:p>
                      <a:pPr algn="l"/>
                      <a:r>
                        <a:rPr lang="zh-TW" altLang="en-US" sz="1200" b="0" u="none" dirty="0" smtClean="0">
                          <a:latin typeface="標楷體"/>
                          <a:ea typeface="+mn-ea"/>
                        </a:rPr>
                        <a:t>非公立之教學醫院</a:t>
                      </a:r>
                      <a:endParaRPr lang="en-US" altLang="zh-TW" sz="1200" b="0" u="none" dirty="0" smtClean="0">
                        <a:latin typeface="標楷體"/>
                        <a:ea typeface="+mn-ea"/>
                      </a:endParaRPr>
                    </a:p>
                    <a:p>
                      <a:pPr algn="l"/>
                      <a:r>
                        <a:rPr lang="zh-TW" altLang="en-US" sz="1200" b="0" u="none" dirty="0" smtClean="0">
                          <a:latin typeface="標楷體"/>
                          <a:ea typeface="+mn-ea"/>
                        </a:rPr>
                        <a:t>公立養老、</a:t>
                      </a:r>
                      <a:r>
                        <a:rPr lang="zh-TW" altLang="en-US" sz="1200" b="0" u="none" baseline="0" dirty="0" smtClean="0">
                          <a:latin typeface="標楷體"/>
                          <a:ea typeface="+mn-ea"/>
                        </a:rPr>
                        <a:t> 安養護機構</a:t>
                      </a:r>
                      <a:endParaRPr lang="en-US" altLang="zh-TW" sz="1200" b="0" u="none" baseline="0" dirty="0" smtClean="0">
                        <a:latin typeface="標楷體"/>
                        <a:ea typeface="+mn-ea"/>
                      </a:endParaRPr>
                    </a:p>
                    <a:p>
                      <a:pPr algn="l"/>
                      <a:r>
                        <a:rPr lang="zh-TW" altLang="en-US" sz="1200" b="0" u="none" baseline="0" dirty="0" smtClean="0">
                          <a:latin typeface="標楷體"/>
                          <a:ea typeface="+mn-ea"/>
                        </a:rPr>
                        <a:t>公立運動館場</a:t>
                      </a: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108">
                <a:tc vMerge="1">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對於轄區內高中職</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含</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以下的學校周邊所販賣的不健康食物，有社區行動或地方計畫加以輔導。</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zh-TW" sz="1200" b="0" u="none" kern="1200" dirty="0" smtClean="0">
                          <a:solidFill>
                            <a:schemeClr val="tx1"/>
                          </a:solidFill>
                          <a:effectLst/>
                          <a:latin typeface="+mn-lt"/>
                          <a:ea typeface="+mn-ea"/>
                          <a:cs typeface="+mn-cs"/>
                        </a:rPr>
                        <a:t>高中職</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含</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以下的學校</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教育部</a:t>
                      </a:r>
                      <a:r>
                        <a:rPr lang="zh-TW" altLang="en-US" sz="1200" b="0" u="none" dirty="0" smtClean="0">
                          <a:latin typeface="標楷體"/>
                          <a:ea typeface="+mn-ea"/>
                        </a:rPr>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1284659">
                <a:tc>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447675" marR="0" lvl="0" indent="-44767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4: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在公立場所是否有吃到飽餐廳</a:t>
                      </a:r>
                    </a:p>
                    <a:p>
                      <a:pPr marL="447675" marR="0" lvl="0" indent="-447675" algn="l" defTabSz="914400" rtl="0" eaLnBrk="1" fontAlgn="ctr" latinLnBrk="0" hangingPunct="1">
                        <a:lnSpc>
                          <a:spcPct val="100000"/>
                        </a:lnSpc>
                        <a:spcBef>
                          <a:spcPct val="0"/>
                        </a:spcBef>
                        <a:spcAft>
                          <a:spcPct val="0"/>
                        </a:spcAft>
                        <a:buClrTx/>
                        <a:buSzTx/>
                        <a:buFontTx/>
                        <a:buNone/>
                        <a:tabLst/>
                        <a:defRPr/>
                      </a:pPr>
                      <a:endPar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有政策限制鄉鎮市區內，公立場所及轄區教學醫院的餐飲店供應吃到飽的食物。</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所轄行政機關</a:t>
                      </a:r>
                      <a:endParaRPr lang="en-US" altLang="zh-TW" sz="1200" b="0" u="none" dirty="0" smtClean="0"/>
                    </a:p>
                    <a:p>
                      <a:pPr algn="l"/>
                      <a:r>
                        <a:rPr lang="zh-TW" altLang="en-US" sz="1200" b="0" u="none" dirty="0" smtClean="0"/>
                        <a:t>所轄公營企業</a:t>
                      </a:r>
                      <a:endParaRPr lang="en-US" altLang="zh-TW" sz="1200" b="0" u="none" dirty="0" smtClean="0"/>
                    </a:p>
                    <a:p>
                      <a:pPr algn="l"/>
                      <a:r>
                        <a:rPr lang="zh-TW" altLang="en-US" sz="1200" b="0" u="none" dirty="0" smtClean="0"/>
                        <a:t>衛生局</a:t>
                      </a:r>
                      <a:r>
                        <a:rPr lang="zh-TW" altLang="en-US" sz="1200" b="0" u="none" dirty="0" smtClean="0">
                          <a:latin typeface="標楷體"/>
                          <a:ea typeface="+mn-ea"/>
                        </a:rPr>
                        <a:t>、公立醫療保健機構</a:t>
                      </a:r>
                      <a:endParaRPr lang="en-US" altLang="zh-TW" sz="1200" b="0" u="none" dirty="0" smtClean="0">
                        <a:latin typeface="標楷體"/>
                        <a:ea typeface="+mn-ea"/>
                      </a:endParaRPr>
                    </a:p>
                    <a:p>
                      <a:pPr algn="l"/>
                      <a:r>
                        <a:rPr lang="zh-TW" altLang="en-US" sz="1200" b="0" u="none" dirty="0" smtClean="0">
                          <a:latin typeface="標楷體"/>
                          <a:ea typeface="+mn-ea"/>
                        </a:rPr>
                        <a:t>非公立之教學醫院</a:t>
                      </a:r>
                      <a:endParaRPr lang="en-US" altLang="zh-TW" sz="1200" b="0" u="none" dirty="0" smtClean="0">
                        <a:latin typeface="標楷體"/>
                        <a:ea typeface="+mn-ea"/>
                      </a:endParaRPr>
                    </a:p>
                    <a:p>
                      <a:pPr algn="l"/>
                      <a:r>
                        <a:rPr lang="zh-TW" altLang="en-US" sz="1200" b="0" u="none" dirty="0" smtClean="0">
                          <a:latin typeface="標楷體"/>
                          <a:ea typeface="+mn-ea"/>
                        </a:rPr>
                        <a:t>公立養老、</a:t>
                      </a:r>
                      <a:r>
                        <a:rPr lang="zh-TW" altLang="en-US" sz="1200" b="0" u="none" baseline="0" dirty="0" smtClean="0">
                          <a:latin typeface="標楷體"/>
                          <a:ea typeface="+mn-ea"/>
                        </a:rPr>
                        <a:t> 安養護機構</a:t>
                      </a:r>
                      <a:endParaRPr lang="en-US" altLang="zh-TW" sz="1200" b="0" u="none" baseline="0" dirty="0" smtClean="0">
                        <a:latin typeface="標楷體"/>
                        <a:ea typeface="+mn-ea"/>
                      </a:endParaRPr>
                    </a:p>
                    <a:p>
                      <a:pPr algn="l"/>
                      <a:r>
                        <a:rPr lang="zh-TW" altLang="en-US" sz="1200" b="0" u="none" baseline="0" dirty="0" smtClean="0">
                          <a:latin typeface="標楷體"/>
                          <a:ea typeface="+mn-ea"/>
                        </a:rPr>
                        <a:t>公立運動館場</a:t>
                      </a:r>
                      <a:endParaRPr lang="zh-TW" altLang="en-US" sz="1200" b="0" u="none" dirty="0" smtClean="0"/>
                    </a:p>
                    <a:p>
                      <a:pPr algn="l"/>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15404" name="標題 5"/>
          <p:cNvSpPr txBox="1">
            <a:spLocks/>
          </p:cNvSpPr>
          <p:nvPr/>
        </p:nvSpPr>
        <p:spPr bwMode="auto">
          <a:xfrm>
            <a:off x="457200" y="392113"/>
            <a:ext cx="8301038" cy="692150"/>
          </a:xfrm>
          <a:prstGeom prst="rect">
            <a:avLst/>
          </a:prstGeom>
          <a:noFill/>
          <a:ln w="9525">
            <a:noFill/>
            <a:miter lim="800000"/>
            <a:headEnd/>
            <a:tailEnd/>
          </a:ln>
          <a:effectLst/>
        </p:spPr>
        <p:txBody>
          <a:bodyPr anchor="ctr"/>
          <a:lstStyle/>
          <a:p>
            <a:r>
              <a:rPr lang="zh-TW" altLang="zh-TW" sz="3600" u="none">
                <a:ea typeface="標楷體" pitchFamily="65" charset="-120"/>
              </a:rPr>
              <a:t>社區肥胖防治環境評估工具</a:t>
            </a:r>
            <a:r>
              <a:rPr lang="zh-TW" altLang="en-US" sz="3600" b="1" u="none">
                <a:latin typeface="標楷體" pitchFamily="65" charset="-120"/>
                <a:ea typeface="標楷體" pitchFamily="65" charset="-120"/>
              </a:rPr>
              <a:t> </a:t>
            </a:r>
            <a:r>
              <a:rPr lang="en-US" altLang="zh-TW" sz="3600" b="1" u="none">
                <a:latin typeface="標楷體" pitchFamily="65" charset="-120"/>
                <a:ea typeface="標楷體" pitchFamily="65" charset="-120"/>
              </a:rPr>
              <a:t>(2/6)</a:t>
            </a:r>
            <a:endParaRPr lang="zh-TW" altLang="en-US" sz="3600" b="1" u="none">
              <a:latin typeface="標楷體" pitchFamily="65" charset="-12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517525" y="1036638"/>
          <a:ext cx="8420100" cy="5688012"/>
        </p:xfrm>
        <a:graphic>
          <a:graphicData uri="http://schemas.openxmlformats.org/drawingml/2006/table">
            <a:tbl>
              <a:tblPr/>
              <a:tblGrid>
                <a:gridCol w="1601606"/>
                <a:gridCol w="2633581"/>
                <a:gridCol w="2265224"/>
                <a:gridCol w="614263"/>
                <a:gridCol w="1305427"/>
              </a:tblGrid>
              <a:tr h="735965">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評估項目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場域</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目前縣市調查改善成果</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相關部會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1058219">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en-US" sz="1200" b="0" u="none" kern="1200" dirty="0" smtClean="0">
                          <a:solidFill>
                            <a:schemeClr val="tx1"/>
                          </a:solidFill>
                          <a:effectLst/>
                          <a:latin typeface="+mn-lt"/>
                          <a:ea typeface="+mn-ea"/>
                          <a:cs typeface="+mn-cs"/>
                        </a:rPr>
                        <a:t>策略</a:t>
                      </a:r>
                      <a:r>
                        <a:rPr lang="en-US" altLang="zh-TW" sz="1200" b="0" u="none" kern="1200" dirty="0" smtClean="0">
                          <a:solidFill>
                            <a:schemeClr val="tx1"/>
                          </a:solidFill>
                          <a:effectLst/>
                          <a:latin typeface="+mn-lt"/>
                          <a:ea typeface="+mn-ea"/>
                          <a:cs typeface="+mn-cs"/>
                        </a:rPr>
                        <a:t>5: </a:t>
                      </a:r>
                      <a:r>
                        <a:rPr lang="zh-TW" altLang="zh-TW" sz="1200" b="0" u="none" kern="1200" dirty="0" smtClean="0">
                          <a:solidFill>
                            <a:schemeClr val="tx1"/>
                          </a:solidFill>
                          <a:effectLst/>
                          <a:latin typeface="+mn-lt"/>
                          <a:ea typeface="+mn-ea"/>
                          <a:cs typeface="+mn-cs"/>
                        </a:rPr>
                        <a:t>限制非健康食物廣告</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有政策限制鄉鎮市區內的公立場所及轄區教學醫院不能進行非健康食物的宣傳或促銷。</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所轄行政機關</a:t>
                      </a:r>
                      <a:r>
                        <a:rPr lang="en-US" altLang="zh-TW" sz="1200" b="0" u="none" dirty="0" smtClean="0">
                          <a:latin typeface="標楷體"/>
                          <a:ea typeface="標楷體"/>
                        </a:rPr>
                        <a:t>、</a:t>
                      </a:r>
                      <a:r>
                        <a:rPr lang="zh-TW" altLang="en-US" sz="1200" b="0" u="none" dirty="0" smtClean="0"/>
                        <a:t>所轄公營企業</a:t>
                      </a:r>
                      <a:endParaRPr lang="en-US" altLang="zh-TW" sz="1200" b="0" u="none" dirty="0" smtClean="0"/>
                    </a:p>
                    <a:p>
                      <a:pPr algn="l"/>
                      <a:r>
                        <a:rPr lang="zh-TW" altLang="en-US" sz="1200" b="0" u="none" dirty="0" smtClean="0"/>
                        <a:t>衛生局</a:t>
                      </a:r>
                      <a:r>
                        <a:rPr lang="zh-TW" altLang="en-US" sz="1200" b="0" u="none" dirty="0" smtClean="0">
                          <a:latin typeface="標楷體"/>
                          <a:ea typeface="+mn-ea"/>
                        </a:rPr>
                        <a:t>、公立醫療保健機構</a:t>
                      </a:r>
                      <a:endParaRPr lang="en-US" altLang="zh-TW" sz="1200" b="0" u="none" dirty="0" smtClean="0">
                        <a:latin typeface="標楷體"/>
                        <a:ea typeface="+mn-ea"/>
                      </a:endParaRPr>
                    </a:p>
                    <a:p>
                      <a:pPr algn="l"/>
                      <a:r>
                        <a:rPr lang="zh-TW" altLang="en-US" sz="1200" b="0" u="none" dirty="0" smtClean="0">
                          <a:latin typeface="標楷體"/>
                          <a:ea typeface="+mn-ea"/>
                        </a:rPr>
                        <a:t>非公立之教學醫院</a:t>
                      </a:r>
                      <a:endParaRPr lang="en-US" altLang="zh-TW" sz="1200" b="0" u="none" dirty="0" smtClean="0">
                        <a:latin typeface="標楷體"/>
                        <a:ea typeface="+mn-ea"/>
                      </a:endParaRPr>
                    </a:p>
                    <a:p>
                      <a:pPr algn="l"/>
                      <a:r>
                        <a:rPr lang="zh-TW" altLang="en-US" sz="1200" b="0" u="none" dirty="0" smtClean="0">
                          <a:latin typeface="標楷體"/>
                          <a:ea typeface="+mn-ea"/>
                        </a:rPr>
                        <a:t>公立養老、</a:t>
                      </a:r>
                      <a:r>
                        <a:rPr lang="zh-TW" altLang="en-US" sz="1200" b="0" u="none" baseline="0" dirty="0" smtClean="0">
                          <a:latin typeface="標楷體"/>
                          <a:ea typeface="+mn-ea"/>
                        </a:rPr>
                        <a:t> 安養護機構</a:t>
                      </a:r>
                      <a:r>
                        <a:rPr lang="en-US" altLang="zh-TW" sz="1200" b="0" u="none" dirty="0" smtClean="0">
                          <a:latin typeface="標楷體"/>
                          <a:ea typeface="+mn-ea"/>
                        </a:rPr>
                        <a:t>、</a:t>
                      </a:r>
                      <a:r>
                        <a:rPr lang="zh-TW" altLang="en-US" sz="1200" b="0" u="none" baseline="0" dirty="0" smtClean="0">
                          <a:latin typeface="標楷體"/>
                          <a:ea typeface="+mn-ea"/>
                        </a:rPr>
                        <a:t>公立運動館場</a:t>
                      </a:r>
                      <a:r>
                        <a:rPr lang="en-US" altLang="zh-TW" sz="1200" b="0" u="none" dirty="0" smtClean="0">
                          <a:latin typeface="標楷體"/>
                          <a:ea typeface="+mn-ea"/>
                        </a:rPr>
                        <a:t>、</a:t>
                      </a:r>
                      <a:r>
                        <a:rPr lang="zh-TW" altLang="en-US" sz="1200" b="0" u="none" dirty="0" smtClean="0"/>
                        <a:t>國小</a:t>
                      </a:r>
                      <a:r>
                        <a:rPr lang="zh-TW" altLang="en-US" sz="1200" b="0" u="none" dirty="0" smtClean="0">
                          <a:latin typeface="標楷體"/>
                          <a:ea typeface="+mn-ea"/>
                        </a:rPr>
                        <a:t>、國中</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r>
                        <a:rPr lang="zh-TW" altLang="en-US" sz="1200" b="0" u="none" dirty="0" smtClean="0">
                          <a:latin typeface="標楷體"/>
                          <a:ea typeface="+mn-ea"/>
                        </a:rPr>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918845">
                <a:tc>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6: </a:t>
                      </a:r>
                      <a:r>
                        <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rPr>
                        <a:t>限制含糖飲品的消費</a:t>
                      </a:r>
                      <a:endParaRPr kumimoji="1" lang="zh-TW" altLang="en-US" sz="1200" b="0" i="0" u="none" strike="noStrike" cap="none" normalizeH="0" baseline="0" dirty="0" smtClean="0">
                        <a:ln>
                          <a:noFill/>
                        </a:ln>
                        <a:solidFill>
                          <a:schemeClr val="tx1"/>
                        </a:solidFill>
                        <a:effectLst/>
                        <a:latin typeface="Arial" charset="0"/>
                        <a:ea typeface="標楷體" pitchFamily="65" charset="-120"/>
                        <a:cs typeface="Arial" charset="0"/>
                      </a:endParaRPr>
                    </a:p>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b="0" u="none" kern="1200" dirty="0" smtClean="0">
                          <a:solidFill>
                            <a:schemeClr val="tx1"/>
                          </a:solidFill>
                          <a:effectLst/>
                          <a:latin typeface="+mn-lt"/>
                          <a:ea typeface="+mn-ea"/>
                          <a:cs typeface="+mn-cs"/>
                        </a:rPr>
                        <a:t>鄉鎮市區立案的兒童照護機構（如幼稚園、托兒所、安親班、育幼院等），有禁止提供含糖飲料，包括加味</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含糖的牛奶</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如調味乳、發酵乳</a:t>
                      </a:r>
                      <a:r>
                        <a:rPr lang="en-US" altLang="zh-TW" sz="1200" b="0" u="none" kern="1200" dirty="0" smtClean="0">
                          <a:solidFill>
                            <a:schemeClr val="tx1"/>
                          </a:solidFill>
                          <a:effectLst/>
                          <a:latin typeface="+mn-lt"/>
                          <a:ea typeface="+mn-ea"/>
                          <a:cs typeface="+mn-cs"/>
                        </a:rPr>
                        <a:t>…)</a:t>
                      </a:r>
                      <a:r>
                        <a:rPr lang="zh-TW" altLang="zh-TW" sz="1200" b="0" u="none" kern="1200" dirty="0" smtClean="0">
                          <a:solidFill>
                            <a:schemeClr val="tx1"/>
                          </a:solidFill>
                          <a:effectLst/>
                          <a:latin typeface="+mn-lt"/>
                          <a:ea typeface="+mn-ea"/>
                          <a:cs typeface="+mn-cs"/>
                        </a:rPr>
                        <a:t>給孩童的政策，並持續進行。</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zh-TW" sz="1200" b="0" u="none" kern="1200" dirty="0" smtClean="0">
                          <a:solidFill>
                            <a:schemeClr val="tx1"/>
                          </a:solidFill>
                          <a:effectLst/>
                          <a:latin typeface="+mn-lt"/>
                          <a:ea typeface="+mn-ea"/>
                          <a:cs typeface="+mn-cs"/>
                        </a:rPr>
                        <a:t>兒童照護機構</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r>
                        <a:rPr lang="zh-TW" altLang="en-US" sz="1200" b="0" u="none" dirty="0" smtClean="0">
                          <a:latin typeface="標楷體"/>
                          <a:ea typeface="+mn-ea"/>
                        </a:rPr>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52004">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447675" marR="0" lvl="0" indent="-44767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7: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改善民眾取得健康食物的便利性</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本鄉鎮市區有輔導健康餐飲的計畫</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32320">
                <a:tc rowSpan="3">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447675" marR="0" lvl="0" indent="-44767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8: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獎勵在地農產品生產、配送與銷售</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縣市政府有提出政策鼓勵在地農產品的生產</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農委會</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19071">
                <a:tc vMerge="1">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803275" marR="0" lvl="0" indent="-803275"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b="0" u="none" kern="1200" dirty="0" smtClean="0">
                          <a:solidFill>
                            <a:schemeClr val="tx1"/>
                          </a:solidFill>
                          <a:effectLst/>
                          <a:latin typeface="+mn-lt"/>
                          <a:ea typeface="+mn-ea"/>
                          <a:cs typeface="+mn-cs"/>
                        </a:rPr>
                        <a:t>縣市政府有提出政策鼓勵在地農產品的配送</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endParaRPr lang="zh-TW" altLang="en-US" sz="1200" b="0" u="none"/>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農委會</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09547">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4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b="0" u="none" kern="1200" dirty="0" smtClean="0">
                          <a:solidFill>
                            <a:schemeClr val="tx1"/>
                          </a:solidFill>
                          <a:effectLst/>
                          <a:latin typeface="+mn-lt"/>
                          <a:ea typeface="+mn-ea"/>
                          <a:cs typeface="+mn-cs"/>
                        </a:rPr>
                        <a:t>縣市政府有提出政策鼓勵在地農產品的銷售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endParaRPr lang="zh-TW" altLang="en-US" sz="1200" b="0" u="none"/>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農委會</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5">
                <a:tc rowSpan="2">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803275" marR="0" lvl="0" indent="-80327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9: </a:t>
                      </a:r>
                      <a:r>
                        <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rPr>
                        <a:t>鼓勵母乳哺育</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配合政府母乳哺育政策，縣市政府有要求公立場所對員工提供哺乳措施，包括上班時間給予哺乳時間。</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rowSpan="2">
                  <a:txBody>
                    <a:bodyPr/>
                    <a:lstStyle/>
                    <a:p>
                      <a:pPr algn="l"/>
                      <a:r>
                        <a:rPr lang="zh-TW" altLang="en-US" sz="1200" b="0" u="none" dirty="0" smtClean="0"/>
                        <a:t>所轄行政機關</a:t>
                      </a:r>
                      <a:r>
                        <a:rPr lang="en-US" altLang="zh-TW" sz="1200" b="0" u="none" dirty="0" smtClean="0">
                          <a:latin typeface="標楷體"/>
                          <a:ea typeface="+mn-ea"/>
                        </a:rPr>
                        <a:t>、</a:t>
                      </a:r>
                      <a:r>
                        <a:rPr lang="zh-TW" altLang="en-US" sz="1200" b="0" u="none" dirty="0" smtClean="0"/>
                        <a:t>所轄公營企業</a:t>
                      </a:r>
                      <a:endParaRPr lang="en-US" altLang="zh-TW" sz="1200" b="0" u="none" dirty="0" smtClean="0"/>
                    </a:p>
                    <a:p>
                      <a:pPr algn="l"/>
                      <a:r>
                        <a:rPr lang="zh-TW" altLang="en-US" sz="1200" b="0" u="none" dirty="0" smtClean="0"/>
                        <a:t>衛生局</a:t>
                      </a:r>
                      <a:r>
                        <a:rPr lang="zh-TW" altLang="en-US" sz="1200" b="0" u="none" dirty="0" smtClean="0">
                          <a:latin typeface="標楷體"/>
                          <a:ea typeface="+mn-ea"/>
                        </a:rPr>
                        <a:t>、公立醫療保健機構</a:t>
                      </a:r>
                      <a:endParaRPr lang="en-US" altLang="zh-TW" sz="1200" b="0" u="none" dirty="0" smtClean="0">
                        <a:latin typeface="標楷體"/>
                        <a:ea typeface="+mn-ea"/>
                      </a:endParaRPr>
                    </a:p>
                    <a:p>
                      <a:pPr algn="l"/>
                      <a:r>
                        <a:rPr lang="zh-TW" altLang="en-US" sz="1200" b="0" u="none" dirty="0" smtClean="0">
                          <a:latin typeface="標楷體"/>
                          <a:ea typeface="+mn-ea"/>
                        </a:rPr>
                        <a:t>公立養老、</a:t>
                      </a:r>
                      <a:r>
                        <a:rPr lang="zh-TW" altLang="en-US" sz="1200" b="0" u="none" baseline="0" dirty="0" smtClean="0">
                          <a:latin typeface="標楷體"/>
                          <a:ea typeface="+mn-ea"/>
                        </a:rPr>
                        <a:t> 安養護機構</a:t>
                      </a:r>
                      <a:endParaRPr lang="en-US" altLang="zh-TW" sz="1200" b="0" u="none" baseline="0" dirty="0" smtClean="0">
                        <a:latin typeface="標楷體"/>
                        <a:ea typeface="+mn-ea"/>
                      </a:endParaRPr>
                    </a:p>
                    <a:p>
                      <a:pPr algn="l"/>
                      <a:r>
                        <a:rPr lang="zh-TW" altLang="en-US" sz="1200" b="0" u="none" baseline="0" dirty="0" smtClean="0">
                          <a:latin typeface="標楷體"/>
                          <a:ea typeface="+mn-ea"/>
                        </a:rPr>
                        <a:t>公立運動館場</a:t>
                      </a: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708958">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b="0" u="none" kern="1200" dirty="0" smtClean="0">
                          <a:solidFill>
                            <a:schemeClr val="tx1"/>
                          </a:solidFill>
                          <a:effectLst/>
                          <a:latin typeface="+mn-lt"/>
                          <a:ea typeface="+mn-ea"/>
                          <a:cs typeface="+mn-cs"/>
                        </a:rPr>
                        <a:t>配合政府母乳哺育政策，縣市政府有要求公立場所對員工提供哺乳措施，包括上班時間給予哺乳空間。</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algn="l"/>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衛生福利部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16445" name="標題 5"/>
          <p:cNvSpPr txBox="1">
            <a:spLocks/>
          </p:cNvSpPr>
          <p:nvPr/>
        </p:nvSpPr>
        <p:spPr bwMode="auto">
          <a:xfrm>
            <a:off x="457200" y="392113"/>
            <a:ext cx="8301038" cy="692150"/>
          </a:xfrm>
          <a:prstGeom prst="rect">
            <a:avLst/>
          </a:prstGeom>
          <a:noFill/>
          <a:ln w="9525">
            <a:noFill/>
            <a:miter lim="800000"/>
            <a:headEnd/>
            <a:tailEnd/>
          </a:ln>
          <a:effectLst/>
        </p:spPr>
        <p:txBody>
          <a:bodyPr anchor="ctr"/>
          <a:lstStyle/>
          <a:p>
            <a:r>
              <a:rPr lang="zh-TW" altLang="zh-TW" sz="3600" u="none">
                <a:ea typeface="標楷體" pitchFamily="65" charset="-120"/>
              </a:rPr>
              <a:t>社區肥胖防治環境評估工具</a:t>
            </a:r>
            <a:r>
              <a:rPr lang="zh-TW" altLang="en-US" sz="3600" b="1" u="none">
                <a:latin typeface="標楷體" pitchFamily="65" charset="-120"/>
                <a:ea typeface="標楷體" pitchFamily="65" charset="-120"/>
              </a:rPr>
              <a:t> </a:t>
            </a:r>
            <a:r>
              <a:rPr lang="en-US" altLang="zh-TW" sz="3600" b="1" u="none">
                <a:latin typeface="標楷體" pitchFamily="65" charset="-120"/>
                <a:ea typeface="標楷體" pitchFamily="65" charset="-120"/>
              </a:rPr>
              <a:t>(3/6)</a:t>
            </a:r>
            <a:endParaRPr lang="zh-TW" altLang="en-US" sz="3600" b="1" u="none">
              <a:latin typeface="標楷體" pitchFamily="65" charset="-120"/>
              <a:ea typeface="標楷體"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485775" y="1504950"/>
          <a:ext cx="8277225" cy="4422775"/>
        </p:xfrm>
        <a:graphic>
          <a:graphicData uri="http://schemas.openxmlformats.org/drawingml/2006/table">
            <a:tbl>
              <a:tblPr/>
              <a:tblGrid>
                <a:gridCol w="1754676"/>
                <a:gridCol w="2408647"/>
                <a:gridCol w="1547350"/>
                <a:gridCol w="1283276"/>
                <a:gridCol w="1283276"/>
              </a:tblGrid>
              <a:tr h="423777">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評估項目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場域</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目前縣市調查改善成果</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相關部會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68209">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10: </a:t>
                      </a:r>
                      <a:r>
                        <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rPr>
                        <a:t>要求學校落實身體活動教育</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kern="1200" dirty="0" smtClean="0">
                          <a:solidFill>
                            <a:schemeClr val="tx1"/>
                          </a:solidFill>
                          <a:effectLst/>
                          <a:latin typeface="+mn-lt"/>
                          <a:ea typeface="+mn-ea"/>
                          <a:cs typeface="+mn-cs"/>
                        </a:rPr>
                        <a:t>有政策要求鄉鎮市區的小學、國中、高中</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職</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成立運動社團或團隊。</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kern="1200" dirty="0" smtClean="0">
                          <a:solidFill>
                            <a:schemeClr val="tx1"/>
                          </a:solidFill>
                          <a:effectLst/>
                          <a:latin typeface="+mn-lt"/>
                          <a:ea typeface="+mn-ea"/>
                          <a:cs typeface="+mn-cs"/>
                        </a:rPr>
                        <a:t>國小</a:t>
                      </a:r>
                      <a:r>
                        <a:rPr lang="zh-TW" altLang="zh-TW" sz="1200" kern="1200" dirty="0" smtClean="0">
                          <a:solidFill>
                            <a:schemeClr val="tx1"/>
                          </a:solidFill>
                          <a:effectLst/>
                          <a:latin typeface="+mn-lt"/>
                          <a:ea typeface="+mn-ea"/>
                          <a:cs typeface="+mn-cs"/>
                        </a:rPr>
                        <a:t>、國中、高中</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職</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教育部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735960">
                <a:tc>
                  <a:txBody>
                    <a:bodyPr/>
                    <a:lstStyle/>
                    <a:p>
                      <a:pPr algn="l"/>
                      <a:endParaRPr lang="zh-TW" altLang="en-US" sz="1200"/>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學校除了正常體育課外，縣市政府有政策要求其他促進全校學生運動的常態性措施（例如晨間或課間的健康操）。</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學校</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教育部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82502">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11: </a:t>
                      </a:r>
                      <a:r>
                        <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rPr>
                        <a:t>增加學生課外身體活動的機會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鄉鎮市區的學校，有開放校園於課餘時間供學生或民眾從事身體活動。</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國小</a:t>
                      </a:r>
                      <a:r>
                        <a:rPr lang="zh-TW" altLang="zh-TW" sz="1200" kern="1200" dirty="0" smtClean="0">
                          <a:solidFill>
                            <a:schemeClr val="tx1"/>
                          </a:solidFill>
                          <a:effectLst/>
                          <a:latin typeface="+mn-lt"/>
                          <a:ea typeface="+mn-ea"/>
                          <a:cs typeface="+mn-cs"/>
                        </a:rPr>
                        <a:t>、國中、高中</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職</a:t>
                      </a:r>
                      <a:r>
                        <a:rPr lang="en-US" altLang="zh-TW" sz="1200" kern="1200" dirty="0" smtClean="0">
                          <a:solidFill>
                            <a:schemeClr val="tx1"/>
                          </a:solidFill>
                          <a:effectLst/>
                          <a:latin typeface="+mn-lt"/>
                          <a:ea typeface="+mn-ea"/>
                          <a:cs typeface="+mn-cs"/>
                        </a:rPr>
                        <a:t>)</a:t>
                      </a:r>
                      <a:endParaRPr lang="zh-TW" altLang="en-US" sz="1200" dirty="0" smtClean="0"/>
                    </a:p>
                    <a:p>
                      <a:pPr algn="l"/>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教育部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1">
                <a:tc>
                  <a:txBody>
                    <a:bodyPr/>
                    <a:lstStyle>
                      <a:lvl1pPr marL="895350" indent="-895350"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12: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在立案的幼托機構限制每日螢幕時間少於</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2</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小時</a:t>
                      </a: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有政策要求鄉鎮市區內立案的托育照護機構，限制兒童每天看電視或上網總計不得超過</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小時。</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zh-TW" sz="1200" kern="1200" dirty="0" smtClean="0">
                          <a:solidFill>
                            <a:schemeClr val="tx1"/>
                          </a:solidFill>
                          <a:effectLst/>
                          <a:latin typeface="+mn-lt"/>
                          <a:ea typeface="+mn-ea"/>
                          <a:cs typeface="+mn-cs"/>
                        </a:rPr>
                        <a:t>托育照護機構</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衛生福利部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1">
                <a:tc>
                  <a:txBody>
                    <a:bodyPr/>
                    <a:lstStyle>
                      <a:lvl1pPr marL="895350" indent="-895350"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13: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支持學校位於步行容易到達的範圍內</a:t>
                      </a: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以鄉鎮市區為範圍，小學周邊環境有友善安全的通學步道，有利於學生可以走路上學。</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國小</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1">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鄉鎮市區內有友善安全的走路上學輔助措施</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如設立導護人員或糾察隊等</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，以利學生走路上學。</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國小</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zh-TW" sz="1200" b="0" i="0" u="none" strike="noStrike" cap="none" normalizeH="0" baseline="0" dirty="0" smtClean="0">
                          <a:ln>
                            <a:noFill/>
                          </a:ln>
                          <a:solidFill>
                            <a:srgbClr val="FFC000"/>
                          </a:solidFill>
                          <a:effectLst/>
                          <a:latin typeface="Calibri" pitchFamily="34" charset="0"/>
                          <a:ea typeface="標楷體" pitchFamily="65" charset="-120"/>
                          <a:cs typeface="Arial" charset="0"/>
                        </a:rPr>
                        <a:t>●</a:t>
                      </a:r>
                      <a:endParaRPr kumimoji="0" lang="zh-TW" altLang="zh-TW" sz="18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pPr algn="l"/>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1">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14: </a:t>
                      </a:r>
                      <a:r>
                        <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rPr>
                        <a:t>增加步行的基礎設施</a:t>
                      </a:r>
                    </a:p>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鄉鎮市區內是否有規劃增加行人步道或有利行人步行之道路設施</a:t>
                      </a:r>
                      <a:r>
                        <a:rPr lang="en-US" altLang="zh-TW" sz="1200" kern="1200" dirty="0" smtClean="0">
                          <a:solidFill>
                            <a:schemeClr val="tx1"/>
                          </a:solidFill>
                          <a:effectLst/>
                          <a:latin typeface="+mn-lt"/>
                          <a:ea typeface="+mn-ea"/>
                          <a:cs typeface="+mn-cs"/>
                        </a:rPr>
                        <a:t>?</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dirty="0" smtClean="0"/>
                        <a:t>交通部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17466" name="標題 5"/>
          <p:cNvSpPr txBox="1">
            <a:spLocks/>
          </p:cNvSpPr>
          <p:nvPr/>
        </p:nvSpPr>
        <p:spPr bwMode="auto">
          <a:xfrm>
            <a:off x="457200" y="392113"/>
            <a:ext cx="8301038" cy="692150"/>
          </a:xfrm>
          <a:prstGeom prst="rect">
            <a:avLst/>
          </a:prstGeom>
          <a:noFill/>
          <a:ln w="9525">
            <a:noFill/>
            <a:miter lim="800000"/>
            <a:headEnd/>
            <a:tailEnd/>
          </a:ln>
          <a:effectLst/>
        </p:spPr>
        <p:txBody>
          <a:bodyPr anchor="ctr"/>
          <a:lstStyle/>
          <a:p>
            <a:r>
              <a:rPr lang="zh-TW" altLang="zh-TW" sz="3600" u="none">
                <a:ea typeface="標楷體" pitchFamily="65" charset="-120"/>
              </a:rPr>
              <a:t>社區肥胖防治環境評估工具</a:t>
            </a:r>
            <a:r>
              <a:rPr lang="zh-TW" altLang="en-US" sz="3600" b="1" u="none">
                <a:latin typeface="標楷體" pitchFamily="65" charset="-120"/>
                <a:ea typeface="標楷體" pitchFamily="65" charset="-120"/>
              </a:rPr>
              <a:t> </a:t>
            </a:r>
            <a:r>
              <a:rPr lang="en-US" altLang="zh-TW" sz="3600" b="1" u="none">
                <a:latin typeface="標楷體" pitchFamily="65" charset="-120"/>
                <a:ea typeface="標楷體" pitchFamily="65" charset="-120"/>
              </a:rPr>
              <a:t>(4/6)</a:t>
            </a:r>
            <a:endParaRPr lang="zh-TW" altLang="en-US" sz="3600" b="1" u="none">
              <a:latin typeface="標楷體" pitchFamily="65" charset="-120"/>
              <a:ea typeface="標楷體" pitchFamily="65" charset="-12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485775" y="1504950"/>
          <a:ext cx="8115300" cy="4033838"/>
        </p:xfrm>
        <a:graphic>
          <a:graphicData uri="http://schemas.openxmlformats.org/drawingml/2006/table">
            <a:tbl>
              <a:tblPr/>
              <a:tblGrid>
                <a:gridCol w="1720350"/>
                <a:gridCol w="2361527"/>
                <a:gridCol w="1517081"/>
                <a:gridCol w="1258171"/>
                <a:gridCol w="1258171"/>
              </a:tblGrid>
              <a:tr h="423863">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評估項目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場域</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目前縣市調查改善成果</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相關部會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68325">
                <a:tc rowSpan="7">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15: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改進戶外休閒遊憩設施的便利性</a:t>
                      </a:r>
                    </a:p>
                    <a:p>
                      <a:pPr marL="0" marR="0" lvl="0" indent="0"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lang="zh-TW" altLang="zh-TW" sz="1200" kern="1200" dirty="0" smtClean="0">
                          <a:solidFill>
                            <a:schemeClr val="tx1"/>
                          </a:solidFill>
                          <a:effectLst/>
                          <a:latin typeface="+mn-lt"/>
                          <a:ea typeface="+mn-ea"/>
                          <a:cs typeface="+mn-cs"/>
                        </a:rPr>
                        <a:t>鄉鎮市區內是否有規劃增加戶外休閒遊憩場所</a:t>
                      </a:r>
                      <a:r>
                        <a:rPr lang="en-US" altLang="zh-TW" sz="1200" kern="1200" dirty="0" smtClean="0">
                          <a:solidFill>
                            <a:schemeClr val="tx1"/>
                          </a:solidFill>
                          <a:effectLst/>
                          <a:latin typeface="+mn-lt"/>
                          <a:ea typeface="+mn-ea"/>
                          <a:cs typeface="+mn-cs"/>
                        </a:rPr>
                        <a:t>?</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公園</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04825">
                <a:tc vMerge="1">
                  <a:txBody>
                    <a:bodyPr/>
                    <a:lstStyle/>
                    <a:p>
                      <a:endParaRPr lang="zh-TW" altLang="en-US" sz="1200" dirty="0"/>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運動場或運動中心</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82600">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341630" indent="-341630">
                        <a:spcAft>
                          <a:spcPts val="0"/>
                        </a:spcAft>
                      </a:pPr>
                      <a:endParaRPr lang="zh-TW" sz="1200" kern="100" dirty="0">
                        <a:effectLst/>
                        <a:latin typeface="Calibri"/>
                        <a:ea typeface="新細明體"/>
                        <a:cs typeface="Times New Roman"/>
                      </a:endParaRPr>
                    </a:p>
                  </a:txBody>
                  <a:tcPr marL="17780" marR="17780" marT="0" marB="0">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開放校園</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22288">
                <a:tc vMerge="1">
                  <a:txBody>
                    <a:bodyPr/>
                    <a:lstStyle/>
                    <a:p>
                      <a:endParaRPr lang="zh-TW" altLang="en-US" sz="1200"/>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341630" indent="-341630">
                        <a:spcAft>
                          <a:spcPts val="0"/>
                        </a:spcAft>
                      </a:pPr>
                      <a:endParaRPr lang="zh-TW" sz="1200" kern="100" dirty="0">
                        <a:effectLst/>
                        <a:latin typeface="Calibri"/>
                        <a:ea typeface="新細明體"/>
                        <a:cs typeface="Times New Roman"/>
                      </a:endParaRPr>
                    </a:p>
                  </a:txBody>
                  <a:tcPr marL="17780" marR="17780" marT="0" marB="0">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休閒步道</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49275">
                <a:tc vMerge="1">
                  <a:txBody>
                    <a:bodyPr/>
                    <a:lstStyle>
                      <a:lvl1pPr marL="895350" indent="-895350"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895350" marR="0" lvl="0" indent="-895350"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游泳池</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77838">
                <a:tc vMerge="1">
                  <a:txBody>
                    <a:bodyPr/>
                    <a:lstStyle/>
                    <a:p>
                      <a:pPr marL="895350" marR="0" lvl="0" indent="-895350"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lang="zh-TW" altLang="zh-TW" sz="1200" kern="1200" dirty="0" smtClean="0">
                        <a:solidFill>
                          <a:schemeClr val="tx1"/>
                        </a:solidFill>
                        <a:effectLst/>
                        <a:latin typeface="+mn-lt"/>
                        <a:ea typeface="+mn-ea"/>
                        <a:cs typeface="+mn-cs"/>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活動中心</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04825">
                <a:tc vMerge="1">
                  <a:txBody>
                    <a:bodyPr/>
                    <a:lstStyle/>
                    <a:p>
                      <a:endParaRPr lang="zh-TW" altLang="en-US" sz="1200" dirty="0"/>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腳踏車道</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教育部體育署</a:t>
                      </a:r>
                      <a:r>
                        <a:rPr lang="zh-TW"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內政部</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營建署</a:t>
                      </a:r>
                      <a:r>
                        <a:rPr lang="en-US" altLang="zh-TW" sz="1200" kern="1200" dirty="0" smtClean="0">
                          <a:solidFill>
                            <a:schemeClr val="tx1"/>
                          </a:solidFill>
                          <a:effectLst/>
                          <a:latin typeface="+mn-lt"/>
                          <a:ea typeface="+mn-ea"/>
                          <a:cs typeface="+mn-cs"/>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18478" name="標題 5"/>
          <p:cNvSpPr txBox="1">
            <a:spLocks/>
          </p:cNvSpPr>
          <p:nvPr/>
        </p:nvSpPr>
        <p:spPr bwMode="auto">
          <a:xfrm>
            <a:off x="457200" y="392113"/>
            <a:ext cx="8301038" cy="692150"/>
          </a:xfrm>
          <a:prstGeom prst="rect">
            <a:avLst/>
          </a:prstGeom>
          <a:noFill/>
          <a:ln w="9525">
            <a:noFill/>
            <a:miter lim="800000"/>
            <a:headEnd/>
            <a:tailEnd/>
          </a:ln>
          <a:effectLst/>
        </p:spPr>
        <p:txBody>
          <a:bodyPr anchor="ctr"/>
          <a:lstStyle/>
          <a:p>
            <a:r>
              <a:rPr lang="zh-TW" altLang="zh-TW" sz="3600" u="none">
                <a:ea typeface="標楷體" pitchFamily="65" charset="-120"/>
              </a:rPr>
              <a:t>社區肥胖防治環境評估工具</a:t>
            </a:r>
            <a:r>
              <a:rPr lang="zh-TW" altLang="en-US" sz="3600" b="1" u="none">
                <a:latin typeface="標楷體" pitchFamily="65" charset="-120"/>
                <a:ea typeface="標楷體" pitchFamily="65" charset="-120"/>
              </a:rPr>
              <a:t> </a:t>
            </a:r>
            <a:r>
              <a:rPr lang="en-US" altLang="zh-TW" sz="3600" b="1" u="none">
                <a:latin typeface="標楷體" pitchFamily="65" charset="-120"/>
                <a:ea typeface="標楷體" pitchFamily="65" charset="-120"/>
              </a:rPr>
              <a:t>(5/6)</a:t>
            </a:r>
            <a:endParaRPr lang="zh-TW" altLang="en-US" sz="3600" b="1" u="none">
              <a:latin typeface="標楷體" pitchFamily="65" charset="-120"/>
              <a:ea typeface="標楷體" pitchFamily="65"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473075" y="1504950"/>
          <a:ext cx="8308975" cy="4830763"/>
        </p:xfrm>
        <a:graphic>
          <a:graphicData uri="http://schemas.openxmlformats.org/drawingml/2006/table">
            <a:tbl>
              <a:tblPr/>
              <a:tblGrid>
                <a:gridCol w="1770904"/>
                <a:gridCol w="2414379"/>
                <a:gridCol w="1551033"/>
                <a:gridCol w="1286330"/>
                <a:gridCol w="1286330"/>
              </a:tblGrid>
              <a:tr h="423879">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評估項目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場域</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目前縣市調查改善成果</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相關部會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16">
                <a:tc>
                  <a:txBody>
                    <a:bodyPr/>
                    <a:lstStyle/>
                    <a:p>
                      <a:pPr marL="542925" marR="0" lvl="0" indent="-54292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16: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改善公共交通運輸工具的便利性</a:t>
                      </a:r>
                    </a:p>
                    <a:p>
                      <a:pPr marL="542925" marR="0" lvl="0" indent="-542925" algn="l" defTabSz="914400" rtl="0" eaLnBrk="1" fontAlgn="ctr" latinLnBrk="0" hangingPunct="1">
                        <a:lnSpc>
                          <a:spcPct val="100000"/>
                        </a:lnSpc>
                        <a:spcBef>
                          <a:spcPct val="0"/>
                        </a:spcBef>
                        <a:spcAft>
                          <a:spcPct val="0"/>
                        </a:spcAft>
                        <a:buClrTx/>
                        <a:buSzTx/>
                        <a:buFontTx/>
                        <a:buNone/>
                        <a:tabLst/>
                        <a:defRPr/>
                      </a:pPr>
                      <a:endParaRPr kumimoji="0" lang="zh-TW" altLang="en-US" sz="1200" b="0"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村里內有公車系統到達，或巡迴接駁公車系統。</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zh-TW" sz="1200" b="0" i="0" u="none" strike="noStrike" cap="none" normalizeH="0" baseline="0" dirty="0" smtClean="0">
                          <a:ln>
                            <a:noFill/>
                          </a:ln>
                          <a:solidFill>
                            <a:srgbClr val="FFC000"/>
                          </a:solidFill>
                          <a:effectLst/>
                          <a:latin typeface="Calibri" pitchFamily="34" charset="0"/>
                          <a:ea typeface="標楷體" pitchFamily="65" charset="-120"/>
                          <a:cs typeface="Arial" charset="0"/>
                        </a:rPr>
                        <a:t>●</a:t>
                      </a:r>
                      <a:endParaRPr kumimoji="0" lang="zh-TW" altLang="zh-TW" sz="18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交通部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731547">
                <a:tc rowSpan="2">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17: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加強民眾活動場所的個人安全</a:t>
                      </a: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sz="1200" kern="1200" dirty="0" smtClean="0">
                          <a:solidFill>
                            <a:schemeClr val="tx1"/>
                          </a:solidFill>
                          <a:effectLst/>
                          <a:latin typeface="+mn-lt"/>
                          <a:ea typeface="+mn-ea"/>
                          <a:cs typeface="+mn-cs"/>
                        </a:rPr>
                        <a:t>鄉鎮</a:t>
                      </a:r>
                      <a:r>
                        <a:rPr lang="zh-TW" sz="1200" kern="1200" dirty="0">
                          <a:solidFill>
                            <a:schemeClr val="tx1"/>
                          </a:solidFill>
                          <a:effectLst/>
                          <a:latin typeface="+mn-lt"/>
                          <a:ea typeface="+mn-ea"/>
                          <a:cs typeface="+mn-cs"/>
                        </a:rPr>
                        <a:t>市區有公有閒置空間或不用的建築物（社區可將閒置空間加以適度規劃，以鼓勵民眾使用來增加身體活動）。</a:t>
                      </a:r>
                      <a:r>
                        <a:rPr lang="en-US" sz="1200" kern="1200" dirty="0">
                          <a:solidFill>
                            <a:schemeClr val="tx1"/>
                          </a:solidFill>
                          <a:effectLst/>
                          <a:latin typeface="+mn-lt"/>
                          <a:ea typeface="+mn-ea"/>
                          <a:cs typeface="+mn-cs"/>
                        </a:rPr>
                        <a:t>      </a:t>
                      </a:r>
                      <a:endParaRPr lang="zh-TW" sz="1200" kern="1200" dirty="0">
                        <a:solidFill>
                          <a:schemeClr val="tx1"/>
                        </a:solidFill>
                        <a:effectLst/>
                        <a:latin typeface="+mn-lt"/>
                        <a:ea typeface="+mn-ea"/>
                        <a:cs typeface="+mn-cs"/>
                      </a:endParaRPr>
                    </a:p>
                  </a:txBody>
                  <a:tcPr marL="17781" marR="17781" marT="0" marB="0">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教育部</a:t>
                      </a:r>
                      <a:r>
                        <a:rPr lang="en-US" altLang="zh-TW" sz="1200" dirty="0" smtClean="0"/>
                        <a:t>(</a:t>
                      </a:r>
                      <a:r>
                        <a:rPr lang="zh-TW" altLang="en-US" sz="1200" dirty="0" smtClean="0"/>
                        <a:t>體育署</a:t>
                      </a:r>
                      <a:r>
                        <a:rPr lang="en-US" altLang="zh-TW" sz="1200" dirty="0" smtClean="0"/>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731547">
                <a:tc vMerge="1">
                  <a:txBody>
                    <a:bodyPr/>
                    <a:lstStyle/>
                    <a:p>
                      <a:pPr marL="542925" marR="0" lvl="0" indent="-542925" algn="l" defTabSz="914400" rtl="0" eaLnBrk="1" fontAlgn="ctr" latinLnBrk="0" hangingPunct="1">
                        <a:lnSpc>
                          <a:spcPct val="100000"/>
                        </a:lnSpc>
                        <a:spcBef>
                          <a:spcPct val="0"/>
                        </a:spcBef>
                        <a:spcAft>
                          <a:spcPct val="0"/>
                        </a:spcAft>
                        <a:buClrTx/>
                        <a:buSzTx/>
                        <a:buFontTx/>
                        <a:buNone/>
                        <a:tabLst/>
                        <a:defRPr/>
                      </a:pPr>
                      <a:endParaRPr kumimoji="0" lang="zh-TW" altLang="en-US" sz="1200" b="0"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sz="1200" kern="1200" dirty="0" smtClean="0">
                          <a:solidFill>
                            <a:schemeClr val="tx1"/>
                          </a:solidFill>
                          <a:effectLst/>
                          <a:latin typeface="+mn-lt"/>
                          <a:ea typeface="+mn-ea"/>
                          <a:cs typeface="+mn-cs"/>
                        </a:rPr>
                        <a:t>以</a:t>
                      </a:r>
                      <a:r>
                        <a:rPr lang="zh-TW" sz="1200" kern="1200" dirty="0">
                          <a:solidFill>
                            <a:schemeClr val="tx1"/>
                          </a:solidFill>
                          <a:effectLst/>
                          <a:latin typeface="+mn-lt"/>
                          <a:ea typeface="+mn-ea"/>
                          <a:cs typeface="+mn-cs"/>
                        </a:rPr>
                        <a:t>鄉鎮市區為單位，村里有提供民眾活動的安全措施，如加強巡邏的警力或社區巡守隊、夜間照明設備等</a:t>
                      </a:r>
                    </a:p>
                  </a:txBody>
                  <a:tcPr marL="17781" marR="17781" marT="0" marB="0">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zh-TW" sz="1200" b="0" i="0" u="none" strike="noStrike" cap="none" normalizeH="0" baseline="0" dirty="0" smtClean="0">
                          <a:ln>
                            <a:noFill/>
                          </a:ln>
                          <a:solidFill>
                            <a:srgbClr val="FFC000"/>
                          </a:solidFill>
                          <a:effectLst/>
                          <a:latin typeface="Calibri" pitchFamily="34" charset="0"/>
                          <a:ea typeface="標楷體" pitchFamily="65" charset="-120"/>
                          <a:cs typeface="Arial" charset="0"/>
                        </a:rPr>
                        <a:t>●</a:t>
                      </a:r>
                      <a:endParaRPr kumimoji="0" lang="zh-TW" altLang="zh-TW" sz="18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內政部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735992">
                <a:tc rowSpan="2">
                  <a:txBody>
                    <a:bodyPr/>
                    <a:lstStyle>
                      <a:lvl1pPr marL="895350" indent="-895350"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18: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加強民眾步行或騎自行車的交通安全</a:t>
                      </a: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以鄉鎮市區為單位，村里有提供方便民眾步行的交通安全的政策或措施（例如斑馬線、足夠的綠燈時間）。</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t>交通部</a:t>
                      </a:r>
                      <a:r>
                        <a:rPr lang="zh-TW" altLang="en-US" sz="1200" b="0" u="none" kern="1200" dirty="0" smtClean="0">
                          <a:solidFill>
                            <a:schemeClr val="tx1"/>
                          </a:solidFill>
                          <a:latin typeface="+mn-lt"/>
                          <a:ea typeface="+mn-ea"/>
                          <a:cs typeface="+mn-cs"/>
                        </a:rPr>
                        <a:t>、內政部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106">
                <a:tc vMerge="1">
                  <a:txBody>
                    <a:bodyPr/>
                    <a:lstStyle/>
                    <a:p>
                      <a:pPr marL="542925" marR="0" lvl="0" indent="-542925" algn="l" defTabSz="914400" rtl="0" eaLnBrk="1" fontAlgn="ctr" latinLnBrk="0" hangingPunct="1">
                        <a:lnSpc>
                          <a:spcPct val="100000"/>
                        </a:lnSpc>
                        <a:spcBef>
                          <a:spcPct val="0"/>
                        </a:spcBef>
                        <a:spcAft>
                          <a:spcPct val="0"/>
                        </a:spcAft>
                        <a:buClrTx/>
                        <a:buSzTx/>
                        <a:buFontTx/>
                        <a:buNone/>
                        <a:tabLst/>
                        <a:defRPr/>
                      </a:pPr>
                      <a:endPar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以鄉鎮市區為單位，村里有提供方便民眾騎自行車的交通安全的政策或措施。</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zh-TW" sz="1200" b="0" i="0" u="none" strike="noStrike" cap="none" normalizeH="0" baseline="0" dirty="0" smtClean="0">
                          <a:ln>
                            <a:noFill/>
                          </a:ln>
                          <a:solidFill>
                            <a:srgbClr val="FFC000"/>
                          </a:solidFill>
                          <a:effectLst/>
                          <a:latin typeface="Calibri" pitchFamily="34" charset="0"/>
                          <a:ea typeface="標楷體" pitchFamily="65" charset="-120"/>
                          <a:cs typeface="Arial" charset="0"/>
                        </a:rPr>
                        <a:t>●</a:t>
                      </a:r>
                      <a:endParaRPr kumimoji="0" lang="zh-TW" altLang="zh-TW" sz="18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p>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t>交通部</a:t>
                      </a:r>
                      <a:r>
                        <a:rPr lang="zh-TW" altLang="en-US" sz="1200" b="0" u="none" kern="1200" dirty="0" smtClean="0">
                          <a:solidFill>
                            <a:schemeClr val="tx1"/>
                          </a:solidFill>
                          <a:latin typeface="+mn-lt"/>
                          <a:ea typeface="+mn-ea"/>
                          <a:cs typeface="+mn-cs"/>
                        </a:rPr>
                        <a:t>、內政部</a:t>
                      </a:r>
                      <a:endParaRPr lang="zh-TW" altLang="en-US" sz="1200"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1101676">
                <a:tc>
                  <a:txBody>
                    <a:bodyPr/>
                    <a:lstStyle/>
                    <a:p>
                      <a:pPr marL="542925" marR="0" lvl="0" indent="-542925" algn="l"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19:</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鄉鎮市區公所參與肥胖防治交流合作活動，並動員社區組織共同推動肥胖防治活動</a:t>
                      </a:r>
                    </a:p>
                    <a:p>
                      <a:pPr marL="542925" marR="0" lvl="0" indent="-542925" algn="l" defTabSz="914400" rtl="0" eaLnBrk="1" fontAlgn="ctr" latinLnBrk="0" hangingPunct="1">
                        <a:lnSpc>
                          <a:spcPct val="100000"/>
                        </a:lnSpc>
                        <a:spcBef>
                          <a:spcPct val="0"/>
                        </a:spcBef>
                        <a:spcAft>
                          <a:spcPct val="0"/>
                        </a:spcAft>
                        <a:buClrTx/>
                        <a:buSzTx/>
                        <a:buFontTx/>
                        <a:buNone/>
                        <a:tabLst/>
                        <a:defRPr/>
                      </a:pPr>
                      <a:endParaRPr kumimoji="0" lang="zh-TW" altLang="en-US" sz="1200" b="0"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4355" marR="4355" marT="435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kern="1200" dirty="0" smtClean="0">
                          <a:solidFill>
                            <a:schemeClr val="tx1"/>
                          </a:solidFill>
                          <a:effectLst/>
                          <a:latin typeface="+mn-lt"/>
                          <a:ea typeface="+mn-ea"/>
                          <a:cs typeface="+mn-cs"/>
                        </a:rPr>
                        <a:t>鄉鎮市區公所有參與聯盟、縣市或全國性計畫，或透過其他交流合作，交換飲食、運動或肥胖防治經驗。 </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zh-TW" sz="1200" kern="1200" dirty="0" smtClean="0">
                          <a:solidFill>
                            <a:schemeClr val="tx1"/>
                          </a:solidFill>
                          <a:effectLst/>
                          <a:latin typeface="+mn-lt"/>
                          <a:ea typeface="+mn-ea"/>
                          <a:cs typeface="+mn-cs"/>
                        </a:rPr>
                        <a:t>鄉鎮市區</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r>
                        <a:rPr lang="zh-TW" altLang="en-US" sz="1200" dirty="0" smtClean="0"/>
                        <a:t>衛生福利部</a:t>
                      </a:r>
                      <a:endParaRPr lang="zh-TW" altLang="en-US" sz="1200"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19506" name="標題 5"/>
          <p:cNvSpPr txBox="1">
            <a:spLocks/>
          </p:cNvSpPr>
          <p:nvPr/>
        </p:nvSpPr>
        <p:spPr bwMode="auto">
          <a:xfrm>
            <a:off x="457200" y="392113"/>
            <a:ext cx="8301038" cy="692150"/>
          </a:xfrm>
          <a:prstGeom prst="rect">
            <a:avLst/>
          </a:prstGeom>
          <a:noFill/>
          <a:ln w="9525">
            <a:noFill/>
            <a:miter lim="800000"/>
            <a:headEnd/>
            <a:tailEnd/>
          </a:ln>
          <a:effectLst/>
        </p:spPr>
        <p:txBody>
          <a:bodyPr anchor="ctr"/>
          <a:lstStyle/>
          <a:p>
            <a:r>
              <a:rPr lang="zh-TW" altLang="zh-TW" sz="3600" u="none">
                <a:ea typeface="標楷體" pitchFamily="65" charset="-120"/>
              </a:rPr>
              <a:t>社區肥胖防治環境評估工具</a:t>
            </a:r>
            <a:r>
              <a:rPr lang="zh-TW" altLang="en-US" sz="3600" b="1" u="none">
                <a:latin typeface="標楷體" pitchFamily="65" charset="-120"/>
                <a:ea typeface="標楷體" pitchFamily="65" charset="-120"/>
              </a:rPr>
              <a:t> </a:t>
            </a:r>
            <a:r>
              <a:rPr lang="en-US" altLang="zh-TW" sz="3600" b="1" u="none">
                <a:latin typeface="標楷體" pitchFamily="65" charset="-120"/>
                <a:ea typeface="標楷體" pitchFamily="65" charset="-120"/>
              </a:rPr>
              <a:t>(6/6)</a:t>
            </a:r>
            <a:endParaRPr lang="zh-TW" altLang="en-US" sz="3600" b="1" u="none">
              <a:latin typeface="標楷體" pitchFamily="65" charset="-120"/>
              <a:ea typeface="標楷體" pitchFamily="65"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3" name="Rectangle 3"/>
          <p:cNvSpPr>
            <a:spLocks noGrp="1" noChangeArrowheads="1"/>
          </p:cNvSpPr>
          <p:nvPr>
            <p:ph type="body" idx="1"/>
          </p:nvPr>
        </p:nvSpPr>
        <p:spPr>
          <a:xfrm>
            <a:off x="566738" y="1552575"/>
            <a:ext cx="8001000" cy="4557713"/>
          </a:xfrm>
        </p:spPr>
        <p:txBody>
          <a:bodyPr/>
          <a:lstStyle/>
          <a:p>
            <a:pPr>
              <a:defRPr/>
            </a:pPr>
            <a:r>
              <a:rPr lang="zh-TW" altLang="en-US" sz="3600" dirty="0" smtClean="0"/>
              <a:t>請各部會依前述建議就各部會之權責，於兩個月內擬定相關推動政策。</a:t>
            </a:r>
            <a:endParaRPr lang="en-US" altLang="zh-TW" sz="3600" dirty="0" smtClean="0"/>
          </a:p>
          <a:p>
            <a:pPr>
              <a:defRPr/>
            </a:pPr>
            <a:r>
              <a:rPr lang="zh-TW" altLang="en-US" sz="3600" dirty="0" smtClean="0"/>
              <a:t>經</a:t>
            </a:r>
            <a:r>
              <a:rPr lang="zh-TW" altLang="en-US" sz="3600" dirty="0"/>
              <a:t>本部彙整後據以進行</a:t>
            </a:r>
            <a:r>
              <a:rPr lang="zh-TW" altLang="en-US" sz="3600" dirty="0" smtClean="0"/>
              <a:t>後續</a:t>
            </a:r>
            <a:r>
              <a:rPr lang="zh-TW" altLang="en-US" sz="3600" dirty="0"/>
              <a:t>推</a:t>
            </a:r>
            <a:r>
              <a:rPr lang="zh-TW" altLang="en-US" sz="3600" dirty="0" smtClean="0"/>
              <a:t>動情形之追蹤，俾利我國肥胖防治之推動。</a:t>
            </a:r>
          </a:p>
          <a:p>
            <a:pPr marL="0" indent="0">
              <a:buFont typeface="Wingdings" pitchFamily="2" charset="2"/>
              <a:buNone/>
              <a:defRPr/>
            </a:pPr>
            <a:endParaRPr lang="zh-TW" altLang="en-US" dirty="0" smtClean="0"/>
          </a:p>
        </p:txBody>
      </p:sp>
      <p:sp>
        <p:nvSpPr>
          <p:cNvPr id="20483" name="Rectangle 5"/>
          <p:cNvSpPr>
            <a:spLocks noGrp="1" noChangeArrowheads="1"/>
          </p:cNvSpPr>
          <p:nvPr>
            <p:ph type="title"/>
          </p:nvPr>
        </p:nvSpPr>
        <p:spPr>
          <a:xfrm>
            <a:off x="401638" y="304800"/>
            <a:ext cx="8742362" cy="692150"/>
          </a:xfrm>
          <a:noFill/>
        </p:spPr>
        <p:txBody>
          <a:bodyPr/>
          <a:lstStyle/>
          <a:p>
            <a:r>
              <a:rPr lang="en-US" altLang="zh-TW" sz="3200" smtClean="0"/>
              <a:t>104</a:t>
            </a:r>
            <a:r>
              <a:rPr lang="zh-TW" altLang="en-US" sz="3200" smtClean="0"/>
              <a:t>年持續與各部會共同推動樂活健康低碳環境</a:t>
            </a:r>
          </a:p>
        </p:txBody>
      </p:sp>
      <p:sp>
        <p:nvSpPr>
          <p:cNvPr id="20484"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D667EE42-C36B-4E6F-B6C5-9B82B7575095}" type="slidenum">
              <a:rPr kumimoji="0" lang="en-US" altLang="zh-TW" sz="1200" b="1" u="none"/>
              <a:pPr algn="r" eaLnBrk="1" hangingPunct="1"/>
              <a:t>15</a:t>
            </a:fld>
            <a:endParaRPr kumimoji="0" lang="en-US" altLang="zh-TW" sz="1200" b="1" u="non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30" name="Rectangle 10"/>
          <p:cNvSpPr>
            <a:spLocks noChangeArrowheads="1"/>
          </p:cNvSpPr>
          <p:nvPr/>
        </p:nvSpPr>
        <p:spPr bwMode="auto">
          <a:xfrm>
            <a:off x="3394075" y="1039813"/>
            <a:ext cx="4572000" cy="25304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defRPr/>
            </a:pPr>
            <a:r>
              <a:rPr lang="en-US" altLang="zh-TW" sz="4000" b="1" u="none" dirty="0">
                <a:solidFill>
                  <a:srgbClr val="CC0000"/>
                </a:solidFill>
                <a:latin typeface="Bauhaus 93" panose="04030905020B02020C02" pitchFamily="82" charset="0"/>
              </a:rPr>
              <a:t>Promotion,</a:t>
            </a:r>
            <a:endParaRPr lang="zh-TW" altLang="en-US" sz="4000" b="1" u="none" dirty="0">
              <a:solidFill>
                <a:srgbClr val="CC0000"/>
              </a:solidFill>
              <a:latin typeface="Bauhaus 93" panose="04030905020B02020C02" pitchFamily="82" charset="0"/>
            </a:endParaRPr>
          </a:p>
          <a:p>
            <a:pPr eaLnBrk="1" hangingPunct="1">
              <a:defRPr/>
            </a:pPr>
            <a:r>
              <a:rPr lang="en-US" altLang="zh-TW" sz="4000" b="1" u="none" dirty="0">
                <a:solidFill>
                  <a:srgbClr val="006600"/>
                </a:solidFill>
                <a:latin typeface="Bauhaus 93" panose="04030905020B02020C02" pitchFamily="82" charset="0"/>
              </a:rPr>
              <a:t>Prevention,</a:t>
            </a:r>
          </a:p>
          <a:p>
            <a:pPr eaLnBrk="1" hangingPunct="1">
              <a:defRPr/>
            </a:pPr>
            <a:r>
              <a:rPr lang="en-US" altLang="zh-TW" sz="4000" b="1" u="none" dirty="0">
                <a:solidFill>
                  <a:srgbClr val="000099"/>
                </a:solidFill>
                <a:latin typeface="Bauhaus 93" panose="04030905020B02020C02" pitchFamily="82" charset="0"/>
              </a:rPr>
              <a:t>Protection,</a:t>
            </a:r>
            <a:endParaRPr lang="zh-TW" altLang="en-US" sz="4000" b="1" u="none" dirty="0">
              <a:solidFill>
                <a:srgbClr val="000099"/>
              </a:solidFill>
              <a:latin typeface="Bauhaus 93" panose="04030905020B02020C02" pitchFamily="82" charset="0"/>
            </a:endParaRPr>
          </a:p>
          <a:p>
            <a:pPr eaLnBrk="1" hangingPunct="1">
              <a:defRPr/>
            </a:pPr>
            <a:r>
              <a:rPr lang="en-US" altLang="zh-TW" sz="4000" b="1" u="none" dirty="0">
                <a:solidFill>
                  <a:srgbClr val="FF0066"/>
                </a:solidFill>
                <a:latin typeface="Bauhaus 93" panose="04030905020B02020C02" pitchFamily="82" charset="0"/>
              </a:rPr>
              <a:t>Participation!</a:t>
            </a:r>
            <a:endParaRPr lang="zh-TW" altLang="en-US" sz="4000" b="1" u="none" dirty="0">
              <a:solidFill>
                <a:srgbClr val="FF0066"/>
              </a:solidFill>
              <a:latin typeface="Bauhaus 93" panose="04030905020B02020C02" pitchFamily="82" charset="0"/>
            </a:endParaRPr>
          </a:p>
        </p:txBody>
      </p:sp>
      <p:pic>
        <p:nvPicPr>
          <p:cNvPr id="21507" name="Picture 9" descr="健康署LOGO-OK-01"/>
          <p:cNvPicPr>
            <a:picLocks noChangeAspect="1" noChangeArrowheads="1"/>
          </p:cNvPicPr>
          <p:nvPr/>
        </p:nvPicPr>
        <p:blipFill>
          <a:blip r:embed="rId3" cstate="print"/>
          <a:srcRect/>
          <a:stretch>
            <a:fillRect/>
          </a:stretch>
        </p:blipFill>
        <p:spPr bwMode="auto">
          <a:xfrm>
            <a:off x="509588" y="2078038"/>
            <a:ext cx="3013075" cy="3625850"/>
          </a:xfrm>
          <a:prstGeom prst="rect">
            <a:avLst/>
          </a:prstGeom>
          <a:noFill/>
          <a:ln w="9525">
            <a:noFill/>
            <a:miter lim="800000"/>
            <a:headEnd/>
            <a:tailEnd/>
          </a:ln>
        </p:spPr>
      </p:pic>
      <p:sp>
        <p:nvSpPr>
          <p:cNvPr id="21508" name="文字方塊 1"/>
          <p:cNvSpPr txBox="1">
            <a:spLocks noChangeArrowheads="1"/>
          </p:cNvSpPr>
          <p:nvPr/>
        </p:nvSpPr>
        <p:spPr bwMode="auto">
          <a:xfrm>
            <a:off x="2727325" y="3849688"/>
            <a:ext cx="2260600" cy="1570037"/>
          </a:xfrm>
          <a:prstGeom prst="rect">
            <a:avLst/>
          </a:prstGeom>
          <a:noFill/>
          <a:ln w="9525">
            <a:noFill/>
            <a:miter lim="800000"/>
            <a:headEnd/>
            <a:tailEnd/>
          </a:ln>
        </p:spPr>
        <p:txBody>
          <a:bodyPr>
            <a:spAutoFit/>
          </a:bodyPr>
          <a:lstStyle/>
          <a:p>
            <a:pPr eaLnBrk="1" hangingPunct="1"/>
            <a:r>
              <a:rPr lang="en-US" altLang="zh-TW" sz="2400" u="none">
                <a:solidFill>
                  <a:srgbClr val="008000"/>
                </a:solidFill>
                <a:latin typeface="Bauhaus 93" pitchFamily="82" charset="0"/>
                <a:cs typeface="Aharoni" pitchFamily="2" charset="-79"/>
              </a:rPr>
              <a:t>T</a:t>
            </a:r>
            <a:r>
              <a:rPr lang="en-US" altLang="zh-TW" sz="2400" u="none">
                <a:latin typeface="Bauhaus 93" pitchFamily="82" charset="0"/>
                <a:cs typeface="Aharoni" pitchFamily="2" charset="-79"/>
              </a:rPr>
              <a:t>aiwan</a:t>
            </a:r>
            <a:r>
              <a:rPr lang="en-US" altLang="zh-TW" sz="2400" u="none">
                <a:solidFill>
                  <a:srgbClr val="008000"/>
                </a:solidFill>
                <a:latin typeface="Bauhaus 93" pitchFamily="82" charset="0"/>
                <a:cs typeface="Aharoni" pitchFamily="2" charset="-79"/>
              </a:rPr>
              <a:t> </a:t>
            </a:r>
          </a:p>
          <a:p>
            <a:pPr eaLnBrk="1" hangingPunct="1"/>
            <a:r>
              <a:rPr lang="en-US" altLang="zh-TW" sz="2400" u="none">
                <a:solidFill>
                  <a:srgbClr val="008000"/>
                </a:solidFill>
                <a:latin typeface="Bauhaus 93" pitchFamily="82" charset="0"/>
                <a:cs typeface="Aharoni" pitchFamily="2" charset="-79"/>
              </a:rPr>
              <a:t>H</a:t>
            </a:r>
            <a:r>
              <a:rPr lang="en-US" altLang="zh-TW" sz="2400" u="none">
                <a:latin typeface="Bauhaus 93" pitchFamily="82" charset="0"/>
                <a:cs typeface="Aharoni" pitchFamily="2" charset="-79"/>
              </a:rPr>
              <a:t>ealth</a:t>
            </a:r>
          </a:p>
          <a:p>
            <a:pPr eaLnBrk="1" hangingPunct="1"/>
            <a:r>
              <a:rPr lang="en-US" altLang="zh-TW" sz="2400" u="none">
                <a:solidFill>
                  <a:srgbClr val="008000"/>
                </a:solidFill>
                <a:latin typeface="Bauhaus 93" pitchFamily="82" charset="0"/>
                <a:cs typeface="Aharoni" pitchFamily="2" charset="-79"/>
              </a:rPr>
              <a:t>P</a:t>
            </a:r>
            <a:r>
              <a:rPr lang="en-US" altLang="zh-TW" sz="2400" u="none">
                <a:latin typeface="Bauhaus 93" pitchFamily="82" charset="0"/>
                <a:cs typeface="Aharoni" pitchFamily="2" charset="-79"/>
              </a:rPr>
              <a:t>romotion</a:t>
            </a:r>
          </a:p>
          <a:p>
            <a:pPr eaLnBrk="1" hangingPunct="1"/>
            <a:r>
              <a:rPr lang="en-US" altLang="zh-TW" sz="2400" u="none">
                <a:solidFill>
                  <a:srgbClr val="008000"/>
                </a:solidFill>
                <a:latin typeface="Bauhaus 93" pitchFamily="82" charset="0"/>
                <a:cs typeface="Aharoni" pitchFamily="2" charset="-79"/>
              </a:rPr>
              <a:t>A</a:t>
            </a:r>
            <a:r>
              <a:rPr lang="en-US" altLang="zh-TW" sz="2400" u="none">
                <a:latin typeface="Bauhaus 93" pitchFamily="82" charset="0"/>
                <a:cs typeface="Aharoni" pitchFamily="2" charset="-79"/>
              </a:rPr>
              <a:t>dministration</a:t>
            </a:r>
            <a:endParaRPr lang="zh-TW" altLang="en-US" sz="2400" u="none">
              <a:latin typeface="Bauhaus 93" pitchFamily="82" charset="0"/>
              <a:cs typeface="Aharoni" pitchFamily="2" charset="-79"/>
            </a:endParaRPr>
          </a:p>
        </p:txBody>
      </p:sp>
      <p:sp>
        <p:nvSpPr>
          <p:cNvPr id="21509" name="文字方塊 17"/>
          <p:cNvSpPr txBox="1">
            <a:spLocks noChangeArrowheads="1"/>
          </p:cNvSpPr>
          <p:nvPr/>
        </p:nvSpPr>
        <p:spPr bwMode="auto">
          <a:xfrm>
            <a:off x="1096963" y="5503863"/>
            <a:ext cx="4044950" cy="461962"/>
          </a:xfrm>
          <a:prstGeom prst="rect">
            <a:avLst/>
          </a:prstGeom>
          <a:noFill/>
          <a:ln w="9525">
            <a:noFill/>
            <a:miter lim="800000"/>
            <a:headEnd/>
            <a:tailEnd/>
          </a:ln>
        </p:spPr>
        <p:txBody>
          <a:bodyPr wrap="none">
            <a:spAutoFit/>
          </a:bodyPr>
          <a:lstStyle/>
          <a:p>
            <a:pPr eaLnBrk="1" hangingPunct="1"/>
            <a:r>
              <a:rPr lang="en-US" altLang="zh-TW" sz="2400" u="none">
                <a:latin typeface="Bauhaus 93" pitchFamily="82" charset="0"/>
              </a:rPr>
              <a:t>Ministry of Health &amp; Welfare</a:t>
            </a:r>
            <a:endParaRPr lang="zh-TW" altLang="en-US" sz="2400" u="none">
              <a:latin typeface="Bauhaus 93" pitchFamily="82" charset="0"/>
            </a:endParaRPr>
          </a:p>
        </p:txBody>
      </p:sp>
      <p:sp>
        <p:nvSpPr>
          <p:cNvPr id="21510"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05E22A6F-C762-4BBC-B92B-DB8E71D6E47C}" type="slidenum">
              <a:rPr kumimoji="0" lang="en-US" altLang="zh-TW" sz="1200" b="1" u="none"/>
              <a:pPr algn="r" eaLnBrk="1" hangingPunct="1"/>
              <a:t>16</a:t>
            </a:fld>
            <a:endParaRPr kumimoji="0" lang="en-US" altLang="zh-TW" sz="1200" b="1" u="non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565150" y="1408113"/>
          <a:ext cx="7907338" cy="3906837"/>
        </p:xfrm>
        <a:graphic>
          <a:graphicData uri="http://schemas.openxmlformats.org/drawingml/2006/table">
            <a:tbl>
              <a:tblPr firstRow="1" bandRow="1">
                <a:tableStyleId>{5C22544A-7EE6-4342-B048-85BDC9FD1C3A}</a:tableStyleId>
              </a:tblPr>
              <a:tblGrid>
                <a:gridCol w="2301934"/>
                <a:gridCol w="4455577"/>
                <a:gridCol w="1149827"/>
              </a:tblGrid>
              <a:tr h="370883">
                <a:tc>
                  <a:txBody>
                    <a:bodyPr/>
                    <a:lstStyle/>
                    <a:p>
                      <a:r>
                        <a:rPr lang="zh-TW" altLang="en-US" sz="1800" dirty="0" smtClean="0">
                          <a:solidFill>
                            <a:schemeClr val="tx1"/>
                          </a:solidFill>
                        </a:rPr>
                        <a:t>面向</a:t>
                      </a:r>
                      <a:endParaRPr lang="zh-TW" altLang="en-US" sz="1800" dirty="0">
                        <a:solidFill>
                          <a:schemeClr val="tx1"/>
                        </a:solidFill>
                      </a:endParaRPr>
                    </a:p>
                  </a:txBody>
                  <a:tcPr marL="91450" marR="91450" marT="45725" marB="45725"/>
                </a:tc>
                <a:tc>
                  <a:txBody>
                    <a:bodyPr/>
                    <a:lstStyle/>
                    <a:p>
                      <a:r>
                        <a:rPr lang="zh-TW" altLang="en-US" sz="1800" dirty="0" smtClean="0">
                          <a:solidFill>
                            <a:schemeClr val="tx1"/>
                          </a:solidFill>
                        </a:rPr>
                        <a:t>推動重點</a:t>
                      </a:r>
                      <a:endParaRPr lang="zh-TW" altLang="en-US" sz="1800" dirty="0">
                        <a:solidFill>
                          <a:schemeClr val="tx1"/>
                        </a:solidFill>
                      </a:endParaRPr>
                    </a:p>
                  </a:txBody>
                  <a:tcPr marL="91450" marR="91450" marT="45725" marB="45725"/>
                </a:tc>
                <a:tc>
                  <a:txBody>
                    <a:bodyPr/>
                    <a:lstStyle/>
                    <a:p>
                      <a:r>
                        <a:rPr lang="zh-TW" altLang="en-US" sz="1800" dirty="0" smtClean="0">
                          <a:solidFill>
                            <a:schemeClr val="tx1"/>
                          </a:solidFill>
                        </a:rPr>
                        <a:t>權責部會</a:t>
                      </a:r>
                      <a:endParaRPr lang="zh-TW" altLang="en-US" sz="1800" dirty="0">
                        <a:solidFill>
                          <a:schemeClr val="tx1"/>
                        </a:solidFill>
                      </a:endParaRPr>
                    </a:p>
                  </a:txBody>
                  <a:tcPr marL="91450" marR="91450" marT="45725" marB="45725"/>
                </a:tc>
              </a:tr>
              <a:tr h="1920462">
                <a:tc>
                  <a:txBody>
                    <a:bodyPr/>
                    <a:lstStyle/>
                    <a:p>
                      <a:r>
                        <a:rPr lang="zh-TW" altLang="en-US" sz="2000" dirty="0" smtClean="0">
                          <a:solidFill>
                            <a:schemeClr val="tx1"/>
                          </a:solidFill>
                        </a:rPr>
                        <a:t>落實健康採購政策</a:t>
                      </a:r>
                      <a:endParaRPr lang="zh-TW" altLang="en-US" sz="2000" dirty="0">
                        <a:solidFill>
                          <a:schemeClr val="tx1"/>
                        </a:solidFill>
                      </a:endParaRPr>
                    </a:p>
                  </a:txBody>
                  <a:tcPr marL="91450" marR="91450"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t>要求所屬機關於開會、舉辦研討會、訓練活動時訂購健康盒餐、以水果取代點心；公務、社交禮儀或節慶之禮品改用在地蔬果、健康伴手禮；各類活動之獎品或宣導品優先選擇蔬果、計步器、運動用品及運動相關禮券。</a:t>
                      </a:r>
                      <a:endParaRPr lang="en-US" altLang="zh-TW" sz="2000" dirty="0" smtClean="0"/>
                    </a:p>
                  </a:txBody>
                  <a:tcPr marL="91450" marR="91450" marT="45725" marB="45725"/>
                </a:tc>
                <a:tc>
                  <a:txBody>
                    <a:bodyPr/>
                    <a:lstStyle/>
                    <a:p>
                      <a:r>
                        <a:rPr lang="zh-TW" altLang="en-US" sz="2000" kern="1200" dirty="0" smtClean="0">
                          <a:solidFill>
                            <a:schemeClr val="tx1"/>
                          </a:solidFill>
                          <a:latin typeface="+mn-lt"/>
                          <a:ea typeface="+mn-ea"/>
                          <a:cs typeface="+mn-cs"/>
                        </a:rPr>
                        <a:t>各部會</a:t>
                      </a:r>
                      <a:endParaRPr lang="zh-TW" altLang="en-US" sz="2000" kern="1200" dirty="0">
                        <a:solidFill>
                          <a:schemeClr val="tx1"/>
                        </a:solidFill>
                        <a:latin typeface="+mn-lt"/>
                        <a:ea typeface="+mn-ea"/>
                        <a:cs typeface="+mn-cs"/>
                      </a:endParaRPr>
                    </a:p>
                  </a:txBody>
                  <a:tcPr marL="91450" marR="91450" marT="45725" marB="45725"/>
                </a:tc>
              </a:tr>
              <a:tr h="1615492">
                <a:tc>
                  <a:txBody>
                    <a:bodyPr/>
                    <a:lstStyle/>
                    <a:p>
                      <a:r>
                        <a:rPr lang="zh-TW" altLang="en-US" sz="2000" dirty="0" smtClean="0">
                          <a:solidFill>
                            <a:schemeClr val="tx1"/>
                          </a:solidFill>
                        </a:rPr>
                        <a:t>推動上班族健康操</a:t>
                      </a:r>
                      <a:endParaRPr lang="en-US" altLang="zh-TW" sz="2000" dirty="0" smtClean="0">
                        <a:solidFill>
                          <a:schemeClr val="tx1"/>
                        </a:solidFill>
                      </a:endParaRPr>
                    </a:p>
                  </a:txBody>
                  <a:tcPr marL="91450" marR="91450"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dirty="0" smtClean="0"/>
                        <a:t>推動</a:t>
                      </a:r>
                      <a:r>
                        <a:rPr lang="zh-TW" altLang="zh-TW" sz="2000" dirty="0" smtClean="0">
                          <a:solidFill>
                            <a:schemeClr val="tx1"/>
                          </a:solidFill>
                        </a:rPr>
                        <a:t>上班族健康操，鼓勵</a:t>
                      </a:r>
                      <a:r>
                        <a:rPr lang="zh-TW" altLang="en-US" sz="2000" dirty="0" smtClean="0">
                          <a:solidFill>
                            <a:schemeClr val="tx1"/>
                          </a:solidFill>
                        </a:rPr>
                        <a:t>所屬或業務所轄機關及企業</a:t>
                      </a:r>
                      <a:r>
                        <a:rPr lang="zh-TW" altLang="zh-TW" sz="2000" dirty="0" smtClean="0">
                          <a:solidFill>
                            <a:schemeClr val="tx1"/>
                          </a:solidFill>
                        </a:rPr>
                        <a:t>提供員工</a:t>
                      </a:r>
                      <a:r>
                        <a:rPr lang="zh-TW" altLang="zh-TW" sz="2000" dirty="0" smtClean="0"/>
                        <a:t>每日</a:t>
                      </a:r>
                      <a:r>
                        <a:rPr lang="en-US" altLang="zh-TW" sz="2000" dirty="0" smtClean="0"/>
                        <a:t>2</a:t>
                      </a:r>
                      <a:r>
                        <a:rPr lang="zh-TW" altLang="zh-TW" sz="2000" dirty="0" smtClean="0"/>
                        <a:t>次，各</a:t>
                      </a:r>
                      <a:r>
                        <a:rPr lang="en-US" altLang="zh-TW" sz="2000" dirty="0" smtClean="0"/>
                        <a:t>15</a:t>
                      </a:r>
                      <a:r>
                        <a:rPr lang="zh-TW" altLang="zh-TW" sz="2000" dirty="0" smtClean="0"/>
                        <a:t>分鐘運動時間。</a:t>
                      </a:r>
                      <a:endParaRPr lang="en-US" altLang="zh-TW" sz="2000" dirty="0" smtClean="0"/>
                    </a:p>
                  </a:txBody>
                  <a:tcPr marL="91450" marR="91450" marT="45725" marB="45725"/>
                </a:tc>
                <a:tc>
                  <a:txBody>
                    <a:bodyPr/>
                    <a:lstStyle/>
                    <a:p>
                      <a:r>
                        <a:rPr lang="zh-TW" altLang="en-US" sz="2000" dirty="0" smtClean="0"/>
                        <a:t>各部會</a:t>
                      </a:r>
                      <a:endParaRPr lang="zh-TW" altLang="en-US" sz="2000" dirty="0">
                        <a:solidFill>
                          <a:schemeClr val="tx1"/>
                        </a:solidFill>
                      </a:endParaRPr>
                    </a:p>
                  </a:txBody>
                  <a:tcPr marL="91450" marR="91450" marT="45725" marB="45725"/>
                </a:tc>
              </a:tr>
            </a:tbl>
          </a:graphicData>
        </a:graphic>
      </p:graphicFrame>
      <p:sp>
        <p:nvSpPr>
          <p:cNvPr id="4" name="Rectangle 5"/>
          <p:cNvSpPr txBox="1">
            <a:spLocks noChangeArrowheads="1"/>
          </p:cNvSpPr>
          <p:nvPr/>
        </p:nvSpPr>
        <p:spPr>
          <a:xfrm>
            <a:off x="401638" y="304800"/>
            <a:ext cx="8742362" cy="692150"/>
          </a:xfrm>
          <a:prstGeom prst="rect">
            <a:avLst/>
          </a:prstGeom>
          <a:noFill/>
          <a:ln/>
        </p:spPr>
        <p:txBody>
          <a:bodyPr/>
          <a:lst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a:lstStyle>
          <a:p>
            <a:pPr>
              <a:defRPr/>
            </a:pPr>
            <a:r>
              <a:rPr lang="en-US" altLang="zh-TW" sz="2800" u="none" kern="0" dirty="0" smtClean="0"/>
              <a:t>104</a:t>
            </a:r>
            <a:r>
              <a:rPr lang="zh-TW" altLang="en-US" sz="2800" u="none" kern="0" dirty="0" smtClean="0"/>
              <a:t>年持續與各部會共同推動樂活健康低碳環境</a:t>
            </a:r>
            <a:r>
              <a:rPr lang="en-US" altLang="zh-TW" sz="2800" u="none" kern="0" dirty="0" smtClean="0"/>
              <a:t>(1/6)</a:t>
            </a:r>
            <a:endParaRPr lang="zh-TW" altLang="en-US" sz="2800" u="none" kern="0" dirty="0" smtClean="0"/>
          </a:p>
        </p:txBody>
      </p:sp>
      <p:sp>
        <p:nvSpPr>
          <p:cNvPr id="7189"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5CC6DBF8-6F67-473E-919C-BD208FCF8BD0}" type="slidenum">
              <a:rPr kumimoji="0" lang="en-US" altLang="zh-TW" sz="1200" b="1" u="none"/>
              <a:pPr algn="r" eaLnBrk="1" hangingPunct="1"/>
              <a:t>2</a:t>
            </a:fld>
            <a:endParaRPr kumimoji="0" lang="en-US" altLang="zh-TW" sz="1200" b="1" u="non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401638" y="1422400"/>
          <a:ext cx="8358187" cy="5099053"/>
        </p:xfrm>
        <a:graphic>
          <a:graphicData uri="http://schemas.openxmlformats.org/drawingml/2006/table">
            <a:tbl>
              <a:tblPr firstRow="1" bandRow="1">
                <a:tableStyleId>{5C22544A-7EE6-4342-B048-85BDC9FD1C3A}</a:tableStyleId>
              </a:tblPr>
              <a:tblGrid>
                <a:gridCol w="1658527"/>
                <a:gridCol w="5333560"/>
                <a:gridCol w="1366100"/>
              </a:tblGrid>
              <a:tr h="365725">
                <a:tc>
                  <a:txBody>
                    <a:bodyPr/>
                    <a:lstStyle/>
                    <a:p>
                      <a:r>
                        <a:rPr lang="zh-TW" altLang="en-US" sz="1800" dirty="0" smtClean="0">
                          <a:solidFill>
                            <a:schemeClr val="tx1"/>
                          </a:solidFill>
                        </a:rPr>
                        <a:t>面向</a:t>
                      </a:r>
                      <a:endParaRPr lang="zh-TW" altLang="en-US" sz="1800" dirty="0">
                        <a:solidFill>
                          <a:schemeClr val="tx1"/>
                        </a:solidFill>
                      </a:endParaRPr>
                    </a:p>
                  </a:txBody>
                  <a:tcPr marL="91442" marR="91442" marT="45703" marB="45703"/>
                </a:tc>
                <a:tc>
                  <a:txBody>
                    <a:bodyPr/>
                    <a:lstStyle/>
                    <a:p>
                      <a:r>
                        <a:rPr lang="zh-TW" altLang="en-US" sz="1800" dirty="0" smtClean="0">
                          <a:solidFill>
                            <a:schemeClr val="tx1"/>
                          </a:solidFill>
                        </a:rPr>
                        <a:t>推動重點</a:t>
                      </a:r>
                      <a:r>
                        <a:rPr lang="en-US" altLang="zh-TW" sz="1800" dirty="0" smtClean="0">
                          <a:solidFill>
                            <a:schemeClr val="tx1"/>
                          </a:solidFill>
                        </a:rPr>
                        <a:t>(</a:t>
                      </a:r>
                      <a:r>
                        <a:rPr lang="zh-TW" altLang="en-US" sz="1800" dirty="0" smtClean="0">
                          <a:solidFill>
                            <a:schemeClr val="tx1"/>
                          </a:solidFill>
                        </a:rPr>
                        <a:t>例</a:t>
                      </a:r>
                      <a:r>
                        <a:rPr lang="en-US" altLang="zh-TW" sz="1800" dirty="0" smtClean="0">
                          <a:solidFill>
                            <a:schemeClr val="tx1"/>
                          </a:solidFill>
                        </a:rPr>
                        <a:t>)</a:t>
                      </a:r>
                      <a:endParaRPr lang="zh-TW" altLang="en-US" sz="1800" dirty="0">
                        <a:solidFill>
                          <a:schemeClr val="tx1"/>
                        </a:solidFill>
                      </a:endParaRPr>
                    </a:p>
                  </a:txBody>
                  <a:tcPr marL="91442" marR="91442" marT="45703" marB="45703"/>
                </a:tc>
                <a:tc>
                  <a:txBody>
                    <a:bodyPr/>
                    <a:lstStyle/>
                    <a:p>
                      <a:r>
                        <a:rPr lang="zh-TW" altLang="en-US" sz="1800" dirty="0" smtClean="0">
                          <a:solidFill>
                            <a:schemeClr val="tx1"/>
                          </a:solidFill>
                        </a:rPr>
                        <a:t>權責部會</a:t>
                      </a:r>
                      <a:endParaRPr lang="zh-TW" altLang="en-US" sz="1800" dirty="0">
                        <a:solidFill>
                          <a:schemeClr val="tx1"/>
                        </a:solidFill>
                      </a:endParaRPr>
                    </a:p>
                  </a:txBody>
                  <a:tcPr marL="91442" marR="91442" marT="45703" marB="45703"/>
                </a:tc>
              </a:tr>
              <a:tr h="914365">
                <a:tc>
                  <a:txBody>
                    <a:bodyPr/>
                    <a:lstStyle/>
                    <a:p>
                      <a:r>
                        <a:rPr lang="zh-TW" altLang="en-US" sz="1800" dirty="0" smtClean="0">
                          <a:solidFill>
                            <a:schemeClr val="tx1"/>
                          </a:solidFill>
                        </a:rPr>
                        <a:t>營造支持性休閒運動環境</a:t>
                      </a:r>
                      <a:endParaRPr lang="en-US" altLang="zh-TW" sz="1800" dirty="0" smtClean="0">
                        <a:solidFill>
                          <a:schemeClr val="tx1"/>
                        </a:solidFill>
                      </a:endParaRPr>
                    </a:p>
                    <a:p>
                      <a:endParaRPr lang="zh-TW" altLang="en-US" sz="1800" dirty="0">
                        <a:solidFill>
                          <a:schemeClr val="tx1"/>
                        </a:solidFill>
                      </a:endParaRPr>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推動全民運動</a:t>
                      </a:r>
                      <a:r>
                        <a:rPr lang="en-US" altLang="zh-TW" sz="1800" dirty="0" smtClean="0">
                          <a:solidFill>
                            <a:schemeClr val="tx1"/>
                          </a:solidFill>
                        </a:rPr>
                        <a:t>(</a:t>
                      </a:r>
                      <a:r>
                        <a:rPr lang="zh-TW" altLang="en-US" sz="1800" dirty="0" smtClean="0">
                          <a:solidFill>
                            <a:schemeClr val="tx1"/>
                          </a:solidFill>
                        </a:rPr>
                        <a:t>各族群運動</a:t>
                      </a:r>
                      <a:r>
                        <a:rPr lang="en-US" altLang="zh-TW" sz="1800" dirty="0" smtClean="0">
                          <a:solidFill>
                            <a:schemeClr val="tx1"/>
                          </a:solidFill>
                        </a:rPr>
                        <a:t>)</a:t>
                      </a:r>
                      <a:r>
                        <a:rPr lang="zh-TW" altLang="en-US" sz="1800" kern="1200" dirty="0" smtClean="0">
                          <a:solidFill>
                            <a:schemeClr val="tx1"/>
                          </a:solidFill>
                          <a:latin typeface="+mn-lt"/>
                          <a:ea typeface="+mn-ea"/>
                          <a:cs typeface="+mn-cs"/>
                        </a:rPr>
                        <a:t> ，打造運動島，</a:t>
                      </a:r>
                      <a:r>
                        <a:rPr lang="zh-TW" altLang="en-US" sz="1800" dirty="0" smtClean="0">
                          <a:solidFill>
                            <a:schemeClr val="tx1"/>
                          </a:solidFill>
                        </a:rPr>
                        <a:t>提升全民運動率</a:t>
                      </a:r>
                      <a:r>
                        <a:rPr lang="zh-TW" altLang="en-US" sz="1800" kern="1200" dirty="0" smtClean="0">
                          <a:solidFill>
                            <a:schemeClr val="tx1"/>
                          </a:solidFill>
                          <a:latin typeface="+mn-lt"/>
                          <a:ea typeface="+mn-ea"/>
                          <a:cs typeface="+mn-cs"/>
                        </a:rPr>
                        <a:t>，例如建立國民運動中心、自行車車道及改善運動設施</a:t>
                      </a:r>
                      <a:r>
                        <a:rPr lang="zh-TW" altLang="en-US" sz="1800" kern="1200" dirty="0" smtClean="0">
                          <a:solidFill>
                            <a:schemeClr val="tx1"/>
                          </a:solidFill>
                          <a:latin typeface="標楷體"/>
                          <a:ea typeface="+mn-ea"/>
                          <a:cs typeface="+mn-cs"/>
                        </a:rPr>
                        <a:t>。</a:t>
                      </a:r>
                      <a:endParaRPr lang="en-US" altLang="zh-TW" sz="1800" dirty="0" smtClean="0">
                        <a:solidFill>
                          <a:schemeClr val="tx1"/>
                        </a:solidFill>
                      </a:endParaRPr>
                    </a:p>
                  </a:txBody>
                  <a:tcPr marL="91442" marR="91442" marT="45703" marB="45703"/>
                </a:tc>
                <a:tc>
                  <a:txBody>
                    <a:bodyPr/>
                    <a:lstStyle/>
                    <a:p>
                      <a:r>
                        <a:rPr lang="zh-TW" altLang="en-US" sz="1800" dirty="0" smtClean="0">
                          <a:solidFill>
                            <a:schemeClr val="tx1"/>
                          </a:solidFill>
                        </a:rPr>
                        <a:t>教育部</a:t>
                      </a:r>
                      <a:r>
                        <a:rPr lang="en-US" altLang="zh-TW" sz="1800" dirty="0" smtClean="0">
                          <a:solidFill>
                            <a:schemeClr val="tx1"/>
                          </a:solidFill>
                        </a:rPr>
                        <a:t>(</a:t>
                      </a:r>
                      <a:r>
                        <a:rPr lang="zh-TW" altLang="en-US" sz="1800" dirty="0" smtClean="0">
                          <a:solidFill>
                            <a:schemeClr val="tx1"/>
                          </a:solidFill>
                        </a:rPr>
                        <a:t>體育署</a:t>
                      </a:r>
                      <a:r>
                        <a:rPr lang="en-US" altLang="zh-TW" sz="1800" dirty="0" smtClean="0">
                          <a:solidFill>
                            <a:schemeClr val="tx1"/>
                          </a:solidFill>
                        </a:rPr>
                        <a:t>)</a:t>
                      </a:r>
                      <a:endParaRPr lang="zh-TW" altLang="en-US" sz="1800" dirty="0">
                        <a:solidFill>
                          <a:schemeClr val="tx1"/>
                        </a:solidFill>
                      </a:endParaRPr>
                    </a:p>
                  </a:txBody>
                  <a:tcPr marL="91442" marR="91442" marT="45703" marB="45703"/>
                </a:tc>
              </a:tr>
              <a:tr h="914365">
                <a:tc>
                  <a:txBody>
                    <a:bodyPr/>
                    <a:lstStyle/>
                    <a:p>
                      <a:endParaRPr lang="zh-TW" altLang="en-US" sz="1800" b="0" u="none" dirty="0" smtClean="0"/>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提升職場運動率</a:t>
                      </a:r>
                      <a:r>
                        <a:rPr lang="zh-TW" altLang="en-US" sz="1800" kern="1200" dirty="0" smtClean="0">
                          <a:solidFill>
                            <a:schemeClr val="tx1"/>
                          </a:solidFill>
                          <a:latin typeface="+mn-lt"/>
                          <a:ea typeface="+mn-ea"/>
                          <a:cs typeface="+mn-cs"/>
                        </a:rPr>
                        <a:t>，降低螢幕時間</a:t>
                      </a:r>
                      <a:r>
                        <a:rPr lang="en-US" altLang="zh-TW" sz="1800" kern="1200" dirty="0" smtClean="0">
                          <a:solidFill>
                            <a:schemeClr val="tx1"/>
                          </a:solidFill>
                          <a:latin typeface="+mn-lt"/>
                          <a:ea typeface="+mn-ea"/>
                          <a:cs typeface="+mn-cs"/>
                        </a:rPr>
                        <a:t>(screen</a:t>
                      </a:r>
                      <a:r>
                        <a:rPr lang="zh-TW" altLang="en-US" sz="1800" kern="1200" baseline="0" dirty="0" smtClean="0">
                          <a:solidFill>
                            <a:schemeClr val="tx1"/>
                          </a:solidFill>
                          <a:latin typeface="+mn-lt"/>
                          <a:ea typeface="+mn-ea"/>
                          <a:cs typeface="+mn-cs"/>
                        </a:rPr>
                        <a:t> </a:t>
                      </a:r>
                      <a:r>
                        <a:rPr lang="en-US" altLang="zh-TW" sz="1800" kern="1200" baseline="0" dirty="0" smtClean="0">
                          <a:solidFill>
                            <a:schemeClr val="tx1"/>
                          </a:solidFill>
                          <a:latin typeface="+mn-lt"/>
                          <a:ea typeface="+mn-ea"/>
                          <a:cs typeface="+mn-cs"/>
                        </a:rPr>
                        <a:t>time</a:t>
                      </a:r>
                      <a:r>
                        <a:rPr lang="en-US" altLang="zh-TW" sz="1800" kern="1200" dirty="0" smtClean="0">
                          <a:solidFill>
                            <a:schemeClr val="tx1"/>
                          </a:solidFill>
                          <a:latin typeface="+mn-lt"/>
                          <a:ea typeface="+mn-ea"/>
                          <a:cs typeface="+mn-cs"/>
                        </a:rPr>
                        <a:t>)</a:t>
                      </a:r>
                      <a:endParaRPr lang="en-US" altLang="zh-TW"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例如補助成立運動性社團、設置內外運動設施或和公有運動場域簽訂優惠方案</a:t>
                      </a:r>
                      <a:r>
                        <a:rPr lang="zh-TW" altLang="en-US" sz="1800" kern="1200" dirty="0" smtClean="0">
                          <a:solidFill>
                            <a:schemeClr val="tx1"/>
                          </a:solidFill>
                          <a:latin typeface="標楷體"/>
                          <a:ea typeface="+mn-ea"/>
                          <a:cs typeface="+mn-cs"/>
                        </a:rPr>
                        <a:t>。</a:t>
                      </a:r>
                      <a:endParaRPr lang="en-US" altLang="zh-TW" sz="1800" dirty="0" smtClean="0">
                        <a:solidFill>
                          <a:schemeClr val="tx1"/>
                        </a:solidFill>
                      </a:endParaRPr>
                    </a:p>
                  </a:txBody>
                  <a:tcPr marL="91442" marR="91442" marT="45703" marB="45703"/>
                </a:tc>
                <a:tc>
                  <a:txBody>
                    <a:bodyPr/>
                    <a:lstStyle/>
                    <a:p>
                      <a:r>
                        <a:rPr lang="zh-TW" altLang="en-US" sz="1800" dirty="0" smtClean="0">
                          <a:solidFill>
                            <a:schemeClr val="tx1"/>
                          </a:solidFill>
                        </a:rPr>
                        <a:t>各部會</a:t>
                      </a:r>
                      <a:endParaRPr lang="zh-TW" altLang="en-US" sz="1800" dirty="0">
                        <a:solidFill>
                          <a:schemeClr val="tx1"/>
                        </a:solidFill>
                      </a:endParaRPr>
                    </a:p>
                  </a:txBody>
                  <a:tcPr marL="91442" marR="91442" marT="45703" marB="45703"/>
                </a:tc>
              </a:tr>
              <a:tr h="972941">
                <a:tc>
                  <a:txBody>
                    <a:bodyPr/>
                    <a:lstStyle/>
                    <a:p>
                      <a:endParaRPr lang="zh-TW" altLang="en-US" sz="1800" b="0" u="none" dirty="0" smtClean="0"/>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強化學校體育</a:t>
                      </a:r>
                      <a:r>
                        <a:rPr lang="zh-TW" altLang="en-US" sz="1800" kern="1200" dirty="0" smtClean="0">
                          <a:solidFill>
                            <a:schemeClr val="tx1"/>
                          </a:solidFill>
                          <a:latin typeface="+mn-lt"/>
                          <a:ea typeface="+mn-ea"/>
                          <a:cs typeface="+mn-cs"/>
                        </a:rPr>
                        <a:t>，</a:t>
                      </a:r>
                      <a:r>
                        <a:rPr lang="zh-TW" altLang="en-US" sz="1800" dirty="0" smtClean="0">
                          <a:solidFill>
                            <a:schemeClr val="tx1"/>
                          </a:solidFill>
                        </a:rPr>
                        <a:t>培育學生規律運動率</a:t>
                      </a:r>
                      <a:r>
                        <a:rPr lang="zh-TW" altLang="en-US" sz="1800" kern="1200" dirty="0" smtClean="0">
                          <a:solidFill>
                            <a:schemeClr val="tx1"/>
                          </a:solidFill>
                          <a:latin typeface="+mn-lt"/>
                          <a:ea typeface="+mn-ea"/>
                          <a:cs typeface="+mn-cs"/>
                        </a:rPr>
                        <a:t>，降低螢幕時間</a:t>
                      </a:r>
                      <a:r>
                        <a:rPr lang="en-US" altLang="zh-TW" sz="1800" kern="1200" dirty="0" smtClean="0">
                          <a:solidFill>
                            <a:schemeClr val="tx1"/>
                          </a:solidFill>
                          <a:latin typeface="+mn-lt"/>
                          <a:ea typeface="+mn-ea"/>
                          <a:cs typeface="+mn-cs"/>
                        </a:rPr>
                        <a:t>(screen</a:t>
                      </a:r>
                      <a:r>
                        <a:rPr lang="zh-TW" altLang="en-US" sz="1800" kern="1200" baseline="0" dirty="0" smtClean="0">
                          <a:solidFill>
                            <a:schemeClr val="tx1"/>
                          </a:solidFill>
                          <a:latin typeface="+mn-lt"/>
                          <a:ea typeface="+mn-ea"/>
                          <a:cs typeface="+mn-cs"/>
                        </a:rPr>
                        <a:t> </a:t>
                      </a:r>
                      <a:r>
                        <a:rPr lang="en-US" altLang="zh-TW" sz="1800" kern="1200" baseline="0" dirty="0" smtClean="0">
                          <a:solidFill>
                            <a:schemeClr val="tx1"/>
                          </a:solidFill>
                          <a:latin typeface="+mn-lt"/>
                          <a:ea typeface="+mn-ea"/>
                          <a:cs typeface="+mn-cs"/>
                        </a:rPr>
                        <a:t>time</a:t>
                      </a:r>
                      <a:r>
                        <a:rPr lang="en-US"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 ，例如落實在校培育學生運動習慣</a:t>
                      </a:r>
                      <a:r>
                        <a:rPr lang="zh-TW" altLang="en-US" sz="1800" dirty="0" smtClean="0">
                          <a:solidFill>
                            <a:schemeClr val="tx1"/>
                          </a:solidFill>
                          <a:latin typeface="標楷體"/>
                          <a:ea typeface="+mn-ea"/>
                        </a:rPr>
                        <a:t>、</a:t>
                      </a:r>
                      <a:r>
                        <a:rPr lang="zh-TW" altLang="en-US" sz="1800" kern="1200" dirty="0" smtClean="0">
                          <a:solidFill>
                            <a:schemeClr val="tx1"/>
                          </a:solidFill>
                          <a:latin typeface="+mn-lt"/>
                          <a:ea typeface="+mn-ea"/>
                          <a:cs typeface="+mn-cs"/>
                        </a:rPr>
                        <a:t>增加學生運動時數</a:t>
                      </a:r>
                      <a:r>
                        <a:rPr lang="zh-TW" altLang="en-US" sz="1800" dirty="0" smtClean="0">
                          <a:solidFill>
                            <a:schemeClr val="tx1"/>
                          </a:solidFill>
                          <a:latin typeface="標楷體"/>
                          <a:ea typeface="+mn-ea"/>
                        </a:rPr>
                        <a:t>、加強維護學校運動環境安全</a:t>
                      </a:r>
                      <a:r>
                        <a:rPr lang="zh-TW" altLang="en-US" sz="1800" kern="1200" dirty="0" smtClean="0">
                          <a:solidFill>
                            <a:schemeClr val="tx1"/>
                          </a:solidFill>
                          <a:latin typeface="標楷體"/>
                          <a:ea typeface="+mn-ea"/>
                          <a:cs typeface="+mn-cs"/>
                        </a:rPr>
                        <a:t>。</a:t>
                      </a:r>
                      <a:endParaRPr lang="en-US" altLang="zh-TW" sz="1800" dirty="0" smtClean="0">
                        <a:solidFill>
                          <a:schemeClr val="tx1"/>
                        </a:solidFill>
                      </a:endParaRPr>
                    </a:p>
                  </a:txBody>
                  <a:tcPr marL="91442" marR="91442" marT="45703" marB="45703"/>
                </a:tc>
                <a:tc>
                  <a:txBody>
                    <a:bodyPr/>
                    <a:lstStyle/>
                    <a:p>
                      <a:r>
                        <a:rPr lang="zh-TW" altLang="en-US" sz="1800" dirty="0" smtClean="0">
                          <a:solidFill>
                            <a:schemeClr val="tx1"/>
                          </a:solidFill>
                        </a:rPr>
                        <a:t>教育部</a:t>
                      </a:r>
                      <a:endParaRPr lang="zh-TW" altLang="en-US" sz="1800" dirty="0">
                        <a:solidFill>
                          <a:schemeClr val="tx1"/>
                        </a:solidFill>
                      </a:endParaRPr>
                    </a:p>
                  </a:txBody>
                  <a:tcPr marL="91442" marR="91442" marT="45703" marB="45703"/>
                </a:tc>
              </a:tr>
              <a:tr h="643091">
                <a:tc>
                  <a:txBody>
                    <a:bodyPr/>
                    <a:lstStyle/>
                    <a:p>
                      <a:endParaRPr lang="zh-TW" altLang="en-US" sz="1800" b="0" u="none" dirty="0" smtClean="0"/>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閒置房舍空間</a:t>
                      </a:r>
                      <a:r>
                        <a:rPr lang="zh-TW" altLang="en-US" sz="1800" dirty="0" smtClean="0">
                          <a:solidFill>
                            <a:schemeClr val="tx1"/>
                          </a:solidFill>
                          <a:latin typeface="標楷體"/>
                          <a:ea typeface="+mn-ea"/>
                        </a:rPr>
                        <a:t>、</a:t>
                      </a:r>
                      <a:r>
                        <a:rPr lang="zh-TW" altLang="en-US" sz="1800" kern="1200" dirty="0" smtClean="0">
                          <a:solidFill>
                            <a:schemeClr val="tx1"/>
                          </a:solidFill>
                          <a:latin typeface="+mn-lt"/>
                          <a:ea typeface="+mn-ea"/>
                          <a:cs typeface="+mn-cs"/>
                        </a:rPr>
                        <a:t>空地活化再利用供社區或學生運動休閒</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42" marR="91442" marT="45703" marB="45703"/>
                </a:tc>
                <a:tc>
                  <a:txBody>
                    <a:bodyPr/>
                    <a:lstStyle/>
                    <a:p>
                      <a:r>
                        <a:rPr lang="zh-TW" altLang="en-US" sz="1800" dirty="0" smtClean="0">
                          <a:solidFill>
                            <a:schemeClr val="tx1"/>
                          </a:solidFill>
                        </a:rPr>
                        <a:t>各部會</a:t>
                      </a:r>
                      <a:endParaRPr lang="zh-TW" altLang="en-US" sz="1800" dirty="0">
                        <a:solidFill>
                          <a:schemeClr val="tx1"/>
                        </a:solidFill>
                      </a:endParaRPr>
                    </a:p>
                  </a:txBody>
                  <a:tcPr marL="91442" marR="91442" marT="45703" marB="45703"/>
                </a:tc>
              </a:tr>
              <a:tr h="721537">
                <a:tc>
                  <a:txBody>
                    <a:bodyPr/>
                    <a:lstStyle/>
                    <a:p>
                      <a:endParaRPr lang="zh-TW" altLang="en-US" sz="1800" b="0" u="none" dirty="0" smtClean="0"/>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促進運動產業發展，營造運動產業良好經營環境，推動企業贊助體育活動</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教育部</a:t>
                      </a:r>
                      <a:r>
                        <a:rPr lang="en-US" altLang="zh-TW" sz="1800" dirty="0" smtClean="0">
                          <a:solidFill>
                            <a:schemeClr val="tx1"/>
                          </a:solidFill>
                        </a:rPr>
                        <a:t>(</a:t>
                      </a:r>
                      <a:r>
                        <a:rPr lang="zh-TW" altLang="en-US" sz="1800" dirty="0" smtClean="0">
                          <a:solidFill>
                            <a:schemeClr val="tx1"/>
                          </a:solidFill>
                        </a:rPr>
                        <a:t>體育署</a:t>
                      </a:r>
                      <a:r>
                        <a:rPr lang="en-US" altLang="zh-TW" sz="1800" dirty="0" smtClean="0">
                          <a:solidFill>
                            <a:schemeClr val="tx1"/>
                          </a:solidFill>
                        </a:rPr>
                        <a:t>)</a:t>
                      </a:r>
                      <a:endParaRPr lang="zh-TW" altLang="en-US" sz="1800" dirty="0" smtClean="0">
                        <a:solidFill>
                          <a:schemeClr val="tx1"/>
                        </a:solidFill>
                      </a:endParaRPr>
                    </a:p>
                  </a:txBody>
                  <a:tcPr marL="91442" marR="91442" marT="45703" marB="45703"/>
                </a:tc>
              </a:tr>
              <a:tr h="567026">
                <a:tc>
                  <a:txBody>
                    <a:bodyPr/>
                    <a:lstStyle/>
                    <a:p>
                      <a:endParaRPr lang="zh-TW" altLang="en-US" sz="1800" b="0" u="none" dirty="0" smtClean="0"/>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維護運動環境的治安</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42" marR="91442"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內政部</a:t>
                      </a:r>
                    </a:p>
                  </a:txBody>
                  <a:tcPr marL="91442" marR="91442" marT="45703" marB="45703"/>
                </a:tc>
              </a:tr>
            </a:tbl>
          </a:graphicData>
        </a:graphic>
      </p:graphicFrame>
      <p:sp>
        <p:nvSpPr>
          <p:cNvPr id="5" name="Rectangle 5"/>
          <p:cNvSpPr txBox="1">
            <a:spLocks noChangeArrowheads="1"/>
          </p:cNvSpPr>
          <p:nvPr/>
        </p:nvSpPr>
        <p:spPr>
          <a:xfrm>
            <a:off x="401638" y="304800"/>
            <a:ext cx="8742362" cy="692150"/>
          </a:xfrm>
          <a:prstGeom prst="rect">
            <a:avLst/>
          </a:prstGeom>
          <a:noFill/>
          <a:ln/>
        </p:spPr>
        <p:txBody>
          <a:bodyPr/>
          <a:lst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a:lstStyle>
          <a:p>
            <a:pPr>
              <a:defRPr/>
            </a:pPr>
            <a:r>
              <a:rPr lang="en-US" altLang="zh-TW" sz="2800" u="none" kern="0" dirty="0" smtClean="0"/>
              <a:t>104</a:t>
            </a:r>
            <a:r>
              <a:rPr lang="zh-TW" altLang="en-US" sz="2800" u="none" kern="0" dirty="0" smtClean="0"/>
              <a:t>年持續與各部會共同推動樂活健康低碳環境</a:t>
            </a:r>
            <a:r>
              <a:rPr lang="en-US" altLang="zh-TW" sz="2800" u="none" kern="0" dirty="0" smtClean="0"/>
              <a:t>(2/6)</a:t>
            </a:r>
            <a:endParaRPr lang="zh-TW" altLang="en-US" sz="2800" u="none" kern="0" dirty="0" smtClean="0"/>
          </a:p>
        </p:txBody>
      </p:sp>
      <p:sp>
        <p:nvSpPr>
          <p:cNvPr id="8229"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BD51C553-85F6-40B9-97A7-2E728A65CABE}" type="slidenum">
              <a:rPr kumimoji="0" lang="en-US" altLang="zh-TW" sz="1200" b="1" u="none"/>
              <a:pPr algn="r" eaLnBrk="1" hangingPunct="1"/>
              <a:t>3</a:t>
            </a:fld>
            <a:endParaRPr kumimoji="0" lang="en-US" altLang="zh-TW" sz="1200" b="1" u="non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401638" y="1531938"/>
          <a:ext cx="8358187" cy="4846638"/>
        </p:xfrm>
        <a:graphic>
          <a:graphicData uri="http://schemas.openxmlformats.org/drawingml/2006/table">
            <a:tbl>
              <a:tblPr firstRow="1" bandRow="1">
                <a:tableStyleId>{5C22544A-7EE6-4342-B048-85BDC9FD1C3A}</a:tableStyleId>
              </a:tblPr>
              <a:tblGrid>
                <a:gridCol w="1869208"/>
                <a:gridCol w="5122879"/>
                <a:gridCol w="1366100"/>
              </a:tblGrid>
              <a:tr h="365772">
                <a:tc>
                  <a:txBody>
                    <a:bodyPr/>
                    <a:lstStyle/>
                    <a:p>
                      <a:r>
                        <a:rPr lang="zh-TW" altLang="en-US" sz="1800" dirty="0" smtClean="0">
                          <a:solidFill>
                            <a:schemeClr val="tx1"/>
                          </a:solidFill>
                        </a:rPr>
                        <a:t>面向</a:t>
                      </a:r>
                      <a:endParaRPr lang="zh-TW" altLang="en-US" sz="1800" dirty="0">
                        <a:solidFill>
                          <a:schemeClr val="tx1"/>
                        </a:solidFill>
                      </a:endParaRPr>
                    </a:p>
                  </a:txBody>
                  <a:tcPr marL="91442" marR="91442" marT="45719" marB="45719"/>
                </a:tc>
                <a:tc>
                  <a:txBody>
                    <a:bodyPr/>
                    <a:lstStyle/>
                    <a:p>
                      <a:r>
                        <a:rPr lang="zh-TW" altLang="en-US" sz="1800" dirty="0" smtClean="0">
                          <a:solidFill>
                            <a:schemeClr val="tx1"/>
                          </a:solidFill>
                        </a:rPr>
                        <a:t>推動重點</a:t>
                      </a:r>
                      <a:r>
                        <a:rPr lang="en-US" altLang="zh-TW" sz="1800" dirty="0" smtClean="0">
                          <a:solidFill>
                            <a:schemeClr val="tx1"/>
                          </a:solidFill>
                        </a:rPr>
                        <a:t>(</a:t>
                      </a:r>
                      <a:r>
                        <a:rPr lang="zh-TW" altLang="en-US" sz="1800" dirty="0" smtClean="0">
                          <a:solidFill>
                            <a:schemeClr val="tx1"/>
                          </a:solidFill>
                        </a:rPr>
                        <a:t>例</a:t>
                      </a:r>
                      <a:r>
                        <a:rPr lang="en-US" altLang="zh-TW" sz="1800" dirty="0" smtClean="0">
                          <a:solidFill>
                            <a:schemeClr val="tx1"/>
                          </a:solidFill>
                        </a:rPr>
                        <a:t>)</a:t>
                      </a:r>
                      <a:endParaRPr lang="zh-TW" altLang="en-US" sz="1800" dirty="0">
                        <a:solidFill>
                          <a:schemeClr val="tx1"/>
                        </a:solidFill>
                      </a:endParaRPr>
                    </a:p>
                  </a:txBody>
                  <a:tcPr marL="91442" marR="91442" marT="45719" marB="45719"/>
                </a:tc>
                <a:tc>
                  <a:txBody>
                    <a:bodyPr/>
                    <a:lstStyle/>
                    <a:p>
                      <a:r>
                        <a:rPr lang="zh-TW" altLang="en-US" sz="1800" dirty="0" smtClean="0">
                          <a:solidFill>
                            <a:schemeClr val="tx1"/>
                          </a:solidFill>
                        </a:rPr>
                        <a:t>權責部會</a:t>
                      </a:r>
                      <a:endParaRPr lang="zh-TW" altLang="en-US" sz="1800" dirty="0">
                        <a:solidFill>
                          <a:schemeClr val="tx1"/>
                        </a:solidFill>
                      </a:endParaRPr>
                    </a:p>
                  </a:txBody>
                  <a:tcPr marL="91442" marR="91442" marT="45719" marB="45719"/>
                </a:tc>
              </a:tr>
              <a:tr h="1005885">
                <a:tc>
                  <a:txBody>
                    <a:bodyPr/>
                    <a:lstStyle/>
                    <a:p>
                      <a:r>
                        <a:rPr lang="zh-TW" altLang="en-US" sz="2000" b="0" u="none" dirty="0" smtClean="0"/>
                        <a:t>促進低碳</a:t>
                      </a:r>
                      <a:r>
                        <a:rPr lang="en-US" altLang="zh-TW" sz="2000" b="0" u="none" dirty="0" smtClean="0"/>
                        <a:t>/</a:t>
                      </a:r>
                      <a:r>
                        <a:rPr lang="zh-TW" altLang="en-US" sz="2000" b="0" u="none" dirty="0" smtClean="0"/>
                        <a:t>綠色交通</a:t>
                      </a:r>
                    </a:p>
                  </a:txBody>
                  <a:tcPr marL="91442" marR="91442"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dirty="0" smtClean="0">
                          <a:solidFill>
                            <a:schemeClr val="tx1"/>
                          </a:solidFill>
                        </a:rPr>
                        <a:t>增加綠色運輸使用率</a:t>
                      </a:r>
                      <a:r>
                        <a:rPr lang="en-US" altLang="zh-TW" sz="2000" dirty="0" smtClean="0">
                          <a:solidFill>
                            <a:schemeClr val="tx1"/>
                          </a:solidFill>
                        </a:rPr>
                        <a:t>(</a:t>
                      </a:r>
                      <a:r>
                        <a:rPr lang="zh-TW" altLang="en-US" sz="2000" dirty="0" smtClean="0">
                          <a:solidFill>
                            <a:schemeClr val="tx1"/>
                          </a:solidFill>
                        </a:rPr>
                        <a:t>步行</a:t>
                      </a:r>
                      <a:r>
                        <a:rPr lang="zh-TW" altLang="en-US" sz="2000" dirty="0" smtClean="0">
                          <a:solidFill>
                            <a:schemeClr val="tx1"/>
                          </a:solidFill>
                          <a:latin typeface="標楷體"/>
                          <a:ea typeface="標楷體"/>
                        </a:rPr>
                        <a:t>、</a:t>
                      </a:r>
                      <a:r>
                        <a:rPr lang="zh-TW" altLang="en-US" sz="2000" dirty="0" smtClean="0">
                          <a:solidFill>
                            <a:schemeClr val="tx1"/>
                          </a:solidFill>
                        </a:rPr>
                        <a:t>自行車</a:t>
                      </a:r>
                      <a:r>
                        <a:rPr lang="zh-TW" altLang="en-US" sz="2000" dirty="0" smtClean="0">
                          <a:solidFill>
                            <a:schemeClr val="tx1"/>
                          </a:solidFill>
                          <a:latin typeface="標楷體"/>
                          <a:ea typeface="+mn-ea"/>
                        </a:rPr>
                        <a:t>、捷</a:t>
                      </a:r>
                      <a:r>
                        <a:rPr lang="zh-TW" altLang="en-US" sz="2000" kern="1200" dirty="0" smtClean="0">
                          <a:solidFill>
                            <a:schemeClr val="tx1"/>
                          </a:solidFill>
                          <a:latin typeface="+mn-lt"/>
                          <a:ea typeface="+mn-ea"/>
                          <a:cs typeface="+mn-cs"/>
                        </a:rPr>
                        <a:t>運、公車等大眾交通工具</a:t>
                      </a:r>
                      <a:r>
                        <a:rPr lang="en-US" altLang="zh-TW" sz="2000" kern="1200" dirty="0" smtClean="0">
                          <a:solidFill>
                            <a:schemeClr val="tx1"/>
                          </a:solidFill>
                          <a:latin typeface="+mn-lt"/>
                          <a:ea typeface="+mn-ea"/>
                          <a:cs typeface="+mn-cs"/>
                        </a:rPr>
                        <a:t>)</a:t>
                      </a:r>
                      <a:r>
                        <a:rPr lang="zh-TW" altLang="en-US" sz="2000" kern="1200" dirty="0" smtClean="0">
                          <a:solidFill>
                            <a:schemeClr val="tx1"/>
                          </a:solidFill>
                          <a:latin typeface="+mn-lt"/>
                          <a:ea typeface="+mn-ea"/>
                          <a:cs typeface="+mn-cs"/>
                        </a:rPr>
                        <a:t>，例如鼓勵補助綠色運輸交通費，少騎摩托車</a:t>
                      </a:r>
                      <a:r>
                        <a:rPr lang="zh-TW" altLang="en-US" sz="2000" kern="1200" dirty="0" smtClean="0">
                          <a:solidFill>
                            <a:schemeClr val="tx1"/>
                          </a:solidFill>
                          <a:latin typeface="標楷體"/>
                          <a:ea typeface="+mn-ea"/>
                          <a:cs typeface="+mn-cs"/>
                        </a:rPr>
                        <a:t>。</a:t>
                      </a:r>
                      <a:endParaRPr lang="en-US" altLang="zh-TW" sz="2000" kern="1200" dirty="0" smtClean="0">
                        <a:solidFill>
                          <a:schemeClr val="tx1"/>
                        </a:solidFill>
                        <a:latin typeface="+mn-lt"/>
                        <a:ea typeface="+mn-ea"/>
                        <a:cs typeface="+mn-cs"/>
                      </a:endParaRPr>
                    </a:p>
                  </a:txBody>
                  <a:tcPr marL="91442" marR="91442" marT="45719" marB="45719"/>
                </a:tc>
                <a:tc>
                  <a:txBody>
                    <a:bodyPr/>
                    <a:lstStyle/>
                    <a:p>
                      <a:r>
                        <a:rPr lang="zh-TW" altLang="en-US" sz="2000" dirty="0" smtClean="0">
                          <a:solidFill>
                            <a:schemeClr val="tx1"/>
                          </a:solidFill>
                        </a:rPr>
                        <a:t>各部會</a:t>
                      </a:r>
                      <a:endParaRPr lang="zh-TW" altLang="en-US" sz="2000" dirty="0">
                        <a:solidFill>
                          <a:schemeClr val="tx1"/>
                        </a:solidFill>
                      </a:endParaRPr>
                    </a:p>
                  </a:txBody>
                  <a:tcPr marL="91442" marR="91442" marT="45719" marB="45719"/>
                </a:tc>
              </a:tr>
              <a:tr h="1005885">
                <a:tc>
                  <a:txBody>
                    <a:bodyPr/>
                    <a:lstStyle/>
                    <a:p>
                      <a:endParaRPr lang="zh-TW" altLang="en-US" sz="2000" b="0" u="none" dirty="0" smtClean="0"/>
                    </a:p>
                  </a:txBody>
                  <a:tcPr marL="91442" marR="91442"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dirty="0" smtClean="0">
                          <a:solidFill>
                            <a:schemeClr val="tx1"/>
                          </a:solidFill>
                        </a:rPr>
                        <a:t>建置綠色運輸友善環境</a:t>
                      </a:r>
                      <a:r>
                        <a:rPr lang="zh-TW" altLang="en-US" sz="2000" kern="1200" dirty="0" smtClean="0">
                          <a:solidFill>
                            <a:schemeClr val="tx1"/>
                          </a:solidFill>
                          <a:latin typeface="+mn-lt"/>
                          <a:ea typeface="+mn-ea"/>
                          <a:cs typeface="+mn-cs"/>
                        </a:rPr>
                        <a:t>，補助縣市建置自行車道</a:t>
                      </a:r>
                      <a:r>
                        <a:rPr lang="zh-TW" altLang="en-US" sz="2000" dirty="0" smtClean="0">
                          <a:solidFill>
                            <a:schemeClr val="tx1"/>
                          </a:solidFill>
                          <a:latin typeface="標楷體"/>
                          <a:ea typeface="+mn-ea"/>
                        </a:rPr>
                        <a:t>、自行車租用服務等</a:t>
                      </a:r>
                      <a:r>
                        <a:rPr lang="zh-TW" altLang="en-US" sz="2000" kern="1200" dirty="0" smtClean="0">
                          <a:solidFill>
                            <a:schemeClr val="tx1"/>
                          </a:solidFill>
                          <a:latin typeface="標楷體"/>
                          <a:ea typeface="+mn-ea"/>
                          <a:cs typeface="+mn-cs"/>
                        </a:rPr>
                        <a:t>。</a:t>
                      </a:r>
                      <a:endParaRPr lang="en-US" altLang="zh-TW" sz="2000" dirty="0" smtClean="0">
                        <a:solidFill>
                          <a:schemeClr val="tx1"/>
                        </a:solidFill>
                      </a:endParaRPr>
                    </a:p>
                  </a:txBody>
                  <a:tcPr marL="91442" marR="91442"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dirty="0" smtClean="0">
                          <a:solidFill>
                            <a:schemeClr val="tx1"/>
                          </a:solidFill>
                        </a:rPr>
                        <a:t>交通部</a:t>
                      </a:r>
                      <a:r>
                        <a:rPr lang="zh-TW" altLang="en-US" sz="2000" dirty="0" smtClean="0">
                          <a:latin typeface="標楷體"/>
                          <a:ea typeface="+mn-ea"/>
                        </a:rPr>
                        <a:t>、教育部、環保署</a:t>
                      </a:r>
                      <a:endParaRPr lang="zh-TW" altLang="en-US" sz="2000" dirty="0" smtClean="0">
                        <a:solidFill>
                          <a:schemeClr val="tx1"/>
                        </a:solidFill>
                      </a:endParaRPr>
                    </a:p>
                  </a:txBody>
                  <a:tcPr marL="91442" marR="91442" marT="45719" marB="45719"/>
                </a:tc>
              </a:tr>
              <a:tr h="749781">
                <a:tc>
                  <a:txBody>
                    <a:bodyPr/>
                    <a:lstStyle/>
                    <a:p>
                      <a:endParaRPr lang="zh-TW" altLang="en-US" sz="2000" b="0" u="none" dirty="0" smtClean="0"/>
                    </a:p>
                  </a:txBody>
                  <a:tcPr marL="91442" marR="91442"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kern="1200" dirty="0" smtClean="0">
                          <a:solidFill>
                            <a:schemeClr val="tx1"/>
                          </a:solidFill>
                          <a:latin typeface="標楷體"/>
                          <a:ea typeface="+mn-ea"/>
                          <a:cs typeface="+mn-cs"/>
                        </a:rPr>
                        <a:t>提升學童</a:t>
                      </a:r>
                      <a:r>
                        <a:rPr lang="en-US" altLang="zh-TW" sz="2000" kern="1200" dirty="0" smtClean="0">
                          <a:solidFill>
                            <a:schemeClr val="tx1"/>
                          </a:solidFill>
                          <a:latin typeface="標楷體"/>
                          <a:ea typeface="+mn-ea"/>
                          <a:cs typeface="+mn-cs"/>
                        </a:rPr>
                        <a:t>/</a:t>
                      </a:r>
                      <a:r>
                        <a:rPr lang="zh-TW" altLang="en-US" sz="2000" kern="1200" dirty="0" smtClean="0">
                          <a:solidFill>
                            <a:schemeClr val="tx1"/>
                          </a:solidFill>
                          <a:latin typeface="標楷體"/>
                          <a:ea typeface="+mn-ea"/>
                          <a:cs typeface="+mn-cs"/>
                        </a:rPr>
                        <a:t>生上下學綠色交通使用率，例如規劃校園周邊環境友善安全的通學步道。</a:t>
                      </a:r>
                      <a:endParaRPr lang="en-US" altLang="zh-TW" sz="2000" kern="1200" dirty="0" smtClean="0">
                        <a:solidFill>
                          <a:schemeClr val="tx1"/>
                        </a:solidFill>
                        <a:latin typeface="標楷體"/>
                        <a:ea typeface="+mn-ea"/>
                        <a:cs typeface="+mn-cs"/>
                      </a:endParaRPr>
                    </a:p>
                  </a:txBody>
                  <a:tcPr marL="91442" marR="91442" marT="45719" marB="45719"/>
                </a:tc>
                <a:tc>
                  <a:txBody>
                    <a:bodyPr/>
                    <a:lstStyle/>
                    <a:p>
                      <a:r>
                        <a:rPr lang="zh-TW" altLang="en-US" sz="2000" dirty="0" smtClean="0">
                          <a:solidFill>
                            <a:schemeClr val="tx1"/>
                          </a:solidFill>
                        </a:rPr>
                        <a:t>交通部</a:t>
                      </a:r>
                      <a:r>
                        <a:rPr lang="zh-TW" altLang="en-US" sz="2000" dirty="0" smtClean="0">
                          <a:solidFill>
                            <a:schemeClr val="tx1"/>
                          </a:solidFill>
                          <a:latin typeface="標楷體"/>
                          <a:ea typeface="+mn-ea"/>
                        </a:rPr>
                        <a:t>、教育部</a:t>
                      </a:r>
                      <a:endParaRPr lang="zh-TW" altLang="en-US" sz="2000" dirty="0">
                        <a:solidFill>
                          <a:schemeClr val="tx1"/>
                        </a:solidFill>
                      </a:endParaRPr>
                    </a:p>
                  </a:txBody>
                  <a:tcPr marL="91442" marR="91442" marT="45719" marB="45719"/>
                </a:tc>
              </a:tr>
              <a:tr h="1005885">
                <a:tc>
                  <a:txBody>
                    <a:bodyPr/>
                    <a:lstStyle/>
                    <a:p>
                      <a:endParaRPr lang="zh-TW" altLang="en-US" sz="2000" b="0" u="none" dirty="0" smtClean="0"/>
                    </a:p>
                  </a:txBody>
                  <a:tcPr marL="91442" marR="91442"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kern="1200" dirty="0" smtClean="0">
                          <a:solidFill>
                            <a:schemeClr val="tx1"/>
                          </a:solidFill>
                          <a:latin typeface="標楷體"/>
                          <a:ea typeface="+mn-ea"/>
                          <a:cs typeface="+mn-cs"/>
                        </a:rPr>
                        <a:t>營造有利身體活動之自然環境，例如提升都市公園綠地建設率和校園綠地生態性</a:t>
                      </a:r>
                      <a:r>
                        <a:rPr lang="zh-TW" altLang="en-US" sz="2000" dirty="0" smtClean="0">
                          <a:solidFill>
                            <a:schemeClr val="tx1"/>
                          </a:solidFill>
                          <a:latin typeface="標楷體"/>
                          <a:ea typeface="+mn-ea"/>
                        </a:rPr>
                        <a:t>、增加環境創意趣味性創造愉快都市環境</a:t>
                      </a:r>
                      <a:r>
                        <a:rPr lang="zh-TW" altLang="en-US" sz="2000" kern="1200" dirty="0" smtClean="0">
                          <a:solidFill>
                            <a:schemeClr val="tx1"/>
                          </a:solidFill>
                          <a:latin typeface="標楷體"/>
                          <a:ea typeface="+mn-ea"/>
                          <a:cs typeface="+mn-cs"/>
                        </a:rPr>
                        <a:t>。</a:t>
                      </a:r>
                      <a:endParaRPr lang="en-US" altLang="zh-TW" sz="2000" kern="1200" dirty="0" smtClean="0">
                        <a:solidFill>
                          <a:schemeClr val="tx1"/>
                        </a:solidFill>
                        <a:latin typeface="標楷體"/>
                        <a:ea typeface="+mn-ea"/>
                        <a:cs typeface="+mn-cs"/>
                      </a:endParaRPr>
                    </a:p>
                  </a:txBody>
                  <a:tcPr marL="91442" marR="91442" marT="45719" marB="45719"/>
                </a:tc>
                <a:tc>
                  <a:txBody>
                    <a:bodyPr/>
                    <a:lstStyle/>
                    <a:p>
                      <a:r>
                        <a:rPr lang="zh-TW" altLang="en-US" sz="2000" dirty="0" smtClean="0">
                          <a:solidFill>
                            <a:schemeClr val="tx1"/>
                          </a:solidFill>
                        </a:rPr>
                        <a:t>內政部</a:t>
                      </a:r>
                      <a:r>
                        <a:rPr lang="en-US" altLang="zh-TW" sz="2000" dirty="0" smtClean="0">
                          <a:solidFill>
                            <a:schemeClr val="tx1"/>
                          </a:solidFill>
                        </a:rPr>
                        <a:t>(</a:t>
                      </a:r>
                      <a:r>
                        <a:rPr lang="zh-TW" altLang="en-US" sz="2000" dirty="0" smtClean="0">
                          <a:solidFill>
                            <a:schemeClr val="tx1"/>
                          </a:solidFill>
                        </a:rPr>
                        <a:t>營建署</a:t>
                      </a:r>
                      <a:r>
                        <a:rPr lang="en-US" altLang="zh-TW" sz="2000" dirty="0" smtClean="0">
                          <a:solidFill>
                            <a:schemeClr val="tx1"/>
                          </a:solidFill>
                        </a:rPr>
                        <a:t>)</a:t>
                      </a:r>
                      <a:endParaRPr lang="zh-TW" altLang="en-US" sz="2000" dirty="0">
                        <a:solidFill>
                          <a:schemeClr val="tx1"/>
                        </a:solidFill>
                      </a:endParaRPr>
                    </a:p>
                  </a:txBody>
                  <a:tcPr marL="91442" marR="91442" marT="45719" marB="45719"/>
                </a:tc>
              </a:tr>
              <a:tr h="713430">
                <a:tc>
                  <a:txBody>
                    <a:bodyPr/>
                    <a:lstStyle/>
                    <a:p>
                      <a:endParaRPr lang="zh-TW" altLang="en-US" sz="2000" b="0" u="none" dirty="0" smtClean="0"/>
                    </a:p>
                  </a:txBody>
                  <a:tcPr marL="91442" marR="91442"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000" kern="1200" dirty="0" smtClean="0">
                          <a:solidFill>
                            <a:schemeClr val="tx1"/>
                          </a:solidFill>
                          <a:latin typeface="標楷體"/>
                          <a:ea typeface="+mn-ea"/>
                          <a:cs typeface="+mn-cs"/>
                        </a:rPr>
                        <a:t>發展結合健康飲食及休閒運動之觀光，推動健康旅遊。</a:t>
                      </a:r>
                      <a:endParaRPr lang="en-US" altLang="zh-TW" sz="2000" kern="1200" dirty="0" smtClean="0">
                        <a:solidFill>
                          <a:schemeClr val="tx1"/>
                        </a:solidFill>
                        <a:latin typeface="標楷體"/>
                        <a:ea typeface="+mn-ea"/>
                        <a:cs typeface="+mn-cs"/>
                      </a:endParaRPr>
                    </a:p>
                  </a:txBody>
                  <a:tcPr marL="91442" marR="91442" marT="45719" marB="45719"/>
                </a:tc>
                <a:tc>
                  <a:txBody>
                    <a:bodyPr/>
                    <a:lstStyle/>
                    <a:p>
                      <a:r>
                        <a:rPr lang="zh-TW" altLang="en-US" sz="2000" dirty="0" smtClean="0">
                          <a:solidFill>
                            <a:schemeClr val="tx1"/>
                          </a:solidFill>
                        </a:rPr>
                        <a:t>交通部</a:t>
                      </a:r>
                      <a:r>
                        <a:rPr lang="en-US" altLang="zh-TW" sz="2000" dirty="0" smtClean="0">
                          <a:solidFill>
                            <a:schemeClr val="tx1"/>
                          </a:solidFill>
                        </a:rPr>
                        <a:t>(</a:t>
                      </a:r>
                      <a:r>
                        <a:rPr lang="zh-TW" altLang="en-US" sz="2000" dirty="0" smtClean="0">
                          <a:solidFill>
                            <a:schemeClr val="tx1"/>
                          </a:solidFill>
                        </a:rPr>
                        <a:t>觀光局</a:t>
                      </a:r>
                      <a:r>
                        <a:rPr lang="en-US" altLang="zh-TW" sz="2000" dirty="0" smtClean="0">
                          <a:solidFill>
                            <a:schemeClr val="tx1"/>
                          </a:solidFill>
                        </a:rPr>
                        <a:t>)</a:t>
                      </a:r>
                      <a:endParaRPr lang="zh-TW" altLang="en-US" sz="2000" dirty="0">
                        <a:solidFill>
                          <a:schemeClr val="tx1"/>
                        </a:solidFill>
                      </a:endParaRPr>
                    </a:p>
                  </a:txBody>
                  <a:tcPr marL="91442" marR="91442" marT="45719" marB="45719"/>
                </a:tc>
              </a:tr>
            </a:tbl>
          </a:graphicData>
        </a:graphic>
      </p:graphicFrame>
      <p:sp>
        <p:nvSpPr>
          <p:cNvPr id="5" name="Rectangle 5"/>
          <p:cNvSpPr txBox="1">
            <a:spLocks noChangeArrowheads="1"/>
          </p:cNvSpPr>
          <p:nvPr/>
        </p:nvSpPr>
        <p:spPr>
          <a:xfrm>
            <a:off x="401638" y="304800"/>
            <a:ext cx="8742362" cy="692150"/>
          </a:xfrm>
          <a:prstGeom prst="rect">
            <a:avLst/>
          </a:prstGeom>
          <a:noFill/>
          <a:ln/>
        </p:spPr>
        <p:txBody>
          <a:bodyPr/>
          <a:lst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a:lstStyle>
          <a:p>
            <a:pPr>
              <a:defRPr/>
            </a:pPr>
            <a:r>
              <a:rPr lang="en-US" altLang="zh-TW" sz="2800" u="none" kern="0" dirty="0" smtClean="0">
                <a:solidFill>
                  <a:srgbClr val="000000"/>
                </a:solidFill>
              </a:rPr>
              <a:t>104</a:t>
            </a:r>
            <a:r>
              <a:rPr lang="zh-TW" altLang="en-US" sz="2800" u="none" kern="0" dirty="0" smtClean="0">
                <a:solidFill>
                  <a:srgbClr val="000000"/>
                </a:solidFill>
              </a:rPr>
              <a:t>年持續與各部會共同推動樂活健康低碳環境</a:t>
            </a:r>
            <a:r>
              <a:rPr lang="en-US" altLang="zh-TW" sz="2800" u="none" kern="0" dirty="0" smtClean="0">
                <a:solidFill>
                  <a:srgbClr val="000000"/>
                </a:solidFill>
              </a:rPr>
              <a:t>(3/6)</a:t>
            </a:r>
            <a:endParaRPr lang="zh-TW" altLang="en-US" sz="2800" u="none" kern="0" dirty="0" smtClean="0">
              <a:solidFill>
                <a:srgbClr val="000000"/>
              </a:solidFill>
            </a:endParaRPr>
          </a:p>
        </p:txBody>
      </p:sp>
      <p:sp>
        <p:nvSpPr>
          <p:cNvPr id="9249"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8E0DAA18-9CAD-4820-841B-E74ED0ADAB6C}" type="slidenum">
              <a:rPr kumimoji="0" lang="en-US" altLang="zh-TW" sz="1200" b="1" u="none"/>
              <a:pPr algn="r" eaLnBrk="1" hangingPunct="1"/>
              <a:t>4</a:t>
            </a:fld>
            <a:endParaRPr kumimoji="0" lang="en-US" altLang="zh-TW" sz="1200" b="1" u="non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88950" y="1395413"/>
          <a:ext cx="8148638" cy="5033962"/>
        </p:xfrm>
        <a:graphic>
          <a:graphicData uri="http://schemas.openxmlformats.org/drawingml/2006/table">
            <a:tbl>
              <a:tblPr firstRow="1" bandRow="1">
                <a:tableStyleId>{5C22544A-7EE6-4342-B048-85BDC9FD1C3A}</a:tableStyleId>
              </a:tblPr>
              <a:tblGrid>
                <a:gridCol w="1582184"/>
                <a:gridCol w="5381539"/>
                <a:gridCol w="1184915"/>
              </a:tblGrid>
              <a:tr h="370772">
                <a:tc>
                  <a:txBody>
                    <a:bodyPr/>
                    <a:lstStyle/>
                    <a:p>
                      <a:r>
                        <a:rPr lang="zh-TW" altLang="en-US" sz="1800" dirty="0" smtClean="0">
                          <a:solidFill>
                            <a:schemeClr val="tx1"/>
                          </a:solidFill>
                        </a:rPr>
                        <a:t>面向</a:t>
                      </a:r>
                      <a:endParaRPr lang="zh-TW" altLang="en-US" sz="1800" dirty="0">
                        <a:solidFill>
                          <a:schemeClr val="tx1"/>
                        </a:solidFill>
                      </a:endParaRPr>
                    </a:p>
                  </a:txBody>
                  <a:tcPr marL="91432" marR="91432" marT="45711" marB="45711"/>
                </a:tc>
                <a:tc>
                  <a:txBody>
                    <a:bodyPr/>
                    <a:lstStyle/>
                    <a:p>
                      <a:r>
                        <a:rPr lang="zh-TW" altLang="en-US" sz="1800" dirty="0" smtClean="0">
                          <a:solidFill>
                            <a:schemeClr val="tx1"/>
                          </a:solidFill>
                        </a:rPr>
                        <a:t>推動重點</a:t>
                      </a:r>
                      <a:endParaRPr lang="zh-TW" altLang="en-US" sz="1800" dirty="0">
                        <a:solidFill>
                          <a:schemeClr val="tx1"/>
                        </a:solidFill>
                      </a:endParaRPr>
                    </a:p>
                  </a:txBody>
                  <a:tcPr marL="91432" marR="91432" marT="45711" marB="45711"/>
                </a:tc>
                <a:tc>
                  <a:txBody>
                    <a:bodyPr/>
                    <a:lstStyle/>
                    <a:p>
                      <a:r>
                        <a:rPr lang="zh-TW" altLang="en-US" sz="1800" dirty="0" smtClean="0">
                          <a:solidFill>
                            <a:schemeClr val="tx1"/>
                          </a:solidFill>
                        </a:rPr>
                        <a:t>權責部會</a:t>
                      </a:r>
                      <a:endParaRPr lang="zh-TW" altLang="en-US" sz="1800" dirty="0">
                        <a:solidFill>
                          <a:schemeClr val="tx1"/>
                        </a:solidFill>
                      </a:endParaRPr>
                    </a:p>
                  </a:txBody>
                  <a:tcPr marL="91432" marR="91432" marT="45711" marB="45711"/>
                </a:tc>
              </a:tr>
              <a:tr h="1188705">
                <a:tc>
                  <a:txBody>
                    <a:bodyPr/>
                    <a:lstStyle/>
                    <a:p>
                      <a:r>
                        <a:rPr lang="zh-TW" altLang="en-US" sz="1800" b="0" u="none" dirty="0" smtClean="0"/>
                        <a:t>促進綠色飲食</a:t>
                      </a:r>
                      <a:r>
                        <a:rPr lang="en-US" altLang="zh-TW" sz="1800" b="0" u="none" dirty="0" smtClean="0"/>
                        <a:t>/</a:t>
                      </a:r>
                      <a:r>
                        <a:rPr lang="zh-TW" altLang="en-US" sz="1800" b="0" u="none" dirty="0" smtClean="0"/>
                        <a:t>綠色經濟</a:t>
                      </a:r>
                    </a:p>
                  </a:txBody>
                  <a:tcPr marL="91432" marR="91432"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多元行銷</a:t>
                      </a:r>
                      <a:r>
                        <a:rPr lang="zh-TW" altLang="zh-TW" sz="1800" kern="1200" dirty="0" smtClean="0">
                          <a:solidFill>
                            <a:schemeClr val="tx1"/>
                          </a:solidFill>
                          <a:latin typeface="+mn-lt"/>
                          <a:ea typeface="+mn-ea"/>
                          <a:cs typeface="+mn-cs"/>
                        </a:rPr>
                        <a:t>，推動地產地</a:t>
                      </a:r>
                      <a:r>
                        <a:rPr lang="zh-TW" altLang="en-US" sz="1800" kern="1200" dirty="0" smtClean="0">
                          <a:solidFill>
                            <a:schemeClr val="tx1"/>
                          </a:solidFill>
                          <a:latin typeface="+mn-lt"/>
                          <a:ea typeface="+mn-ea"/>
                          <a:cs typeface="+mn-cs"/>
                        </a:rPr>
                        <a:t>銷、在地生產在地消費</a:t>
                      </a:r>
                      <a:r>
                        <a:rPr lang="zh-TW" altLang="zh-TW" sz="1800" kern="1200" dirty="0" smtClean="0">
                          <a:solidFill>
                            <a:schemeClr val="tx1"/>
                          </a:solidFill>
                          <a:latin typeface="+mn-lt"/>
                          <a:ea typeface="+mn-ea"/>
                          <a:cs typeface="+mn-cs"/>
                        </a:rPr>
                        <a:t>，縮短農產品運銷流程，</a:t>
                      </a:r>
                      <a:r>
                        <a:rPr lang="zh-TW" altLang="en-US" sz="1800" kern="1200" dirty="0" smtClean="0">
                          <a:solidFill>
                            <a:schemeClr val="tx1"/>
                          </a:solidFill>
                          <a:latin typeface="+mn-lt"/>
                          <a:ea typeface="+mn-ea"/>
                          <a:cs typeface="+mn-cs"/>
                        </a:rPr>
                        <a:t>以在地食材輔導推動攝取蔬果、米穀類及安全健康飲食、建立國人優先購買國產農產品消費觀念與行為</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32" marR="91432" marT="45711" marB="45711"/>
                </a:tc>
                <a:tc>
                  <a:txBody>
                    <a:bodyPr/>
                    <a:lstStyle/>
                    <a:p>
                      <a:r>
                        <a:rPr lang="zh-TW" altLang="en-US" sz="1800" dirty="0" smtClean="0">
                          <a:solidFill>
                            <a:schemeClr val="tx1"/>
                          </a:solidFill>
                        </a:rPr>
                        <a:t>農委會</a:t>
                      </a:r>
                      <a:r>
                        <a:rPr lang="zh-TW" altLang="en-US" sz="1800" kern="1200" dirty="0" smtClean="0">
                          <a:solidFill>
                            <a:schemeClr val="dk1"/>
                          </a:solidFill>
                          <a:latin typeface="+mn-lt"/>
                          <a:ea typeface="+mn-ea"/>
                          <a:cs typeface="+mn-cs"/>
                        </a:rPr>
                        <a:t>、</a:t>
                      </a:r>
                      <a:r>
                        <a:rPr lang="zh-TW" altLang="en-US" sz="1800" kern="1200" dirty="0" smtClean="0">
                          <a:solidFill>
                            <a:schemeClr val="tx1"/>
                          </a:solidFill>
                          <a:latin typeface="+mn-lt"/>
                          <a:ea typeface="+mn-ea"/>
                          <a:cs typeface="+mn-cs"/>
                        </a:rPr>
                        <a:t>環保署</a:t>
                      </a:r>
                      <a:endParaRPr lang="zh-TW" altLang="en-US" sz="1800" kern="1200" dirty="0">
                        <a:solidFill>
                          <a:schemeClr val="tx1"/>
                        </a:solidFill>
                        <a:latin typeface="+mn-lt"/>
                        <a:ea typeface="+mn-ea"/>
                        <a:cs typeface="+mn-cs"/>
                      </a:endParaRPr>
                    </a:p>
                  </a:txBody>
                  <a:tcPr marL="91432" marR="91432" marT="45711" marB="45711"/>
                </a:tc>
              </a:tr>
              <a:tr h="914384">
                <a:tc>
                  <a:txBody>
                    <a:bodyPr/>
                    <a:lstStyle/>
                    <a:p>
                      <a:endParaRPr lang="zh-TW" altLang="en-US" sz="1800" b="0" u="none" dirty="0" smtClean="0"/>
                    </a:p>
                  </a:txBody>
                  <a:tcPr marL="91432" marR="91432"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強化</a:t>
                      </a:r>
                      <a:r>
                        <a:rPr lang="zh-TW" altLang="zh-TW" sz="1800" kern="1200" dirty="0" smtClean="0">
                          <a:solidFill>
                            <a:schemeClr val="tx1"/>
                          </a:solidFill>
                          <a:latin typeface="+mn-lt"/>
                          <a:ea typeface="+mn-ea"/>
                          <a:cs typeface="+mn-cs"/>
                        </a:rPr>
                        <a:t>國產農產品需求</a:t>
                      </a:r>
                      <a:r>
                        <a:rPr lang="zh-TW" altLang="en-US" sz="1800" kern="1200" dirty="0" smtClean="0">
                          <a:solidFill>
                            <a:schemeClr val="tx1"/>
                          </a:solidFill>
                          <a:latin typeface="+mn-lt"/>
                          <a:ea typeface="+mn-ea"/>
                          <a:cs typeface="+mn-cs"/>
                        </a:rPr>
                        <a:t>、</a:t>
                      </a:r>
                      <a:r>
                        <a:rPr lang="zh-TW" altLang="zh-TW" sz="1800" kern="1200" dirty="0" smtClean="0">
                          <a:solidFill>
                            <a:schemeClr val="tx1"/>
                          </a:solidFill>
                          <a:latin typeface="+mn-lt"/>
                          <a:ea typeface="+mn-ea"/>
                          <a:cs typeface="+mn-cs"/>
                        </a:rPr>
                        <a:t>消費</a:t>
                      </a:r>
                      <a:r>
                        <a:rPr lang="zh-TW" altLang="en-US" sz="1800" kern="1200" dirty="0" smtClean="0">
                          <a:solidFill>
                            <a:schemeClr val="tx1"/>
                          </a:solidFill>
                          <a:latin typeface="+mn-lt"/>
                          <a:ea typeface="+mn-ea"/>
                          <a:cs typeface="+mn-cs"/>
                        </a:rPr>
                        <a:t>與營養之關聯性</a:t>
                      </a:r>
                      <a:r>
                        <a:rPr lang="zh-TW"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例如穩定夏季蔬果供應、依據國人營養不足之項目</a:t>
                      </a:r>
                      <a:r>
                        <a:rPr lang="zh-TW"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輔導農民栽種</a:t>
                      </a:r>
                      <a:r>
                        <a:rPr lang="zh-TW"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如五穀雜糧、堅果</a:t>
                      </a:r>
                      <a:r>
                        <a:rPr lang="zh-TW" altLang="en-US" sz="1800" kern="1200" dirty="0" smtClean="0">
                          <a:solidFill>
                            <a:schemeClr val="tx1"/>
                          </a:solidFill>
                          <a:latin typeface="標楷體"/>
                          <a:ea typeface="+mn-ea"/>
                          <a:cs typeface="+mn-cs"/>
                        </a:rPr>
                        <a:t>。</a:t>
                      </a:r>
                      <a:endParaRPr lang="zh-TW" altLang="en-US" sz="1800" kern="1200" dirty="0">
                        <a:solidFill>
                          <a:schemeClr val="tx1"/>
                        </a:solidFill>
                        <a:latin typeface="+mn-lt"/>
                        <a:ea typeface="+mn-ea"/>
                        <a:cs typeface="+mn-cs"/>
                      </a:endParaRPr>
                    </a:p>
                  </a:txBody>
                  <a:tcPr marL="91432" marR="91432" marT="45711" marB="45711"/>
                </a:tc>
                <a:tc>
                  <a:txBody>
                    <a:bodyPr/>
                    <a:lstStyle/>
                    <a:p>
                      <a:r>
                        <a:rPr lang="zh-TW" altLang="en-US" sz="1800" dirty="0" smtClean="0">
                          <a:solidFill>
                            <a:schemeClr val="tx1"/>
                          </a:solidFill>
                        </a:rPr>
                        <a:t>農委會</a:t>
                      </a:r>
                      <a:endParaRPr lang="zh-TW" altLang="en-US" sz="1800" dirty="0">
                        <a:solidFill>
                          <a:schemeClr val="tx1"/>
                        </a:solidFill>
                      </a:endParaRPr>
                    </a:p>
                  </a:txBody>
                  <a:tcPr marL="91432" marR="91432" marT="45711" marB="45711"/>
                </a:tc>
              </a:tr>
              <a:tr h="914384">
                <a:tc>
                  <a:txBody>
                    <a:bodyPr/>
                    <a:lstStyle/>
                    <a:p>
                      <a:endParaRPr lang="zh-TW" altLang="en-US" sz="1800" b="0" u="none" dirty="0" smtClean="0"/>
                    </a:p>
                  </a:txBody>
                  <a:tcPr marL="91432" marR="91432" marT="45711" marB="45711"/>
                </a:tc>
                <a:tc>
                  <a:txBody>
                    <a:bodyPr/>
                    <a:lstStyle/>
                    <a:p>
                      <a:pPr marL="0" indent="0"/>
                      <a:r>
                        <a:rPr lang="zh-TW" altLang="zh-TW" sz="1800" dirty="0" smtClean="0">
                          <a:solidFill>
                            <a:schemeClr val="tx1"/>
                          </a:solidFill>
                        </a:rPr>
                        <a:t>規劃訂定國家級促進攝取蔬果、全穀類、健康餐點之普及政策，例如：提供安全（無農藥殘留）、價廉的蔬果，全穀類食品法規、蔬果平準基金等。</a:t>
                      </a:r>
                      <a:endParaRPr lang="en-US" altLang="zh-TW" sz="1800" dirty="0" smtClean="0">
                        <a:solidFill>
                          <a:schemeClr val="tx1"/>
                        </a:solidFill>
                      </a:endParaRPr>
                    </a:p>
                  </a:txBody>
                  <a:tcPr marL="91432" marR="91432" marT="45711" marB="45711"/>
                </a:tc>
                <a:tc>
                  <a:txBody>
                    <a:bodyPr/>
                    <a:lstStyle/>
                    <a:p>
                      <a:r>
                        <a:rPr lang="zh-TW" altLang="en-US" sz="1800" dirty="0" smtClean="0">
                          <a:solidFill>
                            <a:schemeClr val="tx1"/>
                          </a:solidFill>
                        </a:rPr>
                        <a:t>農委會</a:t>
                      </a:r>
                      <a:endParaRPr lang="zh-TW" altLang="en-US" sz="1800" dirty="0">
                        <a:solidFill>
                          <a:schemeClr val="tx1"/>
                        </a:solidFill>
                      </a:endParaRPr>
                    </a:p>
                  </a:txBody>
                  <a:tcPr marL="91432" marR="91432" marT="45711" marB="45711"/>
                </a:tc>
              </a:tr>
              <a:tr h="640064">
                <a:tc>
                  <a:txBody>
                    <a:bodyPr/>
                    <a:lstStyle/>
                    <a:p>
                      <a:endParaRPr lang="zh-TW" altLang="en-US" sz="1800" b="0" u="none" dirty="0" smtClean="0"/>
                    </a:p>
                  </a:txBody>
                  <a:tcPr marL="91432" marR="91432"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活化休耕農地</a:t>
                      </a:r>
                      <a:r>
                        <a:rPr lang="zh-TW"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獎勵耕植作物高於休耕</a:t>
                      </a:r>
                      <a:r>
                        <a:rPr lang="zh-TW" altLang="zh-TW" sz="1800" dirty="0" smtClean="0">
                          <a:solidFill>
                            <a:schemeClr val="tx1"/>
                          </a:solidFill>
                        </a:rPr>
                        <a:t>，</a:t>
                      </a:r>
                      <a:r>
                        <a:rPr lang="zh-TW" altLang="en-US" sz="1800" dirty="0" smtClean="0">
                          <a:solidFill>
                            <a:schemeClr val="tx1"/>
                          </a:solidFill>
                        </a:rPr>
                        <a:t>增加產值創造就業機會</a:t>
                      </a:r>
                      <a:r>
                        <a:rPr lang="zh-TW" altLang="en-US" sz="1800" kern="1200" dirty="0" smtClean="0">
                          <a:solidFill>
                            <a:schemeClr val="tx1"/>
                          </a:solidFill>
                          <a:latin typeface="標楷體"/>
                          <a:ea typeface="+mn-ea"/>
                          <a:cs typeface="+mn-cs"/>
                        </a:rPr>
                        <a:t>。</a:t>
                      </a:r>
                      <a:endParaRPr lang="zh-TW" altLang="en-US" sz="1800" kern="1200" dirty="0">
                        <a:solidFill>
                          <a:schemeClr val="tx1"/>
                        </a:solidFill>
                        <a:latin typeface="+mn-lt"/>
                        <a:ea typeface="+mn-ea"/>
                        <a:cs typeface="+mn-cs"/>
                      </a:endParaRPr>
                    </a:p>
                  </a:txBody>
                  <a:tcPr marL="91432" marR="91432" marT="45711" marB="45711"/>
                </a:tc>
                <a:tc>
                  <a:txBody>
                    <a:bodyPr/>
                    <a:lstStyle/>
                    <a:p>
                      <a:r>
                        <a:rPr lang="zh-TW" altLang="en-US" sz="1800" dirty="0" smtClean="0">
                          <a:solidFill>
                            <a:schemeClr val="tx1"/>
                          </a:solidFill>
                        </a:rPr>
                        <a:t>農委會</a:t>
                      </a:r>
                      <a:endParaRPr lang="zh-TW" altLang="en-US" sz="1800" dirty="0">
                        <a:solidFill>
                          <a:schemeClr val="tx1"/>
                        </a:solidFill>
                      </a:endParaRPr>
                    </a:p>
                  </a:txBody>
                  <a:tcPr marL="91432" marR="91432" marT="45711" marB="45711"/>
                </a:tc>
              </a:tr>
              <a:tr h="1005653">
                <a:tc>
                  <a:txBody>
                    <a:bodyPr/>
                    <a:lstStyle/>
                    <a:p>
                      <a:endParaRPr lang="zh-TW" altLang="en-US" sz="1800" b="0" u="none" dirty="0" smtClean="0"/>
                    </a:p>
                  </a:txBody>
                  <a:tcPr marL="91432" marR="91432"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推動低碳蔬食綠生活</a:t>
                      </a:r>
                      <a:r>
                        <a:rPr lang="zh-TW"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如推動蔬食日、愛吃蔬食少吃肉、校園推動蔬食午餐、推廣健康盒餐、環保署持續傳播「國民低碳飲食選擇參考手冊」</a:t>
                      </a:r>
                      <a:r>
                        <a:rPr lang="zh-TW" altLang="en-US" sz="1800" kern="1200" dirty="0" smtClean="0">
                          <a:solidFill>
                            <a:schemeClr val="tx1"/>
                          </a:solidFill>
                          <a:latin typeface="標楷體"/>
                          <a:ea typeface="+mn-ea"/>
                          <a:cs typeface="+mn-cs"/>
                        </a:rPr>
                        <a:t>。</a:t>
                      </a:r>
                      <a:endParaRPr lang="zh-TW" altLang="en-US" sz="1800" kern="1200" dirty="0">
                        <a:solidFill>
                          <a:schemeClr val="tx1"/>
                        </a:solidFill>
                        <a:latin typeface="+mn-lt"/>
                        <a:ea typeface="+mn-ea"/>
                        <a:cs typeface="+mn-cs"/>
                      </a:endParaRPr>
                    </a:p>
                  </a:txBody>
                  <a:tcPr marL="91432" marR="91432" marT="45711" marB="45711"/>
                </a:tc>
                <a:tc>
                  <a:txBody>
                    <a:bodyPr/>
                    <a:lstStyle/>
                    <a:p>
                      <a:r>
                        <a:rPr lang="zh-TW" altLang="en-US" sz="1800" dirty="0" smtClean="0">
                          <a:solidFill>
                            <a:schemeClr val="tx1"/>
                          </a:solidFill>
                        </a:rPr>
                        <a:t>環保署</a:t>
                      </a:r>
                      <a:r>
                        <a:rPr lang="zh-TW" altLang="en-US" sz="1800" kern="1200" dirty="0" smtClean="0">
                          <a:solidFill>
                            <a:schemeClr val="dk1"/>
                          </a:solidFill>
                          <a:latin typeface="+mn-lt"/>
                          <a:ea typeface="+mn-ea"/>
                          <a:cs typeface="+mn-cs"/>
                        </a:rPr>
                        <a:t>、</a:t>
                      </a:r>
                      <a:r>
                        <a:rPr lang="zh-TW" altLang="en-US" sz="1800" dirty="0" smtClean="0">
                          <a:solidFill>
                            <a:schemeClr val="tx1"/>
                          </a:solidFill>
                        </a:rPr>
                        <a:t>教育部</a:t>
                      </a:r>
                      <a:r>
                        <a:rPr lang="zh-TW" altLang="en-US" sz="1800" kern="1200" dirty="0" smtClean="0">
                          <a:solidFill>
                            <a:schemeClr val="dk1"/>
                          </a:solidFill>
                          <a:latin typeface="+mn-lt"/>
                          <a:ea typeface="+mn-ea"/>
                          <a:cs typeface="+mn-cs"/>
                        </a:rPr>
                        <a:t>、農委會</a:t>
                      </a:r>
                      <a:endParaRPr lang="zh-TW" altLang="en-US" sz="1800" dirty="0">
                        <a:solidFill>
                          <a:schemeClr val="tx1"/>
                        </a:solidFill>
                      </a:endParaRPr>
                    </a:p>
                  </a:txBody>
                  <a:tcPr marL="91432" marR="91432" marT="45711" marB="45711"/>
                </a:tc>
              </a:tr>
            </a:tbl>
          </a:graphicData>
        </a:graphic>
      </p:graphicFrame>
      <p:sp>
        <p:nvSpPr>
          <p:cNvPr id="4" name="Rectangle 5"/>
          <p:cNvSpPr txBox="1">
            <a:spLocks noChangeArrowheads="1"/>
          </p:cNvSpPr>
          <p:nvPr/>
        </p:nvSpPr>
        <p:spPr>
          <a:xfrm>
            <a:off x="401638" y="304800"/>
            <a:ext cx="8742362" cy="692150"/>
          </a:xfrm>
          <a:prstGeom prst="rect">
            <a:avLst/>
          </a:prstGeom>
          <a:noFill/>
          <a:ln/>
        </p:spPr>
        <p:txBody>
          <a:bodyPr/>
          <a:lst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a:lstStyle>
          <a:p>
            <a:pPr>
              <a:defRPr/>
            </a:pPr>
            <a:r>
              <a:rPr lang="en-US" altLang="zh-TW" sz="2800" u="none" kern="0" dirty="0" smtClean="0"/>
              <a:t>104</a:t>
            </a:r>
            <a:r>
              <a:rPr lang="zh-TW" altLang="en-US" sz="2800" u="none" kern="0" dirty="0" smtClean="0"/>
              <a:t>年持續與各部會共同推動樂活健康低碳環境</a:t>
            </a:r>
            <a:r>
              <a:rPr lang="en-US" altLang="zh-TW" sz="2800" u="none" kern="0" dirty="0" smtClean="0"/>
              <a:t>(4/6)</a:t>
            </a:r>
            <a:endParaRPr lang="zh-TW" altLang="en-US" sz="2800" u="none" kern="0" dirty="0" smtClean="0"/>
          </a:p>
        </p:txBody>
      </p:sp>
      <p:sp>
        <p:nvSpPr>
          <p:cNvPr id="10273"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209F2788-6752-4929-B53F-BAE7C8139CCC}" type="slidenum">
              <a:rPr kumimoji="0" lang="en-US" altLang="zh-TW" sz="1200" b="1" u="none"/>
              <a:pPr algn="r" eaLnBrk="1" hangingPunct="1"/>
              <a:t>5</a:t>
            </a:fld>
            <a:endParaRPr kumimoji="0" lang="en-US" altLang="zh-TW" sz="1200" b="1" u="non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01638" y="1260475"/>
          <a:ext cx="8488362" cy="5159461"/>
        </p:xfrm>
        <a:graphic>
          <a:graphicData uri="http://schemas.openxmlformats.org/drawingml/2006/table">
            <a:tbl>
              <a:tblPr firstRow="1" bandRow="1">
                <a:tableStyleId>{5C22544A-7EE6-4342-B048-85BDC9FD1C3A}</a:tableStyleId>
              </a:tblPr>
              <a:tblGrid>
                <a:gridCol w="1958864"/>
                <a:gridCol w="5295183"/>
                <a:gridCol w="1234315"/>
              </a:tblGrid>
              <a:tr h="402693">
                <a:tc>
                  <a:txBody>
                    <a:bodyPr/>
                    <a:lstStyle/>
                    <a:p>
                      <a:r>
                        <a:rPr lang="zh-TW" altLang="en-US" sz="1600" dirty="0" smtClean="0">
                          <a:solidFill>
                            <a:schemeClr val="tx1"/>
                          </a:solidFill>
                        </a:rPr>
                        <a:t>面向</a:t>
                      </a:r>
                      <a:endParaRPr lang="zh-TW" altLang="en-US" sz="1600" dirty="0">
                        <a:solidFill>
                          <a:schemeClr val="tx1"/>
                        </a:solidFill>
                      </a:endParaRPr>
                    </a:p>
                  </a:txBody>
                  <a:tcPr marT="45715" marB="45715"/>
                </a:tc>
                <a:tc>
                  <a:txBody>
                    <a:bodyPr/>
                    <a:lstStyle/>
                    <a:p>
                      <a:r>
                        <a:rPr lang="zh-TW" altLang="en-US" sz="1600" dirty="0" smtClean="0">
                          <a:solidFill>
                            <a:schemeClr val="tx1"/>
                          </a:solidFill>
                        </a:rPr>
                        <a:t>推動重點</a:t>
                      </a:r>
                      <a:endParaRPr lang="zh-TW" altLang="en-US" sz="1600" dirty="0">
                        <a:solidFill>
                          <a:schemeClr val="tx1"/>
                        </a:solidFill>
                      </a:endParaRPr>
                    </a:p>
                  </a:txBody>
                  <a:tcPr marT="45715" marB="45715"/>
                </a:tc>
                <a:tc>
                  <a:txBody>
                    <a:bodyPr/>
                    <a:lstStyle/>
                    <a:p>
                      <a:r>
                        <a:rPr lang="zh-TW" altLang="en-US" sz="1600" dirty="0" smtClean="0">
                          <a:solidFill>
                            <a:schemeClr val="tx1"/>
                          </a:solidFill>
                        </a:rPr>
                        <a:t>權責部會</a:t>
                      </a:r>
                      <a:endParaRPr lang="zh-TW" altLang="en-US" sz="1600" dirty="0">
                        <a:solidFill>
                          <a:schemeClr val="tx1"/>
                        </a:solidFill>
                      </a:endParaRPr>
                    </a:p>
                  </a:txBody>
                  <a:tcPr marT="45715" marB="45715"/>
                </a:tc>
              </a:tr>
              <a:tr h="761254">
                <a:tc>
                  <a:txBody>
                    <a:bodyPr/>
                    <a:lstStyle/>
                    <a:p>
                      <a:r>
                        <a:rPr lang="zh-TW" altLang="en-US" sz="1800" dirty="0" smtClean="0">
                          <a:solidFill>
                            <a:schemeClr val="tx1"/>
                          </a:solidFill>
                        </a:rPr>
                        <a:t>提升健康飲食素養</a:t>
                      </a:r>
                      <a:endParaRPr lang="zh-TW" altLang="en-US" sz="1800" dirty="0">
                        <a:solidFill>
                          <a:schemeClr val="tx1"/>
                        </a:solidFill>
                      </a:endParaRPr>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提升廚師、烘焙師等營養知</a:t>
                      </a:r>
                      <a:r>
                        <a:rPr lang="zh-TW" altLang="en-US" sz="1800" kern="1200" dirty="0" smtClean="0">
                          <a:solidFill>
                            <a:schemeClr val="tx1"/>
                          </a:solidFill>
                          <a:latin typeface="+mn-lt"/>
                          <a:ea typeface="+mn-ea"/>
                          <a:cs typeface="+mn-cs"/>
                        </a:rPr>
                        <a:t>能，於檢定及廚師健康教育講習中加入健康飲食及營養相關內容</a:t>
                      </a:r>
                      <a:r>
                        <a:rPr lang="zh-TW" altLang="en-US" sz="1800" kern="1200" dirty="0" smtClean="0">
                          <a:solidFill>
                            <a:schemeClr val="tx1"/>
                          </a:solidFill>
                          <a:latin typeface="標楷體"/>
                          <a:ea typeface="標楷體"/>
                          <a:cs typeface="+mn-cs"/>
                        </a:rPr>
                        <a:t>。</a:t>
                      </a:r>
                      <a:endParaRPr lang="en-US" altLang="zh-TW" sz="1800" kern="1200" dirty="0" smtClean="0">
                        <a:solidFill>
                          <a:schemeClr val="tx1"/>
                        </a:solidFill>
                        <a:latin typeface="+mn-lt"/>
                        <a:ea typeface="+mn-ea"/>
                        <a:cs typeface="+mn-cs"/>
                      </a:endParaRPr>
                    </a:p>
                  </a:txBody>
                  <a:tcPr marT="45715" marB="45715"/>
                </a:tc>
                <a:tc>
                  <a:txBody>
                    <a:bodyPr/>
                    <a:lstStyle/>
                    <a:p>
                      <a:r>
                        <a:rPr lang="zh-TW" altLang="en-US" sz="1800" dirty="0" smtClean="0">
                          <a:solidFill>
                            <a:schemeClr val="tx1"/>
                          </a:solidFill>
                        </a:rPr>
                        <a:t>勞動部</a:t>
                      </a:r>
                      <a:endParaRPr lang="zh-TW" altLang="en-US" sz="1800" dirty="0">
                        <a:solidFill>
                          <a:schemeClr val="tx1"/>
                        </a:solidFill>
                      </a:endParaRPr>
                    </a:p>
                  </a:txBody>
                  <a:tcPr marT="45715" marB="45715"/>
                </a:tc>
              </a:tr>
              <a:tr h="1264351">
                <a:tc>
                  <a:txBody>
                    <a:bodyPr/>
                    <a:lstStyle/>
                    <a:p>
                      <a:endParaRPr lang="zh-TW" altLang="en-US" sz="1800" b="0" u="none" dirty="0" smtClean="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居家式托育服務者</a:t>
                      </a:r>
                      <a:r>
                        <a:rPr lang="en-US" altLang="zh-TW" sz="1800" kern="1200" dirty="0" smtClean="0">
                          <a:solidFill>
                            <a:schemeClr val="tx1"/>
                          </a:solidFill>
                          <a:latin typeface="+mn-lt"/>
                          <a:ea typeface="+mn-ea"/>
                          <a:cs typeface="+mn-cs"/>
                        </a:rPr>
                        <a:t>(</a:t>
                      </a:r>
                      <a:r>
                        <a:rPr lang="zh-TW" altLang="en-US" sz="1800" kern="1200" dirty="0" smtClean="0">
                          <a:solidFill>
                            <a:schemeClr val="dk1"/>
                          </a:solidFill>
                          <a:effectLst/>
                          <a:latin typeface="+mn-lt"/>
                          <a:ea typeface="+mn-ea"/>
                          <a:cs typeface="+mn-cs"/>
                        </a:rPr>
                        <a:t>保母人員技術士證之取得</a:t>
                      </a:r>
                      <a:r>
                        <a:rPr lang="en-US" altLang="zh-TW" sz="1800" kern="1200" dirty="0" smtClean="0">
                          <a:solidFill>
                            <a:schemeClr val="dk1"/>
                          </a:solidFill>
                          <a:effectLst/>
                          <a:latin typeface="+mn-lt"/>
                          <a:ea typeface="+mn-ea"/>
                          <a:cs typeface="+mn-cs"/>
                        </a:rPr>
                        <a:t>)</a:t>
                      </a:r>
                      <a:r>
                        <a:rPr lang="zh-TW" altLang="en-US" sz="1800" dirty="0" smtClean="0">
                          <a:solidFill>
                            <a:schemeClr val="tx1"/>
                          </a:solidFill>
                        </a:rPr>
                        <a:t>、</a:t>
                      </a:r>
                      <a:r>
                        <a:rPr lang="zh-TW" altLang="zh-TW" sz="1800" b="0" u="none" kern="1200" dirty="0" smtClean="0">
                          <a:solidFill>
                            <a:schemeClr val="tx1"/>
                          </a:solidFill>
                          <a:effectLst/>
                          <a:latin typeface="+mn-lt"/>
                          <a:ea typeface="+mn-ea"/>
                          <a:cs typeface="+mn-cs"/>
                        </a:rPr>
                        <a:t>兒童照護機構</a:t>
                      </a:r>
                      <a:r>
                        <a:rPr lang="zh-TW" altLang="en-US" sz="1800" b="0" u="none" kern="1200" dirty="0" smtClean="0">
                          <a:solidFill>
                            <a:schemeClr val="tx1"/>
                          </a:solidFill>
                          <a:effectLst/>
                          <a:latin typeface="+mn-lt"/>
                          <a:ea typeface="+mn-ea"/>
                          <a:cs typeface="+mn-cs"/>
                        </a:rPr>
                        <a:t>從業人員</a:t>
                      </a:r>
                      <a:r>
                        <a:rPr lang="zh-TW" altLang="zh-TW" sz="1800" b="0" u="none" kern="1200" dirty="0" smtClean="0">
                          <a:solidFill>
                            <a:schemeClr val="tx1"/>
                          </a:solidFill>
                          <a:effectLst/>
                          <a:latin typeface="+mn-lt"/>
                          <a:ea typeface="+mn-ea"/>
                          <a:cs typeface="+mn-cs"/>
                        </a:rPr>
                        <a:t>（如</a:t>
                      </a:r>
                      <a:r>
                        <a:rPr lang="zh-TW" altLang="en-US" sz="1800" b="0" u="none" kern="1200" dirty="0" smtClean="0">
                          <a:solidFill>
                            <a:schemeClr val="tx1"/>
                          </a:solidFill>
                          <a:effectLst/>
                          <a:latin typeface="+mn-lt"/>
                          <a:ea typeface="+mn-ea"/>
                          <a:cs typeface="+mn-cs"/>
                        </a:rPr>
                        <a:t>幼兒園</a:t>
                      </a:r>
                      <a:r>
                        <a:rPr lang="zh-TW" altLang="zh-TW" sz="1800" b="0" u="none" kern="1200" dirty="0" smtClean="0">
                          <a:solidFill>
                            <a:schemeClr val="tx1"/>
                          </a:solidFill>
                          <a:effectLst/>
                          <a:latin typeface="+mn-lt"/>
                          <a:ea typeface="+mn-ea"/>
                          <a:cs typeface="+mn-cs"/>
                        </a:rPr>
                        <a:t>、</a:t>
                      </a:r>
                      <a:r>
                        <a:rPr lang="zh-TW" altLang="zh-TW" sz="1800" kern="1200" dirty="0" smtClean="0">
                          <a:solidFill>
                            <a:schemeClr val="dk1"/>
                          </a:solidFill>
                          <a:effectLst/>
                          <a:latin typeface="+mn-lt"/>
                          <a:ea typeface="+mn-ea"/>
                          <a:cs typeface="+mn-cs"/>
                        </a:rPr>
                        <a:t>兒童課後照顧服務班</a:t>
                      </a:r>
                      <a:r>
                        <a:rPr lang="zh-TW" altLang="en-US" sz="1800" kern="1200" dirty="0" smtClean="0">
                          <a:solidFill>
                            <a:schemeClr val="dk1"/>
                          </a:solidFill>
                          <a:effectLst/>
                          <a:latin typeface="+mn-lt"/>
                          <a:ea typeface="+mn-ea"/>
                          <a:cs typeface="+mn-cs"/>
                        </a:rPr>
                        <a:t>及中心</a:t>
                      </a:r>
                      <a:r>
                        <a:rPr lang="zh-TW" altLang="zh-TW" sz="1800" b="0" u="none" kern="1200" dirty="0" smtClean="0">
                          <a:solidFill>
                            <a:schemeClr val="tx1"/>
                          </a:solidFill>
                          <a:effectLst/>
                          <a:latin typeface="+mn-lt"/>
                          <a:ea typeface="+mn-ea"/>
                          <a:cs typeface="+mn-cs"/>
                        </a:rPr>
                        <a:t>、育幼院等）</a:t>
                      </a:r>
                      <a:r>
                        <a:rPr lang="zh-TW" altLang="en-US" sz="1800" b="0" u="none" kern="1200" dirty="0" smtClean="0">
                          <a:solidFill>
                            <a:schemeClr val="tx1"/>
                          </a:solidFill>
                          <a:effectLst/>
                          <a:latin typeface="+mn-lt"/>
                          <a:ea typeface="+mn-ea"/>
                          <a:cs typeface="+mn-cs"/>
                        </a:rPr>
                        <a:t>應具備營養相關專業</a:t>
                      </a:r>
                      <a:r>
                        <a:rPr lang="zh-TW" altLang="en-US" sz="1800" kern="1200" dirty="0" smtClean="0">
                          <a:solidFill>
                            <a:schemeClr val="tx1"/>
                          </a:solidFill>
                          <a:latin typeface="標楷體"/>
                          <a:ea typeface="+mn-ea"/>
                          <a:cs typeface="+mn-cs"/>
                        </a:rPr>
                        <a:t>。</a:t>
                      </a:r>
                      <a:endParaRPr lang="en-US" altLang="zh-TW" sz="1800" dirty="0" smtClean="0">
                        <a:solidFill>
                          <a:schemeClr val="tx1"/>
                        </a:solidFill>
                      </a:endParaRPr>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tx1"/>
                          </a:solidFill>
                        </a:rPr>
                        <a:t>衛生福利部、教育部、勞動部</a:t>
                      </a:r>
                    </a:p>
                  </a:txBody>
                  <a:tcPr marT="45715" marB="45715"/>
                </a:tc>
              </a:tr>
              <a:tr h="2315626">
                <a:tc>
                  <a:txBody>
                    <a:bodyPr/>
                    <a:lstStyle/>
                    <a:p>
                      <a:endParaRPr lang="zh-TW" altLang="en-US" sz="1800" b="0" u="none" dirty="0" smtClean="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各生命期之健康飲食</a:t>
                      </a:r>
                      <a:r>
                        <a:rPr lang="zh-TW" altLang="en-US" sz="1800" dirty="0" smtClean="0">
                          <a:solidFill>
                            <a:schemeClr val="tx1"/>
                          </a:solidFill>
                        </a:rPr>
                        <a:t>、</a:t>
                      </a:r>
                      <a:r>
                        <a:rPr lang="zh-TW" altLang="en-US" sz="1800" kern="1200" dirty="0" smtClean="0">
                          <a:solidFill>
                            <a:schemeClr val="tx1"/>
                          </a:solidFill>
                          <a:latin typeface="+mn-lt"/>
                          <a:ea typeface="+mn-ea"/>
                          <a:cs typeface="+mn-cs"/>
                        </a:rPr>
                        <a:t>營養素養之培育，包含國中小及學前教育</a:t>
                      </a:r>
                      <a:r>
                        <a:rPr lang="zh-TW" altLang="en-US" sz="1800" dirty="0" smtClean="0">
                          <a:solidFill>
                            <a:schemeClr val="tx1"/>
                          </a:solidFill>
                        </a:rPr>
                        <a:t>、</a:t>
                      </a:r>
                      <a:r>
                        <a:rPr lang="zh-TW" altLang="en-US" sz="1800" kern="1200" dirty="0" smtClean="0">
                          <a:solidFill>
                            <a:schemeClr val="tx1"/>
                          </a:solidFill>
                          <a:latin typeface="+mn-lt"/>
                          <a:ea typeface="+mn-ea"/>
                          <a:cs typeface="+mn-cs"/>
                        </a:rPr>
                        <a:t>高中職</a:t>
                      </a:r>
                      <a:r>
                        <a:rPr lang="zh-TW" altLang="en-US" sz="1800" dirty="0" smtClean="0">
                          <a:solidFill>
                            <a:schemeClr val="tx1"/>
                          </a:solidFill>
                        </a:rPr>
                        <a:t>、</a:t>
                      </a:r>
                      <a:r>
                        <a:rPr lang="zh-TW" altLang="en-US" sz="1800" kern="1200" dirty="0" smtClean="0">
                          <a:solidFill>
                            <a:schemeClr val="tx1"/>
                          </a:solidFill>
                          <a:latin typeface="+mn-lt"/>
                          <a:ea typeface="+mn-ea"/>
                          <a:cs typeface="+mn-cs"/>
                        </a:rPr>
                        <a:t>大學技職教育</a:t>
                      </a:r>
                      <a:r>
                        <a:rPr lang="en-US" altLang="zh-TW" sz="1800" kern="1200" dirty="0" smtClean="0">
                          <a:solidFill>
                            <a:schemeClr val="tx1"/>
                          </a:solidFill>
                          <a:latin typeface="+mn-lt"/>
                          <a:ea typeface="+mn-ea"/>
                          <a:cs typeface="+mn-cs"/>
                        </a:rPr>
                        <a:t>(</a:t>
                      </a:r>
                      <a:r>
                        <a:rPr lang="zh-TW" altLang="en-US" sz="1800" kern="1200" dirty="0" smtClean="0">
                          <a:solidFill>
                            <a:schemeClr val="tx1"/>
                          </a:solidFill>
                          <a:latin typeface="+mn-lt"/>
                          <a:ea typeface="+mn-ea"/>
                          <a:cs typeface="+mn-cs"/>
                        </a:rPr>
                        <a:t>產學合作</a:t>
                      </a:r>
                      <a:r>
                        <a:rPr lang="en-US" altLang="zh-TW" sz="1800" kern="1200" dirty="0" smtClean="0">
                          <a:solidFill>
                            <a:schemeClr val="tx1"/>
                          </a:solidFill>
                          <a:latin typeface="+mn-lt"/>
                          <a:ea typeface="+mn-ea"/>
                          <a:cs typeface="+mn-cs"/>
                        </a:rPr>
                        <a:t>)</a:t>
                      </a:r>
                      <a:r>
                        <a:rPr lang="zh-TW" altLang="en-US" sz="1800" dirty="0" smtClean="0">
                          <a:solidFill>
                            <a:schemeClr val="tx1"/>
                          </a:solidFill>
                        </a:rPr>
                        <a:t>、青年培育</a:t>
                      </a:r>
                      <a:r>
                        <a:rPr lang="en-US" altLang="zh-TW" sz="1800" dirty="0" smtClean="0">
                          <a:solidFill>
                            <a:schemeClr val="tx1"/>
                          </a:solidFill>
                        </a:rPr>
                        <a:t>(</a:t>
                      </a:r>
                      <a:r>
                        <a:rPr lang="zh-TW" altLang="en-US" sz="1800" dirty="0" smtClean="0">
                          <a:solidFill>
                            <a:schemeClr val="tx1"/>
                          </a:solidFill>
                        </a:rPr>
                        <a:t>社會參與、志工參與</a:t>
                      </a:r>
                      <a:r>
                        <a:rPr lang="en-US" altLang="zh-TW" sz="1800" dirty="0" smtClean="0">
                          <a:solidFill>
                            <a:schemeClr val="tx1"/>
                          </a:solidFill>
                        </a:rPr>
                        <a:t>)</a:t>
                      </a:r>
                      <a:r>
                        <a:rPr lang="zh-TW" altLang="en-US" sz="1800" dirty="0" smtClean="0">
                          <a:solidFill>
                            <a:schemeClr val="tx1"/>
                          </a:solidFill>
                        </a:rPr>
                        <a:t> 、終身學習</a:t>
                      </a:r>
                      <a:r>
                        <a:rPr lang="en-US" altLang="zh-TW" sz="1800" dirty="0" smtClean="0">
                          <a:solidFill>
                            <a:schemeClr val="tx1"/>
                          </a:solidFill>
                        </a:rPr>
                        <a:t>(</a:t>
                      </a:r>
                      <a:r>
                        <a:rPr lang="zh-TW" altLang="en-US" sz="1800" dirty="0" smtClean="0">
                          <a:solidFill>
                            <a:schemeClr val="tx1"/>
                          </a:solidFill>
                        </a:rPr>
                        <a:t>家庭教育、老人教育學習</a:t>
                      </a:r>
                      <a:r>
                        <a:rPr lang="en-US" altLang="zh-TW" sz="1800" dirty="0" smtClean="0">
                          <a:solidFill>
                            <a:schemeClr val="tx1"/>
                          </a:solidFill>
                        </a:rPr>
                        <a:t>)</a:t>
                      </a:r>
                      <a:r>
                        <a:rPr lang="zh-TW" altLang="en-US" sz="1800" dirty="0" smtClean="0">
                          <a:solidFill>
                            <a:schemeClr val="tx1"/>
                          </a:solidFill>
                        </a:rPr>
                        <a:t> 、師資培育</a:t>
                      </a:r>
                      <a:r>
                        <a:rPr lang="en-US" altLang="zh-TW" sz="1800" dirty="0" smtClean="0">
                          <a:solidFill>
                            <a:schemeClr val="tx1"/>
                          </a:solidFill>
                        </a:rPr>
                        <a:t>(</a:t>
                      </a:r>
                      <a:r>
                        <a:rPr lang="zh-TW" altLang="en-US" sz="1800" dirty="0" smtClean="0">
                          <a:solidFill>
                            <a:schemeClr val="tx1"/>
                          </a:solidFill>
                        </a:rPr>
                        <a:t>含師資職前培訓及在職進修</a:t>
                      </a:r>
                      <a:r>
                        <a:rPr lang="en-US" altLang="zh-TW" sz="1800" dirty="0" smtClean="0">
                          <a:solidFill>
                            <a:schemeClr val="tx1"/>
                          </a:solidFill>
                        </a:rPr>
                        <a:t>)</a:t>
                      </a:r>
                      <a:r>
                        <a:rPr lang="zh-TW" altLang="en-US" sz="1800" dirty="0" smtClean="0">
                          <a:solidFill>
                            <a:schemeClr val="tx1"/>
                          </a:solidFill>
                        </a:rPr>
                        <a:t> 、原住民族與少數族群</a:t>
                      </a:r>
                      <a:r>
                        <a:rPr lang="en-US" altLang="zh-TW" sz="1800" dirty="0" smtClean="0">
                          <a:solidFill>
                            <a:schemeClr val="tx1"/>
                          </a:solidFill>
                        </a:rPr>
                        <a:t>(</a:t>
                      </a:r>
                      <a:r>
                        <a:rPr lang="zh-TW" altLang="en-US" sz="1800" dirty="0" smtClean="0">
                          <a:solidFill>
                            <a:schemeClr val="tx1"/>
                          </a:solidFill>
                        </a:rPr>
                        <a:t>含身心障礙</a:t>
                      </a:r>
                      <a:r>
                        <a:rPr lang="en-US" altLang="zh-TW" sz="1800" dirty="0" smtClean="0">
                          <a:solidFill>
                            <a:schemeClr val="tx1"/>
                          </a:solidFill>
                        </a:rPr>
                        <a:t>)</a:t>
                      </a:r>
                      <a:r>
                        <a:rPr lang="zh-TW" altLang="en-US" sz="1800" dirty="0" smtClean="0">
                          <a:solidFill>
                            <a:schemeClr val="tx1"/>
                          </a:solidFill>
                        </a:rPr>
                        <a:t>應加入肥胖防治、健康飲食、營養知能及實作相關課程</a:t>
                      </a:r>
                      <a:r>
                        <a:rPr lang="zh-TW" altLang="en-US" sz="1800" kern="1200" dirty="0" smtClean="0">
                          <a:solidFill>
                            <a:schemeClr val="tx1"/>
                          </a:solidFill>
                          <a:latin typeface="+mn-lt"/>
                          <a:ea typeface="+mn-ea"/>
                          <a:cs typeface="+mn-cs"/>
                        </a:rPr>
                        <a:t>，重視健康教育時數，並落實老師不送不健康食品為獎勵</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T="45715" marB="45715"/>
                </a:tc>
                <a:tc>
                  <a:txBody>
                    <a:bodyPr/>
                    <a:lstStyle/>
                    <a:p>
                      <a:r>
                        <a:rPr lang="zh-TW" altLang="en-US" sz="1800" dirty="0" smtClean="0">
                          <a:solidFill>
                            <a:schemeClr val="tx1"/>
                          </a:solidFill>
                        </a:rPr>
                        <a:t>教育部、原民會</a:t>
                      </a:r>
                      <a:endParaRPr lang="zh-TW" altLang="en-US" sz="1800" dirty="0">
                        <a:solidFill>
                          <a:schemeClr val="tx1"/>
                        </a:solidFill>
                      </a:endParaRPr>
                    </a:p>
                  </a:txBody>
                  <a:tcPr marT="45715" marB="45715"/>
                </a:tc>
              </a:tr>
              <a:tr h="415537">
                <a:tc>
                  <a:txBody>
                    <a:bodyPr/>
                    <a:lstStyle/>
                    <a:p>
                      <a:endParaRPr lang="zh-TW" altLang="en-US" sz="1800" b="0" u="none" dirty="0" smtClean="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學生體位不良之輔導與轉介</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T="45715" marB="45715"/>
                </a:tc>
                <a:tc>
                  <a:txBody>
                    <a:bodyPr/>
                    <a:lstStyle/>
                    <a:p>
                      <a:r>
                        <a:rPr lang="zh-TW" altLang="en-US" sz="1800" dirty="0" smtClean="0">
                          <a:solidFill>
                            <a:schemeClr val="tx1"/>
                          </a:solidFill>
                        </a:rPr>
                        <a:t>教育部</a:t>
                      </a:r>
                      <a:endParaRPr lang="zh-TW" altLang="en-US" sz="1800" dirty="0">
                        <a:solidFill>
                          <a:schemeClr val="tx1"/>
                        </a:solidFill>
                      </a:endParaRPr>
                    </a:p>
                  </a:txBody>
                  <a:tcPr marT="45715" marB="45715"/>
                </a:tc>
              </a:tr>
            </a:tbl>
          </a:graphicData>
        </a:graphic>
      </p:graphicFrame>
      <p:sp>
        <p:nvSpPr>
          <p:cNvPr id="4" name="Rectangle 5"/>
          <p:cNvSpPr txBox="1">
            <a:spLocks noChangeArrowheads="1"/>
          </p:cNvSpPr>
          <p:nvPr/>
        </p:nvSpPr>
        <p:spPr>
          <a:xfrm>
            <a:off x="401638" y="304800"/>
            <a:ext cx="8742362" cy="692150"/>
          </a:xfrm>
          <a:prstGeom prst="rect">
            <a:avLst/>
          </a:prstGeom>
          <a:noFill/>
          <a:ln/>
        </p:spPr>
        <p:txBody>
          <a:bodyPr/>
          <a:lst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a:lstStyle>
          <a:p>
            <a:pPr>
              <a:defRPr/>
            </a:pPr>
            <a:r>
              <a:rPr lang="en-US" altLang="zh-TW" sz="2800" u="none" kern="0" dirty="0" smtClean="0"/>
              <a:t>104</a:t>
            </a:r>
            <a:r>
              <a:rPr lang="zh-TW" altLang="en-US" sz="2800" u="none" kern="0" dirty="0" smtClean="0"/>
              <a:t>年持續與各部會共同推動樂活健康低碳環境</a:t>
            </a:r>
            <a:r>
              <a:rPr lang="en-US" altLang="zh-TW" sz="2800" u="none" kern="0" dirty="0" smtClean="0"/>
              <a:t>(5/6)</a:t>
            </a:r>
            <a:endParaRPr lang="zh-TW" altLang="en-US" sz="2800" u="none" kern="0" dirty="0" smtClean="0"/>
          </a:p>
        </p:txBody>
      </p:sp>
      <p:sp>
        <p:nvSpPr>
          <p:cNvPr id="11293"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B1C5750E-6AEC-46DF-9D87-1475F4BB5365}" type="slidenum">
              <a:rPr kumimoji="0" lang="en-US" altLang="zh-TW" sz="1200" b="1" u="none"/>
              <a:pPr algn="r" eaLnBrk="1" hangingPunct="1"/>
              <a:t>6</a:t>
            </a:fld>
            <a:endParaRPr kumimoji="0" lang="en-US" altLang="zh-TW" sz="1200" b="1" u="non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01638" y="1122363"/>
          <a:ext cx="8458200" cy="5735638"/>
        </p:xfrm>
        <a:graphic>
          <a:graphicData uri="http://schemas.openxmlformats.org/drawingml/2006/table">
            <a:tbl>
              <a:tblPr firstRow="1" bandRow="1">
                <a:tableStyleId>{5C22544A-7EE6-4342-B048-85BDC9FD1C3A}</a:tableStyleId>
              </a:tblPr>
              <a:tblGrid>
                <a:gridCol w="1548446"/>
                <a:gridCol w="5450292"/>
                <a:gridCol w="1459462"/>
              </a:tblGrid>
              <a:tr h="370892">
                <a:tc>
                  <a:txBody>
                    <a:bodyPr/>
                    <a:lstStyle/>
                    <a:p>
                      <a:r>
                        <a:rPr lang="zh-TW" altLang="en-US" sz="1600" dirty="0" smtClean="0">
                          <a:solidFill>
                            <a:schemeClr val="tx1"/>
                          </a:solidFill>
                        </a:rPr>
                        <a:t>面向</a:t>
                      </a:r>
                      <a:endParaRPr lang="zh-TW" altLang="en-US" sz="1600" dirty="0">
                        <a:solidFill>
                          <a:schemeClr val="tx1"/>
                        </a:solidFill>
                      </a:endParaRPr>
                    </a:p>
                  </a:txBody>
                  <a:tcPr marL="91453" marR="91453" marT="45726" marB="45726"/>
                </a:tc>
                <a:tc>
                  <a:txBody>
                    <a:bodyPr/>
                    <a:lstStyle/>
                    <a:p>
                      <a:r>
                        <a:rPr lang="zh-TW" altLang="en-US" sz="1600" dirty="0" smtClean="0">
                          <a:solidFill>
                            <a:schemeClr val="tx1"/>
                          </a:solidFill>
                        </a:rPr>
                        <a:t>推動重點</a:t>
                      </a:r>
                      <a:endParaRPr lang="zh-TW" altLang="en-US" sz="1600" dirty="0">
                        <a:solidFill>
                          <a:schemeClr val="tx1"/>
                        </a:solidFill>
                      </a:endParaRPr>
                    </a:p>
                  </a:txBody>
                  <a:tcPr marL="91453" marR="91453" marT="45726" marB="45726"/>
                </a:tc>
                <a:tc>
                  <a:txBody>
                    <a:bodyPr/>
                    <a:lstStyle/>
                    <a:p>
                      <a:r>
                        <a:rPr lang="zh-TW" altLang="en-US" sz="1600" dirty="0" smtClean="0">
                          <a:solidFill>
                            <a:schemeClr val="tx1"/>
                          </a:solidFill>
                        </a:rPr>
                        <a:t>權責部會</a:t>
                      </a:r>
                      <a:endParaRPr lang="zh-TW" altLang="en-US" sz="1600" dirty="0">
                        <a:solidFill>
                          <a:schemeClr val="tx1"/>
                        </a:solidFill>
                      </a:endParaRPr>
                    </a:p>
                  </a:txBody>
                  <a:tcPr marL="91453" marR="91453" marT="45726" marB="45726"/>
                </a:tc>
              </a:tr>
              <a:tr h="640105">
                <a:tc>
                  <a:txBody>
                    <a:bodyPr/>
                    <a:lstStyle/>
                    <a:p>
                      <a:r>
                        <a:rPr lang="zh-TW" altLang="en-US" sz="1800" dirty="0" smtClean="0">
                          <a:solidFill>
                            <a:schemeClr val="tx1"/>
                          </a:solidFill>
                        </a:rPr>
                        <a:t>營造健康飲食環境</a:t>
                      </a:r>
                      <a:endParaRPr lang="zh-TW" altLang="en-US" sz="1800" dirty="0">
                        <a:solidFill>
                          <a:schemeClr val="tx1"/>
                        </a:solidFill>
                      </a:endParaRPr>
                    </a:p>
                  </a:txBody>
                  <a:tcPr marL="91453" marR="91453"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低收入戶學生健康飲食之攝取，例如補助低收入戶學生營養午餐經費</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53" marR="91453" marT="45726" marB="45726"/>
                </a:tc>
                <a:tc>
                  <a:txBody>
                    <a:bodyPr/>
                    <a:lstStyle/>
                    <a:p>
                      <a:r>
                        <a:rPr lang="zh-TW" altLang="en-US" sz="1800" dirty="0" smtClean="0">
                          <a:solidFill>
                            <a:schemeClr val="tx1"/>
                          </a:solidFill>
                        </a:rPr>
                        <a:t>教育部</a:t>
                      </a:r>
                      <a:r>
                        <a:rPr lang="zh-TW" altLang="zh-TW" sz="1800" b="0" u="none" kern="1200" dirty="0" smtClean="0">
                          <a:solidFill>
                            <a:schemeClr val="tx1"/>
                          </a:solidFill>
                          <a:effectLst/>
                          <a:latin typeface="+mn-lt"/>
                          <a:ea typeface="+mn-ea"/>
                          <a:cs typeface="+mn-cs"/>
                        </a:rPr>
                        <a:t>、</a:t>
                      </a:r>
                      <a:r>
                        <a:rPr lang="zh-TW" altLang="en-US" sz="1800" b="0" u="none" kern="1200" dirty="0" smtClean="0">
                          <a:solidFill>
                            <a:schemeClr val="tx1"/>
                          </a:solidFill>
                          <a:effectLst/>
                          <a:latin typeface="+mn-lt"/>
                          <a:ea typeface="+mn-ea"/>
                          <a:cs typeface="+mn-cs"/>
                        </a:rPr>
                        <a:t>衛生福利部</a:t>
                      </a:r>
                      <a:endParaRPr lang="zh-TW" altLang="en-US" sz="1800" dirty="0">
                        <a:solidFill>
                          <a:schemeClr val="tx1"/>
                        </a:solidFill>
                      </a:endParaRPr>
                    </a:p>
                  </a:txBody>
                  <a:tcPr marL="91453" marR="91453" marT="45726" marB="45726"/>
                </a:tc>
              </a:tr>
              <a:tr h="640105">
                <a:tc>
                  <a:txBody>
                    <a:bodyPr/>
                    <a:lstStyle/>
                    <a:p>
                      <a:endParaRPr lang="zh-TW" altLang="en-US" sz="1800" b="0" u="none" dirty="0" smtClean="0"/>
                    </a:p>
                  </a:txBody>
                  <a:tcPr marL="91453" marR="91453"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800" dirty="0" smtClean="0">
                          <a:solidFill>
                            <a:schemeClr val="tx1"/>
                          </a:solidFill>
                        </a:rPr>
                        <a:t>研議提供減稅誘因以鼓勵企業界參與營養食物的捐贈之可行性。</a:t>
                      </a:r>
                      <a:endParaRPr lang="en-US" altLang="zh-TW" sz="1800" dirty="0" smtClean="0">
                        <a:solidFill>
                          <a:schemeClr val="tx1"/>
                        </a:solidFill>
                      </a:endParaRPr>
                    </a:p>
                  </a:txBody>
                  <a:tcPr marL="91453" marR="91453" marT="45726" marB="45726"/>
                </a:tc>
                <a:tc>
                  <a:txBody>
                    <a:bodyPr/>
                    <a:lstStyle/>
                    <a:p>
                      <a:r>
                        <a:rPr lang="zh-TW" altLang="en-US" sz="1800" dirty="0" smtClean="0">
                          <a:solidFill>
                            <a:schemeClr val="tx1"/>
                          </a:solidFill>
                        </a:rPr>
                        <a:t>財政部</a:t>
                      </a:r>
                      <a:endParaRPr lang="zh-TW" altLang="en-US" sz="1800" dirty="0">
                        <a:solidFill>
                          <a:schemeClr val="tx1"/>
                        </a:solidFill>
                      </a:endParaRPr>
                    </a:p>
                  </a:txBody>
                  <a:tcPr marL="91453" marR="91453" marT="45726" marB="45726"/>
                </a:tc>
              </a:tr>
              <a:tr h="640105">
                <a:tc>
                  <a:txBody>
                    <a:bodyPr/>
                    <a:lstStyle/>
                    <a:p>
                      <a:endParaRPr lang="zh-TW" altLang="en-US" sz="1800" b="0" u="none" dirty="0" smtClean="0"/>
                    </a:p>
                  </a:txBody>
                  <a:tcPr marL="91453" marR="91453"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確保學齡前兒童就學環境與托育環境健康飲食之可獲性與可近性</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53" marR="91453" marT="45726" marB="45726"/>
                </a:tc>
                <a:tc>
                  <a:txBody>
                    <a:bodyPr/>
                    <a:lstStyle/>
                    <a:p>
                      <a:r>
                        <a:rPr lang="zh-TW" altLang="en-US" sz="1800" dirty="0" smtClean="0">
                          <a:solidFill>
                            <a:schemeClr val="tx1"/>
                          </a:solidFill>
                        </a:rPr>
                        <a:t>教育部</a:t>
                      </a:r>
                      <a:r>
                        <a:rPr lang="zh-TW" altLang="zh-TW" sz="1800" b="0" u="none" kern="1200" dirty="0" smtClean="0">
                          <a:solidFill>
                            <a:schemeClr val="tx1"/>
                          </a:solidFill>
                          <a:effectLst/>
                          <a:latin typeface="+mn-lt"/>
                          <a:ea typeface="+mn-ea"/>
                          <a:cs typeface="+mn-cs"/>
                        </a:rPr>
                        <a:t>、</a:t>
                      </a:r>
                      <a:r>
                        <a:rPr lang="zh-TW" altLang="en-US" sz="1800" b="0" u="none" kern="1200" dirty="0" smtClean="0">
                          <a:solidFill>
                            <a:schemeClr val="tx1"/>
                          </a:solidFill>
                          <a:effectLst/>
                          <a:latin typeface="+mn-lt"/>
                          <a:ea typeface="+mn-ea"/>
                          <a:cs typeface="+mn-cs"/>
                        </a:rPr>
                        <a:t>衛生福利部</a:t>
                      </a:r>
                      <a:endParaRPr lang="zh-TW" altLang="en-US" sz="1800" dirty="0">
                        <a:solidFill>
                          <a:schemeClr val="tx1"/>
                        </a:solidFill>
                      </a:endParaRPr>
                    </a:p>
                  </a:txBody>
                  <a:tcPr marL="91453" marR="91453" marT="45726" marB="45726"/>
                </a:tc>
              </a:tr>
              <a:tr h="914431">
                <a:tc>
                  <a:txBody>
                    <a:bodyPr/>
                    <a:lstStyle/>
                    <a:p>
                      <a:endParaRPr lang="zh-TW" altLang="en-US" sz="1800" b="0" u="none" dirty="0" smtClean="0"/>
                    </a:p>
                  </a:txBody>
                  <a:tcPr marL="91453" marR="91453"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建置校園周邊健康飲食環境，如配合本部</a:t>
                      </a:r>
                      <a:r>
                        <a:rPr lang="zh-TW" altLang="en-US" sz="1800" kern="1200" dirty="0" smtClean="0">
                          <a:solidFill>
                            <a:schemeClr val="tx1"/>
                          </a:solidFill>
                          <a:latin typeface="新細明體"/>
                          <a:ea typeface="新細明體"/>
                          <a:cs typeface="+mn-cs"/>
                        </a:rPr>
                        <a:t>「</a:t>
                      </a:r>
                      <a:r>
                        <a:rPr lang="en-US" altLang="zh-TW" sz="1800" kern="1200" dirty="0" smtClean="0">
                          <a:solidFill>
                            <a:schemeClr val="tx1"/>
                          </a:solidFill>
                          <a:latin typeface="+mn-lt"/>
                          <a:ea typeface="+mn-ea"/>
                          <a:cs typeface="+mn-cs"/>
                        </a:rPr>
                        <a:t>104</a:t>
                      </a:r>
                      <a:r>
                        <a:rPr lang="zh-TW" altLang="en-US" sz="1800" kern="1200" dirty="0" smtClean="0">
                          <a:solidFill>
                            <a:schemeClr val="tx1"/>
                          </a:solidFill>
                          <a:latin typeface="+mn-lt"/>
                          <a:ea typeface="+mn-ea"/>
                          <a:cs typeface="+mn-cs"/>
                        </a:rPr>
                        <a:t>年校園周邊健康飲食輔導示範計畫</a:t>
                      </a:r>
                      <a:r>
                        <a:rPr lang="zh-TW" altLang="en-US" sz="1800" kern="1200" dirty="0" smtClean="0">
                          <a:solidFill>
                            <a:schemeClr val="tx1"/>
                          </a:solidFill>
                          <a:latin typeface="新細明體"/>
                          <a:ea typeface="新細明體"/>
                          <a:cs typeface="+mn-cs"/>
                        </a:rPr>
                        <a:t>」</a:t>
                      </a:r>
                      <a:r>
                        <a:rPr lang="zh-TW" altLang="en-US" sz="1800" kern="1200" dirty="0" smtClean="0">
                          <a:solidFill>
                            <a:schemeClr val="tx1"/>
                          </a:solidFill>
                          <a:latin typeface="+mn-lt"/>
                          <a:ea typeface="+mn-ea"/>
                          <a:cs typeface="+mn-cs"/>
                        </a:rPr>
                        <a:t>並協助向家長宣導及支持採購健康營養早餐</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53" marR="91453" marT="45726" marB="45726"/>
                </a:tc>
                <a:tc>
                  <a:txBody>
                    <a:bodyPr/>
                    <a:lstStyle/>
                    <a:p>
                      <a:r>
                        <a:rPr lang="zh-TW" altLang="en-US" sz="1800" dirty="0" smtClean="0">
                          <a:solidFill>
                            <a:schemeClr val="tx1"/>
                          </a:solidFill>
                        </a:rPr>
                        <a:t>教育部</a:t>
                      </a:r>
                      <a:r>
                        <a:rPr lang="zh-TW" altLang="zh-TW" sz="1800" b="0" u="none" kern="1200" dirty="0" smtClean="0">
                          <a:solidFill>
                            <a:schemeClr val="tx1"/>
                          </a:solidFill>
                          <a:effectLst/>
                          <a:latin typeface="+mn-lt"/>
                          <a:ea typeface="+mn-ea"/>
                          <a:cs typeface="+mn-cs"/>
                        </a:rPr>
                        <a:t>、</a:t>
                      </a:r>
                      <a:r>
                        <a:rPr lang="zh-TW" altLang="en-US" sz="1800" b="0" u="none" kern="1200" dirty="0" smtClean="0">
                          <a:solidFill>
                            <a:schemeClr val="tx1"/>
                          </a:solidFill>
                          <a:effectLst/>
                          <a:latin typeface="+mn-lt"/>
                          <a:ea typeface="+mn-ea"/>
                          <a:cs typeface="+mn-cs"/>
                        </a:rPr>
                        <a:t>衛生福利部</a:t>
                      </a:r>
                      <a:endParaRPr lang="zh-TW" altLang="en-US" sz="1800" dirty="0">
                        <a:solidFill>
                          <a:schemeClr val="tx1"/>
                        </a:solidFill>
                      </a:endParaRPr>
                    </a:p>
                  </a:txBody>
                  <a:tcPr marL="91453" marR="91453" marT="45726" marB="45726"/>
                </a:tc>
              </a:tr>
              <a:tr h="1188757">
                <a:tc>
                  <a:txBody>
                    <a:bodyPr/>
                    <a:lstStyle/>
                    <a:p>
                      <a:endParaRPr lang="zh-TW" altLang="en-US" sz="1800" b="0" u="none" dirty="0" smtClean="0"/>
                    </a:p>
                  </a:txBody>
                  <a:tcPr marL="91453" marR="91453"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落實高中職以下校園供膳符合</a:t>
                      </a:r>
                      <a:r>
                        <a:rPr lang="zh-TW" altLang="en-US" sz="1800" kern="1200" dirty="0" smtClean="0">
                          <a:solidFill>
                            <a:schemeClr val="tx1"/>
                          </a:solidFill>
                          <a:latin typeface="新細明體"/>
                          <a:ea typeface="新細明體"/>
                          <a:cs typeface="+mn-cs"/>
                        </a:rPr>
                        <a:t>「</a:t>
                      </a:r>
                      <a:r>
                        <a:rPr lang="zh-TW" altLang="zh-TW" sz="1800" b="0" u="none" kern="1200" dirty="0" smtClean="0">
                          <a:solidFill>
                            <a:schemeClr val="tx1"/>
                          </a:solidFill>
                          <a:effectLst/>
                          <a:latin typeface="+mn-lt"/>
                          <a:ea typeface="+mn-ea"/>
                          <a:cs typeface="+mn-cs"/>
                        </a:rPr>
                        <a:t>學校午餐食物內容及營養基準</a:t>
                      </a:r>
                      <a:r>
                        <a:rPr lang="zh-TW" altLang="en-US" sz="1800" b="0" u="none" kern="1200" dirty="0" smtClean="0">
                          <a:solidFill>
                            <a:schemeClr val="tx1"/>
                          </a:solidFill>
                          <a:effectLst/>
                          <a:latin typeface="新細明體"/>
                          <a:ea typeface="新細明體"/>
                          <a:cs typeface="+mn-cs"/>
                        </a:rPr>
                        <a:t>」</a:t>
                      </a:r>
                      <a:r>
                        <a:rPr lang="zh-TW" altLang="en-US" sz="1800" kern="1200" dirty="0" smtClean="0">
                          <a:solidFill>
                            <a:schemeClr val="tx1"/>
                          </a:solidFill>
                          <a:latin typeface="+mn-lt"/>
                          <a:ea typeface="+mn-ea"/>
                          <a:cs typeface="+mn-cs"/>
                        </a:rPr>
                        <a:t>，</a:t>
                      </a:r>
                      <a:r>
                        <a:rPr lang="zh-TW" altLang="zh-TW" sz="1800" kern="1200" dirty="0" smtClean="0">
                          <a:solidFill>
                            <a:schemeClr val="tx1"/>
                          </a:solidFill>
                          <a:effectLst/>
                          <a:latin typeface="+mn-lt"/>
                          <a:ea typeface="+mn-ea"/>
                          <a:cs typeface="+mn-cs"/>
                        </a:rPr>
                        <a:t>落實「校園飲品及點心販售範圍」規範</a:t>
                      </a:r>
                      <a:r>
                        <a:rPr lang="zh-TW" altLang="en-US" sz="1800" kern="1200" dirty="0" smtClean="0">
                          <a:solidFill>
                            <a:schemeClr val="tx1"/>
                          </a:solidFill>
                          <a:latin typeface="+mn-lt"/>
                          <a:ea typeface="+mn-ea"/>
                          <a:cs typeface="+mn-cs"/>
                        </a:rPr>
                        <a:t>，並於高中及大專院校推動校內販賣健康飲食，少高油</a:t>
                      </a:r>
                      <a:r>
                        <a:rPr lang="zh-TW" altLang="en-US" sz="1800" kern="1200" dirty="0" smtClean="0">
                          <a:solidFill>
                            <a:schemeClr val="tx1"/>
                          </a:solidFill>
                          <a:latin typeface="標楷體"/>
                          <a:ea typeface="標楷體"/>
                          <a:cs typeface="+mn-cs"/>
                        </a:rPr>
                        <a:t>、</a:t>
                      </a:r>
                      <a:r>
                        <a:rPr lang="zh-TW" altLang="en-US" sz="1800" kern="1200" dirty="0" smtClean="0">
                          <a:solidFill>
                            <a:schemeClr val="tx1"/>
                          </a:solidFill>
                          <a:latin typeface="+mn-lt"/>
                          <a:ea typeface="+mn-ea"/>
                          <a:cs typeface="+mn-cs"/>
                        </a:rPr>
                        <a:t>高鹽</a:t>
                      </a:r>
                      <a:r>
                        <a:rPr lang="zh-TW" altLang="en-US" sz="1800" kern="1200" dirty="0" smtClean="0">
                          <a:solidFill>
                            <a:schemeClr val="tx1"/>
                          </a:solidFill>
                          <a:latin typeface="標楷體"/>
                          <a:ea typeface="+mn-ea"/>
                          <a:cs typeface="+mn-cs"/>
                        </a:rPr>
                        <a:t>、</a:t>
                      </a:r>
                      <a:r>
                        <a:rPr lang="zh-TW" altLang="en-US" sz="1800" kern="1200" dirty="0" smtClean="0">
                          <a:solidFill>
                            <a:schemeClr val="tx1"/>
                          </a:solidFill>
                          <a:latin typeface="+mn-lt"/>
                          <a:ea typeface="+mn-ea"/>
                          <a:cs typeface="+mn-cs"/>
                        </a:rPr>
                        <a:t>高糖</a:t>
                      </a:r>
                      <a:r>
                        <a:rPr lang="zh-TW" altLang="en-US" sz="1800" kern="1200" dirty="0" smtClean="0">
                          <a:solidFill>
                            <a:schemeClr val="tx1"/>
                          </a:solidFill>
                          <a:latin typeface="標楷體"/>
                          <a:ea typeface="+mn-ea"/>
                          <a:cs typeface="+mn-cs"/>
                        </a:rPr>
                        <a:t>、</a:t>
                      </a:r>
                      <a:r>
                        <a:rPr lang="zh-TW" altLang="en-US" sz="1800" kern="1200" dirty="0" smtClean="0">
                          <a:solidFill>
                            <a:schemeClr val="tx1"/>
                          </a:solidFill>
                          <a:latin typeface="+mn-lt"/>
                          <a:ea typeface="+mn-ea"/>
                          <a:cs typeface="+mn-cs"/>
                        </a:rPr>
                        <a:t>高熱量食品</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53" marR="91453" marT="45726" marB="45726"/>
                </a:tc>
                <a:tc>
                  <a:txBody>
                    <a:bodyPr/>
                    <a:lstStyle/>
                    <a:p>
                      <a:r>
                        <a:rPr lang="zh-TW" altLang="en-US" sz="1800" dirty="0" smtClean="0">
                          <a:solidFill>
                            <a:schemeClr val="tx1"/>
                          </a:solidFill>
                        </a:rPr>
                        <a:t>教育部</a:t>
                      </a:r>
                      <a:endParaRPr lang="zh-TW" altLang="en-US" sz="1800" dirty="0">
                        <a:solidFill>
                          <a:schemeClr val="tx1"/>
                        </a:solidFill>
                      </a:endParaRPr>
                    </a:p>
                  </a:txBody>
                  <a:tcPr marL="91453" marR="91453" marT="45726" marB="45726"/>
                </a:tc>
              </a:tr>
              <a:tr h="701138">
                <a:tc>
                  <a:txBody>
                    <a:bodyPr/>
                    <a:lstStyle/>
                    <a:p>
                      <a:endParaRPr lang="zh-TW" altLang="en-US" sz="1800" b="0" u="none" dirty="0" smtClean="0"/>
                    </a:p>
                  </a:txBody>
                  <a:tcPr marL="91453" marR="91453" marT="45726" marB="45726"/>
                </a:tc>
                <a:tc>
                  <a:txBody>
                    <a:bodyPr/>
                    <a:lstStyle/>
                    <a:p>
                      <a:pPr marL="0" indent="0"/>
                      <a:r>
                        <a:rPr lang="zh-TW" altLang="zh-TW" sz="1800" b="0" u="none" kern="1200" dirty="0" smtClean="0">
                          <a:solidFill>
                            <a:schemeClr val="tx1"/>
                          </a:solidFill>
                          <a:effectLst/>
                          <a:latin typeface="+mn-lt"/>
                          <a:ea typeface="+mn-ea"/>
                          <a:cs typeface="+mn-cs"/>
                        </a:rPr>
                        <a:t>推動</a:t>
                      </a:r>
                      <a:r>
                        <a:rPr lang="zh-TW" altLang="en-US" sz="1800" b="0" u="none" kern="1200" dirty="0" smtClean="0">
                          <a:solidFill>
                            <a:schemeClr val="tx1"/>
                          </a:solidFill>
                          <a:effectLst/>
                          <a:latin typeface="+mn-lt"/>
                          <a:ea typeface="+mn-ea"/>
                          <a:cs typeface="+mn-cs"/>
                        </a:rPr>
                        <a:t>國軍</a:t>
                      </a:r>
                      <a:r>
                        <a:rPr lang="zh-TW" altLang="zh-TW" sz="1800" b="0" u="none" kern="1200" dirty="0" smtClean="0">
                          <a:solidFill>
                            <a:schemeClr val="tx1"/>
                          </a:solidFill>
                          <a:effectLst/>
                          <a:latin typeface="+mn-lt"/>
                          <a:ea typeface="+mn-ea"/>
                          <a:cs typeface="+mn-cs"/>
                        </a:rPr>
                        <a:t>健康飲食</a:t>
                      </a:r>
                      <a:r>
                        <a:rPr lang="zh-TW" altLang="en-US" sz="1800" b="0" u="none" kern="1200" dirty="0" smtClean="0">
                          <a:solidFill>
                            <a:schemeClr val="tx1"/>
                          </a:solidFill>
                          <a:effectLst/>
                          <a:latin typeface="+mn-lt"/>
                          <a:ea typeface="+mn-ea"/>
                          <a:cs typeface="+mn-cs"/>
                        </a:rPr>
                        <a:t>，包括</a:t>
                      </a:r>
                      <a:r>
                        <a:rPr lang="zh-TW" altLang="zh-TW" sz="1800" b="0" u="none" kern="1200" dirty="0" smtClean="0">
                          <a:solidFill>
                            <a:schemeClr val="tx1"/>
                          </a:solidFill>
                          <a:effectLst/>
                          <a:latin typeface="+mn-lt"/>
                          <a:ea typeface="+mn-ea"/>
                          <a:cs typeface="+mn-cs"/>
                        </a:rPr>
                        <a:t>天天五蔬果、五穀米、少油炸及提供水果等。國軍餐廳建置食物熱量標示</a:t>
                      </a:r>
                      <a:r>
                        <a:rPr lang="zh-TW" altLang="en-US" sz="1800" kern="1200" dirty="0" smtClean="0">
                          <a:solidFill>
                            <a:schemeClr val="tx1"/>
                          </a:solidFill>
                          <a:latin typeface="標楷體"/>
                          <a:ea typeface="+mn-ea"/>
                          <a:cs typeface="+mn-cs"/>
                        </a:rPr>
                        <a:t>。</a:t>
                      </a:r>
                      <a:endParaRPr lang="zh-TW" altLang="en-US" sz="1800" b="0" u="none" kern="1200" dirty="0">
                        <a:solidFill>
                          <a:schemeClr val="tx1"/>
                        </a:solidFill>
                        <a:effectLst/>
                        <a:latin typeface="+mn-lt"/>
                        <a:ea typeface="+mn-ea"/>
                        <a:cs typeface="+mn-cs"/>
                      </a:endParaRPr>
                    </a:p>
                  </a:txBody>
                  <a:tcPr marL="91453" marR="91453" marT="45726" marB="45726"/>
                </a:tc>
                <a:tc>
                  <a:txBody>
                    <a:bodyPr/>
                    <a:lstStyle/>
                    <a:p>
                      <a:r>
                        <a:rPr lang="zh-TW" altLang="en-US" sz="1800" dirty="0" smtClean="0"/>
                        <a:t>國防部</a:t>
                      </a:r>
                      <a:endParaRPr lang="zh-TW" altLang="en-US" sz="1800" dirty="0"/>
                    </a:p>
                  </a:txBody>
                  <a:tcPr marL="91453" marR="91453" marT="45726" marB="45726"/>
                </a:tc>
              </a:tr>
              <a:tr h="640105">
                <a:tc>
                  <a:txBody>
                    <a:bodyPr/>
                    <a:lstStyle/>
                    <a:p>
                      <a:endParaRPr lang="zh-TW" altLang="en-US" sz="1800" b="0" u="none" dirty="0" smtClean="0"/>
                    </a:p>
                  </a:txBody>
                  <a:tcPr marL="91453" marR="91453"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tx1"/>
                          </a:solidFill>
                          <a:latin typeface="+mn-lt"/>
                          <a:ea typeface="+mn-ea"/>
                          <a:cs typeface="+mn-cs"/>
                        </a:rPr>
                        <a:t>政府機關及提供民眾申辦業務或服務之場所應設置足夠飲水機供應安全衛生之免費飲用水</a:t>
                      </a:r>
                      <a:r>
                        <a:rPr lang="zh-TW" altLang="en-US" sz="1800" kern="1200" dirty="0" smtClean="0">
                          <a:solidFill>
                            <a:schemeClr val="tx1"/>
                          </a:solidFill>
                          <a:latin typeface="標楷體"/>
                          <a:ea typeface="+mn-ea"/>
                          <a:cs typeface="+mn-cs"/>
                        </a:rPr>
                        <a:t>。</a:t>
                      </a:r>
                      <a:endParaRPr lang="en-US" altLang="zh-TW" sz="1800" kern="1200" dirty="0" smtClean="0">
                        <a:solidFill>
                          <a:schemeClr val="tx1"/>
                        </a:solidFill>
                        <a:latin typeface="+mn-lt"/>
                        <a:ea typeface="+mn-ea"/>
                        <a:cs typeface="+mn-cs"/>
                      </a:endParaRPr>
                    </a:p>
                  </a:txBody>
                  <a:tcPr marL="91453" marR="91453" marT="45726" marB="45726"/>
                </a:tc>
                <a:tc>
                  <a:txBody>
                    <a:bodyPr/>
                    <a:lstStyle/>
                    <a:p>
                      <a:r>
                        <a:rPr lang="zh-TW" altLang="en-US" sz="1800" dirty="0" smtClean="0">
                          <a:solidFill>
                            <a:schemeClr val="tx1"/>
                          </a:solidFill>
                        </a:rPr>
                        <a:t>各部會</a:t>
                      </a:r>
                      <a:endParaRPr lang="zh-TW" altLang="en-US" sz="1800" dirty="0">
                        <a:solidFill>
                          <a:schemeClr val="tx1"/>
                        </a:solidFill>
                      </a:endParaRPr>
                    </a:p>
                  </a:txBody>
                  <a:tcPr marL="91453" marR="91453" marT="45726" marB="45726"/>
                </a:tc>
              </a:tr>
            </a:tbl>
          </a:graphicData>
        </a:graphic>
      </p:graphicFrame>
      <p:sp>
        <p:nvSpPr>
          <p:cNvPr id="4" name="Rectangle 5"/>
          <p:cNvSpPr txBox="1">
            <a:spLocks noChangeArrowheads="1"/>
          </p:cNvSpPr>
          <p:nvPr/>
        </p:nvSpPr>
        <p:spPr>
          <a:xfrm>
            <a:off x="401638" y="304800"/>
            <a:ext cx="8742362" cy="692150"/>
          </a:xfrm>
          <a:prstGeom prst="rect">
            <a:avLst/>
          </a:prstGeom>
          <a:noFill/>
          <a:ln/>
        </p:spPr>
        <p:txBody>
          <a:bodyPr/>
          <a:lstStyle>
            <a:lvl1pPr algn="l" rtl="0" eaLnBrk="0" fontAlgn="base" hangingPunct="0">
              <a:spcBef>
                <a:spcPct val="0"/>
              </a:spcBef>
              <a:spcAft>
                <a:spcPct val="0"/>
              </a:spcAft>
              <a:defRPr kumimoji="1" sz="3800" b="1">
                <a:solidFill>
                  <a:schemeClr val="tx2"/>
                </a:solidFill>
                <a:latin typeface="+mj-lt"/>
                <a:ea typeface="+mj-ea"/>
                <a:cs typeface="+mj-cs"/>
              </a:defRPr>
            </a:lvl1pPr>
            <a:lvl2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2pPr>
            <a:lvl3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3pPr>
            <a:lvl4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4pPr>
            <a:lvl5pPr algn="l" rtl="0" eaLnBrk="0" fontAlgn="base" hangingPunct="0">
              <a:spcBef>
                <a:spcPct val="0"/>
              </a:spcBef>
              <a:spcAft>
                <a:spcPct val="0"/>
              </a:spcAft>
              <a:defRPr kumimoji="1" sz="3800" b="1">
                <a:solidFill>
                  <a:schemeClr val="tx2"/>
                </a:solidFill>
                <a:latin typeface="Times New Roman" pitchFamily="18" charset="0"/>
                <a:ea typeface="標楷體" pitchFamily="65" charset="-120"/>
              </a:defRPr>
            </a:lvl5pPr>
            <a:lvl6pPr marL="4572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6pPr>
            <a:lvl7pPr marL="9144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7pPr>
            <a:lvl8pPr marL="13716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8pPr>
            <a:lvl9pPr marL="1828800" algn="l" rtl="0" eaLnBrk="0" fontAlgn="base" hangingPunct="0">
              <a:spcBef>
                <a:spcPct val="0"/>
              </a:spcBef>
              <a:spcAft>
                <a:spcPct val="0"/>
              </a:spcAft>
              <a:defRPr kumimoji="1" sz="3800">
                <a:solidFill>
                  <a:schemeClr val="tx2"/>
                </a:solidFill>
                <a:latin typeface="Times New Roman" pitchFamily="18" charset="0"/>
                <a:ea typeface="標楷體" pitchFamily="65" charset="-120"/>
              </a:defRPr>
            </a:lvl9pPr>
          </a:lstStyle>
          <a:p>
            <a:pPr>
              <a:defRPr/>
            </a:pPr>
            <a:r>
              <a:rPr lang="en-US" altLang="zh-TW" sz="2800" u="none" kern="0" dirty="0" smtClean="0"/>
              <a:t>104</a:t>
            </a:r>
            <a:r>
              <a:rPr lang="zh-TW" altLang="en-US" sz="2800" u="none" kern="0" dirty="0" smtClean="0"/>
              <a:t>年持續與各部會共同推動樂活健康低碳環境</a:t>
            </a:r>
            <a:r>
              <a:rPr lang="en-US" altLang="zh-TW" sz="2800" u="none" kern="0" dirty="0" smtClean="0"/>
              <a:t>(6/6)</a:t>
            </a:r>
            <a:endParaRPr lang="zh-TW" altLang="en-US" sz="2800" u="none" kern="0" dirty="0" smtClean="0"/>
          </a:p>
        </p:txBody>
      </p:sp>
      <p:sp>
        <p:nvSpPr>
          <p:cNvPr id="12329"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B9C9E0EB-6D61-43B1-A4BC-34CBB2B12B0B}" type="slidenum">
              <a:rPr kumimoji="0" lang="en-US" altLang="zh-TW" sz="1200" b="1" u="none"/>
              <a:pPr algn="r" eaLnBrk="1" hangingPunct="1"/>
              <a:t>7</a:t>
            </a:fld>
            <a:endParaRPr kumimoji="0" lang="en-US" altLang="zh-TW" sz="1200" b="1" u="non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a:spLocks noGrp="1" noChangeArrowheads="1"/>
          </p:cNvSpPr>
          <p:nvPr>
            <p:ph type="ctrTitle" idx="4294967295"/>
          </p:nvPr>
        </p:nvSpPr>
        <p:spPr>
          <a:xfrm>
            <a:off x="684213" y="2206625"/>
            <a:ext cx="8118475" cy="2735263"/>
          </a:xfrm>
          <a:ln w="50800">
            <a:solidFill>
              <a:srgbClr val="CC0000"/>
            </a:solidFill>
          </a:ln>
        </p:spPr>
        <p:txBody>
          <a:bodyPr anchor="ctr"/>
          <a:lstStyle/>
          <a:p>
            <a:pPr algn="ctr" eaLnBrk="1" hangingPunct="1"/>
            <a:r>
              <a:rPr lang="zh-TW" altLang="en-US" sz="4000" smtClean="0">
                <a:solidFill>
                  <a:schemeClr val="tx1"/>
                </a:solidFill>
              </a:rPr>
              <a:t>致胖環境檢視</a:t>
            </a:r>
          </a:p>
        </p:txBody>
      </p:sp>
      <p:sp>
        <p:nvSpPr>
          <p:cNvPr id="13315" name="Rectangle 8"/>
          <p:cNvSpPr txBox="1">
            <a:spLocks noGrp="1" noChangeArrowheads="1"/>
          </p:cNvSpPr>
          <p:nvPr/>
        </p:nvSpPr>
        <p:spPr bwMode="auto">
          <a:xfrm>
            <a:off x="7162800" y="6381750"/>
            <a:ext cx="1981200" cy="476250"/>
          </a:xfrm>
          <a:prstGeom prst="rect">
            <a:avLst/>
          </a:prstGeom>
          <a:noFill/>
          <a:ln w="9525">
            <a:noFill/>
            <a:miter lim="800000"/>
            <a:headEnd/>
            <a:tailEnd/>
          </a:ln>
          <a:effectLst/>
        </p:spPr>
        <p:txBody>
          <a:bodyPr/>
          <a:lstStyle/>
          <a:p>
            <a:pPr algn="r" eaLnBrk="1" hangingPunct="1"/>
            <a:fld id="{F742BCDA-67FB-40B2-9D80-0C8E9F28D726}" type="slidenum">
              <a:rPr kumimoji="0" lang="en-US" altLang="zh-TW" sz="1200" b="1" u="none"/>
              <a:pPr algn="r" eaLnBrk="1" hangingPunct="1"/>
              <a:t>8</a:t>
            </a:fld>
            <a:endParaRPr kumimoji="0" lang="en-US" altLang="zh-TW" sz="1200" b="1" u="non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格 8"/>
          <p:cNvGraphicFramePr>
            <a:graphicFrameLocks noGrp="1"/>
          </p:cNvGraphicFramePr>
          <p:nvPr/>
        </p:nvGraphicFramePr>
        <p:xfrm>
          <a:off x="398463" y="1504950"/>
          <a:ext cx="8250237" cy="4400550"/>
        </p:xfrm>
        <a:graphic>
          <a:graphicData uri="http://schemas.openxmlformats.org/drawingml/2006/table">
            <a:tbl>
              <a:tblPr/>
              <a:tblGrid>
                <a:gridCol w="1824437"/>
                <a:gridCol w="2205765"/>
                <a:gridCol w="2269536"/>
                <a:gridCol w="686258"/>
                <a:gridCol w="1264241"/>
              </a:tblGrid>
              <a:tr h="553083">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評估項目</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場域</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目前縣市調查改善成果</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rPr>
                        <a:t>相關部會</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68220">
                <a:tc rowSpan="7">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542925" marR="0" lvl="0" indent="-542925" algn="l" defTabSz="914400" rtl="0" eaLnBrk="1" fontAlgn="ctr" latinLnBrk="0" hangingPunct="1">
                        <a:lnSpc>
                          <a:spcPct val="100000"/>
                        </a:lnSpc>
                        <a:spcBef>
                          <a:spcPct val="0"/>
                        </a:spcBef>
                        <a:spcAft>
                          <a:spcPct val="0"/>
                        </a:spcAft>
                        <a:buClrTx/>
                        <a:buSzTx/>
                        <a:buFontTx/>
                        <a:buNone/>
                        <a:tabLst/>
                      </a:pP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策略</a:t>
                      </a: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 1: </a:t>
                      </a:r>
                      <a:r>
                        <a:rPr kumimoji="0" lang="zh-TW"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提高在公立場所選擇健康餐飲的便利性</a:t>
                      </a:r>
                      <a:endPar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p>
                      <a:pPr marL="542925" marR="0" lvl="0" indent="-542925" algn="l"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a:t>
                      </a:r>
                      <a:r>
                        <a:rPr kumimoji="0" lang="zh-TW" altLang="en-US" sz="1200" b="0" i="0" u="none" strike="noStrike" kern="1200" cap="none" normalizeH="0" baseline="0" dirty="0" smtClean="0">
                          <a:ln>
                            <a:noFill/>
                          </a:ln>
                          <a:solidFill>
                            <a:schemeClr val="tx1"/>
                          </a:solidFill>
                          <a:effectLst/>
                          <a:latin typeface="Times New Roman" pitchFamily="18" charset="0"/>
                          <a:ea typeface="標楷體" pitchFamily="65" charset="-120"/>
                          <a:cs typeface="Times New Roman" pitchFamily="18" charset="0"/>
                        </a:rPr>
                        <a:t>縣市政府是否有政策要求公立場所，販售食品至少符合營養標準</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有機制讓學校供應的學校午餐、外購盒餐及團體膳食，要符合“學校午餐食物內容及營養基準”</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rowSpan="5">
                  <a:txBody>
                    <a:bodyPr/>
                    <a:lstStyle/>
                    <a:p>
                      <a:pPr algn="l"/>
                      <a:r>
                        <a:rPr lang="zh-TW" altLang="en-US" sz="1200" b="0" u="none" dirty="0" smtClean="0"/>
                        <a:t>學校</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3">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教育局處訂定各級學校外訂盒餐或中央餐廚採購契約書參考範本中有包含營養基準。 </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53083">
                <a:tc vMerge="1">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803275" marR="0" lvl="0" indent="-803275"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教育局處有訂定所屬各級學校員生消費合作社辦理販售食品作業程序，且符合營養標準。</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22190">
                <a:tc vMerge="1">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803275" marR="0" lvl="0" indent="-803275" algn="l" defTabSz="914400" rtl="0" eaLnBrk="1" fontAlgn="ctr"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衛生局例行稽查校園食品是否符合營養標準。</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衛福部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549173">
                <a:tc vMerge="1">
                  <a:txBody>
                    <a:bodyPr/>
                    <a:lstStyle>
                      <a:lvl1pPr marL="803275" indent="-803275"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803275" marR="0" lvl="0" indent="-803275"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學校組成專案小組對於校園食品營養定期進行自主管理檢核 </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200" b="0" u="none" dirty="0" smtClean="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教育部</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477750">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en-US"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縣市政府有訂定採購健康盒餐的要求或規範</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rowSpan="2">
                  <a:txBody>
                    <a:bodyPr/>
                    <a:lstStyle/>
                    <a:p>
                      <a:pPr algn="l"/>
                      <a:r>
                        <a:rPr lang="zh-TW" altLang="en-US" sz="1200" b="0" u="none" dirty="0" smtClean="0"/>
                        <a:t>所轄行政機關</a:t>
                      </a:r>
                      <a:endParaRPr lang="en-US" altLang="zh-TW" sz="1200" b="0" u="none" dirty="0" smtClean="0"/>
                    </a:p>
                    <a:p>
                      <a:pPr algn="l"/>
                      <a:r>
                        <a:rPr lang="zh-TW" altLang="en-US" sz="1200" b="0" u="none" dirty="0" smtClean="0"/>
                        <a:t>所轄公營企業</a:t>
                      </a:r>
                      <a:endParaRPr lang="en-US" altLang="zh-TW" sz="1200" b="0" u="none" dirty="0" smtClean="0"/>
                    </a:p>
                    <a:p>
                      <a:pPr algn="l"/>
                      <a:r>
                        <a:rPr lang="zh-TW" altLang="en-US" sz="1200" b="0" u="none" dirty="0" smtClean="0"/>
                        <a:t>衛生局</a:t>
                      </a:r>
                      <a:r>
                        <a:rPr lang="zh-TW" altLang="en-US" sz="1200" b="0" u="none" dirty="0" smtClean="0">
                          <a:latin typeface="標楷體"/>
                          <a:ea typeface="標楷體"/>
                        </a:rPr>
                        <a:t>、公立醫療保健機構</a:t>
                      </a:r>
                      <a:endParaRPr lang="en-US" altLang="zh-TW" sz="1200" b="0" u="none" dirty="0" smtClean="0">
                        <a:latin typeface="標楷體"/>
                        <a:ea typeface="標楷體"/>
                      </a:endParaRPr>
                    </a:p>
                    <a:p>
                      <a:pPr algn="l"/>
                      <a:r>
                        <a:rPr lang="zh-TW" altLang="en-US" sz="1200" b="0" u="none" dirty="0" smtClean="0">
                          <a:latin typeface="標楷體"/>
                          <a:ea typeface="標楷體"/>
                        </a:rPr>
                        <a:t>非公立之教學醫院</a:t>
                      </a:r>
                      <a:endParaRPr lang="en-US" altLang="zh-TW" sz="1200" b="0" u="none" dirty="0" smtClean="0">
                        <a:latin typeface="標楷體"/>
                        <a:ea typeface="標楷體"/>
                      </a:endParaRPr>
                    </a:p>
                    <a:p>
                      <a:pPr algn="l"/>
                      <a:r>
                        <a:rPr lang="zh-TW" altLang="en-US" sz="1200" b="0" u="none" dirty="0" smtClean="0">
                          <a:latin typeface="標楷體"/>
                          <a:ea typeface="標楷體"/>
                        </a:rPr>
                        <a:t>公立養老</a:t>
                      </a:r>
                      <a:r>
                        <a:rPr lang="zh-TW" altLang="en-US" sz="1200" b="0" u="none" dirty="0" smtClean="0">
                          <a:latin typeface="標楷體"/>
                          <a:ea typeface="+mn-ea"/>
                        </a:rPr>
                        <a:t>、</a:t>
                      </a:r>
                      <a:r>
                        <a:rPr lang="zh-TW" altLang="en-US" sz="1200" b="0" u="none" baseline="0" dirty="0" smtClean="0">
                          <a:latin typeface="標楷體"/>
                          <a:ea typeface="+mn-ea"/>
                        </a:rPr>
                        <a:t> 安養護機構</a:t>
                      </a:r>
                      <a:endParaRPr lang="en-US" altLang="zh-TW" sz="1200" b="0" u="none" baseline="0" dirty="0" smtClean="0">
                        <a:latin typeface="標楷體"/>
                        <a:ea typeface="+mn-ea"/>
                      </a:endParaRPr>
                    </a:p>
                    <a:p>
                      <a:pPr algn="l"/>
                      <a:r>
                        <a:rPr lang="zh-TW" altLang="en-US" sz="1200" b="0" u="none" baseline="0" dirty="0" smtClean="0">
                          <a:latin typeface="標楷體"/>
                          <a:ea typeface="+mn-ea"/>
                        </a:rPr>
                        <a:t>公立運動館場</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lang="zh-TW" altLang="en-US" sz="1200" b="0" u="none" dirty="0" smtClean="0"/>
                        <a:t>主計總處</a:t>
                      </a:r>
                      <a:r>
                        <a:rPr lang="zh-TW" altLang="en-US" sz="1200" b="0" u="none" kern="1200" dirty="0" smtClean="0">
                          <a:solidFill>
                            <a:schemeClr val="tx1"/>
                          </a:solidFill>
                          <a:latin typeface="+mn-lt"/>
                          <a:ea typeface="+mn-ea"/>
                          <a:cs typeface="+mn-cs"/>
                        </a:rPr>
                        <a:t>、各部會</a:t>
                      </a:r>
                      <a:endParaRPr lang="zh-TW" altLang="en-US" sz="1200" b="0" u="none" kern="1200" dirty="0">
                        <a:solidFill>
                          <a:schemeClr val="tx1"/>
                        </a:solidFill>
                        <a:latin typeface="+mn-lt"/>
                        <a:ea typeface="+mn-ea"/>
                        <a:cs typeface="+mn-cs"/>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r h="623970">
                <a:tc vMerge="1">
                  <a:txBody>
                    <a:bodyPr/>
                    <a:lstStyle>
                      <a:lvl1pPr eaLnBrk="0" hangingPunct="0">
                        <a:spcBef>
                          <a:spcPct val="20000"/>
                        </a:spcBef>
                        <a:buClr>
                          <a:schemeClr val="accent2"/>
                        </a:buClr>
                        <a:buSzPct val="75000"/>
                        <a:buFont typeface="Wingdings" pitchFamily="2" charset="2"/>
                        <a:defRPr kumimoji="1" sz="2600">
                          <a:solidFill>
                            <a:schemeClr val="tx1"/>
                          </a:solidFill>
                          <a:latin typeface="Times New Roman" pitchFamily="18" charset="0"/>
                          <a:ea typeface="標楷體" pitchFamily="65" charset="-120"/>
                        </a:defRPr>
                      </a:lvl1pPr>
                      <a:lvl2pPr marL="742950" indent="-285750" eaLnBrk="0" hangingPunct="0">
                        <a:spcBef>
                          <a:spcPct val="20000"/>
                        </a:spcBef>
                        <a:buClr>
                          <a:schemeClr val="accent2"/>
                        </a:buClr>
                        <a:buSzPct val="75000"/>
                        <a:buFont typeface="Wingdings" pitchFamily="2" charset="2"/>
                        <a:defRPr kumimoji="1" sz="2200">
                          <a:solidFill>
                            <a:schemeClr val="tx1"/>
                          </a:solidFill>
                          <a:latin typeface="Times New Roman" pitchFamily="18" charset="0"/>
                          <a:ea typeface="標楷體" pitchFamily="65" charset="-120"/>
                        </a:defRPr>
                      </a:lvl2pPr>
                      <a:lvl3pPr marL="1143000" indent="-228600" eaLnBrk="0" hangingPunct="0">
                        <a:spcBef>
                          <a:spcPct val="20000"/>
                        </a:spcBef>
                        <a:buClr>
                          <a:schemeClr val="accent2"/>
                        </a:buClr>
                        <a:buSzPct val="75000"/>
                        <a:buFont typeface="Wingdings" pitchFamily="2" charset="2"/>
                        <a:defRPr kumimoji="1" sz="2100">
                          <a:solidFill>
                            <a:schemeClr val="tx1"/>
                          </a:solidFill>
                          <a:latin typeface="Times New Roman" pitchFamily="18" charset="0"/>
                          <a:ea typeface="標楷體" pitchFamily="65" charset="-120"/>
                        </a:defRPr>
                      </a:lvl3pPr>
                      <a:lvl4pPr marL="1600200" indent="-228600" eaLnBrk="0" hangingPunct="0">
                        <a:spcBef>
                          <a:spcPct val="20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4pPr>
                      <a:lvl5pPr marL="2057400" indent="-228600" eaLnBrk="0" hangingPunct="0">
                        <a:spcBef>
                          <a:spcPct val="25000"/>
                        </a:spcBef>
                        <a:buClr>
                          <a:schemeClr val="accent2"/>
                        </a:buClr>
                        <a:buSzPct val="75000"/>
                        <a:buFont typeface="Wingdings" pitchFamily="2" charset="2"/>
                        <a:defRPr kumimoji="1">
                          <a:solidFill>
                            <a:schemeClr val="tx1"/>
                          </a:solidFill>
                          <a:latin typeface="Times New Roman" pitchFamily="18" charset="0"/>
                          <a:ea typeface="標楷體" pitchFamily="65" charset="-120"/>
                        </a:defRPr>
                      </a:lvl5pPr>
                      <a:lvl6pPr marL="25146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6pPr>
                      <a:lvl7pPr marL="29718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7pPr>
                      <a:lvl8pPr marL="34290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8pPr>
                      <a:lvl9pPr marL="3886200" indent="-228600" eaLnBrk="0" fontAlgn="base" hangingPunct="0">
                        <a:spcBef>
                          <a:spcPct val="25000"/>
                        </a:spcBef>
                        <a:spcAft>
                          <a:spcPct val="0"/>
                        </a:spcAft>
                        <a:buClr>
                          <a:schemeClr val="accent2"/>
                        </a:buClr>
                        <a:buSzPct val="75000"/>
                        <a:buFont typeface="Wingdings" pitchFamily="2" charset="2"/>
                        <a:defRPr kumimoji="1">
                          <a:solidFill>
                            <a:schemeClr val="tx1"/>
                          </a:solidFill>
                          <a:latin typeface="Times New Roman" pitchFamily="18" charset="0"/>
                          <a:ea typeface="標楷體" pitchFamily="65" charset="-120"/>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zh-TW" altLang="zh-TW" sz="1200" b="0" i="0" u="none" strike="noStrike" cap="none" normalizeH="0" baseline="0" dirty="0" smtClean="0">
                        <a:ln>
                          <a:noFill/>
                        </a:ln>
                        <a:solidFill>
                          <a:schemeClr val="tx1"/>
                        </a:solidFill>
                        <a:effectLst/>
                        <a:latin typeface="Arial" charset="0"/>
                        <a:ea typeface="標楷體" pitchFamily="65" charset="-120"/>
                        <a:cs typeface="Arial"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lang="zh-TW" altLang="zh-TW" sz="1200" b="0" u="none" kern="1200" dirty="0" smtClean="0">
                          <a:solidFill>
                            <a:schemeClr val="tx1"/>
                          </a:solidFill>
                          <a:effectLst/>
                          <a:latin typeface="+mn-lt"/>
                          <a:ea typeface="+mn-ea"/>
                          <a:cs typeface="+mn-cs"/>
                        </a:rPr>
                        <a:t>縣市所轄公立場所及轄區教學醫院對非盒餐之其他食品有訂定採購規範</a:t>
                      </a:r>
                      <a:endParaRPr kumimoji="0" lang="zh-TW" altLang="zh-TW" sz="1200" b="0" i="0" u="none" strike="noStrike" cap="none" normalizeH="0" baseline="0" dirty="0" smtClean="0">
                        <a:ln>
                          <a:noFill/>
                        </a:ln>
                        <a:solidFill>
                          <a:schemeClr val="tx1"/>
                        </a:solidFill>
                        <a:effectLst/>
                        <a:latin typeface="Calibri" pitchFamily="34" charset="0"/>
                        <a:ea typeface="標楷體" pitchFamily="65" charset="-120"/>
                        <a:cs typeface="Times New Roman" pitchFamily="18" charset="0"/>
                      </a:endParaRP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vMerge="1">
                  <a:txBody>
                    <a:bodyPr/>
                    <a:lstStyle/>
                    <a:p>
                      <a:pPr algn="l"/>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algn="l"/>
                      <a:r>
                        <a:rPr kumimoji="0" lang="zh-TW" altLang="zh-TW" sz="1200" b="0" i="0" u="none" strike="noStrike" cap="none" normalizeH="0" baseline="0" dirty="0" smtClean="0">
                          <a:ln>
                            <a:noFill/>
                          </a:ln>
                          <a:solidFill>
                            <a:srgbClr val="009900"/>
                          </a:solidFill>
                          <a:effectLst/>
                          <a:latin typeface="Calibri" pitchFamily="34" charset="0"/>
                          <a:ea typeface="標楷體" pitchFamily="65" charset="-120"/>
                          <a:cs typeface="Arial" charset="0"/>
                        </a:rPr>
                        <a:t>●</a:t>
                      </a:r>
                      <a:endParaRPr lang="zh-TW" altLang="en-US" sz="1200" b="0" u="none" dirty="0"/>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u="none" dirty="0" smtClean="0"/>
                        <a:t>主計總處</a:t>
                      </a:r>
                      <a:r>
                        <a:rPr lang="zh-TW" altLang="en-US" sz="1200" b="0" u="none" kern="1200" dirty="0" smtClean="0">
                          <a:solidFill>
                            <a:schemeClr val="tx1"/>
                          </a:solidFill>
                          <a:latin typeface="+mn-lt"/>
                          <a:ea typeface="+mn-ea"/>
                          <a:cs typeface="+mn-cs"/>
                        </a:rPr>
                        <a:t>、各部會</a:t>
                      </a:r>
                    </a:p>
                  </a:txBody>
                  <a:tcPr marL="4445" marR="4445" marT="4445" marB="0" anchor="ctr" horzOverflow="overflow">
                    <a:lnL w="12700" cap="flat" cmpd="sng" algn="ctr">
                      <a:solidFill>
                        <a:srgbClr val="CC0000"/>
                      </a:solidFill>
                      <a:prstDash val="solid"/>
                      <a:round/>
                      <a:headEnd type="none" w="med" len="med"/>
                      <a:tailEnd type="none" w="med" len="med"/>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lnTlToBr>
                      <a:noFill/>
                    </a:lnTlToBr>
                    <a:lnBlToTr>
                      <a:noFill/>
                    </a:lnBlToTr>
                    <a:noFill/>
                  </a:tcPr>
                </a:tc>
              </a:tr>
            </a:tbl>
          </a:graphicData>
        </a:graphic>
      </p:graphicFrame>
      <p:sp>
        <p:nvSpPr>
          <p:cNvPr id="14388" name="標題 5"/>
          <p:cNvSpPr txBox="1">
            <a:spLocks/>
          </p:cNvSpPr>
          <p:nvPr/>
        </p:nvSpPr>
        <p:spPr bwMode="auto">
          <a:xfrm>
            <a:off x="457200" y="392113"/>
            <a:ext cx="8301038" cy="692150"/>
          </a:xfrm>
          <a:prstGeom prst="rect">
            <a:avLst/>
          </a:prstGeom>
          <a:noFill/>
          <a:ln w="9525">
            <a:noFill/>
            <a:miter lim="800000"/>
            <a:headEnd/>
            <a:tailEnd/>
          </a:ln>
          <a:effectLst/>
        </p:spPr>
        <p:txBody>
          <a:bodyPr anchor="ctr"/>
          <a:lstStyle/>
          <a:p>
            <a:r>
              <a:rPr lang="zh-TW" altLang="zh-TW" sz="3600" u="none">
                <a:ea typeface="標楷體" pitchFamily="65" charset="-120"/>
              </a:rPr>
              <a:t>社區肥胖防治環境評估工具</a:t>
            </a:r>
            <a:r>
              <a:rPr lang="zh-TW" altLang="en-US" sz="3600" b="1" u="none">
                <a:latin typeface="標楷體" pitchFamily="65" charset="-120"/>
                <a:ea typeface="標楷體" pitchFamily="65" charset="-120"/>
              </a:rPr>
              <a:t> </a:t>
            </a:r>
            <a:r>
              <a:rPr lang="en-US" altLang="zh-TW" sz="3600" b="1" u="none">
                <a:latin typeface="標楷體" pitchFamily="65" charset="-120"/>
                <a:ea typeface="標楷體" pitchFamily="65" charset="-120"/>
              </a:rPr>
              <a:t>(1/6)</a:t>
            </a:r>
            <a:endParaRPr lang="zh-TW" altLang="en-US" sz="3600" b="1" u="none">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7_Profile">
  <a:themeElements>
    <a:clrScheme name="7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7_Profile">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7_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7_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7_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7_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7_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7_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7_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7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19689</TotalTime>
  <Words>2989</Words>
  <Application>Microsoft Office PowerPoint</Application>
  <PresentationFormat>如螢幕大小 (4:3)</PresentationFormat>
  <Paragraphs>358</Paragraphs>
  <Slides>16</Slides>
  <Notes>16</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16</vt:i4>
      </vt:variant>
    </vt:vector>
  </HeadingPairs>
  <TitlesOfParts>
    <vt:vector size="25" baseType="lpstr">
      <vt:lpstr>Times New Roman</vt:lpstr>
      <vt:lpstr>新細明體</vt:lpstr>
      <vt:lpstr>Arial</vt:lpstr>
      <vt:lpstr>標楷體</vt:lpstr>
      <vt:lpstr>Wingdings</vt:lpstr>
      <vt:lpstr>Bauhaus 93</vt:lpstr>
      <vt:lpstr>Aharoni</vt:lpstr>
      <vt:lpstr>Calibri</vt:lpstr>
      <vt:lpstr>7_Profile</vt:lpstr>
      <vt:lpstr>104年各部會共同推動樂活健康低碳環境</vt:lpstr>
      <vt:lpstr>投影片 2</vt:lpstr>
      <vt:lpstr>投影片 3</vt:lpstr>
      <vt:lpstr>投影片 4</vt:lpstr>
      <vt:lpstr>投影片 5</vt:lpstr>
      <vt:lpstr>投影片 6</vt:lpstr>
      <vt:lpstr>投影片 7</vt:lpstr>
      <vt:lpstr>致胖環境檢視</vt:lpstr>
      <vt:lpstr>投影片 9</vt:lpstr>
      <vt:lpstr>投影片 10</vt:lpstr>
      <vt:lpstr>投影片 11</vt:lpstr>
      <vt:lpstr>投影片 12</vt:lpstr>
      <vt:lpstr>投影片 13</vt:lpstr>
      <vt:lpstr>投影片 14</vt:lpstr>
      <vt:lpstr>104年持續與各部會共同推動樂活健康低碳環境</vt:lpstr>
      <vt:lpstr>投影片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policy performance against NCDs: examples of opportunities and challenges from Asia</dc:title>
  <dc:creator>ChiouST</dc:creator>
  <cp:lastModifiedBy>user</cp:lastModifiedBy>
  <cp:revision>1077</cp:revision>
  <cp:lastPrinted>2015-08-04T07:36:54Z</cp:lastPrinted>
  <dcterms:created xsi:type="dcterms:W3CDTF">2011-06-21T07:24:21Z</dcterms:created>
  <dcterms:modified xsi:type="dcterms:W3CDTF">2015-09-15T01:39:52Z</dcterms:modified>
</cp:coreProperties>
</file>