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7" r:id="rId3"/>
    <p:sldId id="259" r:id="rId4"/>
    <p:sldId id="260" r:id="rId5"/>
    <p:sldId id="267" r:id="rId6"/>
    <p:sldId id="257" r:id="rId7"/>
    <p:sldId id="266" r:id="rId8"/>
    <p:sldId id="261" r:id="rId9"/>
    <p:sldId id="274" r:id="rId10"/>
    <p:sldId id="275" r:id="rId11"/>
    <p:sldId id="276" r:id="rId12"/>
    <p:sldId id="262" r:id="rId13"/>
    <p:sldId id="263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3BB338-979A-4482-948F-0E20130F9CCC}" type="datetimeFigureOut">
              <a:rPr lang="zh-TW" altLang="en-US" smtClean="0"/>
              <a:t>2023/5/31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232E99-6490-467C-9F5C-9CECCEB073F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unghsiang\Desktop\標示牌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" y="914400"/>
            <a:ext cx="4145099" cy="48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120597" y="1149928"/>
            <a:ext cx="8071403" cy="2175162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/>
              <a:t>防空疏散避難</a:t>
            </a:r>
            <a:r>
              <a:rPr lang="zh-TW" altLang="en-US" sz="6600" b="1" dirty="0" smtClean="0"/>
              <a:t>認識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r>
              <a:rPr lang="zh-TW" altLang="en-US" sz="6600" b="1" dirty="0" smtClean="0"/>
              <a:t>與</a:t>
            </a:r>
            <a:r>
              <a:rPr lang="zh-TW" altLang="en-US" sz="6600" b="1" dirty="0"/>
              <a:t>應勤裝具操演</a:t>
            </a: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5306290" y="4662061"/>
            <a:ext cx="5985164" cy="95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保安民防</a:t>
            </a:r>
            <a:r>
              <a:rPr lang="zh-TW" alt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組警員賴宏相</a:t>
            </a:r>
            <a:endParaRPr lang="zh-TW" altLang="en-U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86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b="1" dirty="0"/>
              <a:t>應勤</a:t>
            </a:r>
            <a:r>
              <a:rPr lang="zh-TW" altLang="en-US" b="1" dirty="0" smtClean="0"/>
              <a:t>裝備須知</a:t>
            </a:r>
            <a:r>
              <a:rPr lang="en-US" altLang="zh-TW" dirty="0"/>
              <a:t>【</a:t>
            </a:r>
            <a:r>
              <a:rPr lang="zh-TW" altLang="en-US" dirty="0"/>
              <a:t>防空疏散避難須知</a:t>
            </a:r>
            <a:r>
              <a:rPr lang="en-US" altLang="zh-TW" dirty="0"/>
              <a:t>】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714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●</a:t>
            </a:r>
            <a:r>
              <a:rPr lang="zh-TW" altLang="en-US" dirty="0"/>
              <a:t>避開「危險地區」</a:t>
            </a:r>
            <a:br>
              <a:rPr lang="zh-TW" altLang="en-US" dirty="0"/>
            </a:br>
            <a:r>
              <a:rPr lang="zh-TW" altLang="en-US" dirty="0"/>
              <a:t>◎都會區高樓地帶、玻璃外牆的大樓林立區域。</a:t>
            </a:r>
            <a:br>
              <a:rPr lang="zh-TW" altLang="en-US" dirty="0"/>
            </a:br>
            <a:r>
              <a:rPr lang="zh-TW" altLang="en-US" dirty="0"/>
              <a:t>◎大樓高樓層可能直接接觸爆炸波，非常危險，應立即往低樓層避</a:t>
            </a:r>
            <a:br>
              <a:rPr lang="zh-TW" altLang="en-US" dirty="0"/>
            </a:br>
            <a:r>
              <a:rPr lang="zh-TW" altLang="en-US" dirty="0"/>
              <a:t>難，且不可搭乘電梯。</a:t>
            </a:r>
            <a:br>
              <a:rPr lang="zh-TW" altLang="en-US" dirty="0"/>
            </a:br>
            <a:r>
              <a:rPr lang="zh-TW" altLang="en-US" dirty="0"/>
              <a:t>◎若住家為透天厝，房屋可能會倒塌，應往</a:t>
            </a:r>
            <a:r>
              <a:rPr lang="en-US" altLang="zh-TW" dirty="0"/>
              <a:t>2</a:t>
            </a:r>
            <a:r>
              <a:rPr lang="zh-TW" altLang="en-US" dirty="0"/>
              <a:t>樓以上，浴室等相對</a:t>
            </a:r>
            <a:r>
              <a:rPr lang="zh-TW" altLang="en-US" dirty="0" smtClean="0"/>
              <a:t>安全</a:t>
            </a:r>
            <a:r>
              <a:rPr lang="zh-TW" altLang="en-US" dirty="0"/>
              <a:t>處所避難。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074" name="Picture 2" descr="C:\Users\hunghsiang\Desktop\新增資料夾\51144345694_c4a3801f2c_b.jpg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11" y="3671454"/>
            <a:ext cx="3901790" cy="29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unghsiang\Desktop\新增資料夾\images (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79" y="3671454"/>
            <a:ext cx="4378902" cy="29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b="1" dirty="0"/>
              <a:t>應勤</a:t>
            </a:r>
            <a:r>
              <a:rPr lang="zh-TW" altLang="en-US" b="1" dirty="0" smtClean="0"/>
              <a:t>裝備須知</a:t>
            </a:r>
            <a:r>
              <a:rPr lang="en-US" altLang="zh-TW" dirty="0"/>
              <a:t>【</a:t>
            </a:r>
            <a:r>
              <a:rPr lang="zh-TW" altLang="en-US" dirty="0"/>
              <a:t>防空疏散避難須知</a:t>
            </a:r>
            <a:r>
              <a:rPr lang="en-US" altLang="zh-TW" dirty="0"/>
              <a:t>】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767" y="12852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●</a:t>
            </a:r>
            <a:r>
              <a:rPr lang="zh-TW" altLang="en-US" dirty="0"/>
              <a:t>正確「避難姿勢」</a:t>
            </a:r>
            <a:br>
              <a:rPr lang="zh-TW" altLang="en-US" dirty="0"/>
            </a:br>
            <a:r>
              <a:rPr lang="zh-TW" altLang="en-US" dirty="0"/>
              <a:t>◎背向窗戶，採跪姿，身體微拱，胸口遠離地面。</a:t>
            </a:r>
            <a:br>
              <a:rPr lang="zh-TW" altLang="en-US" dirty="0"/>
            </a:br>
            <a:r>
              <a:rPr lang="zh-TW" altLang="en-US" dirty="0"/>
              <a:t>◎以雙手遮住眼睛，</a:t>
            </a:r>
            <a:r>
              <a:rPr lang="en-US" altLang="zh-TW" dirty="0"/>
              <a:t>(</a:t>
            </a:r>
            <a:r>
              <a:rPr lang="zh-TW" altLang="en-US" dirty="0"/>
              <a:t>可使用毛巾覆蓋</a:t>
            </a:r>
            <a:r>
              <a:rPr lang="en-US" altLang="zh-TW" dirty="0"/>
              <a:t>)</a:t>
            </a:r>
            <a:r>
              <a:rPr lang="zh-TW" altLang="en-US" dirty="0"/>
              <a:t>、耳朵、嘴巴微張。</a:t>
            </a:r>
            <a:br>
              <a:rPr lang="zh-TW" altLang="en-US" dirty="0"/>
            </a:br>
            <a:r>
              <a:rPr lang="zh-TW" altLang="en-US" dirty="0"/>
              <a:t>◎查詢「避難處所」</a:t>
            </a:r>
            <a:br>
              <a:rPr lang="zh-TW" altLang="en-US" dirty="0"/>
            </a:br>
            <a:r>
              <a:rPr lang="zh-TW" altLang="en-US" dirty="0"/>
              <a:t>◎警政服務</a:t>
            </a:r>
            <a:r>
              <a:rPr lang="en-US" altLang="zh-TW" dirty="0"/>
              <a:t>APP-</a:t>
            </a:r>
            <a:r>
              <a:rPr lang="zh-TW" altLang="en-US" dirty="0"/>
              <a:t>防空疏散避難專區</a:t>
            </a:r>
            <a:r>
              <a:rPr lang="en-US" altLang="zh-TW" dirty="0"/>
              <a:t>(QR Code)</a:t>
            </a:r>
            <a:endParaRPr lang="zh-TW" altLang="en-US" dirty="0"/>
          </a:p>
        </p:txBody>
      </p:sp>
      <p:pic>
        <p:nvPicPr>
          <p:cNvPr id="2051" name="Picture 3" descr="C:\Users\hunghsiang\Desktop\新增資料夾\91522d85-691f-40f8-a60d-dc1fa9818a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32" y="3672884"/>
            <a:ext cx="9554441" cy="29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43858"/>
            <a:ext cx="10972800" cy="1143000"/>
          </a:xfrm>
        </p:spPr>
        <p:txBody>
          <a:bodyPr/>
          <a:lstStyle/>
          <a:p>
            <a:r>
              <a:rPr lang="zh-TW" altLang="en-US" dirty="0"/>
              <a:t>四</a:t>
            </a:r>
            <a:r>
              <a:rPr lang="zh-TW" altLang="en-US" dirty="0" smtClean="0"/>
              <a:t>、作為</a:t>
            </a:r>
            <a:endParaRPr lang="zh-TW" altLang="en-US" dirty="0"/>
          </a:p>
        </p:txBody>
      </p:sp>
      <p:pic>
        <p:nvPicPr>
          <p:cNvPr id="7" name="Picture 2" descr="警政署揭露遇到空襲時該躲去哪裡。圖／取自臉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8" y="1565032"/>
            <a:ext cx="8904698" cy="48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41074" y="4473392"/>
            <a:ext cx="96289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防空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hunghsiang\Desktop\下載 (1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69" y="2348058"/>
            <a:ext cx="1364674" cy="1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第一階段</a:t>
            </a:r>
            <a:r>
              <a:rPr lang="zh-TW" altLang="zh-TW" sz="3200" dirty="0" smtClean="0"/>
              <a:t>（</a:t>
            </a:r>
            <a:r>
              <a:rPr lang="zh-TW" altLang="zh-TW" sz="3200" dirty="0"/>
              <a:t>建檔作業</a:t>
            </a:r>
            <a:r>
              <a:rPr lang="zh-TW" altLang="zh-TW" sz="3200" dirty="0" smtClean="0"/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547" y="2506662"/>
            <a:ext cx="4720252" cy="379788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zh-TW" dirty="0"/>
              <a:t>防空疏散避難設施管理簿冊建檔</a:t>
            </a:r>
            <a:r>
              <a:rPr lang="zh-TW" altLang="zh-TW" dirty="0" smtClean="0"/>
              <a:t>作業</a:t>
            </a:r>
            <a:r>
              <a:rPr lang="zh-TW" altLang="en-US" dirty="0" smtClean="0"/>
              <a:t>。（已完成）</a:t>
            </a:r>
            <a:endParaRPr lang="en-US" altLang="zh-TW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zh-TW" dirty="0" smtClean="0"/>
              <a:t>十字</a:t>
            </a:r>
            <a:r>
              <a:rPr lang="zh-TW" altLang="zh-TW" dirty="0"/>
              <a:t>劃分表之村</a:t>
            </a:r>
            <a:r>
              <a:rPr lang="en-US" altLang="zh-TW" dirty="0"/>
              <a:t>(</a:t>
            </a:r>
            <a:r>
              <a:rPr lang="zh-TW" altLang="zh-TW" dirty="0"/>
              <a:t>里</a:t>
            </a:r>
            <a:r>
              <a:rPr lang="en-US" altLang="zh-TW" dirty="0"/>
              <a:t>)</a:t>
            </a:r>
            <a:r>
              <a:rPr lang="zh-TW" altLang="zh-TW" dirty="0"/>
              <a:t>活動及住</a:t>
            </a:r>
            <a:r>
              <a:rPr lang="en-US" altLang="zh-TW" dirty="0"/>
              <a:t>(</a:t>
            </a:r>
            <a:r>
              <a:rPr lang="zh-TW" altLang="zh-TW" dirty="0"/>
              <a:t>居</a:t>
            </a:r>
            <a:r>
              <a:rPr lang="en-US" altLang="zh-TW" dirty="0"/>
              <a:t>)</a:t>
            </a:r>
            <a:r>
              <a:rPr lang="zh-TW" altLang="zh-TW" dirty="0"/>
              <a:t>人口數量與防空疏散避難設施容量等製作之</a:t>
            </a:r>
            <a:r>
              <a:rPr lang="zh-TW" altLang="zh-TW" dirty="0" smtClean="0"/>
              <a:t>情形</a:t>
            </a:r>
            <a:r>
              <a:rPr lang="zh-TW" altLang="en-US" dirty="0"/>
              <a:t>。（已完成</a:t>
            </a:r>
            <a:r>
              <a:rPr lang="zh-TW" altLang="en-US" dirty="0" smtClean="0"/>
              <a:t>）（</a:t>
            </a:r>
            <a:r>
              <a:rPr lang="zh-TW" altLang="zh-TW" dirty="0"/>
              <a:t>供需</a:t>
            </a:r>
            <a:r>
              <a:rPr lang="zh-TW" altLang="zh-TW" dirty="0" smtClean="0"/>
              <a:t>比例</a:t>
            </a:r>
            <a:r>
              <a:rPr lang="zh-TW" altLang="en-US" dirty="0" smtClean="0"/>
              <a:t>、安平區</a:t>
            </a:r>
            <a:r>
              <a:rPr lang="en-US" altLang="zh-TW" dirty="0" smtClean="0"/>
              <a:t>13</a:t>
            </a:r>
            <a:r>
              <a:rPr lang="zh-TW" altLang="en-US" dirty="0" smtClean="0"/>
              <a:t>里）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61710" y="1011388"/>
            <a:ext cx="6761020" cy="5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6637" y="41909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zh-TW" sz="3200" dirty="0" smtClean="0"/>
              <a:t>第</a:t>
            </a:r>
            <a:r>
              <a:rPr lang="zh-TW" altLang="en-US" sz="3200" dirty="0" smtClean="0"/>
              <a:t>二</a:t>
            </a:r>
            <a:r>
              <a:rPr lang="zh-TW" altLang="zh-TW" sz="3200" dirty="0" smtClean="0"/>
              <a:t>階段（</a:t>
            </a:r>
            <a:r>
              <a:rPr lang="zh-TW" altLang="zh-TW" sz="3200" dirty="0"/>
              <a:t>表格、標誌</a:t>
            </a:r>
            <a:r>
              <a:rPr lang="zh-TW" altLang="zh-TW" sz="3200" dirty="0" smtClean="0"/>
              <a:t>牌</a:t>
            </a:r>
            <a:r>
              <a:rPr lang="zh-TW" altLang="en-US" sz="3200" dirty="0"/>
              <a:t>汰換</a:t>
            </a:r>
            <a:r>
              <a:rPr lang="zh-TW" altLang="zh-TW" sz="3200" dirty="0" smtClean="0"/>
              <a:t>）</a:t>
            </a:r>
            <a:endParaRPr lang="zh-TW" altLang="en-US" sz="3200" dirty="0"/>
          </a:p>
        </p:txBody>
      </p:sp>
      <p:pic>
        <p:nvPicPr>
          <p:cNvPr id="5122" name="Picture 2" descr="C:\Users\hunghsiang\Desktop\萬安宣導海報1120427\168256330196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3" y="2022763"/>
            <a:ext cx="7960302" cy="43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488372"/>
            <a:ext cx="4911436" cy="1325563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第三階段（全民防空）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5691" y="2215717"/>
            <a:ext cx="4495800" cy="379788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zh-TW" dirty="0"/>
              <a:t>員警得適時以言詞、電子化推播或書面張貼海報方式向民眾宣導相關法令，建立全民防空疏散避難知識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02" y="163285"/>
            <a:ext cx="4591599" cy="645875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0040982" y="2593369"/>
            <a:ext cx="173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警政服務</a:t>
            </a:r>
            <a:r>
              <a:rPr lang="en-US" altLang="zh-TW" b="1" dirty="0" smtClean="0">
                <a:solidFill>
                  <a:srgbClr val="FF0000"/>
                </a:solidFill>
              </a:rPr>
              <a:t>APP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10337074" y="2096980"/>
            <a:ext cx="827314" cy="4180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7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551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2.</a:t>
            </a:r>
            <a:r>
              <a:rPr lang="zh-TW" altLang="en-US" sz="2800" dirty="0"/>
              <a:t> 「網路化」作業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pPr latinLnBrk="1">
              <a:lnSpc>
                <a:spcPct val="100000"/>
              </a:lnSpc>
            </a:pPr>
            <a:r>
              <a:rPr lang="zh-TW" altLang="en-US" dirty="0" smtClean="0"/>
              <a:t>相關</a:t>
            </a:r>
            <a:r>
              <a:rPr lang="zh-TW" altLang="en-US" dirty="0"/>
              <a:t>資訊將被網路化，中央及各</a:t>
            </a:r>
            <a:r>
              <a:rPr lang="zh-TW" altLang="en-US" dirty="0" smtClean="0"/>
              <a:t>地方</a:t>
            </a:r>
            <a:r>
              <a:rPr lang="zh-TW" altLang="en-US" dirty="0"/>
              <a:t>警察</a:t>
            </a:r>
            <a:r>
              <a:rPr lang="zh-TW" altLang="en-US" dirty="0" smtClean="0"/>
              <a:t>機關</a:t>
            </a:r>
            <a:r>
              <a:rPr lang="zh-TW" altLang="en-US" dirty="0"/>
              <a:t>同步辦理，警察局各分局將於警政署官網公布各轄區地址、地圖瀏覽、</a:t>
            </a:r>
            <a:r>
              <a:rPr lang="en-US" altLang="zh-TW" dirty="0"/>
              <a:t>APP</a:t>
            </a:r>
            <a:r>
              <a:rPr lang="zh-TW" altLang="en-US" dirty="0"/>
              <a:t>查詢等，中央機關再將全國資料上傳內政部地理資訊圖資雲平台。</a:t>
            </a:r>
          </a:p>
          <a:p>
            <a:pPr latinLnBrk="1">
              <a:lnSpc>
                <a:spcPct val="100000"/>
              </a:lnSpc>
            </a:pPr>
            <a:r>
              <a:rPr lang="zh-TW" altLang="en-US" dirty="0"/>
              <a:t>本分局</a:t>
            </a:r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月已公佈</a:t>
            </a:r>
            <a:r>
              <a:rPr lang="zh-TW" altLang="en-US" u="sng" dirty="0">
                <a:solidFill>
                  <a:srgbClr val="FF0000"/>
                </a:solidFill>
              </a:rPr>
              <a:t>安平區防空疏散避難</a:t>
            </a:r>
            <a:r>
              <a:rPr lang="zh-TW" altLang="en-US" u="sng" dirty="0" smtClean="0">
                <a:solidFill>
                  <a:srgbClr val="FF0000"/>
                </a:solidFill>
              </a:rPr>
              <a:t>設施位置</a:t>
            </a:r>
            <a:r>
              <a:rPr lang="zh-TW" altLang="en-US" dirty="0" smtClean="0"/>
              <a:t>。</a:t>
            </a:r>
            <a:r>
              <a:rPr lang="zh-TW" altLang="en-US" dirty="0"/>
              <a:t>（相關資料可至臺南市政府警察局</a:t>
            </a:r>
            <a:r>
              <a:rPr lang="en-US" altLang="zh-TW" dirty="0"/>
              <a:t>(</a:t>
            </a:r>
            <a:r>
              <a:rPr lang="zh-TW" altLang="en-US" dirty="0"/>
              <a:t>第四分局</a:t>
            </a:r>
            <a:r>
              <a:rPr lang="en-US" altLang="zh-TW" dirty="0"/>
              <a:t>)</a:t>
            </a:r>
            <a:r>
              <a:rPr lang="zh-TW" altLang="en-US" dirty="0"/>
              <a:t>官網「防空疏散避難專區」內查詢各里防空避難設備地址）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22" y="3254458"/>
            <a:ext cx="6248399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dirty="0"/>
              <a:t>一、前言</a:t>
            </a:r>
            <a:endParaRPr lang="en-US" altLang="zh-TW" sz="4400" dirty="0"/>
          </a:p>
          <a:p>
            <a:pPr marL="0" indent="0">
              <a:buNone/>
            </a:pPr>
            <a:r>
              <a:rPr lang="zh-TW" altLang="en-US" sz="4400" dirty="0"/>
              <a:t>二、</a:t>
            </a:r>
            <a:r>
              <a:rPr lang="zh-TW" altLang="en-US" sz="4400" b="1" dirty="0"/>
              <a:t>防空疏散避難認識</a:t>
            </a:r>
            <a:endParaRPr lang="en-US" altLang="zh-TW" sz="4400" b="1" dirty="0"/>
          </a:p>
          <a:p>
            <a:pPr marL="0" indent="0">
              <a:buNone/>
            </a:pPr>
            <a:r>
              <a:rPr lang="zh-TW" altLang="en-US" sz="4400" dirty="0"/>
              <a:t>三、</a:t>
            </a:r>
            <a:r>
              <a:rPr lang="zh-TW" altLang="en-US" sz="4400" b="1" dirty="0"/>
              <a:t>應勤裝備</a:t>
            </a:r>
            <a:r>
              <a:rPr lang="en-US" altLang="zh-TW" sz="4400" dirty="0"/>
              <a:t>【</a:t>
            </a:r>
            <a:r>
              <a:rPr lang="zh-TW" altLang="en-US" sz="4400" dirty="0"/>
              <a:t>防空疏散避難須知</a:t>
            </a:r>
            <a:r>
              <a:rPr lang="en-US" altLang="zh-TW" sz="4400" dirty="0" smtClean="0"/>
              <a:t>】</a:t>
            </a:r>
          </a:p>
          <a:p>
            <a:pPr marL="0" indent="0">
              <a:buNone/>
            </a:pPr>
            <a:r>
              <a:rPr lang="zh-TW" altLang="en-US" sz="4400" dirty="0"/>
              <a:t>四、現行作為</a:t>
            </a:r>
          </a:p>
          <a:p>
            <a:pPr marL="0" indent="0">
              <a:buNone/>
            </a:pP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09600" y="704088"/>
            <a:ext cx="9351818" cy="1143000"/>
          </a:xfrm>
        </p:spPr>
        <p:txBody>
          <a:bodyPr>
            <a:normAutofit/>
          </a:bodyPr>
          <a:lstStyle/>
          <a:p>
            <a:pPr algn="r"/>
            <a:r>
              <a:rPr lang="zh-TW" altLang="en-US" sz="7200" b="1" dirty="0"/>
              <a:t>簡報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012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83192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b="1" dirty="0" smtClean="0"/>
              <a:t>防空</a:t>
            </a:r>
            <a:r>
              <a:rPr lang="zh-TW" altLang="zh-TW" sz="3200" b="1" dirty="0"/>
              <a:t>避難</a:t>
            </a:r>
            <a:r>
              <a:rPr lang="zh-TW" altLang="zh-TW" sz="3200" b="1" dirty="0" smtClean="0"/>
              <a:t>設備</a:t>
            </a:r>
            <a:endParaRPr lang="en-US" altLang="zh-TW" sz="3200" b="1" dirty="0" smtClean="0"/>
          </a:p>
          <a:p>
            <a:pPr marL="0" indent="0">
              <a:buNone/>
            </a:pPr>
            <a:endParaRPr lang="zh-TW" altLang="zh-TW" sz="32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zh-TW" dirty="0" smtClean="0"/>
              <a:t>指</a:t>
            </a:r>
            <a:r>
              <a:rPr lang="zh-TW" altLang="zh-TW" dirty="0"/>
              <a:t>為預防空襲損害，提供人員掩蔽之設備的總稱。其主要包括防空地下室、防空洞、防空壕（坑）、防空掩體、防空地面室及防勤掩體、緊急避難所、其他經政府指定之防空避難設備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3" y="334225"/>
            <a:ext cx="4398818" cy="29166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3" y="3604588"/>
            <a:ext cx="4398818" cy="28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20445"/>
            <a:ext cx="10515600" cy="6015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防空</a:t>
            </a:r>
            <a:r>
              <a:rPr lang="zh-TW" altLang="en-US" sz="3200" dirty="0"/>
              <a:t>疏散避難</a:t>
            </a:r>
            <a:r>
              <a:rPr lang="zh-TW" altLang="en-US" sz="3200" dirty="0" smtClean="0"/>
              <a:t>設施</a:t>
            </a:r>
            <a:endParaRPr lang="en-US" altLang="zh-TW" sz="3200" dirty="0" smtClean="0"/>
          </a:p>
          <a:p>
            <a:pPr marL="0" indent="0">
              <a:buNone/>
            </a:pPr>
            <a:endParaRPr lang="zh-TW" altLang="zh-TW" sz="32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zh-TW" dirty="0" smtClean="0"/>
              <a:t>內政部</a:t>
            </a:r>
            <a:r>
              <a:rPr lang="en-US" altLang="zh-TW" dirty="0"/>
              <a:t>108</a:t>
            </a:r>
            <a:r>
              <a:rPr lang="zh-TW" altLang="zh-TW" dirty="0"/>
              <a:t>年</a:t>
            </a:r>
            <a:r>
              <a:rPr lang="en-US" altLang="zh-TW" dirty="0"/>
              <a:t>7</a:t>
            </a:r>
            <a:r>
              <a:rPr lang="zh-TW" altLang="zh-TW" dirty="0"/>
              <a:t>月</a:t>
            </a:r>
            <a:r>
              <a:rPr lang="en-US" altLang="zh-TW" dirty="0"/>
              <a:t> 26</a:t>
            </a:r>
            <a:r>
              <a:rPr lang="zh-TW" altLang="zh-TW" dirty="0"/>
              <a:t>日台內警字第</a:t>
            </a:r>
            <a:r>
              <a:rPr lang="en-US" altLang="zh-TW" dirty="0"/>
              <a:t>1080876102</a:t>
            </a:r>
            <a:r>
              <a:rPr lang="zh-TW" altLang="zh-TW" dirty="0"/>
              <a:t>號函頒「防空疏散避難設施建檔作業要點」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/>
              <a:t>所稱防空疏散避難設施如下：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 smtClean="0"/>
              <a:t>經</a:t>
            </a:r>
            <a:r>
              <a:rPr lang="zh-TW" altLang="en-US" u="sng" dirty="0"/>
              <a:t>主管建築機關</a:t>
            </a:r>
            <a:r>
              <a:rPr lang="zh-TW" altLang="en-US" dirty="0"/>
              <a:t>核定之</a:t>
            </a:r>
            <a:r>
              <a:rPr lang="zh-TW" altLang="en-US" u="sng" dirty="0"/>
              <a:t>防空避難設備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（</a:t>
            </a:r>
            <a:r>
              <a:rPr lang="zh-TW" altLang="en-US" dirty="0">
                <a:solidFill>
                  <a:srgbClr val="FF0000"/>
                </a:solidFill>
              </a:rPr>
              <a:t>臺南市政府工務局</a:t>
            </a:r>
            <a:r>
              <a:rPr lang="zh-TW" altLang="en-US" dirty="0" smtClean="0">
                <a:solidFill>
                  <a:srgbClr val="FF0000"/>
                </a:solidFill>
              </a:rPr>
              <a:t>）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（大樓防空地下室）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 smtClean="0"/>
              <a:t>金門縣</a:t>
            </a:r>
            <a:r>
              <a:rPr lang="zh-TW" altLang="en-US" dirty="0"/>
              <a:t>警察局及連江縣警察局既存建檔之防空洞及防空掩體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dirty="0"/>
              <a:t>其他依民防法第二十二條由主管機關指定者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（</a:t>
            </a:r>
            <a:r>
              <a:rPr lang="zh-TW" altLang="en-US" dirty="0">
                <a:solidFill>
                  <a:srgbClr val="FF0000"/>
                </a:solidFill>
              </a:rPr>
              <a:t>國防部於戰爭發生或將發生時</a:t>
            </a:r>
            <a:r>
              <a:rPr lang="zh-TW" altLang="en-US" dirty="0" smtClean="0">
                <a:solidFill>
                  <a:srgbClr val="FF0000"/>
                </a:solidFill>
              </a:rPr>
              <a:t>）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582" y="426998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相關法令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zh-TW" sz="4000" dirty="0"/>
              <a:t>防空疏散避難設施建檔作業</a:t>
            </a:r>
            <a:r>
              <a:rPr lang="zh-TW" altLang="zh-TW" sz="4000" dirty="0" smtClean="0"/>
              <a:t>要點</a:t>
            </a:r>
            <a:r>
              <a:rPr lang="zh-TW" altLang="en-US" sz="4000" dirty="0" smtClean="0"/>
              <a:t>。</a:t>
            </a:r>
            <a:r>
              <a:rPr lang="zh-TW" altLang="en-US" sz="4000" dirty="0" smtClean="0">
                <a:solidFill>
                  <a:srgbClr val="FF0000"/>
                </a:solidFill>
              </a:rPr>
              <a:t>（內政部）</a:t>
            </a:r>
            <a:endParaRPr lang="en-US" altLang="zh-TW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/>
              <a:t>建築法。</a:t>
            </a:r>
            <a:endParaRPr lang="en-US" altLang="zh-TW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sz="4000" dirty="0"/>
              <a:t>建築技術</a:t>
            </a:r>
            <a:r>
              <a:rPr lang="zh-TW" altLang="zh-TW" sz="4000" dirty="0" smtClean="0"/>
              <a:t>規則（</a:t>
            </a:r>
            <a:r>
              <a:rPr lang="zh-TW" altLang="zh-TW" sz="4000" dirty="0"/>
              <a:t>建築設計施工編</a:t>
            </a:r>
            <a:r>
              <a:rPr lang="zh-TW" altLang="zh-TW" sz="4000" dirty="0" smtClean="0"/>
              <a:t>）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/>
              <a:t>公寓</a:t>
            </a:r>
            <a:r>
              <a:rPr lang="zh-TW" altLang="en-US" sz="4000" dirty="0"/>
              <a:t>大廈管理</a:t>
            </a:r>
            <a:r>
              <a:rPr lang="zh-TW" altLang="en-US" sz="4000" dirty="0" smtClean="0"/>
              <a:t>條例。</a:t>
            </a:r>
            <a:endParaRPr lang="en-US" altLang="zh-TW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sz="4000" dirty="0"/>
              <a:t>公寓大廈管理條例施行</a:t>
            </a:r>
            <a:r>
              <a:rPr lang="zh-TW" altLang="zh-TW" sz="4000" dirty="0" smtClean="0"/>
              <a:t>細則</a:t>
            </a:r>
            <a:r>
              <a:rPr lang="zh-TW" altLang="en-US" sz="4000" dirty="0" smtClean="0"/>
              <a:t>。</a:t>
            </a:r>
            <a:endParaRPr lang="zh-TW" altLang="en-US" sz="4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93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865414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二、</a:t>
            </a:r>
            <a:r>
              <a:rPr lang="zh-TW" altLang="en-US" b="1" dirty="0"/>
              <a:t>防空疏散避難認識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4765965" y="6332317"/>
            <a:ext cx="2299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1600" b="1" dirty="0"/>
              <a:t>俄羅斯對</a:t>
            </a:r>
            <a:r>
              <a:rPr lang="zh-TW" altLang="en-US" sz="1600" b="1" dirty="0" smtClean="0"/>
              <a:t>烏克蘭空襲</a:t>
            </a:r>
            <a:endParaRPr lang="zh-TW" altLang="en-US" sz="1600" b="1" dirty="0"/>
          </a:p>
        </p:txBody>
      </p:sp>
      <p:pic>
        <p:nvPicPr>
          <p:cNvPr id="7171" name="Picture 3" descr="C:\Users\hunghsiang\Desktop\新增資料夾\mfile_1683931_1_L_20230115012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1" y="1318239"/>
            <a:ext cx="8298875" cy="50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unghsiang\Desktop\新增資料夾\下載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7" y="2657993"/>
            <a:ext cx="2907892" cy="180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unghsiang\Desktop\新增資料夾\下載 (1).jf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t="10638" r="18913" b="19495"/>
          <a:stretch/>
        </p:blipFill>
        <p:spPr bwMode="auto">
          <a:xfrm>
            <a:off x="9310255" y="1858310"/>
            <a:ext cx="2440289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unghsiang\Desktop\新增資料夾\images.jf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2674" r="12574" b="8042"/>
          <a:stretch/>
        </p:blipFill>
        <p:spPr bwMode="auto">
          <a:xfrm>
            <a:off x="3366655" y="1846254"/>
            <a:ext cx="2424552" cy="35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G_119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24115"/>
          <a:stretch/>
        </p:blipFill>
        <p:spPr bwMode="auto">
          <a:xfrm>
            <a:off x="6206831" y="1846254"/>
            <a:ext cx="2760965" cy="34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b="1" dirty="0"/>
              <a:t>應勤</a:t>
            </a:r>
            <a:r>
              <a:rPr lang="zh-TW" altLang="en-US" b="1" dirty="0" smtClean="0"/>
              <a:t>裝備</a:t>
            </a:r>
            <a:r>
              <a:rPr lang="en-US" altLang="zh-TW" dirty="0" smtClean="0"/>
              <a:t>【</a:t>
            </a:r>
            <a:r>
              <a:rPr lang="zh-TW" altLang="en-US" dirty="0"/>
              <a:t>防空疏散避難須知</a:t>
            </a:r>
            <a:r>
              <a:rPr lang="en-US" altLang="zh-TW" dirty="0"/>
              <a:t>】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7873" y="1288473"/>
            <a:ext cx="485601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●</a:t>
            </a:r>
            <a:r>
              <a:rPr lang="zh-TW" altLang="en-US" dirty="0"/>
              <a:t>準備「避難包」</a:t>
            </a:r>
            <a:br>
              <a:rPr lang="zh-TW" altLang="en-US" dirty="0"/>
            </a:br>
            <a:r>
              <a:rPr lang="zh-TW" altLang="en-US" dirty="0"/>
              <a:t>◎證件、貴重物品。</a:t>
            </a:r>
            <a:br>
              <a:rPr lang="zh-TW" altLang="en-US" dirty="0"/>
            </a:br>
            <a:r>
              <a:rPr lang="zh-TW" altLang="en-US" dirty="0"/>
              <a:t>◎飲用水、乾糧、醫藥用品。</a:t>
            </a:r>
            <a:br>
              <a:rPr lang="zh-TW" altLang="en-US" dirty="0"/>
            </a:br>
            <a:r>
              <a:rPr lang="zh-TW" altLang="en-US" dirty="0"/>
              <a:t>◎禦寒、遮陽衣物。</a:t>
            </a:r>
            <a:br>
              <a:rPr lang="zh-TW" altLang="en-US" dirty="0"/>
            </a:br>
            <a:r>
              <a:rPr lang="zh-TW" altLang="en-US" dirty="0"/>
              <a:t>◎手機、收音機、照明設備。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6146" name="Picture 2" descr="C:\Users\hunghsiang\Desktop\萬安宣導海報1120427\1663561343.44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b="6680"/>
          <a:stretch/>
        </p:blipFill>
        <p:spPr bwMode="auto">
          <a:xfrm>
            <a:off x="4953328" y="1149930"/>
            <a:ext cx="6926944" cy="55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三</a:t>
            </a:r>
            <a:r>
              <a:rPr lang="zh-TW" altLang="en-US" dirty="0" smtClean="0"/>
              <a:t>、</a:t>
            </a:r>
            <a:r>
              <a:rPr lang="zh-TW" altLang="en-US" b="1" dirty="0"/>
              <a:t>應勤</a:t>
            </a:r>
            <a:r>
              <a:rPr lang="zh-TW" altLang="en-US" b="1" dirty="0" smtClean="0"/>
              <a:t>裝備須知</a:t>
            </a:r>
            <a:r>
              <a:rPr lang="en-US" altLang="zh-TW" dirty="0"/>
              <a:t>【</a:t>
            </a:r>
            <a:r>
              <a:rPr lang="zh-TW" altLang="en-US" dirty="0"/>
              <a:t>防空疏散避難須知</a:t>
            </a:r>
            <a:r>
              <a:rPr lang="en-US" altLang="zh-TW" dirty="0"/>
              <a:t>】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8745" y="1908752"/>
            <a:ext cx="887383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/>
              <a:t>●</a:t>
            </a:r>
            <a:r>
              <a:rPr lang="zh-TW" altLang="en-US" dirty="0"/>
              <a:t>聽聞「防空警報」</a:t>
            </a:r>
            <a:br>
              <a:rPr lang="zh-TW" altLang="en-US" dirty="0"/>
            </a:br>
            <a:r>
              <a:rPr lang="zh-TW" altLang="en-US" dirty="0"/>
              <a:t>◎第一時間找到能夠抵擋飛散破片與放射線的遮蔽物。</a:t>
            </a:r>
            <a:br>
              <a:rPr lang="zh-TW" altLang="en-US" dirty="0"/>
            </a:br>
            <a:r>
              <a:rPr lang="zh-TW" altLang="en-US" dirty="0"/>
              <a:t>◎若周遭有混凝土材質之堅固建物，應立即前往避難，並盡量壓低</a:t>
            </a:r>
            <a:r>
              <a:rPr lang="zh-TW" altLang="en-US" dirty="0" smtClean="0"/>
              <a:t>身體</a:t>
            </a:r>
            <a:r>
              <a:rPr lang="zh-TW" altLang="en-US" dirty="0"/>
              <a:t>。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2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839</TotalTime>
  <Words>521</Words>
  <Application>Microsoft Office PowerPoint</Application>
  <PresentationFormat>自訂</PresentationFormat>
  <Paragraphs>47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防空疏散避難認識 與應勤裝具操演</vt:lpstr>
      <vt:lpstr>簡報</vt:lpstr>
      <vt:lpstr>一、前言</vt:lpstr>
      <vt:lpstr>PowerPoint 簡報</vt:lpstr>
      <vt:lpstr>相關法令</vt:lpstr>
      <vt:lpstr>二、防空疏散避難認識</vt:lpstr>
      <vt:lpstr>PowerPoint 簡報</vt:lpstr>
      <vt:lpstr>三、應勤裝備【防空疏散避難須知】 </vt:lpstr>
      <vt:lpstr>三、應勤裝備須知【防空疏散避難須知】 </vt:lpstr>
      <vt:lpstr>三、應勤裝備須知【防空疏散避難須知】 </vt:lpstr>
      <vt:lpstr>三、應勤裝備須知【防空疏散避難須知】 </vt:lpstr>
      <vt:lpstr>四、作為</vt:lpstr>
      <vt:lpstr>第一階段（建檔作業）</vt:lpstr>
      <vt:lpstr>第二階段（表格、標誌牌汰換）</vt:lpstr>
      <vt:lpstr>第三階段（全民防空）</vt:lpstr>
      <vt:lpstr>2. 「網路化」作業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賴宏相</dc:creator>
  <cp:lastModifiedBy>賴宏相</cp:lastModifiedBy>
  <cp:revision>68</cp:revision>
  <dcterms:created xsi:type="dcterms:W3CDTF">2021-07-06T02:42:27Z</dcterms:created>
  <dcterms:modified xsi:type="dcterms:W3CDTF">2023-05-31T00:43:04Z</dcterms:modified>
</cp:coreProperties>
</file>