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6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18"/>
  </p:notesMasterIdLst>
  <p:sldIdLst>
    <p:sldId id="256" r:id="rId3"/>
    <p:sldId id="1985" r:id="rId4"/>
    <p:sldId id="2005" r:id="rId5"/>
    <p:sldId id="279" r:id="rId6"/>
    <p:sldId id="2014" r:id="rId7"/>
    <p:sldId id="409" r:id="rId8"/>
    <p:sldId id="1366" r:id="rId9"/>
    <p:sldId id="1970" r:id="rId10"/>
    <p:sldId id="492" r:id="rId11"/>
    <p:sldId id="2015" r:id="rId12"/>
    <p:sldId id="362" r:id="rId13"/>
    <p:sldId id="2003" r:id="rId14"/>
    <p:sldId id="6658" r:id="rId15"/>
    <p:sldId id="1844" r:id="rId16"/>
    <p:sldId id="352" r:id="rId17"/>
    <p:sldId id="261" r:id="rId18"/>
    <p:sldId id="2002" r:id="rId19"/>
    <p:sldId id="277" r:id="rId20"/>
    <p:sldId id="278" r:id="rId21"/>
    <p:sldId id="276" r:id="rId22"/>
    <p:sldId id="280" r:id="rId23"/>
    <p:sldId id="287" r:id="rId24"/>
    <p:sldId id="322" r:id="rId25"/>
    <p:sldId id="302" r:id="rId26"/>
    <p:sldId id="2004" r:id="rId27"/>
    <p:sldId id="286" r:id="rId28"/>
    <p:sldId id="300" r:id="rId29"/>
    <p:sldId id="329" r:id="rId30"/>
    <p:sldId id="330" r:id="rId31"/>
    <p:sldId id="1971" r:id="rId32"/>
    <p:sldId id="334" r:id="rId33"/>
    <p:sldId id="333" r:id="rId34"/>
    <p:sldId id="332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5" r:id="rId45"/>
    <p:sldId id="347" r:id="rId46"/>
    <p:sldId id="499" r:id="rId47"/>
    <p:sldId id="665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1410" r:id="rId56"/>
    <p:sldId id="1963" r:id="rId57"/>
    <p:sldId id="360" r:id="rId58"/>
    <p:sldId id="2006" r:id="rId59"/>
    <p:sldId id="1933" r:id="rId60"/>
    <p:sldId id="519" r:id="rId61"/>
    <p:sldId id="521" r:id="rId62"/>
    <p:sldId id="520" r:id="rId63"/>
    <p:sldId id="522" r:id="rId64"/>
    <p:sldId id="354" r:id="rId65"/>
    <p:sldId id="355" r:id="rId66"/>
    <p:sldId id="1967" r:id="rId67"/>
    <p:sldId id="2016" r:id="rId68"/>
    <p:sldId id="263" r:id="rId69"/>
    <p:sldId id="1987" r:id="rId70"/>
    <p:sldId id="1988" r:id="rId71"/>
    <p:sldId id="1989" r:id="rId72"/>
    <p:sldId id="1979" r:id="rId73"/>
    <p:sldId id="1980" r:id="rId74"/>
    <p:sldId id="535" r:id="rId75"/>
    <p:sldId id="1990" r:id="rId76"/>
    <p:sldId id="493" r:id="rId77"/>
    <p:sldId id="494" r:id="rId78"/>
    <p:sldId id="495" r:id="rId79"/>
    <p:sldId id="1994" r:id="rId80"/>
    <p:sldId id="1992" r:id="rId81"/>
    <p:sldId id="292" r:id="rId82"/>
    <p:sldId id="1998" r:id="rId83"/>
    <p:sldId id="2007" r:id="rId84"/>
    <p:sldId id="260" r:id="rId85"/>
    <p:sldId id="259" r:id="rId86"/>
    <p:sldId id="267" r:id="rId87"/>
    <p:sldId id="548" r:id="rId88"/>
    <p:sldId id="262" r:id="rId89"/>
    <p:sldId id="271" r:id="rId90"/>
    <p:sldId id="272" r:id="rId91"/>
    <p:sldId id="491" r:id="rId92"/>
    <p:sldId id="274" r:id="rId93"/>
    <p:sldId id="2008" r:id="rId94"/>
    <p:sldId id="275" r:id="rId95"/>
    <p:sldId id="2009" r:id="rId96"/>
    <p:sldId id="2010" r:id="rId97"/>
    <p:sldId id="293" r:id="rId98"/>
    <p:sldId id="2011" r:id="rId99"/>
    <p:sldId id="2012" r:id="rId100"/>
    <p:sldId id="281" r:id="rId101"/>
    <p:sldId id="551" r:id="rId102"/>
    <p:sldId id="2017" r:id="rId103"/>
    <p:sldId id="2018" r:id="rId104"/>
    <p:sldId id="2019" r:id="rId105"/>
    <p:sldId id="268" r:id="rId106"/>
    <p:sldId id="460" r:id="rId107"/>
    <p:sldId id="461" r:id="rId108"/>
    <p:sldId id="445" r:id="rId109"/>
    <p:sldId id="444" r:id="rId110"/>
    <p:sldId id="533" r:id="rId111"/>
    <p:sldId id="1999" r:id="rId112"/>
    <p:sldId id="2000" r:id="rId113"/>
    <p:sldId id="536" r:id="rId114"/>
    <p:sldId id="537" r:id="rId115"/>
    <p:sldId id="2001" r:id="rId116"/>
    <p:sldId id="508" r:id="rId1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CFADA-DBA4-429A-8C46-006CBEC0D38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872B5DF-11B5-4DC2-8E96-9C1936A1F4FB}">
      <dgm:prSet/>
      <dgm:spPr/>
      <dgm:t>
        <a:bodyPr/>
        <a:lstStyle/>
        <a:p>
          <a:r>
            <a:rPr lang="zh-TW"/>
            <a:t>初探新世代學生的生涯現況</a:t>
          </a:r>
          <a:endParaRPr lang="en-US"/>
        </a:p>
      </dgm:t>
    </dgm:pt>
    <dgm:pt modelId="{5A712BA0-BEE1-48F9-A3B9-B23864858B13}" type="parTrans" cxnId="{8BF18693-163A-4852-A260-C19F3F91EE72}">
      <dgm:prSet/>
      <dgm:spPr/>
      <dgm:t>
        <a:bodyPr/>
        <a:lstStyle/>
        <a:p>
          <a:endParaRPr lang="en-US"/>
        </a:p>
      </dgm:t>
    </dgm:pt>
    <dgm:pt modelId="{2F315A95-80D8-425A-9727-FA217FC0F786}" type="sibTrans" cxnId="{8BF18693-163A-4852-A260-C19F3F91EE72}">
      <dgm:prSet/>
      <dgm:spPr/>
      <dgm:t>
        <a:bodyPr/>
        <a:lstStyle/>
        <a:p>
          <a:endParaRPr lang="en-US"/>
        </a:p>
      </dgm:t>
    </dgm:pt>
    <dgm:pt modelId="{A7D2C127-20CE-450C-90CB-52B19B519C3F}">
      <dgm:prSet/>
      <dgm:spPr/>
      <dgm:t>
        <a:bodyPr/>
        <a:lstStyle/>
        <a:p>
          <a:r>
            <a:rPr lang="zh-TW"/>
            <a:t>用理論化為行動去理解孩子</a:t>
          </a:r>
          <a:endParaRPr lang="en-US"/>
        </a:p>
      </dgm:t>
    </dgm:pt>
    <dgm:pt modelId="{8CC93FA6-5BE7-4C44-A91B-41C0579FB1D5}" type="parTrans" cxnId="{00F264BC-4B94-4059-A5A4-D830CEB8EF8A}">
      <dgm:prSet/>
      <dgm:spPr/>
      <dgm:t>
        <a:bodyPr/>
        <a:lstStyle/>
        <a:p>
          <a:endParaRPr lang="en-US"/>
        </a:p>
      </dgm:t>
    </dgm:pt>
    <dgm:pt modelId="{03532E73-35DB-494B-8EAD-02A0EE6018BB}" type="sibTrans" cxnId="{00F264BC-4B94-4059-A5A4-D830CEB8EF8A}">
      <dgm:prSet/>
      <dgm:spPr/>
      <dgm:t>
        <a:bodyPr/>
        <a:lstStyle/>
        <a:p>
          <a:endParaRPr lang="en-US"/>
        </a:p>
      </dgm:t>
    </dgm:pt>
    <dgm:pt modelId="{1BC45FC2-9F5F-46B5-B1A8-536C54046687}">
      <dgm:prSet/>
      <dgm:spPr/>
      <dgm:t>
        <a:bodyPr/>
        <a:lstStyle/>
        <a:p>
          <a:r>
            <a:rPr lang="zh-TW"/>
            <a:t>分享在生涯輔導實務與操作方法</a:t>
          </a:r>
          <a:endParaRPr lang="en-US"/>
        </a:p>
      </dgm:t>
    </dgm:pt>
    <dgm:pt modelId="{9EFB8635-16A3-411D-84D1-E5B24D6496C5}" type="parTrans" cxnId="{381C11FB-B92E-47FA-9947-82FD432BD24B}">
      <dgm:prSet/>
      <dgm:spPr/>
      <dgm:t>
        <a:bodyPr/>
        <a:lstStyle/>
        <a:p>
          <a:endParaRPr lang="en-US"/>
        </a:p>
      </dgm:t>
    </dgm:pt>
    <dgm:pt modelId="{54E27BCB-C08F-4BB4-B35F-A15E71FCD8E4}" type="sibTrans" cxnId="{381C11FB-B92E-47FA-9947-82FD432BD24B}">
      <dgm:prSet/>
      <dgm:spPr/>
      <dgm:t>
        <a:bodyPr/>
        <a:lstStyle/>
        <a:p>
          <a:endParaRPr lang="en-US"/>
        </a:p>
      </dgm:t>
    </dgm:pt>
    <dgm:pt modelId="{720D2AD7-47B5-432F-9106-6AEFAC23EB80}">
      <dgm:prSet/>
      <dgm:spPr/>
      <dgm:t>
        <a:bodyPr/>
        <a:lstStyle/>
        <a:p>
          <a:r>
            <a:rPr lang="zh-TW"/>
            <a:t>最新產業趨勢分享</a:t>
          </a:r>
          <a:endParaRPr lang="en-US"/>
        </a:p>
      </dgm:t>
    </dgm:pt>
    <dgm:pt modelId="{D911B06A-EA9B-4886-9B8C-FEC8D5AD2FF7}" type="parTrans" cxnId="{0F1B7239-21A8-436E-B4E0-43B1A26F9459}">
      <dgm:prSet/>
      <dgm:spPr/>
      <dgm:t>
        <a:bodyPr/>
        <a:lstStyle/>
        <a:p>
          <a:endParaRPr lang="en-US"/>
        </a:p>
      </dgm:t>
    </dgm:pt>
    <dgm:pt modelId="{35526981-8309-43B4-9623-70336417F3F0}" type="sibTrans" cxnId="{0F1B7239-21A8-436E-B4E0-43B1A26F9459}">
      <dgm:prSet/>
      <dgm:spPr/>
      <dgm:t>
        <a:bodyPr/>
        <a:lstStyle/>
        <a:p>
          <a:endParaRPr lang="en-US"/>
        </a:p>
      </dgm:t>
    </dgm:pt>
    <dgm:pt modelId="{6811CDE2-2ABA-4AA3-B4CC-5016BDCF24A5}" type="pres">
      <dgm:prSet presAssocID="{31ACFADA-DBA4-429A-8C46-006CBEC0D38B}" presName="linear" presStyleCnt="0">
        <dgm:presLayoutVars>
          <dgm:animLvl val="lvl"/>
          <dgm:resizeHandles val="exact"/>
        </dgm:presLayoutVars>
      </dgm:prSet>
      <dgm:spPr/>
    </dgm:pt>
    <dgm:pt modelId="{C71DD682-2968-44F0-BD6D-C69D561524E5}" type="pres">
      <dgm:prSet presAssocID="{3872B5DF-11B5-4DC2-8E96-9C1936A1F4F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4942EC7-3653-4A57-AF64-04C3424300DA}" type="pres">
      <dgm:prSet presAssocID="{2F315A95-80D8-425A-9727-FA217FC0F786}" presName="spacer" presStyleCnt="0"/>
      <dgm:spPr/>
    </dgm:pt>
    <dgm:pt modelId="{9A204600-AB76-4FE0-AE31-E934DC17308D}" type="pres">
      <dgm:prSet presAssocID="{A7D2C127-20CE-450C-90CB-52B19B519C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1144C0-BEB3-409F-9FE2-5E8DF350E8EE}" type="pres">
      <dgm:prSet presAssocID="{03532E73-35DB-494B-8EAD-02A0EE6018BB}" presName="spacer" presStyleCnt="0"/>
      <dgm:spPr/>
    </dgm:pt>
    <dgm:pt modelId="{26897DFE-7FE1-4CF0-A783-B58B6037C57B}" type="pres">
      <dgm:prSet presAssocID="{1BC45FC2-9F5F-46B5-B1A8-536C5404668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9DF613C-BEE7-43EB-BEEC-E52D5A4AF760}" type="pres">
      <dgm:prSet presAssocID="{54E27BCB-C08F-4BB4-B35F-A15E71FCD8E4}" presName="spacer" presStyleCnt="0"/>
      <dgm:spPr/>
    </dgm:pt>
    <dgm:pt modelId="{4A43DA11-FA76-4433-8BBE-EE02A440DBB1}" type="pres">
      <dgm:prSet presAssocID="{720D2AD7-47B5-432F-9106-6AEFAC23EB8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1B7239-21A8-436E-B4E0-43B1A26F9459}" srcId="{31ACFADA-DBA4-429A-8C46-006CBEC0D38B}" destId="{720D2AD7-47B5-432F-9106-6AEFAC23EB80}" srcOrd="3" destOrd="0" parTransId="{D911B06A-EA9B-4886-9B8C-FEC8D5AD2FF7}" sibTransId="{35526981-8309-43B4-9623-70336417F3F0}"/>
    <dgm:cxn modelId="{27C5555D-E37D-404E-A27B-843B834FF5E2}" type="presOf" srcId="{720D2AD7-47B5-432F-9106-6AEFAC23EB80}" destId="{4A43DA11-FA76-4433-8BBE-EE02A440DBB1}" srcOrd="0" destOrd="0" presId="urn:microsoft.com/office/officeart/2005/8/layout/vList2"/>
    <dgm:cxn modelId="{573B494D-EBC0-4DAF-BF73-A73DCC45453E}" type="presOf" srcId="{A7D2C127-20CE-450C-90CB-52B19B519C3F}" destId="{9A204600-AB76-4FE0-AE31-E934DC17308D}" srcOrd="0" destOrd="0" presId="urn:microsoft.com/office/officeart/2005/8/layout/vList2"/>
    <dgm:cxn modelId="{1953D97B-15BC-4610-B9CF-A8C5FAB95A39}" type="presOf" srcId="{3872B5DF-11B5-4DC2-8E96-9C1936A1F4FB}" destId="{C71DD682-2968-44F0-BD6D-C69D561524E5}" srcOrd="0" destOrd="0" presId="urn:microsoft.com/office/officeart/2005/8/layout/vList2"/>
    <dgm:cxn modelId="{8BF18693-163A-4852-A260-C19F3F91EE72}" srcId="{31ACFADA-DBA4-429A-8C46-006CBEC0D38B}" destId="{3872B5DF-11B5-4DC2-8E96-9C1936A1F4FB}" srcOrd="0" destOrd="0" parTransId="{5A712BA0-BEE1-48F9-A3B9-B23864858B13}" sibTransId="{2F315A95-80D8-425A-9727-FA217FC0F786}"/>
    <dgm:cxn modelId="{0151CDB9-A353-4BE5-9837-1F0C8750D0FD}" type="presOf" srcId="{1BC45FC2-9F5F-46B5-B1A8-536C54046687}" destId="{26897DFE-7FE1-4CF0-A783-B58B6037C57B}" srcOrd="0" destOrd="0" presId="urn:microsoft.com/office/officeart/2005/8/layout/vList2"/>
    <dgm:cxn modelId="{00F264BC-4B94-4059-A5A4-D830CEB8EF8A}" srcId="{31ACFADA-DBA4-429A-8C46-006CBEC0D38B}" destId="{A7D2C127-20CE-450C-90CB-52B19B519C3F}" srcOrd="1" destOrd="0" parTransId="{8CC93FA6-5BE7-4C44-A91B-41C0579FB1D5}" sibTransId="{03532E73-35DB-494B-8EAD-02A0EE6018BB}"/>
    <dgm:cxn modelId="{5E3720D6-67FE-4091-AFB6-117216103CAB}" type="presOf" srcId="{31ACFADA-DBA4-429A-8C46-006CBEC0D38B}" destId="{6811CDE2-2ABA-4AA3-B4CC-5016BDCF24A5}" srcOrd="0" destOrd="0" presId="urn:microsoft.com/office/officeart/2005/8/layout/vList2"/>
    <dgm:cxn modelId="{381C11FB-B92E-47FA-9947-82FD432BD24B}" srcId="{31ACFADA-DBA4-429A-8C46-006CBEC0D38B}" destId="{1BC45FC2-9F5F-46B5-B1A8-536C54046687}" srcOrd="2" destOrd="0" parTransId="{9EFB8635-16A3-411D-84D1-E5B24D6496C5}" sibTransId="{54E27BCB-C08F-4BB4-B35F-A15E71FCD8E4}"/>
    <dgm:cxn modelId="{16ADB0D9-EDFA-47C9-A8E6-4055F932CBF9}" type="presParOf" srcId="{6811CDE2-2ABA-4AA3-B4CC-5016BDCF24A5}" destId="{C71DD682-2968-44F0-BD6D-C69D561524E5}" srcOrd="0" destOrd="0" presId="urn:microsoft.com/office/officeart/2005/8/layout/vList2"/>
    <dgm:cxn modelId="{06021941-38AC-4A05-AF9E-872263B7C1EA}" type="presParOf" srcId="{6811CDE2-2ABA-4AA3-B4CC-5016BDCF24A5}" destId="{84942EC7-3653-4A57-AF64-04C3424300DA}" srcOrd="1" destOrd="0" presId="urn:microsoft.com/office/officeart/2005/8/layout/vList2"/>
    <dgm:cxn modelId="{B1FF7EE5-DC8B-4966-98A3-59B88C9FBD9F}" type="presParOf" srcId="{6811CDE2-2ABA-4AA3-B4CC-5016BDCF24A5}" destId="{9A204600-AB76-4FE0-AE31-E934DC17308D}" srcOrd="2" destOrd="0" presId="urn:microsoft.com/office/officeart/2005/8/layout/vList2"/>
    <dgm:cxn modelId="{D7A9DAC4-68FF-4092-8108-7DC4CFA6D862}" type="presParOf" srcId="{6811CDE2-2ABA-4AA3-B4CC-5016BDCF24A5}" destId="{EA1144C0-BEB3-409F-9FE2-5E8DF350E8EE}" srcOrd="3" destOrd="0" presId="urn:microsoft.com/office/officeart/2005/8/layout/vList2"/>
    <dgm:cxn modelId="{3EE68CDE-3710-4359-B64C-D122B24D6A8E}" type="presParOf" srcId="{6811CDE2-2ABA-4AA3-B4CC-5016BDCF24A5}" destId="{26897DFE-7FE1-4CF0-A783-B58B6037C57B}" srcOrd="4" destOrd="0" presId="urn:microsoft.com/office/officeart/2005/8/layout/vList2"/>
    <dgm:cxn modelId="{419EDC8B-1FB2-4D79-8D17-070742DEC35B}" type="presParOf" srcId="{6811CDE2-2ABA-4AA3-B4CC-5016BDCF24A5}" destId="{09DF613C-BEE7-43EB-BEEC-E52D5A4AF760}" srcOrd="5" destOrd="0" presId="urn:microsoft.com/office/officeart/2005/8/layout/vList2"/>
    <dgm:cxn modelId="{0AAB6AD9-D2EA-4C7B-8743-D3A61F456AA9}" type="presParOf" srcId="{6811CDE2-2ABA-4AA3-B4CC-5016BDCF24A5}" destId="{4A43DA11-FA76-4433-8BBE-EE02A440DBB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BB324-89FD-4E76-B1E2-4C02A434FC0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B3782DB-E912-4471-8D1F-1C2AB4735463}">
      <dgm:prSet/>
      <dgm:spPr/>
      <dgm:t>
        <a:bodyPr/>
        <a:lstStyle/>
        <a:p>
          <a:r>
            <a:rPr lang="zh-TW" dirty="0"/>
            <a:t>建立高品質學校－帶領式管理</a:t>
          </a:r>
          <a:endParaRPr lang="en-US" dirty="0"/>
        </a:p>
      </dgm:t>
    </dgm:pt>
    <dgm:pt modelId="{D675D140-F7BF-4D56-BA04-D60C0F818516}" type="parTrans" cxnId="{C639AFF3-35FB-4239-A2B7-D6BC79B9AA88}">
      <dgm:prSet/>
      <dgm:spPr/>
      <dgm:t>
        <a:bodyPr/>
        <a:lstStyle/>
        <a:p>
          <a:endParaRPr lang="en-US"/>
        </a:p>
      </dgm:t>
    </dgm:pt>
    <dgm:pt modelId="{1FC0756D-05E4-45DD-9BC4-B21E50B235F4}" type="sibTrans" cxnId="{C639AFF3-35FB-4239-A2B7-D6BC79B9AA88}">
      <dgm:prSet/>
      <dgm:spPr/>
      <dgm:t>
        <a:bodyPr/>
        <a:lstStyle/>
        <a:p>
          <a:endParaRPr lang="en-US"/>
        </a:p>
      </dgm:t>
    </dgm:pt>
    <dgm:pt modelId="{25803615-23E0-4226-9926-3059CB1FC364}">
      <dgm:prSet/>
      <dgm:spPr/>
      <dgm:t>
        <a:bodyPr/>
        <a:lstStyle/>
        <a:p>
          <a:r>
            <a:rPr lang="zh-TW"/>
            <a:t>現實治療處理學生問題的原則</a:t>
          </a:r>
          <a:endParaRPr lang="en-US"/>
        </a:p>
      </dgm:t>
    </dgm:pt>
    <dgm:pt modelId="{339AB2D5-E70B-4368-8B0B-C5295F808F00}" type="parTrans" cxnId="{3DBF4F73-EBA5-498B-AF56-97A8C45BBF2C}">
      <dgm:prSet/>
      <dgm:spPr/>
      <dgm:t>
        <a:bodyPr/>
        <a:lstStyle/>
        <a:p>
          <a:endParaRPr lang="en-US"/>
        </a:p>
      </dgm:t>
    </dgm:pt>
    <dgm:pt modelId="{A02F8161-6842-426E-BDDE-03744C13B0FC}" type="sibTrans" cxnId="{3DBF4F73-EBA5-498B-AF56-97A8C45BBF2C}">
      <dgm:prSet/>
      <dgm:spPr/>
      <dgm:t>
        <a:bodyPr/>
        <a:lstStyle/>
        <a:p>
          <a:endParaRPr lang="en-US"/>
        </a:p>
      </dgm:t>
    </dgm:pt>
    <dgm:pt modelId="{0D106A20-59E3-4AE6-B21A-40716A21B250}">
      <dgm:prSet/>
      <dgm:spPr/>
      <dgm:t>
        <a:bodyPr/>
        <a:lstStyle/>
        <a:p>
          <a:r>
            <a:rPr lang="zh-TW"/>
            <a:t>＊和學生建立良好關係</a:t>
          </a:r>
          <a:endParaRPr lang="en-US"/>
        </a:p>
      </dgm:t>
    </dgm:pt>
    <dgm:pt modelId="{C9DD388A-F0A4-486E-A2B8-7396FA9385EE}" type="parTrans" cxnId="{47BE5319-156D-49EA-AB05-D563FC5BD4FB}">
      <dgm:prSet/>
      <dgm:spPr/>
      <dgm:t>
        <a:bodyPr/>
        <a:lstStyle/>
        <a:p>
          <a:endParaRPr lang="en-US"/>
        </a:p>
      </dgm:t>
    </dgm:pt>
    <dgm:pt modelId="{DE0108AE-4273-44EE-8594-6E13765F6B0D}" type="sibTrans" cxnId="{47BE5319-156D-49EA-AB05-D563FC5BD4FB}">
      <dgm:prSet/>
      <dgm:spPr/>
      <dgm:t>
        <a:bodyPr/>
        <a:lstStyle/>
        <a:p>
          <a:endParaRPr lang="en-US"/>
        </a:p>
      </dgm:t>
    </dgm:pt>
    <dgm:pt modelId="{87E33F66-FF7F-4166-96B8-4FFF6FF29D01}">
      <dgm:prSet/>
      <dgm:spPr/>
      <dgm:t>
        <a:bodyPr/>
        <a:lstStyle/>
        <a:p>
          <a:r>
            <a:rPr lang="zh-TW"/>
            <a:t>＊重視現在的行為</a:t>
          </a:r>
          <a:endParaRPr lang="en-US"/>
        </a:p>
      </dgm:t>
    </dgm:pt>
    <dgm:pt modelId="{1401FA99-E1E6-40FA-990D-BA07BE0AADD9}" type="parTrans" cxnId="{48CD4755-7C69-4E28-8A4D-876BC6614C6A}">
      <dgm:prSet/>
      <dgm:spPr/>
      <dgm:t>
        <a:bodyPr/>
        <a:lstStyle/>
        <a:p>
          <a:endParaRPr lang="en-US"/>
        </a:p>
      </dgm:t>
    </dgm:pt>
    <dgm:pt modelId="{CA93C602-8E64-45B2-B1ED-E14460F79C29}" type="sibTrans" cxnId="{48CD4755-7C69-4E28-8A4D-876BC6614C6A}">
      <dgm:prSet/>
      <dgm:spPr/>
      <dgm:t>
        <a:bodyPr/>
        <a:lstStyle/>
        <a:p>
          <a:endParaRPr lang="en-US"/>
        </a:p>
      </dgm:t>
    </dgm:pt>
    <dgm:pt modelId="{673FBDF6-4400-43B7-9410-99571C483ED9}">
      <dgm:prSet/>
      <dgm:spPr/>
      <dgm:t>
        <a:bodyPr/>
        <a:lstStyle/>
        <a:p>
          <a:r>
            <a:rPr lang="zh-TW"/>
            <a:t>＊價值判斷</a:t>
          </a:r>
          <a:endParaRPr lang="en-US"/>
        </a:p>
      </dgm:t>
    </dgm:pt>
    <dgm:pt modelId="{699AA795-80BA-4807-96D9-5B3446F34443}" type="parTrans" cxnId="{F2E2E49A-6358-4822-84BF-0DF2BCC04540}">
      <dgm:prSet/>
      <dgm:spPr/>
      <dgm:t>
        <a:bodyPr/>
        <a:lstStyle/>
        <a:p>
          <a:endParaRPr lang="en-US"/>
        </a:p>
      </dgm:t>
    </dgm:pt>
    <dgm:pt modelId="{2D44796A-5217-45BE-997B-B2E9DC69A0CE}" type="sibTrans" cxnId="{F2E2E49A-6358-4822-84BF-0DF2BCC04540}">
      <dgm:prSet/>
      <dgm:spPr/>
      <dgm:t>
        <a:bodyPr/>
        <a:lstStyle/>
        <a:p>
          <a:endParaRPr lang="en-US"/>
        </a:p>
      </dgm:t>
    </dgm:pt>
    <dgm:pt modelId="{946AAD24-D4F2-4AC4-B56E-4DC92CC98DE6}">
      <dgm:prSet/>
      <dgm:spPr/>
      <dgm:t>
        <a:bodyPr/>
        <a:lstStyle/>
        <a:p>
          <a:r>
            <a:rPr lang="zh-TW"/>
            <a:t>＊擬定改變計劃</a:t>
          </a:r>
          <a:endParaRPr lang="en-US"/>
        </a:p>
      </dgm:t>
    </dgm:pt>
    <dgm:pt modelId="{14825655-D5FC-4C98-ADF9-2A2EB50BDEB1}" type="parTrans" cxnId="{6238A6B7-D0EA-4125-909F-F504A3ED2CC2}">
      <dgm:prSet/>
      <dgm:spPr/>
      <dgm:t>
        <a:bodyPr/>
        <a:lstStyle/>
        <a:p>
          <a:endParaRPr lang="en-US"/>
        </a:p>
      </dgm:t>
    </dgm:pt>
    <dgm:pt modelId="{CAF8A0F0-CD87-4AF9-B2AD-1FF4861AD3D2}" type="sibTrans" cxnId="{6238A6B7-D0EA-4125-909F-F504A3ED2CC2}">
      <dgm:prSet/>
      <dgm:spPr/>
      <dgm:t>
        <a:bodyPr/>
        <a:lstStyle/>
        <a:p>
          <a:endParaRPr lang="en-US"/>
        </a:p>
      </dgm:t>
    </dgm:pt>
    <dgm:pt modelId="{F7911FBC-10F6-4762-BDDE-E33B1130184E}">
      <dgm:prSet/>
      <dgm:spPr/>
      <dgm:t>
        <a:bodyPr/>
        <a:lstStyle/>
        <a:p>
          <a:r>
            <a:rPr lang="zh-TW"/>
            <a:t>＊承諾</a:t>
          </a:r>
          <a:endParaRPr lang="en-US"/>
        </a:p>
      </dgm:t>
    </dgm:pt>
    <dgm:pt modelId="{CF11D438-68E0-4EDB-980F-5AE109284062}" type="parTrans" cxnId="{7961FE75-272A-4124-8101-248240B514D5}">
      <dgm:prSet/>
      <dgm:spPr/>
      <dgm:t>
        <a:bodyPr/>
        <a:lstStyle/>
        <a:p>
          <a:endParaRPr lang="en-US"/>
        </a:p>
      </dgm:t>
    </dgm:pt>
    <dgm:pt modelId="{056A3EF4-9CD8-4233-A90A-EEB06639C7FF}" type="sibTrans" cxnId="{7961FE75-272A-4124-8101-248240B514D5}">
      <dgm:prSet/>
      <dgm:spPr/>
      <dgm:t>
        <a:bodyPr/>
        <a:lstStyle/>
        <a:p>
          <a:endParaRPr lang="en-US"/>
        </a:p>
      </dgm:t>
    </dgm:pt>
    <dgm:pt modelId="{3A61F5F0-1C52-4C15-8AAF-811FE2B8A0DD}">
      <dgm:prSet/>
      <dgm:spPr/>
      <dgm:t>
        <a:bodyPr/>
        <a:lstStyle/>
        <a:p>
          <a:r>
            <a:rPr lang="zh-TW"/>
            <a:t>＊不接受藉口</a:t>
          </a:r>
          <a:endParaRPr lang="en-US"/>
        </a:p>
      </dgm:t>
    </dgm:pt>
    <dgm:pt modelId="{AF74F309-BD98-4F16-A138-C7A39ED0CB07}" type="parTrans" cxnId="{CA0A9BEB-B2A6-40E2-BFE4-1A99E11DE0BF}">
      <dgm:prSet/>
      <dgm:spPr/>
      <dgm:t>
        <a:bodyPr/>
        <a:lstStyle/>
        <a:p>
          <a:endParaRPr lang="en-US"/>
        </a:p>
      </dgm:t>
    </dgm:pt>
    <dgm:pt modelId="{376921AE-BC03-4A4C-A3A4-ABEF06AC98D9}" type="sibTrans" cxnId="{CA0A9BEB-B2A6-40E2-BFE4-1A99E11DE0BF}">
      <dgm:prSet/>
      <dgm:spPr/>
      <dgm:t>
        <a:bodyPr/>
        <a:lstStyle/>
        <a:p>
          <a:endParaRPr lang="en-US"/>
        </a:p>
      </dgm:t>
    </dgm:pt>
    <dgm:pt modelId="{C7919CDD-0105-4AD7-93FE-FA71413D1B22}">
      <dgm:prSet/>
      <dgm:spPr/>
      <dgm:t>
        <a:bodyPr/>
        <a:lstStyle/>
        <a:p>
          <a:r>
            <a:rPr lang="zh-TW"/>
            <a:t>＊不處罰</a:t>
          </a:r>
          <a:endParaRPr lang="en-US"/>
        </a:p>
      </dgm:t>
    </dgm:pt>
    <dgm:pt modelId="{4287091F-F09E-4222-8E35-6E8C82F072B8}" type="parTrans" cxnId="{1F00110D-A42B-4FE4-881D-EDD65F5AA08E}">
      <dgm:prSet/>
      <dgm:spPr/>
      <dgm:t>
        <a:bodyPr/>
        <a:lstStyle/>
        <a:p>
          <a:endParaRPr lang="en-US"/>
        </a:p>
      </dgm:t>
    </dgm:pt>
    <dgm:pt modelId="{BC74FE45-7F45-4588-BC72-E408DC0E2A8E}" type="sibTrans" cxnId="{1F00110D-A42B-4FE4-881D-EDD65F5AA08E}">
      <dgm:prSet/>
      <dgm:spPr/>
      <dgm:t>
        <a:bodyPr/>
        <a:lstStyle/>
        <a:p>
          <a:endParaRPr lang="en-US"/>
        </a:p>
      </dgm:t>
    </dgm:pt>
    <dgm:pt modelId="{62FD6BEA-EBE5-4E15-AE8B-1C299AAB29BE}">
      <dgm:prSet/>
      <dgm:spPr/>
      <dgm:t>
        <a:bodyPr/>
        <a:lstStyle/>
        <a:p>
          <a:r>
            <a:rPr lang="zh-TW"/>
            <a:t>＊永不放棄</a:t>
          </a:r>
          <a:endParaRPr lang="en-US"/>
        </a:p>
      </dgm:t>
    </dgm:pt>
    <dgm:pt modelId="{EE8E0A30-DE90-47B9-9FF0-78EC7B5ECCCF}" type="parTrans" cxnId="{71514180-BBB0-4CB4-A090-1D9F2ADB0EC3}">
      <dgm:prSet/>
      <dgm:spPr/>
      <dgm:t>
        <a:bodyPr/>
        <a:lstStyle/>
        <a:p>
          <a:endParaRPr lang="en-US"/>
        </a:p>
      </dgm:t>
    </dgm:pt>
    <dgm:pt modelId="{BD2388E4-5ADF-4A06-80C8-081F5DC6107C}" type="sibTrans" cxnId="{71514180-BBB0-4CB4-A090-1D9F2ADB0EC3}">
      <dgm:prSet/>
      <dgm:spPr/>
      <dgm:t>
        <a:bodyPr/>
        <a:lstStyle/>
        <a:p>
          <a:endParaRPr lang="en-US"/>
        </a:p>
      </dgm:t>
    </dgm:pt>
    <dgm:pt modelId="{2F60A1A1-7079-4B9A-8612-FAEC31285655}" type="pres">
      <dgm:prSet presAssocID="{824BB324-89FD-4E76-B1E2-4C02A434FC00}" presName="vert0" presStyleCnt="0">
        <dgm:presLayoutVars>
          <dgm:dir/>
          <dgm:animOne val="branch"/>
          <dgm:animLvl val="lvl"/>
        </dgm:presLayoutVars>
      </dgm:prSet>
      <dgm:spPr/>
    </dgm:pt>
    <dgm:pt modelId="{7082F752-54DE-4720-963A-30850A70460B}" type="pres">
      <dgm:prSet presAssocID="{7B3782DB-E912-4471-8D1F-1C2AB4735463}" presName="thickLine" presStyleLbl="alignNode1" presStyleIdx="0" presStyleCnt="10"/>
      <dgm:spPr/>
    </dgm:pt>
    <dgm:pt modelId="{3C8A9824-F13B-424C-B720-B5B12BD08622}" type="pres">
      <dgm:prSet presAssocID="{7B3782DB-E912-4471-8D1F-1C2AB4735463}" presName="horz1" presStyleCnt="0"/>
      <dgm:spPr/>
    </dgm:pt>
    <dgm:pt modelId="{3BA0EED4-2E21-4743-B631-EDA7F473254F}" type="pres">
      <dgm:prSet presAssocID="{7B3782DB-E912-4471-8D1F-1C2AB4735463}" presName="tx1" presStyleLbl="revTx" presStyleIdx="0" presStyleCnt="10"/>
      <dgm:spPr/>
    </dgm:pt>
    <dgm:pt modelId="{AD125FE7-BA48-4EBC-A4C0-C62DD93EC099}" type="pres">
      <dgm:prSet presAssocID="{7B3782DB-E912-4471-8D1F-1C2AB4735463}" presName="vert1" presStyleCnt="0"/>
      <dgm:spPr/>
    </dgm:pt>
    <dgm:pt modelId="{7F6FFC57-9317-4445-ACC4-367D4A112D24}" type="pres">
      <dgm:prSet presAssocID="{25803615-23E0-4226-9926-3059CB1FC364}" presName="thickLine" presStyleLbl="alignNode1" presStyleIdx="1" presStyleCnt="10"/>
      <dgm:spPr/>
    </dgm:pt>
    <dgm:pt modelId="{37F98E8E-0439-4A0F-BDAC-6C02575EE533}" type="pres">
      <dgm:prSet presAssocID="{25803615-23E0-4226-9926-3059CB1FC364}" presName="horz1" presStyleCnt="0"/>
      <dgm:spPr/>
    </dgm:pt>
    <dgm:pt modelId="{B1540184-5D73-406C-87E0-2A337BA60575}" type="pres">
      <dgm:prSet presAssocID="{25803615-23E0-4226-9926-3059CB1FC364}" presName="tx1" presStyleLbl="revTx" presStyleIdx="1" presStyleCnt="10"/>
      <dgm:spPr/>
    </dgm:pt>
    <dgm:pt modelId="{5F6DC5C1-2D9C-4AF3-9AB7-32E50E6A7CFE}" type="pres">
      <dgm:prSet presAssocID="{25803615-23E0-4226-9926-3059CB1FC364}" presName="vert1" presStyleCnt="0"/>
      <dgm:spPr/>
    </dgm:pt>
    <dgm:pt modelId="{4A26E25C-B384-496A-86D8-D3ABDF8C4A57}" type="pres">
      <dgm:prSet presAssocID="{0D106A20-59E3-4AE6-B21A-40716A21B250}" presName="thickLine" presStyleLbl="alignNode1" presStyleIdx="2" presStyleCnt="10"/>
      <dgm:spPr/>
    </dgm:pt>
    <dgm:pt modelId="{EBA1BF53-CCC9-41F4-84D4-ECFC32060A66}" type="pres">
      <dgm:prSet presAssocID="{0D106A20-59E3-4AE6-B21A-40716A21B250}" presName="horz1" presStyleCnt="0"/>
      <dgm:spPr/>
    </dgm:pt>
    <dgm:pt modelId="{6B75B7FD-57D4-4BB6-A959-CB13CBBA7BFA}" type="pres">
      <dgm:prSet presAssocID="{0D106A20-59E3-4AE6-B21A-40716A21B250}" presName="tx1" presStyleLbl="revTx" presStyleIdx="2" presStyleCnt="10"/>
      <dgm:spPr/>
    </dgm:pt>
    <dgm:pt modelId="{812832EC-947D-42B3-9521-46504D302D32}" type="pres">
      <dgm:prSet presAssocID="{0D106A20-59E3-4AE6-B21A-40716A21B250}" presName="vert1" presStyleCnt="0"/>
      <dgm:spPr/>
    </dgm:pt>
    <dgm:pt modelId="{7CCCB5DD-3A6E-409C-AFD0-CD54C6430C03}" type="pres">
      <dgm:prSet presAssocID="{87E33F66-FF7F-4166-96B8-4FFF6FF29D01}" presName="thickLine" presStyleLbl="alignNode1" presStyleIdx="3" presStyleCnt="10"/>
      <dgm:spPr/>
    </dgm:pt>
    <dgm:pt modelId="{CB4CF546-88D4-4DBE-BC77-03C85CF04030}" type="pres">
      <dgm:prSet presAssocID="{87E33F66-FF7F-4166-96B8-4FFF6FF29D01}" presName="horz1" presStyleCnt="0"/>
      <dgm:spPr/>
    </dgm:pt>
    <dgm:pt modelId="{405F6E70-CCC1-4C1A-A759-7D3C45D58860}" type="pres">
      <dgm:prSet presAssocID="{87E33F66-FF7F-4166-96B8-4FFF6FF29D01}" presName="tx1" presStyleLbl="revTx" presStyleIdx="3" presStyleCnt="10"/>
      <dgm:spPr/>
    </dgm:pt>
    <dgm:pt modelId="{009CE07F-FE4D-486B-84D3-0E74696C1350}" type="pres">
      <dgm:prSet presAssocID="{87E33F66-FF7F-4166-96B8-4FFF6FF29D01}" presName="vert1" presStyleCnt="0"/>
      <dgm:spPr/>
    </dgm:pt>
    <dgm:pt modelId="{7F1E257B-2CC9-4E5E-879F-7CF2E9491997}" type="pres">
      <dgm:prSet presAssocID="{673FBDF6-4400-43B7-9410-99571C483ED9}" presName="thickLine" presStyleLbl="alignNode1" presStyleIdx="4" presStyleCnt="10"/>
      <dgm:spPr/>
    </dgm:pt>
    <dgm:pt modelId="{ABA14458-9DBE-4029-A9E4-FFF5CB84A14A}" type="pres">
      <dgm:prSet presAssocID="{673FBDF6-4400-43B7-9410-99571C483ED9}" presName="horz1" presStyleCnt="0"/>
      <dgm:spPr/>
    </dgm:pt>
    <dgm:pt modelId="{9251905D-2A4C-4ECC-85F9-7C45B8574FE4}" type="pres">
      <dgm:prSet presAssocID="{673FBDF6-4400-43B7-9410-99571C483ED9}" presName="tx1" presStyleLbl="revTx" presStyleIdx="4" presStyleCnt="10"/>
      <dgm:spPr/>
    </dgm:pt>
    <dgm:pt modelId="{754C37A7-BE93-4CCA-A8BA-82B772411E85}" type="pres">
      <dgm:prSet presAssocID="{673FBDF6-4400-43B7-9410-99571C483ED9}" presName="vert1" presStyleCnt="0"/>
      <dgm:spPr/>
    </dgm:pt>
    <dgm:pt modelId="{F379C18B-4CC8-4537-B386-27ECF468192F}" type="pres">
      <dgm:prSet presAssocID="{946AAD24-D4F2-4AC4-B56E-4DC92CC98DE6}" presName="thickLine" presStyleLbl="alignNode1" presStyleIdx="5" presStyleCnt="10"/>
      <dgm:spPr/>
    </dgm:pt>
    <dgm:pt modelId="{63FF1B28-150C-4F10-A2C1-487F605E9964}" type="pres">
      <dgm:prSet presAssocID="{946AAD24-D4F2-4AC4-B56E-4DC92CC98DE6}" presName="horz1" presStyleCnt="0"/>
      <dgm:spPr/>
    </dgm:pt>
    <dgm:pt modelId="{E3DA1228-7811-4449-B8CC-6748ABB0B710}" type="pres">
      <dgm:prSet presAssocID="{946AAD24-D4F2-4AC4-B56E-4DC92CC98DE6}" presName="tx1" presStyleLbl="revTx" presStyleIdx="5" presStyleCnt="10"/>
      <dgm:spPr/>
    </dgm:pt>
    <dgm:pt modelId="{1B21FB26-6AD8-4155-97F0-00C80B200064}" type="pres">
      <dgm:prSet presAssocID="{946AAD24-D4F2-4AC4-B56E-4DC92CC98DE6}" presName="vert1" presStyleCnt="0"/>
      <dgm:spPr/>
    </dgm:pt>
    <dgm:pt modelId="{32962EA3-3F94-444E-9571-82E82B0D477E}" type="pres">
      <dgm:prSet presAssocID="{F7911FBC-10F6-4762-BDDE-E33B1130184E}" presName="thickLine" presStyleLbl="alignNode1" presStyleIdx="6" presStyleCnt="10"/>
      <dgm:spPr/>
    </dgm:pt>
    <dgm:pt modelId="{729F09B2-4028-4DA2-A93D-75B629E20A03}" type="pres">
      <dgm:prSet presAssocID="{F7911FBC-10F6-4762-BDDE-E33B1130184E}" presName="horz1" presStyleCnt="0"/>
      <dgm:spPr/>
    </dgm:pt>
    <dgm:pt modelId="{95CEF6F3-5E69-4C49-9DE3-65C11B131E36}" type="pres">
      <dgm:prSet presAssocID="{F7911FBC-10F6-4762-BDDE-E33B1130184E}" presName="tx1" presStyleLbl="revTx" presStyleIdx="6" presStyleCnt="10"/>
      <dgm:spPr/>
    </dgm:pt>
    <dgm:pt modelId="{6D5302A4-5B81-4468-B6AB-DF08310D1658}" type="pres">
      <dgm:prSet presAssocID="{F7911FBC-10F6-4762-BDDE-E33B1130184E}" presName="vert1" presStyleCnt="0"/>
      <dgm:spPr/>
    </dgm:pt>
    <dgm:pt modelId="{BD713B55-AFF1-4007-B039-49231FE9DD1A}" type="pres">
      <dgm:prSet presAssocID="{3A61F5F0-1C52-4C15-8AAF-811FE2B8A0DD}" presName="thickLine" presStyleLbl="alignNode1" presStyleIdx="7" presStyleCnt="10"/>
      <dgm:spPr/>
    </dgm:pt>
    <dgm:pt modelId="{5EE643A9-E855-448C-B44D-E9A218885AF5}" type="pres">
      <dgm:prSet presAssocID="{3A61F5F0-1C52-4C15-8AAF-811FE2B8A0DD}" presName="horz1" presStyleCnt="0"/>
      <dgm:spPr/>
    </dgm:pt>
    <dgm:pt modelId="{2E24C18E-A27F-4F2E-B8DB-96427DE9F4C7}" type="pres">
      <dgm:prSet presAssocID="{3A61F5F0-1C52-4C15-8AAF-811FE2B8A0DD}" presName="tx1" presStyleLbl="revTx" presStyleIdx="7" presStyleCnt="10"/>
      <dgm:spPr/>
    </dgm:pt>
    <dgm:pt modelId="{C25A62BD-E7BA-4C48-BB05-E7F368AA1395}" type="pres">
      <dgm:prSet presAssocID="{3A61F5F0-1C52-4C15-8AAF-811FE2B8A0DD}" presName="vert1" presStyleCnt="0"/>
      <dgm:spPr/>
    </dgm:pt>
    <dgm:pt modelId="{BC10222A-C9B1-4881-9320-17B7378D557A}" type="pres">
      <dgm:prSet presAssocID="{C7919CDD-0105-4AD7-93FE-FA71413D1B22}" presName="thickLine" presStyleLbl="alignNode1" presStyleIdx="8" presStyleCnt="10"/>
      <dgm:spPr/>
    </dgm:pt>
    <dgm:pt modelId="{0C394429-8DFF-43B2-A971-58FF9385088C}" type="pres">
      <dgm:prSet presAssocID="{C7919CDD-0105-4AD7-93FE-FA71413D1B22}" presName="horz1" presStyleCnt="0"/>
      <dgm:spPr/>
    </dgm:pt>
    <dgm:pt modelId="{960C55D6-6D53-493E-8B56-C5923FA2EF46}" type="pres">
      <dgm:prSet presAssocID="{C7919CDD-0105-4AD7-93FE-FA71413D1B22}" presName="tx1" presStyleLbl="revTx" presStyleIdx="8" presStyleCnt="10"/>
      <dgm:spPr/>
    </dgm:pt>
    <dgm:pt modelId="{1974A692-EE88-4DBB-A596-AC26E94B0B68}" type="pres">
      <dgm:prSet presAssocID="{C7919CDD-0105-4AD7-93FE-FA71413D1B22}" presName="vert1" presStyleCnt="0"/>
      <dgm:spPr/>
    </dgm:pt>
    <dgm:pt modelId="{0253A81B-0974-4EEA-9E32-6B1039424D1A}" type="pres">
      <dgm:prSet presAssocID="{62FD6BEA-EBE5-4E15-AE8B-1C299AAB29BE}" presName="thickLine" presStyleLbl="alignNode1" presStyleIdx="9" presStyleCnt="10"/>
      <dgm:spPr/>
    </dgm:pt>
    <dgm:pt modelId="{63E1114E-E9B8-40D9-B6B7-A624A09C4579}" type="pres">
      <dgm:prSet presAssocID="{62FD6BEA-EBE5-4E15-AE8B-1C299AAB29BE}" presName="horz1" presStyleCnt="0"/>
      <dgm:spPr/>
    </dgm:pt>
    <dgm:pt modelId="{245FAE3A-7A37-4B3B-AC4D-665BCB10A38E}" type="pres">
      <dgm:prSet presAssocID="{62FD6BEA-EBE5-4E15-AE8B-1C299AAB29BE}" presName="tx1" presStyleLbl="revTx" presStyleIdx="9" presStyleCnt="10"/>
      <dgm:spPr/>
    </dgm:pt>
    <dgm:pt modelId="{7E398B8E-BA6B-45C7-BBA4-8C02E23B12AC}" type="pres">
      <dgm:prSet presAssocID="{62FD6BEA-EBE5-4E15-AE8B-1C299AAB29BE}" presName="vert1" presStyleCnt="0"/>
      <dgm:spPr/>
    </dgm:pt>
  </dgm:ptLst>
  <dgm:cxnLst>
    <dgm:cxn modelId="{19A95309-1256-4EEE-9CFE-F650F65930FB}" type="presOf" srcId="{F7911FBC-10F6-4762-BDDE-E33B1130184E}" destId="{95CEF6F3-5E69-4C49-9DE3-65C11B131E36}" srcOrd="0" destOrd="0" presId="urn:microsoft.com/office/officeart/2008/layout/LinedList"/>
    <dgm:cxn modelId="{1F00110D-A42B-4FE4-881D-EDD65F5AA08E}" srcId="{824BB324-89FD-4E76-B1E2-4C02A434FC00}" destId="{C7919CDD-0105-4AD7-93FE-FA71413D1B22}" srcOrd="8" destOrd="0" parTransId="{4287091F-F09E-4222-8E35-6E8C82F072B8}" sibTransId="{BC74FE45-7F45-4588-BC72-E408DC0E2A8E}"/>
    <dgm:cxn modelId="{A27A0B14-3E1D-41B6-A6E9-1E9A473F3C25}" type="presOf" srcId="{25803615-23E0-4226-9926-3059CB1FC364}" destId="{B1540184-5D73-406C-87E0-2A337BA60575}" srcOrd="0" destOrd="0" presId="urn:microsoft.com/office/officeart/2008/layout/LinedList"/>
    <dgm:cxn modelId="{803A3314-BF50-4B32-9C13-3438C42588BF}" type="presOf" srcId="{7B3782DB-E912-4471-8D1F-1C2AB4735463}" destId="{3BA0EED4-2E21-4743-B631-EDA7F473254F}" srcOrd="0" destOrd="0" presId="urn:microsoft.com/office/officeart/2008/layout/LinedList"/>
    <dgm:cxn modelId="{47BE5319-156D-49EA-AB05-D563FC5BD4FB}" srcId="{824BB324-89FD-4E76-B1E2-4C02A434FC00}" destId="{0D106A20-59E3-4AE6-B21A-40716A21B250}" srcOrd="2" destOrd="0" parTransId="{C9DD388A-F0A4-486E-A2B8-7396FA9385EE}" sibTransId="{DE0108AE-4273-44EE-8594-6E13765F6B0D}"/>
    <dgm:cxn modelId="{5A84A940-5754-40C6-9E86-D260D1B6DD84}" type="presOf" srcId="{C7919CDD-0105-4AD7-93FE-FA71413D1B22}" destId="{960C55D6-6D53-493E-8B56-C5923FA2EF46}" srcOrd="0" destOrd="0" presId="urn:microsoft.com/office/officeart/2008/layout/LinedList"/>
    <dgm:cxn modelId="{3B622861-F438-4D87-AF2D-D0CA0FBB9DAC}" type="presOf" srcId="{824BB324-89FD-4E76-B1E2-4C02A434FC00}" destId="{2F60A1A1-7079-4B9A-8612-FAEC31285655}" srcOrd="0" destOrd="0" presId="urn:microsoft.com/office/officeart/2008/layout/LinedList"/>
    <dgm:cxn modelId="{3AF59B6D-67C4-423A-B735-2DE0C4275536}" type="presOf" srcId="{673FBDF6-4400-43B7-9410-99571C483ED9}" destId="{9251905D-2A4C-4ECC-85F9-7C45B8574FE4}" srcOrd="0" destOrd="0" presId="urn:microsoft.com/office/officeart/2008/layout/LinedList"/>
    <dgm:cxn modelId="{3DBF4F73-EBA5-498B-AF56-97A8C45BBF2C}" srcId="{824BB324-89FD-4E76-B1E2-4C02A434FC00}" destId="{25803615-23E0-4226-9926-3059CB1FC364}" srcOrd="1" destOrd="0" parTransId="{339AB2D5-E70B-4368-8B0B-C5295F808F00}" sibTransId="{A02F8161-6842-426E-BDDE-03744C13B0FC}"/>
    <dgm:cxn modelId="{48CD4755-7C69-4E28-8A4D-876BC6614C6A}" srcId="{824BB324-89FD-4E76-B1E2-4C02A434FC00}" destId="{87E33F66-FF7F-4166-96B8-4FFF6FF29D01}" srcOrd="3" destOrd="0" parTransId="{1401FA99-E1E6-40FA-990D-BA07BE0AADD9}" sibTransId="{CA93C602-8E64-45B2-B1ED-E14460F79C29}"/>
    <dgm:cxn modelId="{7961FE75-272A-4124-8101-248240B514D5}" srcId="{824BB324-89FD-4E76-B1E2-4C02A434FC00}" destId="{F7911FBC-10F6-4762-BDDE-E33B1130184E}" srcOrd="6" destOrd="0" parTransId="{CF11D438-68E0-4EDB-980F-5AE109284062}" sibTransId="{056A3EF4-9CD8-4233-A90A-EEB06639C7FF}"/>
    <dgm:cxn modelId="{71514180-BBB0-4CB4-A090-1D9F2ADB0EC3}" srcId="{824BB324-89FD-4E76-B1E2-4C02A434FC00}" destId="{62FD6BEA-EBE5-4E15-AE8B-1C299AAB29BE}" srcOrd="9" destOrd="0" parTransId="{EE8E0A30-DE90-47B9-9FF0-78EC7B5ECCCF}" sibTransId="{BD2388E4-5ADF-4A06-80C8-081F5DC6107C}"/>
    <dgm:cxn modelId="{F2E2E49A-6358-4822-84BF-0DF2BCC04540}" srcId="{824BB324-89FD-4E76-B1E2-4C02A434FC00}" destId="{673FBDF6-4400-43B7-9410-99571C483ED9}" srcOrd="4" destOrd="0" parTransId="{699AA795-80BA-4807-96D9-5B3446F34443}" sibTransId="{2D44796A-5217-45BE-997B-B2E9DC69A0CE}"/>
    <dgm:cxn modelId="{6238A6B7-D0EA-4125-909F-F504A3ED2CC2}" srcId="{824BB324-89FD-4E76-B1E2-4C02A434FC00}" destId="{946AAD24-D4F2-4AC4-B56E-4DC92CC98DE6}" srcOrd="5" destOrd="0" parTransId="{14825655-D5FC-4C98-ADF9-2A2EB50BDEB1}" sibTransId="{CAF8A0F0-CD87-4AF9-B2AD-1FF4861AD3D2}"/>
    <dgm:cxn modelId="{5335F8D9-ED58-45B0-8856-42D183C6ABEF}" type="presOf" srcId="{87E33F66-FF7F-4166-96B8-4FFF6FF29D01}" destId="{405F6E70-CCC1-4C1A-A759-7D3C45D58860}" srcOrd="0" destOrd="0" presId="urn:microsoft.com/office/officeart/2008/layout/LinedList"/>
    <dgm:cxn modelId="{2676EBE2-9714-436B-A278-8B78DF223EE7}" type="presOf" srcId="{62FD6BEA-EBE5-4E15-AE8B-1C299AAB29BE}" destId="{245FAE3A-7A37-4B3B-AC4D-665BCB10A38E}" srcOrd="0" destOrd="0" presId="urn:microsoft.com/office/officeart/2008/layout/LinedList"/>
    <dgm:cxn modelId="{5147F4E2-5BDA-408C-B9B7-89F042213EAA}" type="presOf" srcId="{0D106A20-59E3-4AE6-B21A-40716A21B250}" destId="{6B75B7FD-57D4-4BB6-A959-CB13CBBA7BFA}" srcOrd="0" destOrd="0" presId="urn:microsoft.com/office/officeart/2008/layout/LinedList"/>
    <dgm:cxn modelId="{CA0A9BEB-B2A6-40E2-BFE4-1A99E11DE0BF}" srcId="{824BB324-89FD-4E76-B1E2-4C02A434FC00}" destId="{3A61F5F0-1C52-4C15-8AAF-811FE2B8A0DD}" srcOrd="7" destOrd="0" parTransId="{AF74F309-BD98-4F16-A138-C7A39ED0CB07}" sibTransId="{376921AE-BC03-4A4C-A3A4-ABEF06AC98D9}"/>
    <dgm:cxn modelId="{C639AFF3-35FB-4239-A2B7-D6BC79B9AA88}" srcId="{824BB324-89FD-4E76-B1E2-4C02A434FC00}" destId="{7B3782DB-E912-4471-8D1F-1C2AB4735463}" srcOrd="0" destOrd="0" parTransId="{D675D140-F7BF-4D56-BA04-D60C0F818516}" sibTransId="{1FC0756D-05E4-45DD-9BC4-B21E50B235F4}"/>
    <dgm:cxn modelId="{3D35B2F8-EDDD-4F81-A922-7A70E09F8CF8}" type="presOf" srcId="{946AAD24-D4F2-4AC4-B56E-4DC92CC98DE6}" destId="{E3DA1228-7811-4449-B8CC-6748ABB0B710}" srcOrd="0" destOrd="0" presId="urn:microsoft.com/office/officeart/2008/layout/LinedList"/>
    <dgm:cxn modelId="{24C6B6FF-1C63-44BB-9B35-FC6702A529A7}" type="presOf" srcId="{3A61F5F0-1C52-4C15-8AAF-811FE2B8A0DD}" destId="{2E24C18E-A27F-4F2E-B8DB-96427DE9F4C7}" srcOrd="0" destOrd="0" presId="urn:microsoft.com/office/officeart/2008/layout/LinedList"/>
    <dgm:cxn modelId="{B3E5A772-8F7F-4A14-897A-31ECA26F0FE3}" type="presParOf" srcId="{2F60A1A1-7079-4B9A-8612-FAEC31285655}" destId="{7082F752-54DE-4720-963A-30850A70460B}" srcOrd="0" destOrd="0" presId="urn:microsoft.com/office/officeart/2008/layout/LinedList"/>
    <dgm:cxn modelId="{B04B00CB-C6F2-498A-A3A6-4589FFC41F64}" type="presParOf" srcId="{2F60A1A1-7079-4B9A-8612-FAEC31285655}" destId="{3C8A9824-F13B-424C-B720-B5B12BD08622}" srcOrd="1" destOrd="0" presId="urn:microsoft.com/office/officeart/2008/layout/LinedList"/>
    <dgm:cxn modelId="{8E4049AC-47C8-48DB-A088-F5C06453979E}" type="presParOf" srcId="{3C8A9824-F13B-424C-B720-B5B12BD08622}" destId="{3BA0EED4-2E21-4743-B631-EDA7F473254F}" srcOrd="0" destOrd="0" presId="urn:microsoft.com/office/officeart/2008/layout/LinedList"/>
    <dgm:cxn modelId="{6DC3F868-C2B5-4D4C-93F4-BE6F125A38EA}" type="presParOf" srcId="{3C8A9824-F13B-424C-B720-B5B12BD08622}" destId="{AD125FE7-BA48-4EBC-A4C0-C62DD93EC099}" srcOrd="1" destOrd="0" presId="urn:microsoft.com/office/officeart/2008/layout/LinedList"/>
    <dgm:cxn modelId="{C93CB208-09E1-47D8-9ED9-1A01023F11B3}" type="presParOf" srcId="{2F60A1A1-7079-4B9A-8612-FAEC31285655}" destId="{7F6FFC57-9317-4445-ACC4-367D4A112D24}" srcOrd="2" destOrd="0" presId="urn:microsoft.com/office/officeart/2008/layout/LinedList"/>
    <dgm:cxn modelId="{041EABCE-2864-449F-A2EF-67CA2703C801}" type="presParOf" srcId="{2F60A1A1-7079-4B9A-8612-FAEC31285655}" destId="{37F98E8E-0439-4A0F-BDAC-6C02575EE533}" srcOrd="3" destOrd="0" presId="urn:microsoft.com/office/officeart/2008/layout/LinedList"/>
    <dgm:cxn modelId="{D4589724-E4C4-4833-B1CE-E008BF5D4EFA}" type="presParOf" srcId="{37F98E8E-0439-4A0F-BDAC-6C02575EE533}" destId="{B1540184-5D73-406C-87E0-2A337BA60575}" srcOrd="0" destOrd="0" presId="urn:microsoft.com/office/officeart/2008/layout/LinedList"/>
    <dgm:cxn modelId="{7E26B6BA-9151-4B2E-A6AB-4403DD7E5EED}" type="presParOf" srcId="{37F98E8E-0439-4A0F-BDAC-6C02575EE533}" destId="{5F6DC5C1-2D9C-4AF3-9AB7-32E50E6A7CFE}" srcOrd="1" destOrd="0" presId="urn:microsoft.com/office/officeart/2008/layout/LinedList"/>
    <dgm:cxn modelId="{63B7CB84-C4DC-4BDD-BABA-0C9999697D0C}" type="presParOf" srcId="{2F60A1A1-7079-4B9A-8612-FAEC31285655}" destId="{4A26E25C-B384-496A-86D8-D3ABDF8C4A57}" srcOrd="4" destOrd="0" presId="urn:microsoft.com/office/officeart/2008/layout/LinedList"/>
    <dgm:cxn modelId="{277531BD-F985-4A16-974A-5C4C00E0B65F}" type="presParOf" srcId="{2F60A1A1-7079-4B9A-8612-FAEC31285655}" destId="{EBA1BF53-CCC9-41F4-84D4-ECFC32060A66}" srcOrd="5" destOrd="0" presId="urn:microsoft.com/office/officeart/2008/layout/LinedList"/>
    <dgm:cxn modelId="{889CDA6E-880A-4B11-B2C7-F6166646477B}" type="presParOf" srcId="{EBA1BF53-CCC9-41F4-84D4-ECFC32060A66}" destId="{6B75B7FD-57D4-4BB6-A959-CB13CBBA7BFA}" srcOrd="0" destOrd="0" presId="urn:microsoft.com/office/officeart/2008/layout/LinedList"/>
    <dgm:cxn modelId="{A7C67398-4215-407F-A54C-E252B73A9982}" type="presParOf" srcId="{EBA1BF53-CCC9-41F4-84D4-ECFC32060A66}" destId="{812832EC-947D-42B3-9521-46504D302D32}" srcOrd="1" destOrd="0" presId="urn:microsoft.com/office/officeart/2008/layout/LinedList"/>
    <dgm:cxn modelId="{DA9FD4BD-DAD8-484C-8594-171C7082DC41}" type="presParOf" srcId="{2F60A1A1-7079-4B9A-8612-FAEC31285655}" destId="{7CCCB5DD-3A6E-409C-AFD0-CD54C6430C03}" srcOrd="6" destOrd="0" presId="urn:microsoft.com/office/officeart/2008/layout/LinedList"/>
    <dgm:cxn modelId="{E63A5693-8616-4FC8-B7E9-B22E52FE5305}" type="presParOf" srcId="{2F60A1A1-7079-4B9A-8612-FAEC31285655}" destId="{CB4CF546-88D4-4DBE-BC77-03C85CF04030}" srcOrd="7" destOrd="0" presId="urn:microsoft.com/office/officeart/2008/layout/LinedList"/>
    <dgm:cxn modelId="{D62391DD-375E-46AC-A418-851D78E5DF8E}" type="presParOf" srcId="{CB4CF546-88D4-4DBE-BC77-03C85CF04030}" destId="{405F6E70-CCC1-4C1A-A759-7D3C45D58860}" srcOrd="0" destOrd="0" presId="urn:microsoft.com/office/officeart/2008/layout/LinedList"/>
    <dgm:cxn modelId="{7899F824-45F3-417B-AF73-0071DC391B47}" type="presParOf" srcId="{CB4CF546-88D4-4DBE-BC77-03C85CF04030}" destId="{009CE07F-FE4D-486B-84D3-0E74696C1350}" srcOrd="1" destOrd="0" presId="urn:microsoft.com/office/officeart/2008/layout/LinedList"/>
    <dgm:cxn modelId="{417631D7-0DBE-41D4-AF43-BEAF70D3FAE1}" type="presParOf" srcId="{2F60A1A1-7079-4B9A-8612-FAEC31285655}" destId="{7F1E257B-2CC9-4E5E-879F-7CF2E9491997}" srcOrd="8" destOrd="0" presId="urn:microsoft.com/office/officeart/2008/layout/LinedList"/>
    <dgm:cxn modelId="{27FCCF4C-D8E8-46DF-82DE-CC7117BCB1D8}" type="presParOf" srcId="{2F60A1A1-7079-4B9A-8612-FAEC31285655}" destId="{ABA14458-9DBE-4029-A9E4-FFF5CB84A14A}" srcOrd="9" destOrd="0" presId="urn:microsoft.com/office/officeart/2008/layout/LinedList"/>
    <dgm:cxn modelId="{AC21FBFE-8EB7-48CC-8DF8-154F166C859B}" type="presParOf" srcId="{ABA14458-9DBE-4029-A9E4-FFF5CB84A14A}" destId="{9251905D-2A4C-4ECC-85F9-7C45B8574FE4}" srcOrd="0" destOrd="0" presId="urn:microsoft.com/office/officeart/2008/layout/LinedList"/>
    <dgm:cxn modelId="{B3830F3C-0D27-4240-8D5F-11CFCA3B3DE3}" type="presParOf" srcId="{ABA14458-9DBE-4029-A9E4-FFF5CB84A14A}" destId="{754C37A7-BE93-4CCA-A8BA-82B772411E85}" srcOrd="1" destOrd="0" presId="urn:microsoft.com/office/officeart/2008/layout/LinedList"/>
    <dgm:cxn modelId="{ED10E111-CCFD-4389-8EED-2B96F3869C83}" type="presParOf" srcId="{2F60A1A1-7079-4B9A-8612-FAEC31285655}" destId="{F379C18B-4CC8-4537-B386-27ECF468192F}" srcOrd="10" destOrd="0" presId="urn:microsoft.com/office/officeart/2008/layout/LinedList"/>
    <dgm:cxn modelId="{68CA8491-1187-4273-BB0D-4561F3D262B6}" type="presParOf" srcId="{2F60A1A1-7079-4B9A-8612-FAEC31285655}" destId="{63FF1B28-150C-4F10-A2C1-487F605E9964}" srcOrd="11" destOrd="0" presId="urn:microsoft.com/office/officeart/2008/layout/LinedList"/>
    <dgm:cxn modelId="{283AEBCB-4E95-4CCE-A489-4A1ED43CE9E7}" type="presParOf" srcId="{63FF1B28-150C-4F10-A2C1-487F605E9964}" destId="{E3DA1228-7811-4449-B8CC-6748ABB0B710}" srcOrd="0" destOrd="0" presId="urn:microsoft.com/office/officeart/2008/layout/LinedList"/>
    <dgm:cxn modelId="{C648672F-538B-4810-843E-E72E3BDC736D}" type="presParOf" srcId="{63FF1B28-150C-4F10-A2C1-487F605E9964}" destId="{1B21FB26-6AD8-4155-97F0-00C80B200064}" srcOrd="1" destOrd="0" presId="urn:microsoft.com/office/officeart/2008/layout/LinedList"/>
    <dgm:cxn modelId="{8E4B94F9-165D-4D22-9604-1B19CA2CDD88}" type="presParOf" srcId="{2F60A1A1-7079-4B9A-8612-FAEC31285655}" destId="{32962EA3-3F94-444E-9571-82E82B0D477E}" srcOrd="12" destOrd="0" presId="urn:microsoft.com/office/officeart/2008/layout/LinedList"/>
    <dgm:cxn modelId="{A8AFE1B3-EF2C-4738-8F40-AB6025B6EB0C}" type="presParOf" srcId="{2F60A1A1-7079-4B9A-8612-FAEC31285655}" destId="{729F09B2-4028-4DA2-A93D-75B629E20A03}" srcOrd="13" destOrd="0" presId="urn:microsoft.com/office/officeart/2008/layout/LinedList"/>
    <dgm:cxn modelId="{D04F78B8-4B0F-4C3C-A4E4-FDD2CBE673EC}" type="presParOf" srcId="{729F09B2-4028-4DA2-A93D-75B629E20A03}" destId="{95CEF6F3-5E69-4C49-9DE3-65C11B131E36}" srcOrd="0" destOrd="0" presId="urn:microsoft.com/office/officeart/2008/layout/LinedList"/>
    <dgm:cxn modelId="{DEF6C4AF-6E85-4472-A50F-8BADE4DD9261}" type="presParOf" srcId="{729F09B2-4028-4DA2-A93D-75B629E20A03}" destId="{6D5302A4-5B81-4468-B6AB-DF08310D1658}" srcOrd="1" destOrd="0" presId="urn:microsoft.com/office/officeart/2008/layout/LinedList"/>
    <dgm:cxn modelId="{ABC89AC1-32D8-4DB8-A5E9-DAF203EE5E8B}" type="presParOf" srcId="{2F60A1A1-7079-4B9A-8612-FAEC31285655}" destId="{BD713B55-AFF1-4007-B039-49231FE9DD1A}" srcOrd="14" destOrd="0" presId="urn:microsoft.com/office/officeart/2008/layout/LinedList"/>
    <dgm:cxn modelId="{B62FA4D1-09E7-48D5-A39E-7C2C39EF300F}" type="presParOf" srcId="{2F60A1A1-7079-4B9A-8612-FAEC31285655}" destId="{5EE643A9-E855-448C-B44D-E9A218885AF5}" srcOrd="15" destOrd="0" presId="urn:microsoft.com/office/officeart/2008/layout/LinedList"/>
    <dgm:cxn modelId="{0261B23C-EA51-466C-8E1A-B9D07B1BACD2}" type="presParOf" srcId="{5EE643A9-E855-448C-B44D-E9A218885AF5}" destId="{2E24C18E-A27F-4F2E-B8DB-96427DE9F4C7}" srcOrd="0" destOrd="0" presId="urn:microsoft.com/office/officeart/2008/layout/LinedList"/>
    <dgm:cxn modelId="{362DC38C-863F-44C0-9CB2-0FCC97CF2D35}" type="presParOf" srcId="{5EE643A9-E855-448C-B44D-E9A218885AF5}" destId="{C25A62BD-E7BA-4C48-BB05-E7F368AA1395}" srcOrd="1" destOrd="0" presId="urn:microsoft.com/office/officeart/2008/layout/LinedList"/>
    <dgm:cxn modelId="{F79E52AA-AF42-4575-8312-010C232A58F5}" type="presParOf" srcId="{2F60A1A1-7079-4B9A-8612-FAEC31285655}" destId="{BC10222A-C9B1-4881-9320-17B7378D557A}" srcOrd="16" destOrd="0" presId="urn:microsoft.com/office/officeart/2008/layout/LinedList"/>
    <dgm:cxn modelId="{6472F7B9-E1CD-4BDB-97FB-78E08171977F}" type="presParOf" srcId="{2F60A1A1-7079-4B9A-8612-FAEC31285655}" destId="{0C394429-8DFF-43B2-A971-58FF9385088C}" srcOrd="17" destOrd="0" presId="urn:microsoft.com/office/officeart/2008/layout/LinedList"/>
    <dgm:cxn modelId="{09EB9886-71AB-49C0-B50F-EBEC7D1F26A9}" type="presParOf" srcId="{0C394429-8DFF-43B2-A971-58FF9385088C}" destId="{960C55D6-6D53-493E-8B56-C5923FA2EF46}" srcOrd="0" destOrd="0" presId="urn:microsoft.com/office/officeart/2008/layout/LinedList"/>
    <dgm:cxn modelId="{21CDA884-1330-4F6F-A41C-86CF171EC7A1}" type="presParOf" srcId="{0C394429-8DFF-43B2-A971-58FF9385088C}" destId="{1974A692-EE88-4DBB-A596-AC26E94B0B68}" srcOrd="1" destOrd="0" presId="urn:microsoft.com/office/officeart/2008/layout/LinedList"/>
    <dgm:cxn modelId="{2C6195CB-80B8-4AAB-A706-234C33C209E4}" type="presParOf" srcId="{2F60A1A1-7079-4B9A-8612-FAEC31285655}" destId="{0253A81B-0974-4EEA-9E32-6B1039424D1A}" srcOrd="18" destOrd="0" presId="urn:microsoft.com/office/officeart/2008/layout/LinedList"/>
    <dgm:cxn modelId="{722DA326-F30E-4D20-BB37-D78C8C339E99}" type="presParOf" srcId="{2F60A1A1-7079-4B9A-8612-FAEC31285655}" destId="{63E1114E-E9B8-40D9-B6B7-A624A09C4579}" srcOrd="19" destOrd="0" presId="urn:microsoft.com/office/officeart/2008/layout/LinedList"/>
    <dgm:cxn modelId="{57C8025F-C1A5-4F98-ABA9-A360BCAD9B92}" type="presParOf" srcId="{63E1114E-E9B8-40D9-B6B7-A624A09C4579}" destId="{245FAE3A-7A37-4B3B-AC4D-665BCB10A38E}" srcOrd="0" destOrd="0" presId="urn:microsoft.com/office/officeart/2008/layout/LinedList"/>
    <dgm:cxn modelId="{24150CBE-A5B8-4957-962A-A7EA7AA6F345}" type="presParOf" srcId="{63E1114E-E9B8-40D9-B6B7-A624A09C4579}" destId="{7E398B8E-BA6B-45C7-BBA4-8C02E23B12A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DD682-2968-44F0-BD6D-C69D561524E5}">
      <dsp:nvSpPr>
        <dsp:cNvPr id="0" name=""/>
        <dsp:cNvSpPr/>
      </dsp:nvSpPr>
      <dsp:spPr>
        <a:xfrm>
          <a:off x="0" y="686684"/>
          <a:ext cx="6253721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/>
            <a:t>初探新世代學生的生涯現況</a:t>
          </a:r>
          <a:endParaRPr lang="en-US" sz="3300" kern="1200"/>
        </a:p>
      </dsp:txBody>
      <dsp:txXfrm>
        <a:off x="41465" y="728149"/>
        <a:ext cx="6170791" cy="766490"/>
      </dsp:txXfrm>
    </dsp:sp>
    <dsp:sp modelId="{9A204600-AB76-4FE0-AE31-E934DC17308D}">
      <dsp:nvSpPr>
        <dsp:cNvPr id="0" name=""/>
        <dsp:cNvSpPr/>
      </dsp:nvSpPr>
      <dsp:spPr>
        <a:xfrm>
          <a:off x="0" y="1631144"/>
          <a:ext cx="6253721" cy="8494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/>
            <a:t>用理論化為行動去理解孩子</a:t>
          </a:r>
          <a:endParaRPr lang="en-US" sz="3300" kern="1200"/>
        </a:p>
      </dsp:txBody>
      <dsp:txXfrm>
        <a:off x="41465" y="1672609"/>
        <a:ext cx="6170791" cy="766490"/>
      </dsp:txXfrm>
    </dsp:sp>
    <dsp:sp modelId="{26897DFE-7FE1-4CF0-A783-B58B6037C57B}">
      <dsp:nvSpPr>
        <dsp:cNvPr id="0" name=""/>
        <dsp:cNvSpPr/>
      </dsp:nvSpPr>
      <dsp:spPr>
        <a:xfrm>
          <a:off x="0" y="2575604"/>
          <a:ext cx="6253721" cy="8494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/>
            <a:t>分享在生涯輔導實務與操作方法</a:t>
          </a:r>
          <a:endParaRPr lang="en-US" sz="3300" kern="1200"/>
        </a:p>
      </dsp:txBody>
      <dsp:txXfrm>
        <a:off x="41465" y="2617069"/>
        <a:ext cx="6170791" cy="766490"/>
      </dsp:txXfrm>
    </dsp:sp>
    <dsp:sp modelId="{4A43DA11-FA76-4433-8BBE-EE02A440DBB1}">
      <dsp:nvSpPr>
        <dsp:cNvPr id="0" name=""/>
        <dsp:cNvSpPr/>
      </dsp:nvSpPr>
      <dsp:spPr>
        <a:xfrm>
          <a:off x="0" y="3520065"/>
          <a:ext cx="6253721" cy="8494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/>
            <a:t>最新產業趨勢分享</a:t>
          </a:r>
          <a:endParaRPr lang="en-US" sz="3300" kern="1200"/>
        </a:p>
      </dsp:txBody>
      <dsp:txXfrm>
        <a:off x="41465" y="3561530"/>
        <a:ext cx="6170791" cy="766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2F752-54DE-4720-963A-30850A70460B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0EED4-2E21-4743-B631-EDA7F473254F}">
      <dsp:nvSpPr>
        <dsp:cNvPr id="0" name=""/>
        <dsp:cNvSpPr/>
      </dsp:nvSpPr>
      <dsp:spPr>
        <a:xfrm>
          <a:off x="0" y="623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 dirty="0"/>
            <a:t>建立高品質學校－帶領式管理</a:t>
          </a:r>
          <a:endParaRPr lang="en-US" sz="2200" kern="1200" dirty="0"/>
        </a:p>
      </dsp:txBody>
      <dsp:txXfrm>
        <a:off x="0" y="623"/>
        <a:ext cx="6492875" cy="510415"/>
      </dsp:txXfrm>
    </dsp:sp>
    <dsp:sp modelId="{7F6FFC57-9317-4445-ACC4-367D4A112D24}">
      <dsp:nvSpPr>
        <dsp:cNvPr id="0" name=""/>
        <dsp:cNvSpPr/>
      </dsp:nvSpPr>
      <dsp:spPr>
        <a:xfrm>
          <a:off x="0" y="511038"/>
          <a:ext cx="6492875" cy="0"/>
        </a:xfrm>
        <a:prstGeom prst="line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accent2">
              <a:hueOff val="-161707"/>
              <a:satOff val="-9325"/>
              <a:lumOff val="9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40184-5D73-406C-87E0-2A337BA60575}">
      <dsp:nvSpPr>
        <dsp:cNvPr id="0" name=""/>
        <dsp:cNvSpPr/>
      </dsp:nvSpPr>
      <dsp:spPr>
        <a:xfrm>
          <a:off x="0" y="511038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現實治療處理學生問題的原則</a:t>
          </a:r>
          <a:endParaRPr lang="en-US" sz="2200" kern="1200"/>
        </a:p>
      </dsp:txBody>
      <dsp:txXfrm>
        <a:off x="0" y="511038"/>
        <a:ext cx="6492875" cy="510415"/>
      </dsp:txXfrm>
    </dsp:sp>
    <dsp:sp modelId="{4A26E25C-B384-496A-86D8-D3ABDF8C4A57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accent2">
              <a:hueOff val="-323414"/>
              <a:satOff val="-18651"/>
              <a:lumOff val="19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5B7FD-57D4-4BB6-A959-CB13CBBA7BFA}">
      <dsp:nvSpPr>
        <dsp:cNvPr id="0" name=""/>
        <dsp:cNvSpPr/>
      </dsp:nvSpPr>
      <dsp:spPr>
        <a:xfrm>
          <a:off x="0" y="1021453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＊和學生建立良好關係</a:t>
          </a:r>
          <a:endParaRPr lang="en-US" sz="2200" kern="1200"/>
        </a:p>
      </dsp:txBody>
      <dsp:txXfrm>
        <a:off x="0" y="1021453"/>
        <a:ext cx="6492875" cy="510415"/>
      </dsp:txXfrm>
    </dsp:sp>
    <dsp:sp modelId="{7CCCB5DD-3A6E-409C-AFD0-CD54C6430C03}">
      <dsp:nvSpPr>
        <dsp:cNvPr id="0" name=""/>
        <dsp:cNvSpPr/>
      </dsp:nvSpPr>
      <dsp:spPr>
        <a:xfrm>
          <a:off x="0" y="1531869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F6E70-CCC1-4C1A-A759-7D3C45D58860}">
      <dsp:nvSpPr>
        <dsp:cNvPr id="0" name=""/>
        <dsp:cNvSpPr/>
      </dsp:nvSpPr>
      <dsp:spPr>
        <a:xfrm>
          <a:off x="0" y="1531869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＊重視現在的行為</a:t>
          </a:r>
          <a:endParaRPr lang="en-US" sz="2200" kern="1200"/>
        </a:p>
      </dsp:txBody>
      <dsp:txXfrm>
        <a:off x="0" y="1531869"/>
        <a:ext cx="6492875" cy="510415"/>
      </dsp:txXfrm>
    </dsp:sp>
    <dsp:sp modelId="{7F1E257B-2CC9-4E5E-879F-7CF2E9491997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accent2">
              <a:hueOff val="-646828"/>
              <a:satOff val="-37301"/>
              <a:lumOff val="3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1905D-2A4C-4ECC-85F9-7C45B8574FE4}">
      <dsp:nvSpPr>
        <dsp:cNvPr id="0" name=""/>
        <dsp:cNvSpPr/>
      </dsp:nvSpPr>
      <dsp:spPr>
        <a:xfrm>
          <a:off x="0" y="2042284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＊價值判斷</a:t>
          </a:r>
          <a:endParaRPr lang="en-US" sz="2200" kern="1200"/>
        </a:p>
      </dsp:txBody>
      <dsp:txXfrm>
        <a:off x="0" y="2042284"/>
        <a:ext cx="6492875" cy="510415"/>
      </dsp:txXfrm>
    </dsp:sp>
    <dsp:sp modelId="{F379C18B-4CC8-4537-B386-27ECF468192F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accent2">
              <a:hueOff val="-808535"/>
              <a:satOff val="-46627"/>
              <a:lumOff val="4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A1228-7811-4449-B8CC-6748ABB0B710}">
      <dsp:nvSpPr>
        <dsp:cNvPr id="0" name=""/>
        <dsp:cNvSpPr/>
      </dsp:nvSpPr>
      <dsp:spPr>
        <a:xfrm>
          <a:off x="0" y="2552700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＊擬定改變計劃</a:t>
          </a:r>
          <a:endParaRPr lang="en-US" sz="2200" kern="1200"/>
        </a:p>
      </dsp:txBody>
      <dsp:txXfrm>
        <a:off x="0" y="2552700"/>
        <a:ext cx="6492875" cy="510415"/>
      </dsp:txXfrm>
    </dsp:sp>
    <dsp:sp modelId="{32962EA3-3F94-444E-9571-82E82B0D477E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EF6F3-5E69-4C49-9DE3-65C11B131E36}">
      <dsp:nvSpPr>
        <dsp:cNvPr id="0" name=""/>
        <dsp:cNvSpPr/>
      </dsp:nvSpPr>
      <dsp:spPr>
        <a:xfrm>
          <a:off x="0" y="3063115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＊承諾</a:t>
          </a:r>
          <a:endParaRPr lang="en-US" sz="2200" kern="1200"/>
        </a:p>
      </dsp:txBody>
      <dsp:txXfrm>
        <a:off x="0" y="3063115"/>
        <a:ext cx="6492875" cy="510415"/>
      </dsp:txXfrm>
    </dsp:sp>
    <dsp:sp modelId="{BD713B55-AFF1-4007-B039-49231FE9DD1A}">
      <dsp:nvSpPr>
        <dsp:cNvPr id="0" name=""/>
        <dsp:cNvSpPr/>
      </dsp:nvSpPr>
      <dsp:spPr>
        <a:xfrm>
          <a:off x="0" y="3573530"/>
          <a:ext cx="6492875" cy="0"/>
        </a:xfrm>
        <a:prstGeom prst="line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accent2">
              <a:hueOff val="-1131949"/>
              <a:satOff val="-65277"/>
              <a:lumOff val="6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4C18E-A27F-4F2E-B8DB-96427DE9F4C7}">
      <dsp:nvSpPr>
        <dsp:cNvPr id="0" name=""/>
        <dsp:cNvSpPr/>
      </dsp:nvSpPr>
      <dsp:spPr>
        <a:xfrm>
          <a:off x="0" y="3573530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＊不接受藉口</a:t>
          </a:r>
          <a:endParaRPr lang="en-US" sz="2200" kern="1200"/>
        </a:p>
      </dsp:txBody>
      <dsp:txXfrm>
        <a:off x="0" y="3573530"/>
        <a:ext cx="6492875" cy="510415"/>
      </dsp:txXfrm>
    </dsp:sp>
    <dsp:sp modelId="{BC10222A-C9B1-4881-9320-17B7378D557A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accent2">
              <a:hueOff val="-1293656"/>
              <a:satOff val="-74603"/>
              <a:lumOff val="7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C55D6-6D53-493E-8B56-C5923FA2EF46}">
      <dsp:nvSpPr>
        <dsp:cNvPr id="0" name=""/>
        <dsp:cNvSpPr/>
      </dsp:nvSpPr>
      <dsp:spPr>
        <a:xfrm>
          <a:off x="0" y="4083946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＊不處罰</a:t>
          </a:r>
          <a:endParaRPr lang="en-US" sz="2200" kern="1200"/>
        </a:p>
      </dsp:txBody>
      <dsp:txXfrm>
        <a:off x="0" y="4083946"/>
        <a:ext cx="6492875" cy="510415"/>
      </dsp:txXfrm>
    </dsp:sp>
    <dsp:sp modelId="{0253A81B-0974-4EEA-9E32-6B1039424D1A}">
      <dsp:nvSpPr>
        <dsp:cNvPr id="0" name=""/>
        <dsp:cNvSpPr/>
      </dsp:nvSpPr>
      <dsp:spPr>
        <a:xfrm>
          <a:off x="0" y="4594361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FAE3A-7A37-4B3B-AC4D-665BCB10A38E}">
      <dsp:nvSpPr>
        <dsp:cNvPr id="0" name=""/>
        <dsp:cNvSpPr/>
      </dsp:nvSpPr>
      <dsp:spPr>
        <a:xfrm>
          <a:off x="0" y="4594361"/>
          <a:ext cx="6492875" cy="51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200" kern="1200"/>
            <a:t>＊永不放棄</a:t>
          </a:r>
          <a:endParaRPr lang="en-US" sz="2200" kern="1200"/>
        </a:p>
      </dsp:txBody>
      <dsp:txXfrm>
        <a:off x="0" y="4594361"/>
        <a:ext cx="6492875" cy="510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23.8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12437,'8'-1,"0"0,0-1,0 0,0 0,-1 0,4-2,7-3,22-8,-1-1,11-9,-21 11,0 0,0 2,1 1,1 1,14-1,-16 4,25-8,-25 6,25-4,-5 4,1-3,-1-1,10-7,15-5,-32 12,24-12,-51 18,1 2,0-1,1 2,-1 0,1 1,2 1,4-3,0 0,0-1,20-9,-18 6,0 1,1 1,0 1,14 0,-1-1,0-2,-1-2,0-2,35-16,15-13,15-1,0 8,16-6,-53 12,-26 11,1 1,6 1,46-17,-70 23,0 1,0 1,1 2,0 0,0 2,22-2,-5 5,-23 1,-1 0,1-1,0-1,-1-1,1 0,13-5,4-6,18-11,-25 11,0 2,21-6,32-5,2 4,67-6,-30 3,-71 12,0 2,38-1,32-2,-22 1,-86 9,-1-1,0-1,0 1,0-2,0 1,0-1,5-4,36-13,-23 11,27-14,-34 14,1 1,1 0,16-3,9 1,1 2,5 2,-30 3,1-2,-1 0,1-2,16-9,29-15,-50 21,0 2,0 0,21-6,-14 7,1-3,9-5,-11 5,0 0,18-3,70-23,-83 26,-18 5,0 0,-1-1,0 0,0-1,-1-1,6-5,24-17,31-15,-29 19,-1-2,-1-2,104-84,-91 81,-42 28,0-1,0-1,-1 0,0-1,9-8,-2-4,15-23,-17 21,1 2,2-2,60-63,-33 33,3 2,2 2,25-17,-42 38,-1-2,-2-2,0-1,16-17,-31 36,-1 1,2 1,-1 0,12-5,-10 7,-1-1,-1-1,0 0,7-9,24-27,11-19,-40 44,-1-1,-1 0,-1-1,3-10,-8 16,1 0,0 0,2 1,0 0,1 1,15-14,-12 12,-2-1,0 0,-2-1,1-1,36-54,14-9,44-82,-86 124,-16 31,0 0,1 0,1 0,-1 1,2 0,1-2,35-32,48-54,-47 49,-31 34,0 0,-1-1,0 0,-1-1,-2-1,2-2,9-19,2 1,2 0,9-7,-24 30,134-178,-16 35,-80 100,40-36,30-35,-53 55,2 3,35-24,-60 53,-1-2,0-5,9-10,25-22,32-25,-85 84,0 0,-2-2,-1-1,4-8,65-113,-20 32,-33 54,21-53,7-11,-45 90,-7 12,1 0,9-10,-1 1,-2-1,15-31,-13 21,14-17,-23 44,1 0,0 1,1 0,14-11,-13 13,-1 0,-1-1,0 0,-1-1,4-7,58-113,-43 75,37-54,-42 72,-1-1,1-8,28-51,-8 17,-2-2,12-45,-40 83,-3 1,-1-2,2-36,-3 23,-3-7,-6 48,1 0,0 1,5-14,75-225,-76 238,-2-1,4-22,-7 27,2 0,0 0,1 1,1 0,0-1,21-40,2 1,6-5,-5 18,-16 26,-2-1,10-19,-15 22,116-225,-90 168,-25 53,1 0,0 1,12-17,36-42,-25 36,-2-1,8-20,-26 44,1 0,1 1,13-14,14-18,51-60,-63 78,-2-1,-1-1,-1-1,11-24,-26 42,1-1,1 2,0 0,1 0,0 1,2 0,0 2,0 0,1 0,1 1,0 1,0 1,1 1,1 0,-1 1,1 1,1 1,-1 0,1 2,0 0,0 1,0 2,1 0,14 1,894 5,-531-7,-324 1,-25 0,0 1,0 3,36 6,-28 1,50 11,-50-11,-43-9,0 1,0 1,-1 0,1 1,3 2,86 42,-51-23,1-2,31 7,-19-9,-19-5,0-3,24 3,-47-11,-1 2,0 0,-1 1,4 2,-7-2,0 0,1-2,0 0,0-2,0 0,3 0,37-1,-29-2,0 1,6 2,196 26,-170-23,1-3,-1-2,31-5,7 1,-33 3,-3 0,34-6,-77 3,-1 0,1-2,-1-1,0-1,-1 0,15-7,20-12,354-171,-335 155,-44 23,0 2,1 1,1 1,10-2,-28 11,0-1,0-1,-1 0,0-1,0 0,-1-1,0 0,5-6,19-15,-15 16,1 0,0 1,1 2,0 0,7-2,-2 2,-7 3,0-2,7-3,-21 9,1-1,-1 1,0-1,0 0,0-1,-1 1,0-1,3-4,-5 5,10-13,0 1,1 0,0 0,1 2,12-10,49-38,-26 21,7-2,-38 30,1 2,0 1,0 0,1 1,2 1,-5 1,0-1,-1 0,-1-2,11-7,1-2,-20 15,20-15,2 2,0 0,1 2,0 2,27-9,-32 13,-1-1,0-1,-1-1,-1-2,0 0,8-8,46-29,29-20,-4-5,60-60,-119 100,7-2,35-21,-35 26,42-37,153-142,-230 199,69-58,47-54,-112 108,0 1,1 1,1 0,16-8,-13 10,-2-2,0-1,19-18,27-34,4 4,21-12,-11 12,4-10,-75 64,1 1,0 0,1 1,0 0,0 1,1 0,0 2,0-1,1 2,-1 0,1 0,1 2,-1 0,0 1,4 0,312 1,-149 3,-150-2,8-1,32 5,-58-2,-1 0,1 1,-1 0,0 1,-1 1,1 0,3 2,13 10,-2 2,0 0,-2 2,0 0,-1 2,7 11,14 11,5 0,-13-11,17 22,24 22,-56-56,0 1,-1 1,-2 1,0 1,-2 1,3 7,28 58,7 26,11 24,-42-88,-2 1,-3 1,2 15,22 66,-29-104,1-1,6 9,-8-17,0 0,-2 1,-1 1,4 17,-6-19,0 0,1-1,1 0,2 0,0-1,1-1,1 0,10 10,-13-14,0 0,-1 0,-1 1,-1 0,-1 0,2 8,20 46,11 8,-28-55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19.78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25.33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41.65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1769 1,'-1751'1750,"1733"-1731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52.13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1383,'2947'-1374,"-2930"1366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03.03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4:05.10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1,'1243'3236,"-1234"-3212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07.82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05.23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4:22.40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1,'2158'3323,"-2143"-3300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4:44.14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1741,'3712'-1731,"-3691"1721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27.90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12.72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3:15.04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4:52.96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0 586,'3292'-580,"-3263"574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5:23.30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0,'1593'2759,"-1575"-2729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5:37.27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460 1,'-455'2579,"450"-2553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6:04.41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4912 1,'2'1,"0"0,-1 0,1 1,0-1,-1 1,1-1,-1 1,1 0,-1-1,0 1,0 0,0 0,0 0,0 0,0 0,0 0,0 0,-1 0,1 0,-1 0,0 0,0 1,0-1,0 0,0 0,0 0,0 0,-1 1,1-1,-1 0,0 1,-3 10,0 0,-1 0,0-1,-7 10,5-9,-59 106,38-72,2 1,-5 16,22-42,-3 11,-2-2,-1 0,-1 0,-2-1,-18 23,11-20,2 1,-14 29,-9 14,14-27,15-20,-2-1,-1-1,-1-1,-1-1,-1-1,-11 8,-96 80,128-111,-1 0,1-1,-1 1,1-1,-1 1,0-1,1 0,-3 0,5-1,0 0,-1 1,1-1,0 0,0 0,0 0,0 0,-1 0,1 0,0 0,0 0,0 0,-1 0,1 0,0 0,0 0,0 0,0-1,-1 1,1 0,0 0,0 0,0 0,0 0,0 0,-1 0,1 0,0-1,0 1,0 0,0 0,0 0,0 0,0 0,-1-1,1 1,0 0,0 0,0 0,0 0,0-1,0 1,0 0,0 0,8-16,60-78,38-37,-14 19,2-3,-11 15,18-36,-59 81,-31 43,-2 0,1 0,-2-1,1 0,-2 0,0-1,0 0,1-8,-7 20,0 0,-1 0,1 0,-1 0,1 0,-1 0,0 0,0 0,0 0,0 0,0 0,-1 0,1 0,-1 0,1 0,-1 1,1-1,-1 0,0 0,0 0,0 1,0-1,0 0,-1 1,1-1,0 1,-1 0,1-1,-1 1,1 0,-1 0,0 0,1 0,-1 0,0 0,0 0,0 1,0-1,0 1,0-1,0 1,-11-2,-1 0,1 1,-1 1,1 0,-13 2,9-1,-286 5,286-4,0 0,0 0,0 2,0 0,1 1,0 0,0 2,0 0,-8 5,-131 64,99-48,25-14,1 2,1 1,-15 12,22-15,1-1,-2-1,1-1,-16 5,15-6,-1 0,1 2,1 1,-6 5,-5 4,-2-1,-9 3,7-4,-31 22,42-25,-29 14,-4 2,28-15,0-1,-1-1,0-2,-1-1,-30 7,-35-1,-9 3,-49 16,95-15,6-2,-22-1,-2-4,-64 5,131-19,0 1,0 0,0 0,0 1,1 1,-1 0,1 0,1 2,-1-1,1 1,0 0,0 1,1 0,-8 10,-13 16,1 2,2 0,-10 22,-4 3,6-15,22-31,1 1,1 0,1 1,0 0,-1 4,4-4,-2 0,0 0,0-1,-2-1,0 0,0 0,-2-1,1 0,-2-1,0-1,-14 10,18-15,-122 89,105-77,1 1,2 1,-15 16,-65 76,12-12,16-15,40-44,-30 27,-25 20,-2 12,71-74,2 0,1 1,1 3,4-8,-1 0,0-1,-2-1,0 0,-7 4,3-6,6-6,0 0,1 2,0 0,-11 16,25-31,0 0,0 0,0 0,0 0,1 0,-1 0,0 0,0 0,0 0,0 0,0 0,0 0,0 0,1 0,-1 0,0 0,0 0,0 0,0 0,0 0,0 0,0 0,1 0,-1 0,0 0,0 0,0 0,0 1,0-1,0 0,0 0,0 0,0 0,0 0,1 0,-1 0,0 0,0 0,0 1,0-1,0 0,0 0,0 0,0 0,0 0,0 0,0 0,0 1,0-1,0 0,0 0,0 0,0 0,0 0,0 0,0 0,0 1,0-1,0 0,-1 0,1 0,0 0,0 0,0 0,0 0,0 0,0 0,0 1,0-1,9-3,1 1,-1-1,0-1,0 1,0-2,-1 1,1-1,-1-1,3-2,13-7,306-166,-223 120,-70 38,1 2,1 1,33-11,-68 29,105-35,-1-5,60-36,-159 73,-6 3,0 0,1 0,-1 0,0 1,1-1,-1 1,1 0,-1 0,1 0,0 1,1-1,-5 1,0 0,1 0,-1 0,0 0,1 0,-1 0,0 0,1 1,-1-1,0 0,0 0,1 0,-1 0,0 0,0 1,1-1,-1 0,0 0,0 0,1 1,-1-1,0 0,0 0,0 1,0-1,1 0,-1 0,0 1,0-1,0 0,0 1,0-1,0 0,0 0,0 1,0-1,0 0,0 1,0-1,0 0,0 1,0-1,0 0,-9 16,-8 2,-1 0,-1-2,-1 0,-14 8,-6 5,-88 66,-40 29,84-64,33-26,-17 14,-3-2,-1-5,-2-2,-70 25,75-45,52-15,-1 1,1 0,0 1,-15 8,27-11,0 0,0 0,0 0,1 1,-1 0,1 0,0 0,0 1,0-1,1 1,-1 0,1 0,1 0,-1 0,1 0,-1 1,1 2,-3 10,1 1,0 0,2 0,0 0,1 5,3 101,1-55,-2 497,-2-550,0 0,-1 0,0-1,-1 1,-1-1,-1 0,-1 0,0 0,-1-1,-2 4,3-5,1 0,0 0,1 0,1 1,0-1,1 1,0 3,0 1,-1 0,0 0,-7 15,4-14,1-4,-1 0,0-1,0 0,-2 0,0 0,0-1,-9 11,-3-1,2 0,1 2,1 0,1 1,1 1,2 0,-9 26,5-4,-8 21,-3 1,-6 20,22-59,-1 1,-9 16,-5 16,10-21,15-57,3-13,13-30,3 0,2 1,19-37,-22 60,0 1,2 0,5-3,21-35,-14 21,-16 26,-1-1,-2-1,6-12,3-13,9-22,17-60,-38 95,-1 0,-2-1,-1 0,-1 0,-3 0,-1-1,-1-18,-3 1,-7-31,-15-49,22 112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6:12.277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0,'3'0,"-1"0,0 1,1-1,-1 1,0-1,0 1,1 0,-1-1,0 1,0 0,0 0,0 1,0-1,0 0,0 1,-1-1,1 1,0 0,-1-1,1 2,3 4,0 0,-1 1,1 0,1 6,1 1,27 45,2-2,28 33,15 22,-35-38,-2 2,-4 1,11 39,-38-84,-2 1,0 0,1 21,-6-26,2 0,1-1,1 0,2 0,5 10,8 14,9 33,-26-68,3 5,2-1,0 0,1 0,2-1,26 48,-19-28,-1-2,-2 0,10 32,-24-59,1 1,0-1,1 1,1-2,-1 1,6 5,11 13,16 13,-21-24,-1 1,-1 1,-1 0,6 12,26 45,6 3,-42-63,-1 1,-1 0,1 3,-3-3,2 0,1-1,5 8,20 29,-2 2,2 9,-12-19,2-1,2-2,1 0,5 1,7 6,-20-23,20 20,-34-42,0 0,0 0,1 0,-1-1,1-1,0 1,0-1,0 0,0 0,1-1,-1 0,1 0,-1-1,8 1,15-1,1 0,-1-2,8-2,7 0,279 1,-190 3,-124-2,0-1,0 0,0 0,0 0,0-2,-1 1,1-1,-1 0,0-1,0 0,0-1,2-2,1 0,1 0,-1 1,1 1,0 0,0 1,1 1,15-4,0-2,-1 0,-1-2,0-1,0-2,7-5,-21 13,0 1,0 0,0 1,1 1,0 0,0 1,0 0,6-1,0-1,0-1,0-1,-4 1,0 0,1 2,0 0,0 1,0 0,9 1,26 1,25 3,-26-1,31-2,1-12,-21 2,-8 1,19-6,1-1,-48 11,75-16,-86 17,0 0,-1 0,1-2,-1 0,6-4,8-5,0 2,2 1,-1 1,2 1,6 0,-25 7,7-2,-1 0,1 1,0 1,0 1,16 0,-5 1,0-1,0-1,-1-2,1-1,-1-2,16-7,-25 11,0-1,0 2,0 1,1 0,-1 2,1 0,6 1,44-2,-59 0,-1 0,0-1,0 0,0-1,0-1,-1 1,0-2,0 1,10-8,-9 6,1 0,0 0,0 1,1 1,-1 0,1 1,4-1,21-2,0-2,18-7,-41 11,-1-1,0-1,0 0,-1 0,0-2,0 1,10-11,-10 7,0 2,1-1,13-6,-20 13,0 0,0 1,1 0,0 1,-1 0,1 0,0 1,0-1,4 1,4 0,51-3,11-5,-57 5,-1 0,-1-1,1-1,-1 0,0-2,2-1,2-1,0 0,17-3,-21 8,-1-2,0 0,-1 0,1-2,1-2,0 0,1 1,1 0,-1 2,4-1,16-6,-6-1,29-18,7-3,-39 22,-1-2,0 0,-2-2,4-5,-6 6,0 1,2 2,16-8,-12 8,-1-2,17-13,3-6,2 2,55-25,-58 37,36-9,-17 6,-4-6,-51 23,0 1,0 0,0 1,1 1,0 0,3 1,35-3,-34 5,-1-1,0 0,8-4,26-7,-1 3,18-1,-2-2,-1-3,34-14,-88 27,4-3,1 0,-2-1,1 0,12-10,23-13,-45 28,147-81,-139 75,0-1,-1-1,8-9,-6 6,1 1,8-5,31-14,-29 20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6:15.55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1,'0'15,"1"-1,1 1,1-1,0 0,1 1,0-1,1-1,1 1,14 30,22 32,-5-8,-13-25,29 38,-33-53,-2 0,0 2,-2 0,-1 1,-1 3,12 43,-3-6,19 34,-29-73,-1 1,-2 0,-1 0,-1 1,0 18,6 51,-6 1,-3 27,-6-115,2 1,0 0,1-1,0 1,1-1,1 0,1 1,0-2,1 1,7 12,7 7,-2 1,-2 1,4 15,-9-24,1-1,11 19,4 9,-7-12,12 27,4 22,-30-80,0 0,0 0,1 0,0-1,1 0,1-1,2 3,0 1,0 0,-1 0,8 15,25 44,-25-42,0 0,3 12,-6-11,2-1,17 23,-11-17,11 28,-26-47,0-1,1 0,2-1,3 5,1 1,-1 1,-1 0,-1 1,9 24,-19-42,13 28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6:22.02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 0,'-1'42,"0"-6,4 21,-2-45,0 0,2-1,-1 1,1-1,1 1,4 8,24 44,2-2,4-1,8 8,50 77,-88-135,-1 1,0 0,-1 1,0-1,0 1,0 6,4 18,4 24,-9-35,2-4,1-1,0 0,2-1,0 0,1 0,1-1,1 0,7 12,21 37,-4-6,24 29,-51-77,-1 1,0 0,-1 0,-1 1,0 0,-1 1,9 32,3 19,-12-36,3 0,1-1,1-1,12 24,22 28,-4-8,10 29,-30-47,-11-28,13 24,9 21,-22-47,2 0,11 18,-12-24,-1 0,-1 1,1 5,20 45,-23-58,94 189,-93-186,1-1,1 0,5 6,13 20,-13-16,1-1,0-1,2-1,1-1,6 5,-9-9,-1 0,-1 1,0 1,0 4,-1-4,0-1,1 0,1-1,4 4,10 7,-1 1,-2 0,-1 2,4 9,-16-20,0-2,-1 0,-1 1,7 17,1 5,2 0,2-1,2-1,1-2,15 16,-25-31,0 1,-2 1,0 2,-2-4,1 1,0-2,15 16,-4-9,-1 0,-1 2,-2 0,10 20,-16-27,0 0,2-1,17 18,8 11,34 43,-41-55,-3 2,20 33,-42-57,-1 0,-1 0,3 12,-5-15,0 0,1 0,0 0,1-1,1 0,1 2,13 13,-6-8,-2 0,3 6,-13-19,0 1,0-1,-1 1,0 0,-1 0,0 1,0-1,0 5,0 6,-2-11,1-1,0 1,0 0,1-1,0 1,0-1,2 5,6-34,-4-2,-5 16,1 0,0 1,0-1,1 0,0 1,0 0,1-1,9-10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7:17.650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1510 1715,'1'-2,"-1"0,0 0,1 0,-1 1,1-1,-1 0,1 0,0 1,0-1,0 1,0-1,0 0,0 1,0 0,0-1,1 1,-1 0,0-1,1 1,-1 0,1 0,-1 0,1 1,1-2,6-2,1 0,-1 0,1 1,2 0,-4 1,140-36,3 6,94-5,-172 28,46-14,-82 14,-2-2,1-1,-1-2,4-4,-4 1,43-23,2 3,2 4,8 2,-45 16,26-13,27-10,-35 18,-1-2,0-4,-2-2,-1-2,3-7,1 0,2 2,1 4,31-10,-83 36,-1-1,0 0,0-1,0-1,-1 0,0 0,-1-1,1-1,6-8,-8 8,-1 1,2-1,-1 2,1 0,1 0,-1 1,4-1,22-10,30-10,-62 26,29-14,-1-1,0-2,-2-2,0 0,27-27,-2 4,6 0,-45 33,49-33,3 2,35-13,-102 53,1 1,-1 0,0 0,0-1,0 1,0-1,0 1,0-1,-1 0,1 0,0 0,-1 0,0 0,1 0,-1 0,0-1,0 1,0 0,0-2,-1 2,0 1,0-1,0 1,0-1,0 1,0-1,0 1,-1-1,1 1,-1 0,1-1,-1 1,0-1,1 1,-1 0,0 0,0 0,0-1,0 1,0 0,0 0,0 0,0 0,0 1,-1-1,1 0,0 0,-1 1,1-1,0 1,-1-1,1 1,-1-1,1 1,-2 0,-24-6,-1 2,1 0,-1 2,0 2,-20 1,6-1,-30 0,-215 5,254-2,-1 1,1 3,1 0,-1 2,-17 8,28-10,-1-2,-8 1,11-2,0 0,1 1,-6 3,-57 26,2 4,-9 9,60-33,-1-1,-8 2,14-6,0 1,0 1,1 1,-3 4,-107 67,107-69,-1-1,-1-1,0-2,-7 2,16-6,1 2,0 0,0 1,1 1,-2 1,4-1,-1 0,-1-2,0 0,0-1,0 0,-5-1,-272 61,272-61,0 1,0 1,-7 4,8-4,-1 1,0-2,-2-1,-53 13,1 2,1 5,-42 20,109-43,0 1,0 1,0-1,1 1,-4 3,10-8,1 1,-1-1,1 1,-1-1,1 0,-1 1,1-1,-1 1,1-1,0 1,-1-1,1 1,0 0,-1-1,1 1,0-1,0 1,-1 0,1-1,0 1,0 0,0-1,0 1,0 0,0-1,0 1,0 0,1 0,0 0,0 0,-1 0,1-1,0 1,0 0,0 0,0-1,0 1,1 0,-1-1,0 1,0-1,0 0,0 1,1-1,0 0,24 5,1-1,0-1,25-1,785 2,-398-7,-426 3,-1 0,1 0,0-2,-1 1,1-2,-1 1,0-2,0 0,0 0,0-1,7-4,67-41,69-38,152-83,-286 159,0 0,-1-2,-1 0,13-12,-22 16,1 0,-2 0,0-1,0 0,0-1,-2 0,0 0,3-6,-1-6,-2 0,0 0,1-14,6-19,-4 25,2 0,2 0,1 2,-4 6,0 1,-1-2,-1 1,-2-1,4-23,-9 40,4-46,-6 49,0 1,0-1,0 1,0-1,-1 1,0-1,0 1,0-1,-1 1,1-1,0 4,1 1,-1-1,1 1,-1-1,1 1,0-1,-1 1,0-1,1 1,-1-1,1 1,-1 0,1-1,-1 1,0 0,1-1,-1 1,0 0,1 0,-1 0,0 0,0 0,1 0,-1 0,0 0,1 0,-1 0,0 0,1 0,-1 0,0 1,1-1,-1 0,0 0,1 1,-25 13,22-12,-28 21,1 2,1 1,-8 11,13-12,-2-1,0-1,-1-2,-21 13,-195 113,203-125,0-3,-1-1,-30 8,-11 5,69-24,0 0,1 0,0 1,0 0,-6 7,5-4,0-1,-1 0,-11 4,-47 27,36-20,-17 8,19-12,2 2,0 2,-16 14,6-5,-20 10,47-31,-1-1,0 0,0-2,-1 0,0-1,-2 0,-36 10,1 3,-39 18,53-19,-1-1,-1-3,0-1,-1-2,-17 1,-24-2,-150 18,156-14,-73 21,136-29,1 0,-1 1,1 0,0 2,1-1,0 2,-5 3,10-6,0 1,0 0,1 0,-1 1,2 0,-1 0,1 1,0-1,1 1,0 1,-1 1,-7 17,-1-1,-2 0,-1-2,-1 0,-9 9,-18 27,11-17,-12 9,22-26,1 0,2 2,0 0,-7 16,27-43,1-1,-1 1,0-1,0 1,1 0,-1-1,0 1,1 0,0-1,-1 1,1 0,0 0,0-1,0 1,0 0,0 0,1-1,-1 1,0 0,1 0,-1-1,1 1,0 0,0-1,1 1,-1-1,1 1,-1-1,1 1,-1-1,1 0,0 0,0 0,0 0,0 0,-1 0,1-1,0 1,0-1,2 1,7 1,0-1,0 0,0-1,0 0,0-1,-1 0,4-2,36-7,0-4,-1-1,7-5,145-65,-77 31,-74 33,-5 1,0 3,16-3,5 0,-66 20,1 0,-1 0,1 0,-1 0,1 0,-1 0,1-1,-1 1,1 0,-1 0,1-1,-1 1,1 0,-1 0,0-1,1 1,-1-1,0 1,1 0,-1-1,0 1,1-1,-1 1,0 0,0-1,1 1,-1-1,0 1,0-1,0 0,-1 0,0 1,0-1,0 0,0 1,0-1,0 1,0-1,0 1,0-1,0 1,0 0,-1 0,1-1,-1 1,-43-6,-1 2,0 2,1 2,-7 2,-1 0,-1-3,-37-5,89 6,0 0,0 0,0-1,0 1,0 0,0-1,0 0,0 1,0-1,0 0,0 0,1 0,-1 0,0-1,1 1,-1 0,1-1,-1 1,0-1,2 1,0 0,-1 1,1-1,0 0,0 1,0-1,0 0,0 0,0 1,0-1,0 0,0 1,0-1,0 0,0 1,1-1,-1 0,0 1,0-1,1 0,-1 0,2-1,-1 0,1 0,0 0,0 0,-1 0,1 0,1 0,0 0,15-10,0 1,1 1,0 1,0 0,10-2,107-30,-115 35,54-13,1 4,57-4,154-3,-38 5,-204 10,1-1,7-5,1 0,11 1,44-8,-2-5,0-5,20-5,27-11,-2-7,92-48,-179 74,-32 15,0-2,-1-1,-1-2,1-2,54-37,-47 33,-1-2,-1-2,-2-1,12-13,-6 1,1 2,2 2,13-6,-42 30,0-2,-1 0,0 0,-1-1,5-9,-2 4,-16 19,1 1,-1 0,1-1,-1 1,0-1,1 1,-1-1,0 1,1-1,-1 1,0-1,0 1,1-1,-1 1,0-1,0 1,0-1,0 1,0-1,0 1,0-1,0 0,-9 1,-25 15,29-12,-256 136,130-65,-45 14,-66 21,-253 107,357-160,-88 33,-49 5,198-67,2 3,-8 7,-3 1,-35 9,6-10,-137 48,176-56,-6 2,-6 8,62-27,1 2,1 1,0 0,1 2,-9 9,-42 35,39-34,1 2,-10 13,-9 15,2 3,3 2,-1 7,29-41,-2-2,-1 0,-10 8,9-10,1 2,1 0,-1 5,21-30,1 1,0 0,0 0,0 0,0 0,0-1,0 1,0 0,0 0,1 1,-1-1,1 0,0 0,0 0,-1 0,1 0,1 0,-1 1,0-1,0 0,1 1,0-2,-1 0,1 0,-1-1,1 1,0 0,0 0,-1 0,1-1,0 1,0 0,0-1,0 1,0-1,0 1,0-1,0 1,0-1,0 0,3 1,0 0,-1-1,1 1,0-1,-1 0,1 0,0-1,1 1,59-12,57-19,-75 19,555-178,-471 145,160-62,-204 70,-2-4,23-19,-22 13,43-14,-10 5,26-29,-45 41,3 5,96-24,64-24,-100 33,-89 31,-1-2,12-10,-32 8,0-2,-18 9,1 1,1 1,9 0,-21 8,0-1,-2 0,1-2,-1-1,-1 0,-1-2,0 0,-1-1,4-6,-4 7,1 0,1 1,0 2,11-6,-14 9,0 0,-1-2,0 0,0-1,-2 0,0-1,2-3,0-6,-8 11,1 0,0 1,9-8,-289 198,92-63,-242 145,278-183,-4-6,-8-5,-157 53,-14-12,152-51,-143 39,159-61,-2-7,-27-3,79-12,1 6,-7 6,-193 32,182-36,113-18,11-2,23 1,-21-2,192-4,-1-8,48-14,-172 19,-42 10,-24 2,-11 5,-5-1,0 0,0-2,-1 1,-12 3,3 0,-91 44,-253 110,272-130,8-3,-75 38,-4 12,122-63,-1-2,-39 10,18-8,0 3,1 3,-29 17,91-41,-21 13,24-14,-1 0,1 1,0-1,-1 0,1 0,0 1,0-1,0 0,-1 1,1-1,0 0,0 0,0 1,0-1,-1 0,1 1,0-1,0 0,0 1,0-1,0 0,0 1,0-1,0 1,0-1,0 1,1-1,-1 1,1-1,-1 1,1-1,-1 1,1-1,0 1,-1-1,1 1,0-1,-1 0,1 1,0-1,0 0,-1 0,1 0,0 1,0-1,15 3,1 0,0-1,-1-1,1 0,9-2,20 1,441 3,-396-3,73-3,0-7,0-7,-2-7,0-8,-3-6,103-41,-118 23,2-8,-24 10,47-24,-3-7,118-82,5-4,-33 22,80-47,18-11,-311 177,-2-1,9-12,31-23,-35 27,-2-1,19-25,36-33,-79 80,-1 0,-1-2,-1 1,-1-3,-10 14,0-1,-1 1,0-1,-1-1,0 1,0-1,-1 0,-1 1,1-1,-2-1,2-8,-3 11,1-7,0 0,-1 0,-2-4,2 15,-1 0,1-1,-1 1,-1 0,1-1,-1 1,1 0,-1 0,0 0,-1 0,1 1,-1-1,-1-2,-6-3,0 0,-1 1,0 0,0 1,-1 0,0 1,0 0,-10-3,-4-1,-1 2,0 0,-22-2,17 7,-1 0,1 2,-9 2,-32-1,70 0,0 0,0 0,0 0,0-1,-1 0,1 1,0-1,1 0,-1 0,0-1,0 1,0 0,1-1,-1 0,1 0,-1 0,1 0,0 0,-2-1,3 0,-1 1,1 0,0-1,0 1,0-1,1 1,-1-1,0 0,1 1,0-1,-1 0,1 1,0-1,0 0,1 1,-1-1,1 0,-1 1,1-1,0 1,0-1,1-1,0-2,0 1,1 0,0 0,0 0,0 0,0 0,1 1,0-1,0 1,0 0,1 0,-1 1,1-1,0 1,0 0,0 0,0 1,0-1,1 1,-1 1,1-1,-1 1,1-1,0 2,0-1,-1 1,1 0,0 0,0 0,-1 1,1 0,0 0,-1 0,3 1,1 2,-1-1,1 1,-1 1,0 0,0 0,0 0,-1 1,0 0,0 0,0 1,-1 0,0 0,0 1,-1-1,0 1,0 1,12 23,-2 0,0 2,4 18,-16-42,20 54,-3 2,-1 11,-12-42,-1 1,-2 0,-1 0,-3 1,0 0,-1-33,1 0,-1-1,1 0,-1 1,0-1,0 1,-1-1,1 0,-1 0,0 0,1 0,-1 0,-1 0,1 0,0-1,-1 1,1-1,-1 1,0-1,0 0,0 0,0 0,0-1,0 1,-2 0,-11 4,0-1,-1 0,1-1,-18 2,-3 1,-62 13,24-5,-44 15,-48 27,47-15,-34 3,-192 29,-12 4,156-36,-8-8,-155 32,137-9,182-42,2 3,0 1,-26 17,46-24,-122 71,40-22,63-34,0 2,2 2,-36 35,50-42,26-23,-4 3,0 0,0 1,1 0,-1 0,-2 6,6-11,0 1,1 0,-1 0,1 0,0-1,-1 1,1 0,-1 0,1 0,0 0,0 0,0 0,0 0,0 0,-1 0,2-1,-1 1,0 0,0 0,0 0,0 0,0 0,1 0,-1 0,0 0,1-1,-1 1,1 0,-1 0,1 0,0-1,-1 1,1 0,-1-1,1 1,0 0,0-1,-1 1,1-1,0 1,0-1,0 0,0 1,-1-1,1 0,0 0,0 1,0-1,0 0,0 0,0 0,16 3,0-2,0 1,1-2,-1-1,0 0,0-1,9-2,11-1,495-76,-88 10,-404 66,14-2,47-12,-84 15,0-1,-1 0,0-2,-1 0,1-1,-1 0,-1-1,1-1,45-32,-54 36,-7 5,-19 7,15-4,-774 296,387-166,38-13,316-106,-1-1,0-2,0-1,-1-3,0-1,0-1,-37-3,76-1,-15-1,14-2,10-1,42-9,38-5,-86 17,825-113,-521 79,-263 30,-17 2,0-1,0 0,9-5,-114 26,-66 26,-384 117,-13-23,271-71,203-48,29-10,-1-2,0-1,-2-2,-49 6,43-1,-18 8,-42 7,43-10,-63 21,48-11,62-18,6-3,1 1,-1 0,1 1,0 0,0 1,0 0,1 1,-6 4,15-10,1 0,-1 1,1-1,-1 0,0 1,1-1,-1 1,1-1,-1 1,1-1,0 1,-1-1,1 1,-1-1,1 1,0-1,0 1,-1 0,1-1,0 1,0 0,0-1,-1 1,1 0,0-1,0 1,0 0,0-1,0 1,1 0,-1-1,0 1,0 0,0-1,0 1,1-1,-1 1,0 0,2 1,0-1,0 1,0-1,0 0,0 0,0 1,0-1,1-1,-1 1,0 0,1 0,18 4,1 0,-1-2,1 0,-1-1,1-2,2 0,24 1,298 2,0-14,-1-16,-1-15,3-16,-328 54,60-10,-1-4,39-16,-100 27,0 0,0-2,5-4,-5 3,1 1,0 0,3 0,65-18,8 1,-26 8,-1-2,37-18,35-22,202-93,-273 117,54-38,13-9,-15 17,-4-6,25-24,-117 81,1 1,0 1,1 1,0 1,12-2,34-16,-5-1,26-19,-51 27,52-33,59-38,-131 80,-14 9,0 0,-1 0,1-1,-1 0,0-1,0 1,-1-2,0 1,6-7,-7 3,-13 13,-19 20,25-21,-106 99,-34 30,1-18,-5-6,-116 62,143-101,-2-5,-21 1,46-25,-99 26,-103 11,288-73,-202 58,19-4,-2-3,1 9,133-41,-154 48,60-22,57-17,-12-1,-19-3,41-10,2 4,-12 7,-56 24,-43 3,134-40,0-4,-1-2,0-3,-44-2,58-5,-22-1,0 3,0 4,-9 3,65-5,7 0,0-2,0 1,-1-1,1 0,0-1,0 0,0-1,-1 0,1 0,-1-1,8 1,1 1,0 0,0-1,0 0,0 1,0-1,0 1,0-1,0 0,0 0,0 0,1 0,-1 1,0-1,1 0,-1 0,0 0,1-1,-1 1,1 0,-1 0,1 0,0 0,0 0,-1-1,1 1,0 0,0 0,0 0,0-1,0 1,0 0,1 0,-1 0,0 0,1-1,-1 1,1 0,-1 0,1 0,0-2,1-1,0 1,-1 0,1 0,1 0,-1 1,0-1,1 0,-1 1,1 0,0-1,0 1,1 0,3-2,1 1,-1 0,1 1,0 0,0 0,0 1,0 0,4 0,70 1,-41 2,955 52,-909-47,667 8,-542-16,-188 1,0-2,0-1,0 0,0-2,2-2,27-9,31-16,15-2,1 5,75-12,-165 39,74-21,0-3,6-7,78-25,-56 23,165-46,-202 60,0-2,7-8,142-64,-153 63,-37 17,-2-2,0-1,-1-2,-1-1,-1-1,9-10,171-147,-199 170,-1-1,0 0,0 0,-1-1,0 0,-1 0,0-1,-1 0,1-3,6-21,-1 0,4-21,-5 13,14-31,-14 53,1 1,1 0,1 0,1 1,1 1,0 0,10-7,28-34,-46 47,-8 13,0 0,0 0,0 0,0 0,0 0,0 0,0 0,0 0,0 0,0-1,0 1,0 0,0 0,0 0,0 0,0 0,0 0,0 0,0 0,0 0,-1 0,1 0,0 0,0 0,0 0,0 0,0-1,0 1,0 0,0 0,0 0,0 0,0 0,0 0,-1 0,1 0,0 0,0 0,0 0,0 0,0 0,0 0,0 0,0 0,0 0,0 1,-1-1,1 0,0 0,0 0,0 0,0 0,0 0,0 0,0 0,0 0,0 0,0 0,0 0,0 0,0 0,0 0,0 0,0 1,0-1,-23 14,23-14,-45 33,-53 39,-3-5,-32 12,92-57,-71 38,-3-5,-27 5,0 0,42-16,-70 20,-39-5,-12-10,161-31,2 2,0 3,2 3,0 2,2 2,2 3,0 2,-34 32,46-38,-1-3,-1-1,-1-2,-1-2,-6-1,-77 40,36-12,-2-4,-1-5,-20 2,73-27,30-6,14-2,22 0,11-5,0-1,0-2,15-3,-24 2,396-46,-317 31,0-5,98-35,-156 40,0-2,-1-2,-1-3,-1-1,12-12,-28 19,1 2,1 1,16-6,101-35,-38 16,190-89,-271 116,0 2,1 1,10-2,-21 8,0 2,0 0,0 1,0 0,1 2,1 0,9 0,-1-2,1-1,-1-2,22-6,46-7,-52 11,-1-2,0-2,10-5,125-50,-141 51,-38 15,15-5,-1-1,0 0,-1-1,1-1,5-4,-15 9,-1 0,1 0,-1 0,0-1,0 1,-1-1,1 1,0-1,-1 0,0 0,0 0,0-1,-1 1,1 0,-1-1,0 1,-1 0,1-1,-1 0,1-2,-1-15,-1 1,-4-22,5 42,0 0,0 0,0 0,0 0,-1 0,1 0,0 0,-1 0,1 0,-1 0,1 0,-1 0,1 1,-1-1,0 0,1 0,-1 1,0-1,1 1,-1-1,1 1,-1 0,1 0,-1 0,0 0,1 0,-1 0,1-1,-1 2,1-1,-1 0,0 0,1 0,-1 0,1 0,-1 0,1 0,-1 1,1-1,-1 0,1 0,-1 1,-3 2,-1 0,1 1,0 0,0 0,1 0,-2 1,-54 67,3 2,3 3,-9 22,20-19,28-51,-1 0,-1-1,-2-1,-2 1,-8 4,-2-2,0-1,-2-1,-2-2,0-1,-1-1,-13 4,-27 20,41-25,-1-2,-1-1,0-1,-16 4,-53 9,-1-4,-2-5,84-18,-41 7,36-8,1 2,0 0,0 3,-46 18,39-12,-1-3,0-1,-27 5,-32 1,-201 30,-526 22,210-60,389-10,80 2,-110 17,85 0,-1-8,-30-7,-120-4,449 1,765 23,-771-13,604 31,224-44,-828-2,0-6,14-7,-9 1,-38 3,74-20,83-35,-231 64,14-4,174-45,-97 28,-2-5,35-18,-114 40,-1-1,-1-1,0-2,0 0,-1-2,-1 0,17-16,44-52,6-7,-50 53,-1 1,22-14,-45 37,-2 0,0-1,0 0,-1-1,-1 0,0-1,-2-1,1 0,-2 0,-1-1,1-1,35-82,-43 100,0-1,0 1,0-1,-1 1,1-1,0 1,-1-1,1 0,-1 1,0-1,0 0,1 0,-1 1,0-1,0 0,0 1,-1-1,1 0,0 0,-1 1,0-2,1 2,-1 0,0 1,0-1,1 1,-1 0,0-1,0 1,1 0,-1-1,0 1,0 0,0 0,1 0,-1-1,0 1,0 0,0 0,0 0,-29 5,-19 10,1 2,1 2,-31 18,-20 8,-674 287,47-28,563-239,-3-6,-48 5,-110 24,48-11,-113 9,211-56,-359 74,429-79,0-5,-1-4,0-4,-87-4,49-11,-161 5,298-2,0 1,1 0,-1 1,0 0,1 1,0-1,0 2,-1-1,2 1,-1 0,0 1,1 0,0 0,0 0,0 1,1 0,0 0,0 1,1 0,-1 0,2 0,-1 1,1-1,-62 98,34-55,1 1,-14 35,40-72,0 1,0 0,2 0,0 1,0-1,2 1,-1 5,2 33,3 26,1-7,-1 11,3-1,6 11,-12-88,2 0,-1 0,1 0,0 0,0 0,0 0,3 3,-5-9,1 1,-1 0,1-1,-1 1,1 0,-1-1,1 1,0-1,-1 1,1 0,0-1,-1 0,1 1,0-1,-1 1,1-1,0 0,0 0,0 1,-1-1,1 0,1 0,-1 0,0-1,1 1,-1-1,0 1,1-1,-1 1,0-1,0 0,0 0,0 0,0 1,0-1,0 0,0 0,0-1,0 1,0 0,-1 0,1 0,16-29,-1 1,-1-2,-2 0,8-29,1 3,15-41,40-96,-58 148,-1-1,-3-1,-2-1,3-23,-2 2,-5 24,-1-1,-2 1,-1-20,-5 31,-1 3,2 0,1 0,7-30,-8 53,1 1,1 0,-1 0,1 0,1 0,-1 0,1 1,1-1,-1 1,1 0,1 1,-1-1,1 1,0 0,0 0,1 1,1-1,-2 3,0 0,0 0,0 0,1 1,-1 0,1 0,0 0,-1 1,1 0,5 1,14-1,0 1,6 2,5 0,2 0,-1 2,18 4,-42-6,0 1,0 1,-1 0,1 1,-1 1,0 0,0 0,0 2,-12-8,0 1,0-1,0 1,-1 0,1-1,0 1,0 0,-1-1,1 1,0 0,-1 0,1 0,0-1,-1 1,1 0,-1 0,0 0,1 0,-1 0,0 0,1 0,-1 0,0 1,0-1,-1 1,1-1,-1 0,0 0,1 0,-1 0,0 0,1 0,-1 0,0 0,0 0,0 0,0 0,0-1,0 1,0 0,0-1,-1 1,0 0,-22 9,-1 0,1-2,-2-1,1-1,-24 2,-10 4,-138 30,169-33,0 1,1 1,0 1,0 2,-5 2,13-6,1 1,-8 6,13-8,-1 0,1-1,-1-1,-6 2,19-8,0-1,0 1,-1-1,1 0,0 0,0 0,-1 1,1-1,0 0,0 0,-1-1,1 1,0 0,-1 0,1-1,0 1,0-1,0 1,-1-1,1 1,0-1,0 0,0 1,0-1,0 0,0 0,0 0,0 0,1 0,-1 0,0 0,1 0,-1 0,0 0,1 0,-1-1,1 1,0 0,-1 0,1-1,0 1,-3-10,1 1,0 0,1-1,-1-9,2 14,-4-113,7-38,0 14,-6 190,-2 0,-2-1,-7 20,7-35,-8 49,4 0,3 1,3 0,8-201,0 13,-7-42,-3 123,0 21,7 5,-1 0,0 1,1-1,-1 0,0 1,1-1,-1 1,1-1,-1 1,1-1,-1 1,1-1,-1 1,1-1,-1 1,1-1,0 1,-1 0,-4 10,0-1,0 1,1-1,1 1,0 0,0 3,-12 73,11-62,-6 42,-24 136,23-156,2 1,0 18,8-49,0 0,1 0,1 0,1 0,1 0,0 0,1 0,3 6,5 18,-6-19,1-1,1 0,1 0,9 15,-15-30,1-1,0 1,0-1,0 0,0 0,1-1,0 1,0-1,0 0,1 0,-1-1,1 0,0 0,0 0,0-1,0 1,0-1,5 0,13 2,-1-1,1-2,-1 0,1-1,0-2,-1 0,1-2,-1 0,12-5,15-7,-1-1,-1-2,41-25,33-21,48-25,-131 71,74-36,60-18,-147 64,11-6,0 3,1 1,1 1,35-3,22 2,-13 2,46 1,963 8,-497 1,-556-2,-1-2,0-1,1-3,28-8,142-52,-166 53,42-17,-21 7,1 2,33-4,-60 15,0-1,-1-2,0-2,-1-1,18-13,31-14,68-27,-136 62,-2-1,1 0,-1-1,-1-1,5-4,26-22,17-5,1 2,3 3,16-5,-26 12,-38 20,0 1,1 1,0 0,5 0,34-7,-42 13,0-1,0-1,-1 0,0-1,0 0,0-1,-1-1,0-1,0 0,3-6,0 0,-2-2,1 0,-2 0,-1-2,0 0,-1 0,-1-1,4-10,26-56,-37 68,-4 18,0 0,0 0,-1-1,1 1,0 0,0 0,0-1,0 1,-1 0,1 0,0 0,0-1,-1 1,1 0,0 0,0 0,-1 0,1 0,0 0,0-1,-1 1,1 0,0 0,0 0,-1 0,1 0,0 0,-1 0,1 0,0 0,0 0,-1 0,1 0,0 1,-6 0,1 1,0 0,0 0,0 1,-4 2,-752 456,411-251,229-147,-125 46,157-74,-1-4,-1-3,-2-5,-1-4,-230 27,207-35,-96-4,-311-9,503 4,1 0,0 1,0 1,-17 6,-36 7,8-10,-66-2,54-3,-10 5,-44 2,-99-6,-8 0,167 3,1 4,-36 10,24-4,-59 3,69-13,-89 7,-34-7,177-5,-1 1,0 1,1 0,-1 2,-13 5,-11 2,43-12,-40 12,26-4,15-4,7-2,40 4,1-2,0-2,20-3,18 1,108 3,376 40,-330-21,1908 56,-1595-80,-534 3,0-2,0 0,0-1,0-1,0-1,-1-1,1 0,-1-2,0 0,-1-1,3-3,34-23,-1-3,-1-3,-2-2,-5-1,-3-1,-1-3,0-4,73-80,-53 67,-10 9,28-20,-61 58,1 1,1 2,1 0,0 1,0 1,8-1,67-21,-71 26,-1 0,0-2,-1 0,0-2,-1 0,6-6,10-11,-14 10,1 1,1 2,0 0,-17 11,15-8,0 0,13-12,-32 21,-1 0,1 0,-1-1,0 1,-1-1,1 0,-1-1,0 1,0-1,-1 0,1 0,-1 0,0-1,-3 7,0 0,0-1,0 1,0 0,1 0,-1-1,0 1,0 0,0 0,0-1,0 1,0 0,0 0,0-1,0 1,0 0,0-1,0 1,0 0,0 0,0-1,0 1,0 0,0 0,0-1,0 1,0 0,0-1,-1 1,1 0,0 0,0 0,0-1,0 1,-1 0,1 0,0 0,0-1,-1 1,1 0,0 0,0 0,-1 0,1 0,0-1,0 1,-1 0,1 0,0 0,0 0,-1 0,1 0,0 0,-1 0,-17 5,-3 4,0 1,0 1,1 1,1 0,-7 7,-92 79,69-55,-70 60,-144 117,175-150,54-41,-3-1,0-1,-1-3,-7 2,1-5,0-2,-43 11,-94 18,77-21,51-11,-19 10,38-12,-1-2,0-1,-1-2,-10 0,17-5,0-1,-27-2,55-1,0 0,0 0,0 0,0 0,0 0,0 0,0 0,0 0,0 0,0-1,0 1,0-1,1 1,-1 0,0-1,-1 0,3 1,-1-1,0 1,0 0,0-1,0 1,1 0,-1-1,0 1,0 0,1-1,-1 1,0 0,0-1,1 1,-1 0,0 0,1-1,-1 1,0 0,1 0,-1 0,1 0,-1-1,0 1,1 0,38-13,82-24,-1-6,25-16,-119 45,-26 14,0 0,0 0,0 0,0 0,-1 0,1 0,0 0,0 0,0 0,0 0,-1 0,1 0,0 0,0-1,0 1,0 0,0 0,-1 0,1 0,0 0,0 0,0 0,0 0,0 0,0-1,-1 1,1 0,0 0,0 0,0 0,0 0,0 0,0-1,0 1,0 0,0 0,0 0,0 0,0-1,0 1,0 0,0 0,0 0,0 0,0 0,0-1,0 1,0 0,0 0,0 0,0 0,0-1,0 1,0 0,0 0,0 0,0 0,1 0,-1 0,0-1,0 1,0 0,0 0,0 0,-13-1,-1 1,0 1,1 0,-1 0,1 2,-1 0,-10 3,6 1,42-15,490-167,-382 137,97-31,-162 46,-1-4,22-13,-72 31,1 0,-1 0,10-10,-21 16,-1-1,0 0,1 0,-2-1,1 1,0-1,-1 0,0 0,0 0,0 0,-1 0,0-1,2-4,1-10,39-161,-37 143,-1 0,-3 0,0-34,-5 32,-1-35,4 68,-1 1,1-1,0 1,0 0,1-1,0 1,0 0,1 0,1-4,-3 9,-1 0,1-1,0 1,-1 0,1 0,0 0,0 0,0 0,0 0,0 0,0 0,0 0,0 1,0-1,0 0,0 1,0-1,1 1,-1-1,0 1,0 0,1-1,-1 1,0 0,1 0,-1 0,0 0,1 0,-1 0,0 0,0 0,1 1,-1-1,0 0,1 1,-1-1,0 1,0-1,0 1,0 0,0 0,1-1,-1 1,0 0,-1 0,1 0,0 0,6 6,0 1,0-1,-1 1,0 0,4 7,13 26,-2 1,-2 1,5 20,29 64,-31-83,-11-25,-1 0,-1 1,-1 0,0 1,-2 0,-1 0,1 5,-6-20,0-1,0 0,0 1,-1-1,0 1,0-1,-1 0,1 0,-1 0,0 0,0 0,-1 0,0 0,1-1,-2 1,1-1,0 0,-1 0,0 0,0 0,0-1,0 1,-2 0,-6 4,0 0,-1 0,0-1,-1-1,1 0,-1-1,0-1,-3 1,-131 26,55-12,-14 8,88-20,0 0,0 2,1 0,-12 9,-28 13,15-12,-1-2,-3-1,-15 6,-86 38,31-14,55-21,-33 8,13-5,28-11,-1-2,0-3,-18 0,-1 1,9-2,9-2,-22 9,-23 10,-181 45,190-53,14-2,0-4,-1-3,-8-3,-445-6,277-4,-645 2,874 0,-1 0,1 2,0 1,0 1,0 1,-7 4,-67 30,72-27,0-1,0-1,-2-1,1-1,-28 2,23-5,0 1,0 1,1 2,0 2,0 1,-9 6,15-6,5-2,1 0,-1-2,-3 0,-247 75,240-76,-1-1,-8-1,15-2,-1 1,1 2,-26 7,20 1,0 2,1 1,0 1,2 1,-12 11,-4 2,-8-1,42-26,0 0,1 1,0 0,0 1,1 0,-1 1,2 0,-1 0,1 1,0 0,7-8,0 0,0 0,0 0,1 1,-1-1,0 0,0 0,1 1,-1-1,1 0,-1 1,1-1,0 1,-1-1,1 1,0-1,0 0,0 1,0-1,0 1,1-1,-1 1,0-1,1 1,-1-1,0 0,1 1,0-1,-1 0,1 1,0-1,0 0,0 0,0 0,0 0,0 0,0 0,0 0,0 0,0 0,1 0,-1-1,0 1,0 0,1-1,0 1,10 3,-1 0,1-1,0 0,0-1,7 0,-17-2,113 10,0-5,80-9,-132 0,0-2,-1-4,0-2,0-3,56-21,232-80,-264 92,0 4,45-3,16-4,-97 17,0 2,0 3,30 1,-29 2,24-6,25-1,187-17,-135 10,97 5,-134 12,227-5,-276-4,-1-3,44-13,-35 7,53-5,3 5,110-29,-199 36,112-29,-5-2,-69 22,-1-4,-1-4,42-21,-29 7,-46 22,-1-1,-1-3,7-6,191-143,-200 145,1 2,1 1,26-8,-12 4,-34 17,1 1,1 0,0 2,3 0,-20 6,61-14,0-4,52-24,-101 37,1 1,0 1,0 1,17-2,-1 0,-31 5,49-9,28-10,-66 16,1-2,-1-1,-1 0,1 0,-1-2,14-9,-19 9,16-10,-25 18,0 0,0 0,0 0,0 1,1-1,-1 1,0-1,1 1,-1-1,0 1,1 0,-1 0,0-1,1 1,-1 0,1 0,0 1,-1-1,-1 0,1 1,-1 0,1-1,-1 1,0-1,1 1,-1 0,1-1,-1 1,0-1,0 1,1 0,-1 0,0-1,0 1,0 0,0-1,0 1,0 0,0 0,0-1,0 1,0 0,0 0,0-1,-1 1,1 0,0-1,0 1,-1 0,1-1,-1 1,1 0,-14 27,13-26,-12 19,-1 0,0 0,-2-2,0 0,-2-1,0 0,0-1,-2-2,0 0,-1-1,0-1,-1 0,-7 1,-54 24,-1-4,-68 17,-180 37,280-76,1 0,-43 15,-73 32,-162 33,202-59,-33 15,99-24,0 2,-15 11,-11 5,-77 42,-66 48,83-52,-4 2,122-64,-12 7,-19 7,44-25,0 0,0-1,-1-1,1-1,-17 3,-75 6,40-6,-48 13,-10 3,0-6,-56-2,106-9,-85 5,-138 14,156-10,-62-4,-146-9,316-2,-44 3,-53 9,32-2,65-5,0 1,-17 6,21-4,0-2,0-1,-18 0,-13-4,36-1,0 0,1 2,-1 1,0 0,-20 7,41-8,-14 4,-1 0,0-1,0 0,-1-2,-12 0,115-1,-28-3,690-30,-445 9,-197 14,124-5,-198 13,-8 1,1-2,-1 0,1-1,-1-1,16-4,68-28,-55 18,0 2,31-5,4 8,0 4,78 4,-79 3,0-3,0-4,7-5,305-51,-184 29,24-4,-134 21,52-17,-18 3,128-29,-183 41,-1-3,-2-3,11-9,7-1,-45 18,-2-3,0-2,-1-1,20-17,-20 11,1 1,1 3,1 2,2 3,35-11,-58 22,0-1,-1-2,0 0,13-11,-18 13,0 2,0 0,0 1,1 1,1 2,-1 0,6 1,9-3,14-1,39 0,-43 5,-30 0,0-1,-1 0,1-1,-1-2,16-6,31-11,-59 22,20-5,-1-1,-1-2,0 0,12-8,-23 10,51-26,-58 31,-1 0,1 1,0 0,0 0,0 1,0 0,0 0,1 0,3 0,-9 1,-1 1,1-1,-1 0,1 0,-1 0,1 0,0 0,-1 1,1-1,-1 0,1 0,-1 1,1-1,-1 0,0 1,1-1,-1 0,1 1,-1-1,0 1,1-1,-1 1,0-1,1 1,-1-1,0 1,0-1,0 1,1-1,-1 1,0-1,0 1,0-1,0 1,0 0,0-1,0 1,0-1,0 1,0-1,0 1,-1 0,-7 26,6-24,-8 21,-2 0,-1-1,-1-1,-9 12,-68 81,64-84,-2-1,0-2,-2 0,-1-2,-1-2,-15 8,18-15,-1-1,0-1,-1-2,0-1,-1-2,0-1,-30 4,-132 24,-89 14,-177 24,415-66,23-5,0 1,0 0,1 2,-1 1,1 0,1 2,-4 2,-20 13,0-1,-2-3,0-2,-8 0,-199 52,216-60,1 2,0 2,-9 5,0 1,-41 12,-78 13,-129 20,183-50,-56 12,-239 54,300-67,0-4,-95-4,121-7,-56 7,-17 3,-90-7,-12-1,202 2,-6 4,8-2,-14-1,-139-5,79-2,-10 6,83 1,-47 13,55-9,0-2,0-1,-7-3,18 0,32-3,0 0,0 0,0 0,0 0,0 0,0 1,0-1,1 0,-1 1,0-1,0 0,0 1,0-1,0 1,1-1,-1 1,0 0,0-1,1 1,-1 0,0-1,1 1,-1 0,1 0,-1 0,1-1,-1 1,1 0,-1 1,2-1,-1-1,0 1,1 0,-1-1,1 1,-1 0,1-1,-1 1,1-1,-1 1,1 0,-1-1,1 0,0 1,-1-1,1 1,0-1,0 0,-1 1,1-1,0 0,0 0,-1 0,1 1,24 4,-20-4,8 1,192 34,188 8,-73-42,-158-3,-123-2,-1 0,0-3,17-5,-1 1,18-1,64 4,25 5,-34 2,67-11,-20-13,-62 7,45 2,268-25,-190 15,-154 13,0-3,46-17,67-13,156-8,-62 10,-260 38,-1-2,-1-1,1-1,18-9,24-16,1-4,24-12,-59 35,1 1,0 2,1 1,33-4,-24 5,0-1,35-16,76-41,-60 25,79-23,-91 36,7-7,-26 10,-23 13,0 1,8 0,56-16,-17 2,-55 18,0-2,-1-1,7-4,-35 12,1 1,-1-1,0 0,0 0,0-1,0 1,-1-1,0-1,0 1,0-1,-1 0,1 0,-2 0,1-1,-1 1,0-1,0 0,0 0,-1 0,0 0,-1 0,0 0,0-1,0-2,3-34,-4 44,0 0,0 0,0 0,0 1,0-1,0 0,1 0,-1 1,0-1,0 0,0 0,0 0,1 1,-1-1,0 0,0 0,0 0,1 0,-1 0,0 1,0-1,0 0,1 0,-1 0,0 0,0 0,1 0,-1 0,0 0,0 0,1 0,-1 0,0 0,0 0,1 0,-1 0,0 0,0 0,1 0,-1 0,0 0,0-1,1 1,-1 0,0 0,0 0,0 0,1-1,-1 1,0 0,0 0,0 0,0 0,1-1,-1 1,0 0,0 0,0-1,0 1,0 0,0 0,0-1,0 1,0 0,0 0,0-1,0 1,0 0,0 0,10 18,-1 6,-2-1,0 1,-2 1,0-1,0 23,-1 30,-4 22,0-59,0-30,-1 1,0-1,-1 0,0 0,-1 0,1 0,-2 0,0-1,0 0,-3 5,0-1,-2 0,0-1,0 0,-1-1,0 0,-10 8,-10 5,0-2,-2-1,-1-1,0-2,-14 5,-10 2,-1-1,-1-4,-1-2,-8-1,44-11,-51 11,-42 3,34-6,0 4,-22 9,0 0,-5-3,-73 11,-111 17,-11-18,240-29,1 2,1 4,-38 11,23-2,-1-4,-40 2,-163 4,170-12,0 5,-24 10,-58 8,43-8,1 6,-139 48,208-52,-5 3,-2-3,-1-5,-4-3,41-10,-39 5,-85 3,-507-13,351-7,324 3,0-1,0 0,0-1,0 1,1-2,-1 1,1-1,-1 0,1-1,0 1,-4-5,-26-11,26 15,-1-1,-1 1,1 1,0 0,-1 1,-12 0,-15 0,-23 3,41-1,18 1,1-1,0 0,0 0,0 0,0 0,0-1,-1 1,1-1,0 1,0-1,0 0,0-1,0 1,1 0,-1-1,0 0,1 1,-1-1,1 0,-1 0,1-1,0 1,-1-1,3 2,-1 0,1 1,-1-1,1 0,0 0,0 1,-1-1,1 0,0 0,0 0,0 0,0 1,0-1,0 0,0 0,0 0,0 0,0 0,0 1,1-1,-1 0,0 0,1 0,-1 1,0-1,1 0,0 0,0-1,1 1,0-1,-1 1,1-1,0 1,0-1,0 1,0 0,1 0,0-1,17-5,0 1,1 0,-1 2,1 0,9 1,10-4,668-74,10 45,-587 32,-1-6,52-14,374-79,-236 56,55 0,-295 37,0-4,47-16,149-54,-187 55,2 4,1 3,41-1,-11 9,148-21,101-20,-108 18,97-32,-322 59,0-2,0-1,-1-2,21-12,7-12,-39 22,26-12,6 2,30-8,-63 27,0 0,1 2,0 1,25-2,47-5,-50 6,37-1,-55 4,10 1,-39 3,0-1,0 0,0 0,0 1,0-1,0 1,0-1,0 1,0-1,0 1,0 0,0-1,0 1,-1 0,1-1,0 1,-1 0,1 0,0 0,-1 0,1 0,-1 0,0 0,1 0,-1 0,0 0,1 0,-1 0,0 0,0 0,0 0,0 0,0 0,0 0,0 0,0 0,-1 0,1 0,0 0,-1 0,1 1,-1 4,-1 0,0 1,0-1,-1 0,1-1,-4 6,-3 2,-1 0,0-1,-1 0,0 0,-1-1,0-1,-1 0,0-1,0 0,-7 2,-1 1,-1-1,-1-1,0-1,-1-2,1 0,-13 2,-29-3,48-6,0 1,0 2,-8 1,-269 69,194-49,2 4,-46 22,-26 27,66-29,48-23,-56 25,-14-2,48-21,8-1,-1-4,-1-2,-45 4,49-13,-374 49,250-41,-64-7,81-6,-9 10,100-5,-16 8,-68 10,153-27,-158 18,-148 39,-24 29,112-15,109-32,-249 65,262-72,67-19,-1-2,-20 3,-9-3,-1-3,0-4,-23-2,66-3,0 2,-21 4,16-2,-29 1,46-6,-114 3,-24-7,143 3,0-1,0-1,0 0,0 0,1-2,0 0,-1 0,2-2,-1 1,1-2,-1 0,2-5,12 13,0-1,0 1,0-1,0 0,0 1,0-1,0 1,0-1,1 1,-1-1,0 1,0-1,1 1,-1 0,0-1,1 1,-1-1,0 1,1 0,-1-1,1 1,-1 0,1-1,-1 1,0 0,1 0,-1-1,1 1,-1 0,1 0,0 0,-1 0,1 0,-1 0,1 0,-1 0,1 0,-1 0,26-6,-1 2,1 1,0 1,0 1,14 1,7 0,747-1,-360 3,-352-5,0-5,13-5,-7 1,64 0,252-3,-282 10,73-6,-153 7,0-3,0-1,24-10,-9 1,1 3,56-7,57-7,56-22,28-5,-69 16,-69 12,0 6,47 0,101-2,-212 17,1-2,43-13,30-5,-11 9,-27 6,49-16,-111 20,76-19,1 5,89-7,-112 21,0-4,-1-2,19-10,-47 10,-20 6,1-2,-1-1,21-11,6-4,1 3,60-13,-9 2,-28 2,-61 20,0 2,2 1,-1 1,1 1,14-1,-35 7,1 0,-1 0,1 0,-1 0,0 0,1 1,-1 0,1 0,-1 0,0 0,0 0,1 1,-1-1,0 1,0 0,-1 0,1 0,0 0,-1 1,1-1,-1 1,0-1,0 1,0 0,0 0,0 0,0 0,-1 0,1 1,4 12,0 0,-1 0,-1 1,0-1,-1 9,1-8,1 19,-1-1,-1 1,-2 0,-3 35,1-66,1-1,-1 1,0-1,-1 1,1-1,-1 0,1 1,-1-1,0 0,-1 0,1 0,-1 0,0-1,0 1,-1 0,-1 1,-1 0,0 0,0-1,-1 1,0-2,1 1,-1-1,-6 3,-13 2,0-1,-1-2,1 0,-21 0,43-5,-238 19,-158-11,358-6,0 2,-35 7,0 1,-476 51,-5-33,500-30,-1 3,0 2,1 3,-25 8,-318 61,247-51,-31 5,-32-5,118-16,1 4,0 5,-34 13,84-19,0-2,-1-2,0-2,-9-1,-429 13,290-12,-105 19,89-5,157-14,1 2,-44 13,66-16,-1-1,-27-1,-3 1,-127 9,-171-12,175-4,83 2,93 0,9 0,3 0,44 0,-42 0,3145 0,-2876-12,-53 2,111 9,52-2,-161-7,54-2,-40 4,-177 4,0-4,56-14,-60 10,0 2,45-1,-63 7,-1-1,0-2,0-1,25-10,-29 10,0 0,12 0,-20 4,0-1,0 0,0-2,-1-1,4-2,25-13,-24 11,-1 0,12-9,-30 16,0 0,0-1,-1 0,1-1,-1 0,-1 0,1 0,-1-1,2-3,0-4,1 1,1 0,0 1,1 0,1 0,0 1,0 1,1 0,13-8,42-27,-31 20,0 3,34-17,-41 24,0-1,-1-1,4-6,-28 20,1-1,-1 1,0-2,0 1,0 0,1-3,-5 7,0 0,0-1,0 1,0 0,0 0,-1 0,1-1,-1 1,1 0,-1-1,1 1,-1-1,0 1,1 0,-1-1,0 1,0-1,0 1,0-1,0 1,-1 0,1-1,0 1,-1-1,1 1,-1 0,1-1,-1 1,1 0,-1 0,0-1,0 1,0 0,0 0,0-1,-6-2,0 1,0-1,0 1,0 0,0 1,-1 0,1 0,-1 0,0 1,-1-1,-45-8,0 3,-1 1,-5 4,-165 2,133 2,96-2,0 1,-1-1,1 1,0 0,-1 0,1 1,-1-1,1 1,-1 0,0 0,1 0,-3-1,1 0,-1 0,0 1,1-1,-1 0,0 0,0 1,0-1,0 1,0-1,0 1,0 0,-1-1,1 1,-1 0,1-1,-1 1,1 0,-1 0,0 0,0-1,0 1,0 0,0 0,0-1,-1 1,1 0,0 0,-1-1,0 1,1 0,-1-1,0 1,-1 1,-1 2,0 0,0 0,-1 0,1 0,-1-1,-1 0,1 1,-1-2,1 1,-1 0,0-1,0 0,-5 2,-12 5,-1-1,-23 6,35-11,-104 32,-211 70,210-64,-2-5,-1-6,-8-3,47-14,-1-4,-74 0,-411-12,494 6,0 4,1 2,-19 7,-16 3,40-8,2 2,-1 4,-13 7,33-9,-1-3,-1-2,1-1,-47 2,90-12,-11 1,1 1,-1 0,1 0,-13 5,10 3,17-4,14 0,25 2,1-2,0-1,11-3,-31 0,138 7,222 19,-57 16,-204-22,86 29,-139-34,1-3,0-3,0-3,14-2,34 2,197 10,-309-18,5 0,-1 1,0-2,0 1,7-2,-13 1,1 0,0 0,-1 0,1 0,-1 0,1 0,-1-1,0 1,0-1,1 0,-1 0,0 1,0-1,-1-1,3-1,3-9,0 0,0-1,-2 0,1 0,-2 0,0-1,0 1,-1-7,8-27,92-437,-87 396,-9 62,0-1,2 1,12-25,-8 22,-2-1,4-15,-15 44,1 0,0-1,-1 1,1 0,-1-1,0 1,0-1,0 1,0 0,0-1,0 1,-1-1,1 1,-1 0,0-1,1 1,-1 0,0 0,-1-2,0 2,0 0,-1 0,1 1,-1-1,1 0,-1 1,1 0,-1-1,0 1,0 0,0 0,1 1,-1-1,0 0,0 1,-3 0,-32-4,-1 2,1 2,0 2,-38 6,-158 34,203-35,-211 50,-107 45,-229 107,540-193,1 2,1 1,-27 20,-94 75,138-99,-7 4,-2-2,0-1,-1 0,0-3,-1 0,-1-2,0-1,-2-1,-66 13,-92 7,103-16,-525 59,-104 17,636-75,-129 17,165-29,44-2,1 0,-1 0,0 0,0 0,0 0,1 0,-1-1,0 1,0 0,0 0,1-1,-1 1,0-1,1 1,-1 0,0-1,1 1,-1-1,1 1,0-1,0 1,-1-1,1 1,0 0,0-1,0 1,0 0,0-1,0 1,0 0,0-1,0 1,1-1,-1 1,0 0,0-1,0 1,0 0,0-1,1 1,-1 0,0-1,0 1,0 0,1-1,27-22,9 0,2 2,0 2,1 2,21-6,-49 19,222-81,234-51,64 25,5 22,-398 66,80-16,41-21,-141 27,-2-5,109-52,-187 70,0-2,13-11,-14 8,0 2,3 1,-4 2,0-1,1-4,-7 5,0 1,2 1,8-2,75-23,1 5,3 5,54-6,-133 29,-1-1,0-2,-1-2,-1-2,3-3,37-22,63-47,-136 85,1 0,-1-1,0 1,0-1,-1 0,1-1,-1 1,0-1,-1 1,1-1,-1 0,0-1,0 1,0-2,-2 4,0 0,0 1,-1-1,1 0,-1 0,0 0,0 1,0-1,0 0,-1 0,1 0,-1 1,0-1,0 0,0 1,-1-1,1 1,-1-1,0 1,0 0,0 0,-1 0,1 0,-1 0,0-1,-3-1,0 0,-1 0,1 0,-1 1,0 0,0 1,-1-1,0 1,-13-4,-1 0,-9 0,-49-8,0 3,-50 0,-170 3,265 8,-590 2,530 0,-27 3,-70 13,-114 28,233-33,-124 15,-67 12,203-28,38-10,57-6,90-7,96-8,81-1,1074-57,-1316 78,-59 0,0 0,0-1,0 1,0 0,0 0,1 0,-1 0,0 0,0 0,0 0,0 0,0 0,1 0,-1 0,0 0,0 0,0 0,0 0,0 0,1 0,-1 0,0 1,0-1,0 0,0 0,0 0,0 0,1 0,-1 0,0 0,0 0,0 0,0 1,0-1,0 0,0 0,0 0,0 0,0 0,0 0,1 1,-1-1,0 0,0 0,0 0,0 0,0 0,0 1,0-1,0 0,0 0,0 0,0 0,0 0,-1 1,1-1,0 0,0 0,0 0,0 0,0 0,0 0,0 1,0-1,0 0,0 0,0 0,-1 0,1 0,-26 12,-159 45,99-32,-116 33,-164 49,-28 29,-66 63,17 23,128-47,-86 44,134-103,198-92,-1-3,-1-4,-29 3,-120 9,53-9,35-2,12-2,-75 22,56-2,-117 28,186-48,0 4,2 2,-47 24,103-40,1 0,0 1,0 1,0 0,-4 6,-25 17,33-27,0 0,0 0,0-1,0 0,0 0,-1-1,1 0,-1 0,0-1,-3 1,-15-1,-1 0,-13-3,18 1,-1 1,0 1,-6 1,10 1,10-3,-1 1,1 1,0 0,0 0,0 1,0 0,0 0,-5 4,14-7,0 0,-1 0,1 0,0 0,0 0,0 0,0 0,0 0,-1 0,1 1,0-1,0 0,0 0,0 0,0 0,0 0,0 0,0 0,-1 1,1-1,0 0,0 0,0 0,0 0,0 0,0 1,0-1,0 0,0 0,0 0,0 0,0 1,0-1,0 0,0 0,0 0,0 0,0 0,0 1,0-1,0 0,0 0,0 0,1 0,-1 0,0 1,0-1,0 0,0 0,0 0,0 0,0 0,1 0,-1 0,0 0,0 1,0-1,0 0,0 0,1 0,-1 0,0 0,0 0,7 2,-1 0,1-1,0 0,-1 0,1 0,0-1,4 0,4 1,632 3,-335-7,2645 3,-2718-12,-107 2,-105 7,-1-1,0-2,-1 0,19-8,-9 3,29-5,-6 8,1 2,27 3,109 4,-122 0,-202 2,-115 19,-127 40,272-46,0-4,-68-1,-200-11,199-3,-248 15,3-1,280-13,-189 5,114 18,-2 1,107-19,-28 2,116-3,-1 1,1 1,-12 5,-38 7,-13-7,-1-4,-11-3,-57 3,-23 13,81-7,-76-1,94-7,-42 9,86-9,11 0,27-1,423 1,-233-6,3458 3,-3623-2,0-2,0-1,0-2,-1-1,0-2,1-2,-21 3,-15 9,0 0,0-1,0 1,0 0,0 0,0-1,0 1,-1 0,1 0,0 0,0-1,0 1,0 0,0 0,0-1,0 1,-1 0,1 0,0 0,0-1,0 1,-1 0,1 0,0 0,0 0,0 0,-1 0,1-1,0 1,0 0,-1 0,1 0,0 0,0 0,-1 0,-32-6,-105-1,-65 8,82 1,-18 2,-110 19,-136 37,317-49,-127 33,41-7,108-26,-36 14,40-11,-1-1,-11-1,-26-2,-1-4,0-3,-48-6,23 1,-1294 0,784 3,1649 38,-296-28,-456-13,1159 2,-1423 0,-17 0,0 1,0-1,0 0,0 0,0 0,0 0,0 0,-1 0,1 0,0 0,0 0,0 0,0 0,0 0,0 0,0 0,1 0,-1 1,0-1,0 0,0 0,0 0,0 0,0 0,0 0,0 0,0 0,0 0,0 0,0 0,0 0,0 0,0 0,0 0,0 0,0 0,0 0,0 1,0-1,0 0,0 0,1 0,-1 0,0 0,0 0,0 0,0 0,0 0,0 0,0 0,0 0,0 0,0 0,0 0,0 0,0 0,0 0,-35 8,-509 79,477-75,1 3,1 3,-33 15,23-9,-1-4,-58 9,38-10,11 1,9-2,-1-3,-53 3,49-10,-4 5,7-1,-23-1,-518-5,346-9,-81 3,349 1,0-2,-1 1,1 0,0-1,0 0,0 0,0-1,0 1,0-1,0 0,1-1,-1 1,1-1,-1 0,1 0,0 0,0-1,0 1,1-1,-1 0,1 0,0 0,0 0,0-1,1 1,-1-1,1 0,0 0,0 0,-3-11,-1-1,2 1,0-1,1 0,1 0,1-1,0 1,1 0,2-15,-2 30,1-1,-1 1,1 0,-1 0,1-1,0 1,0 0,0 0,0 0,0 0,1 0,-1 0,1 0,-1 0,1 1,0-1,-1 0,1 1,0-1,0 1,0 0,0 0,1 0,-1 0,0 0,0 0,1 1,-1-1,1 1,9-3,0 2,0 0,0 0,1 2,4 0,3-1,406 6,-424-6,5-1,0 1,1 1,-1-1,0 1,0 0,0 1,1 0,-6-1,0 0,0 0,0 0,0 0,0 0,-1 1,1-1,0 1,-1-1,1 1,-1-1,0 1,1 0,-1 0,0 0,0-1,0 1,-1 0,1 0,0 1,-1-1,1 0,-1 0,0 0,1 0,-1 1,0 9,1-1,-2 0,0 0,0 0,-1 0,0 0,-1 0,0-1,-1 1,0-1,0 1,-1-2,-1 1,0 0,0-1,-1 0,0-1,-5 6,-10 7,0-1,-1-1,0-1,-2-1,0-1,-10 4,34-20,-1 1,1-1,0 1,0-1,0 1,0-1,1 1,-1 0,0-1,0 1,0 0,0 0,1 0,-1-1,0 1,1 0,-1 0,1 0,-1 0,1 0,-1 0,2 0,-1 0,0-1,1 1,-1-1,1 1,-1-1,0 1,1-1,-1 1,1-1,-1 1,1-1,0 0,-1 1,1-1,-1 0,1 0,0 1,-1-1,1 0,0 0,-1 0,1 0,0 0,12 3,1-2,-1 0,5-1,-12 1,299-2,-113-1,-170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28.44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28.9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29.2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2:59.7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3:00.10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03:00.4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8T08:42:58.55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807B2-ABD8-4B4A-A3C5-4E1C865C8402}" type="datetimeFigureOut">
              <a:rPr lang="zh-TW" altLang="en-US" smtClean="0"/>
              <a:t>2021/9/27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4A3D-DEC1-4860-B915-36C1E44080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78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9BD60367-52EA-49DC-8079-9D5005980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60086CD9-63FE-4FEC-B9C1-E124F9252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BA1550A9-A030-4911-9DF2-72DF2D3D3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D9C9E36D-4365-4D2D-B151-15E56A46757E}" type="slidenum">
              <a:rPr lang="zh-CN" altLang="en-US" smtClean="0">
                <a:latin typeface="Arial" panose="020B0604020202020204" pitchFamily="34" charset="0"/>
              </a:rPr>
              <a:pPr/>
              <a:t>13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影像版面配置區 1">
            <a:extLst>
              <a:ext uri="{FF2B5EF4-FFF2-40B4-BE49-F238E27FC236}">
                <a16:creationId xmlns:a16="http://schemas.microsoft.com/office/drawing/2014/main" id="{7F985B61-BBFB-46C7-9A07-DD4C826E5B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3911CC6E-AFF4-4408-966A-4F09B4570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340D14DB-3D34-42FF-B5C0-5F64A36D9D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CB48A9C-6DE7-4C3B-BCDD-1BE00E7DDAF5}" type="slidenum">
              <a:rPr lang="zh-TW" altLang="en-US" smtClean="0">
                <a:latin typeface="Arial" panose="020B0604020202020204" pitchFamily="34" charset="0"/>
              </a:rPr>
              <a:pPr/>
              <a:t>38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影像版面配置區 1">
            <a:extLst>
              <a:ext uri="{FF2B5EF4-FFF2-40B4-BE49-F238E27FC236}">
                <a16:creationId xmlns:a16="http://schemas.microsoft.com/office/drawing/2014/main" id="{5EE7ED36-75C5-4979-B735-08709BE41B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備忘稿版面配置區 2">
            <a:extLst>
              <a:ext uri="{FF2B5EF4-FFF2-40B4-BE49-F238E27FC236}">
                <a16:creationId xmlns:a16="http://schemas.microsoft.com/office/drawing/2014/main" id="{4D2E644C-5E9F-46BE-8013-C4339743E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1204" name="投影片編號版面配置區 3">
            <a:extLst>
              <a:ext uri="{FF2B5EF4-FFF2-40B4-BE49-F238E27FC236}">
                <a16:creationId xmlns:a16="http://schemas.microsoft.com/office/drawing/2014/main" id="{E0E3AFAF-9E08-464A-B41A-9BC5FEF0CC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145C25A0-DA89-4ED6-9F87-42BFFC965CC6}" type="slidenum">
              <a:rPr lang="zh-TW" altLang="en-US" smtClean="0">
                <a:latin typeface="Arial" panose="020B0604020202020204" pitchFamily="34" charset="0"/>
              </a:rPr>
              <a:pPr/>
              <a:t>40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影像版面配置區 1">
            <a:extLst>
              <a:ext uri="{FF2B5EF4-FFF2-40B4-BE49-F238E27FC236}">
                <a16:creationId xmlns:a16="http://schemas.microsoft.com/office/drawing/2014/main" id="{E676F100-D2BA-42F4-B927-63EA4C124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>
            <a:extLst>
              <a:ext uri="{FF2B5EF4-FFF2-40B4-BE49-F238E27FC236}">
                <a16:creationId xmlns:a16="http://schemas.microsoft.com/office/drawing/2014/main" id="{B20F9F6B-C8A5-4292-8BC4-6FCD1304C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4276" name="投影片編號版面配置區 3">
            <a:extLst>
              <a:ext uri="{FF2B5EF4-FFF2-40B4-BE49-F238E27FC236}">
                <a16:creationId xmlns:a16="http://schemas.microsoft.com/office/drawing/2014/main" id="{F0B5990D-E4B6-4215-84C1-E5C8DD4C83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76BBA48-AFD1-4693-92A2-431C8CAAD294}" type="slidenum">
              <a:rPr lang="zh-TW" altLang="en-US" smtClean="0">
                <a:latin typeface="Arial" panose="020B0604020202020204" pitchFamily="34" charset="0"/>
              </a:rPr>
              <a:pPr/>
              <a:t>42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影像版面配置區 1">
            <a:extLst>
              <a:ext uri="{FF2B5EF4-FFF2-40B4-BE49-F238E27FC236}">
                <a16:creationId xmlns:a16="http://schemas.microsoft.com/office/drawing/2014/main" id="{DE46E818-77B9-4520-A277-9DF7E6145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>
            <a:extLst>
              <a:ext uri="{FF2B5EF4-FFF2-40B4-BE49-F238E27FC236}">
                <a16:creationId xmlns:a16="http://schemas.microsoft.com/office/drawing/2014/main" id="{959ACF89-07B6-4D74-8C7F-E0D9047CD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6324" name="投影片編號版面配置區 3">
            <a:extLst>
              <a:ext uri="{FF2B5EF4-FFF2-40B4-BE49-F238E27FC236}">
                <a16:creationId xmlns:a16="http://schemas.microsoft.com/office/drawing/2014/main" id="{DE8DD06B-574E-4794-81FA-50ED93B5E5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FADF6A6-7B40-44CC-9F92-37009D44E799}" type="slidenum">
              <a:rPr lang="zh-TW" altLang="en-US" smtClean="0">
                <a:latin typeface="Arial" panose="020B0604020202020204" pitchFamily="34" charset="0"/>
              </a:rPr>
              <a:pPr/>
              <a:t>43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影像版面配置區 1">
            <a:extLst>
              <a:ext uri="{FF2B5EF4-FFF2-40B4-BE49-F238E27FC236}">
                <a16:creationId xmlns:a16="http://schemas.microsoft.com/office/drawing/2014/main" id="{0890D20D-EFA7-4E1A-AA09-2C2E8685A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備忘稿版面配置區 2">
            <a:extLst>
              <a:ext uri="{FF2B5EF4-FFF2-40B4-BE49-F238E27FC236}">
                <a16:creationId xmlns:a16="http://schemas.microsoft.com/office/drawing/2014/main" id="{43A660F2-E54F-45ED-A299-31CA23F34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8372" name="投影片編號版面配置區 3">
            <a:extLst>
              <a:ext uri="{FF2B5EF4-FFF2-40B4-BE49-F238E27FC236}">
                <a16:creationId xmlns:a16="http://schemas.microsoft.com/office/drawing/2014/main" id="{F3664AC6-45D1-4D0F-869E-9B03D785F0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53492A3-0399-45CD-A919-839AC91BA0FA}" type="slidenum">
              <a:rPr lang="zh-TW" altLang="en-US" smtClean="0">
                <a:latin typeface="Arial" panose="020B0604020202020204" pitchFamily="34" charset="0"/>
              </a:rPr>
              <a:pPr/>
              <a:t>44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影像版面配置區 1">
            <a:extLst>
              <a:ext uri="{FF2B5EF4-FFF2-40B4-BE49-F238E27FC236}">
                <a16:creationId xmlns:a16="http://schemas.microsoft.com/office/drawing/2014/main" id="{0D285F28-7369-46FE-932D-B27D215EB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>
            <a:extLst>
              <a:ext uri="{FF2B5EF4-FFF2-40B4-BE49-F238E27FC236}">
                <a16:creationId xmlns:a16="http://schemas.microsoft.com/office/drawing/2014/main" id="{1C34B523-A407-4232-8D16-26041D934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0420" name="投影片編號版面配置區 3">
            <a:extLst>
              <a:ext uri="{FF2B5EF4-FFF2-40B4-BE49-F238E27FC236}">
                <a16:creationId xmlns:a16="http://schemas.microsoft.com/office/drawing/2014/main" id="{BECCFAC4-13E2-4DA9-BBFA-A0169536F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B769A38-E3BB-482D-B7D8-ED6516D916C5}" type="slidenum">
              <a:rPr lang="zh-TW" altLang="en-US" smtClean="0">
                <a:latin typeface="Arial" panose="020B0604020202020204" pitchFamily="34" charset="0"/>
              </a:rPr>
              <a:pPr/>
              <a:t>54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>
            <a:extLst>
              <a:ext uri="{FF2B5EF4-FFF2-40B4-BE49-F238E27FC236}">
                <a16:creationId xmlns:a16="http://schemas.microsoft.com/office/drawing/2014/main" id="{C731F10C-8A6F-48FD-8C50-1EC98E4E6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備忘稿版面配置區 2">
            <a:extLst>
              <a:ext uri="{FF2B5EF4-FFF2-40B4-BE49-F238E27FC236}">
                <a16:creationId xmlns:a16="http://schemas.microsoft.com/office/drawing/2014/main" id="{709E89BD-7534-4E53-BC85-0AA86DE8B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9636" name="投影片編號版面配置區 3">
            <a:extLst>
              <a:ext uri="{FF2B5EF4-FFF2-40B4-BE49-F238E27FC236}">
                <a16:creationId xmlns:a16="http://schemas.microsoft.com/office/drawing/2014/main" id="{BF0D731A-5E1D-4F8E-A617-91305D286EE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8" tIns="42204" rIns="84408" bIns="42204" anchor="b"/>
          <a:lstStyle>
            <a:lvl1pPr defTabSz="8445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445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445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445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445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445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445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445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445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727FEF-4C68-4A15-8BDA-D8AF032B0E08}" type="slidenum">
              <a:rPr lang="zh-TW" altLang="en-US" sz="1100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63</a:t>
            </a:fld>
            <a:endParaRPr lang="en-US" altLang="zh-TW" sz="1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18C4FF2-C6C7-4C65-B694-77AF20181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32B13FA-16AB-40E9-B10F-EDD81DAAFC40}" type="slidenum">
              <a:rPr lang="en-US" altLang="zh-TW" smtClean="0"/>
              <a:pPr>
                <a:spcBef>
                  <a:spcPct val="0"/>
                </a:spcBef>
              </a:pPr>
              <a:t>67</a:t>
            </a:fld>
            <a:endParaRPr lang="en-US" altLang="zh-TW"/>
          </a:p>
        </p:txBody>
      </p:sp>
      <p:sp>
        <p:nvSpPr>
          <p:cNvPr id="19459" name="投影片圖像版面配置區 1">
            <a:extLst>
              <a:ext uri="{FF2B5EF4-FFF2-40B4-BE49-F238E27FC236}">
                <a16:creationId xmlns:a16="http://schemas.microsoft.com/office/drawing/2014/main" id="{4BC0FD9E-39C1-4995-970B-C2D7F7ECDC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備忘稿版面配置區 2">
            <a:extLst>
              <a:ext uri="{FF2B5EF4-FFF2-40B4-BE49-F238E27FC236}">
                <a16:creationId xmlns:a16="http://schemas.microsoft.com/office/drawing/2014/main" id="{F781D5EF-8FFA-4697-B889-7F579E849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461" name="投影片編號版面配置區 3">
            <a:extLst>
              <a:ext uri="{FF2B5EF4-FFF2-40B4-BE49-F238E27FC236}">
                <a16:creationId xmlns:a16="http://schemas.microsoft.com/office/drawing/2014/main" id="{E099A7B6-A792-40A1-AC3A-D04D2D9FFD0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36E226C-51A7-4629-9CD1-768F4EC3C57C}" type="slidenum">
              <a:rPr lang="en-US" altLang="zh-TW"/>
              <a:pPr algn="r" eaLnBrk="1" hangingPunct="1">
                <a:spcBef>
                  <a:spcPct val="0"/>
                </a:spcBef>
              </a:pPr>
              <a:t>67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電影海報舉例 </a:t>
            </a:r>
            <a:r>
              <a:rPr lang="en-US" altLang="zh-TW"/>
              <a:t>ex:</a:t>
            </a:r>
            <a:r>
              <a:rPr lang="zh-TW" altLang="en-US"/>
              <a:t>工作</a:t>
            </a:r>
            <a:r>
              <a:rPr lang="en-US" altLang="zh-TW"/>
              <a:t>/</a:t>
            </a:r>
            <a:r>
              <a:rPr lang="zh-TW" altLang="en-US"/>
              <a:t>家庭</a:t>
            </a: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DD67A0-C6EC-4D9A-AEE9-98698A0BF28A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851AA7-44E3-4365-8CD8-A62839BFAF19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0D6AFB27-13C8-4CBD-A4FB-9C743BABE2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0454CE90-226E-44A4-8105-995D40CBB0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079CD91-24E7-44C2-AED5-A1DA5A2EBA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AF86445-C350-4721-89B5-CF847B458AEE}" type="slidenum">
              <a:rPr lang="zh-CN" altLang="en-US" smtClean="0">
                <a:latin typeface="Arial" panose="020B0604020202020204" pitchFamily="34" charset="0"/>
              </a:rPr>
              <a:pPr/>
              <a:t>14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CD586525-9807-44D2-B955-A0B2DFD39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6EC7094F-0035-4249-883C-1DC9347F6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anose="020B0604020202020204" pitchFamily="34" charset="0"/>
                <a:ea typeface="新細明體" panose="02020500000000000000" pitchFamily="18" charset="-120"/>
              </a:rPr>
              <a:t>隨需要更改色框色彩／大小／數目</a:t>
            </a:r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766BA296-6D5A-46D7-9A2C-F6CC97E330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45DDF4E-945F-4ED2-A6C2-92E577DA79DE}" type="slidenum">
              <a:rPr lang="zh-TW" altLang="en-US" smtClean="0">
                <a:latin typeface="Arial" panose="020B0604020202020204" pitchFamily="34" charset="0"/>
              </a:rPr>
              <a:pPr/>
              <a:t>25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影像版面配置區 1">
            <a:extLst>
              <a:ext uri="{FF2B5EF4-FFF2-40B4-BE49-F238E27FC236}">
                <a16:creationId xmlns:a16="http://schemas.microsoft.com/office/drawing/2014/main" id="{B84E2376-FE10-44FE-AA3E-BE31682AF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73D993B-F855-4BEA-AF18-6B614E788C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1800" b="1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S </a:t>
            </a:r>
            <a:r>
              <a:rPr lang="zh-TW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–面對</a:t>
            </a:r>
            <a:r>
              <a:rPr lang="en-US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/</a:t>
            </a:r>
            <a:r>
              <a:rPr lang="zh-TW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正視求職者</a:t>
            </a:r>
            <a:r>
              <a:rPr lang="en-US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(Face the client squarely)</a:t>
            </a:r>
            <a:endParaRPr lang="zh-TW" altLang="zh-TW" sz="1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800" b="1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O </a:t>
            </a:r>
            <a:r>
              <a:rPr lang="zh-TW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–採開放姿態</a:t>
            </a:r>
            <a:r>
              <a:rPr lang="en-US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(Adopt an open posture)</a:t>
            </a:r>
            <a:endParaRPr lang="zh-TW" altLang="zh-TW" sz="1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800" b="1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L </a:t>
            </a:r>
            <a:r>
              <a:rPr lang="zh-TW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–傾身朝向求職者</a:t>
            </a:r>
            <a:r>
              <a:rPr lang="en-US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(Lean toward the client)</a:t>
            </a:r>
            <a:endParaRPr lang="zh-TW" altLang="zh-TW" sz="1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800" b="1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E </a:t>
            </a:r>
            <a:r>
              <a:rPr lang="zh-TW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–維持目光接觸</a:t>
            </a:r>
            <a:r>
              <a:rPr lang="en-US" altLang="zh-TW" sz="1800" b="1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(Maintain good eye contact)</a:t>
            </a:r>
            <a:endParaRPr lang="zh-TW" altLang="zh-TW" sz="1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TW" sz="1800" b="1" dirty="0">
                <a:latin typeface="新細明體" panose="02020500000000000000" pitchFamily="18" charset="-120"/>
                <a:cs typeface="Times New Roman" panose="02020603050405020304" pitchFamily="18" charset="0"/>
              </a:rPr>
              <a:t>R </a:t>
            </a:r>
            <a:r>
              <a:rPr lang="zh-TW" altLang="zh-TW" sz="1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–建立輕鬆互動關係</a:t>
            </a:r>
            <a:r>
              <a:rPr lang="en-US" altLang="zh-TW" sz="1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(Try to be relatively relaxed</a:t>
            </a:r>
            <a:endParaRPr lang="zh-TW" altLang="en-US" dirty="0"/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EEF391BA-7396-4144-BB04-A1D9722E3A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3454BFEC-510D-417B-BF10-F750974D6222}" type="slidenum">
              <a:rPr lang="zh-TW" altLang="en-US" smtClean="0">
                <a:latin typeface="Arial" panose="020B0604020202020204" pitchFamily="34" charset="0"/>
              </a:rPr>
              <a:pPr/>
              <a:t>26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影像版面配置區 1">
            <a:extLst>
              <a:ext uri="{FF2B5EF4-FFF2-40B4-BE49-F238E27FC236}">
                <a16:creationId xmlns:a16="http://schemas.microsoft.com/office/drawing/2014/main" id="{944031BD-C9EC-4F01-AE41-6236979677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id="{304A7560-EADE-4489-AE52-17540E1D1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id="{03EFA786-6FC9-47DA-A522-333C2F493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5A0A50F-1B02-4E1D-9B85-E0E99FDA5E9A}" type="slidenum">
              <a:rPr lang="zh-TW" altLang="en-US" smtClean="0">
                <a:latin typeface="Arial" panose="020B0604020202020204" pitchFamily="34" charset="0"/>
              </a:rPr>
              <a:pPr/>
              <a:t>28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影像版面配置區 1">
            <a:extLst>
              <a:ext uri="{FF2B5EF4-FFF2-40B4-BE49-F238E27FC236}">
                <a16:creationId xmlns:a16="http://schemas.microsoft.com/office/drawing/2014/main" id="{FBCE7D93-D73B-4508-94D1-C36572ECA7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>
            <a:extLst>
              <a:ext uri="{FF2B5EF4-FFF2-40B4-BE49-F238E27FC236}">
                <a16:creationId xmlns:a16="http://schemas.microsoft.com/office/drawing/2014/main" id="{5A966389-F00B-467F-AD71-AD371E0E5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5844" name="投影片編號版面配置區 3">
            <a:extLst>
              <a:ext uri="{FF2B5EF4-FFF2-40B4-BE49-F238E27FC236}">
                <a16:creationId xmlns:a16="http://schemas.microsoft.com/office/drawing/2014/main" id="{E225AB92-26F0-427E-B826-F520848EE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D06207A-DD06-429D-AACB-86C4B020284C}" type="slidenum">
              <a:rPr lang="zh-TW" altLang="en-US" smtClean="0">
                <a:latin typeface="Arial" panose="020B0604020202020204" pitchFamily="34" charset="0"/>
              </a:rPr>
              <a:pPr/>
              <a:t>30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影像版面配置區 1">
            <a:extLst>
              <a:ext uri="{FF2B5EF4-FFF2-40B4-BE49-F238E27FC236}">
                <a16:creationId xmlns:a16="http://schemas.microsoft.com/office/drawing/2014/main" id="{29F1E268-5967-4943-B04C-5770DFD3D3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備忘稿版面配置區 2">
            <a:extLst>
              <a:ext uri="{FF2B5EF4-FFF2-40B4-BE49-F238E27FC236}">
                <a16:creationId xmlns:a16="http://schemas.microsoft.com/office/drawing/2014/main" id="{78BFEBB8-C42D-4501-8D2F-40E975943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8916" name="投影片編號版面配置區 3">
            <a:extLst>
              <a:ext uri="{FF2B5EF4-FFF2-40B4-BE49-F238E27FC236}">
                <a16:creationId xmlns:a16="http://schemas.microsoft.com/office/drawing/2014/main" id="{7966C951-207C-41C9-B500-B098EFAE8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AE8FA59-C1FF-43ED-9F09-3C56854FB840}" type="slidenum">
              <a:rPr lang="zh-TW" altLang="en-US" smtClean="0">
                <a:latin typeface="Arial" panose="020B0604020202020204" pitchFamily="34" charset="0"/>
              </a:rPr>
              <a:pPr/>
              <a:t>32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影像版面配置區 1">
            <a:extLst>
              <a:ext uri="{FF2B5EF4-FFF2-40B4-BE49-F238E27FC236}">
                <a16:creationId xmlns:a16="http://schemas.microsoft.com/office/drawing/2014/main" id="{4D4D659D-9762-45DE-BD6C-058747F0D6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8484054A-1B4B-431D-8276-B58232258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D8EE6B98-1301-4C81-83BF-C9EE4A83D1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B0D32EB-614D-4F20-830F-AEC91CF2E39D}" type="slidenum">
              <a:rPr lang="zh-TW" altLang="en-US" smtClean="0">
                <a:latin typeface="Arial" panose="020B0604020202020204" pitchFamily="34" charset="0"/>
              </a:rPr>
              <a:pPr/>
              <a:t>34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影像版面配置區 1">
            <a:extLst>
              <a:ext uri="{FF2B5EF4-FFF2-40B4-BE49-F238E27FC236}">
                <a16:creationId xmlns:a16="http://schemas.microsoft.com/office/drawing/2014/main" id="{3BDED357-C19E-4100-ABB3-019C991225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備忘稿版面配置區 2">
            <a:extLst>
              <a:ext uri="{FF2B5EF4-FFF2-40B4-BE49-F238E27FC236}">
                <a16:creationId xmlns:a16="http://schemas.microsoft.com/office/drawing/2014/main" id="{C0E5D919-5538-4BE9-9A85-509F35C79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5060" name="投影片編號版面配置區 3">
            <a:extLst>
              <a:ext uri="{FF2B5EF4-FFF2-40B4-BE49-F238E27FC236}">
                <a16:creationId xmlns:a16="http://schemas.microsoft.com/office/drawing/2014/main" id="{8939FBA5-DEA8-4B29-8232-7ACA506FE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D5828928-23F1-4992-A02A-12C955225D7F}" type="slidenum">
              <a:rPr lang="zh-TW" altLang="en-US" smtClean="0">
                <a:latin typeface="Arial" panose="020B0604020202020204" pitchFamily="34" charset="0"/>
              </a:rPr>
              <a:pPr/>
              <a:t>36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1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7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616896"/>
            <a:ext cx="10972800" cy="4616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8895E-8FB8-4BEC-A226-59A0A45C8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1BF6B-EA67-49B7-865B-9702331B4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DBC90-1C17-45B4-94D9-2FEAC0579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4BDDEEEB-9DCE-4BB9-9502-2A7BC02FB4E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638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54062-247F-4F37-A8BB-BF016AD93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2FFFE38-234E-45F2-83EA-E3B6EA0C2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A841CC1-F946-46D2-A8F6-6A33D1B7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C6B814A-B524-4330-9041-29103AA0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7BAA47-5EB7-4A4A-A3D1-FB1F1B1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8135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3072A3-B2BB-4CC5-8F28-F17C0792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F00214-FEC9-489D-8FE5-3B474E0B0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CCFF991-E81E-4290-BDAD-5E9F1699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76EE85-2458-4FA7-B143-CB964819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42E30E-D2DB-4FB5-B755-8D559908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621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C7E7DB-9188-4EFF-AC65-53030FE8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A27C71-600A-4AA5-837F-B07A008A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C3210B-6E54-4EE0-9F14-652733D5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C1825-5385-470F-8473-67B6278F6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1446F4-28DA-44BB-B57C-F2C4F876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610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FB2525-9DFB-440E-8739-9BB0DD53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0C3E60-5AFB-41AD-B57F-807CAB34E1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679136E-1D0E-440A-9048-4FA3C94FC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DDF3109-742C-4625-83D5-A3F22828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538300B-E570-4D4E-94A0-614087EC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22A0E80-ADA3-4EA8-B2BD-8A435506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6820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7CA24D-0723-4B65-B2DF-E49DA8EB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E63E55E-0298-42C2-8A29-91C2E115E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3EB204-F03C-4D9F-AFA1-A46ADBF5F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6441339-1A08-4616-A009-AE9543019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AFC7E0E-6082-427D-BEB8-5C1CA889D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159BAE0-E57F-4A26-978B-298512D7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8533581-D6AC-4BED-8FA4-2EFB9170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299DA77-82BC-4588-B268-9AAB1D86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4799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114C-7B11-4767-A147-FE27A815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AF24EA6-C4D3-4B49-BEA8-2BBC964B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94420DF-2886-4CA3-893B-50DFB63A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D76DB0-0003-4141-8EDE-F4A2637FE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6336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F0E058E-85F7-4202-B7DF-3839F474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0A581E5-46D9-43AC-9215-124C7FD2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82380CB-B49B-4BDC-A147-3B02D6A3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4159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39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83D935-DA31-4339-8365-787A1BBF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0F9167-BA9C-48EF-BD0D-B1C9D123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5B363AF-37B4-4450-9E4B-C61FF12F9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743F472-DA30-4DCF-9134-A3494316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A590C5-143A-4EEA-B22B-00EE12FF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8794BA-F9D0-45A0-8CC1-B686A07A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4234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0E80BF-0F29-4BB0-90B7-486C9822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F9D9C6F-197F-4D1D-9357-AF1B31C0D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8EFC435-B24C-4F39-A15C-9F99B07CD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CB3774-1572-4E7E-9536-B14E74B1D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79D2D1B-E630-4BB7-9D6F-050019289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3D6F23F-B34E-4F79-AF2D-8727F774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380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75671-B721-4547-8756-7302A596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5E9F43C-6C57-4162-9B6A-1826E0BE1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02DA2C-A09A-40C3-89A0-EACAA710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8285A1-B3B9-46E6-A7DA-036C98A01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683736-6CA0-4E97-A5E3-DEEE85CC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0165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8C3136D-49A4-41EB-BB3B-54D0FF08A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852AA01-6382-4F7D-A923-21F1B73BF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7728C8-7C7A-4626-8766-0350775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53A083-B7F2-4D12-B215-AAE6F41E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C25A93-DAC7-44C2-8943-64924F3B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2498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616896"/>
            <a:ext cx="10972800" cy="4616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8895E-8FB8-4BEC-A226-59A0A45C8A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E1BF6B-EA67-49B7-865B-9702331B4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5DBC90-1C17-45B4-94D9-2FEAC0579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4BDDEEEB-9DCE-4BB9-9502-2A7BC02FB4E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896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9/27/2021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6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104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08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0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01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0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41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712C2D9-027E-4188-9F94-AF889403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8EE70B-C860-4D2D-9EC7-96CD405EB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F4A870-A9E9-4497-91D0-E6FA30CAF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769DB0-47A1-4206-81D9-DC5F4027C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278C12-4340-4549-91C0-E338ED427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1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www.google.com.tw/url?sa=i&amp;rct=j&amp;q=&amp;esrc=s&amp;frm=1&amp;source=images&amp;cd=&amp;cad=rja&amp;docid=9wgDdjhaKJ3luM&amp;tbnid=gmdN2gRjHjLU7M:&amp;ved=0CAUQjRw&amp;url=http%3A%2F%2Fwww.haodoo.net%2F%3FM%3Dhhd%26P%3D353&amp;ei=ScCAUfb3FIPvlAXqvoHYCA&amp;psig=AFQjCNG75xl2oiYgoJjuHu4nNwCLHPNMrw&amp;ust=1367478713693608" TargetMode="External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hyperlink" Target="file:///J:\&#26657;&#22806;&#28436;&#35611;\&#24190;&#31859;-&#25105;&#24863;&#24681;.mp4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com.tw/url?sa=i&amp;rct=j&amp;q=%E6%88%90%E5%8A%9F&amp;source=images&amp;cd=&amp;cad=rja&amp;docid=MYmN4Fo9uIpf3M&amp;tbnid=5GlXVjr5XgfWwM:&amp;ved=0CAUQjRw&amp;url=http://home.gamer.com.tw/creationDetail.php?sn%3D1700453&amp;ei=TaOAUZLKKs3klAXBh4H4AQ&amp;psig=AFQjCNFp6LtjlVeEb8UG-bBJzLcVnStEbA&amp;ust=1367471236814736" TargetMode="External"/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&#26032;&#36039;&#26009;&#22846;/3.avi" TargetMode="Externa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50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5" Type="http://schemas.openxmlformats.org/officeDocument/2006/relationships/image" Target="../media/image160.png"/><Relationship Id="rId10" Type="http://schemas.openxmlformats.org/officeDocument/2006/relationships/customXml" Target="../ink/ink7.xml"/><Relationship Id="rId4" Type="http://schemas.openxmlformats.org/officeDocument/2006/relationships/customXml" Target="../ink/ink2.xml"/><Relationship Id="rId9" Type="http://schemas.openxmlformats.org/officeDocument/2006/relationships/customXml" Target="../ink/ink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customXml" Target="../ink/ink15.xml"/><Relationship Id="rId18" Type="http://schemas.openxmlformats.org/officeDocument/2006/relationships/image" Target="../media/image23.png"/><Relationship Id="rId26" Type="http://schemas.openxmlformats.org/officeDocument/2006/relationships/image" Target="../media/image260.png"/><Relationship Id="rId3" Type="http://schemas.openxmlformats.org/officeDocument/2006/relationships/image" Target="../media/image39.png"/><Relationship Id="rId21" Type="http://schemas.openxmlformats.org/officeDocument/2006/relationships/customXml" Target="../ink/ink20.xml"/><Relationship Id="rId34" Type="http://schemas.openxmlformats.org/officeDocument/2006/relationships/image" Target="../media/image300.png"/><Relationship Id="rId7" Type="http://schemas.openxmlformats.org/officeDocument/2006/relationships/customXml" Target="../ink/ink11.xml"/><Relationship Id="rId12" Type="http://schemas.openxmlformats.org/officeDocument/2006/relationships/customXml" Target="../ink/ink14.xml"/><Relationship Id="rId17" Type="http://schemas.openxmlformats.org/officeDocument/2006/relationships/customXml" Target="../ink/ink18.xml"/><Relationship Id="rId25" Type="http://schemas.openxmlformats.org/officeDocument/2006/relationships/customXml" Target="../ink/ink23.xml"/><Relationship Id="rId33" Type="http://schemas.openxmlformats.org/officeDocument/2006/relationships/customXml" Target="../ink/ink27.xml"/><Relationship Id="rId38" Type="http://schemas.openxmlformats.org/officeDocument/2006/relationships/image" Target="../media/image320.png"/><Relationship Id="rId2" Type="http://schemas.openxmlformats.org/officeDocument/2006/relationships/image" Target="../media/image38.png"/><Relationship Id="rId16" Type="http://schemas.openxmlformats.org/officeDocument/2006/relationships/customXml" Target="../ink/ink17.xml"/><Relationship Id="rId20" Type="http://schemas.openxmlformats.org/officeDocument/2006/relationships/image" Target="../media/image24.png"/><Relationship Id="rId29" Type="http://schemas.openxmlformats.org/officeDocument/2006/relationships/customXml" Target="../ink/ink25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0.xml"/><Relationship Id="rId11" Type="http://schemas.openxmlformats.org/officeDocument/2006/relationships/image" Target="../media/image21.png"/><Relationship Id="rId24" Type="http://schemas.openxmlformats.org/officeDocument/2006/relationships/image" Target="../media/image250.png"/><Relationship Id="rId32" Type="http://schemas.openxmlformats.org/officeDocument/2006/relationships/image" Target="../media/image290.png"/><Relationship Id="rId37" Type="http://schemas.openxmlformats.org/officeDocument/2006/relationships/customXml" Target="../ink/ink29.xml"/><Relationship Id="rId5" Type="http://schemas.openxmlformats.org/officeDocument/2006/relationships/image" Target="../media/image19.png"/><Relationship Id="rId15" Type="http://schemas.openxmlformats.org/officeDocument/2006/relationships/customXml" Target="../ink/ink16.xml"/><Relationship Id="rId23" Type="http://schemas.openxmlformats.org/officeDocument/2006/relationships/customXml" Target="../ink/ink22.xml"/><Relationship Id="rId28" Type="http://schemas.openxmlformats.org/officeDocument/2006/relationships/image" Target="../media/image270.png"/><Relationship Id="rId36" Type="http://schemas.openxmlformats.org/officeDocument/2006/relationships/image" Target="../media/image310.png"/><Relationship Id="rId10" Type="http://schemas.openxmlformats.org/officeDocument/2006/relationships/customXml" Target="../ink/ink13.xml"/><Relationship Id="rId19" Type="http://schemas.openxmlformats.org/officeDocument/2006/relationships/customXml" Target="../ink/ink19.xml"/><Relationship Id="rId31" Type="http://schemas.openxmlformats.org/officeDocument/2006/relationships/customXml" Target="../ink/ink26.xml"/><Relationship Id="rId4" Type="http://schemas.openxmlformats.org/officeDocument/2006/relationships/customXml" Target="../ink/ink9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customXml" Target="../ink/ink21.xml"/><Relationship Id="rId27" Type="http://schemas.openxmlformats.org/officeDocument/2006/relationships/customXml" Target="../ink/ink24.xml"/><Relationship Id="rId30" Type="http://schemas.openxmlformats.org/officeDocument/2006/relationships/image" Target="../media/image280.png"/><Relationship Id="rId35" Type="http://schemas.openxmlformats.org/officeDocument/2006/relationships/customXml" Target="../ink/ink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lite.com/Search_BW.aspx?query=2025%E5%8F%B0%E7%81%A3%E5%A4%A7%E6%9C%AA%E4%BE%86:%20%E5%BE%9E%E4%B8%96%E7%95%8C%E8%B6%A8%E5%8B%A2%E7%9C%8B%E8%A6%8B%E5%8F%B0%E7%81%A3%E6%A9%9F%E6%9C%8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4C97D515-F79E-4725-9153-74FCCE86C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2" r="7991" b="-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3121B5-3807-4F99-8649-E62EF62B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33" y="1346268"/>
            <a:ext cx="5955858" cy="3066706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4700" dirty="0"/>
              <a:t>享受變動，以變制變：談新世代的生涯輔導應用與實務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067EDB1-1CD9-45CC-B394-BA67C47D5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2020.</a:t>
            </a:r>
            <a:r>
              <a:rPr lang="zh-TW" altLang="en-US" dirty="0"/>
              <a:t>九月</a:t>
            </a:r>
          </a:p>
        </p:txBody>
      </p:sp>
    </p:spTree>
    <p:extLst>
      <p:ext uri="{BB962C8B-B14F-4D97-AF65-F5344CB8AC3E}">
        <p14:creationId xmlns:p14="http://schemas.microsoft.com/office/powerpoint/2010/main" val="217488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>
            <a:extLst>
              <a:ext uri="{FF2B5EF4-FFF2-40B4-BE49-F238E27FC236}">
                <a16:creationId xmlns:a16="http://schemas.microsoft.com/office/drawing/2014/main" id="{5CD67F71-C726-4D89-99EA-6A410E244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1"/>
            <a:ext cx="69342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 Box 6">
            <a:extLst>
              <a:ext uri="{FF2B5EF4-FFF2-40B4-BE49-F238E27FC236}">
                <a16:creationId xmlns:a16="http://schemas.microsoft.com/office/drawing/2014/main" id="{B41C5A85-193D-46DF-AE65-903B59AA4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5614988"/>
            <a:ext cx="201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人生像是一場</a:t>
            </a:r>
          </a:p>
        </p:txBody>
      </p:sp>
      <p:sp>
        <p:nvSpPr>
          <p:cNvPr id="88071" name="Rectangle 7">
            <a:extLst>
              <a:ext uri="{FF2B5EF4-FFF2-40B4-BE49-F238E27FC236}">
                <a16:creationId xmlns:a16="http://schemas.microsoft.com/office/drawing/2014/main" id="{CAA99713-ED60-46B8-8ACA-B726559EC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5586413"/>
            <a:ext cx="89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探險</a:t>
            </a:r>
          </a:p>
        </p:txBody>
      </p:sp>
      <p:sp>
        <p:nvSpPr>
          <p:cNvPr id="88072" name="Rectangle 8">
            <a:extLst>
              <a:ext uri="{FF2B5EF4-FFF2-40B4-BE49-F238E27FC236}">
                <a16:creationId xmlns:a16="http://schemas.microsoft.com/office/drawing/2014/main" id="{87A53D4A-6DC2-427C-BA83-7E8EFA5A4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5648325"/>
            <a:ext cx="536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，每走一步都會有不同的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驚喜及挑戰</a:t>
            </a: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88073" name="Rectangle 9">
            <a:extLst>
              <a:ext uri="{FF2B5EF4-FFF2-40B4-BE49-F238E27FC236}">
                <a16:creationId xmlns:a16="http://schemas.microsoft.com/office/drawing/2014/main" id="{0FDCB0DC-DA56-413A-8443-30B20D66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3250" y="6029325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準備充足的人，路上將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充滿驚喜</a:t>
            </a: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；沒準備的人，將</a:t>
            </a:r>
            <a:r>
              <a:rPr lang="zh-TW" altLang="en-US" sz="2400" b="1">
                <a:solidFill>
                  <a:srgbClr val="FF33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充滿問號</a:t>
            </a:r>
            <a:r>
              <a:rPr lang="zh-TW" altLang="en-US" sz="2400" b="1">
                <a:latin typeface="Times New Roman" panose="02020603050405020304" pitchFamily="18" charset="0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13319" name="Rectangle 10">
            <a:extLst>
              <a:ext uri="{FF2B5EF4-FFF2-40B4-BE49-F238E27FC236}">
                <a16:creationId xmlns:a16="http://schemas.microsoft.com/office/drawing/2014/main" id="{E9002EED-2294-4D7B-8231-FDEE9233E36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12950" y="13176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ea typeface="標楷體" panose="03000509000000000000" pitchFamily="65" charset="-120"/>
              </a:rPr>
              <a:t>你會如何形容人生？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utoUpdateAnimBg="0"/>
      <p:bldP spid="88071" grpId="0" autoUpdateAnimBg="0"/>
      <p:bldP spid="88072" grpId="0" autoUpdateAnimBg="0"/>
      <p:bldP spid="88073" grpId="0" autoUpdateAnimBg="0"/>
      <p:bldP spid="1331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5789663-A666-4588-908E-B0631286D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92" r="-2" b="-2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5C570C-6D20-4D60-A316-8F559DD69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520" y="2245690"/>
            <a:ext cx="6447115" cy="2458512"/>
          </a:xfrm>
        </p:spPr>
        <p:txBody>
          <a:bodyPr>
            <a:normAutofit/>
          </a:bodyPr>
          <a:lstStyle/>
          <a:p>
            <a:r>
              <a:rPr lang="zh-TW" altLang="en-US" b="1" dirty="0"/>
              <a:t>你活著的目的：「每天早晨起床的理由，你生存的價值。」</a:t>
            </a:r>
            <a:endParaRPr lang="en-US" altLang="zh-TW" b="1" dirty="0"/>
          </a:p>
          <a:p>
            <a:endParaRPr lang="en-US" altLang="zh-TW" b="1" dirty="0"/>
          </a:p>
          <a:p>
            <a:r>
              <a:rPr lang="zh-TW" altLang="en-US" b="1" dirty="0"/>
              <a:t>每天早上叫醒你的是夢想嗎？你的生存價值是什麼呢？你為什麼要活著？</a:t>
            </a:r>
          </a:p>
        </p:txBody>
      </p:sp>
    </p:spTree>
    <p:extLst>
      <p:ext uri="{BB962C8B-B14F-4D97-AF65-F5344CB8AC3E}">
        <p14:creationId xmlns:p14="http://schemas.microsoft.com/office/powerpoint/2010/main" val="10984361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A8DD99-9AEC-477E-9ACF-A65585F1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154114"/>
            <a:ext cx="3249613" cy="9937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螺絲人生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7827" name="內容版面配置區 3">
            <a:extLst>
              <a:ext uri="{FF2B5EF4-FFF2-40B4-BE49-F238E27FC236}">
                <a16:creationId xmlns:a16="http://schemas.microsoft.com/office/drawing/2014/main" id="{1736B171-8C69-453F-8297-59E80FDB3A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0714" y="857251"/>
            <a:ext cx="3697287" cy="5184775"/>
          </a:xfrm>
        </p:spPr>
      </p:pic>
      <p:sp>
        <p:nvSpPr>
          <p:cNvPr id="16387" name="文字方塊 4">
            <a:extLst>
              <a:ext uri="{FF2B5EF4-FFF2-40B4-BE49-F238E27FC236}">
                <a16:creationId xmlns:a16="http://schemas.microsoft.com/office/drawing/2014/main" id="{1FC89724-77E3-4910-A10E-0DBD60F00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2443164"/>
            <a:ext cx="4592638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阿根廷動畫導演格雷梭（</a:t>
            </a:r>
            <a:r>
              <a:rPr lang="en-US" altLang="zh-TW" sz="2250">
                <a:latin typeface="微軟正黑體" pitchFamily="34" charset="-120"/>
                <a:ea typeface="微軟正黑體" pitchFamily="34" charset="-120"/>
              </a:rPr>
              <a:t>Santiago BouGrasso</a:t>
            </a: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）及</a:t>
            </a: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編劇普拉薩（</a:t>
            </a:r>
            <a:r>
              <a:rPr lang="en-US" altLang="zh-TW" sz="2250">
                <a:latin typeface="微軟正黑體" pitchFamily="34" charset="-120"/>
                <a:ea typeface="微軟正黑體" pitchFamily="34" charset="-120"/>
              </a:rPr>
              <a:t>Patricio Plaza</a:t>
            </a: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）的創作，</a:t>
            </a: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en-US" altLang="zh-TW" sz="2250">
                <a:latin typeface="微軟正黑體" pitchFamily="34" charset="-120"/>
                <a:ea typeface="微軟正黑體" pitchFamily="34" charset="-120"/>
              </a:rPr>
              <a:t>2011 </a:t>
            </a: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年曾獲邀在台北金馬影展放映。</a:t>
            </a: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zh-TW" sz="2250">
                <a:latin typeface="微軟正黑體" pitchFamily="34" charset="-120"/>
                <a:ea typeface="微軟正黑體" pitchFamily="34" charset="-120"/>
              </a:rPr>
              <a:t>六分鐘的片子沒有任何對白</a:t>
            </a:r>
            <a:r>
              <a:rPr lang="zh-TW" altLang="en-US" sz="225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250">
                <a:latin typeface="微軟正黑體" pitchFamily="34" charset="-120"/>
                <a:ea typeface="微軟正黑體" pitchFamily="34" charset="-120"/>
              </a:rPr>
              <a:t>假如你的未來被拍成一部電影，</a:t>
            </a: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sz="2250">
                <a:latin typeface="微軟正黑體" pitchFamily="34" charset="-120"/>
                <a:ea typeface="微軟正黑體" pitchFamily="34" charset="-120"/>
              </a:rPr>
              <a:t>那會是什麼樣的影片</a:t>
            </a:r>
            <a:r>
              <a:rPr lang="en-US" altLang="zh-TW" sz="225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defRPr/>
            </a:pPr>
            <a:endParaRPr lang="en-US" altLang="zh-TW" sz="225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8954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99_0089_013">
            <a:extLst>
              <a:ext uri="{FF2B5EF4-FFF2-40B4-BE49-F238E27FC236}">
                <a16:creationId xmlns:a16="http://schemas.microsoft.com/office/drawing/2014/main" id="{2E3091C0-AC74-4230-ABB8-C088695DD2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3" y="620713"/>
            <a:ext cx="5256212" cy="5256212"/>
          </a:xfrm>
        </p:spPr>
      </p:pic>
    </p:spTree>
    <p:extLst>
      <p:ext uri="{BB962C8B-B14F-4D97-AF65-F5344CB8AC3E}">
        <p14:creationId xmlns:p14="http://schemas.microsoft.com/office/powerpoint/2010/main" val="17803470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AA8288B4-A5DC-4128-A0E2-03F5FF3A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44488"/>
            <a:ext cx="8959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文字方塊 3">
            <a:extLst>
              <a:ext uri="{FF2B5EF4-FFF2-40B4-BE49-F238E27FC236}">
                <a16:creationId xmlns:a16="http://schemas.microsoft.com/office/drawing/2014/main" id="{1ABB09A4-63A3-401F-BEB0-3C29F9929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4814" y="1844675"/>
            <a:ext cx="2441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latin typeface="Times New Roman" panose="02020603050405020304" pitchFamily="18" charset="0"/>
              </a:rPr>
              <a:t>個人特質或技能上的優點</a:t>
            </a:r>
          </a:p>
        </p:txBody>
      </p:sp>
      <p:sp>
        <p:nvSpPr>
          <p:cNvPr id="79876" name="文字方塊 5">
            <a:extLst>
              <a:ext uri="{FF2B5EF4-FFF2-40B4-BE49-F238E27FC236}">
                <a16:creationId xmlns:a16="http://schemas.microsoft.com/office/drawing/2014/main" id="{9119A1CE-161A-4351-987B-4F3B2A70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1" y="3213100"/>
            <a:ext cx="2600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latin typeface="Times New Roman" panose="02020603050405020304" pitchFamily="18" charset="0"/>
              </a:rPr>
              <a:t>個人特質或技能上的缺點</a:t>
            </a:r>
          </a:p>
        </p:txBody>
      </p:sp>
      <p:sp>
        <p:nvSpPr>
          <p:cNvPr id="79877" name="文字方塊 6">
            <a:extLst>
              <a:ext uri="{FF2B5EF4-FFF2-40B4-BE49-F238E27FC236}">
                <a16:creationId xmlns:a16="http://schemas.microsoft.com/office/drawing/2014/main" id="{8071934F-A439-4ED6-8B86-F869F7E41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333375"/>
            <a:ext cx="264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latin typeface="Times New Roman" panose="02020603050405020304" pitchFamily="18" charset="0"/>
              </a:rPr>
              <a:t>優點可能會帶來的負面影響</a:t>
            </a:r>
          </a:p>
        </p:txBody>
      </p:sp>
      <p:sp>
        <p:nvSpPr>
          <p:cNvPr id="79878" name="文字方塊 7">
            <a:extLst>
              <a:ext uri="{FF2B5EF4-FFF2-40B4-BE49-F238E27FC236}">
                <a16:creationId xmlns:a16="http://schemas.microsoft.com/office/drawing/2014/main" id="{8D10D41C-0D9B-45F2-8E15-53DFCCEC1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5394325"/>
            <a:ext cx="2236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latin typeface="Times New Roman" panose="02020603050405020304" pitchFamily="18" charset="0"/>
              </a:rPr>
              <a:t>缺點可能會帶來的好處</a:t>
            </a:r>
          </a:p>
        </p:txBody>
      </p:sp>
    </p:spTree>
    <p:extLst>
      <p:ext uri="{BB962C8B-B14F-4D97-AF65-F5344CB8AC3E}">
        <p14:creationId xmlns:p14="http://schemas.microsoft.com/office/powerpoint/2010/main" val="39451219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影片分享</a:t>
            </a:r>
            <a:r>
              <a:rPr lang="en-US" altLang="zh-TW" b="1"/>
              <a:t>—</a:t>
            </a:r>
            <a:r>
              <a:rPr lang="zh-TW" altLang="en-US" b="1"/>
              <a:t>「夢騎士」</a:t>
            </a:r>
            <a:r>
              <a:rPr lang="zh-TW" altLang="en-US"/>
              <a:t> </a:t>
            </a:r>
          </a:p>
        </p:txBody>
      </p:sp>
      <p:pic>
        <p:nvPicPr>
          <p:cNvPr id="4099" name="Picture 3" descr="2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909764"/>
            <a:ext cx="10795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5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投影片編號版面配置區 3">
            <a:extLst>
              <a:ext uri="{FF2B5EF4-FFF2-40B4-BE49-F238E27FC236}">
                <a16:creationId xmlns:a16="http://schemas.microsoft.com/office/drawing/2014/main" id="{64C5C347-88F8-4DC8-B085-9235570E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0EEC9-6321-4206-B2AB-6F06915E7D3D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105</a:t>
            </a:fld>
            <a:endParaRPr lang="en-US" altLang="zh-TW" sz="1400"/>
          </a:p>
        </p:txBody>
      </p:sp>
      <p:sp>
        <p:nvSpPr>
          <p:cNvPr id="119811" name="標題 1">
            <a:extLst>
              <a:ext uri="{FF2B5EF4-FFF2-40B4-BE49-F238E27FC236}">
                <a16:creationId xmlns:a16="http://schemas.microsoft.com/office/drawing/2014/main" id="{97B91250-195D-4E5F-B7C1-4BF7A41A76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 sz="5400" b="1">
                <a:latin typeface="標楷體" panose="03000509000000000000" pitchFamily="65" charset="-120"/>
                <a:ea typeface="標楷體" panose="03000509000000000000" pitchFamily="65" charset="-120"/>
              </a:rPr>
              <a:t>態度決定成功關鍵</a:t>
            </a:r>
          </a:p>
        </p:txBody>
      </p:sp>
      <p:sp>
        <p:nvSpPr>
          <p:cNvPr id="119812" name="內容版面配置區 2">
            <a:extLst>
              <a:ext uri="{FF2B5EF4-FFF2-40B4-BE49-F238E27FC236}">
                <a16:creationId xmlns:a16="http://schemas.microsoft.com/office/drawing/2014/main" id="{2600F24E-62F8-4F20-9319-251EFBE715C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981200" y="2060575"/>
            <a:ext cx="8229600" cy="4065588"/>
          </a:xfrm>
        </p:spPr>
        <p:txBody>
          <a:bodyPr/>
          <a:lstStyle/>
          <a:p>
            <a:pPr algn="ctr" eaLnBrk="1" hangingPunct="1"/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能力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 ( K</a:t>
            </a: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知識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 S</a:t>
            </a: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技能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A </a:t>
            </a:r>
            <a:r>
              <a:rPr lang="zh-TW" altLang="en-US" sz="4000" b="1" i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態度</a:t>
            </a:r>
          </a:p>
          <a:p>
            <a:pPr eaLnBrk="1" hangingPunct="1">
              <a:buFontTx/>
              <a:buNone/>
            </a:pPr>
            <a:endParaRPr lang="zh-TW" altLang="en-US" sz="4000" b="1" i="1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知識與技能再高超</a:t>
            </a:r>
          </a:p>
          <a:p>
            <a:pPr algn="ctr" eaLnBrk="1" hangingPunct="1">
              <a:buFontTx/>
              <a:buNone/>
            </a:pP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但是你的態度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=0</a:t>
            </a: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</a:t>
            </a:r>
          </a:p>
          <a:p>
            <a:pPr algn="ctr" eaLnBrk="1" hangingPunct="1">
              <a:buFontTx/>
              <a:buNone/>
            </a:pPr>
            <a:r>
              <a:rPr lang="zh-TW" altLang="en-US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所有的一切都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=</a:t>
            </a:r>
            <a:r>
              <a:rPr lang="en-US" altLang="zh-TW" sz="5400" b="1" i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en-US" altLang="zh-TW" sz="40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!!!!</a:t>
            </a:r>
          </a:p>
        </p:txBody>
      </p:sp>
      <p:sp>
        <p:nvSpPr>
          <p:cNvPr id="119813" name="投影片編號版面配置區 3">
            <a:extLst>
              <a:ext uri="{FF2B5EF4-FFF2-40B4-BE49-F238E27FC236}">
                <a16:creationId xmlns:a16="http://schemas.microsoft.com/office/drawing/2014/main" id="{3A827CC0-2012-4319-BDA2-24A8071EE84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595731-35DE-4C25-B871-BF6C6B868836}" type="slidenum">
              <a:rPr lang="en-US" altLang="zh-TW" sz="1400"/>
              <a:pPr algn="r"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en-US" altLang="zh-TW" sz="14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投影片編號版面配置區 3">
            <a:extLst>
              <a:ext uri="{FF2B5EF4-FFF2-40B4-BE49-F238E27FC236}">
                <a16:creationId xmlns:a16="http://schemas.microsoft.com/office/drawing/2014/main" id="{6B171FCD-9103-49C8-A14D-90C72B8D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19CB6-968A-4B96-AA38-95B6EF1A8EB2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106</a:t>
            </a:fld>
            <a:endParaRPr lang="en-US" altLang="zh-TW" sz="1400"/>
          </a:p>
        </p:txBody>
      </p:sp>
      <p:sp>
        <p:nvSpPr>
          <p:cNvPr id="209922" name="內容版面配置區 2">
            <a:extLst>
              <a:ext uri="{FF2B5EF4-FFF2-40B4-BE49-F238E27FC236}">
                <a16:creationId xmlns:a16="http://schemas.microsoft.com/office/drawing/2014/main" id="{D0A8A3D8-34DC-4DE9-9C91-45507ED6178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070917" y="666071"/>
            <a:ext cx="8686800" cy="49244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如果將字母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Z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分別編上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到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26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的分數，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(A=1,B=2...,Z=26)</a:t>
            </a:r>
            <a:b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ＡＢＣＤＥＦＧＨＩＪＫＬＭＮＯＰＱＲＳＴＵＶＷＸＹ Ｚ</a:t>
            </a:r>
          </a:p>
          <a:p>
            <a:pPr eaLnBrk="1" hangingPunct="1">
              <a:buFontTx/>
              <a:buNone/>
            </a:pP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１２３４５６７８９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10111213141516171819202122232425 26</a:t>
            </a:r>
          </a:p>
          <a:p>
            <a:pPr eaLnBrk="1" hangingPunct="1">
              <a:buFontTx/>
              <a:buNone/>
            </a:pPr>
            <a:b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你的知識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(Knowledge)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只能得到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96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(11+14+15+23+12+5+4+7+5=96)</a:t>
            </a:r>
          </a:p>
          <a:p>
            <a:pPr eaLnBrk="1" hangingPunct="1">
              <a:buFontTx/>
              <a:buNone/>
            </a:pPr>
            <a:b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你的努力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4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Hardwork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也只得到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98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(8+1+18+4+23+15+18+11=98)</a:t>
            </a:r>
          </a:p>
          <a:p>
            <a:pPr eaLnBrk="1" hangingPunct="1">
              <a:buFontTx/>
              <a:buNone/>
            </a:pPr>
            <a:b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你的態度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(Attitude) </a:t>
            </a:r>
            <a:r>
              <a:rPr lang="zh-TW" altLang="en-US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才是左右你生命的全部 </a:t>
            </a:r>
            <a: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(1+20+20+9+20+21+4+5=</a:t>
            </a:r>
            <a:r>
              <a:rPr lang="en-US" altLang="zh-TW" sz="6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br>
              <a:rPr lang="en-US" altLang="zh-TW" sz="24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en-US" altLang="zh-TW" sz="24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9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9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9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9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9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9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9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9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9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9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9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9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9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9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9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9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投影片編號版面配置區 3">
            <a:extLst>
              <a:ext uri="{FF2B5EF4-FFF2-40B4-BE49-F238E27FC236}">
                <a16:creationId xmlns:a16="http://schemas.microsoft.com/office/drawing/2014/main" id="{021A2901-C120-468C-AB64-19BEEDA0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3DDBC7-EBCF-499F-A478-A8734569F176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107</a:t>
            </a:fld>
            <a:endParaRPr lang="en-US" altLang="zh-TW" sz="1400"/>
          </a:p>
        </p:txBody>
      </p:sp>
      <p:pic>
        <p:nvPicPr>
          <p:cNvPr id="133123" name="Picture 2" descr="w00302_l">
            <a:extLst>
              <a:ext uri="{FF2B5EF4-FFF2-40B4-BE49-F238E27FC236}">
                <a16:creationId xmlns:a16="http://schemas.microsoft.com/office/drawing/2014/main" id="{F79D8B81-DFF9-4BC7-939D-747A0E78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400"/>
            <a:ext cx="9144000" cy="68326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Text Box 3">
            <a:extLst>
              <a:ext uri="{FF2B5EF4-FFF2-40B4-BE49-F238E27FC236}">
                <a16:creationId xmlns:a16="http://schemas.microsoft.com/office/drawing/2014/main" id="{387165FB-F906-43F0-84C0-3E9174574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9" y="22226"/>
            <a:ext cx="888523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CN" altLang="en-US" sz="120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pic>
        <p:nvPicPr>
          <p:cNvPr id="133125" name="Picture 4" descr="butterfly">
            <a:extLst>
              <a:ext uri="{FF2B5EF4-FFF2-40B4-BE49-F238E27FC236}">
                <a16:creationId xmlns:a16="http://schemas.microsoft.com/office/drawing/2014/main" id="{49B69C0F-F04C-4264-816F-F4F35B99A8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5" descr="butterfly">
            <a:extLst>
              <a:ext uri="{FF2B5EF4-FFF2-40B4-BE49-F238E27FC236}">
                <a16:creationId xmlns:a16="http://schemas.microsoft.com/office/drawing/2014/main" id="{2EF5485A-BBB9-4107-8548-73DC305DF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6" descr="butterfly">
            <a:extLst>
              <a:ext uri="{FF2B5EF4-FFF2-40B4-BE49-F238E27FC236}">
                <a16:creationId xmlns:a16="http://schemas.microsoft.com/office/drawing/2014/main" id="{E2E5B29D-1378-42BC-B1B4-0D5289A737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57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8" name="Picture 7" descr="butterfly">
            <a:extLst>
              <a:ext uri="{FF2B5EF4-FFF2-40B4-BE49-F238E27FC236}">
                <a16:creationId xmlns:a16="http://schemas.microsoft.com/office/drawing/2014/main" id="{5C932540-2889-4FCA-98B3-2D61B1543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9" name="Picture 8" descr="butterfly">
            <a:extLst>
              <a:ext uri="{FF2B5EF4-FFF2-40B4-BE49-F238E27FC236}">
                <a16:creationId xmlns:a16="http://schemas.microsoft.com/office/drawing/2014/main" id="{D167E15F-0A01-4502-8EC3-CF45D73761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38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0" name="Picture 9" descr="butterfly">
            <a:extLst>
              <a:ext uri="{FF2B5EF4-FFF2-40B4-BE49-F238E27FC236}">
                <a16:creationId xmlns:a16="http://schemas.microsoft.com/office/drawing/2014/main" id="{A920EC6D-7080-46F9-9D45-EE10386A47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1" name="Picture 10" descr="butterfly">
            <a:extLst>
              <a:ext uri="{FF2B5EF4-FFF2-40B4-BE49-F238E27FC236}">
                <a16:creationId xmlns:a16="http://schemas.microsoft.com/office/drawing/2014/main" id="{F5D245CD-76C8-436B-9ED4-5106EF0EE6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4" y="1752600"/>
            <a:ext cx="731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2" name="Picture 11" descr="butterfly">
            <a:extLst>
              <a:ext uri="{FF2B5EF4-FFF2-40B4-BE49-F238E27FC236}">
                <a16:creationId xmlns:a16="http://schemas.microsoft.com/office/drawing/2014/main" id="{0CEE532B-E81F-4982-8817-939487AC8D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62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3" name="Picture 12" descr="butterfly">
            <a:extLst>
              <a:ext uri="{FF2B5EF4-FFF2-40B4-BE49-F238E27FC236}">
                <a16:creationId xmlns:a16="http://schemas.microsoft.com/office/drawing/2014/main" id="{308E85D2-1755-402A-8BF0-D1027F584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144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4" name="Picture 13" descr="butterfly">
            <a:extLst>
              <a:ext uri="{FF2B5EF4-FFF2-40B4-BE49-F238E27FC236}">
                <a16:creationId xmlns:a16="http://schemas.microsoft.com/office/drawing/2014/main" id="{218074EE-5280-4E46-9657-9E2A1DAFEC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5" name="Picture 14" descr="butterfly">
            <a:extLst>
              <a:ext uri="{FF2B5EF4-FFF2-40B4-BE49-F238E27FC236}">
                <a16:creationId xmlns:a16="http://schemas.microsoft.com/office/drawing/2014/main" id="{6CAB5514-32ED-48DE-8D78-A05FBC421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2954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6" name="Picture 15" descr="butterfly">
            <a:extLst>
              <a:ext uri="{FF2B5EF4-FFF2-40B4-BE49-F238E27FC236}">
                <a16:creationId xmlns:a16="http://schemas.microsoft.com/office/drawing/2014/main" id="{FC4322F1-E8EA-4DA9-86A9-A63AAD88E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7" name="Picture 16" descr="butterfly">
            <a:extLst>
              <a:ext uri="{FF2B5EF4-FFF2-40B4-BE49-F238E27FC236}">
                <a16:creationId xmlns:a16="http://schemas.microsoft.com/office/drawing/2014/main" id="{873B1F2F-6682-4933-9BEC-215A06E777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8" name="Picture 17" descr="butterfly">
            <a:extLst>
              <a:ext uri="{FF2B5EF4-FFF2-40B4-BE49-F238E27FC236}">
                <a16:creationId xmlns:a16="http://schemas.microsoft.com/office/drawing/2014/main" id="{5865E802-40FA-45A5-BA19-36A3E29787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9" name="Picture 18" descr="butterfly">
            <a:extLst>
              <a:ext uri="{FF2B5EF4-FFF2-40B4-BE49-F238E27FC236}">
                <a16:creationId xmlns:a16="http://schemas.microsoft.com/office/drawing/2014/main" id="{AEFE8DAE-2776-4E6D-9B68-67582FAA12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810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0" name="Picture 19" descr="butterfly">
            <a:extLst>
              <a:ext uri="{FF2B5EF4-FFF2-40B4-BE49-F238E27FC236}">
                <a16:creationId xmlns:a16="http://schemas.microsoft.com/office/drawing/2014/main" id="{9F79914F-E337-426A-81D8-6712718297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98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1" name="Picture 20" descr="butterfly">
            <a:extLst>
              <a:ext uri="{FF2B5EF4-FFF2-40B4-BE49-F238E27FC236}">
                <a16:creationId xmlns:a16="http://schemas.microsoft.com/office/drawing/2014/main" id="{3CC573F7-5D3A-4E9F-8F8E-22BBB9593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29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2" name="Picture 21" descr="butterfly">
            <a:extLst>
              <a:ext uri="{FF2B5EF4-FFF2-40B4-BE49-F238E27FC236}">
                <a16:creationId xmlns:a16="http://schemas.microsoft.com/office/drawing/2014/main" id="{E8165E9B-D120-4351-A0FD-F6DF23DC50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3" name="Picture 22" descr="butterfly">
            <a:extLst>
              <a:ext uri="{FF2B5EF4-FFF2-40B4-BE49-F238E27FC236}">
                <a16:creationId xmlns:a16="http://schemas.microsoft.com/office/drawing/2014/main" id="{6A607878-F9AD-4759-A14B-A20447FA3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4" name="Picture 23" descr="butterfly">
            <a:extLst>
              <a:ext uri="{FF2B5EF4-FFF2-40B4-BE49-F238E27FC236}">
                <a16:creationId xmlns:a16="http://schemas.microsoft.com/office/drawing/2014/main" id="{C954F1C3-2181-4DE0-A982-BCA9D69FE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5" name="Picture 24" descr="butterfly">
            <a:extLst>
              <a:ext uri="{FF2B5EF4-FFF2-40B4-BE49-F238E27FC236}">
                <a16:creationId xmlns:a16="http://schemas.microsoft.com/office/drawing/2014/main" id="{0D2CC9B3-3637-4834-94BE-E391F2631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00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6" name="Picture 25" descr="butterfly">
            <a:extLst>
              <a:ext uri="{FF2B5EF4-FFF2-40B4-BE49-F238E27FC236}">
                <a16:creationId xmlns:a16="http://schemas.microsoft.com/office/drawing/2014/main" id="{9E2CC772-2AFF-40AF-B402-071B5B9166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718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7" name="Picture 26" descr="butterfly">
            <a:extLst>
              <a:ext uri="{FF2B5EF4-FFF2-40B4-BE49-F238E27FC236}">
                <a16:creationId xmlns:a16="http://schemas.microsoft.com/office/drawing/2014/main" id="{EBD85C14-6830-4C75-B334-D0E1ADAAB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8" name="Picture 27" descr="butterfly">
            <a:extLst>
              <a:ext uri="{FF2B5EF4-FFF2-40B4-BE49-F238E27FC236}">
                <a16:creationId xmlns:a16="http://schemas.microsoft.com/office/drawing/2014/main" id="{1CFC28ED-D3B4-4B19-A6D5-B0812CE838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1336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9" name="Picture 28" descr="butterfly">
            <a:extLst>
              <a:ext uri="{FF2B5EF4-FFF2-40B4-BE49-F238E27FC236}">
                <a16:creationId xmlns:a16="http://schemas.microsoft.com/office/drawing/2014/main" id="{26A50FAB-20F3-411A-B55D-C37FC478B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0292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0" name="Picture 29" descr="butterfly">
            <a:extLst>
              <a:ext uri="{FF2B5EF4-FFF2-40B4-BE49-F238E27FC236}">
                <a16:creationId xmlns:a16="http://schemas.microsoft.com/office/drawing/2014/main" id="{31B662CB-7871-4E64-A97A-2A44BC9FA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762000"/>
            <a:ext cx="731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1" name="Text Box 30">
            <a:extLst>
              <a:ext uri="{FF2B5EF4-FFF2-40B4-BE49-F238E27FC236}">
                <a16:creationId xmlns:a16="http://schemas.microsoft.com/office/drawing/2014/main" id="{46D68A0B-7D33-46EB-BD81-4C1378388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52514"/>
            <a:ext cx="912495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心若改變，你的態度跟著改變；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b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態度改變，你的習慣跟著改變；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b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習慣改變，你的性格跟著改變；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b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性格改變，你的人生跟著改變。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b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</a:br>
            <a:endParaRPr kumimoji="0" lang="zh-TW" altLang="en-US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在順境中感恩，在逆境中依舊心存喜樂。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認真活在當下。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0" lang="zh-CN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此刻你眼中有看到那綠草中翩然而飛的蝴蝶嗎！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編號版面配置區 3">
            <a:extLst>
              <a:ext uri="{FF2B5EF4-FFF2-40B4-BE49-F238E27FC236}">
                <a16:creationId xmlns:a16="http://schemas.microsoft.com/office/drawing/2014/main" id="{244CDD99-672C-443F-8C3B-2F1BDAD1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B8769D-E7CF-4409-96E9-C4E8F19A7191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zh-TW" sz="1400"/>
          </a:p>
        </p:txBody>
      </p:sp>
      <p:pic>
        <p:nvPicPr>
          <p:cNvPr id="134147" name="Picture 5" descr="353a">
            <a:hlinkClick r:id="rId2"/>
            <a:extLst>
              <a:ext uri="{FF2B5EF4-FFF2-40B4-BE49-F238E27FC236}">
                <a16:creationId xmlns:a16="http://schemas.microsoft.com/office/drawing/2014/main" id="{5A8947F2-1E28-49D8-9A43-A4EE7CAA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3">
            <a:extLst>
              <a:ext uri="{FF2B5EF4-FFF2-40B4-BE49-F238E27FC236}">
                <a16:creationId xmlns:a16="http://schemas.microsoft.com/office/drawing/2014/main" id="{BF7312D8-13AF-4C9C-B50D-29848BA1CD8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664200" y="2492376"/>
            <a:ext cx="6465888" cy="43164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工作五心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       主動心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       自信心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       超越心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       決  心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         恆  心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A43784C-5B97-47D4-A631-FEDE05E69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760326E6-1AFE-4271-9E59-D297B93991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24250" y="1406526"/>
            <a:ext cx="4800600" cy="2606675"/>
          </a:xfrm>
        </p:spPr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94212" name="Picture 4">
            <a:extLst>
              <a:ext uri="{FF2B5EF4-FFF2-40B4-BE49-F238E27FC236}">
                <a16:creationId xmlns:a16="http://schemas.microsoft.com/office/drawing/2014/main" id="{0299767F-2810-44BB-8269-343EFE6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 descr="0010100228">
            <a:extLst>
              <a:ext uri="{FF2B5EF4-FFF2-40B4-BE49-F238E27FC236}">
                <a16:creationId xmlns:a16="http://schemas.microsoft.com/office/drawing/2014/main" id="{68D46182-31AB-4C5D-940A-29383C81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1" y="3938589"/>
            <a:ext cx="14382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0265C5D-AF92-4534-9625-BFE5CFFCE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1" y="157164"/>
            <a:ext cx="3603625" cy="1311275"/>
          </a:xfrm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人生的發展階段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711BF0AF-C58C-4A5A-B2F7-82725D3401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5625" y="1066800"/>
            <a:ext cx="8451850" cy="3276600"/>
          </a:xfrm>
        </p:spPr>
        <p:txBody>
          <a:bodyPr rtlCol="0" anchor="ctr">
            <a:noAutofit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1.0(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0-24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r>
              <a:rPr lang="en-US" altLang="zh-TW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：嘗試階段（想望、試驗、實現）</a:t>
            </a:r>
            <a:endParaRPr lang="en-US" altLang="zh-TW" b="1" dirty="0">
              <a:solidFill>
                <a:srgbClr val="FF0000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2.0(25-44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：建立階段（追尋、嘗試、穩定）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3.0(45-64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：維持階段（維持、停滯、轉化）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4.0(65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歲以後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：退休階段（減速、空巢、提升）</a:t>
            </a:r>
          </a:p>
        </p:txBody>
      </p:sp>
      <p:sp>
        <p:nvSpPr>
          <p:cNvPr id="22534" name="投影片編號版面配置區 1">
            <a:extLst>
              <a:ext uri="{FF2B5EF4-FFF2-40B4-BE49-F238E27FC236}">
                <a16:creationId xmlns:a16="http://schemas.microsoft.com/office/drawing/2014/main" id="{8BEF8AA3-5AD1-4981-93D6-DEA8752C8C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F983FBF-ABDB-40C0-A8E5-22ED3EB0FAF9}" type="slidenum">
              <a:rPr lang="zh-TW" altLang="en-US" smtClean="0">
                <a:solidFill>
                  <a:srgbClr val="898989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pPr/>
              <a:t>11</a:t>
            </a:fld>
            <a:endParaRPr lang="zh-TW" altLang="en-US">
              <a:solidFill>
                <a:srgbClr val="898989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2532" name="AutoShape 6" descr="相關圖片">
            <a:extLst>
              <a:ext uri="{FF2B5EF4-FFF2-40B4-BE49-F238E27FC236}">
                <a16:creationId xmlns:a16="http://schemas.microsoft.com/office/drawing/2014/main" id="{B6C3290C-1005-4D96-84BD-694AA8B8FC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pic>
        <p:nvPicPr>
          <p:cNvPr id="22533" name="圖片 3">
            <a:extLst>
              <a:ext uri="{FF2B5EF4-FFF2-40B4-BE49-F238E27FC236}">
                <a16:creationId xmlns:a16="http://schemas.microsoft.com/office/drawing/2014/main" id="{E6355DC1-07EC-4F9F-BD05-0BAE98EC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886201"/>
            <a:ext cx="41052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2F8D52A7-5DC1-4CD5-875D-FF31903EC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07BFB58-E2A0-43AD-A0A2-D9FFB073C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24250" y="1406526"/>
            <a:ext cx="4800600" cy="2606675"/>
          </a:xfrm>
        </p:spPr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95236" name="Picture 4">
            <a:extLst>
              <a:ext uri="{FF2B5EF4-FFF2-40B4-BE49-F238E27FC236}">
                <a16:creationId xmlns:a16="http://schemas.microsoft.com/office/drawing/2014/main" id="{5AE7A9AE-C73F-4172-B735-59FED00B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85133" cy="6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5" descr="0010100228">
            <a:extLst>
              <a:ext uri="{FF2B5EF4-FFF2-40B4-BE49-F238E27FC236}">
                <a16:creationId xmlns:a16="http://schemas.microsoft.com/office/drawing/2014/main" id="{4DB62819-F769-4EEA-8B6F-EAF6ADED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9" y="998539"/>
            <a:ext cx="14382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8">
            <a:extLst>
              <a:ext uri="{FF2B5EF4-FFF2-40B4-BE49-F238E27FC236}">
                <a16:creationId xmlns:a16="http://schemas.microsoft.com/office/drawing/2014/main" id="{2C49E5D7-C716-48BB-A72B-73B2CACF82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4951" y="1214439"/>
            <a:ext cx="6723063" cy="573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該怎麼做才能提升自己的</a:t>
            </a:r>
            <a:r>
              <a:rPr lang="en-US" altLang="zh-TW">
                <a:solidFill>
                  <a:srgbClr val="0000FF"/>
                </a:solidFill>
                <a:ea typeface="標楷體" panose="03000509000000000000" pitchFamily="65" charset="-120"/>
              </a:rPr>
              <a:t>AQ</a:t>
            </a:r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96B0D885-DB05-4278-A24E-BEFEAF10B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939" y="2187576"/>
            <a:ext cx="6535737" cy="1782763"/>
          </a:xfrm>
        </p:spPr>
        <p:txBody>
          <a:bodyPr>
            <a:normAutofit fontScale="475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TW" sz="2700" b="1" i="1">
                <a:solidFill>
                  <a:srgbClr val="FF6600"/>
                </a:solidFill>
                <a:ea typeface="標楷體" panose="03000509000000000000" pitchFamily="65" charset="-120"/>
              </a:rPr>
              <a:t>1.</a:t>
            </a:r>
            <a:r>
              <a:rPr lang="zh-TW" altLang="en-US" sz="2700" b="1" i="1">
                <a:solidFill>
                  <a:srgbClr val="FF6600"/>
                </a:solidFill>
                <a:ea typeface="標楷體" panose="03000509000000000000" pitchFamily="65" charset="-120"/>
              </a:rPr>
              <a:t>凡事不抱怨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zh-TW" altLang="en-US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遇到不如意的情況時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zh-TW" altLang="en-US" b="1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認為都是別人的錯、怪東怪西，害自己不能如願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抱怨過後，心情更加沮喪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而問題依舊沒有解決</a:t>
            </a:r>
          </a:p>
        </p:txBody>
      </p:sp>
      <p:grpSp>
        <p:nvGrpSpPr>
          <p:cNvPr id="199683" name="Group 3">
            <a:extLst>
              <a:ext uri="{FF2B5EF4-FFF2-40B4-BE49-F238E27FC236}">
                <a16:creationId xmlns:a16="http://schemas.microsoft.com/office/drawing/2014/main" id="{968B5B14-EDB7-4496-9507-E37A00FE975E}"/>
              </a:ext>
            </a:extLst>
          </p:cNvPr>
          <p:cNvGrpSpPr>
            <a:grpSpLocks/>
          </p:cNvGrpSpPr>
          <p:nvPr/>
        </p:nvGrpSpPr>
        <p:grpSpPr bwMode="auto">
          <a:xfrm>
            <a:off x="5603876" y="4075114"/>
            <a:ext cx="1133475" cy="485775"/>
            <a:chOff x="2472" y="2841"/>
            <a:chExt cx="952" cy="408"/>
          </a:xfrm>
        </p:grpSpPr>
        <p:sp>
          <p:nvSpPr>
            <p:cNvPr id="103432" name="AutoShape 4">
              <a:extLst>
                <a:ext uri="{FF2B5EF4-FFF2-40B4-BE49-F238E27FC236}">
                  <a16:creationId xmlns:a16="http://schemas.microsoft.com/office/drawing/2014/main" id="{37A9EB15-B8D8-4217-8B6B-82C693EB2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841"/>
              <a:ext cx="952" cy="40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9966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zh-TW" altLang="en-US" sz="135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6265" name="Text Box 5">
              <a:extLst>
                <a:ext uri="{FF2B5EF4-FFF2-40B4-BE49-F238E27FC236}">
                  <a16:creationId xmlns:a16="http://schemas.microsoft.com/office/drawing/2014/main" id="{E3B5AD87-E62E-4423-B917-42CD269AB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" y="2846"/>
              <a:ext cx="6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轉念</a:t>
              </a:r>
            </a:p>
          </p:txBody>
        </p:sp>
      </p:grpSp>
      <p:pic>
        <p:nvPicPr>
          <p:cNvPr id="96261" name="Picture 6" descr="AG00311_">
            <a:extLst>
              <a:ext uri="{FF2B5EF4-FFF2-40B4-BE49-F238E27FC236}">
                <a16:creationId xmlns:a16="http://schemas.microsoft.com/office/drawing/2014/main" id="{8296C1AF-E9A5-4081-B62A-7D20B26201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2943226"/>
            <a:ext cx="61436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7" descr="j0283826">
            <a:extLst>
              <a:ext uri="{FF2B5EF4-FFF2-40B4-BE49-F238E27FC236}">
                <a16:creationId xmlns:a16="http://schemas.microsoft.com/office/drawing/2014/main" id="{9CCC46FC-5A04-4D20-B2F2-B40828F321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4400551"/>
            <a:ext cx="728662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9" name="Text Box 9">
            <a:extLst>
              <a:ext uri="{FF2B5EF4-FFF2-40B4-BE49-F238E27FC236}">
                <a16:creationId xmlns:a16="http://schemas.microsoft.com/office/drawing/2014/main" id="{F8587A65-0CF5-46AD-95F6-75015D24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1" y="4716464"/>
            <a:ext cx="36861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i="1">
                <a:solidFill>
                  <a:srgbClr val="FF0066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不抱怨，面對問題、解決問題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b="1" i="1" u="sng">
                <a:solidFill>
                  <a:srgbClr val="0033CC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少一時間抱怨、多一時間進步</a:t>
            </a:r>
            <a:endParaRPr lang="zh-TW" altLang="en-US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99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99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>
            <a:extLst>
              <a:ext uri="{FF2B5EF4-FFF2-40B4-BE49-F238E27FC236}">
                <a16:creationId xmlns:a16="http://schemas.microsoft.com/office/drawing/2014/main" id="{5DCD0921-AF22-499E-A094-D83F44B80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4951" y="1214439"/>
            <a:ext cx="6723063" cy="573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該怎麼做才能提升自己的</a:t>
            </a:r>
            <a:r>
              <a:rPr lang="en-US" altLang="zh-TW">
                <a:solidFill>
                  <a:srgbClr val="0000FF"/>
                </a:solidFill>
                <a:ea typeface="標楷體" panose="03000509000000000000" pitchFamily="65" charset="-120"/>
              </a:rPr>
              <a:t>AQ</a:t>
            </a:r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79E7E38-F4D3-4091-8384-0D9599E12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939" y="2187575"/>
            <a:ext cx="6588125" cy="1620838"/>
          </a:xfrm>
        </p:spPr>
        <p:txBody>
          <a:bodyPr>
            <a:normAutofit fontScale="550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TW" sz="2700" b="1" i="1">
                <a:solidFill>
                  <a:srgbClr val="FF6600"/>
                </a:solidFill>
                <a:ea typeface="標楷體" panose="03000509000000000000" pitchFamily="65" charset="-120"/>
              </a:rPr>
              <a:t>2.</a:t>
            </a:r>
            <a:r>
              <a:rPr lang="zh-TW" altLang="en-US" sz="2700" b="1" i="1">
                <a:solidFill>
                  <a:srgbClr val="FF6600"/>
                </a:solidFill>
                <a:ea typeface="標楷體" panose="03000509000000000000" pitchFamily="65" charset="-120"/>
              </a:rPr>
              <a:t>先看優點、再看缺點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zh-TW" altLang="en-US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當遇到衝突或挫折時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若第一個想法是：「糟糕了！」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不僅影響了自己的心情，也影響工作與生活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這樣就難逃更加負向結果與輪迴</a:t>
            </a:r>
          </a:p>
        </p:txBody>
      </p:sp>
      <p:grpSp>
        <p:nvGrpSpPr>
          <p:cNvPr id="200708" name="Group 4">
            <a:extLst>
              <a:ext uri="{FF2B5EF4-FFF2-40B4-BE49-F238E27FC236}">
                <a16:creationId xmlns:a16="http://schemas.microsoft.com/office/drawing/2014/main" id="{78807017-CC64-4B08-A45D-34B1F9114FBF}"/>
              </a:ext>
            </a:extLst>
          </p:cNvPr>
          <p:cNvGrpSpPr>
            <a:grpSpLocks/>
          </p:cNvGrpSpPr>
          <p:nvPr/>
        </p:nvGrpSpPr>
        <p:grpSpPr bwMode="auto">
          <a:xfrm>
            <a:off x="5554664" y="3860801"/>
            <a:ext cx="1133475" cy="485775"/>
            <a:chOff x="2472" y="2841"/>
            <a:chExt cx="952" cy="408"/>
          </a:xfrm>
        </p:grpSpPr>
        <p:sp>
          <p:nvSpPr>
            <p:cNvPr id="104456" name="AutoShape 5">
              <a:extLst>
                <a:ext uri="{FF2B5EF4-FFF2-40B4-BE49-F238E27FC236}">
                  <a16:creationId xmlns:a16="http://schemas.microsoft.com/office/drawing/2014/main" id="{3840BF22-1B00-4734-AC19-7EA4AE38C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841"/>
              <a:ext cx="952" cy="40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9966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zh-TW" altLang="en-US" sz="135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7289" name="Text Box 6">
              <a:extLst>
                <a:ext uri="{FF2B5EF4-FFF2-40B4-BE49-F238E27FC236}">
                  <a16:creationId xmlns:a16="http://schemas.microsoft.com/office/drawing/2014/main" id="{B1C97797-7DBF-4B2F-B590-6F6170B23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" y="2846"/>
              <a:ext cx="6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轉念</a:t>
              </a:r>
            </a:p>
          </p:txBody>
        </p:sp>
      </p:grpSp>
      <p:pic>
        <p:nvPicPr>
          <p:cNvPr id="97285" name="Picture 7" descr="j0284115">
            <a:extLst>
              <a:ext uri="{FF2B5EF4-FFF2-40B4-BE49-F238E27FC236}">
                <a16:creationId xmlns:a16="http://schemas.microsoft.com/office/drawing/2014/main" id="{C2E44A42-6EC1-4DFA-9641-652CBCDE9F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401888"/>
            <a:ext cx="11350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8" descr="MCj04380140000[1]">
            <a:extLst>
              <a:ext uri="{FF2B5EF4-FFF2-40B4-BE49-F238E27FC236}">
                <a16:creationId xmlns:a16="http://schemas.microsoft.com/office/drawing/2014/main" id="{6FFFC6F9-9F55-4622-AA0A-21803C25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4670426"/>
            <a:ext cx="665162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3" name="Text Box 9">
            <a:extLst>
              <a:ext uri="{FF2B5EF4-FFF2-40B4-BE49-F238E27FC236}">
                <a16:creationId xmlns:a16="http://schemas.microsoft.com/office/drawing/2014/main" id="{8FB6BE9D-4873-48DE-8D71-6833AD316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9" y="4424363"/>
            <a:ext cx="54943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先問自己：「</a:t>
            </a:r>
            <a:r>
              <a:rPr lang="zh-TW" altLang="en-US" sz="1800" b="1">
                <a:solidFill>
                  <a:srgbClr val="FF0066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這樣的情況有什麼是難得與寶貴的？</a:t>
            </a:r>
            <a:r>
              <a:rPr lang="zh-TW" altLang="en-US" sz="18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」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也就是「珍惜」事件發生的歷程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是「滋養」自己成長與進步的動力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i="1">
                <a:solidFill>
                  <a:srgbClr val="0033CC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同時也在歷程中，看看自己的難得與寶貴！！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00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0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0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>
            <a:extLst>
              <a:ext uri="{FF2B5EF4-FFF2-40B4-BE49-F238E27FC236}">
                <a16:creationId xmlns:a16="http://schemas.microsoft.com/office/drawing/2014/main" id="{BEA5A9B1-2E3A-4773-B8A7-E874CB805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4951" y="1106489"/>
            <a:ext cx="6723063" cy="573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該怎麼做才能提升自己的</a:t>
            </a:r>
            <a:r>
              <a:rPr lang="en-US" altLang="zh-TW">
                <a:solidFill>
                  <a:srgbClr val="0000FF"/>
                </a:solidFill>
                <a:ea typeface="標楷體" panose="03000509000000000000" pitchFamily="65" charset="-120"/>
              </a:rPr>
              <a:t>AQ</a:t>
            </a:r>
            <a:r>
              <a:rPr lang="zh-TW" altLang="en-US">
                <a:solidFill>
                  <a:srgbClr val="0000FF"/>
                </a:solidFill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813E9AA7-3216-469F-B7F3-98BB73C34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3888" y="2025651"/>
            <a:ext cx="6172200" cy="1349375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zh-TW" sz="3000" b="1" i="1">
                <a:solidFill>
                  <a:srgbClr val="FF6600"/>
                </a:solidFill>
                <a:ea typeface="標楷體" panose="03000509000000000000" pitchFamily="65" charset="-120"/>
              </a:rPr>
              <a:t>3.</a:t>
            </a:r>
            <a:r>
              <a:rPr lang="zh-TW" altLang="en-US" sz="3000" b="1" i="1">
                <a:solidFill>
                  <a:srgbClr val="FF6600"/>
                </a:solidFill>
                <a:ea typeface="標楷體" panose="03000509000000000000" pitchFamily="65" charset="-120"/>
              </a:rPr>
              <a:t>將不幸變成「慶幸」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zh-TW" altLang="en-US">
              <a:solidFill>
                <a:srgbClr val="000000"/>
              </a:solidFill>
              <a:ea typeface="標楷體" panose="03000509000000000000" pitchFamily="65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不如意的事情讓自己心情低落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zh-TW" altLang="en-US" b="1">
                <a:solidFill>
                  <a:srgbClr val="000000"/>
                </a:solidFill>
                <a:ea typeface="標楷體" panose="03000509000000000000" pitchFamily="65" charset="-120"/>
              </a:rPr>
              <a:t>感覺到自己很差勁，被對方欺負了！</a:t>
            </a:r>
          </a:p>
        </p:txBody>
      </p:sp>
      <p:grpSp>
        <p:nvGrpSpPr>
          <p:cNvPr id="201731" name="Group 3">
            <a:extLst>
              <a:ext uri="{FF2B5EF4-FFF2-40B4-BE49-F238E27FC236}">
                <a16:creationId xmlns:a16="http://schemas.microsoft.com/office/drawing/2014/main" id="{7B0A9301-DED7-4298-884D-ED8A28B8B29C}"/>
              </a:ext>
            </a:extLst>
          </p:cNvPr>
          <p:cNvGrpSpPr>
            <a:grpSpLocks/>
          </p:cNvGrpSpPr>
          <p:nvPr/>
        </p:nvGrpSpPr>
        <p:grpSpPr bwMode="auto">
          <a:xfrm>
            <a:off x="5502276" y="3590926"/>
            <a:ext cx="1133475" cy="485775"/>
            <a:chOff x="2472" y="2841"/>
            <a:chExt cx="952" cy="408"/>
          </a:xfrm>
        </p:grpSpPr>
        <p:sp>
          <p:nvSpPr>
            <p:cNvPr id="105480" name="AutoShape 4">
              <a:hlinkClick r:id="rId2" action="ppaction://hlinkfile"/>
              <a:extLst>
                <a:ext uri="{FF2B5EF4-FFF2-40B4-BE49-F238E27FC236}">
                  <a16:creationId xmlns:a16="http://schemas.microsoft.com/office/drawing/2014/main" id="{2B392661-4923-442D-ACE1-40836C2DF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841"/>
              <a:ext cx="952" cy="40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9966"/>
            </a:solidFill>
            <a:ln w="9525">
              <a:solidFill>
                <a:srgbClr val="339966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zh-TW" altLang="en-US" sz="135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8313" name="Text Box 5">
              <a:extLst>
                <a:ext uri="{FF2B5EF4-FFF2-40B4-BE49-F238E27FC236}">
                  <a16:creationId xmlns:a16="http://schemas.microsoft.com/office/drawing/2014/main" id="{BA77234D-99BA-409B-AD3A-6E69894F1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" y="2846"/>
              <a:ext cx="6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 b="1">
                  <a:solidFill>
                    <a:srgbClr val="FFFF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轉念</a:t>
              </a:r>
            </a:p>
          </p:txBody>
        </p:sp>
      </p:grpSp>
      <p:pic>
        <p:nvPicPr>
          <p:cNvPr id="98309" name="Picture 6" descr="j0282753">
            <a:extLst>
              <a:ext uri="{FF2B5EF4-FFF2-40B4-BE49-F238E27FC236}">
                <a16:creationId xmlns:a16="http://schemas.microsoft.com/office/drawing/2014/main" id="{7C915C68-3B21-405C-940B-17228A5C4B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1539">
            <a:off x="3125788" y="25114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7" descr="j0283548">
            <a:extLst>
              <a:ext uri="{FF2B5EF4-FFF2-40B4-BE49-F238E27FC236}">
                <a16:creationId xmlns:a16="http://schemas.microsoft.com/office/drawing/2014/main" id="{4B1E8A2A-1C48-49F9-A9A8-AA05899616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4" y="4076700"/>
            <a:ext cx="11652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7" name="Text Box 9">
            <a:extLst>
              <a:ext uri="{FF2B5EF4-FFF2-40B4-BE49-F238E27FC236}">
                <a16:creationId xmlns:a16="http://schemas.microsoft.com/office/drawing/2014/main" id="{1B21E3FD-D3AD-49B6-A5D8-E7903BF0D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1" y="4265613"/>
            <a:ext cx="3840163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 i="1">
                <a:solidFill>
                  <a:srgbClr val="0033CC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慶幸與感謝自己經歷了這樣的歷程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5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不但讓自己看到事情的更多面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5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慶幸彼此有機會可以一起學習與面對不愉快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5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如果沒有這些不如意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500" b="1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可能就更不知道彼此在想什麼了！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TW" sz="1500" b="1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201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201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1000"/>
                                        <p:tgtEl>
                                          <p:spTgt spid="201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1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編號版面配置區 3">
            <a:extLst>
              <a:ext uri="{FF2B5EF4-FFF2-40B4-BE49-F238E27FC236}">
                <a16:creationId xmlns:a16="http://schemas.microsoft.com/office/drawing/2014/main" id="{CD192D1A-FBC2-4372-8384-3DA346A048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557213" indent="-21431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2CA4B2-C644-4CDC-A2D2-9E96044D609E}" type="slidenum">
              <a:rPr lang="zh-TW" altLang="en-US" sz="900">
                <a:solidFill>
                  <a:srgbClr val="595959"/>
                </a:solidFill>
                <a:latin typeface="Century Gothic" panose="020B0502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114</a:t>
            </a:fld>
            <a:endParaRPr lang="en-US" altLang="zh-TW" sz="90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  <p:sp>
        <p:nvSpPr>
          <p:cNvPr id="99331" name="標題 1">
            <a:extLst>
              <a:ext uri="{FF2B5EF4-FFF2-40B4-BE49-F238E27FC236}">
                <a16:creationId xmlns:a16="http://schemas.microsoft.com/office/drawing/2014/main" id="{FE077867-44B2-4BB8-9E73-C2B099CCA2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76338"/>
            <a:ext cx="5854700" cy="857250"/>
          </a:xfrm>
        </p:spPr>
        <p:txBody>
          <a:bodyPr/>
          <a:lstStyle/>
          <a:p>
            <a:r>
              <a:rPr lang="zh-TW" altLang="en-US">
                <a:solidFill>
                  <a:srgbClr val="0000F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求職必備的基本競爭力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18B522-2DC6-4B35-B55F-7F5ABF8F91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87588"/>
            <a:ext cx="6172200" cy="339407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就業力不等於學歷</a:t>
            </a:r>
            <a:endParaRPr lang="en-US" altLang="zh-TW" dirty="0">
              <a:solidFill>
                <a:srgbClr val="000078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3Q</a:t>
            </a: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Very Much  =</a:t>
            </a:r>
          </a:p>
          <a:p>
            <a:pPr eaLnBrk="1" hangingPunct="1">
              <a:buFontTx/>
              <a:buNone/>
              <a:defRPr/>
            </a:pP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IQ </a:t>
            </a: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決定學習成敗</a:t>
            </a:r>
            <a:endParaRPr lang="en-US" altLang="zh-TW" dirty="0">
              <a:solidFill>
                <a:srgbClr val="000078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EQ</a:t>
            </a: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掌控生命的起伏</a:t>
            </a:r>
            <a:endParaRPr lang="en-US" altLang="zh-TW" dirty="0">
              <a:solidFill>
                <a:srgbClr val="000078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AQ</a:t>
            </a: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確定人生成功與失敗</a:t>
            </a: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逆境商數，挫折忍受力。</a:t>
            </a:r>
            <a:r>
              <a:rPr lang="en-US" altLang="zh-TW" dirty="0">
                <a:solidFill>
                  <a:srgbClr val="000078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buFontTx/>
              <a:buNone/>
              <a:defRPr/>
            </a:pPr>
            <a:endParaRPr lang="en-US" altLang="zh-TW" sz="675" dirty="0">
              <a:solidFill>
                <a:srgbClr val="000078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100%</a:t>
            </a:r>
            <a:r>
              <a:rPr lang="zh-TW" alt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的成功</a:t>
            </a:r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=</a:t>
            </a:r>
            <a:r>
              <a:rPr lang="zh-TW" alt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專業</a:t>
            </a:r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(15%)+</a:t>
            </a:r>
            <a:r>
              <a:rPr lang="zh-TW" alt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態度</a:t>
            </a:r>
            <a:r>
              <a:rPr lang="en-US" altLang="zh-TW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(85%) </a:t>
            </a:r>
            <a:r>
              <a:rPr lang="zh-TW" altLang="en-US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，正確的工作態度就是成功的關鍵</a:t>
            </a:r>
          </a:p>
          <a:p>
            <a:pPr eaLnBrk="1" hangingPunct="1">
              <a:buFontTx/>
              <a:buNone/>
              <a:defRPr/>
            </a:pPr>
            <a:endParaRPr lang="en-US" altLang="zh-TW" sz="750" b="1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66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新鮮人的六字真言：主動、微笑、耐操</a:t>
            </a:r>
          </a:p>
        </p:txBody>
      </p:sp>
      <p:pic>
        <p:nvPicPr>
          <p:cNvPr id="99333" name="Picture 5" descr="1344854284-1434383924">
            <a:hlinkClick r:id="rId2"/>
            <a:extLst>
              <a:ext uri="{FF2B5EF4-FFF2-40B4-BE49-F238E27FC236}">
                <a16:creationId xmlns:a16="http://schemas.microsoft.com/office/drawing/2014/main" id="{C90A4324-4CA4-479A-930C-F695EC582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1063625"/>
            <a:ext cx="31305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7" descr="image_gallery?img_id=929803&amp;t=1246276175246">
            <a:extLst>
              <a:ext uri="{FF2B5EF4-FFF2-40B4-BE49-F238E27FC236}">
                <a16:creationId xmlns:a16="http://schemas.microsoft.com/office/drawing/2014/main" id="{4404C311-91B5-402A-922D-1E07F83F3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3284538"/>
            <a:ext cx="23637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2">
            <a:extLst>
              <a:ext uri="{FF2B5EF4-FFF2-40B4-BE49-F238E27FC236}">
                <a16:creationId xmlns:a16="http://schemas.microsoft.com/office/drawing/2014/main" id="{40A1853B-1F30-4E61-AEB7-12B3DD593A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438150"/>
            <a:ext cx="7834312" cy="1143000"/>
          </a:xfrm>
        </p:spPr>
        <p:txBody>
          <a:bodyPr/>
          <a:lstStyle/>
          <a:p>
            <a:pPr eaLnBrk="1" hangingPunct="1"/>
            <a:r>
              <a:rPr lang="zh-TW" altLang="en-US" sz="3600" b="1">
                <a:solidFill>
                  <a:srgbClr val="0033CC"/>
                </a:solidFill>
                <a:ea typeface="標楷體" panose="03000509000000000000" pitchFamily="65" charset="-120"/>
              </a:rPr>
              <a:t>以正確的態度面對人生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7E128CF6-89E9-4D03-B9B4-2B8457799E0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81163" y="1773238"/>
            <a:ext cx="8051800" cy="4895850"/>
          </a:xfrm>
        </p:spPr>
        <p:txBody>
          <a:bodyPr/>
          <a:lstStyle/>
          <a:p>
            <a:pPr>
              <a:defRPr/>
            </a:pPr>
            <a:r>
              <a:rPr lang="zh-TW" altLang="en-US" sz="48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熱情、渴望</a:t>
            </a:r>
          </a:p>
          <a:p>
            <a:pPr lvl="1"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defRPr/>
            </a:pP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GOD it‘s morning V.S. good morning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  <a:r>
              <a:rPr lang="en-US" altLang="zh-TW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GOD</a:t>
            </a: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！</a:t>
            </a:r>
          </a:p>
          <a:p>
            <a:pPr lvl="1">
              <a:defRPr/>
            </a:pP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記得你的初衷，找到你的熱情</a:t>
            </a:r>
          </a:p>
          <a:p>
            <a:pPr lvl="1"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想一件能激起你的熱情的事物</a:t>
            </a:r>
            <a:endParaRPr lang="en-US" altLang="zh-TW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1">
              <a:defRPr/>
            </a:pPr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當你朝那個方向走的時候一點挫折沒什麼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C90EC6-EE97-4E44-B657-84103DDDC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5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74BF25B-A8CB-4869-B60B-CA149CFD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952331" cy="1124712"/>
          </a:xfrm>
        </p:spPr>
        <p:txBody>
          <a:bodyPr anchor="b">
            <a:normAutofit/>
          </a:bodyPr>
          <a:lstStyle/>
          <a:p>
            <a:r>
              <a:rPr lang="zh-TW" altLang="en-US" sz="3600" b="1" dirty="0">
                <a:highlight>
                  <a:srgbClr val="FFFF00"/>
                </a:highlight>
              </a:rPr>
              <a:t>孩子們的理想世界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260C89B-A191-4D85-9D17-9D462F63DBFB}"/>
              </a:ext>
            </a:extLst>
          </p:cNvPr>
          <p:cNvSpPr txBox="1"/>
          <p:nvPr/>
        </p:nvSpPr>
        <p:spPr>
          <a:xfrm rot="20682212">
            <a:off x="317424" y="2846102"/>
            <a:ext cx="183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手機電玩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F65E5DE-4057-4767-8213-E95E901EA55D}"/>
              </a:ext>
            </a:extLst>
          </p:cNvPr>
          <p:cNvSpPr txBox="1"/>
          <p:nvPr/>
        </p:nvSpPr>
        <p:spPr>
          <a:xfrm rot="755248">
            <a:off x="1043552" y="374078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班上群組同學的語言對話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C5143FD-F532-4ED9-A7BE-6B4CA4FB8985}"/>
              </a:ext>
            </a:extLst>
          </p:cNvPr>
          <p:cNvSpPr txBox="1"/>
          <p:nvPr/>
        </p:nvSpPr>
        <p:spPr>
          <a:xfrm rot="21185927">
            <a:off x="634438" y="417527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喜歡的對象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4CC0F3-574B-48A0-B5AF-ABED2CADD49E}"/>
              </a:ext>
            </a:extLst>
          </p:cNvPr>
          <p:cNvSpPr txBox="1"/>
          <p:nvPr/>
        </p:nvSpPr>
        <p:spPr>
          <a:xfrm rot="211064">
            <a:off x="2377250" y="460581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模仿的偶像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3383D81-3ACF-4643-AAF1-0AF792761920}"/>
              </a:ext>
            </a:extLst>
          </p:cNvPr>
          <p:cNvSpPr txBox="1"/>
          <p:nvPr/>
        </p:nvSpPr>
        <p:spPr>
          <a:xfrm>
            <a:off x="973455" y="516238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沒想太多，只有自己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F910758-FA20-40E8-B8D7-C14AAF653112}"/>
              </a:ext>
            </a:extLst>
          </p:cNvPr>
          <p:cNvSpPr txBox="1"/>
          <p:nvPr/>
        </p:nvSpPr>
        <p:spPr>
          <a:xfrm rot="20849757">
            <a:off x="807531" y="584518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/>
              <a:t>好多喜歡的事物</a:t>
            </a:r>
          </a:p>
        </p:txBody>
      </p:sp>
      <p:sp>
        <p:nvSpPr>
          <p:cNvPr id="3" name="星形: 十六角 2">
            <a:extLst>
              <a:ext uri="{FF2B5EF4-FFF2-40B4-BE49-F238E27FC236}">
                <a16:creationId xmlns:a16="http://schemas.microsoft.com/office/drawing/2014/main" id="{EDDE13E0-053B-43BB-A454-468D0AE921B0}"/>
              </a:ext>
            </a:extLst>
          </p:cNvPr>
          <p:cNvSpPr/>
          <p:nvPr/>
        </p:nvSpPr>
        <p:spPr>
          <a:xfrm>
            <a:off x="849116" y="3358535"/>
            <a:ext cx="3551068" cy="2360253"/>
          </a:xfrm>
          <a:prstGeom prst="star16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i="1" dirty="0">
                <a:solidFill>
                  <a:srgbClr val="0070C0"/>
                </a:solidFill>
              </a:rPr>
              <a:t>就是沒有我們</a:t>
            </a:r>
          </a:p>
        </p:txBody>
      </p:sp>
    </p:spTree>
    <p:extLst>
      <p:ext uri="{BB962C8B-B14F-4D97-AF65-F5344CB8AC3E}">
        <p14:creationId xmlns:p14="http://schemas.microsoft.com/office/powerpoint/2010/main" val="207012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6" grpId="0"/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>
            <a:extLst>
              <a:ext uri="{FF2B5EF4-FFF2-40B4-BE49-F238E27FC236}">
                <a16:creationId xmlns:a16="http://schemas.microsoft.com/office/drawing/2014/main" id="{3D96EF33-B5A3-4D0E-B792-62CA8B61A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6831" y="104777"/>
            <a:ext cx="8137525" cy="1028700"/>
          </a:xfrm>
        </p:spPr>
        <p:txBody>
          <a:bodyPr/>
          <a:lstStyle/>
          <a:p>
            <a:r>
              <a:rPr lang="zh-TW" altLang="en-US"/>
              <a:t>世代間差異</a:t>
            </a:r>
            <a:endParaRPr lang="zh-CN" altLang="en-US"/>
          </a:p>
        </p:txBody>
      </p:sp>
      <p:sp>
        <p:nvSpPr>
          <p:cNvPr id="37891" name="灯片编号占位符 3">
            <a:extLst>
              <a:ext uri="{FF2B5EF4-FFF2-40B4-BE49-F238E27FC236}">
                <a16:creationId xmlns:a16="http://schemas.microsoft.com/office/drawing/2014/main" id="{A560CD7F-325F-4DB4-A24F-CB35268F1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67BE0B42-5F1A-49EA-9B54-782726762481}" type="slidenum">
              <a:rPr lang="zh-CN" altLang="en-US" smtClean="0">
                <a:solidFill>
                  <a:srgbClr val="898989"/>
                </a:solidFill>
              </a:rPr>
              <a:pPr/>
              <a:t>13</a:t>
            </a:fld>
            <a:endParaRPr lang="zh-CN" altLang="en-US">
              <a:solidFill>
                <a:srgbClr val="898989"/>
              </a:solidFill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878CA3D-3BEA-404C-92F5-E92737C6D323}"/>
              </a:ext>
            </a:extLst>
          </p:cNvPr>
          <p:cNvCxnSpPr>
            <a:cxnSpLocks/>
          </p:cNvCxnSpPr>
          <p:nvPr/>
        </p:nvCxnSpPr>
        <p:spPr>
          <a:xfrm flipH="1">
            <a:off x="4231743" y="1930402"/>
            <a:ext cx="12700" cy="4033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30CAC4A-F408-4F39-9549-4842290036AA}"/>
              </a:ext>
            </a:extLst>
          </p:cNvPr>
          <p:cNvCxnSpPr>
            <a:cxnSpLocks/>
          </p:cNvCxnSpPr>
          <p:nvPr/>
        </p:nvCxnSpPr>
        <p:spPr>
          <a:xfrm flipH="1">
            <a:off x="7625819" y="1925640"/>
            <a:ext cx="15875" cy="399415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îṥḷîḑe">
            <a:extLst>
              <a:ext uri="{FF2B5EF4-FFF2-40B4-BE49-F238E27FC236}">
                <a16:creationId xmlns:a16="http://schemas.microsoft.com/office/drawing/2014/main" id="{4644B4E4-6FFB-4611-9EB7-36E06ACA570F}"/>
              </a:ext>
            </a:extLst>
          </p:cNvPr>
          <p:cNvSpPr/>
          <p:nvPr/>
        </p:nvSpPr>
        <p:spPr bwMode="auto">
          <a:xfrm>
            <a:off x="1558393" y="1173165"/>
            <a:ext cx="10348912" cy="622300"/>
          </a:xfrm>
          <a:prstGeom prst="leftRightArrow">
            <a:avLst>
              <a:gd name="adj1" fmla="val 67857"/>
              <a:gd name="adj2" fmla="val 60714"/>
            </a:avLst>
          </a:prstGeom>
          <a:solidFill>
            <a:schemeClr val="tx2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sz="1350"/>
          </a:p>
        </p:txBody>
      </p:sp>
      <p:sp>
        <p:nvSpPr>
          <p:cNvPr id="37895" name="íšļiḓè">
            <a:extLst>
              <a:ext uri="{FF2B5EF4-FFF2-40B4-BE49-F238E27FC236}">
                <a16:creationId xmlns:a16="http://schemas.microsoft.com/office/drawing/2014/main" id="{8CB2FD83-0B48-4A8F-8C7A-FC14AECC0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430" y="1368427"/>
            <a:ext cx="59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3200" b="1">
                <a:solidFill>
                  <a:schemeClr val="bg1"/>
                </a:solidFill>
              </a:rPr>
              <a:t>戰後世代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896" name="is1îḋe">
            <a:extLst>
              <a:ext uri="{FF2B5EF4-FFF2-40B4-BE49-F238E27FC236}">
                <a16:creationId xmlns:a16="http://schemas.microsoft.com/office/drawing/2014/main" id="{F5D37C2C-0EE5-4792-9B02-D16B0818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769" y="1365252"/>
            <a:ext cx="612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Y</a:t>
            </a:r>
            <a:r>
              <a:rPr lang="zh-TW" altLang="en-US" sz="3200" b="1">
                <a:solidFill>
                  <a:schemeClr val="bg1"/>
                </a:solidFill>
              </a:rPr>
              <a:t>世代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897" name="ïsliďè">
            <a:extLst>
              <a:ext uri="{FF2B5EF4-FFF2-40B4-BE49-F238E27FC236}">
                <a16:creationId xmlns:a16="http://schemas.microsoft.com/office/drawing/2014/main" id="{F19C4F5F-6AC6-4432-B6E4-36B3189E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806" y="1368427"/>
            <a:ext cx="612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X</a:t>
            </a:r>
            <a:r>
              <a:rPr lang="zh-TW" altLang="en-US" sz="3200" b="1">
                <a:solidFill>
                  <a:schemeClr val="bg1"/>
                </a:solidFill>
              </a:rPr>
              <a:t>世代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898" name="iṩ1íḋè">
            <a:extLst>
              <a:ext uri="{FF2B5EF4-FFF2-40B4-BE49-F238E27FC236}">
                <a16:creationId xmlns:a16="http://schemas.microsoft.com/office/drawing/2014/main" id="{59C0FE10-9650-45FA-B7DC-B63B17E5A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694" y="1928815"/>
            <a:ext cx="2243137" cy="722312"/>
          </a:xfrm>
          <a:prstGeom prst="homePlate">
            <a:avLst>
              <a:gd name="adj" fmla="val 5000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anchor="ctr" anchorCtr="1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500" b="1">
                <a:solidFill>
                  <a:schemeClr val="bg1"/>
                </a:solidFill>
              </a:rPr>
              <a:t>追求生存安定</a:t>
            </a:r>
            <a:endParaRPr lang="zh-CN" altLang="en-US" sz="2500" b="1">
              <a:solidFill>
                <a:schemeClr val="bg1"/>
              </a:solidFill>
            </a:endParaRPr>
          </a:p>
        </p:txBody>
      </p:sp>
      <p:sp>
        <p:nvSpPr>
          <p:cNvPr id="37899" name="文字方塊 31">
            <a:extLst>
              <a:ext uri="{FF2B5EF4-FFF2-40B4-BE49-F238E27FC236}">
                <a16:creationId xmlns:a16="http://schemas.microsoft.com/office/drawing/2014/main" id="{49968575-1B43-4379-9F79-4B8FD11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005" y="2771778"/>
            <a:ext cx="27432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/>
              <a:t>1.</a:t>
            </a:r>
            <a:r>
              <a:rPr lang="zh-TW" altLang="en-US" sz="2000"/>
              <a:t>背負社會與家庭期待，努力證明自己。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2.</a:t>
            </a:r>
            <a:r>
              <a:rPr lang="zh-TW" altLang="en-US" sz="2000"/>
              <a:t>恩威並重，領導明確。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3.</a:t>
            </a:r>
            <a:r>
              <a:rPr lang="zh-TW" altLang="en-US" sz="2000"/>
              <a:t>工作等於生計與前途。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4.</a:t>
            </a:r>
            <a:r>
              <a:rPr lang="zh-TW" altLang="en-US" sz="2000"/>
              <a:t>面對面溝通、書信、電話。</a:t>
            </a:r>
          </a:p>
        </p:txBody>
      </p:sp>
      <p:sp>
        <p:nvSpPr>
          <p:cNvPr id="37900" name="ïṩlíďe">
            <a:extLst>
              <a:ext uri="{FF2B5EF4-FFF2-40B4-BE49-F238E27FC236}">
                <a16:creationId xmlns:a16="http://schemas.microsoft.com/office/drawing/2014/main" id="{A3475D72-68C4-4E4A-B619-A7C16630C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419" y="1925640"/>
            <a:ext cx="2243137" cy="722312"/>
          </a:xfrm>
          <a:prstGeom prst="homePlate">
            <a:avLst>
              <a:gd name="adj" fmla="val 50004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anchor="ctr" anchorCtr="1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500" b="1">
                <a:solidFill>
                  <a:schemeClr val="bg1"/>
                </a:solidFill>
              </a:rPr>
              <a:t>追求發展</a:t>
            </a:r>
            <a:endParaRPr lang="zh-CN" altLang="en-US" sz="2500" b="1">
              <a:solidFill>
                <a:schemeClr val="bg1"/>
              </a:solidFill>
            </a:endParaRPr>
          </a:p>
        </p:txBody>
      </p:sp>
      <p:sp>
        <p:nvSpPr>
          <p:cNvPr id="37901" name="文字方塊 32">
            <a:extLst>
              <a:ext uri="{FF2B5EF4-FFF2-40B4-BE49-F238E27FC236}">
                <a16:creationId xmlns:a16="http://schemas.microsoft.com/office/drawing/2014/main" id="{D3702141-603E-4CB2-BBB7-E63F87328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780" y="2771778"/>
            <a:ext cx="27066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/>
              <a:t>1.</a:t>
            </a:r>
            <a:r>
              <a:rPr lang="zh-TW" altLang="en-US" sz="2000"/>
              <a:t>獨立自主，有挑戰性。</a:t>
            </a:r>
            <a:endParaRPr lang="en-US" altLang="zh-TW" sz="2000"/>
          </a:p>
          <a:p>
            <a:pPr>
              <a:lnSpc>
                <a:spcPct val="150000"/>
              </a:lnSpc>
            </a:pPr>
            <a:r>
              <a:rPr lang="en-US" altLang="zh-TW" sz="2000"/>
              <a:t>2.</a:t>
            </a:r>
            <a:r>
              <a:rPr lang="zh-TW" altLang="en-US" sz="2000"/>
              <a:t>是主管也是教練，能要求也能引導。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3.</a:t>
            </a:r>
            <a:r>
              <a:rPr lang="zh-TW" altLang="en-US" sz="2000"/>
              <a:t>開始追求職家平衡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4.</a:t>
            </a:r>
            <a:r>
              <a:rPr lang="zh-TW" altLang="en-US" sz="2000"/>
              <a:t>面對面溝通、</a:t>
            </a:r>
            <a:r>
              <a:rPr lang="en-US" altLang="zh-TW" sz="2000"/>
              <a:t>email</a:t>
            </a:r>
            <a:r>
              <a:rPr lang="zh-TW" altLang="en-US" sz="2000"/>
              <a:t>、手機</a:t>
            </a:r>
          </a:p>
        </p:txBody>
      </p:sp>
      <p:sp>
        <p:nvSpPr>
          <p:cNvPr id="10" name="iś1ïde">
            <a:extLst>
              <a:ext uri="{FF2B5EF4-FFF2-40B4-BE49-F238E27FC236}">
                <a16:creationId xmlns:a16="http://schemas.microsoft.com/office/drawing/2014/main" id="{5EDB597F-5B52-47B7-BCEB-0BFCA1AA7F85}"/>
              </a:ext>
            </a:extLst>
          </p:cNvPr>
          <p:cNvSpPr/>
          <p:nvPr/>
        </p:nvSpPr>
        <p:spPr bwMode="auto">
          <a:xfrm>
            <a:off x="8113180" y="1931990"/>
            <a:ext cx="2243138" cy="722312"/>
          </a:xfrm>
          <a:prstGeom prst="homePlate">
            <a:avLst/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wrap="none" lIns="68580" tIns="34290" rIns="68580" bIns="34290" anchor="ctr" anchorCtr="1">
            <a:normAutofit/>
          </a:bodyPr>
          <a:lstStyle/>
          <a:p>
            <a:pPr algn="ctr">
              <a:defRPr/>
            </a:pPr>
            <a:r>
              <a:rPr lang="zh-TW" altLang="en-US" sz="2500" b="1" dirty="0">
                <a:solidFill>
                  <a:schemeClr val="bg1"/>
                </a:solidFill>
              </a:rPr>
              <a:t>追求突破</a:t>
            </a:r>
            <a:endParaRPr lang="zh-CN" altLang="en-US" sz="2500" b="1" dirty="0">
              <a:solidFill>
                <a:schemeClr val="bg1"/>
              </a:solidFill>
            </a:endParaRPr>
          </a:p>
        </p:txBody>
      </p:sp>
      <p:sp>
        <p:nvSpPr>
          <p:cNvPr id="37903" name="文字方塊 33">
            <a:extLst>
              <a:ext uri="{FF2B5EF4-FFF2-40B4-BE49-F238E27FC236}">
                <a16:creationId xmlns:a16="http://schemas.microsoft.com/office/drawing/2014/main" id="{71ED1018-0945-422B-97E9-BA0F933BA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9505" y="2768602"/>
            <a:ext cx="258445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/>
              <a:t>1.</a:t>
            </a:r>
            <a:r>
              <a:rPr lang="zh-TW" altLang="en-US" sz="2000"/>
              <a:t>自由彈性，自我實現。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2.</a:t>
            </a:r>
            <a:r>
              <a:rPr lang="zh-TW" altLang="en-US" sz="2000"/>
              <a:t>重雙向溝通。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3.</a:t>
            </a:r>
            <a:r>
              <a:rPr lang="zh-TW" altLang="en-US" sz="2000"/>
              <a:t>重視職家平衡。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4.</a:t>
            </a:r>
            <a:r>
              <a:rPr lang="zh-TW" altLang="en-US" sz="2000"/>
              <a:t>社群媒體、手機。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9FCC59-A55E-459E-9108-F8285434F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67" y="5519628"/>
            <a:ext cx="2727327" cy="841636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67BE44A8-D05F-4F0F-AB55-3755CB8A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355" y="5711568"/>
            <a:ext cx="2727327" cy="841636"/>
          </a:xfrm>
          <a:prstGeom prst="rect">
            <a:avLst/>
          </a:prstGeom>
        </p:spPr>
      </p:pic>
      <p:pic>
        <p:nvPicPr>
          <p:cNvPr id="14" name="圖片 13" descr="一張含有 文字 的圖片&#10;&#10;自動產生的描述">
            <a:extLst>
              <a:ext uri="{FF2B5EF4-FFF2-40B4-BE49-F238E27FC236}">
                <a16:creationId xmlns:a16="http://schemas.microsoft.com/office/drawing/2014/main" id="{7B567989-5ED1-480C-8AA0-F6A872ECF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80" y="5719025"/>
            <a:ext cx="2759869" cy="8520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>
            <a:extLst>
              <a:ext uri="{FF2B5EF4-FFF2-40B4-BE49-F238E27FC236}">
                <a16:creationId xmlns:a16="http://schemas.microsoft.com/office/drawing/2014/main" id="{F8D72552-4984-4AB0-861D-A8795E1AAD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7701" y="587375"/>
            <a:ext cx="8137525" cy="1028700"/>
          </a:xfrm>
        </p:spPr>
        <p:txBody>
          <a:bodyPr/>
          <a:lstStyle/>
          <a:p>
            <a:r>
              <a:rPr lang="zh-TW" altLang="en-US"/>
              <a:t>世代間差異</a:t>
            </a:r>
            <a:endParaRPr lang="zh-CN" altLang="en-US"/>
          </a:p>
        </p:txBody>
      </p:sp>
      <p:sp>
        <p:nvSpPr>
          <p:cNvPr id="39939" name="灯片编号占位符 3">
            <a:extLst>
              <a:ext uri="{FF2B5EF4-FFF2-40B4-BE49-F238E27FC236}">
                <a16:creationId xmlns:a16="http://schemas.microsoft.com/office/drawing/2014/main" id="{BBFD5064-9D8A-45FE-B237-F1E6AC2BB7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0087F8C-EC51-4B0F-AD5B-49CBA0094AAA}" type="slidenum">
              <a:rPr lang="zh-CN" altLang="en-US" smtClean="0">
                <a:solidFill>
                  <a:srgbClr val="898989"/>
                </a:solidFill>
              </a:rPr>
              <a:pPr/>
              <a:t>14</a:t>
            </a:fld>
            <a:endParaRPr lang="zh-CN" altLang="en-US">
              <a:solidFill>
                <a:srgbClr val="898989"/>
              </a:solidFill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EB0E0A8-8EFF-4FDC-823F-6725709D2DE9}"/>
              </a:ext>
            </a:extLst>
          </p:cNvPr>
          <p:cNvCxnSpPr>
            <a:cxnSpLocks/>
          </p:cNvCxnSpPr>
          <p:nvPr/>
        </p:nvCxnSpPr>
        <p:spPr>
          <a:xfrm flipH="1">
            <a:off x="6096000" y="2413000"/>
            <a:ext cx="12700" cy="403383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îṥḷîḑe">
            <a:extLst>
              <a:ext uri="{FF2B5EF4-FFF2-40B4-BE49-F238E27FC236}">
                <a16:creationId xmlns:a16="http://schemas.microsoft.com/office/drawing/2014/main" id="{8BE1C4B5-6621-4322-A85F-360868C55ED7}"/>
              </a:ext>
            </a:extLst>
          </p:cNvPr>
          <p:cNvSpPr/>
          <p:nvPr/>
        </p:nvSpPr>
        <p:spPr bwMode="auto">
          <a:xfrm>
            <a:off x="719138" y="1655763"/>
            <a:ext cx="9713913" cy="622300"/>
          </a:xfrm>
          <a:prstGeom prst="leftRightArrow">
            <a:avLst>
              <a:gd name="adj1" fmla="val 67857"/>
              <a:gd name="adj2" fmla="val 60714"/>
            </a:avLst>
          </a:prstGeom>
          <a:solidFill>
            <a:schemeClr val="tx2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sz="1350"/>
          </a:p>
        </p:txBody>
      </p:sp>
      <p:sp>
        <p:nvSpPr>
          <p:cNvPr id="39942" name="íšļiḓè">
            <a:extLst>
              <a:ext uri="{FF2B5EF4-FFF2-40B4-BE49-F238E27FC236}">
                <a16:creationId xmlns:a16="http://schemas.microsoft.com/office/drawing/2014/main" id="{2E1177F6-5717-476A-B14E-5AE2899B8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1851025"/>
            <a:ext cx="59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1"/>
                </a:solidFill>
              </a:rPr>
              <a:t>Z</a:t>
            </a:r>
            <a:r>
              <a:rPr lang="zh-TW" altLang="en-US" sz="3200" b="1">
                <a:solidFill>
                  <a:schemeClr val="bg1"/>
                </a:solidFill>
              </a:rPr>
              <a:t>世代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9943" name="is1îḋe">
            <a:extLst>
              <a:ext uri="{FF2B5EF4-FFF2-40B4-BE49-F238E27FC236}">
                <a16:creationId xmlns:a16="http://schemas.microsoft.com/office/drawing/2014/main" id="{F8A2C586-7B84-4B3F-AF8D-70F0716A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914" y="1847850"/>
            <a:ext cx="612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CN" sz="3200" b="1">
                <a:solidFill>
                  <a:schemeClr val="bg1"/>
                </a:solidFill>
              </a:rPr>
              <a:t>APP</a:t>
            </a:r>
            <a:r>
              <a:rPr lang="zh-TW" altLang="en-US" sz="3200" b="1">
                <a:solidFill>
                  <a:schemeClr val="bg1"/>
                </a:solidFill>
              </a:rPr>
              <a:t>世代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9944" name="iṩ1íḋè">
            <a:extLst>
              <a:ext uri="{FF2B5EF4-FFF2-40B4-BE49-F238E27FC236}">
                <a16:creationId xmlns:a16="http://schemas.microsoft.com/office/drawing/2014/main" id="{82FDAD44-F5A8-4B98-8747-8564E090B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1" y="2411413"/>
            <a:ext cx="2417763" cy="722312"/>
          </a:xfrm>
          <a:prstGeom prst="homePlate">
            <a:avLst>
              <a:gd name="adj" fmla="val 50007"/>
            </a:avLst>
          </a:prstGeom>
          <a:solidFill>
            <a:srgbClr val="989AA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anchor="ctr" anchorCtr="1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</a:rPr>
              <a:t>追求自我主張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9945" name="文字方塊 31">
            <a:extLst>
              <a:ext uri="{FF2B5EF4-FFF2-40B4-BE49-F238E27FC236}">
                <a16:creationId xmlns:a16="http://schemas.microsoft.com/office/drawing/2014/main" id="{3ED60CF0-5301-4658-B9F7-98C8B0788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6" y="3254375"/>
            <a:ext cx="31337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/>
              <a:t>1.</a:t>
            </a:r>
            <a:r>
              <a:rPr lang="zh-TW" altLang="en-US" sz="2000"/>
              <a:t>自由彈性，自我實現。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2.</a:t>
            </a:r>
            <a:r>
              <a:rPr lang="zh-TW" altLang="en-US" sz="2000"/>
              <a:t>期待夥伴合作關係，職位與權威無關。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3.</a:t>
            </a:r>
            <a:r>
              <a:rPr lang="zh-TW" altLang="en-US" sz="2000"/>
              <a:t>工作與生活整合。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4.</a:t>
            </a:r>
            <a:r>
              <a:rPr lang="zh-TW" altLang="en-US" sz="2000"/>
              <a:t>社群媒體、手機。</a:t>
            </a:r>
          </a:p>
        </p:txBody>
      </p:sp>
      <p:sp>
        <p:nvSpPr>
          <p:cNvPr id="39946" name="iś1ïde">
            <a:extLst>
              <a:ext uri="{FF2B5EF4-FFF2-40B4-BE49-F238E27FC236}">
                <a16:creationId xmlns:a16="http://schemas.microsoft.com/office/drawing/2014/main" id="{0FCB1E7E-ADA9-40AF-932F-0729874D8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726" y="2414588"/>
            <a:ext cx="2417763" cy="722312"/>
          </a:xfrm>
          <a:prstGeom prst="homePlate">
            <a:avLst>
              <a:gd name="adj" fmla="val 50007"/>
            </a:avLst>
          </a:prstGeom>
          <a:solidFill>
            <a:srgbClr val="DC5924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80" tIns="34290" rIns="68580" bIns="34290" anchor="ctr" anchorCtr="1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</a:rPr>
              <a:t>追求自主樂活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9947" name="文字方塊 33">
            <a:extLst>
              <a:ext uri="{FF2B5EF4-FFF2-40B4-BE49-F238E27FC236}">
                <a16:creationId xmlns:a16="http://schemas.microsoft.com/office/drawing/2014/main" id="{8BA7A15C-21DF-4E68-BD49-009E75FA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4" y="3251200"/>
            <a:ext cx="304958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/>
              <a:t>1.</a:t>
            </a:r>
            <a:r>
              <a:rPr lang="zh-TW" altLang="en-US" sz="2000"/>
              <a:t>自由彈性，自我實現，關注當下。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2.</a:t>
            </a:r>
            <a:r>
              <a:rPr lang="zh-TW" altLang="en-US" sz="2000"/>
              <a:t>聯盟關係，厭惡權威。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3.</a:t>
            </a:r>
            <a:r>
              <a:rPr lang="zh-TW" altLang="en-US" sz="2000"/>
              <a:t>重塑工作與生活的意義。</a:t>
            </a:r>
          </a:p>
          <a:p>
            <a:pPr>
              <a:lnSpc>
                <a:spcPct val="150000"/>
              </a:lnSpc>
            </a:pPr>
            <a:r>
              <a:rPr lang="en-US" altLang="zh-TW" sz="2000"/>
              <a:t>4.</a:t>
            </a:r>
            <a:r>
              <a:rPr lang="zh-TW" altLang="en-US" sz="2000"/>
              <a:t>社群媒體、手機。</a:t>
            </a:r>
          </a:p>
        </p:txBody>
      </p:sp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20DE4EFA-CED3-42E4-87C5-AEDA3F62D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4" y="5675132"/>
            <a:ext cx="2799084" cy="863780"/>
          </a:xfrm>
          <a:prstGeom prst="rect">
            <a:avLst/>
          </a:prstGeom>
        </p:spPr>
      </p:pic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1223EAD9-7ED8-4087-96CA-2BF2D49BF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587" y="5718175"/>
            <a:ext cx="2799084" cy="8637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3">
            <a:extLst>
              <a:ext uri="{FF2B5EF4-FFF2-40B4-BE49-F238E27FC236}">
                <a16:creationId xmlns:a16="http://schemas.microsoft.com/office/drawing/2014/main" id="{BAD3A9E5-206D-4B9B-A3EA-674044D32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4454880"/>
            <a:ext cx="7318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葉峻榳醫師(舊網站): 女力崛起新時代(小劉醫師演講) - 從Maslow 需求 ...">
            <a:extLst>
              <a:ext uri="{FF2B5EF4-FFF2-40B4-BE49-F238E27FC236}">
                <a16:creationId xmlns:a16="http://schemas.microsoft.com/office/drawing/2014/main" id="{213D1B17-05B9-41EC-B6E4-7E7E92E8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42" y="762000"/>
            <a:ext cx="81133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028FB389-248D-4B6B-81B5-CEEEAB10E7F5}"/>
              </a:ext>
            </a:extLst>
          </p:cNvPr>
          <p:cNvSpPr/>
          <p:nvPr/>
        </p:nvSpPr>
        <p:spPr>
          <a:xfrm>
            <a:off x="1534778" y="3429000"/>
            <a:ext cx="9505056" cy="2107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EEE8DE-3189-4F4E-A535-8305AEDC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zh-TW" altLang="en-US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讓我們一起來想一想</a:t>
            </a:r>
            <a:r>
              <a:rPr lang="en-US" altLang="zh-TW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zh-TW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5192AB-9E0F-45B3-B436-A2D97EB76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934" y="2672576"/>
            <a:ext cx="6586489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當師生之間因世代溝通卡卡時</a:t>
            </a:r>
            <a:r>
              <a:rPr lang="en-US" altLang="zh-TW" dirty="0"/>
              <a:t>……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TW" dirty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可能衍生的不良影響有哪些</a:t>
            </a:r>
            <a:r>
              <a:rPr lang="en-US" altLang="zh-TW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被影響的人有誰</a:t>
            </a:r>
            <a:r>
              <a:rPr lang="en-US" altLang="zh-TW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身為輔導教師該做一些什麼去協助學生</a:t>
            </a:r>
            <a:r>
              <a:rPr lang="en-US" altLang="zh-TW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07BA8-5B0E-499A-8BCC-B3374C197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8" r="2055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3482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25D218-6A30-4ED5-ADE2-335F704DD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zh-TW" altLang="en-US" sz="4000"/>
              <a:t>現實治療法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343B6D-1E43-4C71-AEAB-F2BB4D9B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2167" y="2481943"/>
            <a:ext cx="8673484" cy="3695020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人性觀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－人格為整個自我運作的總和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－現實治療的前提：人一生都有自我認同的心理發展                                                    </a:t>
            </a:r>
            <a:endParaRPr lang="zh-TW" alt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＊滿足人性方式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－共融關係、負責、合於現實的行為、正確的行為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＊角色認同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－成功的自我者與失敗的自我者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88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Color Cover">
            <a:extLst>
              <a:ext uri="{FF2B5EF4-FFF2-40B4-BE49-F238E27FC236}">
                <a16:creationId xmlns:a16="http://schemas.microsoft.com/office/drawing/2014/main" id="{009115B9-5BFD-478D-9C87-29ADB3AF1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D57F946-2E03-4DE1-91F8-25BEDC66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-2"/>
            <a:ext cx="3468234" cy="6858000"/>
            <a:chOff x="651279" y="598259"/>
            <a:chExt cx="10889442" cy="5680742"/>
          </a:xfrm>
        </p:grpSpPr>
        <p:sp>
          <p:nvSpPr>
            <p:cNvPr id="76" name="Color">
              <a:extLst>
                <a:ext uri="{FF2B5EF4-FFF2-40B4-BE49-F238E27FC236}">
                  <a16:creationId xmlns:a16="http://schemas.microsoft.com/office/drawing/2014/main" id="{1598881B-E007-4AAF-BA50-0AD618219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Color">
              <a:extLst>
                <a:ext uri="{FF2B5EF4-FFF2-40B4-BE49-F238E27FC236}">
                  <a16:creationId xmlns:a16="http://schemas.microsoft.com/office/drawing/2014/main" id="{87A6DD9E-16A5-46AE-A522-D46D6BEDF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6386" name="Rectangle 3">
            <a:extLst>
              <a:ext uri="{FF2B5EF4-FFF2-40B4-BE49-F238E27FC236}">
                <a16:creationId xmlns:a16="http://schemas.microsoft.com/office/drawing/2014/main" id="{ECA013D5-5C76-42F3-B6C8-20F52A5745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325068" y="1518580"/>
            <a:ext cx="7663732" cy="5120640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W=Want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需求  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D=Doing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行動與引導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E=Evaluation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評估  </a:t>
            </a:r>
            <a:endParaRPr lang="en-US" altLang="zh-TW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P=Plans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計畫與承諾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澄清需求－你要什麼？你真正需要什麼？確定你的需求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決定行動－你在做什麼？有用嗎？選擇一個實際而有效的計畫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評估：討論和分析－是或否、無效則退回原點重來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計畫－決定開始執行計畫、達成協議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再評估</a:t>
            </a:r>
            <a:endParaRPr lang="zh-TW" altLang="en-US" sz="2000" i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3" eaLnBrk="1" hangingPunct="1"/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AF28B4-8214-4B97-8585-1ACFD8A18B87}"/>
              </a:ext>
            </a:extLst>
          </p:cNvPr>
          <p:cNvSpPr txBox="1"/>
          <p:nvPr/>
        </p:nvSpPr>
        <p:spPr>
          <a:xfrm>
            <a:off x="3794296" y="41027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引導改變的「</a:t>
            </a:r>
            <a:r>
              <a:rPr lang="en-US" altLang="zh-TW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WDEP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」輔導歷程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66D950F-0138-465C-95E3-43C2F8C01406}"/>
              </a:ext>
            </a:extLst>
          </p:cNvPr>
          <p:cNvGrpSpPr/>
          <p:nvPr/>
        </p:nvGrpSpPr>
        <p:grpSpPr>
          <a:xfrm>
            <a:off x="656707" y="3812005"/>
            <a:ext cx="3150101" cy="2413000"/>
            <a:chOff x="656707" y="3812005"/>
            <a:chExt cx="3150101" cy="2413000"/>
          </a:xfrm>
        </p:grpSpPr>
        <p:sp>
          <p:nvSpPr>
            <p:cNvPr id="3" name="流程圖: 匯合連接點 2">
              <a:extLst>
                <a:ext uri="{FF2B5EF4-FFF2-40B4-BE49-F238E27FC236}">
                  <a16:creationId xmlns:a16="http://schemas.microsoft.com/office/drawing/2014/main" id="{95F957B5-39DA-460D-AB7D-AD73269BF736}"/>
                </a:ext>
              </a:extLst>
            </p:cNvPr>
            <p:cNvSpPr/>
            <p:nvPr/>
          </p:nvSpPr>
          <p:spPr>
            <a:xfrm>
              <a:off x="656707" y="3812005"/>
              <a:ext cx="2485581" cy="2413000"/>
            </a:xfrm>
            <a:prstGeom prst="flowChartSummingJunction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8F5D83E0-6E61-46A7-AEB7-5C6B7CBC3F2F}"/>
                </a:ext>
              </a:extLst>
            </p:cNvPr>
            <p:cNvSpPr txBox="1"/>
            <p:nvPr/>
          </p:nvSpPr>
          <p:spPr>
            <a:xfrm>
              <a:off x="1562353" y="3953406"/>
              <a:ext cx="857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澄清需求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2CEC1B5-DF60-497A-BE37-B7D880574C66}"/>
                </a:ext>
              </a:extLst>
            </p:cNvPr>
            <p:cNvSpPr txBox="1"/>
            <p:nvPr/>
          </p:nvSpPr>
          <p:spPr>
            <a:xfrm>
              <a:off x="2345540" y="4719671"/>
              <a:ext cx="857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決定行動</a:t>
              </a: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DB901B2B-2627-4440-A3CF-302EE028314E}"/>
                </a:ext>
              </a:extLst>
            </p:cNvPr>
            <p:cNvSpPr txBox="1"/>
            <p:nvPr/>
          </p:nvSpPr>
          <p:spPr>
            <a:xfrm>
              <a:off x="1633076" y="5537503"/>
              <a:ext cx="857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評估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86D0BE92-7FD8-422F-A672-6B0EA324F3A9}"/>
                </a:ext>
              </a:extLst>
            </p:cNvPr>
            <p:cNvSpPr txBox="1"/>
            <p:nvPr/>
          </p:nvSpPr>
          <p:spPr>
            <a:xfrm>
              <a:off x="820225" y="4736345"/>
              <a:ext cx="1079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計畫與承諾</a:t>
              </a:r>
            </a:p>
          </p:txBody>
        </p:sp>
        <p:sp>
          <p:nvSpPr>
            <p:cNvPr id="5" name="箭號: 弧形左彎 4">
              <a:extLst>
                <a:ext uri="{FF2B5EF4-FFF2-40B4-BE49-F238E27FC236}">
                  <a16:creationId xmlns:a16="http://schemas.microsoft.com/office/drawing/2014/main" id="{5D4D8F86-9642-450C-AD33-8E15940759FD}"/>
                </a:ext>
              </a:extLst>
            </p:cNvPr>
            <p:cNvSpPr/>
            <p:nvPr/>
          </p:nvSpPr>
          <p:spPr>
            <a:xfrm rot="18723933">
              <a:off x="1780233" y="3129003"/>
              <a:ext cx="1154052" cy="289909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箭號: 弧形左彎 25">
            <a:extLst>
              <a:ext uri="{FF2B5EF4-FFF2-40B4-BE49-F238E27FC236}">
                <a16:creationId xmlns:a16="http://schemas.microsoft.com/office/drawing/2014/main" id="{5F40CA26-C9B3-4891-BFA2-EF7BB4BCA836}"/>
              </a:ext>
            </a:extLst>
          </p:cNvPr>
          <p:cNvSpPr/>
          <p:nvPr/>
        </p:nvSpPr>
        <p:spPr>
          <a:xfrm rot="8016033">
            <a:off x="855978" y="3993163"/>
            <a:ext cx="1154052" cy="289909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4">
            <a:extLst>
              <a:ext uri="{FF2B5EF4-FFF2-40B4-BE49-F238E27FC236}">
                <a16:creationId xmlns:a16="http://schemas.microsoft.com/office/drawing/2014/main" id="{AD9D3831-83B5-42D8-B4C6-C2DC6D05E596}"/>
              </a:ext>
            </a:extLst>
          </p:cNvPr>
          <p:cNvGrpSpPr>
            <a:grpSpLocks/>
          </p:cNvGrpSpPr>
          <p:nvPr/>
        </p:nvGrpSpPr>
        <p:grpSpPr bwMode="auto">
          <a:xfrm>
            <a:off x="1774826" y="188913"/>
            <a:ext cx="8424863" cy="5903912"/>
            <a:chOff x="1778" y="8874"/>
            <a:chExt cx="8100" cy="4680"/>
          </a:xfrm>
        </p:grpSpPr>
        <p:sp>
          <p:nvSpPr>
            <p:cNvPr id="17411" name="Rectangle 5">
              <a:extLst>
                <a:ext uri="{FF2B5EF4-FFF2-40B4-BE49-F238E27FC236}">
                  <a16:creationId xmlns:a16="http://schemas.microsoft.com/office/drawing/2014/main" id="{92ED75DD-BE95-4580-8B2E-E241F3CCA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11214"/>
              <a:ext cx="7920" cy="23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12" name="Rectangle 6">
              <a:extLst>
                <a:ext uri="{FF2B5EF4-FFF2-40B4-BE49-F238E27FC236}">
                  <a16:creationId xmlns:a16="http://schemas.microsoft.com/office/drawing/2014/main" id="{AEC2FBFB-607E-476A-8C51-731DBD633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8" y="8874"/>
              <a:ext cx="5940" cy="23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13" name="Oval 7">
              <a:extLst>
                <a:ext uri="{FF2B5EF4-FFF2-40B4-BE49-F238E27FC236}">
                  <a16:creationId xmlns:a16="http://schemas.microsoft.com/office/drawing/2014/main" id="{253EB90F-3576-47E7-B397-E2DCC6DD3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9234"/>
              <a:ext cx="4320" cy="396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14" name="Text Box 8">
              <a:extLst>
                <a:ext uri="{FF2B5EF4-FFF2-40B4-BE49-F238E27FC236}">
                  <a16:creationId xmlns:a16="http://schemas.microsoft.com/office/drawing/2014/main" id="{C6299315-16A3-4F8E-8CD9-7D99C39FF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" y="905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E(</a:t>
              </a:r>
              <a:r>
                <a:rPr lang="zh-TW" altLang="en-US" b="1">
                  <a:latin typeface="標楷體" panose="03000509000000000000" pitchFamily="65" charset="-120"/>
                  <a:ea typeface="標楷體" panose="03000509000000000000" pitchFamily="65" charset="-120"/>
                </a:rPr>
                <a:t>評估</a:t>
              </a:r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</p:txBody>
        </p:sp>
        <p:sp>
          <p:nvSpPr>
            <p:cNvPr id="17415" name="Text Box 9">
              <a:extLst>
                <a:ext uri="{FF2B5EF4-FFF2-40B4-BE49-F238E27FC236}">
                  <a16:creationId xmlns:a16="http://schemas.microsoft.com/office/drawing/2014/main" id="{128586C4-6362-4024-93B3-C571FBCE1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8" y="977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P(</a:t>
              </a:r>
              <a:r>
                <a:rPr lang="zh-TW" altLang="en-US" b="1">
                  <a:latin typeface="標楷體" panose="03000509000000000000" pitchFamily="65" charset="-120"/>
                  <a:ea typeface="標楷體" panose="03000509000000000000" pitchFamily="65" charset="-120"/>
                </a:rPr>
                <a:t>計畫</a:t>
              </a:r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</p:txBody>
        </p:sp>
        <p:sp>
          <p:nvSpPr>
            <p:cNvPr id="17416" name="Text Box 10">
              <a:extLst>
                <a:ext uri="{FF2B5EF4-FFF2-40B4-BE49-F238E27FC236}">
                  <a16:creationId xmlns:a16="http://schemas.microsoft.com/office/drawing/2014/main" id="{B4C89F19-F326-45DA-909B-480F003EF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8" y="1175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新細明體" panose="02020500000000000000" pitchFamily="18" charset="-120"/>
                  <a:ea typeface="標楷體" panose="03000509000000000000" pitchFamily="65" charset="-120"/>
                </a:rPr>
                <a:t>必不做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17" name="Text Box 11">
              <a:extLst>
                <a:ext uri="{FF2B5EF4-FFF2-40B4-BE49-F238E27FC236}">
                  <a16:creationId xmlns:a16="http://schemas.microsoft.com/office/drawing/2014/main" id="{611DC506-8F71-43A6-A40A-3FD9973D11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8" y="1175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新細明體" panose="02020500000000000000" pitchFamily="18" charset="-120"/>
                  <a:ea typeface="標楷體" panose="03000509000000000000" pitchFamily="65" charset="-120"/>
                </a:rPr>
                <a:t>必要做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18" name="Text Box 12">
              <a:extLst>
                <a:ext uri="{FF2B5EF4-FFF2-40B4-BE49-F238E27FC236}">
                  <a16:creationId xmlns:a16="http://schemas.microsoft.com/office/drawing/2014/main" id="{4390F350-7A01-4612-9B9D-7850E5639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8" y="9594"/>
              <a:ext cx="90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D(</a:t>
              </a:r>
              <a:r>
                <a:rPr lang="zh-TW" altLang="en-US" b="1">
                  <a:latin typeface="標楷體" panose="03000509000000000000" pitchFamily="65" charset="-120"/>
                  <a:ea typeface="標楷體" panose="03000509000000000000" pitchFamily="65" charset="-120"/>
                </a:rPr>
                <a:t>行動</a:t>
              </a:r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</p:txBody>
        </p:sp>
        <p:sp>
          <p:nvSpPr>
            <p:cNvPr id="17419" name="Text Box 13">
              <a:extLst>
                <a:ext uri="{FF2B5EF4-FFF2-40B4-BE49-F238E27FC236}">
                  <a16:creationId xmlns:a16="http://schemas.microsoft.com/office/drawing/2014/main" id="{84D15F02-933D-475D-AA47-84B57BB81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10494"/>
              <a:ext cx="108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W(</a:t>
              </a:r>
              <a:r>
                <a:rPr lang="zh-TW" altLang="en-US" b="1">
                  <a:latin typeface="標楷體" panose="03000509000000000000" pitchFamily="65" charset="-120"/>
                  <a:ea typeface="標楷體" panose="03000509000000000000" pitchFamily="65" charset="-120"/>
                </a:rPr>
                <a:t>需求</a:t>
              </a:r>
              <a:r>
                <a:rPr lang="en-US" altLang="zh-TW" b="1">
                  <a:latin typeface="標楷體" panose="03000509000000000000" pitchFamily="65" charset="-120"/>
                  <a:ea typeface="標楷體" panose="03000509000000000000" pitchFamily="65" charset="-120"/>
                </a:rPr>
                <a:t>)</a:t>
              </a:r>
            </a:p>
          </p:txBody>
        </p:sp>
        <p:sp>
          <p:nvSpPr>
            <p:cNvPr id="17420" name="Line 14">
              <a:extLst>
                <a:ext uri="{FF2B5EF4-FFF2-40B4-BE49-F238E27FC236}">
                  <a16:creationId xmlns:a16="http://schemas.microsoft.com/office/drawing/2014/main" id="{B6E23C64-BB3A-4699-979C-C17875125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" y="11211"/>
              <a:ext cx="432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1" name="Line 15">
              <a:extLst>
                <a:ext uri="{FF2B5EF4-FFF2-40B4-BE49-F238E27FC236}">
                  <a16:creationId xmlns:a16="http://schemas.microsoft.com/office/drawing/2014/main" id="{5ADF78DE-7E08-4591-93BE-AB127C028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8" y="9594"/>
              <a:ext cx="0" cy="16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2" name="Line 16">
              <a:extLst>
                <a:ext uri="{FF2B5EF4-FFF2-40B4-BE49-F238E27FC236}">
                  <a16:creationId xmlns:a16="http://schemas.microsoft.com/office/drawing/2014/main" id="{8CBFC90A-EE9B-41E9-A1AD-9CD1F2BC08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38" y="11934"/>
              <a:ext cx="0" cy="9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23" name="Text Box 17">
              <a:extLst>
                <a:ext uri="{FF2B5EF4-FFF2-40B4-BE49-F238E27FC236}">
                  <a16:creationId xmlns:a16="http://schemas.microsoft.com/office/drawing/2014/main" id="{C904D72E-FCA1-4887-9FE1-EB21D79C8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8" y="12834"/>
              <a:ext cx="216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/>
              <a:r>
                <a:rPr lang="zh-TW" altLang="en-US" b="1">
                  <a:latin typeface="新細明體" panose="02020500000000000000" pitchFamily="18" charset="-120"/>
                  <a:ea typeface="標楷體" panose="03000509000000000000" pitchFamily="65" charset="-120"/>
                </a:rPr>
                <a:t>追蹤、諮詢、繼續教育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24" name="AutoShape 18">
              <a:extLst>
                <a:ext uri="{FF2B5EF4-FFF2-40B4-BE49-F238E27FC236}">
                  <a16:creationId xmlns:a16="http://schemas.microsoft.com/office/drawing/2014/main" id="{B933331D-9F7A-450A-BCF0-67DF60E2D9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468" y="10944"/>
              <a:ext cx="540" cy="1080"/>
            </a:xfrm>
            <a:prstGeom prst="flowChartDelay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25" name="Text Box 19">
              <a:extLst>
                <a:ext uri="{FF2B5EF4-FFF2-40B4-BE49-F238E27FC236}">
                  <a16:creationId xmlns:a16="http://schemas.microsoft.com/office/drawing/2014/main" id="{B5028078-D785-4693-B325-78C73B7C96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8" y="11214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Times New Roman" panose="02020603050405020304" pitchFamily="18" charset="0"/>
                  <a:ea typeface="標楷體" panose="03000509000000000000" pitchFamily="65" charset="-120"/>
                </a:rPr>
                <a:t>信任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26" name="AutoShape 20">
              <a:extLst>
                <a:ext uri="{FF2B5EF4-FFF2-40B4-BE49-F238E27FC236}">
                  <a16:creationId xmlns:a16="http://schemas.microsoft.com/office/drawing/2014/main" id="{C4AB18A2-D83D-4F79-89B2-A959AC3ED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8" y="9414"/>
              <a:ext cx="180" cy="18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27" name="AutoShape 21">
              <a:extLst>
                <a:ext uri="{FF2B5EF4-FFF2-40B4-BE49-F238E27FC236}">
                  <a16:creationId xmlns:a16="http://schemas.microsoft.com/office/drawing/2014/main" id="{5E7D0997-1F28-4F8C-8B2B-ACAD00E389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15031">
              <a:off x="4827" y="9260"/>
              <a:ext cx="179" cy="18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28" name="AutoShape 22">
              <a:extLst>
                <a:ext uri="{FF2B5EF4-FFF2-40B4-BE49-F238E27FC236}">
                  <a16:creationId xmlns:a16="http://schemas.microsoft.com/office/drawing/2014/main" id="{3677839C-FA7D-49DA-935A-EC8FA59152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77588">
              <a:off x="3760" y="10123"/>
              <a:ext cx="180" cy="179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29" name="AutoShape 23">
              <a:extLst>
                <a:ext uri="{FF2B5EF4-FFF2-40B4-BE49-F238E27FC236}">
                  <a16:creationId xmlns:a16="http://schemas.microsoft.com/office/drawing/2014/main" id="{7E701994-BB89-43A3-B9E7-47734B4CA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17998">
              <a:off x="7183" y="12466"/>
              <a:ext cx="245" cy="207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30" name="AutoShape 24">
              <a:extLst>
                <a:ext uri="{FF2B5EF4-FFF2-40B4-BE49-F238E27FC236}">
                  <a16:creationId xmlns:a16="http://schemas.microsoft.com/office/drawing/2014/main" id="{D1B44DB8-8FBE-4F87-B34E-92A3F4D87E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82265">
              <a:off x="3957" y="12349"/>
              <a:ext cx="180" cy="232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17431" name="Line 25">
              <a:extLst>
                <a:ext uri="{FF2B5EF4-FFF2-40B4-BE49-F238E27FC236}">
                  <a16:creationId xmlns:a16="http://schemas.microsoft.com/office/drawing/2014/main" id="{3C6E01E0-4AFF-47AC-ADE1-E43088FC0E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78" y="11211"/>
              <a:ext cx="0" cy="1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32" name="Line 26">
              <a:extLst>
                <a:ext uri="{FF2B5EF4-FFF2-40B4-BE49-F238E27FC236}">
                  <a16:creationId xmlns:a16="http://schemas.microsoft.com/office/drawing/2014/main" id="{8F707BF7-5500-46D1-B189-970E31FFD8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98" y="11034"/>
              <a:ext cx="0" cy="1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433" name="Text Box 27">
              <a:extLst>
                <a:ext uri="{FF2B5EF4-FFF2-40B4-BE49-F238E27FC236}">
                  <a16:creationId xmlns:a16="http://schemas.microsoft.com/office/drawing/2014/main" id="{A2DD2A81-A0AF-4D2D-ADDA-A22F1329A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8" y="9054"/>
              <a:ext cx="72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Times New Roman" panose="02020603050405020304" pitchFamily="18" charset="0"/>
                  <a:ea typeface="標楷體" panose="03000509000000000000" pitchFamily="65" charset="-120"/>
                </a:rPr>
                <a:t>療　程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34" name="Text Box 28">
              <a:extLst>
                <a:ext uri="{FF2B5EF4-FFF2-40B4-BE49-F238E27FC236}">
                  <a16:creationId xmlns:a16="http://schemas.microsoft.com/office/drawing/2014/main" id="{F15B3555-DCB5-4F2E-82A7-729135CDC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8" y="9054"/>
              <a:ext cx="72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Times New Roman" panose="02020603050405020304" pitchFamily="18" charset="0"/>
                  <a:ea typeface="標楷體" panose="03000509000000000000" pitchFamily="65" charset="-120"/>
                </a:rPr>
                <a:t>療　程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35" name="Text Box 29">
              <a:extLst>
                <a:ext uri="{FF2B5EF4-FFF2-40B4-BE49-F238E27FC236}">
                  <a16:creationId xmlns:a16="http://schemas.microsoft.com/office/drawing/2014/main" id="{960CE76C-DE8F-4752-B030-52824E5A7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" y="11934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Times New Roman" panose="02020603050405020304" pitchFamily="18" charset="0"/>
                  <a:ea typeface="標楷體" panose="03000509000000000000" pitchFamily="65" charset="-120"/>
                </a:rPr>
                <a:t>環　境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  <p:sp>
          <p:nvSpPr>
            <p:cNvPr id="17436" name="Text Box 30">
              <a:extLst>
                <a:ext uri="{FF2B5EF4-FFF2-40B4-BE49-F238E27FC236}">
                  <a16:creationId xmlns:a16="http://schemas.microsoft.com/office/drawing/2014/main" id="{4C658532-C591-4577-AA9D-1863AF78AC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78" y="11934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b="1">
                  <a:latin typeface="Times New Roman" panose="02020603050405020304" pitchFamily="18" charset="0"/>
                  <a:ea typeface="標楷體" panose="03000509000000000000" pitchFamily="65" charset="-120"/>
                </a:rPr>
                <a:t>環　境</a:t>
              </a:r>
              <a:endParaRPr lang="zh-TW" altLang="en-US" b="1">
                <a:ea typeface="標楷體" panose="03000509000000000000" pitchFamily="65" charset="-12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02616" y="252021"/>
            <a:ext cx="67128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zh-TW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彭  心  怡</a:t>
            </a:r>
            <a:endParaRPr lang="zh-TW" alt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790919" y="1278649"/>
            <a:ext cx="3631565" cy="360098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" hangingPunct="0"/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</a:t>
            </a:r>
            <a:r>
              <a:rPr lang="en-US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歷 </a:t>
            </a: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輔仁大學 心理學系 博士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現 任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擺渡人生設計股份有限公司 職涯顧問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台北市就業促進課程 資深講師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中國文化大學推廣教育部 兼任助理教授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生涯發展與諮詢學會 常務理事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力人關係促進協會 監事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/>
              <a:t>國防大學 心理與社會學系 兼任助理教授</a:t>
            </a:r>
            <a:endParaRPr lang="en-US" altLang="zh-TW" sz="1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/>
              <a:t>中華航空公司人力資源部  特約員工心理諮詢員</a:t>
            </a:r>
            <a:endParaRPr lang="en-US" altLang="zh-TW" sz="1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/>
              <a:t>聯合心理諮商所 兼任諮商心理師</a:t>
            </a:r>
            <a:endParaRPr lang="en-US" altLang="zh-TW" sz="1400" dirty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sz="1400" dirty="0"/>
              <a:t>台北市諮商心理師公會  兼任幹事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6E13BB-D665-4026-88B2-0C9CDE258EB0}"/>
              </a:ext>
            </a:extLst>
          </p:cNvPr>
          <p:cNvSpPr/>
          <p:nvPr/>
        </p:nvSpPr>
        <p:spPr bwMode="auto">
          <a:xfrm>
            <a:off x="677045" y="1096070"/>
            <a:ext cx="5745438" cy="122028"/>
          </a:xfrm>
          <a:prstGeom prst="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8" rIns="91436" bIns="45718" anchor="ctr"/>
          <a:lstStyle/>
          <a:p>
            <a:pPr algn="ctr" defTabSz="914099">
              <a:defRPr/>
            </a:pPr>
            <a:endParaRPr lang="zh-TW" altLang="en-US" sz="20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微軟正黑體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A139C5-1754-411B-9753-C116F221A187}"/>
              </a:ext>
            </a:extLst>
          </p:cNvPr>
          <p:cNvSpPr/>
          <p:nvPr/>
        </p:nvSpPr>
        <p:spPr>
          <a:xfrm>
            <a:off x="6887562" y="986261"/>
            <a:ext cx="5011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3588" indent="-763588"/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專業證照：</a:t>
            </a:r>
            <a:endParaRPr lang="en-US" altLang="zh-TW" sz="2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76A14B6-2347-4C2C-9376-7B74629392D9}"/>
              </a:ext>
            </a:extLst>
          </p:cNvPr>
          <p:cNvSpPr txBox="1"/>
          <p:nvPr/>
        </p:nvSpPr>
        <p:spPr>
          <a:xfrm>
            <a:off x="6884646" y="1386371"/>
            <a:ext cx="4710277" cy="370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諮商心理師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諮心字第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001522 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大專院校助理教授證書（助理字第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100131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號）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DEAP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員工協助方案規劃師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台灣高階管理諮詢顧問認證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 </a:t>
            </a:r>
            <a:r>
              <a:rPr lang="en-US" altLang="zh-TW" sz="14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HiQ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多元智能分析師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NAHA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芳療協會 國際芳療師 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 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HCT 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國際園藝治療師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級健康管理師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台灣靜心流動畫藝術指導師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lnSpc>
                <a:spcPct val="170000"/>
              </a:lnSpc>
              <a:buFont typeface="Wingdings" panose="05000000000000000000" pitchFamily="2" charset="2"/>
              <a:buChar char="p"/>
            </a:pP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6" descr="圖像裡可能有1 人、微笑中、特寫">
            <a:extLst>
              <a:ext uri="{FF2B5EF4-FFF2-40B4-BE49-F238E27FC236}">
                <a16:creationId xmlns:a16="http://schemas.microsoft.com/office/drawing/2014/main" id="{9EC4A13B-4C52-4177-B557-F6319C39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1"/>
          <a:stretch>
            <a:fillRect/>
          </a:stretch>
        </p:blipFill>
        <p:spPr bwMode="auto">
          <a:xfrm>
            <a:off x="618854" y="1386371"/>
            <a:ext cx="2101104" cy="315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6FD38A2-21AB-433E-9AC9-CB15787B3FC2}"/>
              </a:ext>
            </a:extLst>
          </p:cNvPr>
          <p:cNvSpPr txBox="1"/>
          <p:nvPr/>
        </p:nvSpPr>
        <p:spPr>
          <a:xfrm>
            <a:off x="200906" y="4790097"/>
            <a:ext cx="115701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0" indent="-273050"/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企業授課經驗</a:t>
            </a:r>
            <a:endParaRPr lang="en-US" altLang="zh-TW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Wingdings" pitchFamily="2" charset="2"/>
            </a:endParaRPr>
          </a:p>
          <a:p>
            <a:pPr marL="273050" indent="-273050"/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Wingdings" pitchFamily="2" charset="2"/>
            </a:endParaRPr>
          </a:p>
          <a:p>
            <a:pPr marL="273050" indent="-273050"/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     中華航空公司、台灣電力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(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北總公司與中南分公司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、家樂福總公司、中華電信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(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總公司與中南分公司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、台糖、永豐餘、國泰健康管理、超秦集團、今網寬頻、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AUDI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總公司、友輝光電、友華生技、德商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GFK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行銷公司、中油股份有限公司、亮谷管顧公司、農委會總部、林務局、勞動力發展署公開班課程、台灣鐵路、王子製藥、迦碩事業有限公司、精萃公關顧問公司、吉的堡美語、新北市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/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  <a:sym typeface="Wingdings" pitchFamily="2" charset="2"/>
              </a:rPr>
              <a:t>桃竹苗各就業服務站、世界展望協會、財團法人愛福家協會、財團法人力人關係促進協會、台北市心理衛生中心、家扶基金會、陽光社會福利基金會、台北市婦女中心、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44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BF73519D-DA1B-48C9-8483-0987E4FF7A7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992314" y="620714"/>
            <a:ext cx="8207375" cy="1800225"/>
          </a:xfrm>
        </p:spPr>
        <p:txBody>
          <a:bodyPr/>
          <a:lstStyle/>
          <a:p>
            <a:pPr eaLnBrk="1" hangingPunct="1"/>
            <a:r>
              <a:rPr lang="zh-TW" altLang="en-US" sz="3200" dirty="0">
                <a:ea typeface="標楷體" panose="03000509000000000000" pitchFamily="65" charset="-120"/>
              </a:rPr>
              <a:t>建立適當的師生互動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ea typeface="標楷體" panose="03000509000000000000" pitchFamily="65" charset="-120"/>
              </a:rPr>
              <a:t>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創造和諧共融關係的原則與技巧遵守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－「必要」守則和「必不」守則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dirty="0">
              <a:solidFill>
                <a:schemeClr val="hlink"/>
              </a:solidFill>
            </a:endParaRPr>
          </a:p>
        </p:txBody>
      </p:sp>
      <p:graphicFrame>
        <p:nvGraphicFramePr>
          <p:cNvPr id="60448" name="Group 32">
            <a:extLst>
              <a:ext uri="{FF2B5EF4-FFF2-40B4-BE49-F238E27FC236}">
                <a16:creationId xmlns:a16="http://schemas.microsoft.com/office/drawing/2014/main" id="{A34FF7D6-DC59-4605-9E32-607897EAF993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43074709"/>
              </p:ext>
            </p:extLst>
          </p:nvPr>
        </p:nvGraphicFramePr>
        <p:xfrm>
          <a:off x="1175998" y="2211432"/>
          <a:ext cx="9840003" cy="4451259"/>
        </p:xfrm>
        <a:graphic>
          <a:graphicData uri="http://schemas.openxmlformats.org/drawingml/2006/table">
            <a:tbl>
              <a:tblPr/>
              <a:tblGrid>
                <a:gridCol w="5294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5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75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必要守則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必不守則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專注的行為　　　　　懇切、堅決、熱心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禁止論斷　　　　　　不做預設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運用幽默感　　　　　建立界限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分享自我與做你自己　聆聽隱喻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聆聽主題　　　　　　摘要與聚焦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允許承受行為後果　　允許沉默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表達同理心　　　　　注重諮商倫理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重複提問　　　　　　創造預期的與溝通</a:t>
                      </a: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Schoolbook" pitchFamily="18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希望感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新細明體" pitchFamily="18" charset="-12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不爭辯　　　　　不要老闆式的管理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不批判或強迫　　不貶低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不找藉口　　　　不挑剔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Schoolbook" pitchFamily="18" charset="0"/>
                          <a:ea typeface="新細明體" pitchFamily="18" charset="-120"/>
                        </a:rPr>
                        <a:t>不輕言放棄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Schoolbook" pitchFamily="18" charset="0"/>
                        <a:ea typeface="新細明體" pitchFamily="18" charset="-12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9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7EDF672-985C-43EE-B990-4A5660C3D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535020" y="685800"/>
            <a:ext cx="2780271" cy="5105400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TW" altLang="en-US" sz="400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學派在教育上的應用</a:t>
            </a:r>
          </a:p>
        </p:txBody>
      </p:sp>
      <p:graphicFrame>
        <p:nvGraphicFramePr>
          <p:cNvPr id="65540" name="Rectangle 3">
            <a:extLst>
              <a:ext uri="{FF2B5EF4-FFF2-40B4-BE49-F238E27FC236}">
                <a16:creationId xmlns:a16="http://schemas.microsoft.com/office/drawing/2014/main" id="{8ED53E9F-F882-4E0D-9838-B7C0FE3AC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69977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59D39C00-193F-40B1-88F7-9DC5E52EB4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002331" y="2066507"/>
            <a:ext cx="7448771" cy="3450613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輔導教師在過程中扮演引導者、朋友、楷模的角色，營造溫馨的班級與輔導氣氛，鼓勵學生自我觀察檢核、同儕支持</a:t>
            </a:r>
          </a:p>
          <a:p>
            <a:pPr eaLnBrk="1" hangingPunct="1"/>
            <a:endParaRPr lang="zh-TW" altLang="en-US" sz="32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51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EB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3" name="Picture 4" descr="piyos013">
            <a:hlinkClick r:id="rId2" action="ppaction://hlinkfile"/>
            <a:extLst>
              <a:ext uri="{FF2B5EF4-FFF2-40B4-BE49-F238E27FC236}">
                <a16:creationId xmlns:a16="http://schemas.microsoft.com/office/drawing/2014/main" id="{D0DDDAC1-1CFC-4AD5-BD7A-C783AF5A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9697" y="2857501"/>
            <a:ext cx="1211577" cy="11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F606046-7886-4984-A698-AD5DEA37851D}"/>
              </a:ext>
            </a:extLst>
          </p:cNvPr>
          <p:cNvSpPr/>
          <p:nvPr/>
        </p:nvSpPr>
        <p:spPr>
          <a:xfrm rot="5400000">
            <a:off x="3697288" y="-1014412"/>
            <a:ext cx="796925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4579" name="圖片 2">
            <a:extLst>
              <a:ext uri="{FF2B5EF4-FFF2-40B4-BE49-F238E27FC236}">
                <a16:creationId xmlns:a16="http://schemas.microsoft.com/office/drawing/2014/main" id="{C4CC5750-463A-44DD-B749-3ACF165D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2459038"/>
            <a:ext cx="342741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8">
            <a:extLst>
              <a:ext uri="{FF2B5EF4-FFF2-40B4-BE49-F238E27FC236}">
                <a16:creationId xmlns:a16="http://schemas.microsoft.com/office/drawing/2014/main" id="{75475720-1600-4915-A480-D74A36F3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4" y="1325563"/>
            <a:ext cx="7731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85763" indent="-385763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buFont typeface="Calibri Light" panose="020F0302020204030204" pitchFamily="34" charset="0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輔導過程中的技巧的功能與目的？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Calibri Light" panose="020F0302020204030204" pitchFamily="34" charset="0"/>
              <a:buAutoNum type="arabicPeriod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好技巧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好的諮商輔導？</a:t>
            </a:r>
          </a:p>
        </p:txBody>
      </p:sp>
      <p:sp>
        <p:nvSpPr>
          <p:cNvPr id="24581" name="矩形 9">
            <a:extLst>
              <a:ext uri="{FF2B5EF4-FFF2-40B4-BE49-F238E27FC236}">
                <a16:creationId xmlns:a16="http://schemas.microsoft.com/office/drawing/2014/main" id="{FD9B69E9-40F5-4E3A-8770-64B3C6C8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979488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試著回答以下兩個問題：</a:t>
            </a:r>
            <a:endParaRPr lang="en-US" altLang="zh-TW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>
            <a:extLst>
              <a:ext uri="{FF2B5EF4-FFF2-40B4-BE49-F238E27FC236}">
                <a16:creationId xmlns:a16="http://schemas.microsoft.com/office/drawing/2014/main" id="{F5641C84-5351-4BBB-B57C-1A66FE615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3" name="內容版面配置區 3">
            <a:extLst>
              <a:ext uri="{FF2B5EF4-FFF2-40B4-BE49-F238E27FC236}">
                <a16:creationId xmlns:a16="http://schemas.microsoft.com/office/drawing/2014/main" id="{FAC58D57-D2C3-4A01-B574-E8D97358C2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362076"/>
            <a:ext cx="4867275" cy="3248025"/>
          </a:xfr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3C9549B-8F0A-4695-95E8-5B4A2D530CE2}"/>
              </a:ext>
            </a:extLst>
          </p:cNvPr>
          <p:cNvSpPr/>
          <p:nvPr/>
        </p:nvSpPr>
        <p:spPr>
          <a:xfrm>
            <a:off x="5735639" y="1095375"/>
            <a:ext cx="655637" cy="4686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69530A5-43E4-441F-B4C7-3B57D6412365}"/>
              </a:ext>
            </a:extLst>
          </p:cNvPr>
          <p:cNvSpPr/>
          <p:nvPr/>
        </p:nvSpPr>
        <p:spPr>
          <a:xfrm>
            <a:off x="6483351" y="1628776"/>
            <a:ext cx="3908425" cy="3908425"/>
          </a:xfrm>
          <a:prstGeom prst="rect">
            <a:avLst/>
          </a:prstGeom>
          <a:solidFill>
            <a:srgbClr val="242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606" name="矩形 7">
            <a:extLst>
              <a:ext uri="{FF2B5EF4-FFF2-40B4-BE49-F238E27FC236}">
                <a16:creationId xmlns:a16="http://schemas.microsoft.com/office/drawing/2014/main" id="{D8C2E896-BDEA-449C-B58E-E568D5BC1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6" y="2125663"/>
            <a:ext cx="369887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助人：協助學生探索並從中獲得洞察，以利其作出行動。</a:t>
            </a:r>
            <a:endParaRPr lang="en-US" altLang="zh-TW" sz="2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技巧：促進與學生的輔導關係，理解他們。</a:t>
            </a:r>
            <a:endParaRPr lang="en-US" altLang="zh-TW" sz="2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4F3E27-C848-430A-B46D-A3BC8B2A6F39}"/>
              </a:ext>
            </a:extLst>
          </p:cNvPr>
          <p:cNvSpPr/>
          <p:nvPr/>
        </p:nvSpPr>
        <p:spPr>
          <a:xfrm>
            <a:off x="4041775" y="4711700"/>
            <a:ext cx="2954338" cy="50800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甚麼是助人技巧？</a:t>
            </a:r>
            <a:endParaRPr lang="en-US" altLang="zh-TW" sz="27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91A6EB6-1385-4A7A-A7B8-6CACBA7093D2}"/>
              </a:ext>
            </a:extLst>
          </p:cNvPr>
          <p:cNvSpPr/>
          <p:nvPr/>
        </p:nvSpPr>
        <p:spPr>
          <a:xfrm>
            <a:off x="2333625" y="3254376"/>
            <a:ext cx="1747838" cy="4476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4F13D4-E98E-46BF-950B-F87A73979307}"/>
              </a:ext>
            </a:extLst>
          </p:cNvPr>
          <p:cNvSpPr/>
          <p:nvPr/>
        </p:nvSpPr>
        <p:spPr>
          <a:xfrm>
            <a:off x="5016501" y="3254376"/>
            <a:ext cx="2157413" cy="4476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洞察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840629-F22D-4D41-A523-6C7CC236B3F0}"/>
              </a:ext>
            </a:extLst>
          </p:cNvPr>
          <p:cNvSpPr/>
          <p:nvPr/>
        </p:nvSpPr>
        <p:spPr>
          <a:xfrm>
            <a:off x="7956550" y="3254376"/>
            <a:ext cx="1746250" cy="4476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</a:p>
        </p:txBody>
      </p:sp>
      <p:sp>
        <p:nvSpPr>
          <p:cNvPr id="7" name="向右箭號 6">
            <a:extLst>
              <a:ext uri="{FF2B5EF4-FFF2-40B4-BE49-F238E27FC236}">
                <a16:creationId xmlns:a16="http://schemas.microsoft.com/office/drawing/2014/main" id="{712FE10B-1427-4577-86F5-06317BE02281}"/>
              </a:ext>
            </a:extLst>
          </p:cNvPr>
          <p:cNvSpPr/>
          <p:nvPr/>
        </p:nvSpPr>
        <p:spPr>
          <a:xfrm>
            <a:off x="7345364" y="3217863"/>
            <a:ext cx="439737" cy="520700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E26D0C2E-7B1A-4FE7-B047-171641C8CA73}"/>
              </a:ext>
            </a:extLst>
          </p:cNvPr>
          <p:cNvSpPr/>
          <p:nvPr/>
        </p:nvSpPr>
        <p:spPr>
          <a:xfrm>
            <a:off x="4329114" y="3217863"/>
            <a:ext cx="439737" cy="520700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F99476-BE04-46D6-8F4D-3F1BB43025F3}"/>
              </a:ext>
            </a:extLst>
          </p:cNvPr>
          <p:cNvSpPr/>
          <p:nvPr/>
        </p:nvSpPr>
        <p:spPr>
          <a:xfrm>
            <a:off x="1524001" y="1054101"/>
            <a:ext cx="3344863" cy="931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3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632" name="文字方塊 9">
            <a:extLst>
              <a:ext uri="{FF2B5EF4-FFF2-40B4-BE49-F238E27FC236}">
                <a16:creationId xmlns:a16="http://schemas.microsoft.com/office/drawing/2014/main" id="{DB8A9C9D-810D-4321-877D-5E9F53061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1764" y="1325564"/>
            <a:ext cx="77311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助人歷程三階段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0D3E195-3D31-436B-90CE-C492F1D9A71E}"/>
              </a:ext>
            </a:extLst>
          </p:cNvPr>
          <p:cNvSpPr txBox="1"/>
          <p:nvPr/>
        </p:nvSpPr>
        <p:spPr>
          <a:xfrm>
            <a:off x="2333625" y="3811588"/>
            <a:ext cx="1747838" cy="3238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辨識與確認問題。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C5D638A-34E7-4AD5-9C7E-BED14AC552EE}"/>
              </a:ext>
            </a:extLst>
          </p:cNvPr>
          <p:cNvSpPr txBox="1"/>
          <p:nvPr/>
        </p:nvSpPr>
        <p:spPr>
          <a:xfrm>
            <a:off x="5024438" y="4654551"/>
            <a:ext cx="2157412" cy="14779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典型技巧：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探索的技巧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解釋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立即性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20A830E-6EB6-4978-87D1-C4A55FC1FE22}"/>
              </a:ext>
            </a:extLst>
          </p:cNvPr>
          <p:cNvSpPr txBox="1"/>
          <p:nvPr/>
        </p:nvSpPr>
        <p:spPr>
          <a:xfrm>
            <a:off x="7956550" y="4654550"/>
            <a:ext cx="1746250" cy="17541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典型技巧：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探索與洞察技巧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提供訊息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直接引導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636" name="標題 1">
            <a:extLst>
              <a:ext uri="{FF2B5EF4-FFF2-40B4-BE49-F238E27FC236}">
                <a16:creationId xmlns:a16="http://schemas.microsoft.com/office/drawing/2014/main" id="{B43E1EDC-4EDC-4A71-93F5-E773C8E20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6" y="2573338"/>
            <a:ext cx="7369175" cy="5207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基礎技巧：專注與傾聽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5DF2F1-9495-4FE0-8E04-937A47AFAD63}"/>
              </a:ext>
            </a:extLst>
          </p:cNvPr>
          <p:cNvSpPr txBox="1"/>
          <p:nvPr/>
        </p:nvSpPr>
        <p:spPr>
          <a:xfrm>
            <a:off x="2333625" y="4654551"/>
            <a:ext cx="1747838" cy="147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典型技巧：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開放式問句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情感反映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9668936-E10A-42B7-9DFA-3502E75EE678}"/>
              </a:ext>
            </a:extLst>
          </p:cNvPr>
          <p:cNvSpPr txBox="1"/>
          <p:nvPr/>
        </p:nvSpPr>
        <p:spPr>
          <a:xfrm>
            <a:off x="5016501" y="3795714"/>
            <a:ext cx="2157413" cy="78422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協助會談者對問題有更多的了解，發現自己與問題的關係。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448659D-EDC9-4FFC-82C7-2E150F842A02}"/>
              </a:ext>
            </a:extLst>
          </p:cNvPr>
          <p:cNvSpPr txBox="1"/>
          <p:nvPr/>
        </p:nvSpPr>
        <p:spPr>
          <a:xfrm>
            <a:off x="7956550" y="3795714"/>
            <a:ext cx="1746250" cy="554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做出改變的決定並產生實際行動。</a:t>
            </a:r>
            <a:endParaRPr lang="en-US" altLang="zh-TW" sz="1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E1214AD8-DCE4-45F6-9877-7923E9F69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125413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基本技巧：專注與傾聽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2115E4F-A45C-4D03-BAE4-F9D84727E340}"/>
              </a:ext>
            </a:extLst>
          </p:cNvPr>
          <p:cNvSpPr txBox="1">
            <a:spLocks/>
          </p:cNvSpPr>
          <p:nvPr/>
        </p:nvSpPr>
        <p:spPr>
          <a:xfrm>
            <a:off x="5140326" y="1341439"/>
            <a:ext cx="5419725" cy="796925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整個助人歷程之中的基本技巧。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讓與談者感到安全並能探索自身的想法與感受。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2D87002D-D622-4488-86CD-99352D266C4F}"/>
              </a:ext>
            </a:extLst>
          </p:cNvPr>
          <p:cNvSpPr/>
          <p:nvPr/>
        </p:nvSpPr>
        <p:spPr>
          <a:xfrm>
            <a:off x="5192714" y="3262313"/>
            <a:ext cx="4687887" cy="6667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O 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–採開放姿態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(Adopt an open posture)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0905BA13-519C-4DF3-9C81-158F1CAAA3FF}"/>
              </a:ext>
            </a:extLst>
          </p:cNvPr>
          <p:cNvSpPr/>
          <p:nvPr/>
        </p:nvSpPr>
        <p:spPr>
          <a:xfrm>
            <a:off x="5170488" y="4200525"/>
            <a:ext cx="4686300" cy="6667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 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–傾身朝向求職者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(Lean toward the client)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040E78E2-B01C-4D7D-96B0-C0B8820CBA7B}"/>
              </a:ext>
            </a:extLst>
          </p:cNvPr>
          <p:cNvSpPr/>
          <p:nvPr/>
        </p:nvSpPr>
        <p:spPr>
          <a:xfrm>
            <a:off x="5192713" y="6032500"/>
            <a:ext cx="5334000" cy="6667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R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–建立輕鬆互動關係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(Try to be relatively relaxed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679" name="圖片 10">
            <a:extLst>
              <a:ext uri="{FF2B5EF4-FFF2-40B4-BE49-F238E27FC236}">
                <a16:creationId xmlns:a16="http://schemas.microsoft.com/office/drawing/2014/main" id="{D3A3AF75-DA94-4646-BE82-1235A8A7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r="29198"/>
          <a:stretch>
            <a:fillRect/>
          </a:stretch>
        </p:blipFill>
        <p:spPr bwMode="auto">
          <a:xfrm>
            <a:off x="1524001" y="923926"/>
            <a:ext cx="35480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B00BB588-537E-408A-AFCE-46180C1B600B}"/>
              </a:ext>
            </a:extLst>
          </p:cNvPr>
          <p:cNvSpPr/>
          <p:nvPr/>
        </p:nvSpPr>
        <p:spPr>
          <a:xfrm>
            <a:off x="5192713" y="2322514"/>
            <a:ext cx="4921250" cy="6683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 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–面對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正視求職者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(Face the client squarely)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EF03C000-B2E1-47EA-B370-1C9CAD5FBF03}"/>
              </a:ext>
            </a:extLst>
          </p:cNvPr>
          <p:cNvSpPr/>
          <p:nvPr/>
        </p:nvSpPr>
        <p:spPr>
          <a:xfrm>
            <a:off x="5170488" y="5116514"/>
            <a:ext cx="4921250" cy="6683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 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–維持目光接觸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(Maintain good eye contact)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BE38CB7D-B2D7-47DC-8D88-0A3D070FF4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DEC18537-0CAE-4184-87AB-30A94180A6E7}"/>
              </a:ext>
            </a:extLst>
          </p:cNvPr>
          <p:cNvSpPr/>
          <p:nvPr/>
        </p:nvSpPr>
        <p:spPr>
          <a:xfrm>
            <a:off x="2187575" y="1370013"/>
            <a:ext cx="8045450" cy="4164012"/>
          </a:xfrm>
          <a:prstGeom prst="bracketPair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專注與傾聽的效果評估：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沒有專注與傾聽時，學生會遠離與分心，甚至感到不舒服。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中度專注與傾聽，學生能夠繼續說，但感到不完全的舒適。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高度專注與傾聽，學生會覺得會談是舒適的，助人者是傾聽且關心的繼續談個人問題。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29589738-A898-49C2-9615-0552914F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138113"/>
            <a:ext cx="4938713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探索技巧：開放式問句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E23134C-39FA-4FB2-AFDB-9685E0627DEB}"/>
              </a:ext>
            </a:extLst>
          </p:cNvPr>
          <p:cNvSpPr txBox="1">
            <a:spLocks/>
          </p:cNvSpPr>
          <p:nvPr/>
        </p:nvSpPr>
        <p:spPr>
          <a:xfrm>
            <a:off x="5056189" y="1352551"/>
            <a:ext cx="5419725" cy="798513"/>
          </a:xfrm>
          <a:prstGeom prst="rect">
            <a:avLst/>
          </a:prstGeom>
        </p:spPr>
        <p:txBody>
          <a:bodyPr lIns="68580" tIns="34290" rIns="68580" bIns="3429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利用問句邀請會談者澄清或探索想法與感覺。可以是問句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你對那件事的感覺如何？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或直述句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讓我知道你感覺如何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1CE2148C-F3E3-46B8-B164-930E05C3A82C}"/>
              </a:ext>
            </a:extLst>
          </p:cNvPr>
          <p:cNvSpPr/>
          <p:nvPr/>
        </p:nvSpPr>
        <p:spPr>
          <a:xfrm>
            <a:off x="5283200" y="2989263"/>
            <a:ext cx="4197350" cy="7175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問題應有所修飾，短而簡單。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2B5E934F-57A6-467F-A6F8-686B0C7850E8}"/>
              </a:ext>
            </a:extLst>
          </p:cNvPr>
          <p:cNvSpPr/>
          <p:nvPr/>
        </p:nvSpPr>
        <p:spPr>
          <a:xfrm>
            <a:off x="5286375" y="3971925"/>
            <a:ext cx="4565650" cy="7175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避免多重問題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72934F35-52B6-41D1-842B-56EDD20709A9}"/>
              </a:ext>
            </a:extLst>
          </p:cNvPr>
          <p:cNvSpPr/>
          <p:nvPr/>
        </p:nvSpPr>
        <p:spPr>
          <a:xfrm>
            <a:off x="5313363" y="5843588"/>
            <a:ext cx="5162550" cy="7159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避免「為什麼」的問題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7">
            <a:extLst>
              <a:ext uri="{FF2B5EF4-FFF2-40B4-BE49-F238E27FC236}">
                <a16:creationId xmlns:a16="http://schemas.microsoft.com/office/drawing/2014/main" id="{5084CF17-082C-47A6-BF69-2B6F83975AC6}"/>
              </a:ext>
            </a:extLst>
          </p:cNvPr>
          <p:cNvSpPr/>
          <p:nvPr/>
        </p:nvSpPr>
        <p:spPr>
          <a:xfrm>
            <a:off x="5283200" y="2043113"/>
            <a:ext cx="4724400" cy="7175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語調要低，表達出關心與親近，速度放慢。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A27BCF45-CE86-4B46-9397-8452A3C76EE9}"/>
              </a:ext>
            </a:extLst>
          </p:cNvPr>
          <p:cNvSpPr/>
          <p:nvPr/>
        </p:nvSpPr>
        <p:spPr>
          <a:xfrm>
            <a:off x="5313363" y="4910138"/>
            <a:ext cx="4724400" cy="7175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聚焦在會談者身上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753" name="圖片 2" descr="一張含有 室外, 小男孩, 年輕, 大自然 的圖片&#10;&#10;自動產生的描述">
            <a:extLst>
              <a:ext uri="{FF2B5EF4-FFF2-40B4-BE49-F238E27FC236}">
                <a16:creationId xmlns:a16="http://schemas.microsoft.com/office/drawing/2014/main" id="{2367A838-F18A-4C60-AF64-1CF8BC33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E8C3369D-C3CE-4621-B733-7F5A4122A0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A1A39ADB-4FA3-4CCB-9679-76C620F8AECB}"/>
              </a:ext>
            </a:extLst>
          </p:cNvPr>
          <p:cNvSpPr/>
          <p:nvPr/>
        </p:nvSpPr>
        <p:spPr>
          <a:xfrm>
            <a:off x="2073275" y="692151"/>
            <a:ext cx="8045450" cy="6029325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開放式問句的效果評估：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沒有幫助的問句，學生將不會有反應，會出現些微防衛或敵意的反應。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例如：我不明白你想說的，可以再說一次嗎</a:t>
            </a:r>
            <a:r>
              <a:rPr lang="en-US" altLang="zh-TW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中度幫助的問句，學生能夠繼續說，但會一直重複或重述同樣的事。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例如：所以說是不知道方向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高度幫助的問句，能夠探索更深入的</a:t>
            </a:r>
            <a:r>
              <a:rPr lang="zh-TW" altLang="en-US" sz="2400" dirty="0">
                <a:ln w="0"/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想法與感覺</a:t>
            </a: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，或澄清問題的重要觀點。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例如：感覺像是對未來很迷惘與挫折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D5193E6-4E2C-4E4E-900D-68CC92838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zh-TW" altLang="en-US" sz="4800" dirty="0"/>
              <a:t>課程大綱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ECF9CC1A-36CA-4EED-90E6-7D5D27C091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397767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9844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>
            <a:extLst>
              <a:ext uri="{FF2B5EF4-FFF2-40B4-BE49-F238E27FC236}">
                <a16:creationId xmlns:a16="http://schemas.microsoft.com/office/drawing/2014/main" id="{0595C18D-E7B9-4438-9689-DA656BC4A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1054100"/>
            <a:ext cx="493871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探索技巧：重述</a:t>
            </a:r>
          </a:p>
        </p:txBody>
      </p:sp>
      <p:sp>
        <p:nvSpPr>
          <p:cNvPr id="34819" name="內容版面配置區 2">
            <a:extLst>
              <a:ext uri="{FF2B5EF4-FFF2-40B4-BE49-F238E27FC236}">
                <a16:creationId xmlns:a16="http://schemas.microsoft.com/office/drawing/2014/main" id="{F11CCEBA-308A-411B-8EAC-36D8A6B15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4" y="2019301"/>
            <a:ext cx="541972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重複或是覆述會談者所說的內容或意義，讓會談者聽到自己所說的，讓會談者可以評估自己的想法與補充，進一步更深入的思考。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05F3B169-33C3-48D4-9489-53DE14CF924B}"/>
              </a:ext>
            </a:extLst>
          </p:cNvPr>
          <p:cNvSpPr/>
          <p:nvPr/>
        </p:nvSpPr>
        <p:spPr>
          <a:xfrm>
            <a:off x="5334001" y="3771900"/>
            <a:ext cx="2314575" cy="1447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重述的開場白：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我聽到你說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聽起來想是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你剛才說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所以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…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A820F184-2461-4186-B93E-610B5198D27C}"/>
              </a:ext>
            </a:extLst>
          </p:cNvPr>
          <p:cNvSpPr/>
          <p:nvPr/>
        </p:nvSpPr>
        <p:spPr>
          <a:xfrm>
            <a:off x="5334001" y="5437189"/>
            <a:ext cx="2513013" cy="3508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關鍵內容重述而非情感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822" name="圖片 10">
            <a:extLst>
              <a:ext uri="{FF2B5EF4-FFF2-40B4-BE49-F238E27FC236}">
                <a16:creationId xmlns:a16="http://schemas.microsoft.com/office/drawing/2014/main" id="{28E31AB4-5315-40D8-9C07-466643A95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857251"/>
            <a:ext cx="4041775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3B4ED845-2AB4-41F9-9B64-B9107A1B7C59}"/>
              </a:ext>
            </a:extLst>
          </p:cNvPr>
          <p:cNvSpPr/>
          <p:nvPr/>
        </p:nvSpPr>
        <p:spPr>
          <a:xfrm>
            <a:off x="5334000" y="3300414"/>
            <a:ext cx="4503738" cy="3508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內容比會談者原意相似，但更具體明白。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537B5F66-C17A-48FD-881F-656F278CA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04AA79F8-DC76-470E-9319-59F76ED14D86}"/>
              </a:ext>
            </a:extLst>
          </p:cNvPr>
          <p:cNvSpPr/>
          <p:nvPr/>
        </p:nvSpPr>
        <p:spPr>
          <a:xfrm>
            <a:off x="1628776" y="1011238"/>
            <a:ext cx="8867775" cy="5186362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重述的效果評估：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非常無效的重述，學生會停止探索，因為不知道要說甚麼，因為剛才似乎說過了。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有些無效或沒有影響力的重述，學生能夠繼續說，但只是重複自己，想在繞圈子。不知道要說哪些重要的事？不被重述所引導。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有效的重述能讓會談者專注焦點，有助於會談者詳細說明他們的想法，並感覺被了解。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>
            <a:extLst>
              <a:ext uri="{FF2B5EF4-FFF2-40B4-BE49-F238E27FC236}">
                <a16:creationId xmlns:a16="http://schemas.microsoft.com/office/drawing/2014/main" id="{2992B5DF-B8E3-4843-85C7-C212CB4F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1185863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探索技巧：情感反映</a:t>
            </a:r>
          </a:p>
        </p:txBody>
      </p:sp>
      <p:sp>
        <p:nvSpPr>
          <p:cNvPr id="37891" name="內容版面配置區 2">
            <a:extLst>
              <a:ext uri="{FF2B5EF4-FFF2-40B4-BE49-F238E27FC236}">
                <a16:creationId xmlns:a16="http://schemas.microsoft.com/office/drawing/2014/main" id="{34CCFC84-444F-4658-81E6-541071D6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9" y="2209801"/>
            <a:ext cx="54197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重複會談者所說的，但是聚焦在感覺。可以用假設或陳述句來說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5B98DD0B-A798-4BE0-B7E6-B6614C61DF66}"/>
              </a:ext>
            </a:extLst>
          </p:cNvPr>
          <p:cNvSpPr/>
          <p:nvPr/>
        </p:nvSpPr>
        <p:spPr>
          <a:xfrm>
            <a:off x="5238750" y="4806950"/>
            <a:ext cx="4921250" cy="6731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可使用假設語氣來協助澄清。「我想你是不是有感到憤怒？」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7893" name="圖片 10">
            <a:extLst>
              <a:ext uri="{FF2B5EF4-FFF2-40B4-BE49-F238E27FC236}">
                <a16:creationId xmlns:a16="http://schemas.microsoft.com/office/drawing/2014/main" id="{F5879BA1-3CB4-4BF4-A48A-E7B1AB37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6301"/>
            <a:ext cx="34099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70FFB762-5DCF-4E86-B785-2830EBDE6069}"/>
              </a:ext>
            </a:extLst>
          </p:cNvPr>
          <p:cNvSpPr/>
          <p:nvPr/>
        </p:nvSpPr>
        <p:spPr>
          <a:xfrm>
            <a:off x="5238750" y="3100389"/>
            <a:ext cx="4502150" cy="10001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情感反映的格式：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你覺得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</a:t>
            </a: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</a:t>
            </a: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你覺得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</a:t>
            </a: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因為</a:t>
            </a:r>
            <a:r>
              <a:rPr lang="en-US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FB09B6EF-C09D-4888-AB30-6D848C1B5EB7}"/>
              </a:ext>
            </a:extLst>
          </p:cNvPr>
          <p:cNvSpPr/>
          <p:nvPr/>
        </p:nvSpPr>
        <p:spPr>
          <a:xfrm>
            <a:off x="5238750" y="4295775"/>
            <a:ext cx="4502150" cy="3508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反映出做凸顯的感覺而非全部。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左右中括弧 5">
            <a:extLst>
              <a:ext uri="{FF2B5EF4-FFF2-40B4-BE49-F238E27FC236}">
                <a16:creationId xmlns:a16="http://schemas.microsoft.com/office/drawing/2014/main" id="{B28DE7A9-3AF0-42BD-8E63-9B20F70E2F5F}"/>
              </a:ext>
            </a:extLst>
          </p:cNvPr>
          <p:cNvSpPr/>
          <p:nvPr/>
        </p:nvSpPr>
        <p:spPr>
          <a:xfrm>
            <a:off x="2135188" y="733425"/>
            <a:ext cx="8045450" cy="5799138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情感反映問句的效果評估：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沒有幫助的問句，學生將不會有反應，會出現些微防衛或敵意的反應。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例如：你的挫折其實是你無法接受家人的建議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中度幫助的問句，學生能夠繼續說，但會一直重複或重述同樣的事。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例如：嗯</a:t>
            </a:r>
            <a:r>
              <a:rPr lang="en-US" altLang="zh-TW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 妳覺得很挫折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8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高度幫助的問句，能夠探索更深入的想法與感覺，或澄清問題的重要觀點。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例如：你的挫折是因為家人未曾好好的聽你說說你的規劃和想法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>
            <a:extLst>
              <a:ext uri="{FF2B5EF4-FFF2-40B4-BE49-F238E27FC236}">
                <a16:creationId xmlns:a16="http://schemas.microsoft.com/office/drawing/2014/main" id="{163DF9EE-FBA0-4631-AFF8-EACC573F2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13" y="388938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洞察技巧：挑戰</a:t>
            </a:r>
            <a:r>
              <a:rPr lang="en-US" altLang="zh-TW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面質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627CC516-8E32-4882-A308-DE25C250AB45}"/>
              </a:ext>
            </a:extLst>
          </p:cNvPr>
          <p:cNvSpPr txBox="1">
            <a:spLocks/>
          </p:cNvSpPr>
          <p:nvPr/>
        </p:nvSpPr>
        <p:spPr>
          <a:xfrm>
            <a:off x="5141914" y="1406525"/>
            <a:ext cx="5316537" cy="965200"/>
          </a:xfrm>
          <a:prstGeom prst="rect">
            <a:avLst/>
          </a:prstGeom>
        </p:spPr>
        <p:txBody>
          <a:bodyPr lIns="68580" tIns="34290" rIns="68580" bIns="3429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點出個案沒有覺察到、不願意改變的不一致或不合理信念。</a:t>
            </a:r>
            <a:r>
              <a:rPr lang="zh-TW" altLang="en-US" sz="1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邀請會談者發現自己不適應的議題、想法、感覺和行為。</a:t>
            </a:r>
            <a:endParaRPr lang="zh-TW" altLang="zh-TW" sz="18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47DB4D49-F24A-4B2C-8397-695738B3411E}"/>
              </a:ext>
            </a:extLst>
          </p:cNvPr>
          <p:cNvSpPr/>
          <p:nvPr/>
        </p:nvSpPr>
        <p:spPr>
          <a:xfrm>
            <a:off x="5175250" y="4225926"/>
            <a:ext cx="5124450" cy="22129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挑戰的形式：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再一方面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，但另一方面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，但你也說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你嘴裡說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，但行為表現上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我聽到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，但我也聽到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____________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0965" name="圖片 10">
            <a:extLst>
              <a:ext uri="{FF2B5EF4-FFF2-40B4-BE49-F238E27FC236}">
                <a16:creationId xmlns:a16="http://schemas.microsoft.com/office/drawing/2014/main" id="{47C13DB7-B76A-4840-A6D0-F70D298A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1539"/>
            <a:ext cx="34099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13293D24-5009-4426-B68E-3FA111987F5A}"/>
              </a:ext>
            </a:extLst>
          </p:cNvPr>
          <p:cNvSpPr/>
          <p:nvPr/>
        </p:nvSpPr>
        <p:spPr>
          <a:xfrm>
            <a:off x="5175250" y="2425700"/>
            <a:ext cx="5080000" cy="850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確認探索已經足夠，會談者是信任諮詢師與感到安全的。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2D424FCC-023C-4C07-9C87-09B86524F139}"/>
              </a:ext>
            </a:extLst>
          </p:cNvPr>
          <p:cNvSpPr/>
          <p:nvPr/>
        </p:nvSpPr>
        <p:spPr>
          <a:xfrm>
            <a:off x="5168901" y="3429000"/>
            <a:ext cx="5076825" cy="5921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觀察會談者是否有不一致或是非理性信念。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0F02E956-60A2-41C3-873A-2CE6EA9126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EC8F774E-C322-4437-BC99-D659E4FED074}"/>
              </a:ext>
            </a:extLst>
          </p:cNvPr>
          <p:cNvSpPr/>
          <p:nvPr/>
        </p:nvSpPr>
        <p:spPr>
          <a:xfrm>
            <a:off x="2073275" y="1039813"/>
            <a:ext cx="8045450" cy="5237162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挑戰的效果評估：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非常無效的挑戰，學生會拒絕、對諮詢師生氣、或不再諮詢。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例如：老師覺得，你在逃避現實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9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中度幫助的挑戰，學生承認並接受問題，但不會做任何改變。例如：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老師發現，你有些抗拒面對選擇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endParaRPr lang="en-US" altLang="zh-TW" sz="9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高度有效的挑戰，學生能接受挑戰，並發展出出新的想法與行為。</a:t>
            </a:r>
            <a:r>
              <a:rPr lang="zh-TW" altLang="en-US" sz="2400" u="sng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例如：雖然你很抗拒，但你過去一直嘗試找方法，現在的你也沒有放棄過</a:t>
            </a:r>
            <a:endParaRPr lang="en-US" altLang="zh-TW" sz="2400" u="sng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>
            <a:extLst>
              <a:ext uri="{FF2B5EF4-FFF2-40B4-BE49-F238E27FC236}">
                <a16:creationId xmlns:a16="http://schemas.microsoft.com/office/drawing/2014/main" id="{1B74A0D1-0F90-403C-85C3-F06C85B8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438" y="374650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洞察技巧：解釋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FA8B7AF-F50B-4B45-ABB2-0664569429B8}"/>
              </a:ext>
            </a:extLst>
          </p:cNvPr>
          <p:cNvSpPr txBox="1">
            <a:spLocks/>
          </p:cNvSpPr>
          <p:nvPr/>
        </p:nvSpPr>
        <p:spPr>
          <a:xfrm>
            <a:off x="5072064" y="1419225"/>
            <a:ext cx="5119687" cy="965200"/>
          </a:xfrm>
          <a:prstGeom prst="rect">
            <a:avLst/>
          </a:prstGeom>
        </p:spPr>
        <p:txBody>
          <a:bodyPr lIns="68580" tIns="34290" rIns="68580" bIns="3429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超越會談者所描述或承認的陳述，給會談者的行為、想法或感覺提供新的意義、原因或解說，讓會談者以新的方式來看自己的問題。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5E0B9115-93DD-4E5F-817F-3BF3AEE6869E}"/>
              </a:ext>
            </a:extLst>
          </p:cNvPr>
          <p:cNvSpPr/>
          <p:nvPr/>
        </p:nvSpPr>
        <p:spPr>
          <a:xfrm>
            <a:off x="5151439" y="5229226"/>
            <a:ext cx="5260975" cy="866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解釋後要仔細觀察回談者的反應，鼓勵個案表達他的想法或提出其他說明。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037" name="圖片 10">
            <a:extLst>
              <a:ext uri="{FF2B5EF4-FFF2-40B4-BE49-F238E27FC236}">
                <a16:creationId xmlns:a16="http://schemas.microsoft.com/office/drawing/2014/main" id="{5F0DAE66-1266-4A73-B0E2-D01D853D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r="20139"/>
          <a:stretch>
            <a:fillRect/>
          </a:stretch>
        </p:blipFill>
        <p:spPr bwMode="auto">
          <a:xfrm>
            <a:off x="1524000" y="857250"/>
            <a:ext cx="3429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B00926F4-880E-4155-B105-6811606F0AA8}"/>
              </a:ext>
            </a:extLst>
          </p:cNvPr>
          <p:cNvSpPr/>
          <p:nvPr/>
        </p:nvSpPr>
        <p:spPr>
          <a:xfrm>
            <a:off x="5113339" y="2636838"/>
            <a:ext cx="5260975" cy="22653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解釋的四種類型：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讓獨立的事件間有所關聯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點出會談者行為、想法、及感覺的主題或形態。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讓防衛、抗拒及轉移明朗化。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提供新的架構，讓個案了解自己的行為、想法、感覺及問題。</a:t>
            </a:r>
            <a:endParaRPr lang="zh-TW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EAAA43B9-C5C5-4E23-A705-86B3EF9ED2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C4AAFF71-5FFA-46F8-8792-E296F4BFED55}"/>
              </a:ext>
            </a:extLst>
          </p:cNvPr>
          <p:cNvSpPr/>
          <p:nvPr/>
        </p:nvSpPr>
        <p:spPr>
          <a:xfrm>
            <a:off x="2073275" y="1358901"/>
            <a:ext cx="8045450" cy="4164013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解釋的效果評估：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解釋太深或不正確，以或學生沒有準備好要聽解釋，可能忽略或拒絕解釋。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中度幫助的解釋，學生可能會有所抱怨的同意，不會真的吸收與理解。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高度幫助的解釋，會有一種「啊哈」的反應，並對新的了解非常興奮，相信解釋提供方法。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>
            <a:extLst>
              <a:ext uri="{FF2B5EF4-FFF2-40B4-BE49-F238E27FC236}">
                <a16:creationId xmlns:a16="http://schemas.microsoft.com/office/drawing/2014/main" id="{39F6B42B-46A7-4D52-8272-499B8801E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765176"/>
            <a:ext cx="49403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洞察技巧：自我揭露</a:t>
            </a:r>
          </a:p>
        </p:txBody>
      </p:sp>
      <p:sp>
        <p:nvSpPr>
          <p:cNvPr id="47107" name="內容版面配置區 2">
            <a:extLst>
              <a:ext uri="{FF2B5EF4-FFF2-40B4-BE49-F238E27FC236}">
                <a16:creationId xmlns:a16="http://schemas.microsoft.com/office/drawing/2014/main" id="{1D2C9DEF-836D-47A6-8A58-18812A0B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51" y="1817688"/>
            <a:ext cx="54197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助人者呈現自己過去獲得洞察的個人經驗。解此協助會談者了解自己沒有發現的部分。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E69A0152-89DD-4B66-A792-F90C8ABC3A5D}"/>
              </a:ext>
            </a:extLst>
          </p:cNvPr>
          <p:cNvSpPr/>
          <p:nvPr/>
        </p:nvSpPr>
        <p:spPr>
          <a:xfrm>
            <a:off x="5232400" y="4208463"/>
            <a:ext cx="5080000" cy="552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表露之後，觀察並詢問會談者的反應。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7109" name="圖片 10">
            <a:extLst>
              <a:ext uri="{FF2B5EF4-FFF2-40B4-BE49-F238E27FC236}">
                <a16:creationId xmlns:a16="http://schemas.microsoft.com/office/drawing/2014/main" id="{CC538198-3408-4382-9646-2E588A218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1539"/>
            <a:ext cx="34099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752C56F8-BA51-402D-AE75-C14B07224A6F}"/>
              </a:ext>
            </a:extLst>
          </p:cNvPr>
          <p:cNvSpPr/>
          <p:nvPr/>
        </p:nvSpPr>
        <p:spPr>
          <a:xfrm>
            <a:off x="5232400" y="2659063"/>
            <a:ext cx="4503738" cy="5762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自我揭露要簡短與句焦於個案。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79320D63-729D-4BE4-AF5C-F009F0B33BD0}"/>
              </a:ext>
            </a:extLst>
          </p:cNvPr>
          <p:cNvSpPr/>
          <p:nvPr/>
        </p:nvSpPr>
        <p:spPr>
          <a:xfrm>
            <a:off x="5232400" y="3433763"/>
            <a:ext cx="5080000" cy="5762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自我表露之後，提出開放式問句以及情感反映。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9">
            <a:extLst>
              <a:ext uri="{FF2B5EF4-FFF2-40B4-BE49-F238E27FC236}">
                <a16:creationId xmlns:a16="http://schemas.microsoft.com/office/drawing/2014/main" id="{577D2D7E-5DF9-40EE-8E27-16EF9E5B914B}"/>
              </a:ext>
            </a:extLst>
          </p:cNvPr>
          <p:cNvSpPr/>
          <p:nvPr/>
        </p:nvSpPr>
        <p:spPr>
          <a:xfrm>
            <a:off x="5232400" y="5024438"/>
            <a:ext cx="5080000" cy="10858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不需要經常使用自我揭露。有經驗的助人者並不常使用自我揭露，所以是有效且容易留下印象的。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62F73125-3932-437B-9C51-40902AD259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1718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973557FE-F274-42A5-B21A-112952662562}"/>
              </a:ext>
            </a:extLst>
          </p:cNvPr>
          <p:cNvSpPr/>
          <p:nvPr/>
        </p:nvSpPr>
        <p:spPr>
          <a:xfrm>
            <a:off x="2187575" y="1525589"/>
            <a:ext cx="8045450" cy="3551237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自我揭露的效果評估：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沒有幫助的揭露，學生將焦點轉移到助人者身上。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中度幫助的揭露，學生能認可或喜歡這樣的揭露，但沒有從中獲得洞察。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高度幫助的揭露，能從中找到與助人者的相似之處，並感到鬆一口氣。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5CC1B86A-EBEA-451F-9DFC-BD78B191CA4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565805"/>
            <a:ext cx="8229600" cy="4525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今天</a:t>
            </a:r>
          </a:p>
          <a:p>
            <a:pPr marL="0" indent="0" algn="ctr">
              <a:buNone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您為自己做哪些準備投入本課程</a:t>
            </a:r>
          </a:p>
          <a:p>
            <a:pPr marL="228600" indent="-228600" algn="ctr"/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課程您希望有什麼收穫？</a:t>
            </a:r>
          </a:p>
          <a:p>
            <a:pPr marL="0" indent="0" algn="ctr">
              <a:buNone/>
            </a:pP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這些收穫可以如何運用在工作中？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>
            <a:extLst>
              <a:ext uri="{FF2B5EF4-FFF2-40B4-BE49-F238E27FC236}">
                <a16:creationId xmlns:a16="http://schemas.microsoft.com/office/drawing/2014/main" id="{6BF7E0F1-2906-4880-868C-B0A7026A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1328738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洞察技巧：立即性</a:t>
            </a:r>
          </a:p>
        </p:txBody>
      </p:sp>
      <p:sp>
        <p:nvSpPr>
          <p:cNvPr id="50179" name="內容版面配置區 2">
            <a:extLst>
              <a:ext uri="{FF2B5EF4-FFF2-40B4-BE49-F238E27FC236}">
                <a16:creationId xmlns:a16="http://schemas.microsoft.com/office/drawing/2014/main" id="{227A4C44-449A-4996-80FF-390261D8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14" y="2443164"/>
            <a:ext cx="541972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助人者揭露對學生、晤談關係或是自己對個案相關的當下感覺。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8614307E-08EE-4104-A5F7-E85065B2ABC2}"/>
              </a:ext>
            </a:extLst>
          </p:cNvPr>
          <p:cNvSpPr/>
          <p:nvPr/>
        </p:nvSpPr>
        <p:spPr>
          <a:xfrm>
            <a:off x="5267325" y="4429126"/>
            <a:ext cx="4921250" cy="3524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立即性有時可以是提供訊息的一種方式。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0181" name="圖片 10">
            <a:extLst>
              <a:ext uri="{FF2B5EF4-FFF2-40B4-BE49-F238E27FC236}">
                <a16:creationId xmlns:a16="http://schemas.microsoft.com/office/drawing/2014/main" id="{28B844CA-78ED-4F02-A28A-AE52EE901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" y="733425"/>
            <a:ext cx="40020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AE446708-923E-4748-BE37-BC52B62126D5}"/>
              </a:ext>
            </a:extLst>
          </p:cNvPr>
          <p:cNvSpPr/>
          <p:nvPr/>
        </p:nvSpPr>
        <p:spPr>
          <a:xfrm>
            <a:off x="5267326" y="3429000"/>
            <a:ext cx="4570413" cy="35083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立即性也可以是一種挑戰。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B12F71A7-D503-454A-B01D-2A24416AB633}"/>
              </a:ext>
            </a:extLst>
          </p:cNvPr>
          <p:cNvSpPr/>
          <p:nvPr/>
        </p:nvSpPr>
        <p:spPr>
          <a:xfrm>
            <a:off x="5267326" y="3929064"/>
            <a:ext cx="4570413" cy="3508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立即性可被視為自我揭露的一種。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圓角矩形 9">
            <a:extLst>
              <a:ext uri="{FF2B5EF4-FFF2-40B4-BE49-F238E27FC236}">
                <a16:creationId xmlns:a16="http://schemas.microsoft.com/office/drawing/2014/main" id="{E554BE60-A8AA-44EC-A1FD-DB1719C52ECA}"/>
              </a:ext>
            </a:extLst>
          </p:cNvPr>
          <p:cNvSpPr/>
          <p:nvPr/>
        </p:nvSpPr>
        <p:spPr>
          <a:xfrm>
            <a:off x="5267325" y="4929189"/>
            <a:ext cx="4921250" cy="3524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立即性可以使隱藏的溝通較為直接。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壓力大？還是預知夢？弄清楚做惡夢的原因，讓你高枕無憂！ | 妳的煩惱 ...">
            <a:extLst>
              <a:ext uri="{FF2B5EF4-FFF2-40B4-BE49-F238E27FC236}">
                <a16:creationId xmlns:a16="http://schemas.microsoft.com/office/drawing/2014/main" id="{AC2C52EA-4465-4015-8BB8-0B84D9FD3E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95950" y="2667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50000"/>
              </a:lnSpc>
            </a:pPr>
            <a:endParaRPr lang="zh-TW" altLang="en-US"/>
          </a:p>
        </p:txBody>
      </p:sp>
      <p:sp>
        <p:nvSpPr>
          <p:cNvPr id="6" name="左右中括弧 5">
            <a:extLst>
              <a:ext uri="{FF2B5EF4-FFF2-40B4-BE49-F238E27FC236}">
                <a16:creationId xmlns:a16="http://schemas.microsoft.com/office/drawing/2014/main" id="{E624E8D3-9D8D-462B-8FEF-A000A2A139E2}"/>
              </a:ext>
            </a:extLst>
          </p:cNvPr>
          <p:cNvSpPr/>
          <p:nvPr/>
        </p:nvSpPr>
        <p:spPr>
          <a:xfrm>
            <a:off x="2139950" y="1244600"/>
            <a:ext cx="8045450" cy="4394200"/>
          </a:xfrm>
          <a:prstGeom prst="bracketPair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2700" b="1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立即性的效果評估：</a:t>
            </a:r>
            <a:endParaRPr lang="en-US" altLang="zh-TW" sz="2700" b="1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沒有幫助或時機不恰當的立即性，學生會感到是受傷或心痛，感覺被誤解了。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中度幫助的立即性，學生聽取回饋，但不會有反應，願意聽但不分享自己的想法或感覺。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indent="-557213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400" dirty="0">
                <a:ln w="0"/>
                <a:latin typeface="微軟正黑體" panose="020B0604030504040204" pitchFamily="34" charset="-120"/>
                <a:ea typeface="微軟正黑體" panose="020B0604030504040204" pitchFamily="34" charset="-120"/>
              </a:rPr>
              <a:t>高度幫助的立即性，能針對回饋進行對話，承認造成互動的原因，對自己的行為有所洞察。</a:t>
            </a:r>
            <a:endParaRPr lang="en-US" altLang="zh-TW" sz="2400" dirty="0">
              <a:ln w="0"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>
            <a:extLst>
              <a:ext uri="{FF2B5EF4-FFF2-40B4-BE49-F238E27FC236}">
                <a16:creationId xmlns:a16="http://schemas.microsoft.com/office/drawing/2014/main" id="{25F588AA-A5B4-459B-83CC-C45E0EBF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1328738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行動技巧：提供訊息</a:t>
            </a:r>
          </a:p>
        </p:txBody>
      </p:sp>
      <p:sp>
        <p:nvSpPr>
          <p:cNvPr id="53251" name="內容版面配置區 2">
            <a:extLst>
              <a:ext uri="{FF2B5EF4-FFF2-40B4-BE49-F238E27FC236}">
                <a16:creationId xmlns:a16="http://schemas.microsoft.com/office/drawing/2014/main" id="{AA7C525E-002A-4290-A680-33CB57BA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4" y="2544764"/>
            <a:ext cx="54197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提供資料、意見、事實、資源、解答或是意見。</a:t>
            </a:r>
          </a:p>
        </p:txBody>
      </p:sp>
      <p:pic>
        <p:nvPicPr>
          <p:cNvPr id="53252" name="圖片 10">
            <a:extLst>
              <a:ext uri="{FF2B5EF4-FFF2-40B4-BE49-F238E27FC236}">
                <a16:creationId xmlns:a16="http://schemas.microsoft.com/office/drawing/2014/main" id="{8F2A185E-6A0D-4038-9EB6-42AA1385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775" y="857250"/>
            <a:ext cx="77152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CE22AF74-A621-43E1-9740-C9E0F003F33D}"/>
              </a:ext>
            </a:extLst>
          </p:cNvPr>
          <p:cNvSpPr/>
          <p:nvPr/>
        </p:nvSpPr>
        <p:spPr>
          <a:xfrm>
            <a:off x="5248276" y="3205163"/>
            <a:ext cx="5006975" cy="1524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提供訊息的幾種類型：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解示意圖與目標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教導個案各種行動的類型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提供活動或測驗的相關資訊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p"/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教育個案</a:t>
            </a: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>
            <a:extLst>
              <a:ext uri="{FF2B5EF4-FFF2-40B4-BE49-F238E27FC236}">
                <a16:creationId xmlns:a16="http://schemas.microsoft.com/office/drawing/2014/main" id="{DF3EF5B8-4158-4B99-8AFF-B5A5BE0EB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1328738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行動技巧：提供回饋</a:t>
            </a:r>
          </a:p>
        </p:txBody>
      </p:sp>
      <p:sp>
        <p:nvSpPr>
          <p:cNvPr id="55299" name="內容版面配置區 2">
            <a:extLst>
              <a:ext uri="{FF2B5EF4-FFF2-40B4-BE49-F238E27FC236}">
                <a16:creationId xmlns:a16="http://schemas.microsoft.com/office/drawing/2014/main" id="{D94492EF-E2DA-437D-A16F-871423BAB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6" y="2357438"/>
            <a:ext cx="541972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提供學生行為或訊息對他人的影響與感受。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352D2730-C2B6-4254-A530-6AF951846594}"/>
              </a:ext>
            </a:extLst>
          </p:cNvPr>
          <p:cNvSpPr/>
          <p:nvPr/>
        </p:nvSpPr>
        <p:spPr>
          <a:xfrm>
            <a:off x="5184776" y="4513264"/>
            <a:ext cx="5307013" cy="3333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須清楚了解到是助人者本身對學生的行為觀察。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5301" name="圖片 10">
            <a:extLst>
              <a:ext uri="{FF2B5EF4-FFF2-40B4-BE49-F238E27FC236}">
                <a16:creationId xmlns:a16="http://schemas.microsoft.com/office/drawing/2014/main" id="{C7A9BC90-3204-4D8B-B251-06D2D799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711200"/>
            <a:ext cx="412432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AE32494A-5482-4C2A-AA54-E289C8133BCF}"/>
              </a:ext>
            </a:extLst>
          </p:cNvPr>
          <p:cNvSpPr/>
          <p:nvPr/>
        </p:nvSpPr>
        <p:spPr>
          <a:xfrm>
            <a:off x="5184776" y="3094039"/>
            <a:ext cx="5307013" cy="5810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有效回饋可以增加學生的自我覺察，將引導轉換成行動。</a:t>
            </a:r>
            <a:endParaRPr lang="zh-TW" altLang="zh-TW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F0CCAA1B-369F-43DC-9647-3E1497D8EAE1}"/>
              </a:ext>
            </a:extLst>
          </p:cNvPr>
          <p:cNvSpPr/>
          <p:nvPr/>
        </p:nvSpPr>
        <p:spPr>
          <a:xfrm>
            <a:off x="5184776" y="3803651"/>
            <a:ext cx="5307013" cy="5810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協助學生產生、實行和保持在想法、感受含行動上的改變。</a:t>
            </a:r>
          </a:p>
        </p:txBody>
      </p:sp>
      <p:sp>
        <p:nvSpPr>
          <p:cNvPr id="8" name="圓角矩形 9">
            <a:extLst>
              <a:ext uri="{FF2B5EF4-FFF2-40B4-BE49-F238E27FC236}">
                <a16:creationId xmlns:a16="http://schemas.microsoft.com/office/drawing/2014/main" id="{F1EA3197-A6E9-4F7E-A675-065701D320FB}"/>
              </a:ext>
            </a:extLst>
          </p:cNvPr>
          <p:cNvSpPr/>
          <p:nvPr/>
        </p:nvSpPr>
        <p:spPr>
          <a:xfrm>
            <a:off x="5189538" y="4970463"/>
            <a:ext cx="5308600" cy="558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以敘述性語氣呈現，在缺點前強調優點，並針對學生能改變的事。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>
            <a:extLst>
              <a:ext uri="{FF2B5EF4-FFF2-40B4-BE49-F238E27FC236}">
                <a16:creationId xmlns:a16="http://schemas.microsoft.com/office/drawing/2014/main" id="{AE4F961B-22B6-4AB6-B06B-B90FAEFC5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1328738"/>
            <a:ext cx="49403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zh-TW" altLang="en-US" sz="33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行動技巧：直接引導</a:t>
            </a:r>
          </a:p>
        </p:txBody>
      </p:sp>
      <p:sp>
        <p:nvSpPr>
          <p:cNvPr id="57347" name="內容版面配置區 2">
            <a:extLst>
              <a:ext uri="{FF2B5EF4-FFF2-40B4-BE49-F238E27FC236}">
                <a16:creationId xmlns:a16="http://schemas.microsoft.com/office/drawing/2014/main" id="{1C7BDB50-67AC-4E91-8785-5AEAEA437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6" y="2406650"/>
            <a:ext cx="54197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6858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ts val="1000"/>
              </a:spcBef>
              <a:buNone/>
            </a:pP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直接提供建議、指導與勸告。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429FD6D6-2F25-42D3-ABFD-30EB812EDFD7}"/>
              </a:ext>
            </a:extLst>
          </p:cNvPr>
          <p:cNvSpPr/>
          <p:nvPr/>
        </p:nvSpPr>
        <p:spPr>
          <a:xfrm>
            <a:off x="5127625" y="4910138"/>
            <a:ext cx="5111750" cy="123666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覺察是否回助長學生的依賴，將責任轉移到助人者身上。</a:t>
            </a: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349" name="圖片 10">
            <a:extLst>
              <a:ext uri="{FF2B5EF4-FFF2-40B4-BE49-F238E27FC236}">
                <a16:creationId xmlns:a16="http://schemas.microsoft.com/office/drawing/2014/main" id="{19D264B4-2D68-44F9-8017-539BB2C2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71539"/>
            <a:ext cx="34099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圓角矩形 7">
            <a:extLst>
              <a:ext uri="{FF2B5EF4-FFF2-40B4-BE49-F238E27FC236}">
                <a16:creationId xmlns:a16="http://schemas.microsoft.com/office/drawing/2014/main" id="{8265C009-C810-4AF8-86A4-42342C69154B}"/>
              </a:ext>
            </a:extLst>
          </p:cNvPr>
          <p:cNvSpPr/>
          <p:nvPr/>
        </p:nvSpPr>
        <p:spPr>
          <a:xfrm>
            <a:off x="5127626" y="2897189"/>
            <a:ext cx="4676775" cy="6445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先確認助人者自己的意圖，是必須的嗎？</a:t>
            </a:r>
            <a:endParaRPr lang="zh-TW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圓角矩形 8">
            <a:extLst>
              <a:ext uri="{FF2B5EF4-FFF2-40B4-BE49-F238E27FC236}">
                <a16:creationId xmlns:a16="http://schemas.microsoft.com/office/drawing/2014/main" id="{77EA3E15-9159-4A85-A2F9-ABA90BBE42EB}"/>
              </a:ext>
            </a:extLst>
          </p:cNvPr>
          <p:cNvSpPr/>
          <p:nvPr/>
        </p:nvSpPr>
        <p:spPr>
          <a:xfrm>
            <a:off x="5086351" y="3903664"/>
            <a:ext cx="5540375" cy="64452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覺察助人者能提供協助，但是無法強迫學生去做。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FC6E6A2-C9A0-4484-B563-A70EFB7D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620" y="1471351"/>
            <a:ext cx="7108911" cy="4016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TW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學習單一：</a:t>
            </a:r>
            <a:br>
              <a:rPr lang="en-US" altLang="zh-TW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個人性格盲點測驗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52EA2-78CC-4B06-89A3-C2CF7E72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A62E1C-B8AC-4A30-B32B-A4DF1F41C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8FB23F-6662-4B2D-9A63-CA24EBEDD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36" y="0"/>
            <a:ext cx="8717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DE77F40-574E-403B-BA12-9A181C0A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998" y="1827214"/>
            <a:ext cx="536327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000099"/>
                </a:solidFill>
              </a:rPr>
              <a:t> 信念轉換</a:t>
            </a:r>
            <a:endParaRPr lang="en-US" altLang="zh-TW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時常問自己「為何一定要達到這個標準才可以」？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達到這個「應該」又如何？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生活模式是否因為這信念而有阻礙經驗？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4.</a:t>
            </a:r>
            <a:r>
              <a:rPr lang="zh-TW" altLang="en-US" sz="2000" dirty="0"/>
              <a:t>彈性的去思考「如果沒做好、沒達到標準，又如何」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5.</a:t>
            </a:r>
            <a:r>
              <a:rPr lang="zh-TW" altLang="en-US" sz="2000" dirty="0"/>
              <a:t>能不能接受（不是妥協），人生就是充斥著很多不確定性與不可控制性？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6.</a:t>
            </a:r>
            <a:r>
              <a:rPr lang="zh-TW" altLang="en-US" sz="2000" dirty="0"/>
              <a:t>嘗試把「應該」改成「算了」。</a:t>
            </a:r>
            <a:endParaRPr lang="en-US" altLang="zh-TW" sz="2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818CFBE-F333-47BD-8F19-3D2466C5E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0730" y="1935333"/>
            <a:ext cx="3746870" cy="3687763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zh-TW" altLang="en-US" sz="35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自我設限型</a:t>
            </a:r>
            <a:endParaRPr lang="en-US" altLang="zh-TW" sz="35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</a:t>
            </a:r>
            <a:r>
              <a:rPr lang="en-US" altLang="zh-TW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:</a:t>
            </a:r>
          </a:p>
          <a:p>
            <a:pPr algn="just">
              <a:defRPr/>
            </a:pP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事情「</a:t>
            </a:r>
            <a:r>
              <a:rPr lang="zh-TW" altLang="en-US" sz="2600" b="1" dirty="0">
                <a:solidFill>
                  <a:srgbClr val="FF0000"/>
                </a:solidFill>
                <a:ea typeface="+mj-ea"/>
                <a:cs typeface="+mj-cs"/>
              </a:rPr>
              <a:t>應該</a:t>
            </a: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」是這樣處理的啊！</a:t>
            </a: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對自己做人處事有一套牢不可破的標準原則。時常會有「應該」、「必須」、「一定要」的慣性言行思維。因此較容易沒耐心。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64835BF0-5575-48A2-97DB-4A22EC45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756" y="359654"/>
            <a:ext cx="4469320" cy="10144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b="1" dirty="0"/>
              <a:t>A-</a:t>
            </a:r>
            <a:r>
              <a:rPr lang="zh-TW" altLang="en-US" b="1" dirty="0"/>
              <a:t>心煩意亂、情緒焦躁</a:t>
            </a:r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01125B41-3584-410E-BD79-4D52AD986BC5}"/>
              </a:ext>
            </a:extLst>
          </p:cNvPr>
          <p:cNvSpPr/>
          <p:nvPr/>
        </p:nvSpPr>
        <p:spPr>
          <a:xfrm>
            <a:off x="3899584" y="1827214"/>
            <a:ext cx="1388215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EA0321-DA4C-4D18-932B-6E7E71F6B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506" y="39688"/>
            <a:ext cx="4462988" cy="1228725"/>
          </a:xfrm>
        </p:spPr>
        <p:txBody>
          <a:bodyPr/>
          <a:lstStyle/>
          <a:p>
            <a:pPr>
              <a:defRPr/>
            </a:pPr>
            <a:r>
              <a:rPr lang="en-US" altLang="zh-TW" b="1" dirty="0"/>
              <a:t>B-</a:t>
            </a:r>
            <a:r>
              <a:rPr lang="zh-TW" altLang="en-US" b="1" dirty="0"/>
              <a:t>戰戰兢兢、猶豫不決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66468C-CE3E-4BAA-8E63-8331605B8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751" y="1773238"/>
            <a:ext cx="3620287" cy="46799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敏感焦慮型</a:t>
            </a:r>
            <a:endParaRPr lang="en-US" altLang="zh-TW" sz="32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400" b="1" dirty="0">
                <a:solidFill>
                  <a:srgbClr val="FF0000"/>
                </a:solidFill>
                <a:ea typeface="+mj-ea"/>
                <a:cs typeface="+mj-cs"/>
              </a:rPr>
              <a:t>怎麼辦</a:t>
            </a:r>
            <a:r>
              <a:rPr lang="en-US" altLang="zh-TW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...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一定又是我的問題，我老是會在這個點犯錯，天啊！怎麼辦？</a:t>
            </a:r>
          </a:p>
          <a:p>
            <a:pPr>
              <a:defRPr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對自己較無自信，個性比較敏感，雖然希望自己能所有表現，但常因為過去的失敗經驗而影響自己當下的行動，心裡極度焦慮狀態。</a:t>
            </a: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92F101EE-AAE0-4E36-BE5A-2C20A250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969" y="1773238"/>
            <a:ext cx="514826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000099"/>
                </a:solidFill>
              </a:rPr>
              <a:t> 信念轉換</a:t>
            </a:r>
            <a:endParaRPr lang="en-US" altLang="zh-TW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就算是自己做不好，是否能欣賞自己過程中的努力，並欣賞自己？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願不願意再給自己一次機會？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重新檢視過去容易犯錯的部分，造成犯錯的原因為何？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4.</a:t>
            </a:r>
            <a:r>
              <a:rPr lang="zh-TW" altLang="en-US" sz="2000" dirty="0"/>
              <a:t>是否期待過高？或是實際上要去加強的部分是什麼？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5.</a:t>
            </a:r>
            <a:r>
              <a:rPr lang="zh-TW" altLang="en-US" sz="2000" dirty="0"/>
              <a:t>先不急著「緊張」、「焦慮」，穩住情緒為上策。</a:t>
            </a:r>
            <a:endParaRPr lang="en-US" altLang="zh-TW" sz="2000" dirty="0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068A9BBE-1668-4097-B1EB-B7F1D74AB890}"/>
              </a:ext>
            </a:extLst>
          </p:cNvPr>
          <p:cNvSpPr/>
          <p:nvPr/>
        </p:nvSpPr>
        <p:spPr>
          <a:xfrm>
            <a:off x="3994951" y="1776414"/>
            <a:ext cx="1583524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F7651E-09EF-48E0-8A2E-E9FCC4B9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09504"/>
            <a:ext cx="4332303" cy="863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b="1" dirty="0"/>
              <a:t>C-</a:t>
            </a:r>
            <a:r>
              <a:rPr lang="zh-TW" altLang="en-US" b="1" dirty="0"/>
              <a:t>不吐不快、憤怒滿點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C53F42C-E366-4BF9-9641-07695525D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5220" y="1762919"/>
            <a:ext cx="3397928" cy="43195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9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全民公敵型</a:t>
            </a:r>
            <a:endParaRPr lang="en-US" altLang="zh-TW" sz="29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2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為什麼不好的事都跟我有關？是</a:t>
            </a:r>
            <a:r>
              <a:rPr lang="zh-TW" altLang="en-US" sz="2200" b="1" dirty="0">
                <a:solidFill>
                  <a:srgbClr val="FF0000"/>
                </a:solidFill>
                <a:ea typeface="+mj-ea"/>
                <a:cs typeface="+mj-cs"/>
              </a:rPr>
              <a:t>故意針對</a:t>
            </a: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我，找我麻煩嗎？我又沒做什麼！</a:t>
            </a:r>
            <a:endParaRPr lang="en-US" altLang="zh-TW" sz="22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是個有能力的人，但也因為接觸的事物很多，習慣只去看不好的而忽略好的。</a:t>
            </a: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BA022649-35FC-4888-AA86-063533B3C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393" y="1762919"/>
            <a:ext cx="5148262" cy="4425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rgbClr val="000099"/>
                </a:solidFill>
              </a:rPr>
              <a:t> 信念轉換</a:t>
            </a:r>
            <a:endParaRPr lang="en-US" altLang="zh-TW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既然是有能力的人，所以好的壞的當然都會與你有關。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是不是希望他人看到自己好？希望受到對方的肯定？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是他人真的針對你，還是你無法肯定自己？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4.</a:t>
            </a:r>
            <a:r>
              <a:rPr lang="zh-TW" altLang="en-US" sz="2000" dirty="0"/>
              <a:t>是不是承接太多了？某種程度上身心也開始感到疲憊了？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5.</a:t>
            </a:r>
            <a:r>
              <a:rPr lang="zh-TW" altLang="en-US" sz="2000" dirty="0"/>
              <a:t>就算是針對你，生氣又有什麼用呢？</a:t>
            </a:r>
            <a:endParaRPr lang="en-US" altLang="zh-TW" sz="2000" dirty="0"/>
          </a:p>
          <a:p>
            <a:pPr marL="0" indent="0">
              <a:buNone/>
            </a:pPr>
            <a:r>
              <a:rPr lang="en-US" altLang="zh-TW" sz="2000" dirty="0"/>
              <a:t>6.</a:t>
            </a:r>
            <a:r>
              <a:rPr lang="zh-TW" altLang="en-US" sz="2000" dirty="0"/>
              <a:t>就算是針對你，仍能做好自己的職責，而不在乎他人的評價嗎？</a:t>
            </a:r>
            <a:endParaRPr lang="en-US" altLang="zh-TW" sz="2000" dirty="0"/>
          </a:p>
        </p:txBody>
      </p:sp>
      <p:sp>
        <p:nvSpPr>
          <p:cNvPr id="7" name="向右箭號 6">
            <a:extLst>
              <a:ext uri="{FF2B5EF4-FFF2-40B4-BE49-F238E27FC236}">
                <a16:creationId xmlns:a16="http://schemas.microsoft.com/office/drawing/2014/main" id="{266EDB90-1E25-4998-AA3A-E5665548AF9F}"/>
              </a:ext>
            </a:extLst>
          </p:cNvPr>
          <p:cNvSpPr/>
          <p:nvPr/>
        </p:nvSpPr>
        <p:spPr>
          <a:xfrm>
            <a:off x="3717525" y="1762919"/>
            <a:ext cx="1507031" cy="484187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好產品是怎麼想出來的？創意人士原來這樣思考| SmartM 人才培訓網">
            <a:extLst>
              <a:ext uri="{FF2B5EF4-FFF2-40B4-BE49-F238E27FC236}">
                <a16:creationId xmlns:a16="http://schemas.microsoft.com/office/drawing/2014/main" id="{F63B9DDF-8789-4CB2-A55F-53D09CE8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7B73F8D3-4096-47B8-B3FD-C40D08013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2236788"/>
            <a:ext cx="7086600" cy="2601912"/>
          </a:xfrm>
        </p:spPr>
        <p:txBody>
          <a:bodyPr anchor="b"/>
          <a:lstStyle/>
          <a:p>
            <a:pPr>
              <a:defRPr/>
            </a:pPr>
            <a:r>
              <a:rPr lang="zh-TW" altLang="en-US" sz="6000" b="1" dirty="0">
                <a:solidFill>
                  <a:srgbClr val="FF99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從影片中看到自己</a:t>
            </a:r>
          </a:p>
        </p:txBody>
      </p:sp>
      <p:sp>
        <p:nvSpPr>
          <p:cNvPr id="16388" name="AutoShape 5" descr="Z">
            <a:extLst>
              <a:ext uri="{FF2B5EF4-FFF2-40B4-BE49-F238E27FC236}">
                <a16:creationId xmlns:a16="http://schemas.microsoft.com/office/drawing/2014/main" id="{FA70C35F-7896-4A59-994B-8F24986D57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16389" name="AutoShape 7" descr="9k=">
            <a:extLst>
              <a:ext uri="{FF2B5EF4-FFF2-40B4-BE49-F238E27FC236}">
                <a16:creationId xmlns:a16="http://schemas.microsoft.com/office/drawing/2014/main" id="{C55BEDE0-3855-4F39-A14B-B5F78CA720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FBC30-D6C7-4CE6-9140-9C0156AB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18" y="0"/>
            <a:ext cx="4271963" cy="1001713"/>
          </a:xfrm>
        </p:spPr>
        <p:txBody>
          <a:bodyPr/>
          <a:lstStyle/>
          <a:p>
            <a:pPr>
              <a:defRPr/>
            </a:pPr>
            <a:r>
              <a:rPr lang="en-US" altLang="zh-TW" b="1" dirty="0"/>
              <a:t>D-</a:t>
            </a:r>
            <a:r>
              <a:rPr lang="zh-TW" altLang="en-US" b="1" dirty="0"/>
              <a:t>自責愧疚、後悔萬分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C13A27A-B146-4E51-A3DF-E79925496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2155" y="1844676"/>
            <a:ext cx="3795420" cy="4608513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早知如此型</a:t>
            </a:r>
            <a:endParaRPr lang="en-US" altLang="zh-TW" sz="32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6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如果</a:t>
            </a:r>
            <a:r>
              <a:rPr lang="zh-TW" altLang="en-US" sz="2600" b="1" dirty="0">
                <a:solidFill>
                  <a:srgbClr val="FF0000"/>
                </a:solidFill>
                <a:ea typeface="+mj-ea"/>
                <a:cs typeface="+mj-cs"/>
              </a:rPr>
              <a:t>當初</a:t>
            </a:r>
            <a:r>
              <a:rPr lang="zh-TW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再仔細一點，也許今天就不會這樣了。如果能早知道事情會變成這樣，我絕對會好好去做。</a:t>
            </a:r>
            <a:endParaRPr lang="en-US" altLang="zh-TW" sz="26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處事視野較沒有全盤掌握的習慣，比較容易衝動行事。個性上較常急著想要快速成事，但也因為過急而忽略很多細節。較不能接受現狀。</a:t>
            </a: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A4F0C00F-CBCA-4DD2-AB1D-0C5EFC4D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738" y="1760538"/>
            <a:ext cx="514826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>
                <a:solidFill>
                  <a:srgbClr val="000099"/>
                </a:solidFill>
              </a:rPr>
              <a:t> 信念轉換</a:t>
            </a:r>
            <a:endParaRPr lang="en-US" altLang="zh-TW" b="1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1.</a:t>
            </a:r>
            <a:r>
              <a:rPr lang="zh-TW" altLang="en-US" sz="2000"/>
              <a:t>檢視自己的工作方法是否常造成悔不當初的狀態。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2.</a:t>
            </a:r>
            <a:r>
              <a:rPr lang="zh-TW" altLang="en-US" sz="2000"/>
              <a:t>是不是對自己沒自信？沒信心的原因？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3.</a:t>
            </a:r>
            <a:r>
              <a:rPr lang="zh-TW" altLang="en-US" sz="2000"/>
              <a:t>是否對自己期待過高？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4.</a:t>
            </a:r>
            <a:r>
              <a:rPr lang="zh-TW" altLang="en-US" sz="2000"/>
              <a:t>是否太急著想要表現或是完成事務，而忽略的謹慎執事？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5.</a:t>
            </a:r>
            <a:r>
              <a:rPr lang="zh-TW" altLang="en-US" sz="2000"/>
              <a:t>事情都成定局，思考「現在」可以怎麼做。</a:t>
            </a:r>
            <a:endParaRPr lang="en-US" altLang="zh-TW" sz="2000"/>
          </a:p>
          <a:p>
            <a:pPr marL="0" indent="0">
              <a:buNone/>
            </a:pPr>
            <a:endParaRPr lang="en-US" altLang="zh-TW" sz="2000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CAF27EF2-F4F3-4ADD-95B2-F6C47AAC6A5F}"/>
              </a:ext>
            </a:extLst>
          </p:cNvPr>
          <p:cNvSpPr/>
          <p:nvPr/>
        </p:nvSpPr>
        <p:spPr>
          <a:xfrm>
            <a:off x="3675355" y="1760538"/>
            <a:ext cx="1627496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FC297B-6035-4E77-999F-E5397D97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350" y="120650"/>
            <a:ext cx="4559300" cy="857250"/>
          </a:xfrm>
        </p:spPr>
        <p:txBody>
          <a:bodyPr/>
          <a:lstStyle/>
          <a:p>
            <a:pPr>
              <a:defRPr/>
            </a:pPr>
            <a:r>
              <a:rPr lang="en-US" altLang="zh-TW" b="1" dirty="0"/>
              <a:t>E-</a:t>
            </a:r>
            <a:r>
              <a:rPr lang="zh-TW" altLang="en-US" b="1" dirty="0"/>
              <a:t>身心俱疲、承受太多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5A13B21-6AB8-4156-A53C-46CC00EC1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6544" y="1844675"/>
            <a:ext cx="3679594" cy="44640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不負眾望型</a:t>
            </a:r>
            <a:endParaRPr lang="en-US" altLang="zh-TW" sz="32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別人對我有所期待，我</a:t>
            </a:r>
            <a:r>
              <a:rPr lang="zh-TW" altLang="en-US" sz="2400" b="1" dirty="0">
                <a:solidFill>
                  <a:srgbClr val="FF0000"/>
                </a:solidFill>
                <a:ea typeface="+mj-ea"/>
                <a:cs typeface="+mj-cs"/>
              </a:rPr>
              <a:t>絕不能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讓他們</a:t>
            </a:r>
            <a:r>
              <a:rPr lang="zh-TW" altLang="en-US" sz="2400" b="1" dirty="0">
                <a:solidFill>
                  <a:srgbClr val="FF0000"/>
                </a:solidFill>
                <a:ea typeface="+mj-ea"/>
                <a:cs typeface="+mj-cs"/>
              </a:rPr>
              <a:t>失望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！別人不能做的，</a:t>
            </a:r>
            <a:r>
              <a:rPr lang="zh-TW" altLang="en-US" sz="2400" b="1" dirty="0">
                <a:solidFill>
                  <a:srgbClr val="FF0000"/>
                </a:solidFill>
                <a:ea typeface="+mj-ea"/>
                <a:cs typeface="+mj-cs"/>
              </a:rPr>
              <a:t>都我來做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沒問題！也比較快！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具完美性格，但是對自己沒有自信，渴望透過別人的肯定提升自信。對他人不易信任，掌控慾望極高的個性。</a:t>
            </a: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8D7877FA-3D19-44F0-B11E-4A64C37B3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738" y="1760538"/>
            <a:ext cx="514826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>
                <a:solidFill>
                  <a:srgbClr val="000099"/>
                </a:solidFill>
              </a:rPr>
              <a:t> 信念轉換</a:t>
            </a:r>
            <a:endParaRPr lang="en-US" altLang="zh-TW" b="1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1.</a:t>
            </a:r>
            <a:r>
              <a:rPr lang="zh-TW" altLang="en-US" sz="2000"/>
              <a:t>為什麼不能讓他人失望？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2.</a:t>
            </a:r>
            <a:r>
              <a:rPr lang="zh-TW" altLang="en-US" sz="2000"/>
              <a:t>自己做真的有比較好嗎？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3.</a:t>
            </a:r>
            <a:r>
              <a:rPr lang="zh-TW" altLang="en-US" sz="2000"/>
              <a:t>可曾好好的肯定與欣賞自己的好與不好？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4.</a:t>
            </a:r>
            <a:r>
              <a:rPr lang="zh-TW" altLang="en-US" sz="2000"/>
              <a:t>如果事情給別人做，成果不如自己預期，那又如何？或是你能相信別人也能把事情多好嗎？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5.</a:t>
            </a:r>
            <a:r>
              <a:rPr lang="zh-TW" altLang="en-US" sz="2000"/>
              <a:t>心裡那股放不下的堅持是什麼？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6.</a:t>
            </a:r>
            <a:r>
              <a:rPr lang="zh-TW" altLang="en-US" sz="2000"/>
              <a:t>能接受人都有限制而不是樣樣完美的嗎？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7.</a:t>
            </a:r>
            <a:r>
              <a:rPr lang="zh-TW" altLang="en-US" sz="2000"/>
              <a:t> 「拒絕」是需要修練的一項人生課題。</a:t>
            </a:r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1D426DF6-650E-4859-BAA2-2516B8D0BD2C}"/>
              </a:ext>
            </a:extLst>
          </p:cNvPr>
          <p:cNvSpPr/>
          <p:nvPr/>
        </p:nvSpPr>
        <p:spPr>
          <a:xfrm>
            <a:off x="3816350" y="1814514"/>
            <a:ext cx="1619251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683FF7-AF40-41D9-9D16-1997DFBC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075" y="266701"/>
            <a:ext cx="4795838" cy="1001713"/>
          </a:xfrm>
        </p:spPr>
        <p:txBody>
          <a:bodyPr/>
          <a:lstStyle/>
          <a:p>
            <a:pPr>
              <a:defRPr/>
            </a:pPr>
            <a:r>
              <a:rPr lang="en-US" altLang="zh-TW" b="1" dirty="0"/>
              <a:t>F-</a:t>
            </a:r>
            <a:r>
              <a:rPr lang="zh-TW" altLang="en-US" b="1" dirty="0"/>
              <a:t>怯步害怕、不敢嘗試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C0F09F-3452-4FAF-A480-B164B58BB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2313" y="1773238"/>
            <a:ext cx="2735262" cy="489585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zh-TW" alt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直接放棄型</a:t>
            </a:r>
            <a:endParaRPr lang="en-US" altLang="zh-TW" sz="32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我</a:t>
            </a:r>
            <a:r>
              <a:rPr lang="zh-TW" altLang="en-US" sz="2400" b="1" dirty="0">
                <a:solidFill>
                  <a:srgbClr val="FF0000"/>
                </a:solidFill>
                <a:ea typeface="+mj-ea"/>
                <a:cs typeface="+mj-cs"/>
              </a:rPr>
              <a:t>一定做不好</a:t>
            </a:r>
            <a:r>
              <a:rPr lang="zh-TW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！如果做的決定是對的，那還好；如果是錯的，那不就慘了嗎？一切都白來啦！算了還是不要做來得好！</a:t>
            </a:r>
            <a:endParaRPr lang="en-US" altLang="zh-TW" sz="24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自信心不足，較不敢承受失敗滋味。較少成功經驗，也容易迷失工作重心，因而失去自我價值感。</a:t>
            </a: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A22A9258-2A9D-4C9A-BBF5-A71C2E457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738" y="1739900"/>
            <a:ext cx="514826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>
                <a:solidFill>
                  <a:srgbClr val="000099"/>
                </a:solidFill>
              </a:rPr>
              <a:t> 信念轉換</a:t>
            </a:r>
            <a:endParaRPr lang="en-US" altLang="zh-TW" b="1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1.</a:t>
            </a:r>
            <a:r>
              <a:rPr lang="zh-TW" altLang="en-US" sz="2000"/>
              <a:t>為何不敢嘗試？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2.</a:t>
            </a:r>
            <a:r>
              <a:rPr lang="zh-TW" altLang="en-US" sz="2000"/>
              <a:t>什麼是錯的？什麼又是對的呢？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3.</a:t>
            </a:r>
            <a:r>
              <a:rPr lang="zh-TW" altLang="en-US" sz="2000"/>
              <a:t>一切都白忙一場，就真的不能再挽回了嗎？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4.</a:t>
            </a:r>
            <a:r>
              <a:rPr lang="zh-TW" altLang="en-US" sz="2000"/>
              <a:t>你知道自己的優點嗎？你喜歡自己嗎？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5.</a:t>
            </a:r>
            <a:r>
              <a:rPr lang="zh-TW" altLang="en-US" sz="2000"/>
              <a:t>曾經那一點點的成功經驗是什麼？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6.</a:t>
            </a:r>
            <a:r>
              <a:rPr lang="zh-TW" altLang="en-US" sz="2000"/>
              <a:t>逼自己往前走，告訴自己「做就是了」，做了才知道自己的潛力！</a:t>
            </a:r>
            <a:endParaRPr lang="en-US" altLang="zh-TW" sz="2000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5B8FC1E4-2E9A-43AB-8187-6A5E99DD00F6}"/>
              </a:ext>
            </a:extLst>
          </p:cNvPr>
          <p:cNvSpPr/>
          <p:nvPr/>
        </p:nvSpPr>
        <p:spPr>
          <a:xfrm>
            <a:off x="4656138" y="1814514"/>
            <a:ext cx="850900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689370-4E2A-48A9-A290-D4A09555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075" y="260351"/>
            <a:ext cx="4795838" cy="936625"/>
          </a:xfrm>
        </p:spPr>
        <p:txBody>
          <a:bodyPr/>
          <a:lstStyle/>
          <a:p>
            <a:pPr>
              <a:defRPr/>
            </a:pPr>
            <a:r>
              <a:rPr lang="en-US" altLang="zh-TW" b="1" dirty="0"/>
              <a:t>G-</a:t>
            </a:r>
            <a:r>
              <a:rPr lang="zh-TW" altLang="en-US" b="1" dirty="0"/>
              <a:t>格格不入、沒人瞭解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6E1008-0B18-46F8-A2F1-8F8A371CD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4826" y="1844675"/>
            <a:ext cx="3008313" cy="4032250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zh-TW" altLang="en-US" sz="2900" b="1" u="sng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抱怨現狀型</a:t>
            </a:r>
            <a:endParaRPr lang="en-US" altLang="zh-TW" sz="2900" b="1" u="sng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基本信念：</a:t>
            </a:r>
            <a:endParaRPr lang="en-US" altLang="zh-TW" sz="2200" dirty="0">
              <a:solidFill>
                <a:schemeClr val="tx1">
                  <a:lumMod val="95000"/>
                  <a:lumOff val="5000"/>
                </a:schemeClr>
              </a:solidFill>
              <a:ea typeface="+mj-ea"/>
              <a:cs typeface="+mj-cs"/>
            </a:endParaRPr>
          </a:p>
          <a:p>
            <a:pPr algn="just">
              <a:defRPr/>
            </a:pPr>
            <a:r>
              <a:rPr lang="zh-TW" altLang="en-US" sz="2200" b="1" dirty="0">
                <a:solidFill>
                  <a:srgbClr val="FF0000"/>
                </a:solidFill>
                <a:ea typeface="+mj-ea"/>
                <a:cs typeface="+mj-cs"/>
              </a:rPr>
              <a:t>難道</a:t>
            </a: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我的現在、我的將來</a:t>
            </a:r>
            <a:r>
              <a:rPr lang="zh-TW" altLang="en-US" sz="2200" b="1" dirty="0">
                <a:solidFill>
                  <a:srgbClr val="FF0000"/>
                </a:solidFill>
                <a:ea typeface="+mj-ea"/>
                <a:cs typeface="+mj-cs"/>
              </a:rPr>
              <a:t>就是如此</a:t>
            </a: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ea typeface="+mj-ea"/>
                <a:cs typeface="+mj-cs"/>
              </a:rPr>
              <a:t>了嗎？</a:t>
            </a:r>
          </a:p>
          <a:p>
            <a:pPr>
              <a:defRPr/>
            </a:pPr>
            <a:endParaRPr lang="en-US" altLang="zh-TW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>
              <a:defRPr/>
            </a:pP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過於專注在自己的認知評價與慣有的處事思維裡。不太能接受他人的建議，個性較主見與固執，有時覺得自己的判斷是對的。</a:t>
            </a: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CD394F3E-CB43-46F0-9358-5BCD2B3BD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738" y="1747838"/>
            <a:ext cx="5148262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>
                <a:solidFill>
                  <a:srgbClr val="000099"/>
                </a:solidFill>
              </a:rPr>
              <a:t> 信念轉換</a:t>
            </a:r>
            <a:endParaRPr lang="en-US" altLang="zh-TW" b="1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1.</a:t>
            </a:r>
            <a:r>
              <a:rPr lang="zh-TW" altLang="en-US" sz="2000"/>
              <a:t>是不是太久都過著一陳不變的生活？</a:t>
            </a:r>
            <a:br>
              <a:rPr lang="en-US" altLang="zh-TW" sz="2000"/>
            </a:br>
            <a:r>
              <a:rPr lang="en-US" altLang="zh-TW" sz="2000"/>
              <a:t>2.</a:t>
            </a:r>
            <a:r>
              <a:rPr lang="zh-TW" altLang="en-US" sz="2000"/>
              <a:t>是否總是不滿意現狀，看的都是別人的成就、雲端理想的自己？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3.</a:t>
            </a:r>
            <a:r>
              <a:rPr lang="zh-TW" altLang="en-US" sz="2000"/>
              <a:t>是不是不知道自己的人生方向要的是什麼？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4.</a:t>
            </a:r>
            <a:r>
              <a:rPr lang="zh-TW" altLang="en-US" sz="2000"/>
              <a:t> 過去不是現在，現在也不是未來。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5.</a:t>
            </a:r>
            <a:r>
              <a:rPr lang="zh-TW" altLang="en-US" sz="2000"/>
              <a:t>多元嘗試不同的經驗。</a:t>
            </a:r>
            <a:endParaRPr lang="en-US" altLang="zh-TW" sz="2000"/>
          </a:p>
          <a:p>
            <a:pPr marL="0" indent="0">
              <a:buNone/>
            </a:pPr>
            <a:r>
              <a:rPr lang="en-US" altLang="zh-TW" sz="2000"/>
              <a:t>6.</a:t>
            </a:r>
            <a:r>
              <a:rPr lang="zh-TW" altLang="en-US" sz="2000"/>
              <a:t>不管將來如何，現在的我「擁有」了什麼</a:t>
            </a:r>
            <a:r>
              <a:rPr lang="en-US" altLang="zh-TW" sz="2000"/>
              <a:t>?</a:t>
            </a:r>
            <a:endParaRPr lang="zh-TW" altLang="en-US" sz="2000"/>
          </a:p>
        </p:txBody>
      </p:sp>
      <p:sp>
        <p:nvSpPr>
          <p:cNvPr id="6" name="向右箭號 5">
            <a:extLst>
              <a:ext uri="{FF2B5EF4-FFF2-40B4-BE49-F238E27FC236}">
                <a16:creationId xmlns:a16="http://schemas.microsoft.com/office/drawing/2014/main" id="{B79B9152-E940-4869-8A49-5CE13D425CD0}"/>
              </a:ext>
            </a:extLst>
          </p:cNvPr>
          <p:cNvSpPr/>
          <p:nvPr/>
        </p:nvSpPr>
        <p:spPr>
          <a:xfrm>
            <a:off x="4656138" y="1801814"/>
            <a:ext cx="850900" cy="485775"/>
          </a:xfrm>
          <a:prstGeom prst="right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>
            <a:extLst>
              <a:ext uri="{FF2B5EF4-FFF2-40B4-BE49-F238E27FC236}">
                <a16:creationId xmlns:a16="http://schemas.microsoft.com/office/drawing/2014/main" id="{379486D4-BA14-4908-8CC9-6E73613A6E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17539"/>
            <a:ext cx="8229600" cy="460375"/>
          </a:xfrm>
        </p:spPr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59395" name="文字版面配置區 2">
            <a:extLst>
              <a:ext uri="{FF2B5EF4-FFF2-40B4-BE49-F238E27FC236}">
                <a16:creationId xmlns:a16="http://schemas.microsoft.com/office/drawing/2014/main" id="{825F96B0-80AB-41ED-BD44-85E5A675EF0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038600" cy="4530725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9396" name="內容版面配置區 5" descr="一張含有 文字 的圖片&#10;&#10;自動產生的描述">
            <a:extLst>
              <a:ext uri="{FF2B5EF4-FFF2-40B4-BE49-F238E27FC236}">
                <a16:creationId xmlns:a16="http://schemas.microsoft.com/office/drawing/2014/main" id="{2FAA32DB-8403-49AA-9AFB-2C25C286B4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9397" name="矩形 6">
            <a:extLst>
              <a:ext uri="{FF2B5EF4-FFF2-40B4-BE49-F238E27FC236}">
                <a16:creationId xmlns:a16="http://schemas.microsoft.com/office/drawing/2014/main" id="{3D23BE6F-FCD2-4932-96FC-8CD67F27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553200"/>
            <a:ext cx="228600" cy="152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圖片 1">
            <a:extLst>
              <a:ext uri="{FF2B5EF4-FFF2-40B4-BE49-F238E27FC236}">
                <a16:creationId xmlns:a16="http://schemas.microsoft.com/office/drawing/2014/main" id="{DD2C79C8-10B6-47D4-A5DB-BD8F3FCBB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3188"/>
            <a:ext cx="9144000" cy="775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F4DEBB98-880E-4F2E-A776-EBEE2F8AD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1063" y="1050926"/>
            <a:ext cx="7886700" cy="708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zh-TW" altLang="en-US" sz="4000" dirty="0">
                <a:highlight>
                  <a:srgbClr val="FFFF00"/>
                </a:highlight>
              </a:rPr>
              <a:t>人生是一種選擇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090800C9-7447-42D8-9C1C-AC19A12296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19401" y="2895600"/>
            <a:ext cx="7485063" cy="2895600"/>
          </a:xfrm>
        </p:spPr>
        <p:txBody>
          <a:bodyPr/>
          <a:lstStyle/>
          <a:p>
            <a:r>
              <a:rPr lang="zh-TW" altLang="en-US" sz="2800" b="1"/>
              <a:t>要過怎樣的人生，完全是自己的選擇</a:t>
            </a:r>
          </a:p>
          <a:p>
            <a:r>
              <a:rPr lang="zh-TW" altLang="en-US" sz="2800" b="1"/>
              <a:t>關鍵性的選擇，植基於自己的價值觀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>
            <a:extLst>
              <a:ext uri="{FF2B5EF4-FFF2-40B4-BE49-F238E27FC236}">
                <a16:creationId xmlns:a16="http://schemas.microsoft.com/office/drawing/2014/main" id="{4C6BD4B2-B3BE-40EA-A047-C5BF67F9F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4400" y="482601"/>
            <a:ext cx="7772400" cy="646113"/>
          </a:xfrm>
        </p:spPr>
        <p:txBody>
          <a:bodyPr/>
          <a:lstStyle/>
          <a:p>
            <a:r>
              <a:rPr lang="zh-TW" altLang="en-US" sz="3600" dirty="0">
                <a:solidFill>
                  <a:srgbClr val="0070C0"/>
                </a:solidFill>
                <a:cs typeface="Calibri" panose="020F0502020204030204" pitchFamily="34" charset="0"/>
              </a:rPr>
              <a:t>學習單二：我的人生重要價值</a:t>
            </a:r>
          </a:p>
        </p:txBody>
      </p:sp>
      <p:pic>
        <p:nvPicPr>
          <p:cNvPr id="62467" name="圖片 3">
            <a:extLst>
              <a:ext uri="{FF2B5EF4-FFF2-40B4-BE49-F238E27FC236}">
                <a16:creationId xmlns:a16="http://schemas.microsoft.com/office/drawing/2014/main" id="{75D3C4F5-016C-4BAF-B0E5-B89CAB7A6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57300"/>
            <a:ext cx="772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8BAB6DB-3856-457D-A3C8-E467D12D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102" y="0"/>
            <a:ext cx="6833795" cy="68580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064C36B9-32AF-46E1-BA5F-9B0748401E12}"/>
              </a:ext>
            </a:extLst>
          </p:cNvPr>
          <p:cNvSpPr/>
          <p:nvPr/>
        </p:nvSpPr>
        <p:spPr>
          <a:xfrm>
            <a:off x="7554895" y="1154095"/>
            <a:ext cx="843379" cy="630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586330A1-E32B-4DDC-8413-ED417CF30A80}"/>
              </a:ext>
            </a:extLst>
          </p:cNvPr>
          <p:cNvSpPr/>
          <p:nvPr/>
        </p:nvSpPr>
        <p:spPr>
          <a:xfrm>
            <a:off x="6624220" y="1661601"/>
            <a:ext cx="843379" cy="630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7A9C47F-17F5-4D1D-ADD5-A908406CAB5D}"/>
              </a:ext>
            </a:extLst>
          </p:cNvPr>
          <p:cNvSpPr/>
          <p:nvPr/>
        </p:nvSpPr>
        <p:spPr>
          <a:xfrm>
            <a:off x="7554895" y="2291915"/>
            <a:ext cx="843379" cy="630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6ADF8C1-F1F5-4882-8651-7F94604A8B4E}"/>
              </a:ext>
            </a:extLst>
          </p:cNvPr>
          <p:cNvSpPr/>
          <p:nvPr/>
        </p:nvSpPr>
        <p:spPr>
          <a:xfrm>
            <a:off x="2780186" y="3845509"/>
            <a:ext cx="1054966" cy="762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0B62CA1-62D0-4198-A2C4-9CCDCECE90FC}"/>
              </a:ext>
            </a:extLst>
          </p:cNvPr>
          <p:cNvSpPr/>
          <p:nvPr/>
        </p:nvSpPr>
        <p:spPr>
          <a:xfrm>
            <a:off x="6518426" y="5169765"/>
            <a:ext cx="1036469" cy="6303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0FEC9DF-D525-4D77-A933-C9DE6A39F22D}"/>
              </a:ext>
            </a:extLst>
          </p:cNvPr>
          <p:cNvSpPr/>
          <p:nvPr/>
        </p:nvSpPr>
        <p:spPr>
          <a:xfrm>
            <a:off x="6527674" y="5703905"/>
            <a:ext cx="1036469" cy="6303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0B8552DA-26B7-4AD1-9A0C-51B19C7EA7D0}"/>
              </a:ext>
            </a:extLst>
          </p:cNvPr>
          <p:cNvSpPr/>
          <p:nvPr/>
        </p:nvSpPr>
        <p:spPr>
          <a:xfrm>
            <a:off x="8390875" y="566687"/>
            <a:ext cx="1036469" cy="6303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FCFE5A05-95D5-4E4E-AA7F-0CA2D741CE67}"/>
              </a:ext>
            </a:extLst>
          </p:cNvPr>
          <p:cNvSpPr/>
          <p:nvPr/>
        </p:nvSpPr>
        <p:spPr>
          <a:xfrm>
            <a:off x="5577764" y="5214158"/>
            <a:ext cx="1036469" cy="6303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B9CDC4A8-2F0C-4CF1-AEC1-F76E470FF743}"/>
              </a:ext>
            </a:extLst>
          </p:cNvPr>
          <p:cNvSpPr/>
          <p:nvPr/>
        </p:nvSpPr>
        <p:spPr>
          <a:xfrm>
            <a:off x="8390875" y="2889674"/>
            <a:ext cx="1083076" cy="71465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161A308-0B33-4E5B-9BFE-D3CEA34DB080}"/>
              </a:ext>
            </a:extLst>
          </p:cNvPr>
          <p:cNvSpPr/>
          <p:nvPr/>
        </p:nvSpPr>
        <p:spPr>
          <a:xfrm>
            <a:off x="8367571" y="5661734"/>
            <a:ext cx="1083076" cy="71465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3E30CEF3-5BEC-47E5-B451-D4698979CC5F}"/>
              </a:ext>
            </a:extLst>
          </p:cNvPr>
          <p:cNvSpPr/>
          <p:nvPr/>
        </p:nvSpPr>
        <p:spPr>
          <a:xfrm>
            <a:off x="2772772" y="2243086"/>
            <a:ext cx="1083076" cy="71465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B3F14A06-64D9-463F-8FFC-5198F8A5D491}"/>
              </a:ext>
            </a:extLst>
          </p:cNvPr>
          <p:cNvSpPr/>
          <p:nvPr/>
        </p:nvSpPr>
        <p:spPr>
          <a:xfrm>
            <a:off x="4637106" y="2243085"/>
            <a:ext cx="1083076" cy="71465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圖片 3">
            <a:extLst>
              <a:ext uri="{FF2B5EF4-FFF2-40B4-BE49-F238E27FC236}">
                <a16:creationId xmlns:a16="http://schemas.microsoft.com/office/drawing/2014/main" id="{6FF88873-5D58-4211-AD58-A7F1064F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-419100"/>
            <a:ext cx="76771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文字方塊 4">
            <a:extLst>
              <a:ext uri="{FF2B5EF4-FFF2-40B4-BE49-F238E27FC236}">
                <a16:creationId xmlns:a16="http://schemas.microsoft.com/office/drawing/2014/main" id="{9D6011D5-ECEE-4C55-BEFD-622491A2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1247776"/>
            <a:ext cx="1979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800" b="1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工作有意義</a:t>
            </a:r>
            <a:endParaRPr lang="zh-TW" altLang="en-US" sz="2800" b="1">
              <a:solidFill>
                <a:srgbClr val="FF0000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3492" name="文字方塊 5">
            <a:extLst>
              <a:ext uri="{FF2B5EF4-FFF2-40B4-BE49-F238E27FC236}">
                <a16:creationId xmlns:a16="http://schemas.microsoft.com/office/drawing/2014/main" id="{89F114BF-4C8C-41DD-B3FB-A4538554D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64" y="1271589"/>
            <a:ext cx="162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800" b="1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擁有健康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BAA6489-8F61-4F84-8ED9-087A9D20B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2371725"/>
            <a:ext cx="172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想陪孩子長大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4BAC517-7E22-42A7-AEFA-2D6E80E4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791" y="3100448"/>
            <a:ext cx="351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 dirty="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無病痛控制生活，自在做自己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5DC185-7F07-43B3-BE33-14CF330A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650" y="4530725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運動與健身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F48D899-73E5-44AB-BEB3-3BB271EB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51308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自在舒坦的人際關係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E9D9E5-DB85-4D67-9536-20F531F3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892550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內在的平靜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E7D1023-80BA-462F-8680-06AAF007D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466975"/>
            <a:ext cx="249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穩定家庭環境與經濟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FC12C2F-3E7A-4D7B-A873-AFE5284BD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3073400"/>
            <a:ext cx="249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在事業上有專業成就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14FC5D-B876-4C2C-BBA7-D67B052B3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871913"/>
            <a:ext cx="2492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成為不可取代的角色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9733F3F-0DD9-4BAA-8986-5365E50E7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4510088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發揮創造力</a:t>
            </a:r>
            <a:endParaRPr lang="zh-TW" altLang="en-US" sz="2000" b="1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9A869B6-A6E1-4EF3-A00A-E7C620EA7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9" y="5132388"/>
            <a:ext cx="2236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zh-TW" sz="2000" b="1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和一群人一起打拼</a:t>
            </a:r>
            <a:endParaRPr lang="zh-TW" altLang="en-US" sz="2000" b="1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3503" name="矩形 1">
            <a:extLst>
              <a:ext uri="{FF2B5EF4-FFF2-40B4-BE49-F238E27FC236}">
                <a16:creationId xmlns:a16="http://schemas.microsoft.com/office/drawing/2014/main" id="{6B38EB2A-4E18-430D-89E8-EA401D0BA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-228600"/>
            <a:ext cx="7772400" cy="876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3504" name="矩形 2">
            <a:extLst>
              <a:ext uri="{FF2B5EF4-FFF2-40B4-BE49-F238E27FC236}">
                <a16:creationId xmlns:a16="http://schemas.microsoft.com/office/drawing/2014/main" id="{8BB997FC-D24A-4173-BE30-E40511BA7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8451" y="5257800"/>
            <a:ext cx="187325" cy="590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" name="左大括弧 3">
            <a:extLst>
              <a:ext uri="{FF2B5EF4-FFF2-40B4-BE49-F238E27FC236}">
                <a16:creationId xmlns:a16="http://schemas.microsoft.com/office/drawing/2014/main" id="{F5AB206A-AD9F-41CC-A0FE-3EDD1B602FD6}"/>
              </a:ext>
            </a:extLst>
          </p:cNvPr>
          <p:cNvSpPr>
            <a:spLocks/>
          </p:cNvSpPr>
          <p:nvPr/>
        </p:nvSpPr>
        <p:spPr bwMode="auto">
          <a:xfrm>
            <a:off x="2620964" y="2784476"/>
            <a:ext cx="325437" cy="1350963"/>
          </a:xfrm>
          <a:prstGeom prst="leftBrace">
            <a:avLst>
              <a:gd name="adj1" fmla="val 8341"/>
              <a:gd name="adj2" fmla="val 50000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B3130E-C61E-400C-AC3A-A8972C35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173413"/>
            <a:ext cx="1276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為什麼</a:t>
            </a:r>
          </a:p>
        </p:txBody>
      </p:sp>
      <p:sp>
        <p:nvSpPr>
          <p:cNvPr id="21" name="左大括弧 20">
            <a:extLst>
              <a:ext uri="{FF2B5EF4-FFF2-40B4-BE49-F238E27FC236}">
                <a16:creationId xmlns:a16="http://schemas.microsoft.com/office/drawing/2014/main" id="{96BE1A30-EE55-4BD0-9868-EFA10FA1369B}"/>
              </a:ext>
            </a:extLst>
          </p:cNvPr>
          <p:cNvSpPr>
            <a:spLocks/>
          </p:cNvSpPr>
          <p:nvPr/>
        </p:nvSpPr>
        <p:spPr bwMode="auto">
          <a:xfrm>
            <a:off x="2647950" y="4857750"/>
            <a:ext cx="280988" cy="774700"/>
          </a:xfrm>
          <a:prstGeom prst="leftBrace">
            <a:avLst>
              <a:gd name="adj1" fmla="val 8335"/>
              <a:gd name="adj2" fmla="val 50000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A63C473-A2DE-4AAC-8C03-4867417EA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7" y="4997451"/>
            <a:ext cx="1100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如何做</a:t>
            </a:r>
          </a:p>
        </p:txBody>
      </p:sp>
      <p:sp>
        <p:nvSpPr>
          <p:cNvPr id="24" name="左大括弧 23">
            <a:extLst>
              <a:ext uri="{FF2B5EF4-FFF2-40B4-BE49-F238E27FC236}">
                <a16:creationId xmlns:a16="http://schemas.microsoft.com/office/drawing/2014/main" id="{14AF1A38-46BC-4378-BC12-E91D1891910A}"/>
              </a:ext>
            </a:extLst>
          </p:cNvPr>
          <p:cNvSpPr>
            <a:spLocks/>
          </p:cNvSpPr>
          <p:nvPr/>
        </p:nvSpPr>
        <p:spPr bwMode="auto">
          <a:xfrm>
            <a:off x="6699250" y="2757488"/>
            <a:ext cx="280988" cy="773112"/>
          </a:xfrm>
          <a:prstGeom prst="leftBrace">
            <a:avLst>
              <a:gd name="adj1" fmla="val 8318"/>
              <a:gd name="adj2" fmla="val 50000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6" name="左大括弧 25">
            <a:extLst>
              <a:ext uri="{FF2B5EF4-FFF2-40B4-BE49-F238E27FC236}">
                <a16:creationId xmlns:a16="http://schemas.microsoft.com/office/drawing/2014/main" id="{00E8D6EC-37E1-45D9-B852-A0B818F8FBA8}"/>
              </a:ext>
            </a:extLst>
          </p:cNvPr>
          <p:cNvSpPr>
            <a:spLocks/>
          </p:cNvSpPr>
          <p:nvPr/>
        </p:nvSpPr>
        <p:spPr bwMode="auto">
          <a:xfrm>
            <a:off x="6684964" y="4171951"/>
            <a:ext cx="325437" cy="1350963"/>
          </a:xfrm>
          <a:prstGeom prst="leftBrace">
            <a:avLst>
              <a:gd name="adj1" fmla="val 8341"/>
              <a:gd name="adj2" fmla="val 50000"/>
            </a:avLst>
          </a:prstGeom>
          <a:solidFill>
            <a:schemeClr val="bg1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DA179D6-D58A-4AB9-85F7-62B33B82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1" y="2884489"/>
            <a:ext cx="1274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為什麼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9A1A527-9593-4935-8C43-33D8B1374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0" y="4598988"/>
            <a:ext cx="1098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400"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如何做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D8EB01F-0A92-4449-89ED-B1461C53D503}"/>
              </a:ext>
            </a:extLst>
          </p:cNvPr>
          <p:cNvSpPr txBox="1"/>
          <p:nvPr/>
        </p:nvSpPr>
        <p:spPr>
          <a:xfrm>
            <a:off x="2025650" y="271463"/>
            <a:ext cx="4656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cap="all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Calibri" panose="020F0502020204030204" pitchFamily="34" charset="0"/>
              </a:rPr>
              <a:t>彭心怡的重要價值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4" grpId="0" animBg="1"/>
      <p:bldP spid="5" grpId="0"/>
      <p:bldP spid="21" grpId="0" animBg="1"/>
      <p:bldP spid="22" grpId="0"/>
      <p:bldP spid="24" grpId="0" animBg="1"/>
      <p:bldP spid="26" grpId="0" animBg="1"/>
      <p:bldP spid="27" grpId="0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>
            <a:extLst>
              <a:ext uri="{FF2B5EF4-FFF2-40B4-BE49-F238E27FC236}">
                <a16:creationId xmlns:a16="http://schemas.microsoft.com/office/drawing/2014/main" id="{E7554A06-36D3-4522-B688-C001D9A2A6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484313"/>
            <a:ext cx="8229600" cy="4525962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altLang="zh-TW" sz="3600" b="1" i="1">
                <a:solidFill>
                  <a:srgbClr val="660066"/>
                </a:solidFill>
                <a:ea typeface="標楷體" panose="03000509000000000000" pitchFamily="65" charset="-120"/>
              </a:rPr>
              <a:t> It’s not who you are ,</a:t>
            </a:r>
          </a:p>
          <a:p>
            <a:pPr algn="ctr" eaLnBrk="1" hangingPunct="1">
              <a:buFontTx/>
              <a:buNone/>
            </a:pPr>
            <a:r>
              <a:rPr lang="en-US" altLang="zh-TW" sz="3600" b="1" i="1">
                <a:solidFill>
                  <a:srgbClr val="660066"/>
                </a:solidFill>
                <a:ea typeface="標楷體" panose="03000509000000000000" pitchFamily="65" charset="-120"/>
              </a:rPr>
              <a:t> But what hold who you are.</a:t>
            </a:r>
            <a:r>
              <a:rPr lang="en-US" altLang="zh-TW" sz="3600" b="1">
                <a:solidFill>
                  <a:srgbClr val="660066"/>
                </a:solidFill>
                <a:ea typeface="標楷體" panose="03000509000000000000" pitchFamily="65" charset="-12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zh-TW" altLang="en-US" sz="3600" b="1">
                <a:solidFill>
                  <a:srgbClr val="660066"/>
                </a:solidFill>
                <a:ea typeface="標楷體" panose="03000509000000000000" pitchFamily="65" charset="-120"/>
              </a:rPr>
              <a:t>不是你是誰，而是什麼使你成為你是誰</a:t>
            </a:r>
          </a:p>
          <a:p>
            <a:pPr algn="ctr" eaLnBrk="1" hangingPunct="1">
              <a:buFontTx/>
              <a:buNone/>
            </a:pPr>
            <a:endParaRPr lang="zh-TW" altLang="en-US" sz="3600" b="1"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3600" b="1">
                <a:solidFill>
                  <a:srgbClr val="990000"/>
                </a:solidFill>
                <a:ea typeface="標楷體" panose="03000509000000000000" pitchFamily="65" charset="-120"/>
              </a:rPr>
              <a:t>什麼時候  什麼事情 什麼人</a:t>
            </a:r>
            <a:r>
              <a:rPr lang="en-US" altLang="zh-TW" sz="3600" b="1">
                <a:solidFill>
                  <a:srgbClr val="990000"/>
                </a:solidFill>
                <a:ea typeface="標楷體" panose="03000509000000000000" pitchFamily="65" charset="-120"/>
              </a:rPr>
              <a:t>……</a:t>
            </a:r>
          </a:p>
          <a:p>
            <a:pPr algn="ctr" eaLnBrk="1" hangingPunct="1">
              <a:buFontTx/>
              <a:buNone/>
            </a:pPr>
            <a:r>
              <a:rPr lang="zh-TW" altLang="en-US" sz="3600" b="1">
                <a:solidFill>
                  <a:srgbClr val="990000"/>
                </a:solidFill>
                <a:ea typeface="標楷體" panose="03000509000000000000" pitchFamily="65" charset="-120"/>
              </a:rPr>
              <a:t>使你用</a:t>
            </a:r>
            <a:r>
              <a:rPr lang="en-US" altLang="zh-TW" sz="3600" b="1">
                <a:solidFill>
                  <a:srgbClr val="990000"/>
                </a:solidFill>
                <a:ea typeface="標楷體" panose="03000509000000000000" pitchFamily="65" charset="-120"/>
              </a:rPr>
              <a:t>…</a:t>
            </a:r>
            <a:r>
              <a:rPr lang="zh-TW" altLang="en-US" sz="3600" b="1">
                <a:solidFill>
                  <a:srgbClr val="990000"/>
                </a:solidFill>
                <a:ea typeface="標楷體" panose="03000509000000000000" pitchFamily="65" charset="-120"/>
              </a:rPr>
              <a:t>形容你自己</a:t>
            </a:r>
          </a:p>
          <a:p>
            <a:pPr algn="ctr" eaLnBrk="1" hangingPunct="1">
              <a:buFontTx/>
              <a:buNone/>
            </a:pPr>
            <a:endParaRPr lang="en-US" altLang="zh-TW" sz="3600" b="1">
              <a:solidFill>
                <a:srgbClr val="990000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4" descr="2Q==">
            <a:extLst>
              <a:ext uri="{FF2B5EF4-FFF2-40B4-BE49-F238E27FC236}">
                <a16:creationId xmlns:a16="http://schemas.microsoft.com/office/drawing/2014/main" id="{B6A4991E-062A-42B2-BA2C-32E4BF2E32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19459" name="AutoShape 5" descr="2Q==">
            <a:extLst>
              <a:ext uri="{FF2B5EF4-FFF2-40B4-BE49-F238E27FC236}">
                <a16:creationId xmlns:a16="http://schemas.microsoft.com/office/drawing/2014/main" id="{98A5B755-B8A3-4221-9067-56A83EDA3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19460" name="AutoShape 6" descr="Z">
            <a:extLst>
              <a:ext uri="{FF2B5EF4-FFF2-40B4-BE49-F238E27FC236}">
                <a16:creationId xmlns:a16="http://schemas.microsoft.com/office/drawing/2014/main" id="{5C31C844-D099-4E96-959C-EF4E47371A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pic>
        <p:nvPicPr>
          <p:cNvPr id="19461" name="Picture 7" descr="1111">
            <a:extLst>
              <a:ext uri="{FF2B5EF4-FFF2-40B4-BE49-F238E27FC236}">
                <a16:creationId xmlns:a16="http://schemas.microsoft.com/office/drawing/2014/main" id="{C318D074-F09D-4214-80F7-BADE71B2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983038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8">
            <a:extLst>
              <a:ext uri="{FF2B5EF4-FFF2-40B4-BE49-F238E27FC236}">
                <a16:creationId xmlns:a16="http://schemas.microsoft.com/office/drawing/2014/main" id="{AE4FBB44-79F0-49B7-A162-FCCC70E5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49264"/>
            <a:ext cx="729615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啟動，是為了讓自己更穩的走在人生的道路上</a:t>
            </a: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覺察，是幫助自己在人生境遇中與眾不同</a:t>
            </a: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思考，讓小我變得更加茁壯與強大</a:t>
            </a:r>
          </a:p>
          <a:p>
            <a:pPr eaLnBrk="1" hangingPunct="1"/>
            <a:endParaRPr lang="zh-TW" altLang="en-US" sz="2800" b="1">
              <a:solidFill>
                <a:srgbClr val="003366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生命並非直線思考</a:t>
            </a: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生命中充滿著變數</a:t>
            </a: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要如何理解、包容、行動、突破</a:t>
            </a:r>
          </a:p>
          <a:p>
            <a:pPr eaLnBrk="1" hangingPunct="1"/>
            <a:r>
              <a:rPr lang="zh-TW" altLang="en-US" sz="2800" b="1">
                <a:solidFill>
                  <a:srgbClr val="003366"/>
                </a:solidFill>
                <a:ea typeface="標楷體" panose="03000509000000000000" pitchFamily="65" charset="-120"/>
              </a:rPr>
              <a:t>才能在變數中，實踐生命的意義</a:t>
            </a:r>
            <a:r>
              <a:rPr lang="zh-TW" altLang="en-US" b="1">
                <a:solidFill>
                  <a:srgbClr val="003366"/>
                </a:solidFill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>
            <a:extLst>
              <a:ext uri="{FF2B5EF4-FFF2-40B4-BE49-F238E27FC236}">
                <a16:creationId xmlns:a16="http://schemas.microsoft.com/office/drawing/2014/main" id="{81EABF79-4C91-4E76-A3B0-81FFC79F567F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549275"/>
            <a:ext cx="8459788" cy="5327650"/>
            <a:chOff x="368" y="346"/>
            <a:chExt cx="5329" cy="3356"/>
          </a:xfrm>
        </p:grpSpPr>
        <p:grpSp>
          <p:nvGrpSpPr>
            <p:cNvPr id="65545" name="Group 3">
              <a:extLst>
                <a:ext uri="{FF2B5EF4-FFF2-40B4-BE49-F238E27FC236}">
                  <a16:creationId xmlns:a16="http://schemas.microsoft.com/office/drawing/2014/main" id="{C3AB3325-6E6B-409B-8B75-6BBA35E88E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" y="346"/>
              <a:ext cx="5329" cy="3356"/>
              <a:chOff x="431" y="346"/>
              <a:chExt cx="5329" cy="3356"/>
            </a:xfrm>
          </p:grpSpPr>
          <p:sp>
            <p:nvSpPr>
              <p:cNvPr id="65547" name="Line 4">
                <a:extLst>
                  <a:ext uri="{FF2B5EF4-FFF2-40B4-BE49-F238E27FC236}">
                    <a16:creationId xmlns:a16="http://schemas.microsoft.com/office/drawing/2014/main" id="{EF69E3B5-38DB-4F92-8962-BE5F7F91A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" y="346"/>
                <a:ext cx="0" cy="33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5548" name="Line 5">
                <a:extLst>
                  <a:ext uri="{FF2B5EF4-FFF2-40B4-BE49-F238E27FC236}">
                    <a16:creationId xmlns:a16="http://schemas.microsoft.com/office/drawing/2014/main" id="{C2AF11BE-8A3F-4FAC-A150-2D4FE5CA2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" y="3702"/>
                <a:ext cx="53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65546" name="Line 6">
              <a:extLst>
                <a:ext uri="{FF2B5EF4-FFF2-40B4-BE49-F238E27FC236}">
                  <a16:creationId xmlns:a16="http://schemas.microsoft.com/office/drawing/2014/main" id="{3A49E50C-B2D2-4CAD-A609-2984B0582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" y="1959"/>
              <a:ext cx="5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3127" name="Group 7">
            <a:extLst>
              <a:ext uri="{FF2B5EF4-FFF2-40B4-BE49-F238E27FC236}">
                <a16:creationId xmlns:a16="http://schemas.microsoft.com/office/drawing/2014/main" id="{32817B08-1E23-438C-89A8-3765C91E9D96}"/>
              </a:ext>
            </a:extLst>
          </p:cNvPr>
          <p:cNvGrpSpPr>
            <a:grpSpLocks/>
          </p:cNvGrpSpPr>
          <p:nvPr/>
        </p:nvGrpSpPr>
        <p:grpSpPr bwMode="auto">
          <a:xfrm>
            <a:off x="1660526" y="500064"/>
            <a:ext cx="434975" cy="5305425"/>
            <a:chOff x="86" y="315"/>
            <a:chExt cx="274" cy="3342"/>
          </a:xfrm>
        </p:grpSpPr>
        <p:sp>
          <p:nvSpPr>
            <p:cNvPr id="65542" name="Text Box 8">
              <a:extLst>
                <a:ext uri="{FF2B5EF4-FFF2-40B4-BE49-F238E27FC236}">
                  <a16:creationId xmlns:a16="http://schemas.microsoft.com/office/drawing/2014/main" id="{1862218F-8D06-49D5-9087-A5552AC00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" y="31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高</a:t>
              </a:r>
            </a:p>
          </p:txBody>
        </p:sp>
        <p:sp>
          <p:nvSpPr>
            <p:cNvPr id="65543" name="Text Box 9">
              <a:extLst>
                <a:ext uri="{FF2B5EF4-FFF2-40B4-BE49-F238E27FC236}">
                  <a16:creationId xmlns:a16="http://schemas.microsoft.com/office/drawing/2014/main" id="{6A55D471-56A9-48EA-9527-CD6FD094D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" y="182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中</a:t>
              </a:r>
            </a:p>
          </p:txBody>
        </p:sp>
        <p:sp>
          <p:nvSpPr>
            <p:cNvPr id="65544" name="Text Box 10">
              <a:extLst>
                <a:ext uri="{FF2B5EF4-FFF2-40B4-BE49-F238E27FC236}">
                  <a16:creationId xmlns:a16="http://schemas.microsoft.com/office/drawing/2014/main" id="{F4A7856E-F66A-4223-8F25-1202ED2E2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342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低</a:t>
              </a:r>
            </a:p>
          </p:txBody>
        </p:sp>
      </p:grpSp>
      <p:sp>
        <p:nvSpPr>
          <p:cNvPr id="37892" name="Text Box 11">
            <a:extLst>
              <a:ext uri="{FF2B5EF4-FFF2-40B4-BE49-F238E27FC236}">
                <a16:creationId xmlns:a16="http://schemas.microsoft.com/office/drawing/2014/main" id="{FEB5E7CE-B241-43CA-83DB-8DAE5866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538" y="5673726"/>
            <a:ext cx="2698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個人生涯發展的關鍵階段</a:t>
            </a:r>
          </a:p>
        </p:txBody>
      </p:sp>
      <p:sp>
        <p:nvSpPr>
          <p:cNvPr id="37893" name="Text Box 12">
            <a:extLst>
              <a:ext uri="{FF2B5EF4-FFF2-40B4-BE49-F238E27FC236}">
                <a16:creationId xmlns:a16="http://schemas.microsoft.com/office/drawing/2014/main" id="{6FD54507-F886-4242-9426-010E45441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374" y="1412876"/>
            <a:ext cx="461665" cy="1246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內外在狀態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610D83D-AF79-42EA-9729-309C5F380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8550" y="477838"/>
            <a:ext cx="7543800" cy="1295400"/>
          </a:xfrm>
        </p:spPr>
        <p:txBody>
          <a:bodyPr/>
          <a:lstStyle/>
          <a:p>
            <a:pPr eaLnBrk="1" hangingPunct="1"/>
            <a:r>
              <a:rPr lang="zh-TW" altLang="en-US" sz="3600">
                <a:solidFill>
                  <a:srgbClr val="0033CC"/>
                </a:solidFill>
                <a:ea typeface="標楷體" panose="03000509000000000000" pitchFamily="65" charset="-120"/>
              </a:rPr>
              <a:t>敘說的重要關鍵</a:t>
            </a:r>
            <a:endParaRPr lang="en-US" altLang="zh-TW" sz="3600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BB439E8-ED25-43F4-B772-E9847B1F97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2276475"/>
            <a:ext cx="7772400" cy="346075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3400" b="1">
                <a:solidFill>
                  <a:srgbClr val="FF0000"/>
                </a:solidFill>
                <a:ea typeface="標楷體" panose="03000509000000000000" pitchFamily="65" charset="-120"/>
              </a:rPr>
              <a:t>主顯節（</a:t>
            </a:r>
            <a:r>
              <a:rPr lang="en-US" altLang="zh-TW" sz="3400" b="1">
                <a:solidFill>
                  <a:srgbClr val="FF0000"/>
                </a:solidFill>
                <a:ea typeface="標楷體" panose="03000509000000000000" pitchFamily="65" charset="-120"/>
              </a:rPr>
              <a:t>epiphany</a:t>
            </a:r>
            <a:r>
              <a:rPr lang="zh-TW" altLang="en-US" sz="3400" b="1">
                <a:solidFill>
                  <a:srgbClr val="FF0000"/>
                </a:solidFill>
                <a:ea typeface="標楷體" panose="03000509000000000000" pitchFamily="65" charset="-120"/>
              </a:rPr>
              <a:t>）或關鍵事件</a:t>
            </a:r>
            <a:r>
              <a:rPr lang="zh-TW" altLang="en-US" sz="3400">
                <a:ea typeface="標楷體" panose="03000509000000000000" pitchFamily="65" charset="-120"/>
              </a:rPr>
              <a:t>：個人往往將這樣的時刻解釋</a:t>
            </a:r>
            <a:r>
              <a:rPr lang="zh-TW" altLang="en-US" sz="3400" b="1" u="sng">
                <a:ea typeface="標楷體" panose="03000509000000000000" pitchFamily="65" charset="-120"/>
              </a:rPr>
              <a:t>為生命中的轉戾點</a:t>
            </a:r>
            <a:r>
              <a:rPr lang="zh-TW" altLang="en-US" sz="3400">
                <a:ea typeface="標楷體" panose="03000509000000000000" pitchFamily="65" charset="-120"/>
              </a:rPr>
              <a:t>，一個人經歷這樣的經驗之後，就不可能跟以前一樣了。在這樣的時刻中，</a:t>
            </a:r>
            <a:r>
              <a:rPr lang="zh-TW" altLang="en-US" sz="3400" b="1" u="sng">
                <a:ea typeface="標楷體" panose="03000509000000000000" pitchFamily="65" charset="-120"/>
              </a:rPr>
              <a:t>個人的性格被顯示出來，表露無疑</a:t>
            </a:r>
            <a:r>
              <a:rPr lang="zh-TW" altLang="en-US" sz="3400"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3">
            <a:extLst>
              <a:ext uri="{FF2B5EF4-FFF2-40B4-BE49-F238E27FC236}">
                <a16:creationId xmlns:a16="http://schemas.microsoft.com/office/drawing/2014/main" id="{58AC93FD-0532-4B97-86E8-E6E91FD53F59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549275"/>
            <a:ext cx="8459788" cy="5327650"/>
            <a:chOff x="431" y="346"/>
            <a:chExt cx="5329" cy="3356"/>
          </a:xfrm>
        </p:grpSpPr>
        <p:sp>
          <p:nvSpPr>
            <p:cNvPr id="67622" name="Line 4">
              <a:extLst>
                <a:ext uri="{FF2B5EF4-FFF2-40B4-BE49-F238E27FC236}">
                  <a16:creationId xmlns:a16="http://schemas.microsoft.com/office/drawing/2014/main" id="{0DE58BAF-2F17-4A1D-8487-2CBAB2FF1E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346"/>
              <a:ext cx="0" cy="3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23" name="Line 5">
              <a:extLst>
                <a:ext uri="{FF2B5EF4-FFF2-40B4-BE49-F238E27FC236}">
                  <a16:creationId xmlns:a16="http://schemas.microsoft.com/office/drawing/2014/main" id="{3C04E969-3321-42DC-A32C-73D26A0F5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3702"/>
              <a:ext cx="532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7587" name="Line 6">
            <a:extLst>
              <a:ext uri="{FF2B5EF4-FFF2-40B4-BE49-F238E27FC236}">
                <a16:creationId xmlns:a16="http://schemas.microsoft.com/office/drawing/2014/main" id="{720682FF-316F-4AB4-8865-AD2F0F849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0901" y="3109913"/>
            <a:ext cx="8208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67588" name="Group 7">
            <a:extLst>
              <a:ext uri="{FF2B5EF4-FFF2-40B4-BE49-F238E27FC236}">
                <a16:creationId xmlns:a16="http://schemas.microsoft.com/office/drawing/2014/main" id="{353610C2-4449-469F-AD33-EBEC855A5A13}"/>
              </a:ext>
            </a:extLst>
          </p:cNvPr>
          <p:cNvGrpSpPr>
            <a:grpSpLocks/>
          </p:cNvGrpSpPr>
          <p:nvPr/>
        </p:nvGrpSpPr>
        <p:grpSpPr bwMode="auto">
          <a:xfrm>
            <a:off x="1660526" y="500064"/>
            <a:ext cx="434975" cy="5305425"/>
            <a:chOff x="86" y="315"/>
            <a:chExt cx="274" cy="3342"/>
          </a:xfrm>
        </p:grpSpPr>
        <p:sp>
          <p:nvSpPr>
            <p:cNvPr id="67619" name="Text Box 8">
              <a:extLst>
                <a:ext uri="{FF2B5EF4-FFF2-40B4-BE49-F238E27FC236}">
                  <a16:creationId xmlns:a16="http://schemas.microsoft.com/office/drawing/2014/main" id="{57925F44-363E-4114-997D-B92F8A7F8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" y="31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高</a:t>
              </a:r>
            </a:p>
          </p:txBody>
        </p:sp>
        <p:sp>
          <p:nvSpPr>
            <p:cNvPr id="67620" name="Text Box 9">
              <a:extLst>
                <a:ext uri="{FF2B5EF4-FFF2-40B4-BE49-F238E27FC236}">
                  <a16:creationId xmlns:a16="http://schemas.microsoft.com/office/drawing/2014/main" id="{0DF5806C-7A35-4957-92BF-7FD3441026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" y="182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中</a:t>
              </a:r>
            </a:p>
          </p:txBody>
        </p:sp>
        <p:sp>
          <p:nvSpPr>
            <p:cNvPr id="67621" name="Text Box 10">
              <a:extLst>
                <a:ext uri="{FF2B5EF4-FFF2-40B4-BE49-F238E27FC236}">
                  <a16:creationId xmlns:a16="http://schemas.microsoft.com/office/drawing/2014/main" id="{C1EBCAAB-6FC5-47FA-AE3B-6D9C633C7A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342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低</a:t>
              </a:r>
            </a:p>
          </p:txBody>
        </p:sp>
      </p:grpSp>
      <p:sp>
        <p:nvSpPr>
          <p:cNvPr id="38941" name="Oval 13">
            <a:extLst>
              <a:ext uri="{FF2B5EF4-FFF2-40B4-BE49-F238E27FC236}">
                <a16:creationId xmlns:a16="http://schemas.microsoft.com/office/drawing/2014/main" id="{BB9A9AB6-B7EB-44CC-974A-069B13EF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5257800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38942" name="Oval 14">
            <a:extLst>
              <a:ext uri="{FF2B5EF4-FFF2-40B4-BE49-F238E27FC236}">
                <a16:creationId xmlns:a16="http://schemas.microsoft.com/office/drawing/2014/main" id="{03B2782E-DB39-422D-B8A3-F4F1669A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4754563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38943" name="Oval 15">
            <a:extLst>
              <a:ext uri="{FF2B5EF4-FFF2-40B4-BE49-F238E27FC236}">
                <a16:creationId xmlns:a16="http://schemas.microsoft.com/office/drawing/2014/main" id="{C1A0DFF6-ADAA-48A5-9670-AF2747AB7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1801813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38944" name="Oval 16">
            <a:extLst>
              <a:ext uri="{FF2B5EF4-FFF2-40B4-BE49-F238E27FC236}">
                <a16:creationId xmlns:a16="http://schemas.microsoft.com/office/drawing/2014/main" id="{B17ACD9D-25A8-47FA-902E-C258C2CE5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1844675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p:sp>
        <p:nvSpPr>
          <p:cNvPr id="134172" name="AutoShape 28">
            <a:extLst>
              <a:ext uri="{FF2B5EF4-FFF2-40B4-BE49-F238E27FC236}">
                <a16:creationId xmlns:a16="http://schemas.microsoft.com/office/drawing/2014/main" id="{120971AD-420A-49FD-B5A8-7ACA74D457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20901" y="3789363"/>
            <a:ext cx="644525" cy="2081212"/>
          </a:xfrm>
          <a:prstGeom prst="wedgeRectCallout">
            <a:avLst>
              <a:gd name="adj1" fmla="val -91560"/>
              <a:gd name="adj2" fmla="val 2744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事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件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描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述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latin typeface="Arial" panose="020B0604020202020204" pitchFamily="34" charset="0"/>
            </a:endParaRPr>
          </a:p>
        </p:txBody>
      </p:sp>
      <p:sp>
        <p:nvSpPr>
          <p:cNvPr id="134173" name="AutoShape 29">
            <a:extLst>
              <a:ext uri="{FF2B5EF4-FFF2-40B4-BE49-F238E27FC236}">
                <a16:creationId xmlns:a16="http://schemas.microsoft.com/office/drawing/2014/main" id="{0623D3C4-B446-4D4B-B0A8-9B143DFF3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9" y="2420938"/>
            <a:ext cx="574675" cy="1873250"/>
          </a:xfrm>
          <a:prstGeom prst="wedgeRectCallout">
            <a:avLst>
              <a:gd name="adj1" fmla="val 6296"/>
              <a:gd name="adj2" fmla="val 7005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事件描述</a:t>
            </a:r>
            <a:endParaRPr lang="zh-TW" altLang="zh-TW" sz="1800">
              <a:latin typeface="Arial" panose="020B0604020202020204" pitchFamily="34" charset="0"/>
            </a:endParaRPr>
          </a:p>
        </p:txBody>
      </p:sp>
      <p:sp>
        <p:nvSpPr>
          <p:cNvPr id="134174" name="AutoShape 30">
            <a:extLst>
              <a:ext uri="{FF2B5EF4-FFF2-40B4-BE49-F238E27FC236}">
                <a16:creationId xmlns:a16="http://schemas.microsoft.com/office/drawing/2014/main" id="{1332BD5D-C998-421B-B5D0-B62FEB5F6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263" y="2636839"/>
            <a:ext cx="457200" cy="1476375"/>
          </a:xfrm>
          <a:prstGeom prst="wedgeRectCallout">
            <a:avLst>
              <a:gd name="adj1" fmla="val -22741"/>
              <a:gd name="adj2" fmla="val -9338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事件描述</a:t>
            </a:r>
            <a:endParaRPr lang="zh-TW" altLang="zh-TW" sz="1800">
              <a:latin typeface="Arial" panose="020B0604020202020204" pitchFamily="34" charset="0"/>
            </a:endParaRPr>
          </a:p>
        </p:txBody>
      </p:sp>
      <p:sp>
        <p:nvSpPr>
          <p:cNvPr id="134175" name="AutoShape 31">
            <a:extLst>
              <a:ext uri="{FF2B5EF4-FFF2-40B4-BE49-F238E27FC236}">
                <a16:creationId xmlns:a16="http://schemas.microsoft.com/office/drawing/2014/main" id="{0EF7B23F-864C-4233-AFF6-490854998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625" y="2414588"/>
            <a:ext cx="744538" cy="1662112"/>
          </a:xfrm>
          <a:prstGeom prst="wedgeRectCallout">
            <a:avLst>
              <a:gd name="adj1" fmla="val -24259"/>
              <a:gd name="adj2" fmla="val -703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事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件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描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述</a:t>
            </a:r>
            <a:endParaRPr lang="zh-TW" altLang="zh-TW" sz="1800">
              <a:latin typeface="Arial" panose="020B0604020202020204" pitchFamily="34" charset="0"/>
            </a:endParaRPr>
          </a:p>
        </p:txBody>
      </p:sp>
      <p:sp>
        <p:nvSpPr>
          <p:cNvPr id="67597" name="文字方塊 1">
            <a:extLst>
              <a:ext uri="{FF2B5EF4-FFF2-40B4-BE49-F238E27FC236}">
                <a16:creationId xmlns:a16="http://schemas.microsoft.com/office/drawing/2014/main" id="{E7008A3A-D5C4-497E-B993-6829EE6A3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9" y="73025"/>
            <a:ext cx="146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b="1" dirty="0"/>
              <a:t>學習單三</a:t>
            </a:r>
          </a:p>
        </p:txBody>
      </p:sp>
      <p:grpSp>
        <p:nvGrpSpPr>
          <p:cNvPr id="67598" name="群組 2">
            <a:extLst>
              <a:ext uri="{FF2B5EF4-FFF2-40B4-BE49-F238E27FC236}">
                <a16:creationId xmlns:a16="http://schemas.microsoft.com/office/drawing/2014/main" id="{5099E2F7-315E-4B31-A171-4785859320E2}"/>
              </a:ext>
            </a:extLst>
          </p:cNvPr>
          <p:cNvGrpSpPr>
            <a:grpSpLocks/>
          </p:cNvGrpSpPr>
          <p:nvPr/>
        </p:nvGrpSpPr>
        <p:grpSpPr bwMode="auto">
          <a:xfrm>
            <a:off x="2835609" y="5805488"/>
            <a:ext cx="7022766" cy="863600"/>
            <a:chOff x="1311609" y="5805488"/>
            <a:chExt cx="7022225" cy="863601"/>
          </a:xfrm>
        </p:grpSpPr>
        <p:sp>
          <p:nvSpPr>
            <p:cNvPr id="67609" name="Line 19">
              <a:extLst>
                <a:ext uri="{FF2B5EF4-FFF2-40B4-BE49-F238E27FC236}">
                  <a16:creationId xmlns:a16="http://schemas.microsoft.com/office/drawing/2014/main" id="{7723AF06-3632-4EEB-8BF2-4E7F4E84C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9400" y="5805488"/>
              <a:ext cx="0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10" name="Line 20">
              <a:extLst>
                <a:ext uri="{FF2B5EF4-FFF2-40B4-BE49-F238E27FC236}">
                  <a16:creationId xmlns:a16="http://schemas.microsoft.com/office/drawing/2014/main" id="{034B18A4-0286-4352-9439-B5B59E3E2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8038" y="5819776"/>
              <a:ext cx="0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11" name="Line 21">
              <a:extLst>
                <a:ext uri="{FF2B5EF4-FFF2-40B4-BE49-F238E27FC236}">
                  <a16:creationId xmlns:a16="http://schemas.microsoft.com/office/drawing/2014/main" id="{F127CB17-DB0F-4A31-BAAA-25DBA967A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64150" y="5805488"/>
              <a:ext cx="0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12" name="Line 22">
              <a:extLst>
                <a:ext uri="{FF2B5EF4-FFF2-40B4-BE49-F238E27FC236}">
                  <a16:creationId xmlns:a16="http://schemas.microsoft.com/office/drawing/2014/main" id="{E7551786-8A60-4ABA-B8F3-C40F688F8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2588" y="5805488"/>
              <a:ext cx="0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7613" name="Text Box 24">
              <a:extLst>
                <a:ext uri="{FF2B5EF4-FFF2-40B4-BE49-F238E27FC236}">
                  <a16:creationId xmlns:a16="http://schemas.microsoft.com/office/drawing/2014/main" id="{DC0297CA-5625-4389-B40F-56CE3BE86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1609" y="6046788"/>
              <a:ext cx="461629" cy="55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學齡</a:t>
              </a:r>
            </a:p>
          </p:txBody>
        </p:sp>
        <p:sp>
          <p:nvSpPr>
            <p:cNvPr id="67614" name="Text Box 25">
              <a:extLst>
                <a:ext uri="{FF2B5EF4-FFF2-40B4-BE49-F238E27FC236}">
                  <a16:creationId xmlns:a16="http://schemas.microsoft.com/office/drawing/2014/main" id="{E97EC4CE-D8D6-4058-813F-BE1598176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09" y="6065838"/>
              <a:ext cx="461629" cy="55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國小</a:t>
              </a:r>
            </a:p>
          </p:txBody>
        </p:sp>
        <p:sp>
          <p:nvSpPr>
            <p:cNvPr id="67615" name="Text Box 26">
              <a:extLst>
                <a:ext uri="{FF2B5EF4-FFF2-40B4-BE49-F238E27FC236}">
                  <a16:creationId xmlns:a16="http://schemas.microsoft.com/office/drawing/2014/main" id="{56DD4AF2-31D1-4D20-BE7B-CE021B7CD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8422" y="6064251"/>
              <a:ext cx="461629" cy="55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國中</a:t>
              </a:r>
            </a:p>
          </p:txBody>
        </p:sp>
        <p:sp>
          <p:nvSpPr>
            <p:cNvPr id="67616" name="Text Box 27">
              <a:extLst>
                <a:ext uri="{FF2B5EF4-FFF2-40B4-BE49-F238E27FC236}">
                  <a16:creationId xmlns:a16="http://schemas.microsoft.com/office/drawing/2014/main" id="{5CB8F106-D94A-479F-A7EE-46B19C498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6859" y="6064251"/>
              <a:ext cx="461629" cy="604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大學</a:t>
              </a:r>
            </a:p>
          </p:txBody>
        </p:sp>
        <p:sp>
          <p:nvSpPr>
            <p:cNvPr id="67617" name="Text Box 27">
              <a:extLst>
                <a:ext uri="{FF2B5EF4-FFF2-40B4-BE49-F238E27FC236}">
                  <a16:creationId xmlns:a16="http://schemas.microsoft.com/office/drawing/2014/main" id="{2A9D1844-4111-4DF5-96F0-96133D268A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2205" y="6064251"/>
              <a:ext cx="461629" cy="604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Arial" panose="020B0604020202020204" pitchFamily="34" charset="0"/>
                </a:rPr>
                <a:t>碩士</a:t>
              </a:r>
            </a:p>
          </p:txBody>
        </p:sp>
        <p:sp>
          <p:nvSpPr>
            <p:cNvPr id="67618" name="Line 22">
              <a:extLst>
                <a:ext uri="{FF2B5EF4-FFF2-40B4-BE49-F238E27FC236}">
                  <a16:creationId xmlns:a16="http://schemas.microsoft.com/office/drawing/2014/main" id="{0F5817F7-58E0-4732-898D-71D773146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5813973"/>
              <a:ext cx="0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4" name="Oval 16">
            <a:extLst>
              <a:ext uri="{FF2B5EF4-FFF2-40B4-BE49-F238E27FC236}">
                <a16:creationId xmlns:a16="http://schemas.microsoft.com/office/drawing/2014/main" id="{26A66C6F-516F-4552-8481-2E8C46DAB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3" y="854075"/>
            <a:ext cx="215900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CC63C7C8-E6D4-4CA8-BC2D-03C4D4F37A15}"/>
                  </a:ext>
                </a:extLst>
              </p14:cNvPr>
              <p14:cNvContentPartPr/>
              <p14:nvPr/>
            </p14:nvContentPartPr>
            <p14:xfrm>
              <a:off x="3030343" y="913286"/>
              <a:ext cx="7597800" cy="447732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CC63C7C8-E6D4-4CA8-BC2D-03C4D4F37A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1343" y="904286"/>
                <a:ext cx="7615439" cy="449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E1AFC197-C88D-455F-8844-90DD860AE695}"/>
                  </a:ext>
                </a:extLst>
              </p14:cNvPr>
              <p14:cNvContentPartPr/>
              <p14:nvPr/>
            </p14:nvContentPartPr>
            <p14:xfrm>
              <a:off x="-1010777" y="3596726"/>
              <a:ext cx="360" cy="3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E1AFC197-C88D-455F-8844-90DD860AE6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19777" y="35877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筆跡 5">
                <a:extLst>
                  <a:ext uri="{FF2B5EF4-FFF2-40B4-BE49-F238E27FC236}">
                    <a16:creationId xmlns:a16="http://schemas.microsoft.com/office/drawing/2014/main" id="{BCF938CB-67FD-42A7-9FCE-D7E1FE5581DB}"/>
                  </a:ext>
                </a:extLst>
              </p14:cNvPr>
              <p14:cNvContentPartPr/>
              <p14:nvPr/>
            </p14:nvContentPartPr>
            <p14:xfrm>
              <a:off x="-1010777" y="3596726"/>
              <a:ext cx="360" cy="360"/>
            </p14:xfrm>
          </p:contentPart>
        </mc:Choice>
        <mc:Fallback xmlns="">
          <p:pic>
            <p:nvPicPr>
              <p:cNvPr id="6" name="筆跡 5">
                <a:extLst>
                  <a:ext uri="{FF2B5EF4-FFF2-40B4-BE49-F238E27FC236}">
                    <a16:creationId xmlns:a16="http://schemas.microsoft.com/office/drawing/2014/main" id="{BCF938CB-67FD-42A7-9FCE-D7E1FE5581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19777" y="35877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196EF342-41F4-4289-B90C-217B48C6E318}"/>
                  </a:ext>
                </a:extLst>
              </p14:cNvPr>
              <p14:cNvContentPartPr/>
              <p14:nvPr/>
            </p14:nvContentPartPr>
            <p14:xfrm>
              <a:off x="3456943" y="5250926"/>
              <a:ext cx="360" cy="36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196EF342-41F4-4289-B90C-217B48C6E3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7943" y="52419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4AA3D2E4-9FBC-4A23-BBA2-D3A0D5E8D93D}"/>
                  </a:ext>
                </a:extLst>
              </p14:cNvPr>
              <p14:cNvContentPartPr/>
              <p14:nvPr/>
            </p14:nvContentPartPr>
            <p14:xfrm>
              <a:off x="3456943" y="5250926"/>
              <a:ext cx="360" cy="36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4AA3D2E4-9FBC-4A23-BBA2-D3A0D5E8D9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7943" y="52419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筆跡 17">
                <a:extLst>
                  <a:ext uri="{FF2B5EF4-FFF2-40B4-BE49-F238E27FC236}">
                    <a16:creationId xmlns:a16="http://schemas.microsoft.com/office/drawing/2014/main" id="{E0939195-4E7D-4168-B124-B356BD04D09B}"/>
                  </a:ext>
                </a:extLst>
              </p14:cNvPr>
              <p14:cNvContentPartPr/>
              <p14:nvPr/>
            </p14:nvContentPartPr>
            <p14:xfrm>
              <a:off x="-906017" y="1967726"/>
              <a:ext cx="360" cy="360"/>
            </p14:xfrm>
          </p:contentPart>
        </mc:Choice>
        <mc:Fallback xmlns="">
          <p:pic>
            <p:nvPicPr>
              <p:cNvPr id="18" name="筆跡 17">
                <a:extLst>
                  <a:ext uri="{FF2B5EF4-FFF2-40B4-BE49-F238E27FC236}">
                    <a16:creationId xmlns:a16="http://schemas.microsoft.com/office/drawing/2014/main" id="{E0939195-4E7D-4168-B124-B356BD04D0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15017" y="19587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筆跡 18">
                <a:extLst>
                  <a:ext uri="{FF2B5EF4-FFF2-40B4-BE49-F238E27FC236}">
                    <a16:creationId xmlns:a16="http://schemas.microsoft.com/office/drawing/2014/main" id="{350CE005-C6E8-4F40-BE40-FE873776398B}"/>
                  </a:ext>
                </a:extLst>
              </p14:cNvPr>
              <p14:cNvContentPartPr/>
              <p14:nvPr/>
            </p14:nvContentPartPr>
            <p14:xfrm>
              <a:off x="-906017" y="1967726"/>
              <a:ext cx="360" cy="360"/>
            </p14:xfrm>
          </p:contentPart>
        </mc:Choice>
        <mc:Fallback xmlns="">
          <p:pic>
            <p:nvPicPr>
              <p:cNvPr id="19" name="筆跡 18">
                <a:extLst>
                  <a:ext uri="{FF2B5EF4-FFF2-40B4-BE49-F238E27FC236}">
                    <a16:creationId xmlns:a16="http://schemas.microsoft.com/office/drawing/2014/main" id="{350CE005-C6E8-4F40-BE40-FE87377639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15017" y="19587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筆跡 19">
                <a:extLst>
                  <a:ext uri="{FF2B5EF4-FFF2-40B4-BE49-F238E27FC236}">
                    <a16:creationId xmlns:a16="http://schemas.microsoft.com/office/drawing/2014/main" id="{4F321938-6038-41BB-80B4-E66F923A930E}"/>
                  </a:ext>
                </a:extLst>
              </p14:cNvPr>
              <p14:cNvContentPartPr/>
              <p14:nvPr/>
            </p14:nvContentPartPr>
            <p14:xfrm>
              <a:off x="-906017" y="1967726"/>
              <a:ext cx="360" cy="360"/>
            </p14:xfrm>
          </p:contentPart>
        </mc:Choice>
        <mc:Fallback xmlns="">
          <p:pic>
            <p:nvPicPr>
              <p:cNvPr id="20" name="筆跡 19">
                <a:extLst>
                  <a:ext uri="{FF2B5EF4-FFF2-40B4-BE49-F238E27FC236}">
                    <a16:creationId xmlns:a16="http://schemas.microsoft.com/office/drawing/2014/main" id="{4F321938-6038-41BB-80B4-E66F923A93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15017" y="195872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AutoShape 31">
            <a:extLst>
              <a:ext uri="{FF2B5EF4-FFF2-40B4-BE49-F238E27FC236}">
                <a16:creationId xmlns:a16="http://schemas.microsoft.com/office/drawing/2014/main" id="{6662279D-AA0F-419E-83F4-9D19ABA9A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3575" y="1365251"/>
            <a:ext cx="744538" cy="1662113"/>
          </a:xfrm>
          <a:prstGeom prst="wedgeRectCallout">
            <a:avLst>
              <a:gd name="adj1" fmla="val -24259"/>
              <a:gd name="adj2" fmla="val -7038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事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件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描</a:t>
            </a:r>
            <a:endParaRPr lang="en-US" altLang="zh-TW" sz="18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panose="020B0604020202020204" pitchFamily="34" charset="0"/>
              </a:rPr>
              <a:t>述</a:t>
            </a:r>
            <a:endParaRPr lang="zh-TW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1" grpId="0" animBg="1"/>
      <p:bldP spid="38942" grpId="0" animBg="1"/>
      <p:bldP spid="38943" grpId="0" animBg="1"/>
      <p:bldP spid="38944" grpId="0" animBg="1"/>
      <p:bldP spid="134172" grpId="0" animBg="1"/>
      <p:bldP spid="134173" grpId="0" animBg="1"/>
      <p:bldP spid="134174" grpId="0" animBg="1"/>
      <p:bldP spid="134175" grpId="0" animBg="1"/>
      <p:bldP spid="34" grpId="0" animBg="1"/>
      <p:bldP spid="5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65DA3FB-2253-4A9F-99D0-45AF38840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577" y="359520"/>
            <a:ext cx="8229600" cy="504824"/>
          </a:xfrm>
        </p:spPr>
        <p:txBody>
          <a:bodyPr rtlCol="0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zh-TW" altLang="en-US" sz="3600" dirty="0">
                <a:solidFill>
                  <a:srgbClr val="66006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八項職場共通職能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36B1F3E-E619-45C9-A1CC-527F88854F46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969964"/>
          <a:ext cx="7921625" cy="738187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溝通表達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透過口頭、書面等方式，表達自己的想法使他人瞭解，並努力理解他人所傳達的資訊。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46DA32D-D73F-4879-A39A-6D45085DA4D2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1690689"/>
          <a:ext cx="7921625" cy="738187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持續學習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了解能力發展的重要性，並能探索、規劃和有效管理自身的能力，並保持繼續成長的企圖心。 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DD85D23-9015-4E46-A92D-D6E6BB85DA6C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2411414"/>
          <a:ext cx="7921625" cy="738187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人際互動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依不同情境，運用適當方法及個人風格，與他人互動或共事。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7AC3B84-1178-405F-94CE-812BFEE9D782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3130550"/>
          <a:ext cx="7921625" cy="738188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團隊合作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能積極參與團隊任務，並與團隊成員有良好互動，以共同完成目標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AE3BD45-F095-4967-9DAD-27D5A0F3B2F7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3851275"/>
          <a:ext cx="7921625" cy="738188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問題解決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遇到狀況時能釐清問題，透過系統化的資訊蒐集與分析，提出解決方案。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6B40FBDB-BDB5-4F40-A350-9EDF5FEE6DF4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4570414"/>
          <a:ext cx="7921625" cy="738187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創新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在有限的資源下，不侷限既有的工作模式，能夠主動提出新的建議或想法，並落實於工作中。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1BE722B-3473-431D-A262-D1BE06FB6995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5291139"/>
          <a:ext cx="7921625" cy="738187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工作責任及紀律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瞭解並執行個人在組織中的責任，遵守組織及專業上對倫理、制度及誠信的要求。 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B6E494A-A18E-4979-9DAF-9DEBCFEF658E}"/>
              </a:ext>
            </a:extLst>
          </p:cNvPr>
          <p:cNvGraphicFramePr>
            <a:graphicFrameLocks noGrp="1"/>
          </p:cNvGraphicFramePr>
          <p:nvPr/>
        </p:nvGraphicFramePr>
        <p:xfrm>
          <a:off x="2063751" y="6010275"/>
          <a:ext cx="7921625" cy="738188"/>
        </p:xfrm>
        <a:graphic>
          <a:graphicData uri="http://schemas.openxmlformats.org/drawingml/2006/table">
            <a:tbl>
              <a:tblPr/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81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資訊科技應用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運用各行業所需的資訊技術工具，有效存取、管理、整合並傳遞訊息。 </a:t>
                      </a:r>
                    </a:p>
                  </a:txBody>
                  <a:tcPr marL="6556" marR="6556" marT="655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>
            <a:extLst>
              <a:ext uri="{FF2B5EF4-FFF2-40B4-BE49-F238E27FC236}">
                <a16:creationId xmlns:a16="http://schemas.microsoft.com/office/drawing/2014/main" id="{EBEA504E-33F2-4079-9BA0-0AC4F87AE3D1}"/>
              </a:ext>
            </a:extLst>
          </p:cNvPr>
          <p:cNvGrpSpPr>
            <a:grpSpLocks/>
          </p:cNvGrpSpPr>
          <p:nvPr/>
        </p:nvGrpSpPr>
        <p:grpSpPr bwMode="auto">
          <a:xfrm>
            <a:off x="2116139" y="620713"/>
            <a:ext cx="8459787" cy="5327650"/>
            <a:chOff x="368" y="346"/>
            <a:chExt cx="5329" cy="3356"/>
          </a:xfrm>
        </p:grpSpPr>
        <p:grpSp>
          <p:nvGrpSpPr>
            <p:cNvPr id="70688" name="Group 3">
              <a:extLst>
                <a:ext uri="{FF2B5EF4-FFF2-40B4-BE49-F238E27FC236}">
                  <a16:creationId xmlns:a16="http://schemas.microsoft.com/office/drawing/2014/main" id="{36A7B225-2082-4A8A-92C4-24630C991F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" y="346"/>
              <a:ext cx="5329" cy="3356"/>
              <a:chOff x="431" y="346"/>
              <a:chExt cx="5329" cy="3356"/>
            </a:xfrm>
          </p:grpSpPr>
          <p:sp>
            <p:nvSpPr>
              <p:cNvPr id="70690" name="Line 4">
                <a:extLst>
                  <a:ext uri="{FF2B5EF4-FFF2-40B4-BE49-F238E27FC236}">
                    <a16:creationId xmlns:a16="http://schemas.microsoft.com/office/drawing/2014/main" id="{9563DB9E-BB10-454F-854E-E17DB7F0F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" y="346"/>
                <a:ext cx="0" cy="33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691" name="Line 5">
                <a:extLst>
                  <a:ext uri="{FF2B5EF4-FFF2-40B4-BE49-F238E27FC236}">
                    <a16:creationId xmlns:a16="http://schemas.microsoft.com/office/drawing/2014/main" id="{DD88EADB-EF51-40E8-BD48-C7AEC955B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1" y="3702"/>
                <a:ext cx="53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70689" name="Line 6">
              <a:extLst>
                <a:ext uri="{FF2B5EF4-FFF2-40B4-BE49-F238E27FC236}">
                  <a16:creationId xmlns:a16="http://schemas.microsoft.com/office/drawing/2014/main" id="{23920ECF-BDAE-4D0B-8F29-DE85331FF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" y="1959"/>
              <a:ext cx="517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70659" name="Group 7">
            <a:extLst>
              <a:ext uri="{FF2B5EF4-FFF2-40B4-BE49-F238E27FC236}">
                <a16:creationId xmlns:a16="http://schemas.microsoft.com/office/drawing/2014/main" id="{A4ABBF84-AB7A-404B-B985-4836EBACD734}"/>
              </a:ext>
            </a:extLst>
          </p:cNvPr>
          <p:cNvGrpSpPr>
            <a:grpSpLocks/>
          </p:cNvGrpSpPr>
          <p:nvPr/>
        </p:nvGrpSpPr>
        <p:grpSpPr bwMode="auto">
          <a:xfrm>
            <a:off x="1668464" y="571501"/>
            <a:ext cx="434975" cy="5305425"/>
            <a:chOff x="86" y="315"/>
            <a:chExt cx="274" cy="3342"/>
          </a:xfrm>
        </p:grpSpPr>
        <p:sp>
          <p:nvSpPr>
            <p:cNvPr id="70685" name="Text Box 8">
              <a:extLst>
                <a:ext uri="{FF2B5EF4-FFF2-40B4-BE49-F238E27FC236}">
                  <a16:creationId xmlns:a16="http://schemas.microsoft.com/office/drawing/2014/main" id="{41597339-88D6-40EB-A912-81B38555AA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" y="315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Times New Roman" panose="02020603050405020304" pitchFamily="18" charset="0"/>
                </a:rPr>
                <a:t>高</a:t>
              </a:r>
            </a:p>
          </p:txBody>
        </p:sp>
        <p:sp>
          <p:nvSpPr>
            <p:cNvPr id="70686" name="Text Box 9">
              <a:extLst>
                <a:ext uri="{FF2B5EF4-FFF2-40B4-BE49-F238E27FC236}">
                  <a16:creationId xmlns:a16="http://schemas.microsoft.com/office/drawing/2014/main" id="{53F742C3-7CA5-41DD-B310-20E8FE077E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" y="1820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Times New Roman" panose="02020603050405020304" pitchFamily="18" charset="0"/>
                </a:rPr>
                <a:t>中</a:t>
              </a:r>
            </a:p>
          </p:txBody>
        </p:sp>
        <p:sp>
          <p:nvSpPr>
            <p:cNvPr id="70687" name="Text Box 10">
              <a:extLst>
                <a:ext uri="{FF2B5EF4-FFF2-40B4-BE49-F238E27FC236}">
                  <a16:creationId xmlns:a16="http://schemas.microsoft.com/office/drawing/2014/main" id="{B902ED29-6F21-4E3F-99C8-8DB8ABDC80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" y="3426"/>
              <a:ext cx="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800">
                  <a:latin typeface="Times New Roman" panose="02020603050405020304" pitchFamily="18" charset="0"/>
                </a:rPr>
                <a:t>低</a:t>
              </a:r>
            </a:p>
          </p:txBody>
        </p:sp>
      </p:grpSp>
      <p:sp>
        <p:nvSpPr>
          <p:cNvPr id="70660" name="Freeform 11">
            <a:extLst>
              <a:ext uri="{FF2B5EF4-FFF2-40B4-BE49-F238E27FC236}">
                <a16:creationId xmlns:a16="http://schemas.microsoft.com/office/drawing/2014/main" id="{634E4232-869B-43C8-9533-2FCBD8CF43AE}"/>
              </a:ext>
            </a:extLst>
          </p:cNvPr>
          <p:cNvSpPr>
            <a:spLocks/>
          </p:cNvSpPr>
          <p:nvPr/>
        </p:nvSpPr>
        <p:spPr bwMode="auto">
          <a:xfrm>
            <a:off x="2359025" y="1747839"/>
            <a:ext cx="7848600" cy="3913187"/>
          </a:xfrm>
          <a:custGeom>
            <a:avLst/>
            <a:gdLst>
              <a:gd name="T0" fmla="*/ 0 w 4944"/>
              <a:gd name="T1" fmla="*/ 2147483646 h 2465"/>
              <a:gd name="T2" fmla="*/ 2147483646 w 4944"/>
              <a:gd name="T3" fmla="*/ 2147483646 h 2465"/>
              <a:gd name="T4" fmla="*/ 2147483646 w 4944"/>
              <a:gd name="T5" fmla="*/ 2147483646 h 2465"/>
              <a:gd name="T6" fmla="*/ 2147483646 w 4944"/>
              <a:gd name="T7" fmla="*/ 2147483646 h 2465"/>
              <a:gd name="T8" fmla="*/ 2147483646 w 4944"/>
              <a:gd name="T9" fmla="*/ 2147483646 h 2465"/>
              <a:gd name="T10" fmla="*/ 2147483646 w 4944"/>
              <a:gd name="T11" fmla="*/ 2147483646 h 2465"/>
              <a:gd name="T12" fmla="*/ 2147483646 w 4944"/>
              <a:gd name="T13" fmla="*/ 2147483646 h 2465"/>
              <a:gd name="T14" fmla="*/ 2147483646 w 4944"/>
              <a:gd name="T15" fmla="*/ 2147483646 h 2465"/>
              <a:gd name="T16" fmla="*/ 2147483646 w 4944"/>
              <a:gd name="T17" fmla="*/ 2147483646 h 2465"/>
              <a:gd name="T18" fmla="*/ 2147483646 w 4944"/>
              <a:gd name="T19" fmla="*/ 2147483646 h 2465"/>
              <a:gd name="T20" fmla="*/ 2147483646 w 4944"/>
              <a:gd name="T21" fmla="*/ 2147483646 h 2465"/>
              <a:gd name="T22" fmla="*/ 2147483646 w 4944"/>
              <a:gd name="T23" fmla="*/ 2147483646 h 2465"/>
              <a:gd name="T24" fmla="*/ 2147483646 w 4944"/>
              <a:gd name="T25" fmla="*/ 2147483646 h 2465"/>
              <a:gd name="T26" fmla="*/ 2147483646 w 4944"/>
              <a:gd name="T27" fmla="*/ 2147483646 h 2465"/>
              <a:gd name="T28" fmla="*/ 2147483646 w 4944"/>
              <a:gd name="T29" fmla="*/ 2147483646 h 2465"/>
              <a:gd name="T30" fmla="*/ 2147483646 w 4944"/>
              <a:gd name="T31" fmla="*/ 2147483646 h 2465"/>
              <a:gd name="T32" fmla="*/ 2147483646 w 4944"/>
              <a:gd name="T33" fmla="*/ 2147483646 h 2465"/>
              <a:gd name="T34" fmla="*/ 2147483646 w 4944"/>
              <a:gd name="T35" fmla="*/ 2147483646 h 2465"/>
              <a:gd name="T36" fmla="*/ 2147483646 w 4944"/>
              <a:gd name="T37" fmla="*/ 2147483646 h 246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44"/>
              <a:gd name="T58" fmla="*/ 0 h 2465"/>
              <a:gd name="T59" fmla="*/ 4944 w 4944"/>
              <a:gd name="T60" fmla="*/ 2465 h 246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44" h="2465">
                <a:moveTo>
                  <a:pt x="0" y="650"/>
                </a:moveTo>
                <a:cubicBezTo>
                  <a:pt x="102" y="1285"/>
                  <a:pt x="205" y="1921"/>
                  <a:pt x="318" y="2193"/>
                </a:cubicBezTo>
                <a:cubicBezTo>
                  <a:pt x="431" y="2465"/>
                  <a:pt x="530" y="2276"/>
                  <a:pt x="681" y="2283"/>
                </a:cubicBezTo>
                <a:cubicBezTo>
                  <a:pt x="832" y="2290"/>
                  <a:pt x="1104" y="2268"/>
                  <a:pt x="1225" y="2238"/>
                </a:cubicBezTo>
                <a:cubicBezTo>
                  <a:pt x="1346" y="2208"/>
                  <a:pt x="1368" y="2132"/>
                  <a:pt x="1406" y="2102"/>
                </a:cubicBezTo>
                <a:cubicBezTo>
                  <a:pt x="1444" y="2072"/>
                  <a:pt x="1429" y="2072"/>
                  <a:pt x="1452" y="2057"/>
                </a:cubicBezTo>
                <a:cubicBezTo>
                  <a:pt x="1475" y="2042"/>
                  <a:pt x="1505" y="1988"/>
                  <a:pt x="1543" y="2011"/>
                </a:cubicBezTo>
                <a:cubicBezTo>
                  <a:pt x="1581" y="2034"/>
                  <a:pt x="1626" y="2155"/>
                  <a:pt x="1679" y="2193"/>
                </a:cubicBezTo>
                <a:cubicBezTo>
                  <a:pt x="1732" y="2231"/>
                  <a:pt x="1777" y="2238"/>
                  <a:pt x="1860" y="2238"/>
                </a:cubicBezTo>
                <a:cubicBezTo>
                  <a:pt x="1943" y="2238"/>
                  <a:pt x="2087" y="2284"/>
                  <a:pt x="2178" y="2193"/>
                </a:cubicBezTo>
                <a:cubicBezTo>
                  <a:pt x="2269" y="2102"/>
                  <a:pt x="2313" y="2019"/>
                  <a:pt x="2404" y="1694"/>
                </a:cubicBezTo>
                <a:cubicBezTo>
                  <a:pt x="2495" y="1369"/>
                  <a:pt x="2631" y="484"/>
                  <a:pt x="2722" y="242"/>
                </a:cubicBezTo>
                <a:cubicBezTo>
                  <a:pt x="2813" y="0"/>
                  <a:pt x="2874" y="234"/>
                  <a:pt x="2949" y="242"/>
                </a:cubicBezTo>
                <a:cubicBezTo>
                  <a:pt x="3024" y="250"/>
                  <a:pt x="3092" y="318"/>
                  <a:pt x="3175" y="288"/>
                </a:cubicBezTo>
                <a:cubicBezTo>
                  <a:pt x="3258" y="258"/>
                  <a:pt x="3388" y="99"/>
                  <a:pt x="3448" y="61"/>
                </a:cubicBezTo>
                <a:cubicBezTo>
                  <a:pt x="3508" y="23"/>
                  <a:pt x="3500" y="46"/>
                  <a:pt x="3538" y="61"/>
                </a:cubicBezTo>
                <a:cubicBezTo>
                  <a:pt x="3576" y="76"/>
                  <a:pt x="3583" y="83"/>
                  <a:pt x="3674" y="151"/>
                </a:cubicBezTo>
                <a:cubicBezTo>
                  <a:pt x="3765" y="219"/>
                  <a:pt x="3871" y="408"/>
                  <a:pt x="4083" y="469"/>
                </a:cubicBezTo>
                <a:cubicBezTo>
                  <a:pt x="4295" y="530"/>
                  <a:pt x="4808" y="507"/>
                  <a:pt x="4944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70661" name="Group 12">
            <a:extLst>
              <a:ext uri="{FF2B5EF4-FFF2-40B4-BE49-F238E27FC236}">
                <a16:creationId xmlns:a16="http://schemas.microsoft.com/office/drawing/2014/main" id="{9476A947-0F9D-430B-8378-7AD1E698A6F3}"/>
              </a:ext>
            </a:extLst>
          </p:cNvPr>
          <p:cNvGrpSpPr>
            <a:grpSpLocks/>
          </p:cNvGrpSpPr>
          <p:nvPr/>
        </p:nvGrpSpPr>
        <p:grpSpPr bwMode="auto">
          <a:xfrm>
            <a:off x="2921001" y="1873250"/>
            <a:ext cx="5414963" cy="3671888"/>
            <a:chOff x="875" y="1135"/>
            <a:chExt cx="3411" cy="2313"/>
          </a:xfrm>
        </p:grpSpPr>
        <p:sp>
          <p:nvSpPr>
            <p:cNvPr id="70681" name="Oval 13">
              <a:extLst>
                <a:ext uri="{FF2B5EF4-FFF2-40B4-BE49-F238E27FC236}">
                  <a16:creationId xmlns:a16="http://schemas.microsoft.com/office/drawing/2014/main" id="{E243248D-FA38-44AF-9485-15E398E9A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3312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70682" name="Oval 14">
              <a:extLst>
                <a:ext uri="{FF2B5EF4-FFF2-40B4-BE49-F238E27FC236}">
                  <a16:creationId xmlns:a16="http://schemas.microsoft.com/office/drawing/2014/main" id="{2F056D16-7107-46EA-8B3F-E05FB96AD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995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70683" name="Oval 15">
              <a:extLst>
                <a:ext uri="{FF2B5EF4-FFF2-40B4-BE49-F238E27FC236}">
                  <a16:creationId xmlns:a16="http://schemas.microsoft.com/office/drawing/2014/main" id="{4B967A67-9C70-454D-828D-4585194DA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" y="1135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70684" name="Oval 16">
              <a:extLst>
                <a:ext uri="{FF2B5EF4-FFF2-40B4-BE49-F238E27FC236}">
                  <a16:creationId xmlns:a16="http://schemas.microsoft.com/office/drawing/2014/main" id="{5C7BEC5E-8863-4358-9D00-F91BF1DBA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162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TW" altLang="en-US" sz="18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0662" name="Group 17">
            <a:extLst>
              <a:ext uri="{FF2B5EF4-FFF2-40B4-BE49-F238E27FC236}">
                <a16:creationId xmlns:a16="http://schemas.microsoft.com/office/drawing/2014/main" id="{E16B4B9B-DA41-4270-AC06-F89DA9EE179A}"/>
              </a:ext>
            </a:extLst>
          </p:cNvPr>
          <p:cNvGrpSpPr>
            <a:grpSpLocks/>
          </p:cNvGrpSpPr>
          <p:nvPr/>
        </p:nvGrpSpPr>
        <p:grpSpPr bwMode="auto">
          <a:xfrm>
            <a:off x="2770188" y="5876925"/>
            <a:ext cx="5637212" cy="863600"/>
            <a:chOff x="780" y="3657"/>
            <a:chExt cx="3551" cy="544"/>
          </a:xfrm>
        </p:grpSpPr>
        <p:grpSp>
          <p:nvGrpSpPr>
            <p:cNvPr id="70671" name="Group 18">
              <a:extLst>
                <a:ext uri="{FF2B5EF4-FFF2-40B4-BE49-F238E27FC236}">
                  <a16:creationId xmlns:a16="http://schemas.microsoft.com/office/drawing/2014/main" id="{BE48B96A-DB96-4120-B63E-3C1AE390A6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" y="3657"/>
              <a:ext cx="3265" cy="90"/>
              <a:chOff x="930" y="3657"/>
              <a:chExt cx="3265" cy="90"/>
            </a:xfrm>
          </p:grpSpPr>
          <p:sp>
            <p:nvSpPr>
              <p:cNvPr id="70677" name="Line 19">
                <a:extLst>
                  <a:ext uri="{FF2B5EF4-FFF2-40B4-BE49-F238E27FC236}">
                    <a16:creationId xmlns:a16="http://schemas.microsoft.com/office/drawing/2014/main" id="{A7518A74-B0A6-4C87-938F-67BA36399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" y="3657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678" name="Line 20">
                <a:extLst>
                  <a:ext uri="{FF2B5EF4-FFF2-40B4-BE49-F238E27FC236}">
                    <a16:creationId xmlns:a16="http://schemas.microsoft.com/office/drawing/2014/main" id="{E23425F4-6C38-43A3-A3A5-27C216DFB5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3" y="3666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679" name="Line 21">
                <a:extLst>
                  <a:ext uri="{FF2B5EF4-FFF2-40B4-BE49-F238E27FC236}">
                    <a16:creationId xmlns:a16="http://schemas.microsoft.com/office/drawing/2014/main" id="{C7ACAED3-D3CE-4565-979B-3A41F49DD8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" y="3657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0680" name="Line 22">
                <a:extLst>
                  <a:ext uri="{FF2B5EF4-FFF2-40B4-BE49-F238E27FC236}">
                    <a16:creationId xmlns:a16="http://schemas.microsoft.com/office/drawing/2014/main" id="{9D0302CE-DCB2-468D-AE79-09F8C9813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5" y="3657"/>
                <a:ext cx="0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0672" name="Group 23">
              <a:extLst>
                <a:ext uri="{FF2B5EF4-FFF2-40B4-BE49-F238E27FC236}">
                  <a16:creationId xmlns:a16="http://schemas.microsoft.com/office/drawing/2014/main" id="{44400055-4497-40F8-88F2-33D74763F9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0" y="3809"/>
              <a:ext cx="3551" cy="392"/>
              <a:chOff x="780" y="3809"/>
              <a:chExt cx="3551" cy="392"/>
            </a:xfrm>
          </p:grpSpPr>
          <p:sp>
            <p:nvSpPr>
              <p:cNvPr id="70673" name="Text Box 24">
                <a:extLst>
                  <a:ext uri="{FF2B5EF4-FFF2-40B4-BE49-F238E27FC236}">
                    <a16:creationId xmlns:a16="http://schemas.microsoft.com/office/drawing/2014/main" id="{68112308-80BA-4644-965F-1071AFCF2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0" y="3809"/>
                <a:ext cx="29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latin typeface="Times New Roman" panose="02020603050405020304" pitchFamily="18" charset="0"/>
                  </a:rPr>
                  <a:t>國中</a:t>
                </a:r>
              </a:p>
            </p:txBody>
          </p:sp>
          <p:sp>
            <p:nvSpPr>
              <p:cNvPr id="70674" name="Text Box 25">
                <a:extLst>
                  <a:ext uri="{FF2B5EF4-FFF2-40B4-BE49-F238E27FC236}">
                    <a16:creationId xmlns:a16="http://schemas.microsoft.com/office/drawing/2014/main" id="{66FB4637-2996-48CC-9498-B810298E64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8" y="3821"/>
                <a:ext cx="29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latin typeface="Times New Roman" panose="02020603050405020304" pitchFamily="18" charset="0"/>
                  </a:rPr>
                  <a:t>高中</a:t>
                </a:r>
              </a:p>
            </p:txBody>
          </p:sp>
          <p:sp>
            <p:nvSpPr>
              <p:cNvPr id="70675" name="Text Box 26">
                <a:extLst>
                  <a:ext uri="{FF2B5EF4-FFF2-40B4-BE49-F238E27FC236}">
                    <a16:creationId xmlns:a16="http://schemas.microsoft.com/office/drawing/2014/main" id="{D58D45A2-5C20-48A8-93EA-116D82B137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5" y="3820"/>
                <a:ext cx="291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latin typeface="Times New Roman" panose="02020603050405020304" pitchFamily="18" charset="0"/>
                  </a:rPr>
                  <a:t>大學</a:t>
                </a:r>
              </a:p>
            </p:txBody>
          </p:sp>
          <p:sp>
            <p:nvSpPr>
              <p:cNvPr id="70676" name="Text Box 27">
                <a:extLst>
                  <a:ext uri="{FF2B5EF4-FFF2-40B4-BE49-F238E27FC236}">
                    <a16:creationId xmlns:a16="http://schemas.microsoft.com/office/drawing/2014/main" id="{778991D7-ACDA-48D4-8938-6402A4A7A0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40" y="3820"/>
                <a:ext cx="291" cy="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latin typeface="Times New Roman" panose="02020603050405020304" pitchFamily="18" charset="0"/>
                  </a:rPr>
                  <a:t>碩士</a:t>
                </a:r>
              </a:p>
            </p:txBody>
          </p:sp>
        </p:grpSp>
      </p:grpSp>
      <p:sp>
        <p:nvSpPr>
          <p:cNvPr id="70663" name="AutoShape 28">
            <a:extLst>
              <a:ext uri="{FF2B5EF4-FFF2-40B4-BE49-F238E27FC236}">
                <a16:creationId xmlns:a16="http://schemas.microsoft.com/office/drawing/2014/main" id="{1AAB3444-627B-4B57-B0F9-FDBA65632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1771650"/>
            <a:ext cx="914400" cy="2952750"/>
          </a:xfrm>
          <a:prstGeom prst="wedgeRectCallout">
            <a:avLst>
              <a:gd name="adj1" fmla="val -18574"/>
              <a:gd name="adj2" fmla="val 696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latin typeface="Times New Roman" panose="02020603050405020304" pitchFamily="18" charset="0"/>
            </a:endParaRPr>
          </a:p>
        </p:txBody>
      </p:sp>
      <p:sp>
        <p:nvSpPr>
          <p:cNvPr id="70664" name="AutoShape 29">
            <a:extLst>
              <a:ext uri="{FF2B5EF4-FFF2-40B4-BE49-F238E27FC236}">
                <a16:creationId xmlns:a16="http://schemas.microsoft.com/office/drawing/2014/main" id="{3372E395-1BF3-4EC2-934D-22C2FA449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1412875"/>
            <a:ext cx="914400" cy="2952750"/>
          </a:xfrm>
          <a:prstGeom prst="wedgeRectCallout">
            <a:avLst>
              <a:gd name="adj1" fmla="val -7463"/>
              <a:gd name="adj2" fmla="val 6473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latin typeface="Times New Roman" panose="02020603050405020304" pitchFamily="18" charset="0"/>
            </a:endParaRPr>
          </a:p>
        </p:txBody>
      </p:sp>
      <p:sp>
        <p:nvSpPr>
          <p:cNvPr id="70665" name="AutoShape 30">
            <a:extLst>
              <a:ext uri="{FF2B5EF4-FFF2-40B4-BE49-F238E27FC236}">
                <a16:creationId xmlns:a16="http://schemas.microsoft.com/office/drawing/2014/main" id="{E8BD67A0-B976-4CF2-9EFF-52D2BC70C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708275"/>
            <a:ext cx="914400" cy="2952750"/>
          </a:xfrm>
          <a:prstGeom prst="wedgeRectCallout">
            <a:avLst>
              <a:gd name="adj1" fmla="val -35241"/>
              <a:gd name="adj2" fmla="val -7113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latin typeface="Times New Roman" panose="02020603050405020304" pitchFamily="18" charset="0"/>
            </a:endParaRPr>
          </a:p>
        </p:txBody>
      </p:sp>
      <p:sp>
        <p:nvSpPr>
          <p:cNvPr id="70666" name="AutoShape 31">
            <a:extLst>
              <a:ext uri="{FF2B5EF4-FFF2-40B4-BE49-F238E27FC236}">
                <a16:creationId xmlns:a16="http://schemas.microsoft.com/office/drawing/2014/main" id="{47CD476B-3D94-4E92-9692-813045488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963" y="2636838"/>
            <a:ext cx="914400" cy="2952750"/>
          </a:xfrm>
          <a:prstGeom prst="wedgeRectCallout">
            <a:avLst>
              <a:gd name="adj1" fmla="val -57815"/>
              <a:gd name="adj2" fmla="val -6699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latin typeface="Times New Roman" panose="02020603050405020304" pitchFamily="18" charset="0"/>
            </a:endParaRPr>
          </a:p>
        </p:txBody>
      </p:sp>
      <p:sp>
        <p:nvSpPr>
          <p:cNvPr id="70667" name="Text Box 32">
            <a:extLst>
              <a:ext uri="{FF2B5EF4-FFF2-40B4-BE49-F238E27FC236}">
                <a16:creationId xmlns:a16="http://schemas.microsoft.com/office/drawing/2014/main" id="{BD173651-3E27-470E-B55E-9F22B043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9" y="1125538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FF3300"/>
                </a:solidFill>
                <a:latin typeface="Times New Roman" panose="02020603050405020304" pitchFamily="18" charset="0"/>
              </a:rPr>
              <a:t>溝通表達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FF3300"/>
                </a:solidFill>
                <a:latin typeface="Times New Roman" panose="02020603050405020304" pitchFamily="18" charset="0"/>
              </a:rPr>
              <a:t>問題解決</a:t>
            </a:r>
          </a:p>
        </p:txBody>
      </p:sp>
      <p:sp>
        <p:nvSpPr>
          <p:cNvPr id="70668" name="Text Box 33">
            <a:extLst>
              <a:ext uri="{FF2B5EF4-FFF2-40B4-BE49-F238E27FC236}">
                <a16:creationId xmlns:a16="http://schemas.microsoft.com/office/drawing/2014/main" id="{01EFF78C-F5A7-4611-A0DB-CCBDF2B5A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979488"/>
            <a:ext cx="12618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問題解決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創新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資訊科技應用</a:t>
            </a:r>
          </a:p>
        </p:txBody>
      </p:sp>
      <p:sp>
        <p:nvSpPr>
          <p:cNvPr id="70669" name="Text Box 34">
            <a:extLst>
              <a:ext uri="{FF2B5EF4-FFF2-40B4-BE49-F238E27FC236}">
                <a16:creationId xmlns:a16="http://schemas.microsoft.com/office/drawing/2014/main" id="{AE9D83FC-15C3-4B70-848A-935D64A10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6" y="908051"/>
            <a:ext cx="902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溝通表達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團隊合作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人際互動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問題解決</a:t>
            </a:r>
          </a:p>
        </p:txBody>
      </p:sp>
      <p:sp>
        <p:nvSpPr>
          <p:cNvPr id="70670" name="Text Box 35">
            <a:extLst>
              <a:ext uri="{FF2B5EF4-FFF2-40B4-BE49-F238E27FC236}">
                <a16:creationId xmlns:a16="http://schemas.microsoft.com/office/drawing/2014/main" id="{C454607F-9B25-4992-A5EB-157CFE65A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895350"/>
            <a:ext cx="1441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工作紀律與責任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400" b="1">
                <a:solidFill>
                  <a:srgbClr val="FF3300"/>
                </a:solidFill>
                <a:latin typeface="Times New Roman" panose="02020603050405020304" pitchFamily="18" charset="0"/>
              </a:rPr>
              <a:t>團隊合作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>
            <a:extLst>
              <a:ext uri="{FF2B5EF4-FFF2-40B4-BE49-F238E27FC236}">
                <a16:creationId xmlns:a16="http://schemas.microsoft.com/office/drawing/2014/main" id="{F2AC5FA4-6700-45C4-8741-0108AE38FF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6763" y="107951"/>
            <a:ext cx="7886700" cy="1325563"/>
          </a:xfrm>
        </p:spPr>
        <p:txBody>
          <a:bodyPr/>
          <a:lstStyle/>
          <a:p>
            <a:r>
              <a:rPr lang="zh-TW" altLang="en-US" dirty="0"/>
              <a:t>學習單四：共通職能盤點</a:t>
            </a:r>
          </a:p>
        </p:txBody>
      </p:sp>
      <p:grpSp>
        <p:nvGrpSpPr>
          <p:cNvPr id="71683" name="群組 14">
            <a:extLst>
              <a:ext uri="{FF2B5EF4-FFF2-40B4-BE49-F238E27FC236}">
                <a16:creationId xmlns:a16="http://schemas.microsoft.com/office/drawing/2014/main" id="{B6B80206-1A28-45E4-943A-B7ABCAD6C4CB}"/>
              </a:ext>
            </a:extLst>
          </p:cNvPr>
          <p:cNvGrpSpPr>
            <a:grpSpLocks/>
          </p:cNvGrpSpPr>
          <p:nvPr/>
        </p:nvGrpSpPr>
        <p:grpSpPr bwMode="auto">
          <a:xfrm>
            <a:off x="3703638" y="1873250"/>
            <a:ext cx="4552950" cy="4508500"/>
            <a:chOff x="1979712" y="1844823"/>
            <a:chExt cx="4552900" cy="4507371"/>
          </a:xfrm>
        </p:grpSpPr>
        <p:pic>
          <p:nvPicPr>
            <p:cNvPr id="71719" name="圖片 3">
              <a:extLst>
                <a:ext uri="{FF2B5EF4-FFF2-40B4-BE49-F238E27FC236}">
                  <a16:creationId xmlns:a16="http://schemas.microsoft.com/office/drawing/2014/main" id="{ABFDB7F1-60AF-4FA7-B5AB-DEB09A401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844823"/>
              <a:ext cx="4552900" cy="450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0" name="圖片 9">
              <a:extLst>
                <a:ext uri="{FF2B5EF4-FFF2-40B4-BE49-F238E27FC236}">
                  <a16:creationId xmlns:a16="http://schemas.microsoft.com/office/drawing/2014/main" id="{272542B2-9097-450B-9338-17949F53B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564904"/>
              <a:ext cx="3162426" cy="3144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1" name="圖片 10">
              <a:extLst>
                <a:ext uri="{FF2B5EF4-FFF2-40B4-BE49-F238E27FC236}">
                  <a16:creationId xmlns:a16="http://schemas.microsoft.com/office/drawing/2014/main" id="{24E358A9-E6DF-4F4F-965D-D4802B9BE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998" y="3061318"/>
              <a:ext cx="2163997" cy="215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2" name="圖片 11">
              <a:extLst>
                <a:ext uri="{FF2B5EF4-FFF2-40B4-BE49-F238E27FC236}">
                  <a16:creationId xmlns:a16="http://schemas.microsoft.com/office/drawing/2014/main" id="{D4D3F5CB-32CF-4FBB-A8C2-0DF9A9DC2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501008"/>
              <a:ext cx="1306373" cy="1299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3" name="圖片 12">
              <a:extLst>
                <a:ext uri="{FF2B5EF4-FFF2-40B4-BE49-F238E27FC236}">
                  <a16:creationId xmlns:a16="http://schemas.microsoft.com/office/drawing/2014/main" id="{6479D28E-22A2-4961-A1D0-AD293A05E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3866690"/>
              <a:ext cx="573640" cy="57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84" name="文字方塊 15">
            <a:extLst>
              <a:ext uri="{FF2B5EF4-FFF2-40B4-BE49-F238E27FC236}">
                <a16:creationId xmlns:a16="http://schemas.microsoft.com/office/drawing/2014/main" id="{8C6B8942-7A2F-4F11-BD59-59148E13D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301" y="17176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溝通表達</a:t>
            </a:r>
          </a:p>
        </p:txBody>
      </p:sp>
      <p:sp>
        <p:nvSpPr>
          <p:cNvPr id="71685" name="文字方塊 16">
            <a:extLst>
              <a:ext uri="{FF2B5EF4-FFF2-40B4-BE49-F238E27FC236}">
                <a16:creationId xmlns:a16="http://schemas.microsoft.com/office/drawing/2014/main" id="{3DCF72BE-703F-4338-8AF7-56FB49CD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789" y="3059114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持續學習</a:t>
            </a:r>
          </a:p>
        </p:txBody>
      </p:sp>
      <p:sp>
        <p:nvSpPr>
          <p:cNvPr id="71686" name="文字方塊 17">
            <a:extLst>
              <a:ext uri="{FF2B5EF4-FFF2-40B4-BE49-F238E27FC236}">
                <a16:creationId xmlns:a16="http://schemas.microsoft.com/office/drawing/2014/main" id="{386275AB-3687-4797-AC28-C429AB4EE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864" y="482917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人際互動</a:t>
            </a:r>
          </a:p>
        </p:txBody>
      </p:sp>
      <p:sp>
        <p:nvSpPr>
          <p:cNvPr id="71687" name="文字方塊 18">
            <a:extLst>
              <a:ext uri="{FF2B5EF4-FFF2-40B4-BE49-F238E27FC236}">
                <a16:creationId xmlns:a16="http://schemas.microsoft.com/office/drawing/2014/main" id="{F7DECF90-F0A3-4C1F-974F-B900DA9CB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4" y="6142039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團隊合作</a:t>
            </a:r>
          </a:p>
        </p:txBody>
      </p:sp>
      <p:sp>
        <p:nvSpPr>
          <p:cNvPr id="71688" name="文字方塊 19">
            <a:extLst>
              <a:ext uri="{FF2B5EF4-FFF2-40B4-BE49-F238E27FC236}">
                <a16:creationId xmlns:a16="http://schemas.microsoft.com/office/drawing/2014/main" id="{F31513EB-7003-4DF2-A165-6035D57C1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1719264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問題解決</a:t>
            </a:r>
          </a:p>
        </p:txBody>
      </p:sp>
      <p:sp>
        <p:nvSpPr>
          <p:cNvPr id="71689" name="文字方塊 20">
            <a:extLst>
              <a:ext uri="{FF2B5EF4-FFF2-40B4-BE49-F238E27FC236}">
                <a16:creationId xmlns:a16="http://schemas.microsoft.com/office/drawing/2014/main" id="{14D7A64E-1F18-4673-A5AB-3DA358FE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5" y="3059114"/>
            <a:ext cx="81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創   新</a:t>
            </a:r>
          </a:p>
        </p:txBody>
      </p:sp>
      <p:sp>
        <p:nvSpPr>
          <p:cNvPr id="71690" name="文字方塊 21">
            <a:extLst>
              <a:ext uri="{FF2B5EF4-FFF2-40B4-BE49-F238E27FC236}">
                <a16:creationId xmlns:a16="http://schemas.microsoft.com/office/drawing/2014/main" id="{607C040E-A5BE-411C-9666-C66BE0C1A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4" y="48291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工作責任及紀律</a:t>
            </a:r>
          </a:p>
        </p:txBody>
      </p:sp>
      <p:sp>
        <p:nvSpPr>
          <p:cNvPr id="71691" name="文字方塊 23">
            <a:extLst>
              <a:ext uri="{FF2B5EF4-FFF2-40B4-BE49-F238E27FC236}">
                <a16:creationId xmlns:a16="http://schemas.microsoft.com/office/drawing/2014/main" id="{98F07268-95EB-4754-B7B7-57DFCD96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388" y="6142039"/>
            <a:ext cx="156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/>
              <a:t>資訊科技應用</a:t>
            </a: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9CA00BB1-5CC2-4AD2-B0A1-018D2FA42611}"/>
              </a:ext>
            </a:extLst>
          </p:cNvPr>
          <p:cNvGrpSpPr>
            <a:grpSpLocks/>
          </p:cNvGrpSpPr>
          <p:nvPr/>
        </p:nvGrpSpPr>
        <p:grpSpPr bwMode="auto">
          <a:xfrm>
            <a:off x="4659314" y="2554289"/>
            <a:ext cx="3144837" cy="3176587"/>
            <a:chOff x="3134623" y="2554886"/>
            <a:chExt cx="3145320" cy="317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4" name="筆跡 33">
                  <a:extLst>
                    <a:ext uri="{FF2B5EF4-FFF2-40B4-BE49-F238E27FC236}">
                      <a16:creationId xmlns:a16="http://schemas.microsoft.com/office/drawing/2014/main" id="{7269C421-94E6-444A-9A41-0EB9210CB5EC}"/>
                    </a:ext>
                  </a:extLst>
                </p14:cNvPr>
                <p14:cNvContentPartPr/>
                <p14:nvPr/>
              </p14:nvContentPartPr>
              <p14:xfrm>
                <a:off x="3961903" y="3082646"/>
                <a:ext cx="360" cy="360"/>
              </p14:xfrm>
            </p:contentPart>
          </mc:Choice>
          <mc:Fallback xmlns="">
            <p:pic>
              <p:nvPicPr>
                <p:cNvPr id="34" name="筆跡 33">
                  <a:extLst>
                    <a:ext uri="{FF2B5EF4-FFF2-40B4-BE49-F238E27FC236}">
                      <a16:creationId xmlns:a16="http://schemas.microsoft.com/office/drawing/2014/main" id="{7269C421-94E6-444A-9A41-0EB9210CB5E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98903" y="301964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0" name="筆跡 39">
                  <a:extLst>
                    <a:ext uri="{FF2B5EF4-FFF2-40B4-BE49-F238E27FC236}">
                      <a16:creationId xmlns:a16="http://schemas.microsoft.com/office/drawing/2014/main" id="{E20A2295-BF83-461E-8872-77BE697FE4FE}"/>
                    </a:ext>
                  </a:extLst>
                </p14:cNvPr>
                <p14:cNvContentPartPr/>
                <p14:nvPr/>
              </p14:nvContentPartPr>
              <p14:xfrm>
                <a:off x="3134623" y="4702646"/>
                <a:ext cx="360" cy="360"/>
              </p14:xfrm>
            </p:contentPart>
          </mc:Choice>
          <mc:Fallback xmlns="">
            <p:pic>
              <p:nvPicPr>
                <p:cNvPr id="40" name="筆跡 39">
                  <a:extLst>
                    <a:ext uri="{FF2B5EF4-FFF2-40B4-BE49-F238E27FC236}">
                      <a16:creationId xmlns:a16="http://schemas.microsoft.com/office/drawing/2014/main" id="{E20A2295-BF83-461E-8872-77BE697FE4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71623" y="463964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1" name="筆跡 40">
                  <a:extLst>
                    <a:ext uri="{FF2B5EF4-FFF2-40B4-BE49-F238E27FC236}">
                      <a16:creationId xmlns:a16="http://schemas.microsoft.com/office/drawing/2014/main" id="{99AAD463-3EE2-4D08-A8B7-4481291B1817}"/>
                    </a:ext>
                  </a:extLst>
                </p14:cNvPr>
                <p14:cNvContentPartPr/>
                <p14:nvPr/>
              </p14:nvContentPartPr>
              <p14:xfrm>
                <a:off x="3335143" y="3727046"/>
                <a:ext cx="360" cy="360"/>
              </p14:xfrm>
            </p:contentPart>
          </mc:Choice>
          <mc:Fallback xmlns="">
            <p:pic>
              <p:nvPicPr>
                <p:cNvPr id="41" name="筆跡 40">
                  <a:extLst>
                    <a:ext uri="{FF2B5EF4-FFF2-40B4-BE49-F238E27FC236}">
                      <a16:creationId xmlns:a16="http://schemas.microsoft.com/office/drawing/2014/main" id="{99AAD463-3EE2-4D08-A8B7-4481291B181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2143" y="366404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2" name="筆跡 41">
                  <a:extLst>
                    <a:ext uri="{FF2B5EF4-FFF2-40B4-BE49-F238E27FC236}">
                      <a16:creationId xmlns:a16="http://schemas.microsoft.com/office/drawing/2014/main" id="{AE72C0F9-C435-43C2-AC40-0E5E707087E6}"/>
                    </a:ext>
                  </a:extLst>
                </p14:cNvPr>
                <p14:cNvContentPartPr/>
                <p14:nvPr/>
              </p14:nvContentPartPr>
              <p14:xfrm>
                <a:off x="3313183" y="3070406"/>
                <a:ext cx="637200" cy="637200"/>
              </p14:xfrm>
            </p:contentPart>
          </mc:Choice>
          <mc:Fallback xmlns="">
            <p:pic>
              <p:nvPicPr>
                <p:cNvPr id="42" name="筆跡 41">
                  <a:extLst>
                    <a:ext uri="{FF2B5EF4-FFF2-40B4-BE49-F238E27FC236}">
                      <a16:creationId xmlns:a16="http://schemas.microsoft.com/office/drawing/2014/main" id="{AE72C0F9-C435-43C2-AC40-0E5E707087E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50183" y="3007406"/>
                  <a:ext cx="762840" cy="76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3" name="筆跡 42">
                  <a:extLst>
                    <a:ext uri="{FF2B5EF4-FFF2-40B4-BE49-F238E27FC236}">
                      <a16:creationId xmlns:a16="http://schemas.microsoft.com/office/drawing/2014/main" id="{BCEE6DF7-DA70-490F-A562-759273D42D1D}"/>
                    </a:ext>
                  </a:extLst>
                </p14:cNvPr>
                <p14:cNvContentPartPr/>
                <p14:nvPr/>
              </p14:nvContentPartPr>
              <p14:xfrm>
                <a:off x="3962263" y="2576486"/>
                <a:ext cx="1067400" cy="497880"/>
              </p14:xfrm>
            </p:contentPart>
          </mc:Choice>
          <mc:Fallback xmlns="">
            <p:pic>
              <p:nvPicPr>
                <p:cNvPr id="43" name="筆跡 42">
                  <a:extLst>
                    <a:ext uri="{FF2B5EF4-FFF2-40B4-BE49-F238E27FC236}">
                      <a16:creationId xmlns:a16="http://schemas.microsoft.com/office/drawing/2014/main" id="{BCEE6DF7-DA70-490F-A562-759273D42D1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99263" y="2513486"/>
                  <a:ext cx="119304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筆跡 34">
                  <a:extLst>
                    <a:ext uri="{FF2B5EF4-FFF2-40B4-BE49-F238E27FC236}">
                      <a16:creationId xmlns:a16="http://schemas.microsoft.com/office/drawing/2014/main" id="{DFEE8134-B23E-4EC3-9F13-29479ECC6852}"/>
                    </a:ext>
                  </a:extLst>
                </p14:cNvPr>
                <p14:cNvContentPartPr/>
                <p14:nvPr/>
              </p14:nvContentPartPr>
              <p14:xfrm>
                <a:off x="5024623" y="2612126"/>
                <a:ext cx="360" cy="360"/>
              </p14:xfrm>
            </p:contentPart>
          </mc:Choice>
          <mc:Fallback xmlns="">
            <p:pic>
              <p:nvPicPr>
                <p:cNvPr id="35" name="筆跡 34">
                  <a:extLst>
                    <a:ext uri="{FF2B5EF4-FFF2-40B4-BE49-F238E27FC236}">
                      <a16:creationId xmlns:a16="http://schemas.microsoft.com/office/drawing/2014/main" id="{DFEE8134-B23E-4EC3-9F13-29479ECC68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1623" y="254912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筆跡 43">
                  <a:extLst>
                    <a:ext uri="{FF2B5EF4-FFF2-40B4-BE49-F238E27FC236}">
                      <a16:creationId xmlns:a16="http://schemas.microsoft.com/office/drawing/2014/main" id="{EC964BAA-0644-4EA9-BD8C-3F79FE100150}"/>
                    </a:ext>
                  </a:extLst>
                </p14:cNvPr>
                <p14:cNvContentPartPr/>
                <p14:nvPr/>
              </p14:nvContentPartPr>
              <p14:xfrm>
                <a:off x="5029663" y="2554886"/>
                <a:ext cx="451080" cy="1174320"/>
              </p14:xfrm>
            </p:contentPart>
          </mc:Choice>
          <mc:Fallback xmlns="">
            <p:pic>
              <p:nvPicPr>
                <p:cNvPr id="44" name="筆跡 43">
                  <a:extLst>
                    <a:ext uri="{FF2B5EF4-FFF2-40B4-BE49-F238E27FC236}">
                      <a16:creationId xmlns:a16="http://schemas.microsoft.com/office/drawing/2014/main" id="{EC964BAA-0644-4EA9-BD8C-3F79FE10015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66663" y="2491867"/>
                  <a:ext cx="576720" cy="129999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703" name="群組 46">
              <a:extLst>
                <a:ext uri="{FF2B5EF4-FFF2-40B4-BE49-F238E27FC236}">
                  <a16:creationId xmlns:a16="http://schemas.microsoft.com/office/drawing/2014/main" id="{67E87422-8D70-42BC-AB76-40A29F0548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7143" y="3716606"/>
              <a:ext cx="802800" cy="1212480"/>
              <a:chOff x="5477143" y="3716606"/>
              <a:chExt cx="802800" cy="121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7" name="筆跡 36">
                    <a:extLst>
                      <a:ext uri="{FF2B5EF4-FFF2-40B4-BE49-F238E27FC236}">
                        <a16:creationId xmlns:a16="http://schemas.microsoft.com/office/drawing/2014/main" id="{62053DC3-B70F-451B-8B14-943D1DA20EB1}"/>
                      </a:ext>
                    </a:extLst>
                  </p14:cNvPr>
                  <p14:cNvContentPartPr/>
                  <p14:nvPr/>
                </p14:nvContentPartPr>
                <p14:xfrm>
                  <a:off x="6261223" y="4928726"/>
                  <a:ext cx="360" cy="360"/>
                </p14:xfrm>
              </p:contentPart>
            </mc:Choice>
            <mc:Fallback xmlns="">
              <p:pic>
                <p:nvPicPr>
                  <p:cNvPr id="37" name="筆跡 36">
                    <a:extLst>
                      <a:ext uri="{FF2B5EF4-FFF2-40B4-BE49-F238E27FC236}">
                        <a16:creationId xmlns:a16="http://schemas.microsoft.com/office/drawing/2014/main" id="{62053DC3-B70F-451B-8B14-943D1DA20EB1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198223" y="4865726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6" name="筆跡 35">
                    <a:extLst>
                      <a:ext uri="{FF2B5EF4-FFF2-40B4-BE49-F238E27FC236}">
                        <a16:creationId xmlns:a16="http://schemas.microsoft.com/office/drawing/2014/main" id="{DED10A00-ABF8-462A-AFF2-A92B894287E1}"/>
                      </a:ext>
                    </a:extLst>
                  </p14:cNvPr>
                  <p14:cNvContentPartPr/>
                  <p14:nvPr/>
                </p14:nvContentPartPr>
                <p14:xfrm>
                  <a:off x="5477143" y="3727046"/>
                  <a:ext cx="360" cy="360"/>
                </p14:xfrm>
              </p:contentPart>
            </mc:Choice>
            <mc:Fallback xmlns="">
              <p:pic>
                <p:nvPicPr>
                  <p:cNvPr id="36" name="筆跡 35">
                    <a:extLst>
                      <a:ext uri="{FF2B5EF4-FFF2-40B4-BE49-F238E27FC236}">
                        <a16:creationId xmlns:a16="http://schemas.microsoft.com/office/drawing/2014/main" id="{DED10A00-ABF8-462A-AFF2-A92B894287E1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414143" y="3664046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6" name="筆跡 45">
                    <a:extLst>
                      <a:ext uri="{FF2B5EF4-FFF2-40B4-BE49-F238E27FC236}">
                        <a16:creationId xmlns:a16="http://schemas.microsoft.com/office/drawing/2014/main" id="{882A2B51-5A61-4C54-892D-EBD98265CE22}"/>
                      </a:ext>
                    </a:extLst>
                  </p14:cNvPr>
                  <p14:cNvContentPartPr/>
                  <p14:nvPr/>
                </p14:nvContentPartPr>
                <p14:xfrm>
                  <a:off x="5497303" y="3716606"/>
                  <a:ext cx="782640" cy="1204920"/>
                </p14:xfrm>
              </p:contentPart>
            </mc:Choice>
            <mc:Fallback xmlns="">
              <p:pic>
                <p:nvPicPr>
                  <p:cNvPr id="46" name="筆跡 45">
                    <a:extLst>
                      <a:ext uri="{FF2B5EF4-FFF2-40B4-BE49-F238E27FC236}">
                        <a16:creationId xmlns:a16="http://schemas.microsoft.com/office/drawing/2014/main" id="{882A2B51-5A61-4C54-892D-EBD98265CE2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434303" y="3653606"/>
                    <a:ext cx="908280" cy="1330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8" name="筆跡 47">
                  <a:extLst>
                    <a:ext uri="{FF2B5EF4-FFF2-40B4-BE49-F238E27FC236}">
                      <a16:creationId xmlns:a16="http://schemas.microsoft.com/office/drawing/2014/main" id="{8136FE20-5FE5-41F1-A620-A489CC628F1F}"/>
                    </a:ext>
                  </a:extLst>
                </p14:cNvPr>
                <p14:cNvContentPartPr/>
                <p14:nvPr/>
              </p14:nvContentPartPr>
              <p14:xfrm>
                <a:off x="4920223" y="4890206"/>
                <a:ext cx="1344240" cy="627120"/>
              </p14:xfrm>
            </p:contentPart>
          </mc:Choice>
          <mc:Fallback xmlns="">
            <p:pic>
              <p:nvPicPr>
                <p:cNvPr id="48" name="筆跡 47">
                  <a:extLst>
                    <a:ext uri="{FF2B5EF4-FFF2-40B4-BE49-F238E27FC236}">
                      <a16:creationId xmlns:a16="http://schemas.microsoft.com/office/drawing/2014/main" id="{8136FE20-5FE5-41F1-A620-A489CC628F1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57223" y="4827206"/>
                  <a:ext cx="1469880" cy="752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1705" name="群組 49">
              <a:extLst>
                <a:ext uri="{FF2B5EF4-FFF2-40B4-BE49-F238E27FC236}">
                  <a16:creationId xmlns:a16="http://schemas.microsoft.com/office/drawing/2014/main" id="{77B5EF14-65E7-4429-AFC2-D5510968B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3023" y="5495006"/>
              <a:ext cx="1195920" cy="235440"/>
              <a:chOff x="3743023" y="5495006"/>
              <a:chExt cx="1195920" cy="23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" name="筆跡 37">
                    <a:extLst>
                      <a:ext uri="{FF2B5EF4-FFF2-40B4-BE49-F238E27FC236}">
                        <a16:creationId xmlns:a16="http://schemas.microsoft.com/office/drawing/2014/main" id="{C27C033D-DDA0-4333-AB03-C3B07622EEC0}"/>
                      </a:ext>
                    </a:extLst>
                  </p14:cNvPr>
                  <p14:cNvContentPartPr/>
                  <p14:nvPr/>
                </p14:nvContentPartPr>
                <p14:xfrm>
                  <a:off x="4928863" y="5495006"/>
                  <a:ext cx="360" cy="360"/>
                </p14:xfrm>
              </p:contentPart>
            </mc:Choice>
            <mc:Fallback xmlns="">
              <p:pic>
                <p:nvPicPr>
                  <p:cNvPr id="38" name="筆跡 37">
                    <a:extLst>
                      <a:ext uri="{FF2B5EF4-FFF2-40B4-BE49-F238E27FC236}">
                        <a16:creationId xmlns:a16="http://schemas.microsoft.com/office/drawing/2014/main" id="{C27C033D-DDA0-4333-AB03-C3B07622EEC0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865863" y="5432006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9" name="筆跡 38">
                    <a:extLst>
                      <a:ext uri="{FF2B5EF4-FFF2-40B4-BE49-F238E27FC236}">
                        <a16:creationId xmlns:a16="http://schemas.microsoft.com/office/drawing/2014/main" id="{BA634400-A71A-469C-81F9-992B4F971C39}"/>
                      </a:ext>
                    </a:extLst>
                  </p14:cNvPr>
                  <p14:cNvContentPartPr/>
                  <p14:nvPr/>
                </p14:nvContentPartPr>
                <p14:xfrm>
                  <a:off x="3770383" y="5730086"/>
                  <a:ext cx="360" cy="360"/>
                </p14:xfrm>
              </p:contentPart>
            </mc:Choice>
            <mc:Fallback xmlns="">
              <p:pic>
                <p:nvPicPr>
                  <p:cNvPr id="39" name="筆跡 38">
                    <a:extLst>
                      <a:ext uri="{FF2B5EF4-FFF2-40B4-BE49-F238E27FC236}">
                        <a16:creationId xmlns:a16="http://schemas.microsoft.com/office/drawing/2014/main" id="{BA634400-A71A-469C-81F9-992B4F971C39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07383" y="5667086"/>
                    <a:ext cx="12600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9" name="筆跡 48">
                    <a:extLst>
                      <a:ext uri="{FF2B5EF4-FFF2-40B4-BE49-F238E27FC236}">
                        <a16:creationId xmlns:a16="http://schemas.microsoft.com/office/drawing/2014/main" id="{195B19F4-1E6C-4160-8CC0-A15906153899}"/>
                      </a:ext>
                    </a:extLst>
                  </p14:cNvPr>
                  <p14:cNvContentPartPr/>
                  <p14:nvPr/>
                </p14:nvContentPartPr>
                <p14:xfrm>
                  <a:off x="3743023" y="5510846"/>
                  <a:ext cx="1195920" cy="211320"/>
                </p14:xfrm>
              </p:contentPart>
            </mc:Choice>
            <mc:Fallback xmlns="">
              <p:pic>
                <p:nvPicPr>
                  <p:cNvPr id="49" name="筆跡 48">
                    <a:extLst>
                      <a:ext uri="{FF2B5EF4-FFF2-40B4-BE49-F238E27FC236}">
                        <a16:creationId xmlns:a16="http://schemas.microsoft.com/office/drawing/2014/main" id="{195B19F4-1E6C-4160-8CC0-A1590615389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3680023" y="5447846"/>
                    <a:ext cx="1321560" cy="336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1" name="筆跡 50">
                  <a:extLst>
                    <a:ext uri="{FF2B5EF4-FFF2-40B4-BE49-F238E27FC236}">
                      <a16:creationId xmlns:a16="http://schemas.microsoft.com/office/drawing/2014/main" id="{FD059097-1CF7-4448-A92C-4A1A6A1D4AA5}"/>
                    </a:ext>
                  </a:extLst>
                </p14:cNvPr>
                <p14:cNvContentPartPr/>
                <p14:nvPr/>
              </p14:nvContentPartPr>
              <p14:xfrm>
                <a:off x="3141823" y="4655126"/>
                <a:ext cx="579960" cy="1004400"/>
              </p14:xfrm>
            </p:contentPart>
          </mc:Choice>
          <mc:Fallback xmlns="">
            <p:pic>
              <p:nvPicPr>
                <p:cNvPr id="51" name="筆跡 50">
                  <a:extLst>
                    <a:ext uri="{FF2B5EF4-FFF2-40B4-BE49-F238E27FC236}">
                      <a16:creationId xmlns:a16="http://schemas.microsoft.com/office/drawing/2014/main" id="{FD059097-1CF7-4448-A92C-4A1A6A1D4AA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78862" y="4592126"/>
                  <a:ext cx="705522" cy="11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2" name="筆跡 51">
                  <a:extLst>
                    <a:ext uri="{FF2B5EF4-FFF2-40B4-BE49-F238E27FC236}">
                      <a16:creationId xmlns:a16="http://schemas.microsoft.com/office/drawing/2014/main" id="{90D0F744-35C3-43BD-A48E-24E37E76CE5A}"/>
                    </a:ext>
                  </a:extLst>
                </p14:cNvPr>
                <p14:cNvContentPartPr/>
                <p14:nvPr/>
              </p14:nvContentPartPr>
              <p14:xfrm>
                <a:off x="3171343" y="3685286"/>
                <a:ext cx="165600" cy="938160"/>
              </p14:xfrm>
            </p:contentPart>
          </mc:Choice>
          <mc:Fallback xmlns="">
            <p:pic>
              <p:nvPicPr>
                <p:cNvPr id="52" name="筆跡 51">
                  <a:extLst>
                    <a:ext uri="{FF2B5EF4-FFF2-40B4-BE49-F238E27FC236}">
                      <a16:creationId xmlns:a16="http://schemas.microsoft.com/office/drawing/2014/main" id="{90D0F744-35C3-43BD-A48E-24E37E76CE5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08480" y="3622286"/>
                  <a:ext cx="290967" cy="10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3" name="筆跡 52">
                  <a:extLst>
                    <a:ext uri="{FF2B5EF4-FFF2-40B4-BE49-F238E27FC236}">
                      <a16:creationId xmlns:a16="http://schemas.microsoft.com/office/drawing/2014/main" id="{80DC397F-0F6E-4895-B360-22259AC78F02}"/>
                    </a:ext>
                  </a:extLst>
                </p14:cNvPr>
                <p14:cNvContentPartPr/>
                <p14:nvPr/>
              </p14:nvContentPartPr>
              <p14:xfrm>
                <a:off x="3204103" y="2664326"/>
                <a:ext cx="1777680" cy="1936080"/>
              </p14:xfrm>
            </p:contentPart>
          </mc:Choice>
          <mc:Fallback xmlns="">
            <p:pic>
              <p:nvPicPr>
                <p:cNvPr id="53" name="筆跡 52">
                  <a:extLst>
                    <a:ext uri="{FF2B5EF4-FFF2-40B4-BE49-F238E27FC236}">
                      <a16:creationId xmlns:a16="http://schemas.microsoft.com/office/drawing/2014/main" id="{80DC397F-0F6E-4895-B360-22259AC78F0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68096" y="2592326"/>
                  <a:ext cx="1849335" cy="20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4" name="筆跡 53">
                  <a:extLst>
                    <a:ext uri="{FF2B5EF4-FFF2-40B4-BE49-F238E27FC236}">
                      <a16:creationId xmlns:a16="http://schemas.microsoft.com/office/drawing/2014/main" id="{251E40FE-9B96-4779-9D85-06C1FB98FD1F}"/>
                    </a:ext>
                  </a:extLst>
                </p14:cNvPr>
                <p14:cNvContentPartPr/>
                <p14:nvPr/>
              </p14:nvContentPartPr>
              <p14:xfrm>
                <a:off x="3230383" y="4606886"/>
                <a:ext cx="2896200" cy="987480"/>
              </p14:xfrm>
            </p:contentPart>
          </mc:Choice>
          <mc:Fallback xmlns="">
            <p:pic>
              <p:nvPicPr>
                <p:cNvPr id="54" name="筆跡 53">
                  <a:extLst>
                    <a:ext uri="{FF2B5EF4-FFF2-40B4-BE49-F238E27FC236}">
                      <a16:creationId xmlns:a16="http://schemas.microsoft.com/office/drawing/2014/main" id="{251E40FE-9B96-4779-9D85-06C1FB98FD1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94383" y="4534886"/>
                  <a:ext cx="2967840" cy="11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5" name="筆跡 54">
                  <a:extLst>
                    <a:ext uri="{FF2B5EF4-FFF2-40B4-BE49-F238E27FC236}">
                      <a16:creationId xmlns:a16="http://schemas.microsoft.com/office/drawing/2014/main" id="{3414255C-3F10-42CA-AAD4-1A0DDA6794A5}"/>
                    </a:ext>
                  </a:extLst>
                </p14:cNvPr>
                <p14:cNvContentPartPr/>
                <p14:nvPr/>
              </p14:nvContentPartPr>
              <p14:xfrm>
                <a:off x="4981063" y="2725526"/>
                <a:ext cx="444960" cy="1069920"/>
              </p14:xfrm>
            </p:contentPart>
          </mc:Choice>
          <mc:Fallback xmlns="">
            <p:pic>
              <p:nvPicPr>
                <p:cNvPr id="55" name="筆跡 54">
                  <a:extLst>
                    <a:ext uri="{FF2B5EF4-FFF2-40B4-BE49-F238E27FC236}">
                      <a16:creationId xmlns:a16="http://schemas.microsoft.com/office/drawing/2014/main" id="{3414255C-3F10-42CA-AAD4-1A0DDA6794A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945034" y="2653526"/>
                  <a:ext cx="516658" cy="12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6" name="筆跡 55">
                  <a:extLst>
                    <a:ext uri="{FF2B5EF4-FFF2-40B4-BE49-F238E27FC236}">
                      <a16:creationId xmlns:a16="http://schemas.microsoft.com/office/drawing/2014/main" id="{92F7D3A9-BEDD-4789-8DD2-AB844CF98529}"/>
                    </a:ext>
                  </a:extLst>
                </p14:cNvPr>
                <p14:cNvContentPartPr/>
                <p14:nvPr/>
              </p14:nvContentPartPr>
              <p14:xfrm>
                <a:off x="5111023" y="3065366"/>
                <a:ext cx="956520" cy="1712160"/>
              </p14:xfrm>
            </p:contentPart>
          </mc:Choice>
          <mc:Fallback xmlns="">
            <p:pic>
              <p:nvPicPr>
                <p:cNvPr id="56" name="筆跡 55">
                  <a:extLst>
                    <a:ext uri="{FF2B5EF4-FFF2-40B4-BE49-F238E27FC236}">
                      <a16:creationId xmlns:a16="http://schemas.microsoft.com/office/drawing/2014/main" id="{92F7D3A9-BEDD-4789-8DD2-AB844CF9852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75023" y="2993366"/>
                  <a:ext cx="1028160" cy="18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" name="筆跡 56">
                  <a:extLst>
                    <a:ext uri="{FF2B5EF4-FFF2-40B4-BE49-F238E27FC236}">
                      <a16:creationId xmlns:a16="http://schemas.microsoft.com/office/drawing/2014/main" id="{D781344E-9EE1-41E0-B0E9-DDA532527E45}"/>
                    </a:ext>
                  </a:extLst>
                </p14:cNvPr>
                <p14:cNvContentPartPr/>
                <p14:nvPr/>
              </p14:nvContentPartPr>
              <p14:xfrm>
                <a:off x="3253063" y="2848646"/>
                <a:ext cx="2733480" cy="262152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D781344E-9EE1-41E0-B0E9-DDA532527E4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17063" y="2776646"/>
                  <a:ext cx="2805120" cy="2765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9" name="橢圓 58">
            <a:extLst>
              <a:ext uri="{FF2B5EF4-FFF2-40B4-BE49-F238E27FC236}">
                <a16:creationId xmlns:a16="http://schemas.microsoft.com/office/drawing/2014/main" id="{90D26F5E-F9B4-45F5-85CC-C4A34A620F97}"/>
              </a:ext>
            </a:extLst>
          </p:cNvPr>
          <p:cNvSpPr/>
          <p:nvPr/>
        </p:nvSpPr>
        <p:spPr>
          <a:xfrm>
            <a:off x="6743700" y="1557338"/>
            <a:ext cx="1570038" cy="66675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0" name="橢圓 59">
            <a:extLst>
              <a:ext uri="{FF2B5EF4-FFF2-40B4-BE49-F238E27FC236}">
                <a16:creationId xmlns:a16="http://schemas.microsoft.com/office/drawing/2014/main" id="{EEBFD74D-4B01-4049-A727-A6A62D57A459}"/>
              </a:ext>
            </a:extLst>
          </p:cNvPr>
          <p:cNvSpPr/>
          <p:nvPr/>
        </p:nvSpPr>
        <p:spPr>
          <a:xfrm>
            <a:off x="8005764" y="4670425"/>
            <a:ext cx="1978025" cy="66675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8990D42D-6F16-427B-8E61-4C78E58BFB4D}"/>
              </a:ext>
            </a:extLst>
          </p:cNvPr>
          <p:cNvSpPr/>
          <p:nvPr/>
        </p:nvSpPr>
        <p:spPr>
          <a:xfrm>
            <a:off x="3567113" y="6027738"/>
            <a:ext cx="1568450" cy="66675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圖片 3">
            <a:extLst>
              <a:ext uri="{FF2B5EF4-FFF2-40B4-BE49-F238E27FC236}">
                <a16:creationId xmlns:a16="http://schemas.microsoft.com/office/drawing/2014/main" id="{0C017BD5-218A-4D26-90C0-7FD40B05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620714"/>
            <a:ext cx="5761037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標題 1">
            <a:extLst>
              <a:ext uri="{FF2B5EF4-FFF2-40B4-BE49-F238E27FC236}">
                <a16:creationId xmlns:a16="http://schemas.microsoft.com/office/drawing/2014/main" id="{B9F403CD-C147-4339-9005-D1C470929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我的能力強項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>
              <a:ext uri="{FF2B5EF4-FFF2-40B4-BE49-F238E27FC236}">
                <a16:creationId xmlns:a16="http://schemas.microsoft.com/office/drawing/2014/main" id="{97FAE02A-F253-424D-9093-570C4C519C06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6387" name="Picture 2" descr="tango2">
            <a:extLst>
              <a:ext uri="{FF2B5EF4-FFF2-40B4-BE49-F238E27FC236}">
                <a16:creationId xmlns:a16="http://schemas.microsoft.com/office/drawing/2014/main" id="{16289CCC-05BB-4B7F-95F4-7457CC36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628776"/>
            <a:ext cx="40322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re 1">
            <a:extLst>
              <a:ext uri="{FF2B5EF4-FFF2-40B4-BE49-F238E27FC236}">
                <a16:creationId xmlns:a16="http://schemas.microsoft.com/office/drawing/2014/main" id="{0F87A079-081F-493A-90CA-D6156F6217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92276" y="260351"/>
            <a:ext cx="8435975" cy="1641475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11488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人與生涯發展的關係</a:t>
            </a:r>
            <a:endParaRPr lang="fr-CA" altLang="zh-TW" b="1" dirty="0">
              <a:solidFill>
                <a:srgbClr val="11488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84" name="AutoShape 4">
            <a:extLst>
              <a:ext uri="{FF2B5EF4-FFF2-40B4-BE49-F238E27FC236}">
                <a16:creationId xmlns:a16="http://schemas.microsoft.com/office/drawing/2014/main" id="{418F7734-370B-42FC-8847-CCF081146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2205038"/>
            <a:ext cx="3271838" cy="3727450"/>
          </a:xfrm>
          <a:prstGeom prst="roundRect">
            <a:avLst>
              <a:gd name="adj" fmla="val 5625"/>
            </a:avLst>
          </a:prstGeom>
          <a:solidFill>
            <a:srgbClr val="88B88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TW" altLang="en-US" sz="3200">
                <a:ea typeface="標楷體" pitchFamily="65" charset="-120"/>
              </a:rPr>
              <a:t>文字</a:t>
            </a:r>
            <a:endParaRPr lang="ja-JP" altLang="en-US" sz="3200">
              <a:ea typeface="標楷體" pitchFamily="65" charset="-120"/>
            </a:endParaRP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id="{1F1B377A-89C3-45DB-9FDA-6D229D52C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860800"/>
            <a:ext cx="2743200" cy="609600"/>
          </a:xfrm>
          <a:prstGeom prst="roundRect">
            <a:avLst>
              <a:gd name="adj" fmla="val 16667"/>
            </a:avLst>
          </a:prstGeom>
          <a:solidFill>
            <a:srgbClr val="28782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 sz="3600">
                <a:solidFill>
                  <a:schemeClr val="bg1"/>
                </a:solidFill>
                <a:ea typeface="標楷體" pitchFamily="65" charset="-120"/>
              </a:rPr>
              <a:t>知己</a:t>
            </a:r>
          </a:p>
        </p:txBody>
      </p:sp>
      <p:sp>
        <p:nvSpPr>
          <p:cNvPr id="20486" name="AutoShape 6">
            <a:extLst>
              <a:ext uri="{FF2B5EF4-FFF2-40B4-BE49-F238E27FC236}">
                <a16:creationId xmlns:a16="http://schemas.microsoft.com/office/drawing/2014/main" id="{F937A278-37F1-4D2A-82D7-37AD2C32E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2205039"/>
            <a:ext cx="3384550" cy="3671887"/>
          </a:xfrm>
          <a:prstGeom prst="roundRect">
            <a:avLst>
              <a:gd name="adj" fmla="val 5625"/>
            </a:avLst>
          </a:prstGeom>
          <a:solidFill>
            <a:srgbClr val="B8888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TW" altLang="en-US" sz="3200">
                <a:ea typeface="標楷體" pitchFamily="65" charset="-120"/>
              </a:rPr>
              <a:t>文字</a:t>
            </a:r>
            <a:endParaRPr lang="ja-JP" altLang="en-US" sz="3200">
              <a:ea typeface="標楷體" pitchFamily="65" charset="-120"/>
            </a:endParaRPr>
          </a:p>
        </p:txBody>
      </p:sp>
      <p:sp>
        <p:nvSpPr>
          <p:cNvPr id="20487" name="AutoShape 7">
            <a:extLst>
              <a:ext uri="{FF2B5EF4-FFF2-40B4-BE49-F238E27FC236}">
                <a16:creationId xmlns:a16="http://schemas.microsoft.com/office/drawing/2014/main" id="{F3E8272F-0143-48D3-AFDB-3ACDB5458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38" y="3787775"/>
            <a:ext cx="2743200" cy="609600"/>
          </a:xfrm>
          <a:prstGeom prst="roundRect">
            <a:avLst>
              <a:gd name="adj" fmla="val 16667"/>
            </a:avLst>
          </a:prstGeom>
          <a:solidFill>
            <a:srgbClr val="78282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zh-TW" altLang="en-US" sz="3600">
                <a:solidFill>
                  <a:schemeClr val="bg1"/>
                </a:solidFill>
                <a:ea typeface="標楷體" pitchFamily="65" charset="-120"/>
              </a:rPr>
              <a:t>知彼</a:t>
            </a:r>
          </a:p>
        </p:txBody>
      </p:sp>
      <p:sp>
        <p:nvSpPr>
          <p:cNvPr id="20488" name="AutoShape 8">
            <a:extLst>
              <a:ext uri="{FF2B5EF4-FFF2-40B4-BE49-F238E27FC236}">
                <a16:creationId xmlns:a16="http://schemas.microsoft.com/office/drawing/2014/main" id="{00769DE2-69A6-4471-AD34-713493E5C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3068638"/>
            <a:ext cx="1152525" cy="2057400"/>
          </a:xfrm>
          <a:prstGeom prst="leftRightArrow">
            <a:avLst>
              <a:gd name="adj1" fmla="val 56019"/>
              <a:gd name="adj2" fmla="val 25000"/>
            </a:avLst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1800">
              <a:ea typeface="微軟正黑體" panose="020B0604030504040204" pitchFamily="34" charset="-120"/>
            </a:endParaRP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F7C1F610-ED26-429D-93DA-3F92846D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76" y="3717926"/>
            <a:ext cx="115252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chemeClr val="bg1"/>
                </a:solidFill>
                <a:latin typeface="Verdana" panose="020B0604030504040204" pitchFamily="34" charset="0"/>
              </a:rPr>
              <a:t>安身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TW" altLang="en-US" sz="2000" b="1">
                <a:solidFill>
                  <a:schemeClr val="bg1"/>
                </a:solidFill>
                <a:latin typeface="Verdana" panose="020B0604030504040204" pitchFamily="34" charset="0"/>
              </a:rPr>
              <a:t>立命</a:t>
            </a:r>
          </a:p>
        </p:txBody>
      </p:sp>
      <p:sp>
        <p:nvSpPr>
          <p:cNvPr id="18443" name="Text Box 7">
            <a:extLst>
              <a:ext uri="{FF2B5EF4-FFF2-40B4-BE49-F238E27FC236}">
                <a16:creationId xmlns:a16="http://schemas.microsoft.com/office/drawing/2014/main" id="{0538D941-8A89-411B-AD1A-0D5E92903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6330950"/>
            <a:ext cx="7345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TW" sz="1600">
                <a:latin typeface="Verdana" panose="020B0604030504040204" pitchFamily="34" charset="0"/>
              </a:rPr>
              <a:t>Parsons, F. (1909). Choosing a vocation. Boston: Houghton Mifflin.</a:t>
            </a:r>
          </a:p>
        </p:txBody>
      </p:sp>
      <p:sp>
        <p:nvSpPr>
          <p:cNvPr id="18444" name="投影片編號版面配置區 1">
            <a:extLst>
              <a:ext uri="{FF2B5EF4-FFF2-40B4-BE49-F238E27FC236}">
                <a16:creationId xmlns:a16="http://schemas.microsoft.com/office/drawing/2014/main" id="{D8F37137-612A-40F7-915A-C6BD6FF5BE8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/>
            <a:fld id="{C8145202-C390-4FCB-8789-81EAD81B290D}" type="slidenum">
              <a:rPr kumimoji="0" lang="zh-TW" altLang="en-US" sz="120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67</a:t>
            </a:fld>
            <a:endParaRPr kumimoji="0" lang="zh-TW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CE94BB4F-FE7B-4899-83FA-62E176DC068C}"/>
              </a:ext>
            </a:extLst>
          </p:cNvPr>
          <p:cNvSpPr/>
          <p:nvPr/>
        </p:nvSpPr>
        <p:spPr>
          <a:xfrm>
            <a:off x="2119313" y="1954214"/>
            <a:ext cx="3167062" cy="42624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878E31A-C194-4545-A7D1-180C3D25662E}"/>
              </a:ext>
            </a:extLst>
          </p:cNvPr>
          <p:cNvGrpSpPr>
            <a:grpSpLocks/>
          </p:cNvGrpSpPr>
          <p:nvPr/>
        </p:nvGrpSpPr>
        <p:grpSpPr bwMode="auto">
          <a:xfrm>
            <a:off x="6672264" y="2060576"/>
            <a:ext cx="3538537" cy="3960813"/>
            <a:chOff x="5149056" y="2060848"/>
            <a:chExt cx="3537744" cy="3960440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AEC7C54E-A7FD-4644-9214-1A7EBAC66AA3}"/>
                </a:ext>
              </a:extLst>
            </p:cNvPr>
            <p:cNvCxnSpPr/>
            <p:nvPr/>
          </p:nvCxnSpPr>
          <p:spPr>
            <a:xfrm>
              <a:off x="5291899" y="2060848"/>
              <a:ext cx="3394901" cy="396044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9C3AC005-E744-424C-97A9-EE05149E4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9056" y="2060848"/>
              <a:ext cx="3317131" cy="396044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A3BBF076-1753-4346-A9BD-B8B7A28C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6A6A8"/>
              </a:clrFrom>
              <a:clrTo>
                <a:srgbClr val="A6A6A8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" y="0"/>
            <a:ext cx="10651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標題 1">
            <a:extLst>
              <a:ext uri="{FF2B5EF4-FFF2-40B4-BE49-F238E27FC236}">
                <a16:creationId xmlns:a16="http://schemas.microsoft.com/office/drawing/2014/main" id="{A411C3B8-7D04-4267-955A-051F4841B0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6172200" cy="976312"/>
          </a:xfrm>
        </p:spPr>
        <p:txBody>
          <a:bodyPr/>
          <a:lstStyle/>
          <a:p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什麼是人類的人生？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154D82-E782-410F-B5D0-DF6FD43232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68273" y="1600731"/>
            <a:ext cx="7655453" cy="3425825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當今人類所面臨的「全球性的問題」。包含：人口問題、糧食問題、資源問題、環境問題、能源危機、和平與戰爭</a:t>
            </a:r>
            <a:r>
              <a:rPr lang="en-US" altLang="zh-TW" sz="2000" dirty="0">
                <a:latin typeface="SimHei" panose="02010609060101010101" pitchFamily="49" charset="-122"/>
                <a:ea typeface="SimHei" panose="02010609060101010101" pitchFamily="49" charset="-122"/>
              </a:rPr>
              <a:t>…</a:t>
            </a:r>
            <a:r>
              <a:rPr lang="zh-TW" altLang="en-US" sz="2000" dirty="0">
                <a:latin typeface="SimHei" panose="02010609060101010101" pitchFamily="49" charset="-122"/>
                <a:ea typeface="SimHei" panose="02010609060101010101" pitchFamily="49" charset="-122"/>
              </a:rPr>
              <a:t>等。</a:t>
            </a:r>
            <a:endParaRPr lang="en-US" altLang="zh-TW" sz="2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eaLnBrk="1" hangingPunct="1"/>
            <a:endParaRPr lang="en-US" altLang="zh-TW" sz="8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eaLnBrk="1" hangingPunct="1"/>
            <a:r>
              <a:rPr lang="en-US" altLang="zh-TW" sz="2000" b="1" i="1" u="sng" dirty="0">
                <a:solidFill>
                  <a:srgbClr val="FF0000"/>
                </a:solidFill>
              </a:rPr>
              <a:t>2025</a:t>
            </a:r>
            <a:r>
              <a:rPr lang="zh-TW" altLang="en-US" sz="2000" b="1" i="1" u="sng" dirty="0"/>
              <a:t>以後的今天</a:t>
            </a:r>
            <a:r>
              <a:rPr lang="en-US" altLang="zh-TW" sz="2000" b="1" i="1" u="sng" dirty="0"/>
              <a:t>…</a:t>
            </a:r>
          </a:p>
          <a:p>
            <a:pPr eaLnBrk="1" hangingPunct="1"/>
            <a:endParaRPr lang="en-US" altLang="zh-TW" sz="8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TW" sz="2000" b="1" dirty="0"/>
              <a:t>57</a:t>
            </a:r>
            <a:r>
              <a:rPr lang="zh-TW" altLang="en-US" sz="2000" b="1" dirty="0"/>
              <a:t>％的人口聚集在城市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TW" sz="2000" b="1" dirty="0"/>
              <a:t>28</a:t>
            </a:r>
            <a:r>
              <a:rPr lang="zh-TW" altLang="en-US" sz="2000" b="1" dirty="0"/>
              <a:t>億人面臨嚴重缺水問題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TW" sz="2000" b="1" dirty="0"/>
              <a:t>4.1</a:t>
            </a:r>
            <a:r>
              <a:rPr lang="zh-TW" altLang="en-US" sz="2000" b="1" dirty="0"/>
              <a:t>億亞洲人飽受洪水之苦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TW" sz="2000" b="1" dirty="0"/>
              <a:t>8.5</a:t>
            </a:r>
            <a:r>
              <a:rPr lang="zh-TW" altLang="en-US" sz="2000" b="1" dirty="0"/>
              <a:t>億人是超過</a:t>
            </a:r>
            <a:r>
              <a:rPr lang="en-US" altLang="zh-TW" sz="2000" b="1" dirty="0"/>
              <a:t>65</a:t>
            </a:r>
            <a:r>
              <a:rPr lang="zh-TW" altLang="en-US" sz="2000" b="1" dirty="0"/>
              <a:t>歲銀髮族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TW" sz="2000" b="1" dirty="0"/>
              <a:t>9034</a:t>
            </a:r>
            <a:r>
              <a:rPr lang="zh-TW" altLang="en-US" sz="2000" b="1" dirty="0"/>
              <a:t>現象，缺子少孫蔚為風潮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b="1" dirty="0"/>
              <a:t>中國大陸的網路消費，將達整體零售額</a:t>
            </a:r>
            <a:r>
              <a:rPr lang="en-US" altLang="zh-TW" sz="2000" b="1" dirty="0"/>
              <a:t>20</a:t>
            </a:r>
            <a:r>
              <a:rPr lang="zh-TW" altLang="en-US" sz="2000" b="1" dirty="0"/>
              <a:t>％</a:t>
            </a:r>
            <a:endParaRPr lang="en-US" altLang="zh-TW" sz="2000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zh-TW" altLang="en-US" sz="2000" b="1" dirty="0"/>
              <a:t>生物科技、智慧型材料、微型化與資通訊技術持續發燒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FABFAA1-7E91-479B-94BD-21F9E11D4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6502400"/>
            <a:ext cx="4300538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350" dirty="0">
                <a:solidFill>
                  <a:schemeClr val="tx1"/>
                </a:solidFill>
                <a:latin typeface="Times New Roman" panose="02020603050405020304" pitchFamily="18" charset="0"/>
              </a:rPr>
              <a:t>資料來源：</a:t>
            </a:r>
            <a:r>
              <a:rPr lang="en-US" altLang="zh-TW" sz="1350" dirty="0">
                <a:solidFill>
                  <a:schemeClr val="tx1"/>
                </a:solidFill>
                <a:latin typeface="Times New Roman" panose="02020603050405020304" pitchFamily="18" charset="0"/>
                <a:hlinkClick r:id="rId3" tooltip="2025台灣大未來: 從世界趨勢看見台灣機會"/>
              </a:rPr>
              <a:t>2025</a:t>
            </a:r>
            <a:r>
              <a:rPr lang="zh-TW" altLang="en-US" sz="1350" dirty="0">
                <a:solidFill>
                  <a:schemeClr val="tx1"/>
                </a:solidFill>
                <a:latin typeface="Times New Roman" panose="02020603050405020304" pitchFamily="18" charset="0"/>
                <a:hlinkClick r:id="rId3" tooltip="2025台灣大未來: 從世界趨勢看見台灣機會"/>
              </a:rPr>
              <a:t>台灣大未來</a:t>
            </a:r>
            <a:r>
              <a:rPr lang="en-US" altLang="zh-TW" sz="1350" dirty="0">
                <a:solidFill>
                  <a:schemeClr val="tx1"/>
                </a:solidFill>
                <a:latin typeface="Times New Roman" panose="02020603050405020304" pitchFamily="18" charset="0"/>
                <a:hlinkClick r:id="rId3" tooltip="2025台灣大未來: 從世界趨勢看見台灣機會"/>
              </a:rPr>
              <a:t>: </a:t>
            </a:r>
            <a:r>
              <a:rPr lang="zh-TW" altLang="en-US" sz="1350" dirty="0">
                <a:solidFill>
                  <a:schemeClr val="tx1"/>
                </a:solidFill>
                <a:latin typeface="Times New Roman" panose="02020603050405020304" pitchFamily="18" charset="0"/>
                <a:hlinkClick r:id="rId3" tooltip="2025台灣大未來: 從世界趨勢看見台灣機會"/>
              </a:rPr>
              <a:t>從世界趨勢看見台灣機會</a:t>
            </a:r>
            <a:r>
              <a:rPr lang="zh-TW" altLang="en-US" sz="1350" b="1" dirty="0">
                <a:solidFill>
                  <a:schemeClr val="tx1"/>
                </a:solidFill>
                <a:latin typeface="Times New Roman" panose="02020603050405020304" pitchFamily="18" charset="0"/>
                <a:hlinkClick r:id="rId3" tooltip="2025台灣大未來: 從世界趨勢看見台灣機會"/>
              </a:rPr>
              <a:t> </a:t>
            </a:r>
            <a:endParaRPr lang="zh-TW" altLang="en-US" sz="135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>
            <a:extLst>
              <a:ext uri="{FF2B5EF4-FFF2-40B4-BE49-F238E27FC236}">
                <a16:creationId xmlns:a16="http://schemas.microsoft.com/office/drawing/2014/main" id="{BE14CF90-DD2B-4BFC-9C0E-2C2902A3EC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1" y="1022675"/>
            <a:ext cx="7886700" cy="4351337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>
                <a:solidFill>
                  <a:srgbClr val="050505"/>
                </a:solidFill>
                <a:latin typeface="inherit"/>
              </a:rPr>
              <a:t>＜成長最快的行業＞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1.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資料科學家與數據分析師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2.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人工智慧及機器學習專家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3.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大數據專家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4.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數位行銷與策略專家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5.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自動化技術專家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6.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商業業務發展專員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7.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數位轉型專家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8.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資訊安全分析師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9.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軟體與</a:t>
            </a:r>
            <a:r>
              <a:rPr lang="en-US" altLang="zh-TW" dirty="0">
                <a:solidFill>
                  <a:srgbClr val="050505"/>
                </a:solidFill>
                <a:latin typeface="inherit"/>
              </a:rPr>
              <a:t>APP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開發員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10.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物聯網專家</a:t>
            </a:r>
          </a:p>
          <a:p>
            <a:endParaRPr lang="zh-TW" altLang="en-US" dirty="0"/>
          </a:p>
        </p:txBody>
      </p:sp>
      <p:pic>
        <p:nvPicPr>
          <p:cNvPr id="82947" name="圖片 3">
            <a:extLst>
              <a:ext uri="{FF2B5EF4-FFF2-40B4-BE49-F238E27FC236}">
                <a16:creationId xmlns:a16="http://schemas.microsoft.com/office/drawing/2014/main" id="{22F8373D-9E5E-41D5-80C0-37E9460F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52963"/>
            <a:ext cx="4286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圖片 4">
            <a:extLst>
              <a:ext uri="{FF2B5EF4-FFF2-40B4-BE49-F238E27FC236}">
                <a16:creationId xmlns:a16="http://schemas.microsoft.com/office/drawing/2014/main" id="{6476633B-9D1C-4598-B35F-7AC23D86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263683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圖片 6">
            <a:extLst>
              <a:ext uri="{FF2B5EF4-FFF2-40B4-BE49-F238E27FC236}">
                <a16:creationId xmlns:a16="http://schemas.microsoft.com/office/drawing/2014/main" id="{3D8DC79A-B3C4-4DB0-90AE-D78FA1E1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4450"/>
            <a:ext cx="39465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文字方塊 8">
            <a:extLst>
              <a:ext uri="{FF2B5EF4-FFF2-40B4-BE49-F238E27FC236}">
                <a16:creationId xmlns:a16="http://schemas.microsoft.com/office/drawing/2014/main" id="{45858E64-4B9C-4F68-9D53-ED9513427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381751"/>
            <a:ext cx="4645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世界經濟論壇（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WEF</a:t>
            </a:r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）的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《2020</a:t>
            </a:r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未來工作報告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》</a:t>
            </a:r>
            <a:endParaRPr lang="zh-TW" altLang="en-US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6286117710_39c4082f30">
            <a:extLst>
              <a:ext uri="{FF2B5EF4-FFF2-40B4-BE49-F238E27FC236}">
                <a16:creationId xmlns:a16="http://schemas.microsoft.com/office/drawing/2014/main" id="{E87F55B7-5ABE-4058-924D-008D3C12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50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>
            <a:extLst>
              <a:ext uri="{FF2B5EF4-FFF2-40B4-BE49-F238E27FC236}">
                <a16:creationId xmlns:a16="http://schemas.microsoft.com/office/drawing/2014/main" id="{CDFC45C8-1A02-46FE-A942-A2D0C3EF6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2250" y="828147"/>
            <a:ext cx="6667500" cy="4183062"/>
          </a:xfrm>
        </p:spPr>
        <p:txBody>
          <a:bodyPr>
            <a:noAutofit/>
          </a:bodyPr>
          <a:lstStyle/>
          <a:p>
            <a:pPr algn="ctr">
              <a:buFontTx/>
              <a:buNone/>
              <a:defRPr/>
            </a:pPr>
            <a:r>
              <a:rPr lang="zh-TW" alt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首先要請大家思考一件事</a:t>
            </a:r>
          </a:p>
          <a:p>
            <a:pPr algn="ctr">
              <a:buFontTx/>
              <a:buNone/>
              <a:defRPr/>
            </a:pPr>
            <a:endParaRPr lang="en-US" altLang="zh-TW" sz="2400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>
              <a:buFontTx/>
              <a:buNone/>
              <a:defRPr/>
            </a:pPr>
            <a:r>
              <a:rPr lang="zh-TW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目前學生所面臨的生涯發展處境為何？</a:t>
            </a:r>
            <a:endParaRPr lang="en-US" altLang="zh-TW" sz="2400" b="1" u="sng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>
              <a:buFontTx/>
              <a:buNone/>
              <a:defRPr/>
            </a:pPr>
            <a:endParaRPr lang="zh-TW" altLang="en-US" sz="1800" b="1" dirty="0">
              <a:solidFill>
                <a:schemeClr val="tx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ctr">
              <a:buFontTx/>
              <a:buNone/>
              <a:defRPr/>
            </a:pP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可能還在了解自己是誰</a:t>
            </a:r>
          </a:p>
          <a:p>
            <a:pPr algn="ctr">
              <a:buFontTx/>
              <a:buNone/>
              <a:defRPr/>
            </a:pP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可能還在找尋自己的方向</a:t>
            </a:r>
          </a:p>
          <a:p>
            <a:pPr algn="ctr">
              <a:buFontTx/>
              <a:buNone/>
              <a:defRPr/>
            </a:pP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可能覺得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</a:rPr>
              <a:t>自己不喜歡讀書</a:t>
            </a: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在硬撐</a:t>
            </a:r>
          </a:p>
          <a:p>
            <a:pPr algn="ctr">
              <a:buFontTx/>
              <a:buNone/>
              <a:defRPr/>
            </a:pP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可能徬徨不知道未來到底要做什麼</a:t>
            </a:r>
          </a:p>
          <a:p>
            <a:pPr algn="ctr">
              <a:buFontTx/>
              <a:buNone/>
              <a:defRPr/>
            </a:pPr>
            <a:r>
              <a:rPr lang="zh-TW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可能沈溺在網路或愛情學分裡看淡未來</a:t>
            </a:r>
          </a:p>
          <a:p>
            <a:pPr algn="ctr">
              <a:buFontTx/>
              <a:buNone/>
              <a:defRPr/>
            </a:pPr>
            <a:r>
              <a:rPr lang="en-US" altLang="zh-TW" b="1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……</a:t>
            </a:r>
          </a:p>
        </p:txBody>
      </p:sp>
      <p:sp>
        <p:nvSpPr>
          <p:cNvPr id="11268" name="投影片編號版面配置區 1">
            <a:extLst>
              <a:ext uri="{FF2B5EF4-FFF2-40B4-BE49-F238E27FC236}">
                <a16:creationId xmlns:a16="http://schemas.microsoft.com/office/drawing/2014/main" id="{9EDA42BF-2541-4943-945C-4E793EFAF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12E4A60-ADCC-4EE0-A4C1-63F018319216}" type="slidenum">
              <a:rPr lang="zh-TW" altLang="en-US" smtClean="0">
                <a:solidFill>
                  <a:srgbClr val="898989"/>
                </a:solidFill>
              </a:rPr>
              <a:pPr/>
              <a:t>7</a:t>
            </a:fld>
            <a:endParaRPr lang="zh-TW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內容版面配置區 2">
            <a:extLst>
              <a:ext uri="{FF2B5EF4-FFF2-40B4-BE49-F238E27FC236}">
                <a16:creationId xmlns:a16="http://schemas.microsoft.com/office/drawing/2014/main" id="{B06C24A8-7176-4D06-8E7A-E0E992FE1B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5912" y="1031081"/>
            <a:ext cx="7470775" cy="4351338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>
                <a:solidFill>
                  <a:srgbClr val="050505"/>
                </a:solidFill>
                <a:latin typeface="inherit"/>
              </a:rPr>
              <a:t>＜最快被取代的行業＞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1.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數據輸入員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2.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行政人員與執行秘書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3.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記帳人員、工資計算員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4.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會計師與審計人員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5.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組裝人員與工廠作業員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6.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商業服務與行政管理經理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7.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客服人員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8.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事務及營運經理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9.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機械技工與機器維修員</a:t>
            </a:r>
          </a:p>
          <a:p>
            <a:r>
              <a:rPr lang="en-US" altLang="zh-TW" dirty="0">
                <a:solidFill>
                  <a:srgbClr val="050505"/>
                </a:solidFill>
                <a:latin typeface="inherit"/>
              </a:rPr>
              <a:t>10.</a:t>
            </a:r>
            <a:r>
              <a:rPr lang="zh-TW" altLang="en-US" dirty="0">
                <a:solidFill>
                  <a:srgbClr val="050505"/>
                </a:solidFill>
                <a:latin typeface="inherit"/>
              </a:rPr>
              <a:t>材料記錄員與庫存管理員</a:t>
            </a:r>
          </a:p>
          <a:p>
            <a:endParaRPr lang="zh-TW" altLang="en-US" dirty="0"/>
          </a:p>
        </p:txBody>
      </p:sp>
      <p:pic>
        <p:nvPicPr>
          <p:cNvPr id="83971" name="圖片 3">
            <a:extLst>
              <a:ext uri="{FF2B5EF4-FFF2-40B4-BE49-F238E27FC236}">
                <a16:creationId xmlns:a16="http://schemas.microsoft.com/office/drawing/2014/main" id="{D0717842-B1C0-46BF-8A81-E8BA1404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4292600"/>
            <a:ext cx="4046538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2" descr="即時線上客服系統1.01 Android APK Free Download – APKTurbo">
            <a:extLst>
              <a:ext uri="{FF2B5EF4-FFF2-40B4-BE49-F238E27FC236}">
                <a16:creationId xmlns:a16="http://schemas.microsoft.com/office/drawing/2014/main" id="{27E41CDC-8725-4AA4-8EA9-68730791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23495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圖片 5">
            <a:extLst>
              <a:ext uri="{FF2B5EF4-FFF2-40B4-BE49-F238E27FC236}">
                <a16:creationId xmlns:a16="http://schemas.microsoft.com/office/drawing/2014/main" id="{340B2885-A1C6-4DC5-A5A8-0416C693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593726"/>
            <a:ext cx="34925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文字方塊 8">
            <a:extLst>
              <a:ext uri="{FF2B5EF4-FFF2-40B4-BE49-F238E27FC236}">
                <a16:creationId xmlns:a16="http://schemas.microsoft.com/office/drawing/2014/main" id="{DBA3BA5C-D9D2-478B-B168-273A2B87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6426201"/>
            <a:ext cx="4645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世界經濟論壇（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WEF</a:t>
            </a:r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）的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《2020</a:t>
            </a:r>
            <a:r>
              <a:rPr lang="zh-TW" altLang="en-US" sz="1600">
                <a:solidFill>
                  <a:srgbClr val="050505"/>
                </a:solidFill>
                <a:latin typeface="Segoe UI Historic" panose="020B0502040204020203" pitchFamily="34" charset="0"/>
              </a:rPr>
              <a:t>未來工作報告</a:t>
            </a:r>
            <a:r>
              <a:rPr lang="en-US" altLang="zh-TW" sz="1600">
                <a:solidFill>
                  <a:srgbClr val="050505"/>
                </a:solidFill>
                <a:latin typeface="Segoe UI Historic" panose="020B0502040204020203" pitchFamily="34" charset="0"/>
              </a:rPr>
              <a:t>》</a:t>
            </a:r>
            <a:endParaRPr lang="zh-TW" altLang="en-US" sz="1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1132DD-7A68-4E7B-93A0-24ABB15DD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2AA4D2-CA51-4975-9242-D5A76E73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CFC68A-93CF-4DE2-968D-68C85A3BD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2704"/>
            <a:ext cx="12702448" cy="93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27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4B86F2-47CE-48B5-9620-2FC60A7A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E89084-6073-4DEE-8331-E2655951A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F5EDDD-3209-4F8C-90CB-CED9E84C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89822"/>
            <a:ext cx="12504145" cy="871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731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>
            <a:extLst>
              <a:ext uri="{FF2B5EF4-FFF2-40B4-BE49-F238E27FC236}">
                <a16:creationId xmlns:a16="http://schemas.microsoft.com/office/drawing/2014/main" id="{78CCBDDA-7F05-4F62-80F5-C35AE5541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i="1" u="sng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2030</a:t>
            </a:r>
            <a:r>
              <a:rPr lang="zh-TW" altLang="en-US" b="1" i="1" u="sng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年不被取代的產業</a:t>
            </a:r>
          </a:p>
        </p:txBody>
      </p:sp>
      <p:sp>
        <p:nvSpPr>
          <p:cNvPr id="84995" name="內容版面配置區 2">
            <a:extLst>
              <a:ext uri="{FF2B5EF4-FFF2-40B4-BE49-F238E27FC236}">
                <a16:creationId xmlns:a16="http://schemas.microsoft.com/office/drawing/2014/main" id="{ACE676D8-1CDC-4BE6-8106-EC4E70243E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設計、工程研發類</a:t>
            </a:r>
            <a:endParaRPr lang="en-US" altLang="zh-TW" sz="3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管理、領導類</a:t>
            </a:r>
            <a:endParaRPr lang="en-US" altLang="zh-TW" sz="3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與人有關的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例如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教育、醫療、助人</a:t>
            </a:r>
            <a:r>
              <a:rPr lang="en-US" altLang="zh-TW" sz="32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4996" name="Picture 2">
            <a:extLst>
              <a:ext uri="{FF2B5EF4-FFF2-40B4-BE49-F238E27FC236}">
                <a16:creationId xmlns:a16="http://schemas.microsoft.com/office/drawing/2014/main" id="{6D7180C3-546D-41FE-BFD3-7BF6175E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429001"/>
            <a:ext cx="27336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跳跃悬崖的人物剪影图片素材下载(图片ID:486615)_-生活人物-图片素材_ 集图网JITUWANG.COM">
            <a:extLst>
              <a:ext uri="{FF2B5EF4-FFF2-40B4-BE49-F238E27FC236}">
                <a16:creationId xmlns:a16="http://schemas.microsoft.com/office/drawing/2014/main" id="{D241AE46-E711-4C27-86DB-6DC309657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4" y="1052514"/>
            <a:ext cx="7127875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文字方塊 3">
            <a:extLst>
              <a:ext uri="{FF2B5EF4-FFF2-40B4-BE49-F238E27FC236}">
                <a16:creationId xmlns:a16="http://schemas.microsoft.com/office/drawing/2014/main" id="{4D8700B8-488E-49DF-BC4E-E75A3FF7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4" y="4881564"/>
            <a:ext cx="10048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>
                <a:solidFill>
                  <a:schemeClr val="bg1"/>
                </a:solidFill>
              </a:rPr>
              <a:t>過去</a:t>
            </a:r>
          </a:p>
        </p:txBody>
      </p:sp>
      <p:sp>
        <p:nvSpPr>
          <p:cNvPr id="86020" name="文字方塊 5">
            <a:extLst>
              <a:ext uri="{FF2B5EF4-FFF2-40B4-BE49-F238E27FC236}">
                <a16:creationId xmlns:a16="http://schemas.microsoft.com/office/drawing/2014/main" id="{5F805275-64D6-47AF-B695-219356E4F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75" y="4881564"/>
            <a:ext cx="10048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3200" b="1">
                <a:solidFill>
                  <a:schemeClr val="bg1"/>
                </a:solidFill>
              </a:rPr>
              <a:t>未來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「螺旋」的圖片搜尋結果">
            <a:extLst>
              <a:ext uri="{FF2B5EF4-FFF2-40B4-BE49-F238E27FC236}">
                <a16:creationId xmlns:a16="http://schemas.microsoft.com/office/drawing/2014/main" id="{E87C98AA-E061-4707-9A30-2B083B76E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6" y="5667376"/>
            <a:ext cx="88566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328E67FA-D508-46B7-8F91-C2F51E0035F4}"/>
              </a:ext>
            </a:extLst>
          </p:cNvPr>
          <p:cNvCxnSpPr/>
          <p:nvPr/>
        </p:nvCxnSpPr>
        <p:spPr>
          <a:xfrm>
            <a:off x="2424113" y="549276"/>
            <a:ext cx="0" cy="5400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D920B000-34FD-44BE-9299-125606FF7F1F}"/>
              </a:ext>
            </a:extLst>
          </p:cNvPr>
          <p:cNvCxnSpPr/>
          <p:nvPr/>
        </p:nvCxnSpPr>
        <p:spPr>
          <a:xfrm>
            <a:off x="2424113" y="594995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146" name="Picture 2" descr="「人形」的圖片搜尋結果">
            <a:extLst>
              <a:ext uri="{FF2B5EF4-FFF2-40B4-BE49-F238E27FC236}">
                <a16:creationId xmlns:a16="http://schemas.microsoft.com/office/drawing/2014/main" id="{C3E7E533-26AA-4A45-B3E4-E686A79C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9" y="5084763"/>
            <a:ext cx="68103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手繪多邊形 6">
            <a:extLst>
              <a:ext uri="{FF2B5EF4-FFF2-40B4-BE49-F238E27FC236}">
                <a16:creationId xmlns:a16="http://schemas.microsoft.com/office/drawing/2014/main" id="{05BBC549-4DBD-4B30-BC6A-34E925EE393C}"/>
              </a:ext>
            </a:extLst>
          </p:cNvPr>
          <p:cNvSpPr/>
          <p:nvPr/>
        </p:nvSpPr>
        <p:spPr>
          <a:xfrm>
            <a:off x="2492375" y="1438275"/>
            <a:ext cx="7037388" cy="4402138"/>
          </a:xfrm>
          <a:custGeom>
            <a:avLst/>
            <a:gdLst>
              <a:gd name="connsiteX0" fmla="*/ 0 w 7036526"/>
              <a:gd name="connsiteY0" fmla="*/ 4402331 h 4402331"/>
              <a:gd name="connsiteX1" fmla="*/ 592183 w 7036526"/>
              <a:gd name="connsiteY1" fmla="*/ 4158491 h 4402331"/>
              <a:gd name="connsiteX2" fmla="*/ 1314994 w 7036526"/>
              <a:gd name="connsiteY2" fmla="*/ 3383428 h 4402331"/>
              <a:gd name="connsiteX3" fmla="*/ 2743200 w 7036526"/>
              <a:gd name="connsiteY3" fmla="*/ 1493668 h 4402331"/>
              <a:gd name="connsiteX4" fmla="*/ 3979817 w 7036526"/>
              <a:gd name="connsiteY4" fmla="*/ 500891 h 4402331"/>
              <a:gd name="connsiteX5" fmla="*/ 5634446 w 7036526"/>
              <a:gd name="connsiteY5" fmla="*/ 48045 h 4402331"/>
              <a:gd name="connsiteX6" fmla="*/ 7036526 w 7036526"/>
              <a:gd name="connsiteY6" fmla="*/ 13211 h 4402331"/>
              <a:gd name="connsiteX7" fmla="*/ 7036526 w 7036526"/>
              <a:gd name="connsiteY7" fmla="*/ 13211 h 440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36526" h="4402331">
                <a:moveTo>
                  <a:pt x="0" y="4402331"/>
                </a:moveTo>
                <a:cubicBezTo>
                  <a:pt x="186508" y="4365319"/>
                  <a:pt x="373017" y="4328308"/>
                  <a:pt x="592183" y="4158491"/>
                </a:cubicBezTo>
                <a:cubicBezTo>
                  <a:pt x="811349" y="3988674"/>
                  <a:pt x="956491" y="3827565"/>
                  <a:pt x="1314994" y="3383428"/>
                </a:cubicBezTo>
                <a:cubicBezTo>
                  <a:pt x="1673497" y="2939291"/>
                  <a:pt x="2299063" y="1974091"/>
                  <a:pt x="2743200" y="1493668"/>
                </a:cubicBezTo>
                <a:cubicBezTo>
                  <a:pt x="3187337" y="1013245"/>
                  <a:pt x="3497943" y="741828"/>
                  <a:pt x="3979817" y="500891"/>
                </a:cubicBezTo>
                <a:cubicBezTo>
                  <a:pt x="4461691" y="259954"/>
                  <a:pt x="5124995" y="129325"/>
                  <a:pt x="5634446" y="48045"/>
                </a:cubicBezTo>
                <a:cubicBezTo>
                  <a:pt x="6143897" y="-33235"/>
                  <a:pt x="7036526" y="13211"/>
                  <a:pt x="7036526" y="13211"/>
                </a:cubicBezTo>
                <a:lnTo>
                  <a:pt x="7036526" y="132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B627BC29-E5E1-4285-B109-51F8EB434D73}"/>
              </a:ext>
            </a:extLst>
          </p:cNvPr>
          <p:cNvCxnSpPr/>
          <p:nvPr/>
        </p:nvCxnSpPr>
        <p:spPr>
          <a:xfrm>
            <a:off x="4656138" y="3638551"/>
            <a:ext cx="0" cy="2282825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3C851A7-6779-4CCB-AA47-6338A4E9C125}"/>
              </a:ext>
            </a:extLst>
          </p:cNvPr>
          <p:cNvCxnSpPr>
            <a:stCxn id="7" idx="4"/>
          </p:cNvCxnSpPr>
          <p:nvPr/>
        </p:nvCxnSpPr>
        <p:spPr>
          <a:xfrm>
            <a:off x="6472238" y="1938338"/>
            <a:ext cx="55562" cy="4011612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696E521-D159-4677-BFAB-1C5696F7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5954713"/>
            <a:ext cx="58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Arial" panose="020B0604020202020204" pitchFamily="34" charset="0"/>
              </a:rPr>
              <a:t>5</a:t>
            </a:r>
            <a:r>
              <a:rPr lang="zh-TW" altLang="en-US" sz="2000" b="1">
                <a:latin typeface="Arial" panose="020B0604020202020204" pitchFamily="34" charset="0"/>
              </a:rPr>
              <a:t>年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35AFB31-192A-438D-B580-839AC925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595630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 b="1">
                <a:latin typeface="Arial" panose="020B0604020202020204" pitchFamily="34" charset="0"/>
              </a:rPr>
              <a:t>10</a:t>
            </a:r>
            <a:r>
              <a:rPr lang="zh-TW" altLang="en-US" sz="2000" b="1">
                <a:latin typeface="Arial" panose="020B0604020202020204" pitchFamily="34" charset="0"/>
              </a:rPr>
              <a:t>年</a:t>
            </a:r>
          </a:p>
        </p:txBody>
      </p:sp>
      <p:sp>
        <p:nvSpPr>
          <p:cNvPr id="16" name="矩形圖說文字 15">
            <a:extLst>
              <a:ext uri="{FF2B5EF4-FFF2-40B4-BE49-F238E27FC236}">
                <a16:creationId xmlns:a16="http://schemas.microsoft.com/office/drawing/2014/main" id="{3DB13B8B-3990-4966-893F-825887DC1968}"/>
              </a:ext>
            </a:extLst>
          </p:cNvPr>
          <p:cNvSpPr/>
          <p:nvPr/>
        </p:nvSpPr>
        <p:spPr>
          <a:xfrm>
            <a:off x="7824789" y="4941888"/>
            <a:ext cx="1584325" cy="755650"/>
          </a:xfrm>
          <a:prstGeom prst="wedgeRectCallout">
            <a:avLst>
              <a:gd name="adj1" fmla="val -133165"/>
              <a:gd name="adj2" fmla="val 83349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勞動工作</a:t>
            </a:r>
          </a:p>
        </p:txBody>
      </p:sp>
      <p:sp>
        <p:nvSpPr>
          <p:cNvPr id="20" name="矩形圖說文字 19">
            <a:extLst>
              <a:ext uri="{FF2B5EF4-FFF2-40B4-BE49-F238E27FC236}">
                <a16:creationId xmlns:a16="http://schemas.microsoft.com/office/drawing/2014/main" id="{9C3043CD-135C-40A5-8CFD-C8A24724D89E}"/>
              </a:ext>
            </a:extLst>
          </p:cNvPr>
          <p:cNvSpPr/>
          <p:nvPr/>
        </p:nvSpPr>
        <p:spPr>
          <a:xfrm>
            <a:off x="7751764" y="3068639"/>
            <a:ext cx="1584325" cy="757237"/>
          </a:xfrm>
          <a:prstGeom prst="wedgeRectCallout">
            <a:avLst>
              <a:gd name="adj1" fmla="val -243659"/>
              <a:gd name="adj2" fmla="val 325041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</a:rPr>
              <a:t>薪水漲幅不高的工作</a:t>
            </a:r>
          </a:p>
        </p:txBody>
      </p:sp>
      <p:sp>
        <p:nvSpPr>
          <p:cNvPr id="18" name="矩形圖說文字 17">
            <a:extLst>
              <a:ext uri="{FF2B5EF4-FFF2-40B4-BE49-F238E27FC236}">
                <a16:creationId xmlns:a16="http://schemas.microsoft.com/office/drawing/2014/main" id="{88C60772-2885-4416-AB6A-0EEB1F8FAECF}"/>
              </a:ext>
            </a:extLst>
          </p:cNvPr>
          <p:cNvSpPr/>
          <p:nvPr/>
        </p:nvSpPr>
        <p:spPr>
          <a:xfrm>
            <a:off x="2424114" y="3638551"/>
            <a:ext cx="1368425" cy="612775"/>
          </a:xfrm>
          <a:prstGeom prst="wedgeRectCallout">
            <a:avLst>
              <a:gd name="adj1" fmla="val -19588"/>
              <a:gd name="adj2" fmla="val 19753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tx1"/>
                </a:solidFill>
              </a:rPr>
              <a:t>還有競爭力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6" grpId="0" animBg="1"/>
      <p:bldP spid="20" grpId="0" animBg="1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>
            <a:extLst>
              <a:ext uri="{FF2B5EF4-FFF2-40B4-BE49-F238E27FC236}">
                <a16:creationId xmlns:a16="http://schemas.microsoft.com/office/drawing/2014/main" id="{032BF481-1456-4600-A2E6-0CD2D2D1B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43B940-814E-4AC7-9C56-81E44740ACDB}" type="slidenum">
              <a:rPr lang="en-US" altLang="zh-TW" sz="14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76</a:t>
            </a:fld>
            <a:endParaRPr lang="en-US" altLang="zh-TW" sz="1400">
              <a:latin typeface="Arial" panose="020B060402020202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059640E-C48F-48F1-9784-8B8AF466F1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ea typeface="標楷體" panose="03000509000000000000" pitchFamily="65" charset="-120"/>
              </a:rPr>
              <a:t>職涯的進化與退化？</a:t>
            </a:r>
          </a:p>
        </p:txBody>
      </p:sp>
      <p:pic>
        <p:nvPicPr>
          <p:cNvPr id="7171" name="Picture 5" descr="進化1">
            <a:extLst>
              <a:ext uri="{FF2B5EF4-FFF2-40B4-BE49-F238E27FC236}">
                <a16:creationId xmlns:a16="http://schemas.microsoft.com/office/drawing/2014/main" id="{039BBDC0-2410-4F73-A6E6-8F52401B2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700214"/>
            <a:ext cx="78486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DB032A5F-3629-4F30-AAA5-D466449F3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5014914"/>
            <a:ext cx="8515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進化 </a:t>
            </a:r>
            <a:r>
              <a:rPr lang="en-US" altLang="zh-TW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&gt;&gt;</a:t>
            </a: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適者生存，為了生存</a:t>
            </a:r>
            <a:r>
              <a:rPr lang="en-US" altLang="zh-TW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過的更好</a:t>
            </a:r>
            <a:r>
              <a:rPr lang="en-US" altLang="zh-TW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而進化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1">
            <a:extLst>
              <a:ext uri="{FF2B5EF4-FFF2-40B4-BE49-F238E27FC236}">
                <a16:creationId xmlns:a16="http://schemas.microsoft.com/office/drawing/2014/main" id="{268CA56C-4C4D-4F9D-A024-69D070DFF7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54E9A80-B6CA-4B2D-A6C5-31BECB429388}" type="slidenum">
              <a:rPr lang="en-US" altLang="zh-TW" sz="14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77</a:t>
            </a:fld>
            <a:endParaRPr lang="en-US" altLang="zh-TW" sz="1400">
              <a:latin typeface="Arial" panose="020B0604020202020204" pitchFamily="34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9BB0B1FE-A26F-4730-9449-C3085C6074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ea typeface="標楷體" panose="03000509000000000000" pitchFamily="65" charset="-120"/>
              </a:rPr>
              <a:t>職涯的進化與退化</a:t>
            </a:r>
          </a:p>
        </p:txBody>
      </p:sp>
      <p:pic>
        <p:nvPicPr>
          <p:cNvPr id="8195" name="Picture 4" descr="退化1">
            <a:extLst>
              <a:ext uri="{FF2B5EF4-FFF2-40B4-BE49-F238E27FC236}">
                <a16:creationId xmlns:a16="http://schemas.microsoft.com/office/drawing/2014/main" id="{05A473F3-BE3C-466D-A559-396EA8C72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554164"/>
            <a:ext cx="83550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4CAC9480-B52A-41FA-9D76-E8E67B8F4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5014914"/>
            <a:ext cx="6483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233521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335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33521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233521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退化 </a:t>
            </a:r>
            <a:r>
              <a:rPr lang="en-US" altLang="zh-TW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&gt;&gt;</a:t>
            </a:r>
            <a:r>
              <a:rPr lang="zh-TW" altLang="en-US" sz="3200" b="1">
                <a:solidFill>
                  <a:srgbClr val="8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不適的淘汱，愈活愈回去！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717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5A7F2BC-FEB2-41DE-99C5-571014BEA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27200" y="1498600"/>
            <a:ext cx="3832225" cy="436563"/>
          </a:xfrm>
        </p:spPr>
        <p:txBody>
          <a:bodyPr vert="horz" lIns="28575" tIns="28575" rIns="74295" bIns="28575" rtlCol="0" anchor="b">
            <a:normAutofit fontScale="90000"/>
          </a:bodyPr>
          <a:lstStyle/>
          <a:p>
            <a:pPr marL="21431" algn="ctr">
              <a:defRPr/>
            </a:pPr>
            <a:r>
              <a:rPr lang="ja-JP" altLang="en-US" sz="4500" dirty="0">
                <a:highlight>
                  <a:srgbClr val="FFFF00"/>
                </a:highlight>
              </a:rPr>
              <a:t>創新模式</a:t>
            </a:r>
            <a:endParaRPr lang="zh-TW" altLang="en-US" sz="4500" dirty="0">
              <a:highlight>
                <a:srgbClr val="FFFF00"/>
              </a:highlight>
            </a:endParaRP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286C1993-6F38-4870-8D53-C0171D3E463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27200" y="2293938"/>
            <a:ext cx="4371975" cy="1333500"/>
          </a:xfrm>
        </p:spPr>
        <p:txBody>
          <a:bodyPr vert="horz" lIns="28575" tIns="28575" rIns="74295" bIns="28575" rtlCol="0">
            <a:normAutofit/>
          </a:bodyPr>
          <a:lstStyle/>
          <a:p>
            <a:pPr marL="214313" algn="ctr">
              <a:buClr>
                <a:srgbClr val="000000"/>
              </a:buClr>
            </a:pPr>
            <a:r>
              <a:rPr lang="ja-JP" altLang="en-US" b="1" dirty="0"/>
              <a:t>創新來自於學習</a:t>
            </a:r>
            <a:endParaRPr lang="zh-TW" altLang="en-US" b="1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749AE1A-4FD1-4670-B0E5-B5F2D53DFA9C}"/>
              </a:ext>
            </a:extLst>
          </p:cNvPr>
          <p:cNvSpPr>
            <a:spLocks/>
          </p:cNvSpPr>
          <p:nvPr/>
        </p:nvSpPr>
        <p:spPr bwMode="auto">
          <a:xfrm>
            <a:off x="1501776" y="3005138"/>
            <a:ext cx="43719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859" bIns="0"/>
          <a:lstStyle>
            <a:lvl1pPr marL="782638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ts val="350"/>
              </a:spcBef>
              <a:buClr>
                <a:srgbClr val="000000"/>
              </a:buClr>
              <a:buFont typeface="Times New Roman" panose="02020603050405020304" pitchFamily="18" charset="0"/>
              <a:buChar char="–"/>
            </a:pPr>
            <a:r>
              <a:rPr lang="ja-JP" altLang="en-US" b="1">
                <a:latin typeface="Times New Roman" panose="02020603050405020304" pitchFamily="18" charset="0"/>
                <a:ea typeface="儷宋 Pro"/>
                <a:cs typeface="儷宋 Pro"/>
                <a:sym typeface="Times New Roman" panose="02020603050405020304" pitchFamily="18" charset="0"/>
              </a:rPr>
              <a:t>學習的目的在解決新的問題</a:t>
            </a:r>
            <a:endParaRPr lang="zh-TW" altLang="en-US" b="1">
              <a:latin typeface="Times New Roman" panose="02020603050405020304" pitchFamily="18" charset="0"/>
              <a:ea typeface="儷宋 Pro"/>
              <a:cs typeface="儷宋 Pro"/>
              <a:sym typeface="Times New Roman" panose="02020603050405020304" pitchFamily="18" charset="0"/>
            </a:endParaRPr>
          </a:p>
        </p:txBody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FD54B1E0-4E70-4A5C-A2DB-A026D3376EB1}"/>
              </a:ext>
            </a:extLst>
          </p:cNvPr>
          <p:cNvSpPr>
            <a:spLocks/>
          </p:cNvSpPr>
          <p:nvPr/>
        </p:nvSpPr>
        <p:spPr bwMode="auto">
          <a:xfrm>
            <a:off x="1504950" y="3333750"/>
            <a:ext cx="5208588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859" bIns="0"/>
          <a:lstStyle>
            <a:lvl1pPr marL="782638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ts val="313"/>
              </a:spcBef>
              <a:buClr>
                <a:srgbClr val="000000"/>
              </a:buClr>
              <a:buFont typeface="儷黑 Pro"/>
              <a:buChar char="–"/>
            </a:pPr>
            <a:r>
              <a:rPr lang="ja-JP" altLang="en-US" b="1">
                <a:latin typeface="Lucida Grande"/>
                <a:ea typeface="儷黑 Pro"/>
                <a:cs typeface="儷黑 Pro"/>
                <a:sym typeface="Lucida Grande"/>
              </a:rPr>
              <a:t>解決新的問題</a:t>
            </a:r>
            <a:r>
              <a:rPr lang="en-US" altLang="ja-JP" b="1">
                <a:latin typeface="Lucida Grande"/>
                <a:ea typeface="儷黑 Pro"/>
                <a:cs typeface="儷黑 Pro"/>
                <a:sym typeface="Lucida Grande"/>
              </a:rPr>
              <a:t>= </a:t>
            </a:r>
            <a:r>
              <a:rPr lang="ja-JP" altLang="en-US" b="1">
                <a:latin typeface="Lucida Grande"/>
                <a:ea typeface="儷黑 Pro"/>
                <a:cs typeface="儷黑 Pro"/>
                <a:sym typeface="Lucida Grande"/>
              </a:rPr>
              <a:t>現有知識</a:t>
            </a:r>
            <a:r>
              <a:rPr lang="en-US" altLang="ja-JP" b="1">
                <a:latin typeface="Lucida Grande"/>
                <a:ea typeface="儷黑 Pro"/>
                <a:cs typeface="儷黑 Pro"/>
                <a:sym typeface="Lucida Grande"/>
              </a:rPr>
              <a:t> + </a:t>
            </a:r>
            <a:r>
              <a:rPr lang="ja-JP" altLang="en-US" b="1">
                <a:latin typeface="Lucida Grande"/>
                <a:ea typeface="儷黑 Pro"/>
                <a:cs typeface="儷黑 Pro"/>
                <a:sym typeface="Lucida Grande"/>
              </a:rPr>
              <a:t>新思維</a:t>
            </a:r>
            <a:endParaRPr lang="zh-TW" altLang="en-US" b="1">
              <a:latin typeface="Lucida Grande"/>
              <a:ea typeface="儷黑 Pro"/>
              <a:cs typeface="儷黑 Pro"/>
              <a:sym typeface="Lucida Grande"/>
            </a:endParaRP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26DFAC1E-DBAD-4E61-88CA-C62B15B9F44B}"/>
              </a:ext>
            </a:extLst>
          </p:cNvPr>
          <p:cNvSpPr>
            <a:spLocks/>
          </p:cNvSpPr>
          <p:nvPr/>
        </p:nvSpPr>
        <p:spPr bwMode="auto">
          <a:xfrm>
            <a:off x="395289" y="3897313"/>
            <a:ext cx="65357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859" bIns="0"/>
          <a:lstStyle>
            <a:lvl1pPr marL="782638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ts val="313"/>
              </a:spcBef>
              <a:buNone/>
            </a:pPr>
            <a:r>
              <a:rPr lang="ja-JP" altLang="en-US" b="1">
                <a:solidFill>
                  <a:srgbClr val="FF0000"/>
                </a:solidFill>
                <a:latin typeface="Lucida Grande"/>
                <a:ea typeface="儷黑 Pro"/>
                <a:cs typeface="儷黑 Pro"/>
                <a:sym typeface="Lucida Grande"/>
              </a:rPr>
              <a:t>終生學習</a:t>
            </a:r>
            <a:r>
              <a:rPr lang="en-US" altLang="ja-JP" b="1">
                <a:solidFill>
                  <a:srgbClr val="FF0000"/>
                </a:solidFill>
                <a:latin typeface="Lucida Grande"/>
                <a:ea typeface="儷黑 Pro"/>
                <a:cs typeface="儷黑 Pro"/>
                <a:sym typeface="Lucida Grande"/>
              </a:rPr>
              <a:t> + </a:t>
            </a:r>
            <a:r>
              <a:rPr lang="ja-JP" altLang="en-US" b="1">
                <a:solidFill>
                  <a:srgbClr val="FF0000"/>
                </a:solidFill>
                <a:latin typeface="Lucida Grande"/>
                <a:ea typeface="儷黑 Pro"/>
                <a:cs typeface="儷黑 Pro"/>
                <a:sym typeface="Lucida Grande"/>
              </a:rPr>
              <a:t>獨立思考</a:t>
            </a:r>
            <a:r>
              <a:rPr lang="en-US" altLang="ja-JP" b="1">
                <a:solidFill>
                  <a:srgbClr val="FF0000"/>
                </a:solidFill>
                <a:latin typeface="Lucida Grande"/>
                <a:ea typeface="儷黑 Pro"/>
                <a:cs typeface="儷黑 Pro"/>
                <a:sym typeface="Lucida Grande"/>
              </a:rPr>
              <a:t> =  </a:t>
            </a:r>
            <a:r>
              <a:rPr lang="ja-JP" altLang="en-US" b="1">
                <a:solidFill>
                  <a:srgbClr val="FF0000"/>
                </a:solidFill>
                <a:latin typeface="Lucida Grande"/>
                <a:ea typeface="儷黑 Pro"/>
                <a:cs typeface="儷黑 Pro"/>
                <a:sym typeface="Lucida Grande"/>
              </a:rPr>
              <a:t>張忠謀先生心中的好人才</a:t>
            </a:r>
            <a:endParaRPr lang="zh-TW" altLang="en-US" b="1">
              <a:solidFill>
                <a:srgbClr val="FF0000"/>
              </a:solidFill>
              <a:latin typeface="Lucida Grande"/>
              <a:ea typeface="儷黑 Pro"/>
              <a:cs typeface="儷黑 Pro"/>
              <a:sym typeface="Lucida Grande"/>
            </a:endParaRPr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FDBC1C33-F6B8-4B60-AA63-0E71E925DAC4}"/>
              </a:ext>
            </a:extLst>
          </p:cNvPr>
          <p:cNvSpPr>
            <a:spLocks/>
          </p:cNvSpPr>
          <p:nvPr/>
        </p:nvSpPr>
        <p:spPr bwMode="auto">
          <a:xfrm>
            <a:off x="1462089" y="4549775"/>
            <a:ext cx="453548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2859" bIns="0"/>
          <a:lstStyle>
            <a:lvl1pPr marL="39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3000" b="1" i="1">
                <a:solidFill>
                  <a:srgbClr val="3333CC"/>
                </a:solidFill>
                <a:latin typeface="Lucida Grande"/>
                <a:ea typeface="儷黑 Pro"/>
                <a:cs typeface="儷黑 Pro"/>
                <a:sym typeface="Lucida Grande"/>
              </a:rPr>
              <a:t>知識經濟中</a:t>
            </a:r>
            <a:r>
              <a:rPr lang="en-US" altLang="ja-JP" sz="3000" b="1" i="1">
                <a:solidFill>
                  <a:srgbClr val="3333CC"/>
                </a:solidFill>
                <a:latin typeface="Lucida Grande"/>
                <a:ea typeface="儷黑 Pro"/>
                <a:cs typeface="儷黑 Pro"/>
                <a:sym typeface="Lucida Grande"/>
              </a:rPr>
              <a:t> </a:t>
            </a:r>
            <a:r>
              <a:rPr lang="ja-JP" altLang="en-US" sz="3000" b="1" i="1">
                <a:solidFill>
                  <a:srgbClr val="3333CC"/>
                </a:solidFill>
                <a:latin typeface="Lucida Grande"/>
                <a:ea typeface="儷黑 Pro"/>
                <a:cs typeface="儷黑 Pro"/>
                <a:sym typeface="Lucida Grande"/>
              </a:rPr>
              <a:t>學習將從</a:t>
            </a:r>
            <a:endParaRPr lang="en-US" altLang="ja-JP" sz="3000" b="1" i="1">
              <a:solidFill>
                <a:srgbClr val="3333CC"/>
              </a:solidFill>
              <a:latin typeface="Lucida Grande"/>
              <a:ea typeface="儷黑 Pro"/>
              <a:cs typeface="儷黑 Pro"/>
              <a:sym typeface="Lucida Grande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3000" b="1" i="1">
                <a:solidFill>
                  <a:srgbClr val="3333CC"/>
                </a:solidFill>
                <a:latin typeface="Lucida Grande"/>
                <a:ea typeface="儷黑 Pro"/>
                <a:cs typeface="儷黑 Pro"/>
                <a:sym typeface="Lucida Grande"/>
              </a:rPr>
              <a:t>客體變為主體</a:t>
            </a:r>
            <a:endParaRPr lang="zh-TW" altLang="en-US" sz="3000" b="1" i="1">
              <a:solidFill>
                <a:srgbClr val="3333CC"/>
              </a:solidFill>
              <a:latin typeface="Lucida Grande"/>
              <a:ea typeface="儷黑 Pro"/>
              <a:cs typeface="儷黑 Pro"/>
              <a:sym typeface="Lucida Grande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5A13058-9274-4458-B288-B749C23E8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29" y="1265237"/>
            <a:ext cx="3800475" cy="54959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112645" grpId="0" autoUpdateAnimBg="0"/>
      <p:bldP spid="112646" grpId="0" autoUpdateAnimBg="0"/>
      <p:bldP spid="112647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B1D4452-E855-42DE-AEC7-8BBB39E8AA99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1196976"/>
          <a:ext cx="8229600" cy="53276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56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1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1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5883">
                <a:tc>
                  <a:txBody>
                    <a:bodyPr/>
                    <a:lstStyle/>
                    <a:p>
                      <a:pPr algn="ctr">
                        <a:lnSpc>
                          <a:spcPct val="525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</a:rPr>
                        <a:t>個性特質</a:t>
                      </a:r>
                      <a:endParaRPr lang="zh-TW" sz="10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我的優點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我的不足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03020" algn="ctr"/>
                        </a:tabLs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我可以如何調整不足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883">
                <a:tc>
                  <a:txBody>
                    <a:bodyPr/>
                    <a:lstStyle/>
                    <a:p>
                      <a:pPr algn="ctr">
                        <a:lnSpc>
                          <a:spcPct val="525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</a:rPr>
                        <a:t>專業能力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我擁有什麼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我欠缺什麼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我可以再學習什麼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883">
                <a:tc>
                  <a:txBody>
                    <a:bodyPr/>
                    <a:lstStyle/>
                    <a:p>
                      <a:pPr algn="ctr">
                        <a:lnSpc>
                          <a:spcPct val="525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solidFill>
                            <a:schemeClr val="tx1"/>
                          </a:solidFill>
                          <a:effectLst/>
                        </a:rPr>
                        <a:t>機會</a:t>
                      </a:r>
                      <a:endParaRPr lang="zh-TW" sz="10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我可以為自己創造的機會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solidFill>
                            <a:schemeClr val="tx1"/>
                          </a:solidFill>
                          <a:effectLst/>
                        </a:rPr>
                        <a:t>我可能會面臨的競爭和威脅</a:t>
                      </a:r>
                      <a:endParaRPr lang="zh-TW" sz="120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我能找誰協助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59779" marR="59779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1160" name="Rectangle 1">
            <a:extLst>
              <a:ext uri="{FF2B5EF4-FFF2-40B4-BE49-F238E27FC236}">
                <a16:creationId xmlns:a16="http://schemas.microsoft.com/office/drawing/2014/main" id="{9EB61E1D-BDE6-479B-BDF3-011CE2B00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74639"/>
            <a:ext cx="449421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1303338" algn="ctr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303338" algn="ctr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303338" algn="ctr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303338" algn="ctr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zh-TW" sz="4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自我解析九宮格</a:t>
            </a:r>
            <a:endParaRPr lang="zh-TW" altLang="zh-TW" sz="4800">
              <a:latin typeface="Arial" panose="020B060402020202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zh-TW" sz="4800">
              <a:latin typeface="Arial" panose="020B060402020202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1358015070-3687279156">
            <a:extLst>
              <a:ext uri="{FF2B5EF4-FFF2-40B4-BE49-F238E27FC236}">
                <a16:creationId xmlns:a16="http://schemas.microsoft.com/office/drawing/2014/main" id="{B18D4B27-9B3B-408B-B76D-C93BF048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6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67" y="0"/>
            <a:ext cx="9660466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F098B63F-7BAD-4DE5-915C-ED5936BF466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Times New Roman" panose="02020603050405020304" pitchFamily="18" charset="0"/>
                <a:ea typeface="標楷體" panose="03000509000000000000" pitchFamily="65" charset="-120"/>
              </a:rPr>
              <a:t>前言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B5671CE-78F8-4C66-9FEB-E0124F2C035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825625" y="2060575"/>
            <a:ext cx="8540750" cy="4038600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82" charset="2"/>
              <a:buNone/>
            </a:pPr>
            <a:r>
              <a:rPr lang="zh-TW" altLang="en-US" sz="2800" b="1">
                <a:latin typeface="Times New Roman" panose="02020603050405020304" pitchFamily="18" charset="0"/>
                <a:ea typeface="標楷體" panose="03000509000000000000" pitchFamily="65" charset="-120"/>
              </a:rPr>
              <a:t>「生涯」：「如影隨形」，是因為它與我們的發展經驗密不可分</a:t>
            </a:r>
          </a:p>
          <a:p>
            <a:pPr>
              <a:buFont typeface="Wingdings 2" panose="05020102010507070707" pitchFamily="82" charset="2"/>
              <a:buNone/>
            </a:pPr>
            <a:endParaRPr lang="zh-TW" altLang="en-US" sz="2800" b="1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>
              <a:buFont typeface="Wingdings 2" panose="05020102010507070707" pitchFamily="82" charset="2"/>
              <a:buNone/>
            </a:pPr>
            <a:r>
              <a:rPr lang="zh-TW" altLang="en-US" sz="2800" b="1">
                <a:latin typeface="Times New Roman" panose="02020603050405020304" pitchFamily="18" charset="0"/>
                <a:ea typeface="標楷體" panose="03000509000000000000" pitchFamily="65" charset="-120"/>
              </a:rPr>
              <a:t>「生涯」 ：「視而不見」，是一旦我們要去清楚的畫出它的輪廓，又覺影像模糊。 </a:t>
            </a:r>
          </a:p>
          <a:p>
            <a:pPr>
              <a:buFont typeface="Wingdings 2" panose="05020102010507070707" pitchFamily="82" charset="2"/>
              <a:buNone/>
            </a:pPr>
            <a:endParaRPr lang="zh-TW" altLang="en-US" sz="2800" b="1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algn="r">
              <a:buFont typeface="Wingdings 2" panose="05020102010507070707" pitchFamily="82" charset="2"/>
              <a:buNone/>
            </a:pPr>
            <a:r>
              <a:rPr lang="zh-TW" altLang="en-US" sz="2800" b="1">
                <a:latin typeface="Times New Roman" panose="02020603050405020304" pitchFamily="18" charset="0"/>
                <a:ea typeface="標楷體" panose="03000509000000000000" pitchFamily="65" charset="-120"/>
              </a:rPr>
              <a:t>（金樹人，</a:t>
            </a:r>
            <a:r>
              <a:rPr lang="en-US" altLang="zh-TW" sz="2800" b="1">
                <a:latin typeface="Times New Roman" panose="02020603050405020304" pitchFamily="18" charset="0"/>
                <a:ea typeface="標楷體" panose="03000509000000000000" pitchFamily="65" charset="-120"/>
              </a:rPr>
              <a:t>1997</a:t>
            </a:r>
            <a:r>
              <a:rPr lang="zh-TW" altLang="en-US" sz="2800" b="1">
                <a:latin typeface="Times New Roman" panose="02020603050405020304" pitchFamily="18" charset="0"/>
                <a:ea typeface="標楷體" panose="03000509000000000000" pitchFamily="65" charset="-120"/>
              </a:rPr>
              <a:t>）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3.bp.blogspot.com/-PsOXTbWKkRo/VIVgGoVBGMI/AAAAAAAAflA/I0wS0RHUM5MgLb8yYSuTK2OCr9RqZhFTACKgB/s1280/shutterstock_153253178_boss.jpg">
            <a:extLst>
              <a:ext uri="{FF2B5EF4-FFF2-40B4-BE49-F238E27FC236}">
                <a16:creationId xmlns:a16="http://schemas.microsoft.com/office/drawing/2014/main" id="{984E5D45-1CCA-4E50-A02D-0E789FDB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4076700"/>
            <a:ext cx="32035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C6FDDD0-F66C-4418-B0A7-15DD609FD4A0}"/>
              </a:ext>
            </a:extLst>
          </p:cNvPr>
          <p:cNvSpPr txBox="1"/>
          <p:nvPr/>
        </p:nvSpPr>
        <p:spPr>
          <a:xfrm>
            <a:off x="3143251" y="304801"/>
            <a:ext cx="5827713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成為老闆的愛將：</a:t>
            </a:r>
            <a:endParaRPr lang="en-US" altLang="zh-TW" sz="4000" b="1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  <a:p>
            <a:pPr algn="ctr">
              <a:defRPr/>
            </a:pPr>
            <a:r>
              <a:rPr lang="zh-TW" altLang="en-US" sz="4000" b="1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從向上管理達到職場適應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73449AA-C802-4613-80CF-131424EE32FE}"/>
              </a:ext>
            </a:extLst>
          </p:cNvPr>
          <p:cNvSpPr txBox="1"/>
          <p:nvPr/>
        </p:nvSpPr>
        <p:spPr>
          <a:xfrm>
            <a:off x="1774825" y="2147888"/>
            <a:ext cx="8802688" cy="1568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部屬不只是自我管理，其實也是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向上管理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zh-TW" altLang="en-US" sz="3200" i="1" u="sng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好員工</a:t>
            </a:r>
            <a:r>
              <a:rPr lang="en-US" altLang="zh-TW" sz="3200" i="1" u="sng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3200" i="1" u="sng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職場載卡多</a:t>
            </a:r>
            <a:endParaRPr lang="en-US" altLang="zh-TW" sz="3200" i="1" u="sng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耐操、好用、拼第一＋能懂一顆主管心的好部屬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圖片 2">
            <a:extLst>
              <a:ext uri="{FF2B5EF4-FFF2-40B4-BE49-F238E27FC236}">
                <a16:creationId xmlns:a16="http://schemas.microsoft.com/office/drawing/2014/main" id="{CAC1DE51-9536-4C50-97B1-688CD36EA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385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標題 1"/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6600" b="1" i="1" dirty="0">
                <a:latin typeface="微軟正黑體" pitchFamily="34" charset="-120"/>
                <a:ea typeface="微軟正黑體" pitchFamily="34" charset="-120"/>
              </a:rPr>
              <a:t>彩繪生涯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B11B006-0ACC-42BE-B0E2-33C2F6EE5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zh-TW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3188" y="350838"/>
            <a:ext cx="4579938" cy="13255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學習目標</a:t>
            </a:r>
          </a:p>
        </p:txBody>
      </p:sp>
      <p:sp>
        <p:nvSpPr>
          <p:cNvPr id="15362" name="內容版面配置區 2"/>
          <p:cNvSpPr>
            <a:spLocks noGrp="1"/>
          </p:cNvSpPr>
          <p:nvPr>
            <p:ph idx="1"/>
          </p:nvPr>
        </p:nvSpPr>
        <p:spPr>
          <a:xfrm>
            <a:off x="687388" y="2249488"/>
            <a:ext cx="10515600" cy="435133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透過生涯幻遊來創造自己的生涯藍圖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 了解理想生涯藍圖對自己的意義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 藉由對話讓生涯藍圖更加清晰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具體化生涯藍圖的清點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63" name="圖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72"/>
          <a:stretch>
            <a:fillRect/>
          </a:stretch>
        </p:blipFill>
        <p:spPr bwMode="auto">
          <a:xfrm>
            <a:off x="6677025" y="2587625"/>
            <a:ext cx="5514975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363" y="744084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8425" y="400050"/>
            <a:ext cx="5541963" cy="13255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理想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2263" y="2082800"/>
            <a:ext cx="10515600" cy="43513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想一想，自己未來最理想的狀態是什麼模樣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你的職業可能是什麼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你的朋友圈互動如何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你與家人之間的關係以及你的婚姻與家庭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邀請你盡可能多增添一點期待的元素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讓你的未來的生涯更加豐富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82881" y="-921415"/>
            <a:ext cx="5704694" cy="7043541"/>
            <a:chOff x="513806" y="1175654"/>
            <a:chExt cx="4101737" cy="4467503"/>
          </a:xfrm>
        </p:grpSpPr>
        <p:grpSp>
          <p:nvGrpSpPr>
            <p:cNvPr id="5" name="群組 4"/>
            <p:cNvGrpSpPr/>
            <p:nvPr/>
          </p:nvGrpSpPr>
          <p:grpSpPr>
            <a:xfrm>
              <a:off x="513806" y="1175654"/>
              <a:ext cx="4101737" cy="4467503"/>
              <a:chOff x="513806" y="1175654"/>
              <a:chExt cx="4101737" cy="446750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690" y="1602379"/>
                <a:ext cx="3030583" cy="4040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矩形 3"/>
              <p:cNvSpPr/>
              <p:nvPr/>
            </p:nvSpPr>
            <p:spPr>
              <a:xfrm>
                <a:off x="513806" y="1175654"/>
                <a:ext cx="4101737" cy="21161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905690" y="4188823"/>
              <a:ext cx="600893" cy="14543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913"/>
            <a:ext cx="6086475" cy="617537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理想生涯創作範例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65" y="1182724"/>
            <a:ext cx="6060005" cy="341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356" y="4684259"/>
            <a:ext cx="2852678" cy="217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" y="1501959"/>
            <a:ext cx="3086100" cy="4351338"/>
          </a:xfrm>
        </p:spPr>
      </p:pic>
      <p:pic>
        <p:nvPicPr>
          <p:cNvPr id="19459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3663" y="2990850"/>
            <a:ext cx="4833937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050D37B7-CF3A-4E26-8D7F-E6514397E01C}"/>
              </a:ext>
            </a:extLst>
          </p:cNvPr>
          <p:cNvSpPr txBox="1">
            <a:spLocks/>
          </p:cNvSpPr>
          <p:nvPr/>
        </p:nvSpPr>
        <p:spPr bwMode="auto">
          <a:xfrm>
            <a:off x="0" y="188913"/>
            <a:ext cx="6086475" cy="617537"/>
          </a:xfrm>
          <a:prstGeom prst="rect">
            <a:avLst/>
          </a:prstGeom>
          <a:ln w="1905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理想生涯創作範例</a:t>
            </a:r>
            <a:r>
              <a:rPr kumimoji="0" lang="en-US" altLang="zh-TW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0"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8425" y="400050"/>
            <a:ext cx="5541963" cy="1325563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理想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82" name="內容版面配置區 2"/>
          <p:cNvSpPr>
            <a:spLocks noGrp="1"/>
          </p:cNvSpPr>
          <p:nvPr>
            <p:ph idx="1"/>
          </p:nvPr>
        </p:nvSpPr>
        <p:spPr>
          <a:xfrm>
            <a:off x="782638" y="2136775"/>
            <a:ext cx="105156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Font typeface="Arial" charset="0"/>
              <a:buNone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創作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完的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同學</a:t>
            </a:r>
            <a:r>
              <a:rPr lang="zh-TW" altLang="zh-TW" sz="3200" dirty="0">
                <a:latin typeface="微軟正黑體" pitchFamily="34" charset="-120"/>
                <a:ea typeface="微軟正黑體" pitchFamily="34" charset="-120"/>
              </a:rPr>
              <a:t>們，請為你的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理想</a:t>
            </a:r>
            <a:r>
              <a:rPr lang="zh-TW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生涯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創作</a:t>
            </a:r>
            <a:r>
              <a:rPr lang="zh-TW" altLang="zh-TW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命名</a:t>
            </a:r>
          </a:p>
          <a:p>
            <a:pPr marL="0" indent="0">
              <a:buFont typeface="Arial" charset="0"/>
              <a:buNone/>
            </a:pP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14340" descr="Canoe on water during sunset">
            <a:extLst>
              <a:ext uri="{FF2B5EF4-FFF2-40B4-BE49-F238E27FC236}">
                <a16:creationId xmlns:a16="http://schemas.microsoft.com/office/drawing/2014/main" id="{F2016165-6B53-4236-AD37-6BDB369FA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197064"/>
            <a:ext cx="12191980" cy="6857990"/>
          </a:xfrm>
          <a:prstGeom prst="rect">
            <a:avLst/>
          </a:prstGeom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4338" name="標題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zh-TW" altLang="en-US" sz="4000" b="1">
                <a:latin typeface="微軟正黑體" pitchFamily="34" charset="-120"/>
                <a:ea typeface="微軟正黑體" pitchFamily="34" charset="-120"/>
              </a:rPr>
              <a:t>享受生涯變動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8295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內容版面配置區 2"/>
          <p:cNvSpPr>
            <a:spLocks noGrp="1"/>
          </p:cNvSpPr>
          <p:nvPr>
            <p:ph idx="1"/>
          </p:nvPr>
        </p:nvSpPr>
        <p:spPr>
          <a:xfrm>
            <a:off x="844550" y="2655888"/>
            <a:ext cx="11029950" cy="4351337"/>
          </a:xfrm>
        </p:spPr>
        <p:txBody>
          <a:bodyPr/>
          <a:lstStyle/>
          <a:p>
            <a:r>
              <a:rPr lang="zh-TW" altLang="en-US" sz="3200">
                <a:latin typeface="微軟正黑體" pitchFamily="34" charset="-120"/>
                <a:ea typeface="微軟正黑體" pitchFamily="34" charset="-120"/>
              </a:rPr>
              <a:t>了解與體會生涯中可能充滿變化性</a:t>
            </a:r>
            <a:r>
              <a:rPr lang="en-US" altLang="zh-TW" sz="3200"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endParaRPr lang="en-US" altLang="zh-TW" sz="320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>
                <a:latin typeface="微軟正黑體" pitchFamily="34" charset="-120"/>
                <a:ea typeface="微軟正黑體" pitchFamily="34" charset="-120"/>
              </a:rPr>
              <a:t>學習以不同生涯開展風格來因應生涯的變化</a:t>
            </a:r>
          </a:p>
        </p:txBody>
      </p:sp>
      <p:pic>
        <p:nvPicPr>
          <p:cNvPr id="15363" name="圖片 3"/>
          <p:cNvPicPr>
            <a:picLocks noChangeAspect="1"/>
          </p:cNvPicPr>
          <p:nvPr/>
        </p:nvPicPr>
        <p:blipFill>
          <a:blip r:embed="rId2"/>
          <a:srcRect l="3000" t="5289" r="1936" b="2888"/>
          <a:stretch>
            <a:fillRect/>
          </a:stretch>
        </p:blipFill>
        <p:spPr bwMode="auto">
          <a:xfrm>
            <a:off x="8745538" y="4291013"/>
            <a:ext cx="33782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315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100_1226">
            <a:extLst>
              <a:ext uri="{FF2B5EF4-FFF2-40B4-BE49-F238E27FC236}">
                <a16:creationId xmlns:a16="http://schemas.microsoft.com/office/drawing/2014/main" id="{655DD6E8-0548-4423-8405-9EF8A362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3" y="117290"/>
            <a:ext cx="8906932" cy="658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57885B2F-69E9-44AC-9BC2-23669D6E5D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71913" y="6471742"/>
            <a:ext cx="8229600" cy="465137"/>
          </a:xfrm>
        </p:spPr>
        <p:txBody>
          <a:bodyPr>
            <a:normAutofit/>
          </a:bodyPr>
          <a:lstStyle/>
          <a:p>
            <a:pPr algn="r" eaLnBrk="1" hangingPunct="1">
              <a:buFontTx/>
              <a:buNone/>
            </a:pPr>
            <a:r>
              <a:rPr lang="zh-TW" altLang="en-US" sz="1600" dirty="0"/>
              <a:t>資料來源：洪英正、錢玉芬</a:t>
            </a:r>
            <a:r>
              <a:rPr lang="en-US" altLang="zh-TW" sz="1600" dirty="0"/>
              <a:t>(1996)</a:t>
            </a:r>
            <a:r>
              <a:rPr lang="zh-TW" altLang="en-US" sz="1600" dirty="0"/>
              <a:t>，管理心理學。華泰書局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8975" y="2443163"/>
            <a:ext cx="10515600" cy="391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請帶著之前創作的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生涯微電影海報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尋找身旁的夥伴，形成四人小組。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可以依照之前的組別進行分組，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方便大家對於彼此的生涯故事已經先有所了解。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711200"/>
            <a:ext cx="7975600" cy="132556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分成四人小組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459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6488" y="3938588"/>
            <a:ext cx="207803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3525" y="2109788"/>
            <a:ext cx="11299825" cy="4614862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邀請大家在每一輪扮演不同角色來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為他人帶來生涯變化。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天使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帶來驚喜禮物</a:t>
            </a:r>
            <a:endParaRPr lang="en-US" altLang="zh-TW" sz="3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ex: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在對方</a:t>
            </a:r>
            <a:r>
              <a:rPr lang="zh-TW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工作上畫上一些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zh-TW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代表被升遷加薪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惡魔：</a:t>
            </a: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帶來挑戰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ex:</a:t>
            </a:r>
            <a:r>
              <a:rPr lang="zh-TW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將對方畫的美滿幸福家庭塗成黑色來代表家庭的失和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知己：</a:t>
            </a:r>
            <a:r>
              <a:rPr lang="zh-TW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帶來安撫心靈小禮</a:t>
            </a:r>
            <a:endParaRPr lang="en-US" altLang="zh-TW" sz="3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ex:</a:t>
            </a:r>
            <a:r>
              <a:rPr lang="zh-TW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畫幾位朋友在主角的海報上支持他走過困境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因為生涯充滿未知才有更多精彩，請不要吝嗇或害怕為他人的海報帶來變化，相同的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他人也會幫你的生涯海報帶來更多驚喜呢！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說明創作方法</a:t>
            </a:r>
          </a:p>
        </p:txBody>
      </p:sp>
    </p:spTree>
    <p:extLst>
      <p:ext uri="{BB962C8B-B14F-4D97-AF65-F5344CB8AC3E}">
        <p14:creationId xmlns:p14="http://schemas.microsoft.com/office/powerpoint/2010/main" val="35076273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zh-TW" altLang="en-US" b="1" dirty="0"/>
              <a:t>叮嚀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697479"/>
            <a:ext cx="10515600" cy="3479483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/>
              <a:t>記得不要全毀了別人的創作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不要給予攻擊、嘲笑、不雅之字詞或圖畫</a:t>
            </a:r>
            <a:endParaRPr lang="en-US" altLang="zh-TW" sz="4000" b="1" dirty="0"/>
          </a:p>
          <a:p>
            <a:pPr marL="0" indent="0">
              <a:buNone/>
            </a:pP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請大家以尊重、和諧的方式完成這個活動</a:t>
            </a:r>
            <a:r>
              <a:rPr lang="en-US" altLang="zh-TW" sz="4000" b="1" dirty="0"/>
              <a:t>!!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721986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0663" y="2506663"/>
            <a:ext cx="11784012" cy="4351337"/>
          </a:xfrm>
        </p:spPr>
        <p:txBody>
          <a:bodyPr rtlCol="0">
            <a:noAutofit/>
          </a:bodyPr>
          <a:lstStyle/>
          <a:p>
            <a:pPr fontAlgn="auto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請大家將自己的海報往右傳，每次有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時間執行送禮角色，為他人的海報加上變化。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第一輪請大家扮演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天使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的角色，請</a:t>
            </a:r>
            <a:r>
              <a:rPr lang="zh-TW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「揣想作者想要什麼，送個禮物幫幫他完成夢想。」 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fontAlgn="auto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執行送禮角色</a:t>
            </a:r>
          </a:p>
        </p:txBody>
      </p:sp>
    </p:spTree>
    <p:extLst>
      <p:ext uri="{BB962C8B-B14F-4D97-AF65-F5344CB8AC3E}">
        <p14:creationId xmlns:p14="http://schemas.microsoft.com/office/powerpoint/2010/main" val="9696725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0563" y="2506663"/>
            <a:ext cx="10515600" cy="4351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再將手中的海報往右傳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第二輪請大家扮演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惡魔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的角色，</a:t>
            </a:r>
            <a:r>
              <a:rPr lang="zh-TW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「揣想作者不想要什麼，送個挑戰讓主角能夠有所成長突破。」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執行送禮角色</a:t>
            </a:r>
          </a:p>
        </p:txBody>
      </p:sp>
    </p:spTree>
    <p:extLst>
      <p:ext uri="{BB962C8B-B14F-4D97-AF65-F5344CB8AC3E}">
        <p14:creationId xmlns:p14="http://schemas.microsoft.com/office/powerpoint/2010/main" val="3567195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0563" y="2506663"/>
            <a:ext cx="10515600" cy="4351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再將手中的海報往右傳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請大家扮演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惡魔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的角色，</a:t>
            </a:r>
            <a:r>
              <a:rPr lang="zh-TW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「揣想作者不想要什麼，送個挑戰讓主角能夠有所成長突破。」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執行送禮角色</a:t>
            </a:r>
          </a:p>
        </p:txBody>
      </p:sp>
    </p:spTree>
    <p:extLst>
      <p:ext uri="{BB962C8B-B14F-4D97-AF65-F5344CB8AC3E}">
        <p14:creationId xmlns:p14="http://schemas.microsoft.com/office/powerpoint/2010/main" val="969294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0563" y="2506663"/>
            <a:ext cx="10515600" cy="4351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再將手中的海報往右傳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請大家扮演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惡魔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的角色，</a:t>
            </a:r>
            <a:r>
              <a:rPr lang="zh-TW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「揣想作者不想要什麼，送個挑戰讓主角能夠有所成長突破。」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執行送禮角色</a:t>
            </a:r>
          </a:p>
        </p:txBody>
      </p:sp>
    </p:spTree>
    <p:extLst>
      <p:ext uri="{BB962C8B-B14F-4D97-AF65-F5344CB8AC3E}">
        <p14:creationId xmlns:p14="http://schemas.microsoft.com/office/powerpoint/2010/main" val="3468681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850" y="2389188"/>
            <a:ext cx="11680825" cy="4351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再將手中的海報往右傳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最後一輪，請大家扮演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知己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「</a:t>
            </a:r>
            <a:r>
              <a:rPr lang="zh-TW" altLang="zh-TW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感受一下作者此刻接收到挑戰的心情，送給他一個能夠安撫、支持他的禮物。</a:t>
            </a: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兩分鐘後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再將海報往右傳後，每個人會拿回自己最原本的海報。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kumimoji="0"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執行送禮角色</a:t>
            </a:r>
          </a:p>
        </p:txBody>
      </p:sp>
    </p:spTree>
    <p:extLst>
      <p:ext uri="{BB962C8B-B14F-4D97-AF65-F5344CB8AC3E}">
        <p14:creationId xmlns:p14="http://schemas.microsoft.com/office/powerpoint/2010/main" val="31161279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773363"/>
            <a:ext cx="10515600" cy="3403600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此時此刻的心情？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挑選一個這個最難接受的禮物，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說說收到這份禮物的感覺如何？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何以這個禮物讓你覺得最難接受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0" y="611188"/>
            <a:ext cx="7975600" cy="13255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kumimoji="0"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生涯大風吹</a:t>
            </a: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kumimoji="0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分享收禮體會</a:t>
            </a:r>
            <a:endParaRPr kumimoji="0" lang="zh-TW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579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06063" y="4219575"/>
            <a:ext cx="117316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圖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40788" y="4794250"/>
            <a:ext cx="18256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圖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40788" y="3163888"/>
            <a:ext cx="17907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549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47675"/>
            <a:ext cx="3589338" cy="132556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結語</a:t>
            </a:r>
          </a:p>
        </p:txBody>
      </p:sp>
      <p:pic>
        <p:nvPicPr>
          <p:cNvPr id="30722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rcRect t="19824"/>
          <a:stretch>
            <a:fillRect/>
          </a:stretch>
        </p:blipFill>
        <p:spPr>
          <a:xfrm>
            <a:off x="6249988" y="3257550"/>
            <a:ext cx="5942012" cy="2927350"/>
          </a:xfrm>
        </p:spPr>
      </p:pic>
      <p:sp>
        <p:nvSpPr>
          <p:cNvPr id="30723" name="文字方塊 4"/>
          <p:cNvSpPr txBox="1">
            <a:spLocks noChangeArrowheads="1"/>
          </p:cNvSpPr>
          <p:nvPr/>
        </p:nvSpPr>
        <p:spPr bwMode="auto">
          <a:xfrm>
            <a:off x="265113" y="2319338"/>
            <a:ext cx="66484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生涯發展不是王子與公主過著美好的日子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有時計畫好的事情卻不如預期的發展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有時可能獲得意料之外的驚喜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然而，我們能在變動中學習</a:t>
            </a: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享受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正因生涯充滿了未知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更使得計畫好的生涯發展更豐富呢</a:t>
            </a:r>
            <a:r>
              <a:rPr kumimoji="0" lang="zh-TW" altLang="en-US" sz="2000">
                <a:latin typeface="Calibri" pitchFamily="34" charset="0"/>
              </a:rPr>
              <a:t>！</a:t>
            </a:r>
          </a:p>
        </p:txBody>
      </p:sp>
      <p:pic>
        <p:nvPicPr>
          <p:cNvPr id="30724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7325" y="862013"/>
            <a:ext cx="14525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53650" y="839788"/>
            <a:ext cx="13303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777525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6823</Words>
  <Application>Microsoft Office PowerPoint</Application>
  <PresentationFormat>寬螢幕</PresentationFormat>
  <Paragraphs>861</Paragraphs>
  <Slides>115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115</vt:i4>
      </vt:variant>
    </vt:vector>
  </HeadingPairs>
  <TitlesOfParts>
    <vt:vector size="137" baseType="lpstr">
      <vt:lpstr>inherit</vt:lpstr>
      <vt:lpstr>Meiryo</vt:lpstr>
      <vt:lpstr>SimHei</vt:lpstr>
      <vt:lpstr>微軟正黑體</vt:lpstr>
      <vt:lpstr>新細明體</vt:lpstr>
      <vt:lpstr>標楷體</vt:lpstr>
      <vt:lpstr>Arial</vt:lpstr>
      <vt:lpstr>Calibri</vt:lpstr>
      <vt:lpstr>Calibri Light</vt:lpstr>
      <vt:lpstr>Century Gothic</vt:lpstr>
      <vt:lpstr>Century Schoolbook</vt:lpstr>
      <vt:lpstr>Comic Sans MS</vt:lpstr>
      <vt:lpstr>Corbel</vt:lpstr>
      <vt:lpstr>Lucida Grande</vt:lpstr>
      <vt:lpstr>Segoe UI Historic</vt:lpstr>
      <vt:lpstr>Times New Roman</vt:lpstr>
      <vt:lpstr>Verdana</vt:lpstr>
      <vt:lpstr>Wingdings</vt:lpstr>
      <vt:lpstr>Wingdings 2</vt:lpstr>
      <vt:lpstr>儷黑 Pro</vt:lpstr>
      <vt:lpstr>SketchLinesVTI</vt:lpstr>
      <vt:lpstr>Office 佈景主題</vt:lpstr>
      <vt:lpstr>享受變動，以變制變：談新世代的生涯輔導應用與實務</vt:lpstr>
      <vt:lpstr>PowerPoint 簡報</vt:lpstr>
      <vt:lpstr>課程大綱</vt:lpstr>
      <vt:lpstr>PowerPoint 簡報</vt:lpstr>
      <vt:lpstr>從影片中看到自己</vt:lpstr>
      <vt:lpstr>PowerPoint 簡報</vt:lpstr>
      <vt:lpstr>PowerPoint 簡報</vt:lpstr>
      <vt:lpstr>前言</vt:lpstr>
      <vt:lpstr>PowerPoint 簡報</vt:lpstr>
      <vt:lpstr>你會如何形容人生？</vt:lpstr>
      <vt:lpstr>人生的發展階段</vt:lpstr>
      <vt:lpstr>孩子們的理想世界</vt:lpstr>
      <vt:lpstr>世代間差異</vt:lpstr>
      <vt:lpstr>世代間差異</vt:lpstr>
      <vt:lpstr>PowerPoint 簡報</vt:lpstr>
      <vt:lpstr>讓我們一起來想一想…</vt:lpstr>
      <vt:lpstr>現實治療法</vt:lpstr>
      <vt:lpstr>PowerPoint 簡報</vt:lpstr>
      <vt:lpstr>PowerPoint 簡報</vt:lpstr>
      <vt:lpstr>PowerPoint 簡報</vt:lpstr>
      <vt:lpstr>學派在教育上的應用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學習單一： 個人性格盲點測驗</vt:lpstr>
      <vt:lpstr>PowerPoint 簡報</vt:lpstr>
      <vt:lpstr>A-心煩意亂、情緒焦躁</vt:lpstr>
      <vt:lpstr>B-戰戰兢兢、猶豫不決</vt:lpstr>
      <vt:lpstr>C-不吐不快、憤怒滿點</vt:lpstr>
      <vt:lpstr>D-自責愧疚、後悔萬分</vt:lpstr>
      <vt:lpstr>E-身心俱疲、承受太多</vt:lpstr>
      <vt:lpstr>F-怯步害怕、不敢嘗試</vt:lpstr>
      <vt:lpstr>G-格格不入、沒人瞭解</vt:lpstr>
      <vt:lpstr>PowerPoint 簡報</vt:lpstr>
      <vt:lpstr>人生是一種選擇</vt:lpstr>
      <vt:lpstr>學習單二：我的人生重要價值</vt:lpstr>
      <vt:lpstr>PowerPoint 簡報</vt:lpstr>
      <vt:lpstr>PowerPoint 簡報</vt:lpstr>
      <vt:lpstr>PowerPoint 簡報</vt:lpstr>
      <vt:lpstr>PowerPoint 簡報</vt:lpstr>
      <vt:lpstr>敘說的重要關鍵</vt:lpstr>
      <vt:lpstr>PowerPoint 簡報</vt:lpstr>
      <vt:lpstr>八項職場共通職能</vt:lpstr>
      <vt:lpstr>PowerPoint 簡報</vt:lpstr>
      <vt:lpstr>學習單四：共通職能盤點</vt:lpstr>
      <vt:lpstr>我的能力強項</vt:lpstr>
      <vt:lpstr>人與生涯發展的關係</vt:lpstr>
      <vt:lpstr>什麼是人類的人生？</vt:lpstr>
      <vt:lpstr>PowerPoint 簡報</vt:lpstr>
      <vt:lpstr>PowerPoint 簡報</vt:lpstr>
      <vt:lpstr>PowerPoint 簡報</vt:lpstr>
      <vt:lpstr>PowerPoint 簡報</vt:lpstr>
      <vt:lpstr>2030年不被取代的產業</vt:lpstr>
      <vt:lpstr>PowerPoint 簡報</vt:lpstr>
      <vt:lpstr>PowerPoint 簡報</vt:lpstr>
      <vt:lpstr>職涯的進化與退化？</vt:lpstr>
      <vt:lpstr>職涯的進化與退化</vt:lpstr>
      <vt:lpstr>創新模式</vt:lpstr>
      <vt:lpstr>PowerPoint 簡報</vt:lpstr>
      <vt:lpstr>PowerPoint 簡報</vt:lpstr>
      <vt:lpstr>PowerPoint 簡報</vt:lpstr>
      <vt:lpstr>彩繪生涯</vt:lpstr>
      <vt:lpstr>   學習目標</vt:lpstr>
      <vt:lpstr>   我的理想生涯</vt:lpstr>
      <vt:lpstr>理想生涯創作範例…</vt:lpstr>
      <vt:lpstr>PowerPoint 簡報</vt:lpstr>
      <vt:lpstr>   我的理想生涯</vt:lpstr>
      <vt:lpstr>享受生涯變動</vt:lpstr>
      <vt:lpstr>PowerPoint 簡報</vt:lpstr>
      <vt:lpstr>  生涯大風吹—分成四人小組</vt:lpstr>
      <vt:lpstr>PowerPoint 簡報</vt:lpstr>
      <vt:lpstr>叮嚀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結語</vt:lpstr>
      <vt:lpstr>PowerPoint 簡報</vt:lpstr>
      <vt:lpstr>   螺絲人生</vt:lpstr>
      <vt:lpstr>PowerPoint 簡報</vt:lpstr>
      <vt:lpstr>PowerPoint 簡報</vt:lpstr>
      <vt:lpstr>影片分享—「夢騎士」 </vt:lpstr>
      <vt:lpstr>態度決定成功關鍵</vt:lpstr>
      <vt:lpstr>PowerPoint 簡報</vt:lpstr>
      <vt:lpstr>PowerPoint 簡報</vt:lpstr>
      <vt:lpstr>PowerPoint 簡報</vt:lpstr>
      <vt:lpstr>PowerPoint 簡報</vt:lpstr>
      <vt:lpstr>PowerPoint 簡報</vt:lpstr>
      <vt:lpstr>該怎麼做才能提升自己的AQ？</vt:lpstr>
      <vt:lpstr>該怎麼做才能提升自己的AQ？</vt:lpstr>
      <vt:lpstr>該怎麼做才能提升自己的AQ？</vt:lpstr>
      <vt:lpstr>求職必備的基本競爭力</vt:lpstr>
      <vt:lpstr>以正確的態度面對人生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享受變動，以變制變：談新世代的生涯輔導應用與實務</dc:title>
  <dc:creator>心怡 彭</dc:creator>
  <cp:lastModifiedBy>心怡 彭</cp:lastModifiedBy>
  <cp:revision>36</cp:revision>
  <dcterms:created xsi:type="dcterms:W3CDTF">2021-08-31T05:40:29Z</dcterms:created>
  <dcterms:modified xsi:type="dcterms:W3CDTF">2021-09-27T00:44:13Z</dcterms:modified>
</cp:coreProperties>
</file>