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5" r:id="rId3"/>
    <p:sldId id="259" r:id="rId4"/>
    <p:sldId id="260" r:id="rId5"/>
    <p:sldId id="286" r:id="rId6"/>
    <p:sldId id="304" r:id="rId7"/>
    <p:sldId id="305" r:id="rId8"/>
    <p:sldId id="303" r:id="rId9"/>
    <p:sldId id="262" r:id="rId10"/>
    <p:sldId id="263" r:id="rId11"/>
    <p:sldId id="264" r:id="rId12"/>
    <p:sldId id="283" r:id="rId13"/>
    <p:sldId id="265" r:id="rId14"/>
    <p:sldId id="266" r:id="rId15"/>
    <p:sldId id="267" r:id="rId16"/>
    <p:sldId id="281" r:id="rId17"/>
    <p:sldId id="268" r:id="rId18"/>
    <p:sldId id="270" r:id="rId19"/>
    <p:sldId id="292" r:id="rId20"/>
    <p:sldId id="271" r:id="rId21"/>
    <p:sldId id="272" r:id="rId22"/>
    <p:sldId id="273" r:id="rId23"/>
    <p:sldId id="275" r:id="rId24"/>
    <p:sldId id="284" r:id="rId25"/>
    <p:sldId id="297" r:id="rId26"/>
    <p:sldId id="276" r:id="rId27"/>
    <p:sldId id="277" r:id="rId28"/>
    <p:sldId id="278" r:id="rId29"/>
    <p:sldId id="298" r:id="rId30"/>
    <p:sldId id="301" r:id="rId31"/>
    <p:sldId id="300" r:id="rId32"/>
    <p:sldId id="293" r:id="rId33"/>
    <p:sldId id="290" r:id="rId34"/>
    <p:sldId id="287" r:id="rId35"/>
    <p:sldId id="280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25" autoAdjust="0"/>
  </p:normalViewPr>
  <p:slideViewPr>
    <p:cSldViewPr>
      <p:cViewPr varScale="1">
        <p:scale>
          <a:sx n="83" d="100"/>
          <a:sy n="83" d="100"/>
        </p:scale>
        <p:origin x="145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9D4A8-8D77-46DF-A295-F5F94AC442BD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9923E-7E97-42D3-A6BE-1B9BBD37A9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9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69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1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11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75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23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3013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2416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453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9923E-7E97-42D3-A6BE-1B9BBD37A95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1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79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595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69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115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0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908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6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752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17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50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09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459E9C-B188-47A9-B2DE-B0C1C360F965}" type="datetimeFigureOut">
              <a:rPr lang="zh-TW" altLang="en-US" smtClean="0"/>
              <a:t>2022/7/4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B1A23AF-8B49-447C-ADB0-03F10398CE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87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b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&#31680;&#33021;10&#23459;&#35328;/6.&#27599;&#36913;&#19968;&#22825;&#19981;&#38283;&#36554;.WMV" TargetMode="External"/><Relationship Id="rId3" Type="http://schemas.openxmlformats.org/officeDocument/2006/relationships/hyperlink" Target="&#31680;&#33021;10&#23459;&#35328;/1.&#20919;&#27683;&#25511;&#28331;&#19981;&#22806;&#27945;.WMV" TargetMode="External"/><Relationship Id="rId7" Type="http://schemas.openxmlformats.org/officeDocument/2006/relationships/hyperlink" Target="&#31680;&#33021;10&#23459;&#35328;/5.&#36984;&#36554;&#29992;&#36554;&#21161;&#28187;&#30899;.WMV" TargetMode="External"/><Relationship Id="rId12" Type="http://schemas.openxmlformats.org/officeDocument/2006/relationships/hyperlink" Target="&#31680;&#33021;10&#23459;&#35328;/10.&#38568;&#25163;&#38364;&#29128;&#25300;&#25554;&#38957;.WMV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hyperlink" Target="&#31680;&#33021;10&#23459;&#35328;/4.&#24796;&#29992;&#36039;&#28304;&#39015;&#22320;&#29699;.WMV" TargetMode="External"/><Relationship Id="rId11" Type="http://schemas.openxmlformats.org/officeDocument/2006/relationships/hyperlink" Target="&#31680;&#33021;10&#23459;&#35328;/9.&#31680;&#33021;&#30465;&#27700;&#26356;&#30465;&#37666;.WMV" TargetMode="External"/><Relationship Id="rId5" Type="http://schemas.openxmlformats.org/officeDocument/2006/relationships/hyperlink" Target="&#31680;&#33021;10&#23459;&#35328;/3.&#33258;&#20633;&#26479;&#31607;&#24085;&#33287;&#34955;.WMV" TargetMode="External"/><Relationship Id="rId10" Type="http://schemas.openxmlformats.org/officeDocument/2006/relationships/hyperlink" Target="&#31680;&#33021;10&#23459;&#35328;/8.&#32160;&#33394;&#25505;&#36092;&#30475;&#27161;&#31456;.WMV" TargetMode="External"/><Relationship Id="rId4" Type="http://schemas.openxmlformats.org/officeDocument/2006/relationships/hyperlink" Target="&#31680;&#33021;10&#23459;&#35328;/2.&#22810;&#21507;&#34092;&#39135;&#23569;&#21507;&#32905;.WMV" TargetMode="External"/><Relationship Id="rId9" Type="http://schemas.openxmlformats.org/officeDocument/2006/relationships/hyperlink" Target="&#31680;&#33021;10&#23459;&#35328;/7.&#37941;&#39340;&#27493;&#34892;&#20860;&#20445;&#20581;.WM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&#12304;&#21619;&#20840;TV&#12305;&#38928;&#38450;&#20013;&#26257;.mp4" TargetMode="Externa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35469;&#35672;&#29378;&#29356;&#30149;.mp4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&#38928;&#38450;&#29378;&#29356;&#30149;&#65288;&#38450;&#30123;&#37291;&#24107;&#35498;&#26126;&#31687;&#65289;.mp4" TargetMode="Externa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&#26657;&#38272;&#21475;&#37941;&#26495;&#39110;57&#24230;%20&#23416;&#31461;&#24920;&#29145;&#20663;!.mp4" TargetMode="External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&#39154;&#39135;&#34907;&#29983;.mp4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&#23478;&#38263;&#24616;&#23416;&#29983;&#22826;&#36855;&#23043;&#23043;&#27231;&#65281;&#26032;&#21271;&#31105;&#35373;&#26657;&#21608;&#37002;.mp4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1844824"/>
            <a:ext cx="8496944" cy="1008112"/>
          </a:xfrm>
        </p:spPr>
        <p:txBody>
          <a:bodyPr>
            <a:no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台南市麻豆區紀安國小</a:t>
            </a:r>
            <a:endPara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5616" y="4437112"/>
            <a:ext cx="6264696" cy="316835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endParaRPr lang="en-US" altLang="zh-TW" sz="4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暑假學生安全預防宣導</a:t>
            </a:r>
            <a:endParaRPr lang="zh-TW" altLang="en-US" sz="4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0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交通安全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1340767"/>
            <a:ext cx="3672408" cy="50067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47" y="1340768"/>
            <a:ext cx="3842989" cy="495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6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交通安全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6" y="0"/>
            <a:ext cx="9192858" cy="6974628"/>
          </a:xfrm>
        </p:spPr>
      </p:pic>
      <p:sp>
        <p:nvSpPr>
          <p:cNvPr id="3" name="矩形 2"/>
          <p:cNvSpPr/>
          <p:nvPr/>
        </p:nvSpPr>
        <p:spPr>
          <a:xfrm>
            <a:off x="4499992" y="1499158"/>
            <a:ext cx="439248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交通安全四守則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１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看得見我，我看得見你。</a:t>
            </a:r>
          </a:p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２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安全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空間，不做沒有把握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動作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，只要猶豫就不要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去做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３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利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他的用路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影響別人的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安全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４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防衛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兼備，防止事故發生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不讓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自己成為事故的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受害者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2901"/>
            <a:ext cx="4320480" cy="55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居家安全～</a:t>
            </a:r>
            <a:r>
              <a:rPr lang="zh-TW" altLang="en-US" sz="4800" dirty="0" smtClean="0">
                <a:solidFill>
                  <a:srgbClr val="C0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防颱</a:t>
            </a:r>
            <a:r>
              <a:rPr lang="en-US" altLang="zh-TW" sz="4800" dirty="0">
                <a:solidFill>
                  <a:srgbClr val="C0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6</a:t>
            </a:r>
            <a:r>
              <a:rPr lang="zh-TW" altLang="en-US" sz="4800" dirty="0">
                <a:solidFill>
                  <a:srgbClr val="C0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要</a:t>
            </a:r>
            <a:r>
              <a:rPr lang="en-US" altLang="zh-TW" sz="4800" dirty="0">
                <a:solidFill>
                  <a:srgbClr val="C0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3</a:t>
            </a:r>
            <a:r>
              <a:rPr lang="zh-TW" altLang="en-US" sz="4800" dirty="0">
                <a:solidFill>
                  <a:srgbClr val="C0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不</a:t>
            </a: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3750"/>
            <a:ext cx="3868972" cy="54695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53366" y="1256354"/>
            <a:ext cx="4839786" cy="4678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海報體W12" panose="02010609010101010101" pitchFamily="49" charset="-120"/>
                <a:ea typeface="華康海報體W12" panose="02010609010101010101" pitchFamily="49" charset="-120"/>
              </a:rPr>
              <a:t>一、防颱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latin typeface="華康海報體W12" panose="02010609010101010101" pitchFamily="49" charset="-120"/>
                <a:ea typeface="華康海報體W12" panose="02010609010101010101" pitchFamily="49" charset="-120"/>
              </a:rPr>
              <a:t>6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海報體W12" panose="02010609010101010101" pitchFamily="49" charset="-120"/>
                <a:ea typeface="華康海報體W12" panose="02010609010101010101" pitchFamily="49" charset="-120"/>
              </a:rPr>
              <a:t>要</a:t>
            </a:r>
            <a:endParaRPr lang="en-US" altLang="zh-TW" sz="3200" dirty="0" smtClean="0">
              <a:solidFill>
                <a:schemeClr val="accent6">
                  <a:lumMod val="50000"/>
                </a:schemeClr>
              </a:solidFill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</a:t>
            </a:r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1.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防災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用品「要」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準備</a:t>
            </a:r>
            <a:endParaRPr lang="en-US" altLang="zh-TW" sz="22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r>
              <a:rPr lang="en-US" altLang="zh-TW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</a:t>
            </a:r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2.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防颱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訊息「要」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注意</a:t>
            </a:r>
            <a:endParaRPr lang="en-US" altLang="zh-TW" sz="22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r>
              <a:rPr lang="en-US" altLang="zh-TW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</a:t>
            </a:r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3.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招牌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門窗「要」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固定</a:t>
            </a:r>
            <a:endParaRPr lang="en-US" altLang="zh-TW" sz="22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r>
              <a:rPr lang="en-US" altLang="zh-TW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</a:t>
            </a:r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4.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社區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水溝「要」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疏通</a:t>
            </a:r>
            <a:endParaRPr lang="en-US" altLang="zh-TW" sz="22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r>
              <a:rPr lang="en-US" altLang="zh-TW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</a:t>
            </a:r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5.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低窪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地區民眾「要」遷往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高處</a:t>
            </a:r>
            <a:endParaRPr lang="en-US" altLang="zh-TW" sz="22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6.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土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石流危險區民眾「要」即早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撤離</a:t>
            </a:r>
            <a:endParaRPr lang="en-US" altLang="zh-TW" sz="22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endParaRPr lang="en-US" altLang="zh-TW" sz="8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endParaRPr lang="en-US" altLang="zh-TW" sz="800" dirty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海報體W12" panose="02010609010101010101" pitchFamily="49" charset="-120"/>
                <a:ea typeface="華康海報體W12" panose="02010609010101010101" pitchFamily="49" charset="-120"/>
              </a:rPr>
              <a:t>二、防颱</a:t>
            </a:r>
            <a:r>
              <a:rPr lang="en-US" altLang="zh-TW" sz="3200" dirty="0" smtClean="0">
                <a:solidFill>
                  <a:schemeClr val="accent6">
                    <a:lumMod val="50000"/>
                  </a:schemeClr>
                </a:solidFill>
                <a:latin typeface="華康海報體W12" panose="02010609010101010101" pitchFamily="49" charset="-120"/>
                <a:ea typeface="華康海報體W12" panose="02010609010101010101" pitchFamily="49" charset="-120"/>
              </a:rPr>
              <a:t>3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海報體W12" panose="02010609010101010101" pitchFamily="49" charset="-120"/>
                <a:ea typeface="華康海報體W12" panose="02010609010101010101" pitchFamily="49" charset="-120"/>
              </a:rPr>
              <a:t>不</a:t>
            </a:r>
            <a:endParaRPr lang="en-US" altLang="zh-TW" sz="3200" dirty="0">
              <a:solidFill>
                <a:schemeClr val="accent6">
                  <a:lumMod val="50000"/>
                </a:schemeClr>
              </a:solidFill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</a:t>
            </a:r>
            <a:r>
              <a:rPr lang="en-US" altLang="zh-TW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1</a:t>
            </a:r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.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登山溯溪「不要」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去</a:t>
            </a:r>
            <a:endParaRPr lang="en-US" altLang="zh-TW" sz="22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2.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危險河床「不要」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去</a:t>
            </a:r>
            <a:endParaRPr lang="en-US" altLang="zh-TW" sz="2200" dirty="0" smtClean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  <a:p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 </a:t>
            </a:r>
            <a:r>
              <a:rPr lang="en-US" altLang="zh-TW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3</a:t>
            </a:r>
            <a:r>
              <a:rPr lang="en-US" altLang="zh-TW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.</a:t>
            </a:r>
            <a:r>
              <a:rPr lang="zh-TW" altLang="en-US" sz="2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觀潮戲水釣魚「不要」</a:t>
            </a:r>
            <a:r>
              <a:rPr lang="zh-TW" altLang="en-US" sz="2200" dirty="0" smtClean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</a:rPr>
              <a:t>去</a:t>
            </a:r>
            <a:endParaRPr lang="en-US" altLang="zh-TW" sz="2200" dirty="0">
              <a:solidFill>
                <a:srgbClr val="002060"/>
              </a:solidFill>
              <a:latin typeface="華康雅藝體W6" panose="040B0609000000000000" pitchFamily="81" charset="-120"/>
              <a:ea typeface="華康雅藝體W6" panose="040B06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4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居家安全～</a:t>
            </a:r>
            <a:r>
              <a:rPr lang="zh-TW" altLang="en-US" sz="4800" dirty="0" smtClean="0">
                <a:solidFill>
                  <a:srgbClr val="C0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一氧化碳中毒</a:t>
            </a: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6" y="1484784"/>
            <a:ext cx="4297823" cy="45392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98579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居家安全～</a:t>
            </a:r>
            <a:r>
              <a:rPr lang="zh-TW" altLang="en-US" sz="4800" dirty="0" smtClean="0">
                <a:solidFill>
                  <a:srgbClr val="C0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防火</a:t>
            </a: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1340768"/>
            <a:ext cx="3955406" cy="54066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7"/>
            <a:ext cx="4464496" cy="54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居家安全～</a:t>
            </a:r>
            <a:r>
              <a:rPr lang="zh-TW" altLang="en-US" sz="4800" dirty="0" smtClean="0">
                <a:solidFill>
                  <a:srgbClr val="C0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防震</a:t>
            </a:r>
            <a:endParaRPr lang="zh-TW" altLang="en-US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9" y="1268761"/>
            <a:ext cx="4032448" cy="5169624"/>
          </a:xfrm>
          <a:prstGeom prst="rect">
            <a:avLst/>
          </a:prstGeom>
        </p:spPr>
      </p:pic>
      <p:pic>
        <p:nvPicPr>
          <p:cNvPr id="1026" name="Picture 2" descr="C:\Users\User\Downloads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1"/>
            <a:ext cx="4104456" cy="516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節能減碳一起來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55137"/>
            <a:ext cx="3240360" cy="486054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04048" y="1369507"/>
            <a:ext cx="288032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1.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3" action="ppaction://hlinkfile"/>
              </a:rPr>
              <a:t>冷氣控溫不外洩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2.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4" action="ppaction://hlinkfile"/>
              </a:rPr>
              <a:t>多吃蔬食少吃肉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 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3.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5" action="ppaction://hlinkfile"/>
              </a:rPr>
              <a:t>自備杯筷帕與袋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4.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6" action="ppaction://hlinkfile"/>
              </a:rPr>
              <a:t>惜用資源顧地球 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5.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7" action="ppaction://hlinkfile"/>
              </a:rPr>
              <a:t>選車用車助減碳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6.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8" action="ppaction://hlinkfile"/>
              </a:rPr>
              <a:t>每週一天不開車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7.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9" action="ppaction://hlinkfile"/>
              </a:rPr>
              <a:t>鐵馬步行兼保健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8.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10" action="ppaction://hlinkfile"/>
              </a:rPr>
              <a:t>綠色採購看標章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9.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11" action="ppaction://hlinkfile"/>
              </a:rPr>
              <a:t>節能省水更省錢</a:t>
            </a:r>
            <a:endParaRPr lang="en-US" altLang="zh-TW" sz="2400" dirty="0" smtClean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  <a:p>
            <a:pPr>
              <a:spcBef>
                <a:spcPts val="1000"/>
              </a:spcBef>
            </a:pPr>
            <a:r>
              <a:rPr lang="en-US" altLang="zh-TW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</a:rPr>
              <a:t>10.</a:t>
            </a:r>
            <a:r>
              <a:rPr lang="zh-TW" altLang="en-US" sz="2400" dirty="0" smtClean="0">
                <a:latin typeface="華康海報體W12" panose="02010609010101010101" pitchFamily="49" charset="-120"/>
                <a:ea typeface="華康海報體W12" panose="02010609010101010101" pitchFamily="49" charset="-120"/>
                <a:hlinkClick r:id="rId12" action="ppaction://hlinkfile"/>
              </a:rPr>
              <a:t>隨手關燈拔插頭</a:t>
            </a:r>
            <a:endParaRPr lang="zh-TW" altLang="en-US" sz="2400" dirty="0"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92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預防擄童及隨機傷害案件發生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99592" y="6250383"/>
            <a:ext cx="7124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加強自我保護</a:t>
            </a:r>
            <a:r>
              <a:rPr lang="zh-TW" altLang="en-US" sz="3200" dirty="0">
                <a:solidFill>
                  <a:srgbClr val="FF000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教育，隨時提高安全</a:t>
            </a:r>
            <a:r>
              <a:rPr lang="zh-TW" altLang="en-US" sz="3200" dirty="0" smtClean="0">
                <a:solidFill>
                  <a:srgbClr val="FF000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警戒</a:t>
            </a:r>
            <a:endParaRPr lang="zh-TW" altLang="en-US" sz="3200" dirty="0">
              <a:solidFill>
                <a:srgbClr val="FF0000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424936" cy="48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防制學生藥物濫用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54352"/>
            <a:ext cx="3744416" cy="56754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54352"/>
            <a:ext cx="4464496" cy="56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3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防制學生藥物濫用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9872"/>
            <a:ext cx="8928992" cy="55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5316" y="116632"/>
            <a:ext cx="8229600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安心一暑～小叮嚀</a:t>
            </a:r>
            <a:endParaRPr lang="zh-TW" altLang="en-US" sz="4800" dirty="0">
              <a:solidFill>
                <a:srgbClr val="7030A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51519" y="1076483"/>
            <a:ext cx="42980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＊保留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青春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本色：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拒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用菸、酒、檳榔、電子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煙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毒品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參與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健康休閒或公益服務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動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，拒入不良聲色場所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正確使用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3C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產品：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自拍、不傳送、不持有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兒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少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隱私照片，避免因張貼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色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情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圖片、散佈色情訊息而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觸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47" y="1045855"/>
            <a:ext cx="4463329" cy="56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拒絕菸害與毒品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6" y="0"/>
            <a:ext cx="9192858" cy="6974628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1"/>
            <a:ext cx="4089087" cy="53404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1"/>
            <a:ext cx="4320479" cy="534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菸害防制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552728" cy="463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3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詐騙防制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89502"/>
            <a:ext cx="79208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疾病防制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888432" cy="53978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0"/>
            <a:ext cx="4104456" cy="53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疾病防制～</a:t>
            </a:r>
            <a:r>
              <a:rPr lang="zh-TW" altLang="en-US" sz="4800" dirty="0" smtClean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預防熱傷害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154803"/>
            <a:ext cx="4240851" cy="570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" y="1154803"/>
            <a:ext cx="4644516" cy="3096344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384661" y="4341876"/>
            <a:ext cx="1984181" cy="2195084"/>
            <a:chOff x="1384661" y="4341876"/>
            <a:chExt cx="1984181" cy="2195084"/>
          </a:xfrm>
        </p:grpSpPr>
        <p:pic>
          <p:nvPicPr>
            <p:cNvPr id="7" name="圖片 6">
              <a:hlinkClick r:id="rId5" action="ppaction://hlinkfile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61" y="4341876"/>
              <a:ext cx="1972056" cy="1825752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1384661" y="6167628"/>
              <a:ext cx="1984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>
                  <a:latin typeface="華康POP1體W5" panose="040B0509000000000000" pitchFamily="81" charset="-120"/>
                  <a:ea typeface="華康POP1體W5" panose="040B0509000000000000" pitchFamily="81" charset="-120"/>
                  <a:hlinkClick r:id="rId5" action="ppaction://hlinkfile"/>
                </a:rPr>
                <a:t>預防中暑怎麼做</a:t>
              </a:r>
              <a:endParaRPr lang="zh-TW" altLang="en-US" dirty="0">
                <a:latin typeface="華康POP1體W5" panose="040B0509000000000000" pitchFamily="81" charset="-120"/>
                <a:ea typeface="華康POP1體W5" panose="040B0509000000000000" pitchFamily="81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37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病媒蚊防制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09102"/>
            <a:ext cx="8568952" cy="50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預防狂犬病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323528" y="1196752"/>
            <a:ext cx="1773751" cy="1765083"/>
            <a:chOff x="7095822" y="1405502"/>
            <a:chExt cx="1773751" cy="1765083"/>
          </a:xfrm>
        </p:grpSpPr>
        <p:sp>
          <p:nvSpPr>
            <p:cNvPr id="3" name="文字方塊 2"/>
            <p:cNvSpPr txBox="1"/>
            <p:nvPr/>
          </p:nvSpPr>
          <p:spPr>
            <a:xfrm>
              <a:off x="7115172" y="2708920"/>
              <a:ext cx="175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solidFill>
                    <a:srgbClr val="002060"/>
                  </a:solidFill>
                  <a:latin typeface="華康勘亭流" panose="03000809000000000000" pitchFamily="65" charset="-120"/>
                  <a:ea typeface="華康勘亭流" panose="03000809000000000000" pitchFamily="65" charset="-120"/>
                  <a:hlinkClick r:id="rId3" action="ppaction://hlinkfile"/>
                </a:rPr>
                <a:t>認識狂犬病</a:t>
              </a:r>
              <a:endParaRPr lang="zh-TW" altLang="en-US" sz="2400" dirty="0">
                <a:solidFill>
                  <a:srgbClr val="00206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822" y="1405502"/>
              <a:ext cx="1773751" cy="1330313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323528" y="3356992"/>
            <a:ext cx="1760658" cy="1665002"/>
            <a:chOff x="7108915" y="3377791"/>
            <a:chExt cx="1760658" cy="1665002"/>
          </a:xfrm>
        </p:grpSpPr>
        <p:sp>
          <p:nvSpPr>
            <p:cNvPr id="7" name="文字方塊 6"/>
            <p:cNvSpPr txBox="1"/>
            <p:nvPr/>
          </p:nvSpPr>
          <p:spPr>
            <a:xfrm>
              <a:off x="7108915" y="4581128"/>
              <a:ext cx="1760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solidFill>
                    <a:srgbClr val="002060"/>
                  </a:solidFill>
                  <a:latin typeface="華康勘亭流" panose="03000809000000000000" pitchFamily="65" charset="-120"/>
                  <a:ea typeface="華康勘亭流" panose="03000809000000000000" pitchFamily="65" charset="-120"/>
                  <a:hlinkClick r:id="rId5" action="ppaction://hlinkfile"/>
                </a:rPr>
                <a:t>預防狂犬病</a:t>
              </a:r>
              <a:endParaRPr lang="zh-TW" altLang="en-US" sz="2400" dirty="0">
                <a:solidFill>
                  <a:srgbClr val="00206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723" y="3377791"/>
              <a:ext cx="1745850" cy="1208923"/>
            </a:xfrm>
            <a:prstGeom prst="rect">
              <a:avLst/>
            </a:prstGeom>
          </p:spPr>
        </p:pic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41" y="1193163"/>
            <a:ext cx="6769684" cy="50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水域安全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352928" cy="55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水域安全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1960"/>
            <a:ext cx="8208912" cy="56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2385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水域安全～</a:t>
            </a:r>
            <a:r>
              <a:rPr lang="zh-TW" altLang="en-US" sz="4800" dirty="0" smtClean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危險水域勿近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532440" cy="5890995"/>
          </a:xfrm>
        </p:spPr>
      </p:pic>
    </p:spTree>
    <p:extLst>
      <p:ext uri="{BB962C8B-B14F-4D97-AF65-F5344CB8AC3E}">
        <p14:creationId xmlns:p14="http://schemas.microsoft.com/office/powerpoint/2010/main" val="219615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活動安全～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防火救生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0" y="1700808"/>
            <a:ext cx="5649564" cy="424847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516216" y="1700808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srgbClr val="00206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《</a:t>
            </a:r>
            <a:r>
              <a:rPr lang="zh-TW" altLang="en-US" sz="4000" dirty="0" smtClean="0">
                <a:solidFill>
                  <a:srgbClr val="00206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切記</a:t>
            </a:r>
            <a:r>
              <a:rPr lang="en-US" altLang="zh-TW" sz="4000" dirty="0" smtClean="0">
                <a:solidFill>
                  <a:srgbClr val="00206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》</a:t>
            </a:r>
          </a:p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大火關門</a:t>
            </a:r>
            <a:endParaRPr lang="en-US" altLang="zh-TW" sz="4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小火快逃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16216" y="4020992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srgbClr val="00206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《</a:t>
            </a:r>
            <a:r>
              <a:rPr lang="zh-TW" altLang="en-US" sz="4000" dirty="0" smtClean="0">
                <a:solidFill>
                  <a:srgbClr val="00206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熟悉</a:t>
            </a:r>
            <a:r>
              <a:rPr lang="en-US" altLang="zh-TW" sz="4000" dirty="0" smtClean="0">
                <a:solidFill>
                  <a:srgbClr val="002060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》</a:t>
            </a:r>
          </a:p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逃生路線</a:t>
            </a:r>
            <a:endParaRPr lang="en-US" altLang="zh-TW" sz="4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逃生設備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90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7564" y="31622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水域安全～</a:t>
            </a:r>
            <a:r>
              <a:rPr lang="zh-TW" altLang="en-US" sz="4800" dirty="0" smtClean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危險水域勿近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8" y="836712"/>
            <a:ext cx="8547744" cy="593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遊戲安全～</a:t>
            </a:r>
            <a:r>
              <a:rPr lang="zh-TW" altLang="en-US" sz="4800" dirty="0" smtClean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避免高溫燙傷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12" y="1346875"/>
            <a:ext cx="4564830" cy="33602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1" y="3698696"/>
            <a:ext cx="4715838" cy="29974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59702" y="5197438"/>
            <a:ext cx="260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3200" dirty="0" smtClean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hlinkClick r:id="rId5" action="ppaction://hlinkfile"/>
              </a:rPr>
              <a:t>新聞報導</a:t>
            </a:r>
            <a:endParaRPr lang="en-US" altLang="zh-TW" sz="3200" dirty="0">
              <a:solidFill>
                <a:srgbClr val="FF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8380" y="1762472"/>
            <a:ext cx="320689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206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安全的生活</a:t>
            </a:r>
            <a:endParaRPr lang="en-US" altLang="zh-TW" sz="3200" dirty="0" smtClean="0">
              <a:solidFill>
                <a:srgbClr val="00206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3200" dirty="0" smtClean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求知！處處小心！</a:t>
            </a:r>
            <a:endParaRPr lang="en-US" altLang="zh-TW" sz="3200" dirty="0">
              <a:solidFill>
                <a:srgbClr val="FF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08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85210 </a:t>
            </a:r>
            <a:r>
              <a:rPr lang="zh-TW" altLang="en-US" sz="4800" dirty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健康體位五大能力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3608"/>
            <a:ext cx="8892480" cy="57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飲食衛生要注意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787"/>
            <a:ext cx="9144000" cy="46725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5373216"/>
            <a:ext cx="878497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1560" y="5536702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ea typeface="文鼎粗行楷" panose="02010609010101010101" pitchFamily="49" charset="-120"/>
                <a:hlinkClick r:id="rId3" action="ppaction://hlinkfile"/>
              </a:rPr>
              <a:t>出門飲食衛生，也要注意喔</a:t>
            </a:r>
            <a:endParaRPr lang="zh-TW" altLang="en-US" sz="2800" b="1" dirty="0">
              <a:solidFill>
                <a:srgbClr val="FF0000"/>
              </a:solidFill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93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重要行事日期</a:t>
            </a:r>
            <a:endParaRPr lang="zh-TW" altLang="en-US" sz="4800" dirty="0">
              <a:solidFill>
                <a:srgbClr val="7030A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7584" y="1052736"/>
            <a:ext cx="820891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一、返校日：</a:t>
            </a:r>
            <a:endParaRPr lang="en-US" altLang="zh-TW" sz="36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8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/2(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0~10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00</a:t>
            </a:r>
          </a:p>
          <a:p>
            <a:r>
              <a:rPr lang="en-US" alt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8/29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3600" dirty="0">
                <a:latin typeface="標楷體" panose="03000509000000000000" pitchFamily="65" charset="-120"/>
              </a:rPr>
              <a:t>7</a:t>
            </a:r>
            <a:r>
              <a:rPr lang="zh-TW" altLang="en-US" sz="3600" dirty="0">
                <a:latin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</a:rPr>
              <a:t>30~10</a:t>
            </a:r>
            <a:r>
              <a:rPr lang="zh-TW" altLang="en-US" sz="3600" dirty="0">
                <a:latin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</a:rPr>
              <a:t>00</a:t>
            </a:r>
          </a:p>
          <a:p>
            <a:pPr>
              <a:spcBef>
                <a:spcPts val="1200"/>
              </a:spcBef>
            </a:pP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二、正式開學日：</a:t>
            </a:r>
            <a:endParaRPr lang="en-US" altLang="zh-TW" sz="36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8/30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（二）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請按時到校、帶餐盒到校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妥善規劃生活作息</a:t>
            </a:r>
            <a:r>
              <a:rPr lang="en-US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r>
              <a:rPr lang="en-US" alt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暑</a:t>
            </a:r>
            <a:r>
              <a:rPr lang="zh-TW" altLang="en-US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假作業按時完成</a:t>
            </a:r>
            <a:endParaRPr lang="zh-TW" altLang="en-US" sz="36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98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1" y="0"/>
            <a:ext cx="8016658" cy="6858000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3059833" y="692696"/>
            <a:ext cx="5328592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暑期愉快</a:t>
            </a:r>
            <a:endParaRPr lang="zh-TW" altLang="en-US" sz="4800" dirty="0">
              <a:solidFill>
                <a:srgbClr val="7030A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618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活動安全～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不進入複雜場所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869373" y="1479289"/>
            <a:ext cx="4204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小心謹慎</a:t>
            </a:r>
            <a:endParaRPr lang="en-US" altLang="zh-TW" sz="40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</a:t>
            </a:r>
            <a:endParaRPr lang="en-US" altLang="zh-TW" sz="4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華康海報體W12" panose="02010609010101010101" pitchFamily="49" charset="-120"/>
                <a:ea typeface="華康海報體W12" panose="02010609010101010101" pitchFamily="49" charset="-120"/>
              </a:rPr>
              <a:t>人身及財物安全</a:t>
            </a:r>
            <a:endParaRPr lang="zh-TW" altLang="en-US" sz="4000" dirty="0">
              <a:solidFill>
                <a:srgbClr val="FF0000"/>
              </a:solidFill>
              <a:latin typeface="華康海報體W12" panose="02010609010101010101" pitchFamily="49" charset="-120"/>
              <a:ea typeface="華康海報體W12" panose="02010609010101010101" pitchFamily="49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39528" y="1468570"/>
            <a:ext cx="3029845" cy="2412493"/>
            <a:chOff x="1839528" y="1468570"/>
            <a:chExt cx="3029845" cy="241249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528" y="1468570"/>
              <a:ext cx="3029845" cy="2016224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3027071" y="3511731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/>
                <a:t>網咖</a:t>
              </a:r>
              <a:endParaRPr lang="zh-TW" altLang="en-US" b="1" dirty="0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51520" y="3933056"/>
            <a:ext cx="3243603" cy="2601580"/>
            <a:chOff x="251520" y="3933056"/>
            <a:chExt cx="3243603" cy="260158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933056"/>
              <a:ext cx="3243603" cy="2160240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1405269" y="616530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/>
                <a:t>夜店</a:t>
              </a:r>
              <a:endParaRPr lang="zh-TW" altLang="en-US" b="1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3624064" y="3933056"/>
            <a:ext cx="3264024" cy="2601580"/>
            <a:chOff x="3624064" y="3933056"/>
            <a:chExt cx="3264024" cy="2601580"/>
          </a:xfrm>
        </p:grpSpPr>
        <p:sp>
          <p:nvSpPr>
            <p:cNvPr id="11" name="文字方塊 10"/>
            <p:cNvSpPr txBox="1"/>
            <p:nvPr/>
          </p:nvSpPr>
          <p:spPr>
            <a:xfrm>
              <a:off x="4427984" y="616530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/>
                <a:t>夾娃娃機店</a:t>
              </a:r>
              <a:endParaRPr lang="zh-TW" altLang="en-US" b="1" dirty="0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064" y="3933056"/>
              <a:ext cx="3264024" cy="2172616"/>
            </a:xfrm>
            <a:prstGeom prst="rect">
              <a:avLst/>
            </a:prstGeom>
          </p:spPr>
        </p:pic>
      </p:grpSp>
      <p:sp>
        <p:nvSpPr>
          <p:cNvPr id="12" name="禁止標誌 11"/>
          <p:cNvSpPr/>
          <p:nvPr/>
        </p:nvSpPr>
        <p:spPr>
          <a:xfrm>
            <a:off x="1987650" y="2448785"/>
            <a:ext cx="2952328" cy="2752518"/>
          </a:xfrm>
          <a:prstGeom prst="noSmoking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71384" y="4831970"/>
            <a:ext cx="1993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2060"/>
                </a:solidFill>
                <a:latin typeface="華康雅藝體W6" panose="040B0609000000000000" pitchFamily="81" charset="-120"/>
                <a:ea typeface="華康雅藝體W6" panose="040B0609000000000000" pitchFamily="81" charset="-120"/>
                <a:hlinkClick r:id="rId5" action="ppaction://hlinkfile"/>
              </a:rPr>
              <a:t>新聞報導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951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633"/>
            <a:ext cx="7200800" cy="68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6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487"/>
            <a:ext cx="72999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30" y="792480"/>
            <a:ext cx="3787140" cy="52730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971550"/>
            <a:ext cx="341376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138"/>
            <a:ext cx="7056784" cy="68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488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994122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交通安全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096344" cy="417646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49825"/>
            <a:ext cx="2952328" cy="415834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63514"/>
            <a:ext cx="2669432" cy="41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木刻字型</Template>
  <TotalTime>538</TotalTime>
  <Words>591</Words>
  <Application>Microsoft Office PowerPoint</Application>
  <PresentationFormat>如螢幕大小 (4:3)</PresentationFormat>
  <Paragraphs>112</Paragraphs>
  <Slides>35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50" baseType="lpstr">
      <vt:lpstr>文鼎粗行楷</vt:lpstr>
      <vt:lpstr>華康POP1體W5</vt:lpstr>
      <vt:lpstr>華康海報體W12</vt:lpstr>
      <vt:lpstr>華康勘亭流</vt:lpstr>
      <vt:lpstr>華康雅藝體W6</vt:lpstr>
      <vt:lpstr>華康新綜藝體W9</vt:lpstr>
      <vt:lpstr>華康儷粗圓</vt:lpstr>
      <vt:lpstr>微軟正黑體</vt:lpstr>
      <vt:lpstr>新細明體</vt:lpstr>
      <vt:lpstr>標楷體</vt:lpstr>
      <vt:lpstr>Calibri</vt:lpstr>
      <vt:lpstr>Rockwell</vt:lpstr>
      <vt:lpstr>Rockwell Condensed</vt:lpstr>
      <vt:lpstr>Wingdings</vt:lpstr>
      <vt:lpstr>木刻字型</vt:lpstr>
      <vt:lpstr>台南市麻豆區紀安國小</vt:lpstr>
      <vt:lpstr>安心一暑～小叮嚀</vt:lpstr>
      <vt:lpstr>活動安全～防火救生</vt:lpstr>
      <vt:lpstr>活動安全～不進入複雜場所</vt:lpstr>
      <vt:lpstr>PowerPoint 簡報</vt:lpstr>
      <vt:lpstr>PowerPoint 簡報</vt:lpstr>
      <vt:lpstr>PowerPoint 簡報</vt:lpstr>
      <vt:lpstr>PowerPoint 簡報</vt:lpstr>
      <vt:lpstr>交通安全</vt:lpstr>
      <vt:lpstr>交通安全</vt:lpstr>
      <vt:lpstr>交通安全</vt:lpstr>
      <vt:lpstr>居家安全～防颱6要3不</vt:lpstr>
      <vt:lpstr>居家安全～一氧化碳中毒</vt:lpstr>
      <vt:lpstr>居家安全～防火</vt:lpstr>
      <vt:lpstr>居家安全～防震</vt:lpstr>
      <vt:lpstr>節能減碳一起來</vt:lpstr>
      <vt:lpstr>預防擄童及隨機傷害案件發生</vt:lpstr>
      <vt:lpstr>防制學生藥物濫用</vt:lpstr>
      <vt:lpstr>防制學生藥物濫用</vt:lpstr>
      <vt:lpstr>拒絕菸害與毒品</vt:lpstr>
      <vt:lpstr>菸害防制</vt:lpstr>
      <vt:lpstr>詐騙防制</vt:lpstr>
      <vt:lpstr>疾病防制</vt:lpstr>
      <vt:lpstr>疾病防制～預防熱傷害</vt:lpstr>
      <vt:lpstr>病媒蚊防制</vt:lpstr>
      <vt:lpstr>預防狂犬病</vt:lpstr>
      <vt:lpstr>水域安全</vt:lpstr>
      <vt:lpstr>水域安全</vt:lpstr>
      <vt:lpstr>水域安全～危險水域勿近</vt:lpstr>
      <vt:lpstr>水域安全～危險水域勿近</vt:lpstr>
      <vt:lpstr>遊戲安全～避免高溫燙傷</vt:lpstr>
      <vt:lpstr>85210 健康體位五大能力</vt:lpstr>
      <vt:lpstr>飲食衛生要注意</vt:lpstr>
      <vt:lpstr>重要行事日期</vt:lpstr>
      <vt:lpstr>暑期愉快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壽齡國小104學年暑期生活教育宣導</dc:title>
  <dc:creator>User</dc:creator>
  <cp:lastModifiedBy>Admin</cp:lastModifiedBy>
  <cp:revision>60</cp:revision>
  <dcterms:created xsi:type="dcterms:W3CDTF">2017-01-09T06:52:24Z</dcterms:created>
  <dcterms:modified xsi:type="dcterms:W3CDTF">2022-07-04T02:56:06Z</dcterms:modified>
</cp:coreProperties>
</file>