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5" r:id="rId5"/>
    <p:sldId id="266" r:id="rId6"/>
    <p:sldId id="267" r:id="rId7"/>
    <p:sldId id="292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DFFDB-98C9-4283-8841-AB5BB685238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A1B63-44E8-4847-AD8D-C4992C0718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62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3F4D4-9AE3-45AE-B634-8083B1753AE5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8E3C-6F8A-4621-853D-B69963D57E3F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1524-6419-457C-89E0-99DCDCD554B0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CE27-C670-44F8-A9A0-11678D22D050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40B4-6CE8-4291-A16F-0C76D8DEFCD7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4CA2-5E5A-4641-80C4-A23790A99705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6F3E-2423-451B-A069-F6AC1DC03707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31DA-D274-4F60-8416-0556EA90F0AA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B96C37D-C356-470E-8715-5564C8AF9E7D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51-697C-4A5C-809A-124B9864BCD8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00D8-2459-40B2-AC4D-2814DA1F4F07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292C3-E980-4E8F-BF85-985A9F2FACED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9CB7-9F9C-41A5-9F00-77731B9CB47A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A381-0F9B-4FEF-8AF6-082396E9AB74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280C-F2CF-4799-A38D-A93F7862C732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94E2-53F8-4E82-AF87-BDF0765B9282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E2C9-6D3B-47EE-84CB-C74A3D506B57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D2FD9-EB46-4DB2-B7EB-29D0BF2C8488}" type="datetime1">
              <a:rPr lang="en-US" altLang="zh-TW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AE61B2-C99C-4694-A9FA-715C9F06F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1627464"/>
            <a:ext cx="8144134" cy="2479315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臺南市大灣高級中學</a:t>
            </a:r>
            <a:br>
              <a:rPr lang="en-US" altLang="zh-TW" dirty="0">
                <a:latin typeface="Script MT Bold" panose="03040602040607080904" pitchFamily="66" charset="0"/>
              </a:rPr>
            </a:br>
            <a:r>
              <a:rPr lang="en-US" altLang="zh-TW" dirty="0">
                <a:latin typeface="Script MT Bold" panose="03040602040607080904" pitchFamily="66" charset="0"/>
              </a:rPr>
              <a:t>110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學年度第一學期 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期初校務會議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D94AA76-2F18-4C37-BA73-F25E307F53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校長室</a:t>
            </a:r>
            <a:endParaRPr lang="en-US" altLang="zh-TW" dirty="0"/>
          </a:p>
          <a:p>
            <a:r>
              <a:rPr lang="zh-TW" altLang="en-US" dirty="0"/>
              <a:t>楊力鈞</a:t>
            </a:r>
            <a:endParaRPr lang="en-US" altLang="zh-TW" dirty="0"/>
          </a:p>
          <a:p>
            <a:r>
              <a:rPr lang="en-US" altLang="zh-TW" dirty="0"/>
              <a:t>2021/08/27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3F0FFDE-D157-4653-8026-A1869F85A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4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CBFD10-61D9-43F2-94F1-ED8A6B4C3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壹、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為因應隨時可能之疫情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2E0F28-11D0-4CF4-92D0-B90E4D760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34" y="2228449"/>
            <a:ext cx="11786532" cy="4130406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友善提醒：</a:t>
            </a:r>
            <a:r>
              <a:rPr lang="en-US" altLang="zh-TW" sz="2800" b="1" dirty="0"/>
              <a:t>『</a:t>
            </a:r>
            <a:r>
              <a:rPr lang="zh-TW" altLang="zh-TW" sz="2800" b="1" dirty="0"/>
              <a:t>大灣高中超優教者聯盟</a:t>
            </a:r>
            <a:r>
              <a:rPr lang="en-US" altLang="zh-TW" sz="2800" b="1" dirty="0"/>
              <a:t>』</a:t>
            </a:r>
            <a:r>
              <a:rPr lang="zh-TW" altLang="en-US" sz="2800" b="1" dirty="0"/>
              <a:t>為本校正式聯絡管道</a:t>
            </a:r>
            <a:r>
              <a:rPr lang="zh-TW" altLang="en-US" sz="2800" dirty="0"/>
              <a:t>，請</a:t>
            </a:r>
            <a:r>
              <a:rPr lang="zh-TW" altLang="en-US" sz="2800" b="1" dirty="0"/>
              <a:t>務必加入，以免影響自身權益</a:t>
            </a:r>
            <a:r>
              <a:rPr lang="zh-TW" altLang="zh-TW" sz="2800" dirty="0"/>
              <a:t>。</a:t>
            </a:r>
          </a:p>
          <a:p>
            <a:r>
              <a:rPr lang="zh-TW" altLang="zh-TW" sz="2800" dirty="0"/>
              <a:t>請各班導師以</a:t>
            </a:r>
            <a:r>
              <a:rPr lang="en-US" altLang="zh-TW" sz="2800" dirty="0"/>
              <a:t>Google Class</a:t>
            </a:r>
            <a:r>
              <a:rPr lang="zh-TW" altLang="zh-TW" sz="2800" dirty="0"/>
              <a:t>為互動平台，建立</a:t>
            </a:r>
            <a:r>
              <a:rPr lang="zh-TW" altLang="zh-TW" sz="2800" b="1" dirty="0"/>
              <a:t>各班聯絡網，</a:t>
            </a:r>
            <a:r>
              <a:rPr lang="zh-TW" altLang="zh-TW" sz="2800" dirty="0"/>
              <a:t>並依學務處分配，加入</a:t>
            </a:r>
            <a:r>
              <a:rPr lang="zh-TW" altLang="en-US" sz="2800" dirty="0"/>
              <a:t>行政</a:t>
            </a:r>
            <a:r>
              <a:rPr lang="zh-TW" altLang="zh-TW" sz="2800" dirty="0"/>
              <a:t>人員為協同教師。</a:t>
            </a:r>
            <a:r>
              <a:rPr lang="en-US" altLang="zh-TW" sz="2800" dirty="0"/>
              <a:t> </a:t>
            </a:r>
          </a:p>
          <a:p>
            <a:r>
              <a:rPr lang="zh-TW" altLang="en-US" sz="2800" dirty="0"/>
              <a:t>各處室會依負責業務，在</a:t>
            </a:r>
            <a:r>
              <a:rPr lang="en-US" altLang="zh-TW" sz="2800" dirty="0"/>
              <a:t>Google Calendar</a:t>
            </a:r>
            <a:r>
              <a:rPr lang="zh-TW" altLang="en-US" sz="2800" dirty="0"/>
              <a:t>公告，請同仁多加利用。</a:t>
            </a:r>
            <a:endParaRPr lang="zh-TW" altLang="zh-TW" sz="2800" dirty="0"/>
          </a:p>
          <a:p>
            <a:r>
              <a:rPr lang="zh-TW" altLang="zh-TW" sz="2800" dirty="0"/>
              <a:t>非本校人員，進出學校</a:t>
            </a:r>
            <a:r>
              <a:rPr lang="zh-TW" altLang="en-US" sz="2800" dirty="0"/>
              <a:t>，需有接洽同仁，同時</a:t>
            </a:r>
            <a:r>
              <a:rPr lang="zh-TW" altLang="zh-TW" sz="2800" dirty="0"/>
              <a:t>務必量測體溫、戴口罩及留下進出記錄、聯絡資料</a:t>
            </a:r>
            <a:r>
              <a:rPr lang="zh-TW" altLang="en-US" sz="2800" dirty="0"/>
              <a:t>。</a:t>
            </a:r>
            <a:endParaRPr lang="en-US" altLang="zh-TW" sz="2800" dirty="0"/>
          </a:p>
          <a:p>
            <a:r>
              <a:rPr lang="zh-TW" altLang="en-US" sz="2800" dirty="0"/>
              <a:t>線上會議和實體會議一樣，若不能出席需請假。</a:t>
            </a:r>
            <a:endParaRPr lang="en-US" altLang="zh-TW" sz="2800" dirty="0"/>
          </a:p>
          <a:p>
            <a:r>
              <a:rPr lang="zh-TW" altLang="en-US" sz="2800" dirty="0"/>
              <a:t>大灣高中行政人員聘任辦法。</a:t>
            </a:r>
            <a:endParaRPr lang="en-US" altLang="zh-TW" sz="2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AAA73BD-EA91-4468-B585-4D111AA3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0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62F1D5-90B7-4C34-8A6B-DC88A379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29" y="753228"/>
            <a:ext cx="9857954" cy="1080938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貳、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「教學不力或不能勝任工作」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認定參考基準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43E29C-1A12-4A51-8FD9-17F128422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28" y="2021746"/>
            <a:ext cx="11447377" cy="47146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zh-TW" dirty="0"/>
              <a:t>一、不遵守上下課時間，經常遲到或早退者。</a:t>
            </a:r>
          </a:p>
          <a:p>
            <a:pPr marL="0" indent="0">
              <a:buNone/>
            </a:pPr>
            <a:r>
              <a:rPr lang="zh-TW" altLang="zh-TW" dirty="0"/>
              <a:t>二、有曠課、曠職紀錄且工作態度消極，經勸導仍無改善者。</a:t>
            </a:r>
          </a:p>
          <a:p>
            <a:pPr marL="0" indent="0">
              <a:buNone/>
            </a:pPr>
            <a:r>
              <a:rPr lang="zh-TW" altLang="zh-TW" dirty="0"/>
              <a:t>三、以言語羞辱學生，造成學生心理傷害者。</a:t>
            </a:r>
          </a:p>
          <a:p>
            <a:pPr marL="0" indent="0">
              <a:buNone/>
            </a:pPr>
            <a:r>
              <a:rPr lang="zh-TW" altLang="zh-TW" dirty="0"/>
              <a:t>四、體罰學生，有具體事實者。</a:t>
            </a:r>
          </a:p>
          <a:p>
            <a:pPr marL="0" indent="0">
              <a:buNone/>
            </a:pPr>
            <a:r>
              <a:rPr lang="zh-TW" altLang="zh-TW" dirty="0"/>
              <a:t>五、教學行為失當，明顯損害學生學習權益者。</a:t>
            </a:r>
          </a:p>
          <a:p>
            <a:pPr marL="0" indent="0">
              <a:buNone/>
            </a:pPr>
            <a:r>
              <a:rPr lang="zh-TW" altLang="zh-TW" dirty="0"/>
              <a:t>六、親師溝通不良，可歸責於教師，情節嚴重者。</a:t>
            </a:r>
          </a:p>
          <a:p>
            <a:pPr marL="0" indent="0">
              <a:buNone/>
            </a:pPr>
            <a:r>
              <a:rPr lang="zh-TW" altLang="zh-TW" dirty="0"/>
              <a:t>七、班級經營欠佳，情節嚴重者。</a:t>
            </a:r>
          </a:p>
          <a:p>
            <a:pPr marL="0" indent="0">
              <a:buNone/>
            </a:pPr>
            <a:r>
              <a:rPr lang="zh-TW" altLang="zh-TW" dirty="0"/>
              <a:t>八、於教學、訓導</a:t>
            </a:r>
            <a:r>
              <a:rPr lang="zh-TW" altLang="en-US" dirty="0"/>
              <a:t>、</a:t>
            </a:r>
            <a:r>
              <a:rPr lang="zh-TW" altLang="zh-TW" dirty="0"/>
              <a:t>輔導或處理行政過程中，採取消極之不作為，致使教學無效、學生異常</a:t>
            </a:r>
            <a:br>
              <a:rPr lang="en-US" altLang="zh-TW" dirty="0"/>
            </a:br>
            <a:r>
              <a:rPr lang="en-US" altLang="zh-TW" dirty="0"/>
              <a:t>      </a:t>
            </a:r>
            <a:r>
              <a:rPr lang="zh-TW" altLang="zh-TW" dirty="0"/>
              <a:t>行為嚴重或行政延宕，且有具體事實者。</a:t>
            </a:r>
          </a:p>
          <a:p>
            <a:pPr marL="0" indent="0">
              <a:buNone/>
            </a:pPr>
            <a:r>
              <a:rPr lang="zh-TW" altLang="zh-TW" dirty="0"/>
              <a:t>九、在外補習、不當兼職，或於上班時間從事私人商業行為者。</a:t>
            </a:r>
          </a:p>
          <a:p>
            <a:pPr marL="0" indent="0">
              <a:buNone/>
            </a:pPr>
            <a:r>
              <a:rPr lang="zh-TW" altLang="zh-TW" dirty="0"/>
              <a:t>十、推銷商品、升學用參考書、測驗卷，獲致利益者。</a:t>
            </a:r>
          </a:p>
          <a:p>
            <a:pPr marL="0" indent="0">
              <a:buNone/>
            </a:pPr>
            <a:r>
              <a:rPr lang="zh-TW" altLang="zh-TW" dirty="0"/>
              <a:t>十一、有其他不適任之具體事實者。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5D03AA9-32DC-40EB-9EC1-F5F9532F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0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F7AB07-F147-4051-A3C1-57A5F3046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亝、報告及請託</a:t>
            </a:r>
            <a:r>
              <a:rPr lang="en-US" altLang="zh-TW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573FC1-41F9-4766-B163-05F30AA85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989" y="2030136"/>
            <a:ext cx="9948466" cy="4622334"/>
          </a:xfrm>
        </p:spPr>
        <p:txBody>
          <a:bodyPr>
            <a:normAutofit fontScale="85000" lnSpcReduction="10000"/>
          </a:bodyPr>
          <a:lstStyle/>
          <a:p>
            <a:pPr marL="571500" lvl="2" indent="-57150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TW" altLang="en-US" sz="33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有</a:t>
            </a:r>
            <a:r>
              <a:rPr lang="zh-HK" altLang="zh-TW" sz="33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無法畢業之虞學生之處遇。補考、調整教學法、多元評量、提前知會家長</a:t>
            </a:r>
            <a:r>
              <a:rPr lang="en-US" altLang="zh-TW" sz="3300" kern="100" dirty="0">
                <a:latin typeface="標楷體" panose="03000509000000000000" pitchFamily="65" charset="-120"/>
              </a:rPr>
              <a:t>…</a:t>
            </a:r>
            <a:r>
              <a:rPr lang="zh-HK" altLang="zh-TW" sz="33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HK" sz="33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TW" altLang="en-US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每節上課，</a:t>
            </a:r>
            <a:r>
              <a:rPr lang="zh-HK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請</a:t>
            </a:r>
            <a:r>
              <a:rPr lang="zh-TW" altLang="en-US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一定要</a:t>
            </a:r>
            <a:r>
              <a:rPr lang="zh-HK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點名</a:t>
            </a:r>
            <a:r>
              <a:rPr lang="zh-TW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600" kern="100" dirty="0">
              <a:latin typeface="Gill Sans MT" panose="020B0502020104020203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鐘響三分鐘進教室。</a:t>
            </a:r>
            <a:endParaRPr lang="en-US" altLang="zh-TW" sz="36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en-US" altLang="zh-HK" sz="36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HK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上課鐘響</a:t>
            </a:r>
            <a:r>
              <a:rPr lang="zh-TW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HK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催促學生立即前往上課地點</a:t>
            </a:r>
            <a:r>
              <a:rPr lang="zh-TW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200" kern="100" dirty="0">
              <a:latin typeface="Gill Sans MT" panose="020B0502020104020203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14350" lvl="2" indent="-5143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en-US" altLang="zh-HK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HK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上課期間</a:t>
            </a:r>
            <a:r>
              <a:rPr lang="zh-TW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HK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發現學生未在上課地點</a:t>
            </a:r>
            <a:r>
              <a:rPr lang="zh-TW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HK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請主動詢問原因</a:t>
            </a:r>
            <a:r>
              <a:rPr lang="zh-TW" altLang="zh-TW" sz="32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2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en-US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『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微笑校園</a:t>
            </a:r>
            <a:r>
              <a:rPr lang="en-US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』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，學生向您問好，請給他一個微笑。</a:t>
            </a:r>
            <a:endParaRPr lang="en-US" altLang="zh-TW" sz="36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遇到學生的不當行為，一定要給予提醒。</a:t>
            </a:r>
            <a:endParaRPr lang="en-US" altLang="zh-HK" sz="33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61088B6-AF3F-4D2A-853D-839A4967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93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40AFB9-9FFA-4665-A294-98E808037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亝、報告及請託</a:t>
            </a:r>
            <a:r>
              <a:rPr lang="en-US" altLang="zh-TW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231B48-3F1A-4116-8622-C1AA40FF0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14026"/>
            <a:ext cx="9873029" cy="4278385"/>
          </a:xfrm>
        </p:spPr>
        <p:txBody>
          <a:bodyPr>
            <a:normAutofit/>
          </a:bodyPr>
          <a:lstStyle/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  <a:tabLst>
                <a:tab pos="736600" algn="l"/>
              </a:tabLst>
            </a:pP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教室就是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學生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能力的養成所，因此，</a:t>
            </a:r>
            <a:r>
              <a:rPr lang="zh-HK" altLang="zh-TW" sz="3600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班級經營和教室經營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是教學成敗的關鍵。</a:t>
            </a:r>
            <a:endParaRPr lang="en-US" altLang="zh-HK" sz="36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  <a:tabLst>
                <a:tab pos="736600" algn="l"/>
              </a:tabLst>
            </a:pP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創立出屬於</a:t>
            </a:r>
            <a:r>
              <a:rPr lang="zh-HK" altLang="zh-TW" sz="3600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自己的風格和品牌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學生會把對老師的看法和想法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一代傳給一代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sz="36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  <a:tabLst>
                <a:tab pos="736600" algn="l"/>
              </a:tabLst>
            </a:pPr>
            <a:r>
              <a:rPr lang="zh-TW" altLang="zh-TW" sz="3600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老師</a:t>
            </a:r>
            <a:r>
              <a:rPr lang="zh-TW" altLang="en-US" sz="3600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的</a:t>
            </a:r>
            <a:r>
              <a:rPr lang="zh-TW" altLang="zh-TW" sz="3600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專業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在於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幫孩子找到方向，幫孩子達成目標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幫孩子裝上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飛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往夢想的翅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膀。</a:t>
            </a:r>
            <a:endParaRPr lang="en-US" altLang="zh-TW" sz="36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zh-TW" altLang="en-US" sz="36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9CAF790-0932-4954-B384-B9849E57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7F0C33-446B-4E8E-911E-BEC2C7F9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亝、報告及請託</a:t>
            </a:r>
            <a:r>
              <a:rPr lang="en-US" altLang="zh-TW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03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C89225-01B8-444E-9D60-272DFA374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435092" cy="4055538"/>
          </a:xfrm>
        </p:spPr>
        <p:txBody>
          <a:bodyPr>
            <a:noAutofit/>
          </a:bodyPr>
          <a:lstStyle/>
          <a:p>
            <a:pPr marL="457200" lvl="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D0101"/>
              </a:buClr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登革熱防治，永康為熱區。</a:t>
            </a: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請假請於一日前完成手續。若因時間緊迫來不及完成，請拜託其他同仁協助完成手續，並請口頭先和校長、處室主任及人事室聯絡，以避免影響自身權益。</a:t>
            </a:r>
          </a:p>
          <a:p>
            <a:pPr marL="273050" lvl="0" indent="-2730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D0101"/>
              </a:buClr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成立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學年度家長會。票選、自願、推薦。請導師協助。</a:t>
            </a: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E2695F-9634-4317-8A76-3A1446E5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2INpPXBAXTeHark4uoaQDl5J0xTO8jW9OpEq1mTZ1mXnGv23ny_p2fU3cx9NLc75iSAmPFlnMgVJU5KBHoE_4tVPUkX5J_kqr0JePfENj8X-EBy8IfZGqHyXM7VCC1fLYKfGNIOUtJQahhzP2iMUgGH9V63y4r-tIO-D8nphRH35iN3FwPW129Eji3NSapvzKEm7SDCAJUkx4btz1qEp2nUWyQEOQVzb1TJOALYHxh0DYyZJndswVA7kFYbhlfYCf4Lx7WEonKHvJ7W89RbdGO7UYG1eWivF7-3dNys4xDBY7aeYUAm7z_YDE7ynmhn1TcXDnYNzdG85fex4YIHZ2zTknKpPqLUBEiL_j_1cPRHAeKIS6oqUw5PtTbA4voTDOQO4DGBPVrE0rLRZmaPG-EjPZm-oermbCj4xb9mTfDoMDg0b4bzfH520SOoRG4m8sWjSQmT4EITCH6fm4mIAp9yb_Czqb8gTWkpIKVDXXdBlG1s5TAPZvXniWOkzN5HCE6fx4xU0nwhVFkznBdC0wHfMeRE3LesFC69khBdmElN3RKjdK2TY02AE4Q_jIn9AUtWPmQew4mGEPzW1nWC_jf9tf5bVXTsQIO91SAvpcinMbDtZ6yZ2gCntwG6qlh0CI-4578ckzT5Rv3tavGTHA7eQovgr4LEAjaPfRjohw6DJmjXa72EDmByHVgjR04n_a3P9Dx_nHY4-rlunNWwvcN2YNw=w695-h925-no?authuser=0">
            <a:extLst>
              <a:ext uri="{FF2B5EF4-FFF2-40B4-BE49-F238E27FC236}">
                <a16:creationId xmlns:a16="http://schemas.microsoft.com/office/drawing/2014/main" id="{730CBA03-559A-4D8B-900E-6CEFBF9809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14563" y="360313"/>
            <a:ext cx="2621909" cy="390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3.googleusercontent.com/T1sjGYC4ngxf7FKm4_vXKlsiKKTYgvi5_0PMBupjBcJ2jb39JZyzyweR1iAk3mEJ_xZ8KkpHRMlrihdlEqlweYQnUcrB6UnaNTi8gN_fe1odk7mPSqumBZN5x7PtyoVghK83RuvJjl5eAz2KHHW3Ar-4PyeRRUtseW_gHU-Zz98pL-b8OXqZQuMA5ljaXGMykh5JjSHTxQyCLXrzaHEchcKIakg8foQU7JegdKUhJGuLVfN1pbo2Ps7hpbRn9Uahi7jf7gIBaby9xYf_dcaZBZaAxnUGYTa3E11EQdNjR8Pb9dwHOT5Zo9y4bNFW-xdYfhdJUZO17XmlPCST4FJliM05Snr1k10Kz3Dc6pJ0oqq4PIKE_AbhnV0Ortz_aRXV8S59uxaTs1FW_BOB8jNYBt7OdqDgEJ3cfJDj8xBZTrsDFNWgTZ9mUREMpng-Pn_TKxjeC1IWAAt-46bbEsFlfQ8Z-Ms3Qw6sKc8nd6VGkzK2zf3WP2XCLkKH1C2kly3RaSbl735MkfC6hEywRfNuGp_pTbuYuDKEY-tvfyRjrOiY0zM7oMUH2KZQKWpg8gTbhh7xzPaQrnN-LYOEqi5DIc4fGwyZasGnOgl7zjZ1qQnrSlrIjRYEZiUV-JIynk5Aw1Cp4DbR3JgTykPaBkjW60W7jN6e4mrS21WJjvSYJNlu0og656BNNFQb1OQxTCbNFNMXZyHmJFwBFBusnHjWj9Tg8A=w695-h925-no?authuser=0">
            <a:extLst>
              <a:ext uri="{FF2B5EF4-FFF2-40B4-BE49-F238E27FC236}">
                <a16:creationId xmlns:a16="http://schemas.microsoft.com/office/drawing/2014/main" id="{36AF6510-4A4B-44EB-8A73-24B6C2D8E1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60217" y="118881"/>
            <a:ext cx="2807548" cy="414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3.googleusercontent.com/OFoWGZiA6zzhre-NJAkMF7zHn3n8iS5E9wDkTqyqpnfheYQkiRFY4n8hZcBhZGJvb9o59bcoKlpo8vFI=s239-c">
            <a:extLst>
              <a:ext uri="{FF2B5EF4-FFF2-40B4-BE49-F238E27FC236}">
                <a16:creationId xmlns:a16="http://schemas.microsoft.com/office/drawing/2014/main" id="{21E7DAFB-AA51-4A0B-8DD6-1B224C8BFD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294859" y="2791549"/>
            <a:ext cx="2583556" cy="386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lh3.googleusercontent.com/Udi4qaBfOuHdSotqnpVT0wkq2MoYBkXQtEJBWqSTBKXlGFINx8xJYuycDfQPETl_L5YC4jp51-8E5H88WmqUVOcoA2jsjuZsSWYW6j8zOaGFe9uwf4L6ziT7tERwqUoLK6XRY_HpWn_f4oVY4wZyzLA9EAvbcNU7Dl6HaLKjn8Z9-igNTaeH1xxRwennpQcaS1KJCJkFij-2DEiLnzy2CRUh3zHMdgzzaNGMbUzAhINbjsNuqx7ji1zrzJ7r3z1HvN_ZAqmIbXL13JIoG0QPg3Q9l1MWXSSe8nfHXR6nER6o7QlWVtVYSvSBVzRDkJGlJriEYoDczDjSc-pQ-YraWlEKHhwHbonEGo5Zo6__nj0mSR6l-x-4wrGaA4pMzATEkm1proQMPoadJG5wA6cDX0UHfcEwG2P7CvDtNrsMMQDO-F61WDGK8HaGKTnMYEK10GzfpjJeai9GjUbhzlbMh1u5peumLCuZXf4OI5-LrJTx66ZGb_I7vbfBSAJ3TmXvLUyyYUEAlH2JH-5ND4qKl9_JBR1ZsZK60p4FpKmfeK29u0Fw7SzDTXwkFh85KB7y0-v0fKUKBC9igSePrdgVHF4fxnXJ50XmyS3nw6US9UkJ1VZpWz7fniEC7qRqWd5LlIiZ8wpsyUuY9cUEIoChVEwXZU7lPPg2fhOFJP6xTXf13X7X3BRBm2K19gnVbHo3UU1qP8UPKYuRnG9ivSpWZ4dEhQ=w1234-h925-no?authuser=0">
            <a:extLst>
              <a:ext uri="{FF2B5EF4-FFF2-40B4-BE49-F238E27FC236}">
                <a16:creationId xmlns:a16="http://schemas.microsoft.com/office/drawing/2014/main" id="{098AB1B0-266B-47EA-9910-5D6C029BE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61350" y="2352808"/>
            <a:ext cx="2908789" cy="4228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2A6C4890-D908-4206-B5F4-FEAC08453A07}"/>
              </a:ext>
            </a:extLst>
          </p:cNvPr>
          <p:cNvSpPr txBox="1"/>
          <p:nvPr/>
        </p:nvSpPr>
        <p:spPr>
          <a:xfrm>
            <a:off x="3364978" y="570037"/>
            <a:ext cx="32595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老師，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謝謝您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！！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D1A86B0-77F3-479A-B45A-C50029A716D5}"/>
              </a:ext>
            </a:extLst>
          </p:cNvPr>
          <p:cNvSpPr txBox="1"/>
          <p:nvPr/>
        </p:nvSpPr>
        <p:spPr>
          <a:xfrm>
            <a:off x="10703029" y="1019800"/>
            <a:ext cx="1274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/>
              <a:t>7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4113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F5BFAC-96B8-42C7-908E-28C197FC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肆、</a:t>
            </a:r>
            <a:r>
              <a:rPr lang="zh-HK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重要行事：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以下行程會依疫情做更動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7C271B-B5E6-45BF-8E61-FFF926421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865" y="2336873"/>
            <a:ext cx="11366270" cy="387098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sz="3600" dirty="0"/>
              <a:t>2021 08/30 08/31 </a:t>
            </a:r>
            <a:r>
              <a:rPr lang="zh-TW" altLang="en-US" sz="3600" dirty="0"/>
              <a:t>各班志工到校打掃班級教室</a:t>
            </a:r>
            <a:endParaRPr lang="zh-TW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3600" dirty="0"/>
              <a:t>2021/09/01(</a:t>
            </a:r>
            <a:r>
              <a:rPr lang="zh-TW" altLang="en-US" sz="3600" dirty="0"/>
              <a:t>三</a:t>
            </a:r>
            <a:r>
              <a:rPr lang="en-US" altLang="zh-TW" sz="3600" dirty="0"/>
              <a:t>) 110</a:t>
            </a:r>
            <a:r>
              <a:rPr lang="zh-TW" altLang="zh-TW" sz="3600" dirty="0"/>
              <a:t>學年度第</a:t>
            </a:r>
            <a:r>
              <a:rPr lang="zh-TW" altLang="en-US" sz="3600" dirty="0"/>
              <a:t>一</a:t>
            </a:r>
            <a:r>
              <a:rPr lang="zh-TW" altLang="zh-TW" sz="3600" dirty="0"/>
              <a:t>學期 開學</a:t>
            </a:r>
            <a:r>
              <a:rPr lang="zh-TW" altLang="en-US" sz="3600" dirty="0"/>
              <a:t>，正式上課。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3600" dirty="0"/>
              <a:t>2022/01/20(</a:t>
            </a:r>
            <a:r>
              <a:rPr lang="zh-TW" altLang="en-US" sz="3600" dirty="0"/>
              <a:t>四</a:t>
            </a:r>
            <a:r>
              <a:rPr lang="en-US" altLang="zh-TW" sz="3600" dirty="0"/>
              <a:t>) </a:t>
            </a:r>
            <a:r>
              <a:rPr lang="zh-TW" altLang="en-US" sz="3600" dirty="0"/>
              <a:t>本學期休業式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3600" dirty="0"/>
              <a:t>2022 01/21(</a:t>
            </a:r>
            <a:r>
              <a:rPr lang="zh-TW" altLang="en-US" sz="3600" dirty="0"/>
              <a:t>五</a:t>
            </a:r>
            <a:r>
              <a:rPr lang="en-US" altLang="zh-TW" sz="3600" dirty="0"/>
              <a:t>)~01/23(</a:t>
            </a:r>
            <a:r>
              <a:rPr lang="zh-TW" altLang="en-US" sz="3600" dirty="0"/>
              <a:t>日</a:t>
            </a:r>
            <a:r>
              <a:rPr lang="en-US" altLang="zh-TW" sz="3600" dirty="0"/>
              <a:t>) </a:t>
            </a:r>
            <a:r>
              <a:rPr lang="zh-TW" altLang="en-US" sz="3600" dirty="0"/>
              <a:t>大學學科能力測驗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3600" dirty="0"/>
              <a:t>2022 02/01(</a:t>
            </a:r>
            <a:r>
              <a:rPr lang="zh-TW" altLang="en-US" sz="3600" dirty="0"/>
              <a:t>二</a:t>
            </a:r>
            <a:r>
              <a:rPr lang="en-US" altLang="zh-TW" sz="3600" dirty="0"/>
              <a:t>) </a:t>
            </a:r>
            <a:r>
              <a:rPr lang="zh-TW" altLang="en-US" sz="3600" dirty="0"/>
              <a:t>春節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endParaRPr lang="en-US" altLang="zh-TW" sz="36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8BC7E-BFC6-4ED8-BAFD-38587E46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62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402" y="798022"/>
            <a:ext cx="9874147" cy="914400"/>
          </a:xfrm>
        </p:spPr>
        <p:txBody>
          <a:bodyPr>
            <a:noAutofit/>
          </a:bodyPr>
          <a:lstStyle/>
          <a:p>
            <a:pPr lvl="0"/>
            <a:r>
              <a:rPr lang="zh-TW" altLang="en-US" sz="4800" b="1" kern="100" dirty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我在學校工作，因為我喜歡孩子！</a:t>
            </a:r>
            <a:endParaRPr lang="zh-TW" altLang="en-US" sz="4800" dirty="0">
              <a:solidFill>
                <a:srgbClr val="FFFF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218114" y="2797941"/>
            <a:ext cx="4691844" cy="314985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7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en-US" altLang="zh-TW" sz="3700" b="1" dirty="0">
                <a:solidFill>
                  <a:schemeClr val="bg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</a:t>
            </a:r>
            <a:r>
              <a:rPr lang="en-US" altLang="zh-TW" sz="3700" b="1" dirty="0">
                <a:solidFill>
                  <a:schemeClr val="bg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37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en-US" altLang="zh-TW" sz="3700" b="1" dirty="0">
                <a:solidFill>
                  <a:schemeClr val="bg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endParaRPr lang="en-US" altLang="zh-TW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支持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endParaRPr lang="en-US" altLang="zh-TW" sz="3700" b="1" dirty="0">
              <a:solidFill>
                <a:schemeClr val="accent6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7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</a:t>
            </a:r>
            <a:endParaRPr lang="en-US" altLang="zh-TW" sz="3700" b="1" dirty="0">
              <a:solidFill>
                <a:schemeClr val="accent5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 </a:t>
            </a:r>
            <a:r>
              <a:rPr lang="zh-TW" altLang="en-US" sz="37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endParaRPr lang="en-US" altLang="zh-TW" sz="3700" b="1" dirty="0">
              <a:solidFill>
                <a:schemeClr val="accent4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zh-TW" altLang="en-US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DEDBB8E8-D359-4537-9815-4080C23F5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7741" y="2237865"/>
            <a:ext cx="3108965" cy="4135779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8D69B1E5-52EB-435E-A5D5-DFCF2CD3CD0A}"/>
              </a:ext>
            </a:extLst>
          </p:cNvPr>
          <p:cNvSpPr txBox="1"/>
          <p:nvPr/>
        </p:nvSpPr>
        <p:spPr>
          <a:xfrm>
            <a:off x="6815307" y="4736539"/>
            <a:ext cx="51585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謝謝您，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大灣高中因您而偉大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!!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536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柏林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TM04033917[[fn=柏林]]</Template>
  <TotalTime>18272</TotalTime>
  <Words>636</Words>
  <Application>Microsoft Office PowerPoint</Application>
  <PresentationFormat>寬螢幕</PresentationFormat>
  <Paragraphs>65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微軟正黑體</vt:lpstr>
      <vt:lpstr>新細明體</vt:lpstr>
      <vt:lpstr>標楷體</vt:lpstr>
      <vt:lpstr>Arial</vt:lpstr>
      <vt:lpstr>Calibri</vt:lpstr>
      <vt:lpstr>Gill Sans MT</vt:lpstr>
      <vt:lpstr>Script MT Bold</vt:lpstr>
      <vt:lpstr>Times New Roman</vt:lpstr>
      <vt:lpstr>Trebuchet MS</vt:lpstr>
      <vt:lpstr>柏林</vt:lpstr>
      <vt:lpstr>臺南市大灣高級中學 110學年度第一學期  期初校務會議</vt:lpstr>
      <vt:lpstr>壹、為因應隨時可能之疫情</vt:lpstr>
      <vt:lpstr>貳、「教學不力或不能勝任工作」      認定參考基準</vt:lpstr>
      <vt:lpstr>亝、報告及請託01</vt:lpstr>
      <vt:lpstr>亝、報告及請託02</vt:lpstr>
      <vt:lpstr>亝、報告及請託03</vt:lpstr>
      <vt:lpstr>PowerPoint 簡報</vt:lpstr>
      <vt:lpstr>肆、重要行事：以下行程會依疫情做更動</vt:lpstr>
      <vt:lpstr>我在學校工作，因為我喜歡孩子！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臺南市大灣高級中學 109學年度第一學期  期末校務會議</dc:title>
  <dc:creator>yanglegend</dc:creator>
  <cp:lastModifiedBy>USER</cp:lastModifiedBy>
  <cp:revision>47</cp:revision>
  <dcterms:created xsi:type="dcterms:W3CDTF">2021-01-15T00:10:51Z</dcterms:created>
  <dcterms:modified xsi:type="dcterms:W3CDTF">2021-08-26T07:26:11Z</dcterms:modified>
</cp:coreProperties>
</file>