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9" r:id="rId4"/>
    <p:sldId id="260" r:id="rId5"/>
    <p:sldId id="265" r:id="rId6"/>
    <p:sldId id="266" r:id="rId7"/>
    <p:sldId id="258" r:id="rId8"/>
    <p:sldId id="264" r:id="rId9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7" autoAdjust="0"/>
    <p:restoredTop sz="94660"/>
  </p:normalViewPr>
  <p:slideViewPr>
    <p:cSldViewPr snapToGrid="0">
      <p:cViewPr varScale="1">
        <p:scale>
          <a:sx n="78" d="100"/>
          <a:sy n="78" d="100"/>
        </p:scale>
        <p:origin x="120" y="6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2DFFDB-98C9-4283-8841-AB5BB6852386}" type="datetimeFigureOut">
              <a:rPr lang="zh-TW" altLang="en-US" smtClean="0"/>
              <a:t>2021/7/1</a:t>
            </a:fld>
            <a:endParaRPr lang="zh-TW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6A1B63-44E8-4847-AD8D-C4992C07188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866265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3F4D4-9AE3-45AE-B634-8083B1753AE5}" type="datetime1">
              <a:rPr lang="en-US" altLang="zh-TW" smtClean="0"/>
              <a:t>7/1/2021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全景圖片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88E3C-6F8A-4621-853D-B69963D57E3F}" type="datetime1">
              <a:rPr lang="en-US" altLang="zh-TW" smtClean="0"/>
              <a:t>7/1/2021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61524-6419-457C-89E0-99DCDCD554B0}" type="datetime1">
              <a:rPr lang="en-US" altLang="zh-TW" smtClean="0"/>
              <a:t>7/1/2021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8CE27-C670-44F8-A9A0-11678D22D050}" type="datetime1">
              <a:rPr lang="en-US" altLang="zh-TW" smtClean="0"/>
              <a:t>7/1/2021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B40B4-6CE8-4291-A16F-0C76D8DEFCD7}" type="datetime1">
              <a:rPr lang="en-US" altLang="zh-TW" smtClean="0"/>
              <a:t>7/1/2021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A4CA2-5E5A-4641-80C4-A23790A99705}" type="datetime1">
              <a:rPr lang="en-US" altLang="zh-TW" smtClean="0"/>
              <a:t>7/1/2021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圖片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A6F3E-2423-451B-A069-F6AC1DC03707}" type="datetime1">
              <a:rPr lang="en-US" altLang="zh-TW" smtClean="0"/>
              <a:t>7/1/2021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031DA-D274-4F60-8416-0556EA90F0AA}" type="datetime1">
              <a:rPr lang="en-US" altLang="zh-TW" smtClean="0"/>
              <a:t>7/1/2021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EB96C37D-C356-470E-8715-5564C8AF9E7D}" type="datetime1">
              <a:rPr lang="en-US" altLang="zh-TW" smtClean="0"/>
              <a:t>7/1/2021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6D951-697C-4A5C-809A-124B9864BCD8}" type="datetime1">
              <a:rPr lang="en-US" altLang="zh-TW" smtClean="0"/>
              <a:t>7/1/2021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500D8-2459-40B2-AC4D-2814DA1F4F07}" type="datetime1">
              <a:rPr lang="en-US" altLang="zh-TW" smtClean="0"/>
              <a:t>7/1/2021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292C3-E980-4E8F-BF85-985A9F2FACED}" type="datetime1">
              <a:rPr lang="en-US" altLang="zh-TW" smtClean="0"/>
              <a:t>7/1/2021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A9CB7-9F9C-41A5-9F00-77731B9CB47A}" type="datetime1">
              <a:rPr lang="en-US" altLang="zh-TW" smtClean="0"/>
              <a:t>7/1/2021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8A381-0F9B-4FEF-8AF6-082396E9AB74}" type="datetime1">
              <a:rPr lang="en-US" altLang="zh-TW" smtClean="0"/>
              <a:t>7/1/2021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0280C-F2CF-4799-A38D-A93F7862C732}" type="datetime1">
              <a:rPr lang="en-US" altLang="zh-TW" smtClean="0"/>
              <a:t>7/1/2021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C94E2-53F8-4E82-AF87-BDF0765B9282}" type="datetime1">
              <a:rPr lang="en-US" altLang="zh-TW" smtClean="0"/>
              <a:t>7/1/2021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4E2C9-6D3B-47EE-84CB-C74A3D506B57}" type="datetime1">
              <a:rPr lang="en-US" altLang="zh-TW" smtClean="0"/>
              <a:t>7/1/2021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1D2FD9-EB46-4DB2-B7EB-29D0BF2C8488}" type="datetime1">
              <a:rPr lang="en-US" altLang="zh-TW" smtClean="0"/>
              <a:t>7/1/2021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AAE61B2-C99C-4694-A9FA-715C9F06F9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0322" y="1627464"/>
            <a:ext cx="8144134" cy="2479315"/>
          </a:xfrm>
        </p:spPr>
        <p:txBody>
          <a:bodyPr/>
          <a:lstStyle/>
          <a:p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臺南市大灣高級中學</a:t>
            </a:r>
            <a:br>
              <a:rPr lang="en-US" altLang="zh-TW" dirty="0">
                <a:latin typeface="Script MT Bold" panose="03040602040607080904" pitchFamily="66" charset="0"/>
              </a:rPr>
            </a:br>
            <a:r>
              <a:rPr lang="en-US" altLang="zh-TW" dirty="0">
                <a:latin typeface="Script MT Bold" panose="03040602040607080904" pitchFamily="66" charset="0"/>
              </a:rPr>
              <a:t>109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學年度第二學期 </a:t>
            </a:r>
            <a:b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期末校務會議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4D94AA76-2F18-4C37-BA73-F25E307F53E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zh-TW" altLang="en-US" dirty="0"/>
              <a:t>校長室</a:t>
            </a:r>
            <a:endParaRPr lang="en-US" altLang="zh-TW" dirty="0"/>
          </a:p>
          <a:p>
            <a:r>
              <a:rPr lang="zh-TW" altLang="en-US" dirty="0"/>
              <a:t>楊力鈞</a:t>
            </a:r>
            <a:endParaRPr lang="en-US" altLang="zh-TW" dirty="0"/>
          </a:p>
          <a:p>
            <a:r>
              <a:rPr lang="en-US" altLang="zh-TW"/>
              <a:t>2021/07/02</a:t>
            </a:r>
            <a:endParaRPr lang="zh-TW" altLang="en-US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13F0FFDE-D157-4653-8026-A1869F85A6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06461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0CBFD10-61D9-43F2-94F1-ED8A6B4C37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壹、</a:t>
            </a:r>
            <a:r>
              <a:rPr lang="zh-TW" altLang="zh-TW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為因應隨時可能之疫情</a:t>
            </a:r>
            <a:endParaRPr lang="zh-TW" altLang="en-US" sz="4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C12E0F28-11D0-4CF4-92D0-B90E4D7600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2734" y="2011796"/>
            <a:ext cx="11786532" cy="4639112"/>
          </a:xfrm>
        </p:spPr>
        <p:txBody>
          <a:bodyPr>
            <a:noAutofit/>
          </a:bodyPr>
          <a:lstStyle/>
          <a:p>
            <a:r>
              <a:rPr lang="zh-TW" altLang="en-US" sz="2800" dirty="0"/>
              <a:t>再次提醒，</a:t>
            </a:r>
            <a:r>
              <a:rPr lang="en-US" altLang="zh-TW" sz="2800" b="1" dirty="0"/>
              <a:t>『</a:t>
            </a:r>
            <a:r>
              <a:rPr lang="zh-TW" altLang="zh-TW" sz="2800" b="1" dirty="0"/>
              <a:t>大灣高中超優教者聯盟</a:t>
            </a:r>
            <a:r>
              <a:rPr lang="en-US" altLang="zh-TW" sz="2800" b="1" dirty="0"/>
              <a:t>』</a:t>
            </a:r>
            <a:r>
              <a:rPr lang="zh-TW" altLang="en-US" sz="2800" b="1" dirty="0"/>
              <a:t>為本校正式聯絡管道</a:t>
            </a:r>
            <a:r>
              <a:rPr lang="zh-TW" altLang="en-US" sz="2800" dirty="0"/>
              <a:t>，請</a:t>
            </a:r>
            <a:r>
              <a:rPr lang="zh-TW" altLang="en-US" sz="2800" b="1" dirty="0"/>
              <a:t>務必加入，以免影響自身權益</a:t>
            </a:r>
            <a:r>
              <a:rPr lang="zh-TW" altLang="zh-TW" sz="2800" dirty="0"/>
              <a:t>。</a:t>
            </a:r>
          </a:p>
          <a:p>
            <a:r>
              <a:rPr lang="zh-TW" altLang="en-US" sz="2800" dirty="0"/>
              <a:t>請教師務必在暑期中</a:t>
            </a:r>
            <a:r>
              <a:rPr lang="zh-TW" altLang="zh-TW" sz="2800" dirty="0"/>
              <a:t>規劃</a:t>
            </a:r>
            <a:r>
              <a:rPr lang="zh-TW" altLang="en-US" sz="2800" dirty="0"/>
              <a:t>好</a:t>
            </a:r>
            <a:r>
              <a:rPr lang="zh-TW" altLang="en-US" sz="2800" b="1" dirty="0">
                <a:solidFill>
                  <a:srgbClr val="FFFF00"/>
                </a:solidFill>
              </a:rPr>
              <a:t>下學期</a:t>
            </a:r>
            <a:r>
              <a:rPr lang="zh-TW" altLang="zh-TW" sz="2800" b="1" dirty="0">
                <a:solidFill>
                  <a:srgbClr val="FFFF00"/>
                </a:solidFill>
              </a:rPr>
              <a:t>線上教學之計劃</a:t>
            </a:r>
            <a:r>
              <a:rPr lang="zh-TW" altLang="en-US" sz="2800" b="1" dirty="0">
                <a:solidFill>
                  <a:srgbClr val="FFFF00"/>
                </a:solidFill>
              </a:rPr>
              <a:t>以及</a:t>
            </a:r>
            <a:r>
              <a:rPr lang="zh-TW" altLang="zh-TW" sz="2800" dirty="0">
                <a:solidFill>
                  <a:srgbClr val="FFFF00"/>
                </a:solidFill>
              </a:rPr>
              <a:t>學生學習評量</a:t>
            </a:r>
            <a:r>
              <a:rPr lang="zh-TW" altLang="zh-TW" sz="2800" dirty="0"/>
              <a:t>之</a:t>
            </a:r>
            <a:r>
              <a:rPr lang="zh-TW" altLang="en-US" sz="2800" dirty="0"/>
              <a:t>作法。</a:t>
            </a:r>
            <a:endParaRPr lang="en-US" altLang="zh-TW" sz="2800" dirty="0"/>
          </a:p>
          <a:p>
            <a:r>
              <a:rPr lang="zh-TW" altLang="zh-TW" sz="2800" dirty="0"/>
              <a:t>請各班導師以</a:t>
            </a:r>
            <a:r>
              <a:rPr lang="en-US" altLang="zh-TW" sz="2800" dirty="0"/>
              <a:t>Google Class</a:t>
            </a:r>
            <a:r>
              <a:rPr lang="zh-TW" altLang="zh-TW" sz="2800" dirty="0"/>
              <a:t>為互動平台，建立</a:t>
            </a:r>
            <a:r>
              <a:rPr lang="zh-TW" altLang="zh-TW" sz="2800" b="1" dirty="0"/>
              <a:t>各班聯絡網，</a:t>
            </a:r>
            <a:r>
              <a:rPr lang="zh-TW" altLang="zh-TW" sz="2800" dirty="0"/>
              <a:t>並依學務處分配，加入</a:t>
            </a:r>
            <a:r>
              <a:rPr lang="zh-TW" altLang="en-US" sz="2800" dirty="0"/>
              <a:t>行政</a:t>
            </a:r>
            <a:r>
              <a:rPr lang="zh-TW" altLang="zh-TW" sz="2800" dirty="0"/>
              <a:t>人員為協同教師。</a:t>
            </a:r>
            <a:r>
              <a:rPr lang="en-US" altLang="zh-TW" sz="2800" dirty="0"/>
              <a:t> </a:t>
            </a:r>
            <a:endParaRPr lang="zh-TW" altLang="zh-TW" sz="2800" dirty="0"/>
          </a:p>
          <a:p>
            <a:r>
              <a:rPr lang="zh-TW" altLang="zh-TW" sz="2800" dirty="0"/>
              <a:t>若非本校人員，進出學校，務必量測體溫、戴口罩及留下進出記錄、聯絡資料</a:t>
            </a:r>
            <a:r>
              <a:rPr lang="zh-TW" altLang="en-US" sz="2800" dirty="0"/>
              <a:t>。</a:t>
            </a:r>
            <a:endParaRPr lang="en-US" altLang="zh-TW" sz="2800" dirty="0"/>
          </a:p>
          <a:p>
            <a:r>
              <a:rPr lang="zh-TW" altLang="en-US" sz="2800"/>
              <a:t>導師暨行政人員輪替辦法。</a:t>
            </a:r>
            <a:endParaRPr lang="en-US" altLang="zh-TW" sz="2800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2AAA73BD-EA91-4468-B585-4D111AA3F4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2036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D62F1D5-90B7-4C34-8A6B-DC88A379A1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6229" y="753228"/>
            <a:ext cx="9857954" cy="1080938"/>
          </a:xfrm>
        </p:spPr>
        <p:txBody>
          <a:bodyPr/>
          <a:lstStyle/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貳、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「教學不力或不能勝任工作」</a:t>
            </a:r>
            <a:b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     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認定參考基準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EC43E29C-1A12-4A51-8FD9-17F1284225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6228" y="2021746"/>
            <a:ext cx="11447377" cy="471461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zh-TW" altLang="zh-TW" dirty="0"/>
              <a:t>一、不遵守上下課時間，經常遲到或早退者。</a:t>
            </a:r>
          </a:p>
          <a:p>
            <a:pPr marL="0" indent="0">
              <a:buNone/>
            </a:pPr>
            <a:r>
              <a:rPr lang="zh-TW" altLang="zh-TW" dirty="0"/>
              <a:t>二、有曠課、曠職紀錄且工作態度消極，經勸導仍無改善者。</a:t>
            </a:r>
          </a:p>
          <a:p>
            <a:pPr marL="0" indent="0">
              <a:buNone/>
            </a:pPr>
            <a:r>
              <a:rPr lang="zh-TW" altLang="zh-TW" dirty="0"/>
              <a:t>三、以言語羞辱學生，造成學生心理傷害者。</a:t>
            </a:r>
          </a:p>
          <a:p>
            <a:pPr marL="0" indent="0">
              <a:buNone/>
            </a:pPr>
            <a:r>
              <a:rPr lang="zh-TW" altLang="zh-TW" dirty="0"/>
              <a:t>四、體罰學生，有具體事實者。</a:t>
            </a:r>
          </a:p>
          <a:p>
            <a:pPr marL="0" indent="0">
              <a:buNone/>
            </a:pPr>
            <a:r>
              <a:rPr lang="zh-TW" altLang="zh-TW" dirty="0"/>
              <a:t>五、教學行為失當，明顯損害學生學習權益者。</a:t>
            </a:r>
          </a:p>
          <a:p>
            <a:pPr marL="0" indent="0">
              <a:buNone/>
            </a:pPr>
            <a:r>
              <a:rPr lang="zh-TW" altLang="zh-TW" dirty="0"/>
              <a:t>六、親師溝通不良，可歸責於教師，情節嚴重者。</a:t>
            </a:r>
          </a:p>
          <a:p>
            <a:pPr marL="0" indent="0">
              <a:buNone/>
            </a:pPr>
            <a:r>
              <a:rPr lang="zh-TW" altLang="zh-TW" dirty="0"/>
              <a:t>七、班級經營欠佳，情節嚴重者。</a:t>
            </a:r>
          </a:p>
          <a:p>
            <a:pPr marL="0" indent="0">
              <a:buNone/>
            </a:pPr>
            <a:r>
              <a:rPr lang="zh-TW" altLang="zh-TW" dirty="0"/>
              <a:t>八、於教學、訓導</a:t>
            </a:r>
            <a:r>
              <a:rPr lang="zh-TW" altLang="en-US" dirty="0"/>
              <a:t>、</a:t>
            </a:r>
            <a:r>
              <a:rPr lang="zh-TW" altLang="zh-TW" dirty="0"/>
              <a:t>輔導或處理行政過程中，採取消極之不作為，致使教學無效、學生異常</a:t>
            </a:r>
            <a:br>
              <a:rPr lang="en-US" altLang="zh-TW" dirty="0"/>
            </a:br>
            <a:r>
              <a:rPr lang="en-US" altLang="zh-TW" dirty="0"/>
              <a:t>      </a:t>
            </a:r>
            <a:r>
              <a:rPr lang="zh-TW" altLang="zh-TW" dirty="0"/>
              <a:t>行為嚴重或行政延宕，且有具體事實者。</a:t>
            </a:r>
          </a:p>
          <a:p>
            <a:pPr marL="0" indent="0">
              <a:buNone/>
            </a:pPr>
            <a:r>
              <a:rPr lang="zh-TW" altLang="zh-TW" dirty="0"/>
              <a:t>九、在外補習、不當兼職，或於上班時間從事私人商業行為者。</a:t>
            </a:r>
          </a:p>
          <a:p>
            <a:pPr marL="0" indent="0">
              <a:buNone/>
            </a:pPr>
            <a:r>
              <a:rPr lang="zh-TW" altLang="zh-TW" dirty="0"/>
              <a:t>十、推銷商品、升學用參考書、測驗卷，獲致利益者。</a:t>
            </a:r>
          </a:p>
          <a:p>
            <a:pPr marL="0" indent="0">
              <a:buNone/>
            </a:pPr>
            <a:r>
              <a:rPr lang="zh-TW" altLang="zh-TW" dirty="0"/>
              <a:t>十一、有其他不適任之具體事實者。</a:t>
            </a:r>
          </a:p>
          <a:p>
            <a:endParaRPr lang="zh-TW" altLang="en-US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D5D03AA9-32DC-40EB-9EC1-F5F9532F29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47093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1B023AF-2A84-4322-9723-307BB86B6C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8710" y="98887"/>
            <a:ext cx="9613861" cy="1080938"/>
          </a:xfrm>
        </p:spPr>
        <p:txBody>
          <a:bodyPr/>
          <a:lstStyle/>
          <a:p>
            <a:r>
              <a:rPr lang="zh-TW" altLang="en-US" b="1" dirty="0"/>
              <a:t>叄</a:t>
            </a:r>
            <a:r>
              <a:rPr lang="en-US" altLang="zh-TW" b="1" dirty="0"/>
              <a:t>-01</a:t>
            </a:r>
            <a:r>
              <a:rPr lang="zh-TW" altLang="en-US" b="1" dirty="0"/>
              <a:t>、國中部教育會考</a:t>
            </a:r>
            <a:r>
              <a:rPr lang="en-US" altLang="zh-TW" b="1" dirty="0"/>
              <a:t>-</a:t>
            </a:r>
            <a:r>
              <a:rPr lang="zh-TW" altLang="en-US" b="1" dirty="0"/>
              <a:t>歷年成績</a:t>
            </a:r>
            <a:endParaRPr lang="zh-TW" altLang="en-US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1488911C-A05F-44F8-8E95-B897462B4D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4</a:t>
            </a:fld>
            <a:endParaRPr lang="en-US" dirty="0"/>
          </a:p>
        </p:txBody>
      </p:sp>
      <p:graphicFrame>
        <p:nvGraphicFramePr>
          <p:cNvPr id="7" name="內容版面配置區 6">
            <a:extLst>
              <a:ext uri="{FF2B5EF4-FFF2-40B4-BE49-F238E27FC236}">
                <a16:creationId xmlns:a16="http://schemas.microsoft.com/office/drawing/2014/main" id="{E7589068-C9CF-4F19-88E6-63A86799925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54292069"/>
              </p:ext>
            </p:extLst>
          </p:nvPr>
        </p:nvGraphicFramePr>
        <p:xfrm>
          <a:off x="688710" y="1065402"/>
          <a:ext cx="10175032" cy="5629016"/>
        </p:xfrm>
        <a:graphic>
          <a:graphicData uri="http://schemas.openxmlformats.org/drawingml/2006/table">
            <a:tbl>
              <a:tblPr/>
              <a:tblGrid>
                <a:gridCol w="1375454">
                  <a:extLst>
                    <a:ext uri="{9D8B030D-6E8A-4147-A177-3AD203B41FA5}">
                      <a16:colId xmlns:a16="http://schemas.microsoft.com/office/drawing/2014/main" val="545611619"/>
                    </a:ext>
                  </a:extLst>
                </a:gridCol>
                <a:gridCol w="1640600">
                  <a:extLst>
                    <a:ext uri="{9D8B030D-6E8A-4147-A177-3AD203B41FA5}">
                      <a16:colId xmlns:a16="http://schemas.microsoft.com/office/drawing/2014/main" val="1809712076"/>
                    </a:ext>
                  </a:extLst>
                </a:gridCol>
                <a:gridCol w="1193163">
                  <a:extLst>
                    <a:ext uri="{9D8B030D-6E8A-4147-A177-3AD203B41FA5}">
                      <a16:colId xmlns:a16="http://schemas.microsoft.com/office/drawing/2014/main" val="341953206"/>
                    </a:ext>
                  </a:extLst>
                </a:gridCol>
                <a:gridCol w="1193163">
                  <a:extLst>
                    <a:ext uri="{9D8B030D-6E8A-4147-A177-3AD203B41FA5}">
                      <a16:colId xmlns:a16="http://schemas.microsoft.com/office/drawing/2014/main" val="3772922030"/>
                    </a:ext>
                  </a:extLst>
                </a:gridCol>
                <a:gridCol w="1193163">
                  <a:extLst>
                    <a:ext uri="{9D8B030D-6E8A-4147-A177-3AD203B41FA5}">
                      <a16:colId xmlns:a16="http://schemas.microsoft.com/office/drawing/2014/main" val="3858596686"/>
                    </a:ext>
                  </a:extLst>
                </a:gridCol>
                <a:gridCol w="1193163">
                  <a:extLst>
                    <a:ext uri="{9D8B030D-6E8A-4147-A177-3AD203B41FA5}">
                      <a16:colId xmlns:a16="http://schemas.microsoft.com/office/drawing/2014/main" val="2449473294"/>
                    </a:ext>
                  </a:extLst>
                </a:gridCol>
                <a:gridCol w="1193163">
                  <a:extLst>
                    <a:ext uri="{9D8B030D-6E8A-4147-A177-3AD203B41FA5}">
                      <a16:colId xmlns:a16="http://schemas.microsoft.com/office/drawing/2014/main" val="410320994"/>
                    </a:ext>
                  </a:extLst>
                </a:gridCol>
                <a:gridCol w="1193163">
                  <a:extLst>
                    <a:ext uri="{9D8B030D-6E8A-4147-A177-3AD203B41FA5}">
                      <a16:colId xmlns:a16="http://schemas.microsoft.com/office/drawing/2014/main" val="1592400527"/>
                    </a:ext>
                  </a:extLst>
                </a:gridCol>
              </a:tblGrid>
              <a:tr h="349732"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zh-TW" alt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大灣高中國中部</a:t>
                      </a:r>
                      <a:r>
                        <a:rPr lang="en-US" altLang="zh-TW" sz="1800" b="0" i="0" u="none" strike="noStrike">
                          <a:solidFill>
                            <a:srgbClr val="000000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105</a:t>
                      </a:r>
                      <a:r>
                        <a:rPr lang="zh-TW" alt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年起教育會考學生表現統計表</a:t>
                      </a:r>
                    </a:p>
                  </a:txBody>
                  <a:tcPr marL="7739" marR="7739" marT="7739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0015231"/>
                  </a:ext>
                </a:extLst>
              </a:tr>
              <a:tr h="326417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年度</a:t>
                      </a:r>
                    </a:p>
                  </a:txBody>
                  <a:tcPr marL="7739" marR="7739" marT="7739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　</a:t>
                      </a:r>
                    </a:p>
                  </a:txBody>
                  <a:tcPr marL="7739" marR="7739" marT="77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b="0" i="0" u="none" strike="noStrike">
                          <a:solidFill>
                            <a:srgbClr val="000000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105</a:t>
                      </a:r>
                    </a:p>
                  </a:txBody>
                  <a:tcPr marL="7739" marR="7739" marT="77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b="0" i="0" u="none" strike="noStrike">
                          <a:solidFill>
                            <a:srgbClr val="000000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106</a:t>
                      </a:r>
                    </a:p>
                  </a:txBody>
                  <a:tcPr marL="7739" marR="7739" marT="77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b="0" i="0" u="none" strike="noStrike">
                          <a:solidFill>
                            <a:srgbClr val="000000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107</a:t>
                      </a:r>
                    </a:p>
                  </a:txBody>
                  <a:tcPr marL="7739" marR="7739" marT="77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b="0" i="0" u="none" strike="noStrike">
                          <a:solidFill>
                            <a:srgbClr val="000000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108</a:t>
                      </a:r>
                    </a:p>
                  </a:txBody>
                  <a:tcPr marL="7739" marR="7739" marT="77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b="0" i="0" u="none" strike="noStrike">
                          <a:solidFill>
                            <a:srgbClr val="000000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109</a:t>
                      </a:r>
                    </a:p>
                  </a:txBody>
                  <a:tcPr marL="7739" marR="7739" marT="77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b="0" i="0" u="none" strike="noStrike">
                          <a:solidFill>
                            <a:srgbClr val="000000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110</a:t>
                      </a:r>
                    </a:p>
                  </a:txBody>
                  <a:tcPr marL="7739" marR="7739" marT="77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6478752"/>
                  </a:ext>
                </a:extLst>
              </a:tr>
              <a:tr h="29133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5A</a:t>
                      </a:r>
                    </a:p>
                  </a:txBody>
                  <a:tcPr marL="7739" marR="7739" marT="7739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人數</a:t>
                      </a:r>
                    </a:p>
                  </a:txBody>
                  <a:tcPr marL="7739" marR="7739" marT="77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b="0" i="0" u="none" strike="noStrike">
                          <a:solidFill>
                            <a:srgbClr val="000000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20</a:t>
                      </a:r>
                    </a:p>
                  </a:txBody>
                  <a:tcPr marL="7739" marR="7739" marT="77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b="0" i="0" u="none" strike="noStrike">
                          <a:solidFill>
                            <a:srgbClr val="000000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13</a:t>
                      </a:r>
                    </a:p>
                  </a:txBody>
                  <a:tcPr marL="7739" marR="7739" marT="77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b="0" i="0" u="none" strike="noStrike">
                          <a:solidFill>
                            <a:srgbClr val="000000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22</a:t>
                      </a:r>
                    </a:p>
                  </a:txBody>
                  <a:tcPr marL="7739" marR="7739" marT="77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b="0" i="0" u="none" strike="noStrike">
                          <a:solidFill>
                            <a:srgbClr val="000000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22</a:t>
                      </a:r>
                    </a:p>
                  </a:txBody>
                  <a:tcPr marL="7739" marR="7739" marT="77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b="0" i="0" u="none" strike="noStrike">
                          <a:solidFill>
                            <a:srgbClr val="000000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13</a:t>
                      </a:r>
                    </a:p>
                  </a:txBody>
                  <a:tcPr marL="7739" marR="7739" marT="77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b="0" i="0" u="none" strike="noStrike">
                          <a:solidFill>
                            <a:srgbClr val="000000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16</a:t>
                      </a:r>
                    </a:p>
                  </a:txBody>
                  <a:tcPr marL="7739" marR="7739" marT="77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3178990"/>
                  </a:ext>
                </a:extLst>
              </a:tr>
              <a:tr h="291339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百分比</a:t>
                      </a:r>
                    </a:p>
                  </a:txBody>
                  <a:tcPr marL="7739" marR="7739" marT="77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3.25%</a:t>
                      </a:r>
                    </a:p>
                  </a:txBody>
                  <a:tcPr marL="7739" marR="7739" marT="77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2.40%</a:t>
                      </a:r>
                    </a:p>
                  </a:txBody>
                  <a:tcPr marL="7739" marR="7739" marT="77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4.33%</a:t>
                      </a:r>
                    </a:p>
                  </a:txBody>
                  <a:tcPr marL="7739" marR="7739" marT="77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4.23%</a:t>
                      </a:r>
                    </a:p>
                  </a:txBody>
                  <a:tcPr marL="7739" marR="7739" marT="77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2.70%</a:t>
                      </a:r>
                    </a:p>
                  </a:txBody>
                  <a:tcPr marL="7739" marR="7739" marT="77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3.63%</a:t>
                      </a:r>
                    </a:p>
                  </a:txBody>
                  <a:tcPr marL="7739" marR="7739" marT="77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6373653"/>
                  </a:ext>
                </a:extLst>
              </a:tr>
              <a:tr h="291339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4A1B</a:t>
                      </a:r>
                    </a:p>
                  </a:txBody>
                  <a:tcPr marL="7739" marR="7739" marT="7739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人數</a:t>
                      </a:r>
                    </a:p>
                  </a:txBody>
                  <a:tcPr marL="7739" marR="7739" marT="77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b="0" i="0" u="none" strike="noStrike">
                          <a:solidFill>
                            <a:srgbClr val="000000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20</a:t>
                      </a:r>
                    </a:p>
                  </a:txBody>
                  <a:tcPr marL="7739" marR="7739" marT="77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b="0" i="0" u="none" strike="noStrike">
                          <a:solidFill>
                            <a:srgbClr val="000000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23</a:t>
                      </a:r>
                    </a:p>
                  </a:txBody>
                  <a:tcPr marL="7739" marR="7739" marT="77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b="0" i="0" u="none" strike="noStrike">
                          <a:solidFill>
                            <a:srgbClr val="000000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21</a:t>
                      </a:r>
                    </a:p>
                  </a:txBody>
                  <a:tcPr marL="7739" marR="7739" marT="77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b="0" i="0" u="none" strike="noStrike">
                          <a:solidFill>
                            <a:srgbClr val="000000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18</a:t>
                      </a:r>
                    </a:p>
                  </a:txBody>
                  <a:tcPr marL="7739" marR="7739" marT="77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b="0" i="0" u="none" strike="noStrike">
                          <a:solidFill>
                            <a:srgbClr val="000000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16</a:t>
                      </a:r>
                    </a:p>
                  </a:txBody>
                  <a:tcPr marL="7739" marR="7739" marT="77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b="0" i="0" u="none" strike="noStrike">
                          <a:solidFill>
                            <a:srgbClr val="000000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11</a:t>
                      </a:r>
                    </a:p>
                  </a:txBody>
                  <a:tcPr marL="7739" marR="7739" marT="77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3872671"/>
                  </a:ext>
                </a:extLst>
              </a:tr>
              <a:tr h="291339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百分比</a:t>
                      </a:r>
                    </a:p>
                  </a:txBody>
                  <a:tcPr marL="7739" marR="7739" marT="77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3.25%</a:t>
                      </a:r>
                    </a:p>
                  </a:txBody>
                  <a:tcPr marL="7739" marR="7739" marT="77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4.24%</a:t>
                      </a:r>
                    </a:p>
                  </a:txBody>
                  <a:tcPr marL="7739" marR="7739" marT="77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4.24%</a:t>
                      </a:r>
                    </a:p>
                  </a:txBody>
                  <a:tcPr marL="7739" marR="7739" marT="77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3.46%</a:t>
                      </a:r>
                    </a:p>
                  </a:txBody>
                  <a:tcPr marL="7739" marR="7739" marT="77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3.32%</a:t>
                      </a:r>
                    </a:p>
                  </a:txBody>
                  <a:tcPr marL="7739" marR="7739" marT="77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2.50%</a:t>
                      </a:r>
                    </a:p>
                  </a:txBody>
                  <a:tcPr marL="7739" marR="7739" marT="77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9368444"/>
                  </a:ext>
                </a:extLst>
              </a:tr>
              <a:tr h="291339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累積百分比</a:t>
                      </a:r>
                    </a:p>
                  </a:txBody>
                  <a:tcPr marL="7739" marR="7739" marT="77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6.49%</a:t>
                      </a:r>
                    </a:p>
                  </a:txBody>
                  <a:tcPr marL="7739" marR="7739" marT="77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6.64%</a:t>
                      </a:r>
                    </a:p>
                  </a:txBody>
                  <a:tcPr marL="7739" marR="7739" marT="77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8.48%</a:t>
                      </a:r>
                    </a:p>
                  </a:txBody>
                  <a:tcPr marL="7739" marR="7739" marT="77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7.69%</a:t>
                      </a:r>
                    </a:p>
                  </a:txBody>
                  <a:tcPr marL="7739" marR="7739" marT="77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6.02%</a:t>
                      </a:r>
                    </a:p>
                  </a:txBody>
                  <a:tcPr marL="7739" marR="7739" marT="77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6.13%</a:t>
                      </a:r>
                    </a:p>
                  </a:txBody>
                  <a:tcPr marL="7739" marR="7739" marT="77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7854348"/>
                  </a:ext>
                </a:extLst>
              </a:tr>
              <a:tr h="29133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3A2B </a:t>
                      </a:r>
                    </a:p>
                  </a:txBody>
                  <a:tcPr marL="7739" marR="7739" marT="7739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人數</a:t>
                      </a:r>
                    </a:p>
                  </a:txBody>
                  <a:tcPr marL="7739" marR="7739" marT="77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b="0" i="0" u="none" strike="noStrike">
                          <a:solidFill>
                            <a:srgbClr val="000000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18</a:t>
                      </a:r>
                    </a:p>
                  </a:txBody>
                  <a:tcPr marL="7739" marR="7739" marT="77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b="0" i="0" u="none" strike="noStrike">
                          <a:solidFill>
                            <a:srgbClr val="000000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24</a:t>
                      </a:r>
                    </a:p>
                  </a:txBody>
                  <a:tcPr marL="7739" marR="7739" marT="77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b="0" i="0" u="none" strike="noStrike">
                          <a:solidFill>
                            <a:srgbClr val="000000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16</a:t>
                      </a:r>
                    </a:p>
                  </a:txBody>
                  <a:tcPr marL="7739" marR="7739" marT="77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b="0" i="0" u="none" strike="noStrike">
                          <a:solidFill>
                            <a:srgbClr val="000000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25</a:t>
                      </a:r>
                    </a:p>
                  </a:txBody>
                  <a:tcPr marL="7739" marR="7739" marT="77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b="0" i="0" u="none" strike="noStrike">
                          <a:solidFill>
                            <a:srgbClr val="000000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29</a:t>
                      </a:r>
                    </a:p>
                  </a:txBody>
                  <a:tcPr marL="7739" marR="7739" marT="77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b="0" i="0" u="none" strike="noStrike">
                          <a:solidFill>
                            <a:srgbClr val="000000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13</a:t>
                      </a:r>
                    </a:p>
                  </a:txBody>
                  <a:tcPr marL="7739" marR="7739" marT="77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0229058"/>
                  </a:ext>
                </a:extLst>
              </a:tr>
              <a:tr h="291339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百分比</a:t>
                      </a:r>
                    </a:p>
                  </a:txBody>
                  <a:tcPr marL="7739" marR="7739" marT="77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2.92%</a:t>
                      </a:r>
                    </a:p>
                  </a:txBody>
                  <a:tcPr marL="7739" marR="7739" marT="77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4.43%</a:t>
                      </a:r>
                    </a:p>
                  </a:txBody>
                  <a:tcPr marL="7739" marR="7739" marT="77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3.15%</a:t>
                      </a:r>
                    </a:p>
                  </a:txBody>
                  <a:tcPr marL="7739" marR="7739" marT="77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4.81%</a:t>
                      </a:r>
                    </a:p>
                  </a:txBody>
                  <a:tcPr marL="7739" marR="7739" marT="77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6.02%</a:t>
                      </a:r>
                    </a:p>
                  </a:txBody>
                  <a:tcPr marL="7739" marR="7739" marT="77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2.95%</a:t>
                      </a:r>
                    </a:p>
                  </a:txBody>
                  <a:tcPr marL="7739" marR="7739" marT="77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8517892"/>
                  </a:ext>
                </a:extLst>
              </a:tr>
              <a:tr h="29133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2A3B</a:t>
                      </a:r>
                    </a:p>
                  </a:txBody>
                  <a:tcPr marL="7739" marR="7739" marT="7739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人數</a:t>
                      </a:r>
                    </a:p>
                  </a:txBody>
                  <a:tcPr marL="7739" marR="7739" marT="77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26</a:t>
                      </a:r>
                    </a:p>
                  </a:txBody>
                  <a:tcPr marL="7739" marR="7739" marT="77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23</a:t>
                      </a:r>
                    </a:p>
                  </a:txBody>
                  <a:tcPr marL="7739" marR="7739" marT="77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31</a:t>
                      </a:r>
                    </a:p>
                  </a:txBody>
                  <a:tcPr marL="7739" marR="7739" marT="77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31</a:t>
                      </a:r>
                    </a:p>
                  </a:txBody>
                  <a:tcPr marL="7739" marR="7739" marT="77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23</a:t>
                      </a:r>
                    </a:p>
                  </a:txBody>
                  <a:tcPr marL="7739" marR="7739" marT="77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b="0" i="0" u="none" strike="noStrike">
                          <a:solidFill>
                            <a:srgbClr val="000000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28</a:t>
                      </a:r>
                    </a:p>
                  </a:txBody>
                  <a:tcPr marL="7739" marR="7739" marT="77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4210039"/>
                  </a:ext>
                </a:extLst>
              </a:tr>
              <a:tr h="291339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百分比</a:t>
                      </a:r>
                    </a:p>
                  </a:txBody>
                  <a:tcPr marL="7739" marR="7739" marT="77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4.22%</a:t>
                      </a:r>
                    </a:p>
                  </a:txBody>
                  <a:tcPr marL="7739" marR="7739" marT="77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4.24%</a:t>
                      </a:r>
                    </a:p>
                  </a:txBody>
                  <a:tcPr marL="7739" marR="7739" marT="77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6.11%</a:t>
                      </a:r>
                    </a:p>
                  </a:txBody>
                  <a:tcPr marL="7739" marR="7739" marT="77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5.96%</a:t>
                      </a:r>
                    </a:p>
                  </a:txBody>
                  <a:tcPr marL="7739" marR="7739" marT="77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4.78%</a:t>
                      </a:r>
                    </a:p>
                  </a:txBody>
                  <a:tcPr marL="7739" marR="7739" marT="77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6.35%</a:t>
                      </a:r>
                    </a:p>
                  </a:txBody>
                  <a:tcPr marL="7739" marR="7739" marT="77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6556311"/>
                  </a:ext>
                </a:extLst>
              </a:tr>
              <a:tr h="291339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1A4B</a:t>
                      </a:r>
                    </a:p>
                  </a:txBody>
                  <a:tcPr marL="7739" marR="7739" marT="7739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人數</a:t>
                      </a:r>
                    </a:p>
                  </a:txBody>
                  <a:tcPr marL="7739" marR="7739" marT="77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65</a:t>
                      </a:r>
                    </a:p>
                  </a:txBody>
                  <a:tcPr marL="7739" marR="7739" marT="77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56</a:t>
                      </a:r>
                    </a:p>
                  </a:txBody>
                  <a:tcPr marL="7739" marR="7739" marT="77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46</a:t>
                      </a:r>
                    </a:p>
                  </a:txBody>
                  <a:tcPr marL="7739" marR="7739" marT="77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60</a:t>
                      </a:r>
                    </a:p>
                  </a:txBody>
                  <a:tcPr marL="7739" marR="7739" marT="77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46</a:t>
                      </a:r>
                    </a:p>
                  </a:txBody>
                  <a:tcPr marL="7739" marR="7739" marT="77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b="0" i="0" u="none" strike="noStrike">
                          <a:solidFill>
                            <a:srgbClr val="000000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54</a:t>
                      </a:r>
                    </a:p>
                  </a:txBody>
                  <a:tcPr marL="7739" marR="7739" marT="77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8517484"/>
                  </a:ext>
                </a:extLst>
              </a:tr>
              <a:tr h="291339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百分比</a:t>
                      </a:r>
                    </a:p>
                  </a:txBody>
                  <a:tcPr marL="7739" marR="7739" marT="77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10.55%</a:t>
                      </a:r>
                    </a:p>
                  </a:txBody>
                  <a:tcPr marL="7739" marR="7739" marT="77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10.33%</a:t>
                      </a:r>
                    </a:p>
                  </a:txBody>
                  <a:tcPr marL="7739" marR="7739" marT="77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9.07%</a:t>
                      </a:r>
                    </a:p>
                  </a:txBody>
                  <a:tcPr marL="7739" marR="7739" marT="77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b="0" i="0" u="none" strike="noStrike">
                          <a:solidFill>
                            <a:srgbClr val="000000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11.54%</a:t>
                      </a:r>
                    </a:p>
                  </a:txBody>
                  <a:tcPr marL="7739" marR="7739" marT="77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9.55%</a:t>
                      </a:r>
                    </a:p>
                  </a:txBody>
                  <a:tcPr marL="7739" marR="7739" marT="77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12.25%</a:t>
                      </a:r>
                    </a:p>
                  </a:txBody>
                  <a:tcPr marL="7739" marR="7739" marT="77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789234"/>
                  </a:ext>
                </a:extLst>
              </a:tr>
              <a:tr h="291339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累積百分比</a:t>
                      </a:r>
                    </a:p>
                  </a:txBody>
                  <a:tcPr marL="7739" marR="7739" marT="77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24.19%</a:t>
                      </a:r>
                    </a:p>
                  </a:txBody>
                  <a:tcPr marL="7739" marR="7739" marT="77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25.69%</a:t>
                      </a:r>
                    </a:p>
                  </a:txBody>
                  <a:tcPr marL="7739" marR="7739" marT="77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26.82%</a:t>
                      </a:r>
                    </a:p>
                  </a:txBody>
                  <a:tcPr marL="7739" marR="7739" marT="77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29.99%</a:t>
                      </a:r>
                    </a:p>
                  </a:txBody>
                  <a:tcPr marL="7739" marR="7739" marT="77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26.38%</a:t>
                      </a:r>
                    </a:p>
                  </a:txBody>
                  <a:tcPr marL="7739" marR="7739" marT="77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27.68%</a:t>
                      </a:r>
                    </a:p>
                  </a:txBody>
                  <a:tcPr marL="7739" marR="7739" marT="77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1786625"/>
                  </a:ext>
                </a:extLst>
              </a:tr>
              <a:tr h="29133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5B</a:t>
                      </a:r>
                    </a:p>
                  </a:txBody>
                  <a:tcPr marL="7739" marR="7739" marT="7739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人數</a:t>
                      </a:r>
                    </a:p>
                  </a:txBody>
                  <a:tcPr marL="7739" marR="7739" marT="77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b="0" i="0" u="none" strike="noStrike">
                          <a:solidFill>
                            <a:srgbClr val="000000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169</a:t>
                      </a:r>
                    </a:p>
                  </a:txBody>
                  <a:tcPr marL="7739" marR="7739" marT="77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b="0" i="0" u="none" strike="noStrike">
                          <a:solidFill>
                            <a:srgbClr val="000000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139</a:t>
                      </a:r>
                    </a:p>
                  </a:txBody>
                  <a:tcPr marL="7739" marR="7739" marT="77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b="0" i="0" u="none" strike="noStrike">
                          <a:solidFill>
                            <a:srgbClr val="000000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123</a:t>
                      </a:r>
                    </a:p>
                  </a:txBody>
                  <a:tcPr marL="7739" marR="7739" marT="77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b="0" i="0" u="none" strike="noStrike">
                          <a:solidFill>
                            <a:srgbClr val="000000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158</a:t>
                      </a:r>
                    </a:p>
                  </a:txBody>
                  <a:tcPr marL="7739" marR="7739" marT="77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b="0" i="0" u="none" strike="noStrike">
                          <a:solidFill>
                            <a:srgbClr val="000000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129</a:t>
                      </a:r>
                    </a:p>
                  </a:txBody>
                  <a:tcPr marL="7739" marR="7739" marT="77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b="0" i="0" u="none" strike="noStrike">
                          <a:solidFill>
                            <a:srgbClr val="000000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116</a:t>
                      </a:r>
                    </a:p>
                  </a:txBody>
                  <a:tcPr marL="7739" marR="7739" marT="77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5125748"/>
                  </a:ext>
                </a:extLst>
              </a:tr>
              <a:tr h="291339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百分比</a:t>
                      </a:r>
                    </a:p>
                  </a:txBody>
                  <a:tcPr marL="7739" marR="7739" marT="77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27.44%</a:t>
                      </a:r>
                    </a:p>
                  </a:txBody>
                  <a:tcPr marL="7739" marR="7739" marT="77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26.65%</a:t>
                      </a:r>
                    </a:p>
                  </a:txBody>
                  <a:tcPr marL="7739" marR="7739" marT="77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24.26%</a:t>
                      </a:r>
                    </a:p>
                  </a:txBody>
                  <a:tcPr marL="7739" marR="7739" marT="77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30.38%</a:t>
                      </a:r>
                    </a:p>
                  </a:txBody>
                  <a:tcPr marL="7739" marR="7739" marT="77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26.79%</a:t>
                      </a:r>
                    </a:p>
                  </a:txBody>
                  <a:tcPr marL="7739" marR="7739" marT="77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26.32%</a:t>
                      </a:r>
                    </a:p>
                  </a:txBody>
                  <a:tcPr marL="7739" marR="7739" marT="77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4752023"/>
                  </a:ext>
                </a:extLst>
              </a:tr>
              <a:tr h="29133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5C</a:t>
                      </a:r>
                    </a:p>
                  </a:txBody>
                  <a:tcPr marL="7739" marR="7739" marT="7739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人數</a:t>
                      </a:r>
                    </a:p>
                  </a:txBody>
                  <a:tcPr marL="7739" marR="7739" marT="77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b="0" i="0" u="none" strike="noStrike">
                          <a:solidFill>
                            <a:srgbClr val="000000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38 </a:t>
                      </a:r>
                    </a:p>
                  </a:txBody>
                  <a:tcPr marL="7739" marR="7739" marT="77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b="0" i="0" u="none" strike="noStrike">
                          <a:solidFill>
                            <a:srgbClr val="000000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50</a:t>
                      </a:r>
                    </a:p>
                  </a:txBody>
                  <a:tcPr marL="7739" marR="7739" marT="77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b="0" i="0" u="none" strike="noStrike">
                          <a:solidFill>
                            <a:srgbClr val="000000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43</a:t>
                      </a:r>
                    </a:p>
                  </a:txBody>
                  <a:tcPr marL="7739" marR="7739" marT="77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b="0" i="0" u="none" strike="noStrike">
                          <a:solidFill>
                            <a:srgbClr val="000000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38</a:t>
                      </a:r>
                    </a:p>
                  </a:txBody>
                  <a:tcPr marL="7739" marR="7739" marT="77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b="0" i="0" u="none" strike="noStrike">
                          <a:solidFill>
                            <a:srgbClr val="000000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40</a:t>
                      </a:r>
                    </a:p>
                  </a:txBody>
                  <a:tcPr marL="7739" marR="7739" marT="77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b="0" i="0" u="none" strike="noStrike">
                          <a:solidFill>
                            <a:srgbClr val="000000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31</a:t>
                      </a:r>
                    </a:p>
                  </a:txBody>
                  <a:tcPr marL="7739" marR="7739" marT="77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6912195"/>
                  </a:ext>
                </a:extLst>
              </a:tr>
              <a:tr h="291339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百分比</a:t>
                      </a:r>
                    </a:p>
                  </a:txBody>
                  <a:tcPr marL="7739" marR="7739" marT="77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6.17%</a:t>
                      </a:r>
                    </a:p>
                  </a:txBody>
                  <a:tcPr marL="7739" marR="7739" marT="77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9.23%</a:t>
                      </a:r>
                    </a:p>
                  </a:txBody>
                  <a:tcPr marL="7739" marR="7739" marT="77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8.48%</a:t>
                      </a:r>
                    </a:p>
                  </a:txBody>
                  <a:tcPr marL="7739" marR="7739" marT="77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7.31%</a:t>
                      </a:r>
                    </a:p>
                  </a:txBody>
                  <a:tcPr marL="7739" marR="7739" marT="77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8.31%</a:t>
                      </a:r>
                    </a:p>
                  </a:txBody>
                  <a:tcPr marL="7739" marR="7739" marT="77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7.03%</a:t>
                      </a:r>
                    </a:p>
                  </a:txBody>
                  <a:tcPr marL="7739" marR="7739" marT="77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2522269"/>
                  </a:ext>
                </a:extLst>
              </a:tr>
              <a:tr h="291443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全校人數</a:t>
                      </a:r>
                    </a:p>
                  </a:txBody>
                  <a:tcPr marL="7739" marR="7739" marT="7739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　</a:t>
                      </a:r>
                    </a:p>
                  </a:txBody>
                  <a:tcPr marL="7739" marR="7739" marT="77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b="0" i="0" u="none" strike="noStrike">
                          <a:solidFill>
                            <a:srgbClr val="000000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615 </a:t>
                      </a:r>
                    </a:p>
                  </a:txBody>
                  <a:tcPr marL="7739" marR="7739" marT="77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b="0" i="0" u="none" strike="noStrike">
                          <a:solidFill>
                            <a:srgbClr val="000000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542 </a:t>
                      </a:r>
                    </a:p>
                  </a:txBody>
                  <a:tcPr marL="7739" marR="7739" marT="77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b="0" i="0" u="none" strike="noStrike">
                          <a:solidFill>
                            <a:srgbClr val="000000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508 </a:t>
                      </a:r>
                    </a:p>
                  </a:txBody>
                  <a:tcPr marL="7739" marR="7739" marT="77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b="0" i="0" u="none" strike="noStrike">
                          <a:solidFill>
                            <a:srgbClr val="000000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520 </a:t>
                      </a:r>
                    </a:p>
                  </a:txBody>
                  <a:tcPr marL="7739" marR="7739" marT="77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b="0" i="0" u="none" strike="noStrike">
                          <a:solidFill>
                            <a:srgbClr val="000000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481 </a:t>
                      </a:r>
                    </a:p>
                  </a:txBody>
                  <a:tcPr marL="7739" marR="7739" marT="77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441 </a:t>
                      </a:r>
                    </a:p>
                  </a:txBody>
                  <a:tcPr marL="7739" marR="7739" marT="77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98367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9809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89A6E032-668A-4311-9B4B-CDC15C46C2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5</a:t>
            </a:fld>
            <a:endParaRPr lang="en-US" dirty="0"/>
          </a:p>
        </p:txBody>
      </p:sp>
      <p:sp>
        <p:nvSpPr>
          <p:cNvPr id="5" name="標題 1">
            <a:extLst>
              <a:ext uri="{FF2B5EF4-FFF2-40B4-BE49-F238E27FC236}">
                <a16:creationId xmlns:a16="http://schemas.microsoft.com/office/drawing/2014/main" id="{B7BC824F-D8A3-4610-B900-EBDD958A21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3592" y="105064"/>
            <a:ext cx="9613900" cy="1081088"/>
          </a:xfrm>
        </p:spPr>
        <p:txBody>
          <a:bodyPr/>
          <a:lstStyle/>
          <a:p>
            <a:r>
              <a:rPr lang="zh-TW" altLang="en-US" b="1" dirty="0"/>
              <a:t>叄</a:t>
            </a:r>
            <a:r>
              <a:rPr lang="en-US" altLang="zh-TW" b="1" dirty="0"/>
              <a:t>-02</a:t>
            </a:r>
            <a:r>
              <a:rPr lang="zh-TW" altLang="en-US" b="1" dirty="0"/>
              <a:t>、國中部教育會考</a:t>
            </a:r>
            <a:r>
              <a:rPr lang="en-US" altLang="zh-TW" b="1" dirty="0"/>
              <a:t>-</a:t>
            </a:r>
            <a:r>
              <a:rPr lang="zh-TW" altLang="en-US" b="1" dirty="0"/>
              <a:t>對照表</a:t>
            </a:r>
            <a:endParaRPr lang="zh-TW" altLang="en-US" dirty="0"/>
          </a:p>
        </p:txBody>
      </p:sp>
      <p:graphicFrame>
        <p:nvGraphicFramePr>
          <p:cNvPr id="6" name="表格 5">
            <a:extLst>
              <a:ext uri="{FF2B5EF4-FFF2-40B4-BE49-F238E27FC236}">
                <a16:creationId xmlns:a16="http://schemas.microsoft.com/office/drawing/2014/main" id="{0863AABA-1B33-4FD3-B9F0-0DAD27BE9D0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0835128"/>
              </p:ext>
            </p:extLst>
          </p:nvPr>
        </p:nvGraphicFramePr>
        <p:xfrm>
          <a:off x="637563" y="1186152"/>
          <a:ext cx="10091891" cy="5483097"/>
        </p:xfrm>
        <a:graphic>
          <a:graphicData uri="http://schemas.openxmlformats.org/drawingml/2006/table">
            <a:tbl>
              <a:tblPr/>
              <a:tblGrid>
                <a:gridCol w="1470883">
                  <a:extLst>
                    <a:ext uri="{9D8B030D-6E8A-4147-A177-3AD203B41FA5}">
                      <a16:colId xmlns:a16="http://schemas.microsoft.com/office/drawing/2014/main" val="2065314678"/>
                    </a:ext>
                  </a:extLst>
                </a:gridCol>
                <a:gridCol w="2022463">
                  <a:extLst>
                    <a:ext uri="{9D8B030D-6E8A-4147-A177-3AD203B41FA5}">
                      <a16:colId xmlns:a16="http://schemas.microsoft.com/office/drawing/2014/main" val="4097201577"/>
                    </a:ext>
                  </a:extLst>
                </a:gridCol>
                <a:gridCol w="1409596">
                  <a:extLst>
                    <a:ext uri="{9D8B030D-6E8A-4147-A177-3AD203B41FA5}">
                      <a16:colId xmlns:a16="http://schemas.microsoft.com/office/drawing/2014/main" val="3879003424"/>
                    </a:ext>
                  </a:extLst>
                </a:gridCol>
                <a:gridCol w="1859033">
                  <a:extLst>
                    <a:ext uri="{9D8B030D-6E8A-4147-A177-3AD203B41FA5}">
                      <a16:colId xmlns:a16="http://schemas.microsoft.com/office/drawing/2014/main" val="3637444680"/>
                    </a:ext>
                  </a:extLst>
                </a:gridCol>
                <a:gridCol w="1470883">
                  <a:extLst>
                    <a:ext uri="{9D8B030D-6E8A-4147-A177-3AD203B41FA5}">
                      <a16:colId xmlns:a16="http://schemas.microsoft.com/office/drawing/2014/main" val="58767816"/>
                    </a:ext>
                  </a:extLst>
                </a:gridCol>
                <a:gridCol w="1859033">
                  <a:extLst>
                    <a:ext uri="{9D8B030D-6E8A-4147-A177-3AD203B41FA5}">
                      <a16:colId xmlns:a16="http://schemas.microsoft.com/office/drawing/2014/main" val="3315450368"/>
                    </a:ext>
                  </a:extLst>
                </a:gridCol>
              </a:tblGrid>
              <a:tr h="546425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n-US" altLang="zh-TW" sz="2400" b="0" i="0" u="none" strike="noStrike">
                          <a:solidFill>
                            <a:schemeClr val="bg1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109</a:t>
                      </a:r>
                      <a:r>
                        <a:rPr lang="zh-TW" altLang="en-US" sz="2400" b="0" i="0" u="none" strike="noStrike">
                          <a:solidFill>
                            <a:schemeClr val="bg1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年起本校及全國教育會考成績比較表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9799736"/>
                  </a:ext>
                </a:extLst>
              </a:tr>
              <a:tr h="508740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400" b="0" i="0" u="none" strike="noStrike" dirty="0">
                          <a:solidFill>
                            <a:schemeClr val="bg1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年度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400" b="0" i="0" u="none" strike="noStrike">
                          <a:solidFill>
                            <a:schemeClr val="bg1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b="0" i="0" u="none" strike="noStrike">
                          <a:solidFill>
                            <a:schemeClr val="bg1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109</a:t>
                      </a:r>
                      <a:r>
                        <a:rPr lang="zh-TW" altLang="en-US" sz="2400" b="0" i="0" u="none" strike="noStrike">
                          <a:solidFill>
                            <a:schemeClr val="bg1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本校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400" b="0" i="0" u="none" strike="noStrike">
                          <a:solidFill>
                            <a:schemeClr val="bg1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全國平均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b="0" i="0" u="none" strike="noStrike">
                          <a:solidFill>
                            <a:schemeClr val="bg1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110</a:t>
                      </a:r>
                      <a:r>
                        <a:rPr lang="zh-TW" altLang="en-US" sz="2400" b="0" i="0" u="none" strike="noStrike">
                          <a:solidFill>
                            <a:schemeClr val="bg1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本校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400" b="0" i="0" u="none" strike="noStrike">
                          <a:solidFill>
                            <a:schemeClr val="bg1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全國平均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5965431"/>
                  </a:ext>
                </a:extLst>
              </a:tr>
              <a:tr h="48989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chemeClr val="bg1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5A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400" b="0" i="0" u="none" strike="noStrike" dirty="0">
                          <a:solidFill>
                            <a:schemeClr val="bg1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百分比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b="0" i="0" u="none" strike="noStrike" dirty="0">
                          <a:solidFill>
                            <a:schemeClr val="bg1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2.70%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b="0" i="0" u="none" strike="noStrike" dirty="0">
                          <a:solidFill>
                            <a:schemeClr val="bg1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8.46%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b="0" i="0" u="none" strike="noStrike" dirty="0">
                          <a:solidFill>
                            <a:schemeClr val="bg1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3.63%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b="0" i="0" u="none" strike="noStrike" dirty="0">
                          <a:solidFill>
                            <a:schemeClr val="bg1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8.18%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1161008"/>
                  </a:ext>
                </a:extLst>
              </a:tr>
              <a:tr h="48989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chemeClr val="bg1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4A1B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400" b="0" i="0" u="none" strike="noStrike" dirty="0">
                          <a:solidFill>
                            <a:schemeClr val="bg1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百分比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b="0" i="0" u="none" strike="noStrike" dirty="0">
                          <a:solidFill>
                            <a:schemeClr val="bg1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3.33%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b="0" i="0" u="none" strike="noStrike" dirty="0">
                          <a:solidFill>
                            <a:schemeClr val="bg1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5.06%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b="0" i="0" u="none" strike="noStrike" dirty="0">
                          <a:solidFill>
                            <a:schemeClr val="bg1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2.49%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b="0" i="0" u="none" strike="noStrike" dirty="0">
                          <a:solidFill>
                            <a:schemeClr val="bg1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4.82%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8488990"/>
                  </a:ext>
                </a:extLst>
              </a:tr>
              <a:tr h="489899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400" b="0" i="0" u="none" strike="noStrike" dirty="0">
                          <a:solidFill>
                            <a:schemeClr val="bg1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累積百分比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b="0" i="0" u="none" strike="noStrike" dirty="0">
                          <a:solidFill>
                            <a:schemeClr val="bg1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6.09%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b="0" i="0" u="none" strike="noStrike" dirty="0">
                          <a:solidFill>
                            <a:schemeClr val="bg1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13.52%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b="0" i="0" u="none" strike="noStrike" dirty="0">
                          <a:solidFill>
                            <a:schemeClr val="bg1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6.12%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b="0" i="0" u="none" strike="noStrike" dirty="0">
                          <a:solidFill>
                            <a:schemeClr val="bg1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13.00%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9664476"/>
                  </a:ext>
                </a:extLst>
              </a:tr>
              <a:tr h="48989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chemeClr val="bg1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3A2B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400" b="0" i="0" u="none" strike="noStrike" dirty="0">
                          <a:solidFill>
                            <a:schemeClr val="bg1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百分比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b="0" i="0" u="none" strike="noStrike" dirty="0">
                          <a:solidFill>
                            <a:schemeClr val="bg1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6.03%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b="0" i="0" u="none" strike="noStrike" dirty="0">
                          <a:solidFill>
                            <a:schemeClr val="bg1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5.32%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b="0" i="0" u="none" strike="noStrike" dirty="0">
                          <a:solidFill>
                            <a:schemeClr val="bg1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2.95%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b="0" i="0" u="none" strike="noStrike" dirty="0">
                          <a:solidFill>
                            <a:schemeClr val="bg1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5.10%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6959632"/>
                  </a:ext>
                </a:extLst>
              </a:tr>
              <a:tr h="48989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chemeClr val="bg1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2A3B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400" b="0" i="0" u="none" strike="noStrike" dirty="0">
                          <a:solidFill>
                            <a:schemeClr val="bg1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百分比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b="0" i="0" u="none" strike="noStrike" dirty="0">
                          <a:solidFill>
                            <a:schemeClr val="bg1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4.78%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b="0" i="0" u="none" strike="noStrike" dirty="0">
                          <a:solidFill>
                            <a:schemeClr val="bg1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6.94%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b="0" i="0" u="none" strike="noStrike">
                          <a:solidFill>
                            <a:schemeClr val="bg1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6.35%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b="0" i="0" u="none" strike="noStrike" dirty="0">
                          <a:solidFill>
                            <a:schemeClr val="bg1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6.62%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6324549"/>
                  </a:ext>
                </a:extLst>
              </a:tr>
              <a:tr h="48989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chemeClr val="bg1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1A4B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400" b="0" i="0" u="none" strike="noStrike">
                          <a:solidFill>
                            <a:schemeClr val="bg1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百分比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b="0" i="0" u="none" strike="noStrike">
                          <a:solidFill>
                            <a:schemeClr val="bg1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9.56%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b="0" i="0" u="none" strike="noStrike" dirty="0">
                          <a:solidFill>
                            <a:schemeClr val="bg1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11.17%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b="0" i="0" u="none" strike="noStrike" dirty="0">
                          <a:solidFill>
                            <a:schemeClr val="bg1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12.24%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b="0" i="0" u="none" strike="noStrike" dirty="0">
                          <a:solidFill>
                            <a:schemeClr val="bg1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11.21%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1653513"/>
                  </a:ext>
                </a:extLst>
              </a:tr>
              <a:tr h="489899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400" b="0" i="0" u="none" strike="noStrike" dirty="0">
                          <a:solidFill>
                            <a:schemeClr val="bg1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累積百分比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b="0" i="0" u="none" strike="noStrike" dirty="0">
                          <a:solidFill>
                            <a:schemeClr val="bg1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26.40%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b="0" i="0" u="none" strike="noStrike" dirty="0">
                          <a:solidFill>
                            <a:schemeClr val="bg1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36.95%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b="0" i="0" u="none" strike="noStrike" dirty="0">
                          <a:solidFill>
                            <a:schemeClr val="bg1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27.66%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b="0" i="0" u="none" strike="noStrike" dirty="0">
                          <a:solidFill>
                            <a:schemeClr val="bg1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35.93%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4134441"/>
                  </a:ext>
                </a:extLst>
              </a:tr>
              <a:tr h="48989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chemeClr val="bg1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5B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400" b="0" i="0" u="none" strike="noStrike" dirty="0">
                          <a:solidFill>
                            <a:schemeClr val="bg1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百分比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b="0" i="0" u="none" strike="noStrike" dirty="0">
                          <a:solidFill>
                            <a:schemeClr val="bg1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24.81%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b="0" i="0" u="none" strike="noStrike" dirty="0">
                          <a:solidFill>
                            <a:schemeClr val="bg1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23.16%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b="0" i="0" u="none" strike="noStrike" dirty="0">
                          <a:solidFill>
                            <a:schemeClr val="bg1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26.30%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b="0" i="0" u="none" strike="noStrike" dirty="0">
                          <a:solidFill>
                            <a:schemeClr val="bg1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25.93%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1131366"/>
                  </a:ext>
                </a:extLst>
              </a:tr>
              <a:tr h="5087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chemeClr val="bg1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5C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400" b="0" i="0" u="none" strike="noStrike" dirty="0">
                          <a:solidFill>
                            <a:schemeClr val="bg1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百分比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b="0" i="0" u="none" strike="noStrike" dirty="0">
                          <a:solidFill>
                            <a:schemeClr val="bg1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7.69%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b="0" i="0" u="none" strike="noStrike" dirty="0">
                          <a:solidFill>
                            <a:schemeClr val="bg1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5.96%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b="0" i="0" u="none" strike="noStrike" dirty="0">
                          <a:solidFill>
                            <a:schemeClr val="bg1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7.03%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b="0" i="0" u="none" strike="noStrike" dirty="0">
                          <a:solidFill>
                            <a:schemeClr val="bg1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7.32%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64248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207483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337D71FF-5465-4194-A063-1C811CBBED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6</a:t>
            </a:fld>
            <a:endParaRPr lang="en-US" dirty="0"/>
          </a:p>
        </p:txBody>
      </p:sp>
      <p:sp>
        <p:nvSpPr>
          <p:cNvPr id="5" name="標題 1">
            <a:extLst>
              <a:ext uri="{FF2B5EF4-FFF2-40B4-BE49-F238E27FC236}">
                <a16:creationId xmlns:a16="http://schemas.microsoft.com/office/drawing/2014/main" id="{CDBF3468-1841-4E36-BB50-3A4E891C19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8092" y="217533"/>
            <a:ext cx="9613900" cy="1081088"/>
          </a:xfrm>
        </p:spPr>
        <p:txBody>
          <a:bodyPr/>
          <a:lstStyle/>
          <a:p>
            <a:r>
              <a:rPr lang="zh-TW" altLang="en-US" b="1" dirty="0"/>
              <a:t>叄</a:t>
            </a:r>
            <a:r>
              <a:rPr lang="en-US" altLang="zh-TW" b="1" dirty="0"/>
              <a:t>-03</a:t>
            </a:r>
            <a:r>
              <a:rPr lang="zh-TW" altLang="en-US" b="1" dirty="0"/>
              <a:t>、國中部教育會考</a:t>
            </a:r>
            <a:r>
              <a:rPr lang="en-US" altLang="zh-TW" b="1" dirty="0"/>
              <a:t>-110</a:t>
            </a:r>
            <a:r>
              <a:rPr lang="zh-TW" altLang="en-US" b="1" dirty="0"/>
              <a:t>作文</a:t>
            </a:r>
            <a:endParaRPr lang="zh-TW" altLang="en-US" dirty="0"/>
          </a:p>
        </p:txBody>
      </p:sp>
      <p:graphicFrame>
        <p:nvGraphicFramePr>
          <p:cNvPr id="6" name="表格 5">
            <a:extLst>
              <a:ext uri="{FF2B5EF4-FFF2-40B4-BE49-F238E27FC236}">
                <a16:creationId xmlns:a16="http://schemas.microsoft.com/office/drawing/2014/main" id="{F75CA23F-B931-44D7-A497-C3F218FC03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0056449"/>
              </p:ext>
            </p:extLst>
          </p:nvPr>
        </p:nvGraphicFramePr>
        <p:xfrm>
          <a:off x="2382473" y="1298621"/>
          <a:ext cx="6585357" cy="5341847"/>
        </p:xfrm>
        <a:graphic>
          <a:graphicData uri="http://schemas.openxmlformats.org/drawingml/2006/table">
            <a:tbl>
              <a:tblPr/>
              <a:tblGrid>
                <a:gridCol w="1975608">
                  <a:extLst>
                    <a:ext uri="{9D8B030D-6E8A-4147-A177-3AD203B41FA5}">
                      <a16:colId xmlns:a16="http://schemas.microsoft.com/office/drawing/2014/main" val="2984836219"/>
                    </a:ext>
                  </a:extLst>
                </a:gridCol>
                <a:gridCol w="2716459">
                  <a:extLst>
                    <a:ext uri="{9D8B030D-6E8A-4147-A177-3AD203B41FA5}">
                      <a16:colId xmlns:a16="http://schemas.microsoft.com/office/drawing/2014/main" val="3328173868"/>
                    </a:ext>
                  </a:extLst>
                </a:gridCol>
                <a:gridCol w="1893290">
                  <a:extLst>
                    <a:ext uri="{9D8B030D-6E8A-4147-A177-3AD203B41FA5}">
                      <a16:colId xmlns:a16="http://schemas.microsoft.com/office/drawing/2014/main" val="2532344051"/>
                    </a:ext>
                  </a:extLst>
                </a:gridCol>
              </a:tblGrid>
              <a:tr h="614313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altLang="zh-TW" sz="2800" b="0" i="0" u="none" strike="noStrike">
                          <a:solidFill>
                            <a:srgbClr val="000000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110</a:t>
                      </a:r>
                      <a:r>
                        <a:rPr lang="zh-TW" altLang="en-US" sz="2800" b="0" i="0" u="none" strike="noStrike">
                          <a:solidFill>
                            <a:srgbClr val="000000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年作文成績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6339459"/>
                  </a:ext>
                </a:extLst>
              </a:tr>
              <a:tr h="587603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0" i="0" u="none" strike="noStrike">
                          <a:solidFill>
                            <a:srgbClr val="000000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等級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0" i="0" u="none" strike="noStrike">
                          <a:solidFill>
                            <a:srgbClr val="000000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人數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0" i="0" u="none" strike="noStrike">
                          <a:solidFill>
                            <a:srgbClr val="000000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百分比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9850331"/>
                  </a:ext>
                </a:extLst>
              </a:tr>
              <a:tr h="587603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0" i="0" u="none" strike="noStrike">
                          <a:solidFill>
                            <a:srgbClr val="000000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六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b="0" i="0" u="none" strike="noStrike">
                          <a:solidFill>
                            <a:srgbClr val="000000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b="0" i="0" u="none" strike="noStrike">
                          <a:solidFill>
                            <a:srgbClr val="000000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0.23%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2649725"/>
                  </a:ext>
                </a:extLst>
              </a:tr>
              <a:tr h="587603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0" i="0" u="none" strike="noStrike">
                          <a:solidFill>
                            <a:srgbClr val="000000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五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b="0" i="0" u="none" strike="noStrike">
                          <a:solidFill>
                            <a:srgbClr val="000000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37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b="0" i="0" u="none" strike="noStrike">
                          <a:solidFill>
                            <a:srgbClr val="000000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8.39%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8691130"/>
                  </a:ext>
                </a:extLst>
              </a:tr>
              <a:tr h="587603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0" i="0" u="none" strike="noStrike">
                          <a:solidFill>
                            <a:srgbClr val="000000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四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b="0" i="0" u="none" strike="noStrike">
                          <a:solidFill>
                            <a:srgbClr val="000000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294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b="0" i="0" u="none" strike="noStrike">
                          <a:solidFill>
                            <a:srgbClr val="000000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66.67%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8035052"/>
                  </a:ext>
                </a:extLst>
              </a:tr>
              <a:tr h="587603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0" i="0" u="none" strike="noStrike">
                          <a:solidFill>
                            <a:srgbClr val="000000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三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b="0" i="0" u="none" strike="noStrike">
                          <a:solidFill>
                            <a:srgbClr val="000000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b="0" i="0" u="none" strike="noStrike">
                          <a:solidFill>
                            <a:srgbClr val="000000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13.61%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8562600"/>
                  </a:ext>
                </a:extLst>
              </a:tr>
              <a:tr h="587603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0" i="0" u="none" strike="noStrike">
                          <a:solidFill>
                            <a:srgbClr val="000000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二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b="0" i="0" u="none" strike="noStrike">
                          <a:solidFill>
                            <a:srgbClr val="000000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b="0" i="0" u="none" strike="noStrike">
                          <a:solidFill>
                            <a:srgbClr val="000000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3.85%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4366757"/>
                  </a:ext>
                </a:extLst>
              </a:tr>
              <a:tr h="587603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0" i="0" u="none" strike="noStrike">
                          <a:solidFill>
                            <a:srgbClr val="000000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一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b="0" i="0" u="none" strike="noStrike">
                          <a:solidFill>
                            <a:srgbClr val="000000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b="0" i="0" u="none" strike="noStrike">
                          <a:solidFill>
                            <a:srgbClr val="000000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2.72%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159971"/>
                  </a:ext>
                </a:extLst>
              </a:tr>
              <a:tr h="61431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O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b="0" i="0" u="none" strike="noStrike">
                          <a:solidFill>
                            <a:srgbClr val="000000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4.08%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49565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69395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DF5BFAC-96B8-42C7-908E-28C197FCD6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肆、</a:t>
            </a:r>
            <a:r>
              <a:rPr lang="zh-HK" altLang="zh-TW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重要行事：</a:t>
            </a:r>
            <a:r>
              <a:rPr lang="zh-TW" altLang="en-US" sz="40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以下行程會依疫情做更動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D47C271B-B5E6-45BF-8E61-FFF926421F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altLang="zh-TW" sz="2800" dirty="0"/>
              <a:t>07/03~08/31</a:t>
            </a:r>
            <a:r>
              <a:rPr lang="zh-TW" altLang="en-US" sz="2800" dirty="0"/>
              <a:t>暑假。</a:t>
            </a:r>
            <a:endParaRPr lang="zh-TW" altLang="zh-TW" sz="2800" dirty="0"/>
          </a:p>
          <a:p>
            <a:pPr marL="514350" indent="-514350">
              <a:buFont typeface="+mj-lt"/>
              <a:buAutoNum type="arabicPeriod"/>
            </a:pPr>
            <a:r>
              <a:rPr lang="en-US" altLang="zh-TW" sz="2800" dirty="0"/>
              <a:t>07/28~07/30 </a:t>
            </a:r>
            <a:r>
              <a:rPr lang="zh-TW" altLang="zh-TW" sz="2800" dirty="0"/>
              <a:t>大學</a:t>
            </a:r>
            <a:r>
              <a:rPr lang="zh-TW" altLang="en-US" sz="2800" dirty="0"/>
              <a:t>指考</a:t>
            </a:r>
            <a:endParaRPr lang="zh-TW" altLang="zh-TW" sz="2800" dirty="0"/>
          </a:p>
          <a:p>
            <a:pPr marL="514350" indent="-514350">
              <a:buFont typeface="+mj-lt"/>
              <a:buAutoNum type="arabicPeriod"/>
            </a:pPr>
            <a:r>
              <a:rPr lang="en-US" altLang="zh-TW" sz="2800" dirty="0"/>
              <a:t>08/02(</a:t>
            </a:r>
            <a:r>
              <a:rPr lang="zh-TW" altLang="en-US" sz="2800" dirty="0"/>
              <a:t>一</a:t>
            </a:r>
            <a:r>
              <a:rPr lang="en-US" altLang="zh-TW" sz="2800" dirty="0"/>
              <a:t>) </a:t>
            </a:r>
            <a:r>
              <a:rPr lang="zh-TW" altLang="en-US" sz="2800" dirty="0"/>
              <a:t>全校返校</a:t>
            </a:r>
            <a:endParaRPr lang="zh-TW" altLang="zh-TW" sz="2800" dirty="0"/>
          </a:p>
          <a:p>
            <a:pPr marL="514350" indent="-514350">
              <a:buFont typeface="+mj-lt"/>
              <a:buAutoNum type="arabicPeriod"/>
            </a:pPr>
            <a:r>
              <a:rPr lang="en-US" altLang="zh-TW" sz="2800" dirty="0"/>
              <a:t>08/27(</a:t>
            </a:r>
            <a:r>
              <a:rPr lang="zh-TW" altLang="en-US" sz="2800" dirty="0"/>
              <a:t>五</a:t>
            </a:r>
            <a:r>
              <a:rPr lang="en-US" altLang="zh-TW" sz="2800" dirty="0"/>
              <a:t>) </a:t>
            </a:r>
            <a:r>
              <a:rPr lang="zh-TW" altLang="en-US" sz="2800" dirty="0"/>
              <a:t>全校返校，</a:t>
            </a:r>
            <a:r>
              <a:rPr lang="en-US" altLang="zh-TW" sz="2800" dirty="0"/>
              <a:t>09:30 </a:t>
            </a:r>
            <a:r>
              <a:rPr lang="zh-TW" altLang="zh-TW" sz="2800" dirty="0"/>
              <a:t>期初校務會議</a:t>
            </a:r>
            <a:r>
              <a:rPr lang="zh-TW" altLang="en-US" sz="2800" dirty="0"/>
              <a:t>。</a:t>
            </a:r>
            <a:endParaRPr lang="zh-TW" altLang="zh-TW" sz="2800" dirty="0"/>
          </a:p>
          <a:p>
            <a:pPr marL="514350" indent="-514350">
              <a:buFont typeface="+mj-lt"/>
              <a:buAutoNum type="arabicPeriod"/>
            </a:pPr>
            <a:r>
              <a:rPr lang="en-US" altLang="zh-TW" sz="2800" dirty="0"/>
              <a:t>09/01(</a:t>
            </a:r>
            <a:r>
              <a:rPr lang="zh-TW" altLang="en-US" sz="2800" dirty="0"/>
              <a:t>三</a:t>
            </a:r>
            <a:r>
              <a:rPr lang="en-US" altLang="zh-TW" sz="2800" dirty="0"/>
              <a:t>) 110</a:t>
            </a:r>
            <a:r>
              <a:rPr lang="zh-TW" altLang="zh-TW" sz="2800" dirty="0"/>
              <a:t>學年度第</a:t>
            </a:r>
            <a:r>
              <a:rPr lang="zh-TW" altLang="en-US" sz="2800" dirty="0"/>
              <a:t>一</a:t>
            </a:r>
            <a:r>
              <a:rPr lang="zh-TW" altLang="zh-TW" sz="2800" dirty="0"/>
              <a:t>學期 開學</a:t>
            </a:r>
            <a:r>
              <a:rPr lang="zh-TW" altLang="en-US" sz="2800" dirty="0"/>
              <a:t>，正式上課。</a:t>
            </a:r>
            <a:endParaRPr lang="en-US" altLang="zh-TW" sz="2800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B438BC7E-BFC6-4ED8-BAFD-38587E46A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02623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圖片 7">
            <a:extLst>
              <a:ext uri="{FF2B5EF4-FFF2-40B4-BE49-F238E27FC236}">
                <a16:creationId xmlns:a16="http://schemas.microsoft.com/office/drawing/2014/main" id="{740CC018-D763-4711-8627-2DFD3C63FD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33994" y="1844016"/>
            <a:ext cx="5712193" cy="4837774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065402" y="798022"/>
            <a:ext cx="9874147" cy="914400"/>
          </a:xfrm>
        </p:spPr>
        <p:txBody>
          <a:bodyPr>
            <a:noAutofit/>
          </a:bodyPr>
          <a:lstStyle/>
          <a:p>
            <a:pPr lvl="0"/>
            <a:r>
              <a:rPr lang="zh-TW" altLang="en-US" sz="4800" b="1" kern="100" dirty="0">
                <a:solidFill>
                  <a:srgbClr val="FFFF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我在學校工作，因為我喜歡孩子！</a:t>
            </a:r>
            <a:endParaRPr lang="zh-TW" altLang="en-US" sz="4800" dirty="0">
              <a:solidFill>
                <a:srgbClr val="FFFF00"/>
              </a:solidFill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6" name="內容版面配置區 5"/>
          <p:cNvSpPr>
            <a:spLocks noGrp="1"/>
          </p:cNvSpPr>
          <p:nvPr>
            <p:ph idx="1"/>
          </p:nvPr>
        </p:nvSpPr>
        <p:spPr>
          <a:xfrm>
            <a:off x="-60834" y="2797941"/>
            <a:ext cx="6402912" cy="1787497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zh-TW" altLang="en-US" sz="37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你用心找出孩子生命裡的鑽石，</a:t>
            </a:r>
            <a:endParaRPr lang="en-US" altLang="zh-TW" sz="37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lvl="0" indent="0">
              <a:buNone/>
            </a:pPr>
            <a:endParaRPr lang="en-US" altLang="zh-TW" sz="37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lvl="0" indent="0">
              <a:buNone/>
            </a:pPr>
            <a:r>
              <a:rPr lang="zh-TW" altLang="en-US" sz="37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他就會想盡辦法硺磨自己。</a:t>
            </a:r>
            <a:endParaRPr lang="en-US" altLang="zh-TW" sz="37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lvl="0" indent="0" algn="r">
              <a:buNone/>
            </a:pP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劉大偉</a:t>
            </a:r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-</a:t>
            </a: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發光的螢火蟲</a:t>
            </a:r>
            <a:endParaRPr lang="en-US" altLang="zh-TW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lvl="0" indent="0">
              <a:buNone/>
            </a:pPr>
            <a:endParaRPr lang="en-US" altLang="zh-TW" sz="37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lvl="0" indent="0">
              <a:buNone/>
            </a:pPr>
            <a:endParaRPr lang="zh-TW" altLang="en-US" sz="37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語音泡泡: 圓角矩形 2">
            <a:extLst>
              <a:ext uri="{FF2B5EF4-FFF2-40B4-BE49-F238E27FC236}">
                <a16:creationId xmlns:a16="http://schemas.microsoft.com/office/drawing/2014/main" id="{7A325FF0-B70A-4626-88A4-EF350AC03BCF}"/>
              </a:ext>
            </a:extLst>
          </p:cNvPr>
          <p:cNvSpPr/>
          <p:nvPr/>
        </p:nvSpPr>
        <p:spPr>
          <a:xfrm>
            <a:off x="8419292" y="1702471"/>
            <a:ext cx="2147582" cy="801361"/>
          </a:xfrm>
          <a:prstGeom prst="wedgeRoundRectCallout">
            <a:avLst>
              <a:gd name="adj1" fmla="val -38411"/>
              <a:gd name="adj2" fmla="val 85531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/>
              <a:t>我要賣了我弟</a:t>
            </a:r>
            <a:r>
              <a:rPr lang="en-US" altLang="zh-TW" dirty="0"/>
              <a:t>!!</a:t>
            </a:r>
            <a:endParaRPr lang="zh-TW" altLang="en-US" dirty="0"/>
          </a:p>
        </p:txBody>
      </p:sp>
      <p:sp>
        <p:nvSpPr>
          <p:cNvPr id="7" name="語音泡泡: 圓角矩形 6">
            <a:extLst>
              <a:ext uri="{FF2B5EF4-FFF2-40B4-BE49-F238E27FC236}">
                <a16:creationId xmlns:a16="http://schemas.microsoft.com/office/drawing/2014/main" id="{8161904D-23A6-4F56-A812-67D78063D6D6}"/>
              </a:ext>
            </a:extLst>
          </p:cNvPr>
          <p:cNvSpPr/>
          <p:nvPr/>
        </p:nvSpPr>
        <p:spPr>
          <a:xfrm>
            <a:off x="9836289" y="2797941"/>
            <a:ext cx="2147582" cy="801361"/>
          </a:xfrm>
          <a:prstGeom prst="wedgeRoundRectCallout">
            <a:avLst>
              <a:gd name="adj1" fmla="val 1432"/>
              <a:gd name="adj2" fmla="val 100187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/>
              <a:t>我愛我姐姐</a:t>
            </a:r>
            <a:r>
              <a:rPr lang="en-US" altLang="zh-TW" dirty="0"/>
              <a:t>!!</a:t>
            </a:r>
          </a:p>
        </p:txBody>
      </p:sp>
    </p:spTree>
    <p:extLst>
      <p:ext uri="{BB962C8B-B14F-4D97-AF65-F5344CB8AC3E}">
        <p14:creationId xmlns:p14="http://schemas.microsoft.com/office/powerpoint/2010/main" val="40553605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theme/theme1.xml><?xml version="1.0" encoding="utf-8"?>
<a:theme xmlns:a="http://schemas.openxmlformats.org/drawingml/2006/main" name="柏林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TM04033917[[fn=柏林]]</Template>
  <TotalTime>13156</TotalTime>
  <Words>748</Words>
  <Application>Microsoft Office PowerPoint</Application>
  <PresentationFormat>寬螢幕</PresentationFormat>
  <Paragraphs>266</Paragraphs>
  <Slides>8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8</vt:i4>
      </vt:variant>
    </vt:vector>
  </HeadingPairs>
  <TitlesOfParts>
    <vt:vector size="17" baseType="lpstr">
      <vt:lpstr>微軟正黑體</vt:lpstr>
      <vt:lpstr>新細明體</vt:lpstr>
      <vt:lpstr>標楷體</vt:lpstr>
      <vt:lpstr>Arial</vt:lpstr>
      <vt:lpstr>Calibri</vt:lpstr>
      <vt:lpstr>Script MT Bold</vt:lpstr>
      <vt:lpstr>Times New Roman</vt:lpstr>
      <vt:lpstr>Trebuchet MS</vt:lpstr>
      <vt:lpstr>柏林</vt:lpstr>
      <vt:lpstr>臺南市大灣高級中學 109學年度第二學期  期末校務會議</vt:lpstr>
      <vt:lpstr>壹、為因應隨時可能之疫情</vt:lpstr>
      <vt:lpstr>貳、「教學不力或不能勝任工作」      認定參考基準</vt:lpstr>
      <vt:lpstr>叄-01、國中部教育會考-歷年成績</vt:lpstr>
      <vt:lpstr>叄-02、國中部教育會考-對照表</vt:lpstr>
      <vt:lpstr>叄-03、國中部教育會考-110作文</vt:lpstr>
      <vt:lpstr>肆、重要行事：以下行程會依疫情做更動</vt:lpstr>
      <vt:lpstr>我在學校工作，因為我喜歡孩子！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臺南市大灣高級中學 109學年度第一學期  期末校務會議</dc:title>
  <dc:creator>yanglegend</dc:creator>
  <cp:lastModifiedBy>USER</cp:lastModifiedBy>
  <cp:revision>30</cp:revision>
  <cp:lastPrinted>2021-07-01T06:08:49Z</cp:lastPrinted>
  <dcterms:created xsi:type="dcterms:W3CDTF">2021-01-15T00:10:51Z</dcterms:created>
  <dcterms:modified xsi:type="dcterms:W3CDTF">2021-07-01T06:15:15Z</dcterms:modified>
</cp:coreProperties>
</file>