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Lst>
  <p:notesMasterIdLst>
    <p:notesMasterId r:id="rId41"/>
  </p:notesMasterIdLst>
  <p:handoutMasterIdLst>
    <p:handoutMasterId r:id="rId42"/>
  </p:handoutMasterIdLst>
  <p:sldIdLst>
    <p:sldId id="1171" r:id="rId3"/>
    <p:sldId id="1251" r:id="rId4"/>
    <p:sldId id="1253" r:id="rId5"/>
    <p:sldId id="1259" r:id="rId6"/>
    <p:sldId id="1399" r:id="rId7"/>
    <p:sldId id="1263" r:id="rId8"/>
    <p:sldId id="1363" r:id="rId9"/>
    <p:sldId id="1434" r:id="rId10"/>
    <p:sldId id="1435" r:id="rId11"/>
    <p:sldId id="1395" r:id="rId12"/>
    <p:sldId id="1419" r:id="rId13"/>
    <p:sldId id="1436" r:id="rId14"/>
    <p:sldId id="1460" r:id="rId15"/>
    <p:sldId id="1438" r:id="rId16"/>
    <p:sldId id="1439" r:id="rId17"/>
    <p:sldId id="1442" r:id="rId18"/>
    <p:sldId id="1441" r:id="rId19"/>
    <p:sldId id="1271" r:id="rId20"/>
    <p:sldId id="1392" r:id="rId21"/>
    <p:sldId id="1273" r:id="rId22"/>
    <p:sldId id="1358" r:id="rId23"/>
    <p:sldId id="1371" r:id="rId24"/>
    <p:sldId id="1430" r:id="rId25"/>
    <p:sldId id="1431" r:id="rId26"/>
    <p:sldId id="574" r:id="rId27"/>
    <p:sldId id="1023" r:id="rId28"/>
    <p:sldId id="1025" r:id="rId29"/>
    <p:sldId id="1026" r:id="rId30"/>
    <p:sldId id="1027" r:id="rId31"/>
    <p:sldId id="1029" r:id="rId32"/>
    <p:sldId id="1031" r:id="rId33"/>
    <p:sldId id="1448" r:id="rId34"/>
    <p:sldId id="1449" r:id="rId35"/>
    <p:sldId id="1450" r:id="rId36"/>
    <p:sldId id="1452" r:id="rId37"/>
    <p:sldId id="1453" r:id="rId38"/>
    <p:sldId id="1455" r:id="rId39"/>
    <p:sldId id="1456" r:id="rId40"/>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E65100"/>
    <a:srgbClr val="1565C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8095" autoAdjust="0"/>
  </p:normalViewPr>
  <p:slideViewPr>
    <p:cSldViewPr>
      <p:cViewPr varScale="1">
        <p:scale>
          <a:sx n="89" d="100"/>
          <a:sy n="89" d="100"/>
        </p:scale>
        <p:origin x="2328" y="90"/>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pt>
    <dgm:pt modelId="{AE3B6CB6-B6B3-4CCA-8D0E-0DCB836CDB0B}" type="pres">
      <dgm:prSet presAssocID="{82C9833E-CFC6-4F24-9EF0-5379B6335108}" presName="textNode" presStyleLbl="bgShp" presStyleIdx="0" presStyleCnt="3"/>
      <dgm:spPr/>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pt>
    <dgm:pt modelId="{C211497E-3339-4249-93D6-9EC632C2238A}" type="pres">
      <dgm:prSet presAssocID="{E9DE5E82-576B-45FC-8C03-55B97AE41FC7}" presName="textNode" presStyleLbl="bgShp" presStyleIdx="1" presStyleCnt="3"/>
      <dgm:spPr/>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pt>
    <dgm:pt modelId="{831D0567-E8AB-4E3F-9CC0-6526746CCF33}" type="pres">
      <dgm:prSet presAssocID="{50F9AD58-C6F9-4B26-9A44-099E8C7B9991}" presName="textNode" presStyleLbl="bgShp" presStyleIdx="2" presStyleCnt="3"/>
      <dgm:spPr/>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pt>
  </dgm:ptLst>
  <dgm:cxnLst>
    <dgm:cxn modelId="{F84B8101-2FFE-4BF5-959E-B25822F1C183}" srcId="{50F9AD58-C6F9-4B26-9A44-099E8C7B9991}" destId="{541D9280-A3FB-4DC0-841B-CE84CB9E60C2}" srcOrd="1" destOrd="0" parTransId="{4AD92575-D6C7-4B31-89E8-2ED604818FC9}" sibTransId="{36003454-510B-4C88-BC44-81D0EEDA963B}"/>
    <dgm:cxn modelId="{62E48F12-7BDE-491C-B02C-E26301A60CA1}" srcId="{50F9AD58-C6F9-4B26-9A44-099E8C7B9991}" destId="{9653AC71-0506-42CF-A3ED-848A3A1584FF}" srcOrd="0" destOrd="0" parTransId="{2F6B7017-28EC-40D7-98F7-627D8C715AB1}" sibTransId="{68D2B623-402F-47BA-9ABA-08AF89E7DFAB}"/>
    <dgm:cxn modelId="{BDFD7516-4812-4CD2-9C92-519E33596FC5}" type="presOf" srcId="{C62AC598-3BE7-4B94-9D35-BB6F33DC5618}" destId="{2E3E7EC0-401A-47EF-931A-C45752A88EC3}" srcOrd="0"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06BF0239-318C-476E-B083-9FFCAE9EDDAE}" type="presOf" srcId="{F2E4DFBB-6337-476F-B0CB-C671510861B1}" destId="{6E9059D8-0211-4DF1-849B-E17407CE14CA}" srcOrd="0" destOrd="0" presId="urn:microsoft.com/office/officeart/2005/8/layout/lProcess2"/>
    <dgm:cxn modelId="{EBB66C3D-5645-4EA6-AE2A-3E121A42F382}" type="presOf" srcId="{50F9AD58-C6F9-4B26-9A44-099E8C7B9991}" destId="{6C33CF15-F947-493A-B2FF-50B87AE0E1AF}" srcOrd="0" destOrd="0" presId="urn:microsoft.com/office/officeart/2005/8/layout/lProcess2"/>
    <dgm:cxn modelId="{0B81EC64-F01E-4EA3-B313-54A93F1B05E0}" srcId="{50F9AD58-C6F9-4B26-9A44-099E8C7B9991}" destId="{C62AC598-3BE7-4B94-9D35-BB6F33DC5618}" srcOrd="2" destOrd="0" parTransId="{C1716B17-1517-4674-82CD-BF58758306EF}" sibTransId="{2DB8564A-9111-4E9D-A61D-57C5EEAD5075}"/>
    <dgm:cxn modelId="{75DCFD47-6C4F-4D82-8D3E-69FF7A43B170}" type="presOf" srcId="{E242DDEB-9E02-410D-87E8-47DA09E599E3}" destId="{A4A104F7-4D6B-4510-A434-A027A37D4C3F}" srcOrd="0" destOrd="0" presId="urn:microsoft.com/office/officeart/2005/8/layout/lProcess2"/>
    <dgm:cxn modelId="{E3058D73-C551-412A-81D1-6E88F5E09DCB}" type="presOf" srcId="{82C9833E-CFC6-4F24-9EF0-5379B6335108}" destId="{5DE3CBA5-1702-42A1-82B9-4E0ED9B6AF99}"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A88FA8A3-2FBD-467D-B81C-616D11D5A671}" type="presOf" srcId="{A152601A-C490-4317-B07F-C3E277D605C7}" destId="{848D29AD-7A8D-4B6B-AD23-3529BE8D671D}"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CA8BD0CF-2D42-4C8B-9CCE-C092C5B912BC}" srcId="{E9DE5E82-576B-45FC-8C03-55B97AE41FC7}" destId="{F2E4DFBB-6337-476F-B0CB-C671510861B1}" srcOrd="0" destOrd="0" parTransId="{CB412C09-9088-40B0-AF7B-D28B3A707961}" sibTransId="{C76BB582-AF4F-4EEC-8BF7-90FA1814EBC0}"/>
    <dgm:cxn modelId="{047AD8CF-386A-4D9A-941E-25E45332DCB0}" type="presOf" srcId="{E9DE5E82-576B-45FC-8C03-55B97AE41FC7}" destId="{C211497E-3339-4249-93D6-9EC632C2238A}" srcOrd="1"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C47F86D5-9178-477A-8979-3A5DBE1A7445}" type="presOf" srcId="{82C9833E-CFC6-4F24-9EF0-5379B6335108}" destId="{AE3B6CB6-B6B3-4CCA-8D0E-0DCB836CDB0B}" srcOrd="1"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59" y="0"/>
          <a:ext cx="2494380" cy="4104456"/>
        </a:xfrm>
        <a:prstGeom prst="roundRect">
          <a:avLst>
            <a:gd name="adj" fmla="val 10000"/>
          </a:avLst>
        </a:prstGeom>
        <a:solidFill>
          <a:srgbClr val="FCE4E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a:latin typeface="微軟正黑體" pitchFamily="34" charset="-120"/>
              <a:ea typeface="微軟正黑體" pitchFamily="34" charset="-120"/>
            </a:rPr>
            <a:t>國家教育研究院</a:t>
          </a:r>
          <a:endParaRPr lang="zh-TW" altLang="en-US" sz="2400" b="1" kern="1200" dirty="0">
            <a:latin typeface="微軟正黑體" pitchFamily="34" charset="-120"/>
            <a:ea typeface="微軟正黑體" pitchFamily="34" charset="-120"/>
          </a:endParaRPr>
        </a:p>
      </dsp:txBody>
      <dsp:txXfrm>
        <a:off x="959" y="0"/>
        <a:ext cx="2494380" cy="1231336"/>
      </dsp:txXfrm>
    </dsp:sp>
    <dsp:sp modelId="{A4A104F7-4D6B-4510-A434-A027A37D4C3F}">
      <dsp:nvSpPr>
        <dsp:cNvPr id="0" name=""/>
        <dsp:cNvSpPr/>
      </dsp:nvSpPr>
      <dsp:spPr>
        <a:xfrm>
          <a:off x="250397" y="1231336"/>
          <a:ext cx="1995504" cy="2667896"/>
        </a:xfrm>
        <a:prstGeom prst="roundRect">
          <a:avLst>
            <a:gd name="adj" fmla="val 10000"/>
          </a:avLst>
        </a:prstGeom>
        <a:solidFill>
          <a:srgbClr val="D81B6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zh-TW" altLang="en-US" sz="2200" b="0" kern="1200" dirty="0">
              <a:effectLst/>
              <a:latin typeface="微軟正黑體" panose="020B0604030504040204" pitchFamily="34" charset="-120"/>
              <a:ea typeface="微軟正黑體" panose="020B0604030504040204" pitchFamily="34" charset="-120"/>
            </a:rPr>
            <a:t>十二年國民</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基本教育課程</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研究發展會</a:t>
          </a:r>
        </a:p>
      </dsp:txBody>
      <dsp:txXfrm>
        <a:off x="308843" y="1289782"/>
        <a:ext cx="1878612" cy="2551004"/>
      </dsp:txXfrm>
    </dsp:sp>
    <dsp:sp modelId="{0F6CDCE7-324C-497F-9927-50FCA3167E58}">
      <dsp:nvSpPr>
        <dsp:cNvPr id="0" name=""/>
        <dsp:cNvSpPr/>
      </dsp:nvSpPr>
      <dsp:spPr>
        <a:xfrm>
          <a:off x="2682417" y="0"/>
          <a:ext cx="2494380" cy="4104456"/>
        </a:xfrm>
        <a:prstGeom prst="roundRect">
          <a:avLst>
            <a:gd name="adj" fmla="val 10000"/>
          </a:avLst>
        </a:prstGeom>
        <a:solidFill>
          <a:srgbClr val="E8F5E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ts val="3200"/>
            </a:lnSpc>
            <a:spcBef>
              <a:spcPct val="0"/>
            </a:spcBef>
            <a:spcAft>
              <a:spcPts val="0"/>
            </a:spcAft>
            <a:buNone/>
          </a:pPr>
          <a:r>
            <a:rPr lang="zh-TW" altLang="en-US" sz="2400" b="1" kern="1200" dirty="0">
              <a:latin typeface="微軟正黑體" pitchFamily="34" charset="-120"/>
              <a:ea typeface="微軟正黑體" pitchFamily="34" charset="-120"/>
            </a:rPr>
            <a:t>教育部</a:t>
          </a:r>
        </a:p>
      </dsp:txBody>
      <dsp:txXfrm>
        <a:off x="2682417" y="0"/>
        <a:ext cx="2494380" cy="1231336"/>
      </dsp:txXfrm>
    </dsp:sp>
    <dsp:sp modelId="{6E9059D8-0211-4DF1-849B-E17407CE14CA}">
      <dsp:nvSpPr>
        <dsp:cNvPr id="0" name=""/>
        <dsp:cNvSpPr/>
      </dsp:nvSpPr>
      <dsp:spPr>
        <a:xfrm>
          <a:off x="2931855" y="1231336"/>
          <a:ext cx="1995504" cy="2667896"/>
        </a:xfrm>
        <a:prstGeom prst="roundRect">
          <a:avLst>
            <a:gd name="adj" fmla="val 10000"/>
          </a:avLst>
        </a:prstGeom>
        <a:solidFill>
          <a:srgbClr val="43A0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高級中等</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以下學校</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課程審議會</a:t>
          </a:r>
        </a:p>
      </dsp:txBody>
      <dsp:txXfrm>
        <a:off x="2990301" y="1289782"/>
        <a:ext cx="1878612" cy="2551004"/>
      </dsp:txXfrm>
    </dsp:sp>
    <dsp:sp modelId="{6C33CF15-F947-493A-B2FF-50B87AE0E1AF}">
      <dsp:nvSpPr>
        <dsp:cNvPr id="0" name=""/>
        <dsp:cNvSpPr/>
      </dsp:nvSpPr>
      <dsp:spPr>
        <a:xfrm>
          <a:off x="5363876" y="0"/>
          <a:ext cx="2494380" cy="4104456"/>
        </a:xfrm>
        <a:prstGeom prst="roundRect">
          <a:avLst>
            <a:gd name="adj" fmla="val 10000"/>
          </a:avLst>
        </a:prstGeom>
        <a:solidFill>
          <a:srgbClr val="E3F2F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ts val="2880"/>
            </a:lnSpc>
            <a:spcBef>
              <a:spcPct val="0"/>
            </a:spcBef>
            <a:spcAft>
              <a:spcPts val="0"/>
            </a:spcAft>
            <a:buNone/>
          </a:pPr>
          <a:r>
            <a:rPr lang="zh-TW" altLang="en-US" sz="2400" b="1" kern="1200">
              <a:latin typeface="微軟正黑體" pitchFamily="34" charset="-120"/>
              <a:ea typeface="微軟正黑體" pitchFamily="34" charset="-120"/>
            </a:rPr>
            <a:t>支持</a:t>
          </a:r>
          <a:r>
            <a:rPr lang="zh-TW" altLang="en-US" sz="2400" b="1" kern="1200" dirty="0">
              <a:latin typeface="微軟正黑體" pitchFamily="34" charset="-120"/>
              <a:ea typeface="微軟正黑體" pitchFamily="34" charset="-120"/>
            </a:rPr>
            <a:t>系統</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363876" y="0"/>
        <a:ext cx="2494380" cy="1231336"/>
      </dsp:txXfrm>
    </dsp:sp>
    <dsp:sp modelId="{B8DFAAB5-7550-4863-8580-4134C0D65A2F}">
      <dsp:nvSpPr>
        <dsp:cNvPr id="0" name=""/>
        <dsp:cNvSpPr/>
      </dsp:nvSpPr>
      <dsp:spPr>
        <a:xfrm>
          <a:off x="5514058" y="1231687"/>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zh-TW" altLang="en-US" sz="2200" b="0" kern="1200">
              <a:ln/>
              <a:effectLst/>
              <a:latin typeface="微軟正黑體" panose="020B0604030504040204" pitchFamily="34" charset="-120"/>
              <a:ea typeface="微軟正黑體" panose="020B0604030504040204" pitchFamily="34" charset="-120"/>
            </a:rPr>
            <a:t>課程推動</a:t>
          </a:r>
          <a:br>
            <a:rPr lang="en-US" altLang="zh-TW" sz="2200" b="0" kern="1200">
              <a:ln/>
              <a:effectLst/>
              <a:latin typeface="微軟正黑體" panose="020B0604030504040204" pitchFamily="34" charset="-120"/>
              <a:ea typeface="微軟正黑體" panose="020B0604030504040204" pitchFamily="34" charset="-120"/>
            </a:rPr>
          </a:br>
          <a:r>
            <a:rPr lang="zh-TW" altLang="en-US" sz="2200" b="0" kern="1200">
              <a:ln/>
              <a:effectLst/>
              <a:latin typeface="微軟正黑體" panose="020B0604030504040204" pitchFamily="34" charset="-120"/>
              <a:ea typeface="微軟正黑體" panose="020B0604030504040204" pitchFamily="34" charset="-120"/>
            </a:rPr>
            <a:t>與</a:t>
          </a:r>
          <a:r>
            <a:rPr lang="zh-TW" altLang="en-US" sz="2200" b="0" kern="1200" dirty="0">
              <a:ln/>
              <a:effectLst/>
              <a:latin typeface="微軟正黑體" panose="020B0604030504040204" pitchFamily="34" charset="-120"/>
              <a:ea typeface="微軟正黑體" panose="020B0604030504040204" pitchFamily="34" charset="-120"/>
            </a:rPr>
            <a:t>實施系統</a:t>
          </a:r>
          <a:endParaRPr lang="zh-TW" altLang="en-US" sz="2200" b="0" kern="1200" dirty="0">
            <a:effectLst/>
            <a:latin typeface="微軟正黑體" panose="020B0604030504040204" pitchFamily="34" charset="-120"/>
            <a:ea typeface="微軟正黑體" panose="020B0604030504040204" pitchFamily="34" charset="-120"/>
          </a:endParaRPr>
        </a:p>
      </dsp:txBody>
      <dsp:txXfrm>
        <a:off x="5537676" y="1255305"/>
        <a:ext cx="2146780" cy="759125"/>
      </dsp:txXfrm>
    </dsp:sp>
    <dsp:sp modelId="{BCED6967-3DA9-4373-8E91-2321015E54E8}">
      <dsp:nvSpPr>
        <dsp:cNvPr id="0" name=""/>
        <dsp:cNvSpPr/>
      </dsp:nvSpPr>
      <dsp:spPr>
        <a:xfrm>
          <a:off x="5516562" y="2162104"/>
          <a:ext cx="2189008"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b="0" kern="120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40180" y="2185722"/>
        <a:ext cx="2141772" cy="759125"/>
      </dsp:txXfrm>
    </dsp:sp>
    <dsp:sp modelId="{2E3E7EC0-401A-47EF-931A-C45752A88EC3}">
      <dsp:nvSpPr>
        <dsp:cNvPr id="0" name=""/>
        <dsp:cNvSpPr/>
      </dsp:nvSpPr>
      <dsp:spPr>
        <a:xfrm>
          <a:off x="5514058" y="3092521"/>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b="0" kern="1200">
              <a:ln/>
              <a:effectLst/>
              <a:latin typeface="微軟正黑體" panose="020B0604030504040204" pitchFamily="34" charset="-120"/>
              <a:ea typeface="微軟正黑體" panose="020B0604030504040204" pitchFamily="34" charset="-120"/>
            </a:rPr>
            <a:t>評量與入學</a:t>
          </a:r>
          <a:br>
            <a:rPr lang="en-US" sz="2200" b="0" kern="1200">
              <a:ln/>
              <a:effectLst/>
              <a:latin typeface="微軟正黑體" panose="020B0604030504040204" pitchFamily="34" charset="-120"/>
              <a:ea typeface="微軟正黑體" panose="020B0604030504040204" pitchFamily="34" charset="-120"/>
            </a:rPr>
          </a:br>
          <a:r>
            <a:rPr lang="en-US" sz="2200" b="0" kern="1200">
              <a:ln/>
              <a:effectLst/>
              <a:latin typeface="微軟正黑體" panose="020B0604030504040204" pitchFamily="34" charset="-120"/>
              <a:ea typeface="微軟正黑體" panose="020B0604030504040204" pitchFamily="34" charset="-120"/>
            </a:rPr>
            <a:t>制度系統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37676" y="3116139"/>
        <a:ext cx="2146780" cy="7591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2019/9/21</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2019/9/21</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9</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00116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107187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請家長猜是哪個領域的考題</a:t>
            </a:r>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13</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967973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18</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20</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21</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1</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強調彈性學習課程無審定本，學校需要自行研發課程</a:t>
            </a:r>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22</a:t>
            </a:fld>
            <a:endParaRPr lang="en-US" altLang="zh-TW"/>
          </a:p>
        </p:txBody>
      </p:sp>
    </p:spTree>
    <p:extLst>
      <p:ext uri="{BB962C8B-B14F-4D97-AF65-F5344CB8AC3E}">
        <p14:creationId xmlns:p14="http://schemas.microsoft.com/office/powerpoint/2010/main" val="398059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強調老師潛力無窮，組成社群進行對話，可以非常美好的課程</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23</a:t>
            </a:fld>
            <a:endParaRPr lang="en-US" altLang="zh-TW"/>
          </a:p>
        </p:txBody>
      </p:sp>
    </p:spTree>
    <p:extLst>
      <p:ext uri="{BB962C8B-B14F-4D97-AF65-F5344CB8AC3E}">
        <p14:creationId xmlns:p14="http://schemas.microsoft.com/office/powerpoint/2010/main" val="115015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1.</a:t>
            </a:r>
            <a:r>
              <a:rPr lang="zh-TW" altLang="zh-TW" sz="12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31</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a:solidFill>
                  <a:schemeClr val="tx1"/>
                </a:solidFill>
                <a:effectLst/>
                <a:latin typeface="+mn-lt"/>
                <a:ea typeface="+mn-ea"/>
                <a:cs typeface="+mn-cs"/>
              </a:rPr>
              <a:t>1.</a:t>
            </a:r>
            <a:r>
              <a:rPr kumimoji="1" lang="zh-TW" altLang="zh-TW" sz="1200" kern="1200" dirty="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a:solidFill>
                <a:schemeClr val="tx1"/>
              </a:solidFill>
              <a:effectLst/>
              <a:latin typeface="+mn-lt"/>
              <a:ea typeface="+mn-ea"/>
              <a:cs typeface="+mn-cs"/>
            </a:endParaRPr>
          </a:p>
          <a:p>
            <a:r>
              <a:rPr kumimoji="1" lang="en-US" altLang="zh-TW" sz="1200" kern="1200" dirty="0">
                <a:solidFill>
                  <a:schemeClr val="tx1"/>
                </a:solidFill>
                <a:effectLst/>
                <a:latin typeface="+mn-lt"/>
                <a:ea typeface="+mn-ea"/>
                <a:cs typeface="+mn-cs"/>
              </a:rPr>
              <a:t>2.</a:t>
            </a:r>
            <a:r>
              <a:rPr kumimoji="1" lang="zh-TW" altLang="zh-TW" sz="1200" kern="1200" dirty="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a:solidFill>
                <a:schemeClr val="tx1"/>
              </a:solidFill>
              <a:effectLst/>
              <a:latin typeface="+mn-lt"/>
              <a:ea typeface="+mn-ea"/>
              <a:cs typeface="+mn-cs"/>
            </a:endParaRPr>
          </a:p>
          <a:p>
            <a:r>
              <a:rPr kumimoji="1" lang="en-US" altLang="zh-TW" sz="1200" kern="1200" dirty="0">
                <a:solidFill>
                  <a:schemeClr val="tx1"/>
                </a:solidFill>
                <a:effectLst/>
                <a:latin typeface="+mn-lt"/>
                <a:ea typeface="+mn-ea"/>
                <a:cs typeface="+mn-cs"/>
              </a:rPr>
              <a:t>3.</a:t>
            </a:r>
            <a:r>
              <a:rPr kumimoji="1" lang="zh-TW" altLang="zh-TW" sz="1200" kern="1200" dirty="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32</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a:solidFill>
                  <a:schemeClr val="tx1"/>
                </a:solidFill>
                <a:effectLst/>
                <a:latin typeface="+mn-lt"/>
                <a:ea typeface="+mn-ea"/>
                <a:cs typeface="+mn-cs"/>
              </a:rPr>
              <a:t>一起關心與討論全球環境議題，是培養孩子成為世界公民的必要條件</a:t>
            </a:r>
            <a:endParaRPr lang="en-US" altLang="zh-TW" sz="1200" b="1" dirty="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33</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34</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a:solidFill>
                  <a:schemeClr val="tx1"/>
                </a:solidFill>
                <a:effectLst/>
                <a:latin typeface="+mn-lt"/>
                <a:ea typeface="+mn-ea"/>
                <a:cs typeface="+mn-cs"/>
              </a:rPr>
              <a:t>以學生學習為主體的教學</a:t>
            </a:r>
            <a:r>
              <a:rPr kumimoji="1" lang="en-US" altLang="zh-TW" sz="1200" kern="1200" dirty="0">
                <a:solidFill>
                  <a:schemeClr val="tx1"/>
                </a:solidFill>
                <a:effectLst/>
                <a:latin typeface="+mn-lt"/>
                <a:ea typeface="+mn-ea"/>
                <a:cs typeface="+mn-cs"/>
              </a:rPr>
              <a:t>(</a:t>
            </a:r>
            <a:r>
              <a:rPr kumimoji="1" lang="zh-TW" altLang="en-US" sz="1200" kern="1200" dirty="0">
                <a:solidFill>
                  <a:schemeClr val="tx1"/>
                </a:solidFill>
                <a:effectLst/>
                <a:latin typeface="+mn-lt"/>
                <a:ea typeface="+mn-ea"/>
                <a:cs typeface="+mn-cs"/>
              </a:rPr>
              <a:t>學會比教完重要</a:t>
            </a:r>
            <a:r>
              <a:rPr kumimoji="1" lang="en-US" altLang="zh-TW" sz="1200" kern="1200" dirty="0">
                <a:solidFill>
                  <a:schemeClr val="tx1"/>
                </a:solidFill>
                <a:effectLst/>
                <a:latin typeface="+mn-lt"/>
                <a:ea typeface="+mn-ea"/>
                <a:cs typeface="+mn-cs"/>
              </a:rPr>
              <a:t>)</a:t>
            </a:r>
            <a:r>
              <a:rPr kumimoji="1" lang="zh-TW" altLang="zh-TW" sz="1200" kern="1200" dirty="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p14="http://schemas.microsoft.com/office/powerpoint/2010/main" val="3270169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37</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3</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5</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6</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7</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a:t>
            </a:r>
            <a:endPar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endParaRPr>
          </a:p>
          <a:p>
            <a:pPr algn="r" eaLnBrk="0" hangingPunct="0">
              <a:defRPr/>
            </a:pPr>
            <a:r>
              <a:rPr lang="zh-TW" altLang="en-US" sz="2800"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楊力鈞  校長</a:t>
            </a: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83672" y="1488978"/>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21509" name="Text Placeholder 33"/>
          <p:cNvSpPr txBox="1">
            <a:spLocks/>
          </p:cNvSpPr>
          <p:nvPr/>
        </p:nvSpPr>
        <p:spPr bwMode="auto">
          <a:xfrm>
            <a:off x="2894410" y="1829991"/>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因資訊容易取得</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10</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
        <p:nvSpPr>
          <p:cNvPr id="21519" name="矩形 1"/>
          <p:cNvSpPr>
            <a:spLocks noChangeArrowheads="1"/>
          </p:cNvSpPr>
          <p:nvPr/>
        </p:nvSpPr>
        <p:spPr bwMode="auto">
          <a:xfrm>
            <a:off x="255985" y="3715942"/>
            <a:ext cx="20609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r>
              <a:rPr kumimoji="0" lang="zh-TW" altLang="en-US" sz="2100" b="1">
                <a:solidFill>
                  <a:srgbClr val="12826D"/>
                </a:solidFill>
                <a:latin typeface="Microsoft YaHei" pitchFamily="34" charset="-122"/>
                <a:ea typeface="Microsoft YaHei" pitchFamily="34" charset="-122"/>
              </a:rPr>
              <a:t>簡單說：</a:t>
            </a:r>
            <a:endParaRPr kumimoji="0" lang="en-US" altLang="zh-TW" sz="2100" b="1">
              <a:solidFill>
                <a:srgbClr val="12826D"/>
              </a:solidFill>
              <a:latin typeface="Microsoft YaHei" pitchFamily="34" charset="-122"/>
              <a:ea typeface="Microsoft YaHei" pitchFamily="34" charset="-122"/>
            </a:endParaRPr>
          </a:p>
          <a:p>
            <a:pPr defTabSz="685800" eaLnBrk="0" hangingPunct="0"/>
            <a:r>
              <a:rPr kumimoji="0" lang="zh-TW" altLang="en-US" sz="2100" b="1">
                <a:solidFill>
                  <a:srgbClr val="12826D"/>
                </a:solidFill>
                <a:latin typeface="Microsoft YaHei" pitchFamily="34" charset="-122"/>
                <a:ea typeface="Microsoft YaHei" pitchFamily="34" charset="-122"/>
              </a:rPr>
              <a:t>素養</a:t>
            </a:r>
            <a:r>
              <a:rPr kumimoji="0" lang="en-US" altLang="zh-TW" sz="2100" b="1">
                <a:solidFill>
                  <a:srgbClr val="12826D"/>
                </a:solidFill>
                <a:latin typeface="Microsoft YaHei" pitchFamily="34" charset="-122"/>
                <a:ea typeface="Microsoft YaHei" pitchFamily="34" charset="-122"/>
              </a:rPr>
              <a:t>=</a:t>
            </a:r>
          </a:p>
          <a:p>
            <a:pPr defTabSz="685800" eaLnBrk="0" hangingPunct="0"/>
            <a:r>
              <a:rPr kumimoji="0" lang="zh-TW" altLang="en-US" sz="2100" b="1">
                <a:solidFill>
                  <a:srgbClr val="12826D"/>
                </a:solidFill>
                <a:latin typeface="Microsoft YaHei" pitchFamily="34" charset="-122"/>
                <a:ea typeface="Microsoft YaHei" pitchFamily="34" charset="-122"/>
              </a:rPr>
              <a:t>能力</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知識、技能</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動機</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態度</a:t>
            </a:r>
          </a:p>
        </p:txBody>
      </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a:solidFill>
                  <a:srgbClr val="14826D"/>
                </a:solidFill>
                <a:latin typeface="Microsoft YaHei" pitchFamily="34" charset="-122"/>
                <a:ea typeface="Microsoft YaHei" pitchFamily="34" charset="-122"/>
              </a:rPr>
              <a:t>怎麼考</a:t>
            </a:r>
            <a:endParaRPr kumimoji="0" lang="en-US" altLang="zh-TW" sz="3750" b="1" dirty="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11</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a:solidFill>
                  <a:prstClr val="white"/>
                </a:solidFill>
                <a:latin typeface="Microsoft YaHei" pitchFamily="34" charset="-122"/>
                <a:ea typeface="Microsoft YaHei" pitchFamily="34" charset="-122"/>
              </a:rPr>
              <a:t>核心素養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a:r>
              <a:rPr kumimoji="0" lang="zh-TW" altLang="en-US" sz="2400">
                <a:solidFill>
                  <a:schemeClr val="accent5">
                    <a:lumMod val="50000"/>
                  </a:schemeClr>
                </a:solidFill>
              </a:rPr>
              <a:t>大考中心主任劉孟奇：</a:t>
            </a:r>
            <a:r>
              <a:rPr kumimoji="0" lang="zh-TW" altLang="en-US" sz="4000" b="1">
                <a:solidFill>
                  <a:schemeClr val="accent5">
                    <a:lumMod val="50000"/>
                  </a:schemeClr>
                </a:solidFill>
              </a:rPr>
              <a:t>大學考試大變革</a:t>
            </a:r>
            <a:br>
              <a:rPr kumimoji="0" lang="en-US" altLang="zh-TW" sz="3200" b="1">
                <a:solidFill>
                  <a:schemeClr val="accent5">
                    <a:lumMod val="50000"/>
                  </a:schemeClr>
                </a:solidFill>
              </a:rPr>
            </a:br>
            <a:r>
              <a:rPr kumimoji="0" lang="zh-TW" altLang="en-US" sz="3200" b="1"/>
              <a:t>                    </a:t>
            </a:r>
            <a:r>
              <a:rPr kumimoji="0" lang="zh-TW" altLang="en-US" sz="3200" b="1">
                <a:solidFill>
                  <a:schemeClr val="accent6">
                    <a:lumMod val="75000"/>
                  </a:schemeClr>
                </a:solidFill>
              </a:rPr>
              <a:t>素養導向命題趨勢已是進行式</a:t>
            </a:r>
            <a:endParaRPr kumimoji="0" lang="zh-TW" altLang="en-US" sz="16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3C1B1CB-EA64-1B4B-BC6B-98D6E725C9B0}"/>
              </a:ext>
            </a:extLst>
          </p:cNvPr>
          <p:cNvSpPr/>
          <p:nvPr/>
        </p:nvSpPr>
        <p:spPr>
          <a:xfrm>
            <a:off x="3461614" y="1805116"/>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a:extLst>
              <a:ext uri="{FF2B5EF4-FFF2-40B4-BE49-F238E27FC236}">
                <a16:creationId xmlns:a16="http://schemas.microsoft.com/office/drawing/2014/main" id="{40752FC4-FCAE-A64A-89B4-9852F122761F}"/>
              </a:ext>
            </a:extLst>
          </p:cNvPr>
          <p:cNvSpPr/>
          <p:nvPr/>
        </p:nvSpPr>
        <p:spPr>
          <a:xfrm>
            <a:off x="502445" y="1813537"/>
            <a:ext cx="234007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525885" y="433711"/>
            <a:ext cx="8229600" cy="1143000"/>
          </a:xfrm>
        </p:spPr>
        <p:txBody>
          <a:bodyPr>
            <a:normAutofit fontScale="90000"/>
          </a:bodyPr>
          <a:lstStyle/>
          <a:p>
            <a:pPr algn="r"/>
            <a:r>
              <a:rPr lang="zh-TW" altLang="en-US" sz="3200" b="1">
                <a:solidFill>
                  <a:schemeClr val="accent6">
                    <a:lumMod val="75000"/>
                  </a:schemeClr>
                </a:solidFill>
              </a:rPr>
              <a:t>素養導向命題趨勢已是進行式</a:t>
            </a:r>
            <a:br>
              <a:rPr lang="en-US" altLang="zh-TW" sz="3200">
                <a:solidFill>
                  <a:srgbClr val="002060"/>
                </a:solidFill>
                <a:latin typeface="DFLiHei-Bd" panose="020B0709000000000000" pitchFamily="49" charset="-120"/>
                <a:ea typeface="DFLiHei-Bd" panose="020B0709000000000000" pitchFamily="49" charset="-120"/>
              </a:rPr>
            </a:br>
            <a:r>
              <a:rPr lang="zh-TW" altLang="en-US" sz="3200">
                <a:solidFill>
                  <a:srgbClr val="002060"/>
                </a:solidFill>
                <a:latin typeface="DFLiHei-Bd" panose="020B0709000000000000" pitchFamily="49" charset="-120"/>
                <a:ea typeface="DFLiHei-Bd" panose="020B0709000000000000" pitchFamily="49" charset="-120"/>
              </a:rPr>
              <a:t>素養</a:t>
            </a:r>
            <a:r>
              <a:rPr lang="zh-TW" altLang="en-US" sz="3200" dirty="0">
                <a:solidFill>
                  <a:srgbClr val="002060"/>
                </a:solidFill>
                <a:latin typeface="DFLiHei-Bd" panose="020B0709000000000000" pitchFamily="49" charset="-120"/>
                <a:ea typeface="DFLiHei-Bd" panose="020B0709000000000000" pitchFamily="49" charset="-120"/>
              </a:rPr>
              <a:t>導向試題的五大特色</a:t>
            </a:r>
            <a:br>
              <a:rPr lang="en-US" altLang="zh-TW" b="1" dirty="0">
                <a:solidFill>
                  <a:schemeClr val="accent3">
                    <a:lumMod val="50000"/>
                  </a:schemeClr>
                </a:solidFill>
              </a:rPr>
            </a:br>
            <a:endParaRPr lang="zh-TW" altLang="en-US" sz="1300" dirty="0">
              <a:solidFill>
                <a:schemeClr val="accent3">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solidFill>
                  <a:prstClr val="black">
                    <a:tint val="75000"/>
                  </a:prstClr>
                </a:solidFill>
              </a:rPr>
              <a:pPr>
                <a:defRPr/>
              </a:pPr>
              <a:t>12</a:t>
            </a:fld>
            <a:endParaRPr lang="zh-TW" altLang="en-US">
              <a:solidFill>
                <a:prstClr val="black">
                  <a:tint val="75000"/>
                </a:prstClr>
              </a:solidFill>
            </a:endParaRPr>
          </a:p>
        </p:txBody>
      </p:sp>
      <p:sp>
        <p:nvSpPr>
          <p:cNvPr id="7" name="矩形 6">
            <a:extLst>
              <a:ext uri="{FF2B5EF4-FFF2-40B4-BE49-F238E27FC236}">
                <a16:creationId xmlns:a16="http://schemas.microsoft.com/office/drawing/2014/main" id="{916CA0DD-D418-B64A-AE63-5CADD51E3FA6}"/>
              </a:ext>
            </a:extLst>
          </p:cNvPr>
          <p:cNvSpPr/>
          <p:nvPr/>
        </p:nvSpPr>
        <p:spPr>
          <a:xfrm>
            <a:off x="4595742" y="1405188"/>
            <a:ext cx="4572000" cy="246221"/>
          </a:xfrm>
          <a:prstGeom prst="rect">
            <a:avLst/>
          </a:prstGeom>
        </p:spPr>
        <p:txBody>
          <a:bodyPr>
            <a:spAutoFit/>
          </a:bodyPr>
          <a:lstStyle/>
          <a:p>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未來</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Family</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22</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期。</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https://gfamily.cwgv.com.tw/content/index/7199</a:t>
            </a:r>
            <a:endParaRPr lang="zh-TW" altLang="en-US" sz="1000"/>
          </a:p>
        </p:txBody>
      </p:sp>
      <p:sp>
        <p:nvSpPr>
          <p:cNvPr id="8" name="矩形 7">
            <a:extLst>
              <a:ext uri="{FF2B5EF4-FFF2-40B4-BE49-F238E27FC236}">
                <a16:creationId xmlns:a16="http://schemas.microsoft.com/office/drawing/2014/main" id="{CB20568D-CD22-E344-8D8E-BEACDF6943CC}"/>
              </a:ext>
            </a:extLst>
          </p:cNvPr>
          <p:cNvSpPr/>
          <p:nvPr/>
        </p:nvSpPr>
        <p:spPr>
          <a:xfrm>
            <a:off x="420012" y="1813538"/>
            <a:ext cx="2558319" cy="461665"/>
          </a:xfrm>
          <a:prstGeom prst="rect">
            <a:avLst/>
          </a:prstGeom>
        </p:spPr>
        <p:txBody>
          <a:bodyPr wrap="square">
            <a:spAutoFit/>
          </a:bodyPr>
          <a:lstStyle/>
          <a:p>
            <a:pPr marL="457200" indent="-457200">
              <a:buFont typeface="+mj-ea"/>
              <a:buAutoNum type="ea1ChtPeriod"/>
            </a:pPr>
            <a:r>
              <a:rPr lang="zh-TW" altLang="en-US" sz="2400" dirty="0">
                <a:solidFill>
                  <a:srgbClr val="0070C0"/>
                </a:solidFill>
                <a:latin typeface="DFLiHei-Bd" panose="020B0709000000000000" pitchFamily="49" charset="-120"/>
                <a:ea typeface="DFLiHei-Bd" panose="020B0709000000000000" pitchFamily="49" charset="-120"/>
              </a:rPr>
              <a:t>問題解決</a:t>
            </a:r>
            <a:endParaRPr lang="zh-TW" altLang="en-US" sz="2400"/>
          </a:p>
        </p:txBody>
      </p:sp>
      <p:sp>
        <p:nvSpPr>
          <p:cNvPr id="9" name="矩形 8">
            <a:extLst>
              <a:ext uri="{FF2B5EF4-FFF2-40B4-BE49-F238E27FC236}">
                <a16:creationId xmlns:a16="http://schemas.microsoft.com/office/drawing/2014/main" id="{5232F74E-9B71-AE4B-B179-EA5F3ACB306A}"/>
              </a:ext>
            </a:extLst>
          </p:cNvPr>
          <p:cNvSpPr/>
          <p:nvPr/>
        </p:nvSpPr>
        <p:spPr>
          <a:xfrm>
            <a:off x="638258" y="2406164"/>
            <a:ext cx="2340073" cy="1274195"/>
          </a:xfrm>
          <a:prstGeom prst="rect">
            <a:avLst/>
          </a:prstGeom>
        </p:spPr>
        <p:txBody>
          <a:bodyPr wrap="square">
            <a:spAutoFit/>
          </a:bodyPr>
          <a:lstStyle/>
          <a:p>
            <a:pPr>
              <a:lnSpc>
                <a:spcPct val="120000"/>
              </a:lnSpc>
              <a:spcBef>
                <a:spcPts val="450"/>
              </a:spcBef>
            </a:pP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題目情境主要是以生活問題解決為主，有些評量到</a:t>
            </a:r>
            <a:r>
              <a:rPr lang="zh-TW" altLang="en-US" sz="1600" dirty="0">
                <a:solidFill>
                  <a:srgbClr val="0070C0"/>
                </a:solidFill>
                <a:latin typeface="Microsoft JhengHei" panose="020B0604030504040204" pitchFamily="34" charset="-120"/>
                <a:ea typeface="Microsoft JhengHei" panose="020B0604030504040204" pitchFamily="34" charset="-120"/>
              </a:rPr>
              <a:t>單一能力</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，有些評量到</a:t>
            </a:r>
            <a:r>
              <a:rPr lang="zh-TW" altLang="en-US" sz="1600" dirty="0">
                <a:solidFill>
                  <a:srgbClr val="0070C0"/>
                </a:solidFill>
                <a:latin typeface="Microsoft JhengHei" panose="020B0604030504040204" pitchFamily="34" charset="-120"/>
                <a:ea typeface="Microsoft JhengHei" panose="020B0604030504040204" pitchFamily="34" charset="-120"/>
              </a:rPr>
              <a:t>綜合能力</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a16="http://schemas.microsoft.com/office/drawing/2014/main" id="{BB458C48-2B32-F841-B4D7-4F22B97474DA}"/>
              </a:ext>
            </a:extLst>
          </p:cNvPr>
          <p:cNvSpPr/>
          <p:nvPr/>
        </p:nvSpPr>
        <p:spPr>
          <a:xfrm>
            <a:off x="3428950" y="1786638"/>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二、閱讀量高</a:t>
            </a:r>
            <a:endParaRPr lang="zh-TW" altLang="en-US" sz="2400">
              <a:solidFill>
                <a:srgbClr val="0070C0"/>
              </a:solidFill>
              <a:latin typeface="DFLiHei-Bd" panose="020B0709000000000000" pitchFamily="49" charset="-120"/>
              <a:ea typeface="DFLiHei-Bd" panose="020B0709000000000000" pitchFamily="49" charset="-120"/>
            </a:endParaRPr>
          </a:p>
        </p:txBody>
      </p:sp>
      <p:sp>
        <p:nvSpPr>
          <p:cNvPr id="11" name="矩形 10">
            <a:extLst>
              <a:ext uri="{FF2B5EF4-FFF2-40B4-BE49-F238E27FC236}">
                <a16:creationId xmlns:a16="http://schemas.microsoft.com/office/drawing/2014/main" id="{360F3BF0-F941-5440-A520-D6C1846E2D24}"/>
              </a:ext>
            </a:extLst>
          </p:cNvPr>
          <p:cNvSpPr/>
          <p:nvPr/>
        </p:nvSpPr>
        <p:spPr>
          <a:xfrm>
            <a:off x="3461614" y="2441026"/>
            <a:ext cx="2157582" cy="978729"/>
          </a:xfrm>
          <a:prstGeom prst="rect">
            <a:avLst/>
          </a:prstGeom>
        </p:spPr>
        <p:txBody>
          <a:bodyPr wrap="square">
            <a:spAutoFit/>
          </a:bodyPr>
          <a:lstStyle/>
          <a:p>
            <a:pPr>
              <a:lnSpc>
                <a:spcPct val="120000"/>
              </a:lnSpc>
              <a:spcBef>
                <a:spcPts val="450"/>
              </a:spcBef>
            </a:pP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用以清楚描述問題情境，常配合</a:t>
            </a:r>
            <a:r>
              <a:rPr lang="zh-TW" altLang="en-US" sz="1600" dirty="0">
                <a:solidFill>
                  <a:srgbClr val="0070C0"/>
                </a:solidFill>
                <a:latin typeface="Microsoft JhengHei" panose="020B0604030504040204" pitchFamily="34" charset="-120"/>
                <a:ea typeface="Microsoft JhengHei" panose="020B0604030504040204" pitchFamily="34" charset="-120"/>
              </a:rPr>
              <a:t>圖表或數據資料</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5" name="矩形 14">
            <a:extLst>
              <a:ext uri="{FF2B5EF4-FFF2-40B4-BE49-F238E27FC236}">
                <a16:creationId xmlns:a16="http://schemas.microsoft.com/office/drawing/2014/main" id="{B2D2419F-64EB-6547-A7B5-1BAF111F6074}"/>
              </a:ext>
            </a:extLst>
          </p:cNvPr>
          <p:cNvSpPr/>
          <p:nvPr/>
        </p:nvSpPr>
        <p:spPr>
          <a:xfrm>
            <a:off x="6046706" y="2510666"/>
            <a:ext cx="2157582" cy="683264"/>
          </a:xfrm>
          <a:prstGeom prst="rect">
            <a:avLst/>
          </a:prstGeom>
        </p:spPr>
        <p:txBody>
          <a:bodyPr wrap="square">
            <a:spAutoFit/>
          </a:bodyPr>
          <a:lstStyle/>
          <a:p>
            <a:pPr>
              <a:lnSpc>
                <a:spcPct val="120000"/>
              </a:lnSpc>
              <a:spcBef>
                <a:spcPts val="450"/>
              </a:spcBef>
            </a:pP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受測者看完題目情境後會回答</a:t>
            </a:r>
            <a:r>
              <a:rPr lang="zh-TW" altLang="en-US" sz="1600" dirty="0">
                <a:solidFill>
                  <a:srgbClr val="0070C0"/>
                </a:solidFill>
                <a:latin typeface="Microsoft JhengHei" panose="020B0604030504040204" pitchFamily="34" charset="-120"/>
                <a:ea typeface="Microsoft JhengHei" panose="020B0604030504040204" pitchFamily="34" charset="-120"/>
              </a:rPr>
              <a:t>多道試題</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19" name="群組 18">
            <a:extLst>
              <a:ext uri="{FF2B5EF4-FFF2-40B4-BE49-F238E27FC236}">
                <a16:creationId xmlns:a16="http://schemas.microsoft.com/office/drawing/2014/main" id="{AA1F3F61-1C0A-C948-8A35-377BF06E3C45}"/>
              </a:ext>
            </a:extLst>
          </p:cNvPr>
          <p:cNvGrpSpPr/>
          <p:nvPr/>
        </p:nvGrpSpPr>
        <p:grpSpPr>
          <a:xfrm>
            <a:off x="6046707" y="1805115"/>
            <a:ext cx="2031325" cy="461665"/>
            <a:chOff x="6134080" y="1208727"/>
            <a:chExt cx="2031325" cy="461665"/>
          </a:xfrm>
        </p:grpSpPr>
        <p:sp>
          <p:nvSpPr>
            <p:cNvPr id="14" name="矩形 13">
              <a:extLst>
                <a:ext uri="{FF2B5EF4-FFF2-40B4-BE49-F238E27FC236}">
                  <a16:creationId xmlns:a16="http://schemas.microsoft.com/office/drawing/2014/main" id="{FC8466D5-1BC4-5945-8FA7-87C80F0CF81A}"/>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a:extLst>
                <a:ext uri="{FF2B5EF4-FFF2-40B4-BE49-F238E27FC236}">
                  <a16:creationId xmlns:a16="http://schemas.microsoft.com/office/drawing/2014/main" id="{18B44292-A7B3-A645-ABBF-1667267C67C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三、題組形式</a:t>
              </a:r>
              <a:endParaRPr lang="zh-TW" altLang="en-US" sz="2400"/>
            </a:p>
          </p:txBody>
        </p:sp>
      </p:grpSp>
      <p:sp>
        <p:nvSpPr>
          <p:cNvPr id="20" name="矩形 19">
            <a:extLst>
              <a:ext uri="{FF2B5EF4-FFF2-40B4-BE49-F238E27FC236}">
                <a16:creationId xmlns:a16="http://schemas.microsoft.com/office/drawing/2014/main" id="{9CA3998D-4F5C-5442-9B36-E2FCE97A6E94}"/>
              </a:ext>
            </a:extLst>
          </p:cNvPr>
          <p:cNvSpPr/>
          <p:nvPr/>
        </p:nvSpPr>
        <p:spPr>
          <a:xfrm>
            <a:off x="1763726" y="4540918"/>
            <a:ext cx="2320594" cy="1274195"/>
          </a:xfrm>
          <a:prstGeom prst="rect">
            <a:avLst/>
          </a:prstGeom>
        </p:spPr>
        <p:txBody>
          <a:bodyPr wrap="square">
            <a:spAutoFit/>
          </a:bodyPr>
          <a:lstStyle/>
          <a:p>
            <a:pPr>
              <a:lnSpc>
                <a:spcPct val="120000"/>
              </a:lnSpc>
              <a:spcBef>
                <a:spcPts val="450"/>
              </a:spcBef>
            </a:pP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評量到由學科知識或學習內容所延伸出來對知識概念的判斷、應用或生活問題的解決。</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1" name="群組 20">
            <a:extLst>
              <a:ext uri="{FF2B5EF4-FFF2-40B4-BE49-F238E27FC236}">
                <a16:creationId xmlns:a16="http://schemas.microsoft.com/office/drawing/2014/main" id="{6FD4F568-399B-9648-91B1-E387E854AE3B}"/>
              </a:ext>
            </a:extLst>
          </p:cNvPr>
          <p:cNvGrpSpPr/>
          <p:nvPr/>
        </p:nvGrpSpPr>
        <p:grpSpPr>
          <a:xfrm>
            <a:off x="1763727" y="3904148"/>
            <a:ext cx="2031325" cy="461665"/>
            <a:chOff x="6134080" y="1208727"/>
            <a:chExt cx="2031325" cy="461665"/>
          </a:xfrm>
        </p:grpSpPr>
        <p:sp>
          <p:nvSpPr>
            <p:cNvPr id="22" name="矩形 21">
              <a:extLst>
                <a:ext uri="{FF2B5EF4-FFF2-40B4-BE49-F238E27FC236}">
                  <a16:creationId xmlns:a16="http://schemas.microsoft.com/office/drawing/2014/main" id="{C69A3F55-3CA8-C442-8F09-33DBB1AFF52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矩形 22">
              <a:extLst>
                <a:ext uri="{FF2B5EF4-FFF2-40B4-BE49-F238E27FC236}">
                  <a16:creationId xmlns:a16="http://schemas.microsoft.com/office/drawing/2014/main" id="{89900769-E8CA-9546-AAEC-88DCBED8DA5C}"/>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四、生活情境</a:t>
              </a:r>
              <a:endParaRPr lang="zh-TW" altLang="en-US" sz="2400"/>
            </a:p>
          </p:txBody>
        </p:sp>
      </p:grpSp>
      <p:sp>
        <p:nvSpPr>
          <p:cNvPr id="24" name="矩形 23">
            <a:extLst>
              <a:ext uri="{FF2B5EF4-FFF2-40B4-BE49-F238E27FC236}">
                <a16:creationId xmlns:a16="http://schemas.microsoft.com/office/drawing/2014/main" id="{55B44A9B-96AD-EE40-A443-E9C6A5AF53B8}"/>
              </a:ext>
            </a:extLst>
          </p:cNvPr>
          <p:cNvSpPr/>
          <p:nvPr/>
        </p:nvSpPr>
        <p:spPr>
          <a:xfrm>
            <a:off x="4866695" y="4609699"/>
            <a:ext cx="2157582" cy="683264"/>
          </a:xfrm>
          <a:prstGeom prst="rect">
            <a:avLst/>
          </a:prstGeom>
        </p:spPr>
        <p:txBody>
          <a:bodyPr wrap="square">
            <a:spAutoFit/>
          </a:bodyPr>
          <a:lstStyle/>
          <a:p>
            <a:pPr>
              <a:lnSpc>
                <a:spcPct val="120000"/>
              </a:lnSpc>
              <a:spcBef>
                <a:spcPts val="450"/>
              </a:spcBef>
            </a:pP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受測者看完題目情境後會回答</a:t>
            </a:r>
            <a:r>
              <a:rPr lang="zh-TW" altLang="en-US" sz="1600" dirty="0">
                <a:solidFill>
                  <a:srgbClr val="0070C0"/>
                </a:solidFill>
                <a:latin typeface="Microsoft JhengHei" panose="020B0604030504040204" pitchFamily="34" charset="-120"/>
                <a:ea typeface="Microsoft JhengHei" panose="020B0604030504040204" pitchFamily="34" charset="-120"/>
              </a:rPr>
              <a:t>多道試題</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5" name="群組 24">
            <a:extLst>
              <a:ext uri="{FF2B5EF4-FFF2-40B4-BE49-F238E27FC236}">
                <a16:creationId xmlns:a16="http://schemas.microsoft.com/office/drawing/2014/main" id="{C38F3125-FF4F-7B4B-9E95-091EF9E5BE45}"/>
              </a:ext>
            </a:extLst>
          </p:cNvPr>
          <p:cNvGrpSpPr/>
          <p:nvPr/>
        </p:nvGrpSpPr>
        <p:grpSpPr>
          <a:xfrm>
            <a:off x="4866696" y="3904148"/>
            <a:ext cx="2031325" cy="461665"/>
            <a:chOff x="6134080" y="1208727"/>
            <a:chExt cx="2031325" cy="461665"/>
          </a:xfrm>
        </p:grpSpPr>
        <p:sp>
          <p:nvSpPr>
            <p:cNvPr id="26" name="矩形 25">
              <a:extLst>
                <a:ext uri="{FF2B5EF4-FFF2-40B4-BE49-F238E27FC236}">
                  <a16:creationId xmlns:a16="http://schemas.microsoft.com/office/drawing/2014/main" id="{907227DD-550C-1042-9AE4-8225D6C5A9C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矩形 26">
              <a:extLst>
                <a:ext uri="{FF2B5EF4-FFF2-40B4-BE49-F238E27FC236}">
                  <a16:creationId xmlns:a16="http://schemas.microsoft.com/office/drawing/2014/main" id="{5B472449-8C52-9D40-B525-8F370B98774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五、非選擇題</a:t>
              </a:r>
              <a:endParaRPr lang="zh-TW" altLang="en-US" sz="2400"/>
            </a:p>
          </p:txBody>
        </p:sp>
      </p:grpSp>
    </p:spTree>
    <p:extLst>
      <p:ext uri="{BB962C8B-B14F-4D97-AF65-F5344CB8AC3E}">
        <p14:creationId xmlns:p14="http://schemas.microsoft.com/office/powerpoint/2010/main" val="321101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內容版面配置區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836712"/>
            <a:ext cx="8208912" cy="5281193"/>
          </a:xfrm>
        </p:spPr>
      </p:pic>
      <p:sp>
        <p:nvSpPr>
          <p:cNvPr id="5" name="標題 1"/>
          <p:cNvSpPr>
            <a:spLocks noGrp="1"/>
          </p:cNvSpPr>
          <p:nvPr>
            <p:ph type="title"/>
          </p:nvPr>
        </p:nvSpPr>
        <p:spPr>
          <a:xfrm>
            <a:off x="611560" y="5921896"/>
            <a:ext cx="7992888" cy="936104"/>
          </a:xfrm>
        </p:spPr>
        <p:txBody>
          <a:bodyPr/>
          <a:lstStyle/>
          <a:p>
            <a:r>
              <a:rPr lang="en-US" altLang="zh-TW" b="1" dirty="0">
                <a:solidFill>
                  <a:schemeClr val="accent6">
                    <a:lumMod val="75000"/>
                  </a:schemeClr>
                </a:solidFill>
              </a:rPr>
              <a:t>106</a:t>
            </a:r>
            <a:r>
              <a:rPr lang="zh-TW" altLang="en-US" b="1" dirty="0">
                <a:solidFill>
                  <a:schemeClr val="accent6">
                    <a:lumMod val="75000"/>
                  </a:schemeClr>
                </a:solidFill>
              </a:rPr>
              <a:t>年會考   國文</a:t>
            </a: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a:solidFill>
                  <a:schemeClr val="accent6">
                    <a:lumMod val="75000"/>
                  </a:schemeClr>
                </a:solidFill>
              </a:rPr>
              <a:t>請問這是哪個領域的考題</a:t>
            </a: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3563888" y="5229200"/>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a:solidFill>
                  <a:schemeClr val="accent6">
                    <a:lumMod val="75000"/>
                  </a:schemeClr>
                </a:solidFill>
              </a:rPr>
              <a:t>結合生活情境</a:t>
            </a:r>
            <a:endParaRPr kumimoji="0" lang="en-US" altLang="zh-TW" b="1" dirty="0">
              <a:solidFill>
                <a:schemeClr val="accent6">
                  <a:lumMod val="75000"/>
                </a:schemeClr>
              </a:solidFill>
            </a:endParaRPr>
          </a:p>
          <a:p>
            <a:r>
              <a:rPr kumimoji="0" lang="zh-TW" altLang="en-US" b="1" dirty="0">
                <a:solidFill>
                  <a:schemeClr val="accent6">
                    <a:lumMod val="75000"/>
                  </a:schemeClr>
                </a:solidFill>
              </a:rPr>
              <a:t>有意義的考題</a:t>
            </a: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a:solidFill>
                  <a:srgbClr val="14826D"/>
                </a:solidFill>
                <a:latin typeface="Microsoft YaHei" pitchFamily="34" charset="-122"/>
                <a:ea typeface="Microsoft YaHei" pitchFamily="34" charset="-122"/>
              </a:rPr>
              <a:t>怎麼教</a:t>
            </a:r>
            <a:endParaRPr kumimoji="0" lang="en-US" altLang="zh-TW" sz="3750" b="1" dirty="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15</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a:solidFill>
                  <a:prstClr val="white"/>
                </a:solidFill>
                <a:latin typeface="Microsoft YaHei" pitchFamily="34" charset="-122"/>
                <a:ea typeface="Microsoft YaHei" pitchFamily="34" charset="-122"/>
              </a:rPr>
              <a:t>核心素養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FF0000"/>
              </a:solidFill>
            </a:endParaRPr>
          </a:p>
          <a:p>
            <a:pPr marL="0" indent="0" algn="ctr">
              <a:buNone/>
            </a:pPr>
            <a:r>
              <a:rPr lang="zh-TW" altLang="en-US" sz="3600" b="1" dirty="0">
                <a:solidFill>
                  <a:srgbClr val="FF0000"/>
                </a:solidFill>
              </a:rPr>
              <a:t>「新課綱─讓孩子成為更好的自己」</a:t>
            </a:r>
            <a:endParaRPr lang="en-US" altLang="zh-TW" sz="3600" b="1" dirty="0">
              <a:solidFill>
                <a:srgbClr val="FF0000"/>
              </a:solidFill>
            </a:endParaRPr>
          </a:p>
          <a:p>
            <a:endParaRPr lang="en-US" altLang="zh-TW" b="1" dirty="0">
              <a:solidFill>
                <a:srgbClr val="FF0000"/>
              </a:solidFill>
            </a:endParaRPr>
          </a:p>
          <a:p>
            <a:r>
              <a:rPr lang="zh-TW" altLang="en-US" dirty="0"/>
              <a:t>新課綱紀錄影片連結網址</a:t>
            </a:r>
            <a:r>
              <a:rPr lang="en-US" altLang="zh-TW" dirty="0"/>
              <a:t>: http://yt1.piee.pw/JYFBL</a:t>
            </a:r>
            <a:endParaRPr lang="zh-TW" altLang="en-US" dirty="0"/>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16</a:t>
            </a:fld>
            <a:endParaRPr lang="zh-TW" altLang="en-US"/>
          </a:p>
        </p:txBody>
      </p:sp>
    </p:spTree>
    <p:extLst>
      <p:ext uri="{BB962C8B-B14F-4D97-AF65-F5344CB8AC3E}">
        <p14:creationId xmlns:p14="http://schemas.microsoft.com/office/powerpoint/2010/main" val="107279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五、國中小課程架構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18</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a:t>
            </a:fld>
            <a:endParaRPr lang="zh-TW" altLang="en-US"/>
          </a:p>
        </p:txBody>
      </p:sp>
      <p:sp>
        <p:nvSpPr>
          <p:cNvPr id="127" name="文字方塊 1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19</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171819" y="218536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dirty="0">
                <a:latin typeface="微軟正黑體" pitchFamily="34" charset="-120"/>
                <a:ea typeface="微軟正黑體" pitchFamily="34" charset="-120"/>
              </a:rPr>
              <a:t>階段別分別為第一、第二、第三、第四學習階段</a:t>
            </a:r>
            <a:endParaRPr lang="en-US" altLang="zh-TW" sz="2000" b="1" dirty="0">
              <a:latin typeface="微軟正黑體" pitchFamily="34" charset="-120"/>
              <a:ea typeface="微軟正黑體" pitchFamily="34" charset="-120"/>
            </a:endParaRPr>
          </a:p>
          <a:p>
            <a:pPr algn="ctr" eaLnBrk="0" hangingPunct="0"/>
            <a:r>
              <a:rPr lang="zh-TW" altLang="en-US" sz="2000" b="1" dirty="0">
                <a:latin typeface="微軟正黑體" pitchFamily="34" charset="-120"/>
                <a:ea typeface="微軟正黑體" pitchFamily="34" charset="-120"/>
              </a:rPr>
              <a:t>各為國小</a:t>
            </a:r>
            <a:r>
              <a:rPr lang="en-US" altLang="zh-TW" sz="2000" b="1" dirty="0">
                <a:latin typeface="微軟正黑體" pitchFamily="34" charset="-120"/>
                <a:ea typeface="微軟正黑體" pitchFamily="34" charset="-120"/>
              </a:rPr>
              <a:t>12</a:t>
            </a:r>
            <a:r>
              <a:rPr lang="zh-TW" altLang="en-US" sz="2000" b="1" dirty="0">
                <a:latin typeface="微軟正黑體" pitchFamily="34" charset="-120"/>
                <a:ea typeface="微軟正黑體" pitchFamily="34" charset="-120"/>
              </a:rPr>
              <a:t>年級、</a:t>
            </a:r>
            <a:r>
              <a:rPr lang="en-US" altLang="zh-TW" sz="2000" b="1" dirty="0">
                <a:latin typeface="微軟正黑體" pitchFamily="34" charset="-120"/>
                <a:ea typeface="微軟正黑體" pitchFamily="34" charset="-120"/>
              </a:rPr>
              <a:t>34</a:t>
            </a:r>
            <a:r>
              <a:rPr lang="zh-TW" altLang="en-US" sz="2000" b="1" dirty="0">
                <a:latin typeface="微軟正黑體" pitchFamily="34" charset="-120"/>
                <a:ea typeface="微軟正黑體" pitchFamily="34" charset="-120"/>
              </a:rPr>
              <a:t>年級、</a:t>
            </a:r>
            <a:r>
              <a:rPr lang="en-US" altLang="zh-TW" sz="2000" b="1" dirty="0">
                <a:latin typeface="微軟正黑體" pitchFamily="34" charset="-120"/>
                <a:ea typeface="微軟正黑體" pitchFamily="34" charset="-120"/>
              </a:rPr>
              <a:t>56</a:t>
            </a:r>
            <a:r>
              <a:rPr lang="zh-TW" altLang="en-US" sz="2000" b="1" dirty="0">
                <a:latin typeface="微軟正黑體" pitchFamily="34" charset="-120"/>
                <a:ea typeface="微軟正黑體" pitchFamily="34" charset="-120"/>
              </a:rPr>
              <a:t>年級、國中</a:t>
            </a:r>
            <a:r>
              <a:rPr lang="en-US" altLang="zh-TW" sz="2000" b="1" dirty="0">
                <a:latin typeface="微軟正黑體" pitchFamily="34" charset="-120"/>
                <a:ea typeface="微軟正黑體" pitchFamily="34" charset="-120"/>
              </a:rPr>
              <a:t>789</a:t>
            </a:r>
            <a:r>
              <a:rPr lang="zh-TW" altLang="en-US" sz="2000" b="1" dirty="0">
                <a:latin typeface="微軟正黑體" pitchFamily="34" charset="-120"/>
                <a:ea typeface="微軟正黑體" pitchFamily="34" charset="-120"/>
              </a:rPr>
              <a:t>年級</a:t>
            </a:r>
          </a:p>
        </p:txBody>
      </p:sp>
      <p:sp>
        <p:nvSpPr>
          <p:cNvPr id="43" name="文字方塊 42"/>
          <p:cNvSpPr txBox="1">
            <a:spLocks noChangeArrowheads="1"/>
          </p:cNvSpPr>
          <p:nvPr/>
        </p:nvSpPr>
        <p:spPr bwMode="auto">
          <a:xfrm>
            <a:off x="1244385" y="362474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276162" y="4978549"/>
            <a:ext cx="7252047" cy="461665"/>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latin typeface="微軟正黑體" pitchFamily="34" charset="-120"/>
                <a:ea typeface="微軟正黑體" pitchFamily="34" charset="-120"/>
              </a:rPr>
              <a:t>國中階段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
        <p:nvSpPr>
          <p:cNvPr id="2" name="矩形: 圓角 1">
            <a:extLst>
              <a:ext uri="{FF2B5EF4-FFF2-40B4-BE49-F238E27FC236}">
                <a16:creationId xmlns:a16="http://schemas.microsoft.com/office/drawing/2014/main" id="{3958036D-9F63-4DE0-8AF5-1B6EC0A0E315}"/>
              </a:ext>
            </a:extLst>
          </p:cNvPr>
          <p:cNvSpPr/>
          <p:nvPr/>
        </p:nvSpPr>
        <p:spPr>
          <a:xfrm>
            <a:off x="7236296" y="5700157"/>
            <a:ext cx="1065140" cy="43147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5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5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50"/>
                                        <p:tgtEl>
                                          <p:spTgt spid="45"/>
                                        </p:tgtEl>
                                      </p:cBhvr>
                                    </p:animEffect>
                                  </p:childTnLst>
                                </p:cTn>
                              </p:par>
                            </p:childTnLst>
                          </p:cTn>
                        </p:par>
                        <p:par>
                          <p:cTn id="48" fill="hold">
                            <p:stCondLst>
                              <p:cond delay="25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5" grpId="0" animBg="1"/>
      <p:bldP spid="36" grpId="0" animBg="1"/>
      <p:bldP spid="39" grpId="0" animBg="1"/>
      <p:bldP spid="40" grpId="0" animBg="1"/>
      <p:bldP spid="43" grpId="0" animBg="1"/>
      <p:bldP spid="44" grpId="0" animBg="1"/>
      <p:bldP spid="45"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本土語文</a:t>
                </a:r>
                <a:r>
                  <a:rPr lang="en-US" altLang="zh-TW" dirty="0">
                    <a:highlight>
                      <a:srgbClr val="FFFF00"/>
                    </a:highlight>
                    <a:latin typeface="微軟正黑體" panose="020B0604030504040204" pitchFamily="34" charset="-120"/>
                    <a:ea typeface="微軟正黑體" panose="020B0604030504040204" pitchFamily="34" charset="-120"/>
                  </a:rPr>
                  <a:t>/</a:t>
                </a:r>
                <a:r>
                  <a:rPr lang="zh-TW" altLang="en-US" dirty="0">
                    <a:highlight>
                      <a:srgbClr val="FFFF00"/>
                    </a:highlight>
                    <a:latin typeface="微軟正黑體" panose="020B0604030504040204" pitchFamily="34" charset="-120"/>
                    <a:ea typeface="微軟正黑體" panose="020B0604030504040204" pitchFamily="34" charset="-120"/>
                  </a:rPr>
                  <a:t>新住民語文</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服務學習</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戶外教育、</a:t>
                </a:r>
                <a:endParaRPr lang="en-US" altLang="zh-TW" dirty="0">
                  <a:highlight>
                    <a:srgbClr val="FFFF00"/>
                  </a:highlight>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班際或校際交流、</a:t>
                </a:r>
                <a:endParaRPr lang="en-US" altLang="zh-TW" dirty="0">
                  <a:highlight>
                    <a:srgbClr val="FFFF00"/>
                  </a:highlight>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自治活動、</a:t>
                </a:r>
                <a:endParaRPr lang="en-US" altLang="zh-TW" dirty="0">
                  <a:highlight>
                    <a:srgbClr val="FFFF00"/>
                  </a:highlight>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班級輔導、</a:t>
                </a:r>
                <a:endParaRPr lang="en-US" altLang="zh-TW" dirty="0">
                  <a:highlight>
                    <a:srgbClr val="FFFF00"/>
                  </a:highlight>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學生自主學習、</a:t>
                </a:r>
                <a:endParaRPr lang="en-US" altLang="zh-TW" dirty="0">
                  <a:highlight>
                    <a:srgbClr val="FFFF00"/>
                  </a:highlight>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特殊教育</a:t>
                </a:r>
                <a:r>
                  <a:rPr lang="zh-TW" altLang="en-US" dirty="0">
                    <a:latin typeface="微軟正黑體" panose="020B0604030504040204" pitchFamily="34" charset="-120"/>
                    <a:ea typeface="微軟正黑體" panose="020B0604030504040204" pitchFamily="34" charset="-120"/>
                  </a:rPr>
                  <a:t>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社團活動</a:t>
                </a:r>
                <a:r>
                  <a:rPr lang="zh-TW" altLang="en-US" dirty="0">
                    <a:latin typeface="微軟正黑體" panose="020B0604030504040204" pitchFamily="34" charset="-120"/>
                    <a:ea typeface="微軟正黑體" panose="020B0604030504040204" pitchFamily="34" charset="-120"/>
                  </a:rPr>
                  <a:t>：學生依興趣及能力分組選修</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技藝課程</a:t>
                </a:r>
                <a:r>
                  <a:rPr lang="zh-TW" altLang="en-US" dirty="0">
                    <a:latin typeface="微軟正黑體" panose="020B0604030504040204" pitchFamily="34" charset="-120"/>
                    <a:ea typeface="微軟正黑體" panose="020B0604030504040204" pitchFamily="34" charset="-120"/>
                  </a:rPr>
                  <a:t>：以促進手眼身心等感官統合，實際操作之課程為主</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dirty="0">
                    <a:highlight>
                      <a:srgbClr val="FFFF00"/>
                    </a:highlight>
                    <a:latin typeface="微軟正黑體" panose="020B0604030504040204" pitchFamily="34" charset="-120"/>
                    <a:ea typeface="微軟正黑體" panose="020B0604030504040204" pitchFamily="34" charset="-120"/>
                  </a:rPr>
                  <a:t>跨領域</a:t>
                </a:r>
                <a:r>
                  <a:rPr lang="en-US" altLang="zh-TW" dirty="0">
                    <a:highlight>
                      <a:srgbClr val="FFFF00"/>
                    </a:highlight>
                    <a:latin typeface="微軟正黑體" panose="020B0604030504040204" pitchFamily="34" charset="-120"/>
                    <a:ea typeface="微軟正黑體" panose="020B0604030504040204" pitchFamily="34" charset="-120"/>
                  </a:rPr>
                  <a:t>/</a:t>
                </a:r>
                <a:r>
                  <a:rPr lang="zh-TW" altLang="en-US" dirty="0">
                    <a:highlight>
                      <a:srgbClr val="FFFF00"/>
                    </a:highlight>
                    <a:latin typeface="微軟正黑體" panose="020B0604030504040204" pitchFamily="34" charset="-120"/>
                    <a:ea typeface="微軟正黑體" panose="020B0604030504040204" pitchFamily="34" charset="-120"/>
                  </a:rPr>
                  <a:t>科目</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或結合各項議題，</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發展「統整性主題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專題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TW" altLang="en-US" dirty="0"/>
              <a:t>台南府城</a:t>
            </a:r>
            <a:r>
              <a:rPr kumimoji="1" lang="zh-CN" altLang="en-US" dirty="0"/>
              <a:t>國中</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pic>
        <p:nvPicPr>
          <p:cNvPr id="4" name="圖片 3">
            <a:extLst>
              <a:ext uri="{FF2B5EF4-FFF2-40B4-BE49-F238E27FC236}">
                <a16:creationId xmlns:a16="http://schemas.microsoft.com/office/drawing/2014/main" id="{10AF8402-E49E-AE4F-B8EB-D4B26FA553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759" y="1563464"/>
            <a:ext cx="8004482" cy="4975448"/>
          </a:xfrm>
          <a:prstGeom prst="rect">
            <a:avLst/>
          </a:prstGeom>
        </p:spPr>
      </p:pic>
      <p:sp>
        <p:nvSpPr>
          <p:cNvPr id="3" name="圓角矩形 2"/>
          <p:cNvSpPr/>
          <p:nvPr/>
        </p:nvSpPr>
        <p:spPr>
          <a:xfrm>
            <a:off x="4572000" y="4221088"/>
            <a:ext cx="3672408" cy="504056"/>
          </a:xfrm>
          <a:prstGeom prst="roundRect">
            <a:avLst/>
          </a:prstGeom>
          <a:solidFill>
            <a:schemeClr val="accent6">
              <a:lumMod val="60000"/>
              <a:lumOff val="40000"/>
            </a:schemeClr>
          </a:solidFill>
          <a:ln w="38100" cap="rnd">
            <a:solidFill>
              <a:srgbClr val="F57C00"/>
            </a:solidFill>
          </a:ln>
        </p:spPr>
        <p:txBody>
          <a:bodyPr rtlCol="0" anchor="ctr"/>
          <a:lstStyle/>
          <a:p>
            <a:pPr algn="ctr"/>
            <a:endParaRPr lang="zh-TW" altLang="en-US"/>
          </a:p>
        </p:txBody>
      </p:sp>
      <p:sp>
        <p:nvSpPr>
          <p:cNvPr id="6" name="圓角矩形 5"/>
          <p:cNvSpPr/>
          <p:nvPr/>
        </p:nvSpPr>
        <p:spPr>
          <a:xfrm>
            <a:off x="2555776" y="2708920"/>
            <a:ext cx="1944216" cy="360040"/>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21626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TW" altLang="en-US" dirty="0"/>
              <a:t>台南府城</a:t>
            </a:r>
            <a:r>
              <a:rPr kumimoji="1" lang="zh-CN" altLang="en-US" dirty="0"/>
              <a:t>國中</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pic>
        <p:nvPicPr>
          <p:cNvPr id="6" name="圖片 5" descr="一張含有 螢幕擷取畫面 的圖片&#10;&#10;自動產生的描述">
            <a:extLst>
              <a:ext uri="{FF2B5EF4-FFF2-40B4-BE49-F238E27FC236}">
                <a16:creationId xmlns:a16="http://schemas.microsoft.com/office/drawing/2014/main" id="{063B977C-4D6B-494E-881A-CCCFCADBF7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388" y="1619803"/>
            <a:ext cx="8229600" cy="4919109"/>
          </a:xfrm>
          <a:prstGeom prst="rect">
            <a:avLst/>
          </a:prstGeom>
        </p:spPr>
      </p:pic>
      <p:sp>
        <p:nvSpPr>
          <p:cNvPr id="3" name="圓角矩形 2"/>
          <p:cNvSpPr/>
          <p:nvPr/>
        </p:nvSpPr>
        <p:spPr>
          <a:xfrm>
            <a:off x="1691680" y="1772816"/>
            <a:ext cx="1872208" cy="4680520"/>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6876256" y="1739097"/>
            <a:ext cx="1774838" cy="4680520"/>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489353" y="3899336"/>
            <a:ext cx="626263" cy="897815"/>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3509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3000" y="2943226"/>
            <a:ext cx="6858000" cy="1889522"/>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2163" name="標題 3"/>
          <p:cNvSpPr>
            <a:spLocks noGrp="1"/>
          </p:cNvSpPr>
          <p:nvPr>
            <p:ph type="title"/>
          </p:nvPr>
        </p:nvSpPr>
        <p:spPr>
          <a:xfrm>
            <a:off x="1657350" y="3244577"/>
            <a:ext cx="5829300" cy="1021556"/>
          </a:xfrm>
        </p:spPr>
        <p:txBody>
          <a:bodyPr/>
          <a:lstStyle/>
          <a:p>
            <a:pPr eaLnBrk="1" hangingPunct="1"/>
            <a:r>
              <a:rPr lang="en-US" altLang="zh-TW" sz="4500" dirty="0">
                <a:solidFill>
                  <a:schemeClr val="bg1"/>
                </a:solidFill>
                <a:latin typeface="華康華綜體W5" panose="020B0509000000000000" pitchFamily="49" charset="-120"/>
                <a:ea typeface="華康華綜體W5" panose="020B0509000000000000" pitchFamily="49" charset="-120"/>
              </a:rPr>
              <a:t>109</a:t>
            </a:r>
            <a:r>
              <a:rPr lang="zh-TW" altLang="en-US" sz="4500" dirty="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92164"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754981"/>
            <a:ext cx="4074319"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B5CEEC4-D2D9-4551-B6E2-9CB55C9672C2}"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sp>
        <p:nvSpPr>
          <p:cNvPr id="2" name="矩形 1"/>
          <p:cNvSpPr/>
          <p:nvPr/>
        </p:nvSpPr>
        <p:spPr>
          <a:xfrm>
            <a:off x="1143000" y="4942336"/>
            <a:ext cx="6529388" cy="553998"/>
          </a:xfrm>
          <a:prstGeom prst="rect">
            <a:avLst/>
          </a:prstGeom>
        </p:spPr>
        <p:txBody>
          <a:bodyPr wrap="square">
            <a:spAutoFit/>
          </a:bodyPr>
          <a:lstStyle/>
          <a:p>
            <a:r>
              <a:rPr kumimoji="0" lang="zh-TW" altLang="en-US" sz="3000" b="1" dirty="0">
                <a:solidFill>
                  <a:srgbClr val="FF0000"/>
                </a:solidFill>
                <a:latin typeface="Century Gothic"/>
              </a:rPr>
              <a:t>調整後</a:t>
            </a:r>
            <a:r>
              <a:rPr kumimoji="0" lang="zh-TW" altLang="en-US" sz="3000" dirty="0">
                <a:solidFill>
                  <a:srgbClr val="262626"/>
                </a:solidFill>
                <a:latin typeface="Century Gothic"/>
              </a:rPr>
              <a:t>方案將</a:t>
            </a:r>
            <a:r>
              <a:rPr kumimoji="0" lang="zh-TW" altLang="en-US" sz="3000" b="1" dirty="0">
                <a:solidFill>
                  <a:srgbClr val="FF0000"/>
                </a:solidFill>
                <a:latin typeface="Century Gothic"/>
              </a:rPr>
              <a:t>適用於現在的國三生</a:t>
            </a:r>
            <a:endParaRPr lang="zh-TW" altLang="en-US" dirty="0"/>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1403648" y="418267"/>
            <a:ext cx="6683765" cy="727174"/>
          </a:xfrm>
        </p:spPr>
        <p:txBody>
          <a:bodyPr/>
          <a:lstStyle/>
          <a:p>
            <a:pPr eaLnBrk="1" hangingPunct="1"/>
            <a:r>
              <a:rPr lang="zh-TW" altLang="en-US" b="1" dirty="0">
                <a:latin typeface="標楷體" panose="03000509000000000000" pitchFamily="65" charset="-120"/>
                <a:ea typeface="標楷體" panose="03000509000000000000" pitchFamily="65" charset="-120"/>
              </a:rPr>
              <a:t>外界期待</a:t>
            </a:r>
          </a:p>
        </p:txBody>
      </p:sp>
      <p:sp>
        <p:nvSpPr>
          <p:cNvPr id="6147" name="內容版面配置區 2"/>
          <p:cNvSpPr>
            <a:spLocks noGrp="1"/>
          </p:cNvSpPr>
          <p:nvPr>
            <p:ph idx="1"/>
          </p:nvPr>
        </p:nvSpPr>
        <p:spPr>
          <a:xfrm>
            <a:off x="1594248" y="1484784"/>
            <a:ext cx="6055519" cy="3719439"/>
          </a:xfrm>
        </p:spPr>
        <p:txBody>
          <a:bodyPr/>
          <a:lstStyle/>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一、體適能檢測未能得滿分</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分，壓力大，盼調整。</a:t>
            </a:r>
          </a:p>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二、國中教育會考等級只採計</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三級分數，有高低落差卻同分，並不合理，盼再細分：</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557213" indent="-214313">
              <a:defRPr kumimoji="1">
                <a:solidFill>
                  <a:schemeClr val="tx1"/>
                </a:solidFill>
                <a:latin typeface="Arial" panose="020B0604020202020204" pitchFamily="34" charset="0"/>
                <a:ea typeface="標楷體" panose="03000509000000000000" pitchFamily="65" charset="-120"/>
              </a:defRPr>
            </a:lvl2pPr>
            <a:lvl3pPr marL="857250" indent="-171450">
              <a:defRPr kumimoji="1">
                <a:solidFill>
                  <a:schemeClr val="tx1"/>
                </a:solidFill>
                <a:latin typeface="Arial" panose="020B0604020202020204" pitchFamily="34" charset="0"/>
                <a:ea typeface="標楷體" panose="03000509000000000000" pitchFamily="65" charset="-120"/>
              </a:defRPr>
            </a:lvl3pPr>
            <a:lvl4pPr marL="1200150" indent="-171450">
              <a:defRPr kumimoji="1">
                <a:solidFill>
                  <a:schemeClr val="tx1"/>
                </a:solidFill>
                <a:latin typeface="Arial" panose="020B0604020202020204" pitchFamily="34" charset="0"/>
                <a:ea typeface="標楷體" panose="03000509000000000000" pitchFamily="65" charset="-120"/>
              </a:defRPr>
            </a:lvl4pPr>
            <a:lvl5pPr marL="1543050" indent="-171450">
              <a:defRPr kumimoji="1">
                <a:solidFill>
                  <a:schemeClr val="tx1"/>
                </a:solidFill>
                <a:latin typeface="Arial" panose="020B0604020202020204" pitchFamily="34" charset="0"/>
                <a:ea typeface="標楷體" panose="03000509000000000000" pitchFamily="65"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25</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3552C4BA-6786-44D2-83EC-F1371F2C4728}"/>
              </a:ext>
            </a:extLst>
          </p:cNvPr>
          <p:cNvGraphicFramePr>
            <a:graphicFrameLocks noGrp="1"/>
          </p:cNvGraphicFramePr>
          <p:nvPr>
            <p:extLst>
              <p:ext uri="{D42A27DB-BD31-4B8C-83A1-F6EECF244321}">
                <p14:modId xmlns:p14="http://schemas.microsoft.com/office/powerpoint/2010/main" val="585357260"/>
              </p:ext>
            </p:extLst>
          </p:nvPr>
        </p:nvGraphicFramePr>
        <p:xfrm>
          <a:off x="1979712" y="3968713"/>
          <a:ext cx="4254127" cy="2471020"/>
        </p:xfrm>
        <a:graphic>
          <a:graphicData uri="http://schemas.openxmlformats.org/drawingml/2006/table">
            <a:tbl>
              <a:tblPr firstRow="1" bandRow="1">
                <a:tableStyleId>{5C22544A-7EE6-4342-B048-85BDC9FD1C3A}</a:tableStyleId>
              </a:tblPr>
              <a:tblGrid>
                <a:gridCol w="1362934">
                  <a:extLst>
                    <a:ext uri="{9D8B030D-6E8A-4147-A177-3AD203B41FA5}">
                      <a16:colId xmlns:a16="http://schemas.microsoft.com/office/drawing/2014/main" val="3794306054"/>
                    </a:ext>
                  </a:extLst>
                </a:gridCol>
                <a:gridCol w="2891193">
                  <a:extLst>
                    <a:ext uri="{9D8B030D-6E8A-4147-A177-3AD203B41FA5}">
                      <a16:colId xmlns:a16="http://schemas.microsoft.com/office/drawing/2014/main" val="176211502"/>
                    </a:ext>
                  </a:extLst>
                </a:gridCol>
              </a:tblGrid>
              <a:tr h="617755">
                <a:tc>
                  <a:txBody>
                    <a:bodyPr/>
                    <a:lstStyle/>
                    <a:p>
                      <a:pPr algn="ctr"/>
                      <a:r>
                        <a:rPr lang="zh-TW" altLang="en-US" sz="2800" dirty="0"/>
                        <a:t>現行</a:t>
                      </a:r>
                    </a:p>
                  </a:txBody>
                  <a:tcPr marL="68580" marR="68580" marT="34290" marB="34290"/>
                </a:tc>
                <a:tc>
                  <a:txBody>
                    <a:bodyPr/>
                    <a:lstStyle/>
                    <a:p>
                      <a:pPr algn="ctr"/>
                      <a:r>
                        <a:rPr lang="zh-TW" altLang="en-US" sz="2800" dirty="0"/>
                        <a:t>外界期待</a:t>
                      </a:r>
                    </a:p>
                  </a:txBody>
                  <a:tcPr marL="68580" marR="68580" marT="34290" marB="34290"/>
                </a:tc>
                <a:extLst>
                  <a:ext uri="{0D108BD9-81ED-4DB2-BD59-A6C34878D82A}">
                    <a16:rowId xmlns:a16="http://schemas.microsoft.com/office/drawing/2014/main" val="3138972759"/>
                  </a:ext>
                </a:extLst>
              </a:tr>
              <a:tr h="617755">
                <a:tc>
                  <a:txBody>
                    <a:bodyPr/>
                    <a:lstStyle/>
                    <a:p>
                      <a:pPr algn="ctr"/>
                      <a:r>
                        <a:rPr lang="en-US" altLang="zh-TW" sz="2800" dirty="0"/>
                        <a:t>A</a:t>
                      </a:r>
                      <a:endParaRPr lang="zh-TW" altLang="en-US" sz="2800" dirty="0"/>
                    </a:p>
                  </a:txBody>
                  <a:tcPr marL="68580" marR="68580" marT="34290" marB="34290"/>
                </a:tc>
                <a:tc>
                  <a:txBody>
                    <a:bodyPr/>
                    <a:lstStyle/>
                    <a:p>
                      <a:r>
                        <a:rPr lang="en-US" altLang="zh-TW" sz="2800" dirty="0"/>
                        <a:t>A++</a:t>
                      </a:r>
                      <a:r>
                        <a:rPr lang="zh-TW" altLang="en-US" sz="2800" dirty="0"/>
                        <a:t>、</a:t>
                      </a:r>
                      <a:r>
                        <a:rPr lang="en-US" altLang="zh-TW" sz="2800" dirty="0"/>
                        <a:t>A+</a:t>
                      </a:r>
                      <a:r>
                        <a:rPr lang="zh-TW" altLang="en-US" sz="2800" dirty="0"/>
                        <a:t>、</a:t>
                      </a:r>
                      <a:r>
                        <a:rPr lang="en-US" altLang="zh-TW" sz="2800" dirty="0"/>
                        <a:t>A</a:t>
                      </a:r>
                      <a:endParaRPr lang="zh-TW" altLang="en-US" sz="2800" dirty="0"/>
                    </a:p>
                  </a:txBody>
                  <a:tcPr marL="68580" marR="68580" marT="34290" marB="34290"/>
                </a:tc>
                <a:extLst>
                  <a:ext uri="{0D108BD9-81ED-4DB2-BD59-A6C34878D82A}">
                    <a16:rowId xmlns:a16="http://schemas.microsoft.com/office/drawing/2014/main" val="1043251352"/>
                  </a:ext>
                </a:extLst>
              </a:tr>
              <a:tr h="617755">
                <a:tc>
                  <a:txBody>
                    <a:bodyPr/>
                    <a:lstStyle/>
                    <a:p>
                      <a:pPr algn="ctr"/>
                      <a:r>
                        <a:rPr lang="en-US" altLang="zh-TW" sz="2800" dirty="0"/>
                        <a:t>B</a:t>
                      </a:r>
                      <a:endParaRPr lang="zh-TW" altLang="en-US" sz="2800" dirty="0"/>
                    </a:p>
                  </a:txBody>
                  <a:tcPr marL="68580" marR="68580" marT="34290" marB="34290"/>
                </a:tc>
                <a:tc>
                  <a:txBody>
                    <a:bodyPr/>
                    <a:lstStyle/>
                    <a:p>
                      <a:r>
                        <a:rPr lang="en-US" altLang="zh-TW" sz="2800" dirty="0"/>
                        <a:t>B++</a:t>
                      </a:r>
                      <a:r>
                        <a:rPr lang="zh-TW" altLang="en-US" sz="2800" dirty="0"/>
                        <a:t>、</a:t>
                      </a:r>
                      <a:r>
                        <a:rPr lang="en-US" altLang="zh-TW" sz="2800" dirty="0"/>
                        <a:t>B+</a:t>
                      </a:r>
                      <a:r>
                        <a:rPr lang="zh-TW" altLang="en-US" sz="2800" dirty="0"/>
                        <a:t>、</a:t>
                      </a:r>
                      <a:r>
                        <a:rPr lang="en-US" altLang="zh-TW" sz="2800" dirty="0"/>
                        <a:t>B</a:t>
                      </a:r>
                      <a:endParaRPr lang="zh-TW" altLang="en-US" sz="2800" dirty="0"/>
                    </a:p>
                  </a:txBody>
                  <a:tcPr marL="68580" marR="68580" marT="34290" marB="34290"/>
                </a:tc>
                <a:extLst>
                  <a:ext uri="{0D108BD9-81ED-4DB2-BD59-A6C34878D82A}">
                    <a16:rowId xmlns:a16="http://schemas.microsoft.com/office/drawing/2014/main" val="1773720377"/>
                  </a:ext>
                </a:extLst>
              </a:tr>
              <a:tr h="617755">
                <a:tc>
                  <a:txBody>
                    <a:bodyPr/>
                    <a:lstStyle/>
                    <a:p>
                      <a:pPr algn="ctr"/>
                      <a:r>
                        <a:rPr lang="en-US" altLang="zh-TW" sz="2800" dirty="0"/>
                        <a:t>C</a:t>
                      </a:r>
                      <a:endParaRPr lang="zh-TW" altLang="en-US" sz="2800" dirty="0"/>
                    </a:p>
                  </a:txBody>
                  <a:tcPr marL="68580" marR="68580" marT="34290" marB="34290"/>
                </a:tc>
                <a:tc>
                  <a:txBody>
                    <a:bodyPr/>
                    <a:lstStyle/>
                    <a:p>
                      <a:r>
                        <a:rPr lang="en-US" altLang="zh-TW" sz="2800" dirty="0"/>
                        <a:t>C</a:t>
                      </a:r>
                      <a:endParaRPr lang="zh-TW" altLang="en-US" sz="2800" dirty="0"/>
                    </a:p>
                  </a:txBody>
                  <a:tcPr marL="68580" marR="68580" marT="34290" marB="34290"/>
                </a:tc>
                <a:extLst>
                  <a:ext uri="{0D108BD9-81ED-4DB2-BD59-A6C34878D82A}">
                    <a16:rowId xmlns:a16="http://schemas.microsoft.com/office/drawing/2014/main" val="1715382116"/>
                  </a:ext>
                </a:extLst>
              </a:tr>
            </a:tbl>
          </a:graphicData>
        </a:graphic>
      </p:graphicFrame>
    </p:spTree>
    <p:extLst>
      <p:ext uri="{BB962C8B-B14F-4D97-AF65-F5344CB8AC3E}">
        <p14:creationId xmlns:p14="http://schemas.microsoft.com/office/powerpoint/2010/main" val="11245586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1594249" y="260648"/>
            <a:ext cx="6683765" cy="1460996"/>
          </a:xfrm>
        </p:spPr>
        <p:txBody>
          <a:bodyPr/>
          <a:lstStyle/>
          <a:p>
            <a:r>
              <a:rPr lang="zh-TW" altLang="en-US" sz="3600" b="1" dirty="0"/>
              <a:t>「多元學習表現」</a:t>
            </a:r>
            <a:r>
              <a:rPr lang="zh-TW" altLang="en-US" sz="3600" dirty="0"/>
              <a:t>調整前後對照 </a:t>
            </a:r>
            <a:endParaRPr lang="zh-TW" altLang="en-US" sz="3600" b="1" dirty="0">
              <a:latin typeface="標楷體" panose="03000509000000000000" pitchFamily="65" charset="-120"/>
              <a:ea typeface="標楷體" panose="03000509000000000000" pitchFamily="65" charset="-120"/>
            </a:endParaRPr>
          </a:p>
        </p:txBody>
      </p:sp>
      <p:sp>
        <p:nvSpPr>
          <p:cNvPr id="614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557213" indent="-214313">
              <a:defRPr kumimoji="1">
                <a:solidFill>
                  <a:schemeClr val="tx1"/>
                </a:solidFill>
                <a:latin typeface="Arial" panose="020B0604020202020204" pitchFamily="34" charset="0"/>
                <a:ea typeface="標楷體" panose="03000509000000000000" pitchFamily="65" charset="-120"/>
              </a:defRPr>
            </a:lvl2pPr>
            <a:lvl3pPr marL="857250" indent="-171450">
              <a:defRPr kumimoji="1">
                <a:solidFill>
                  <a:schemeClr val="tx1"/>
                </a:solidFill>
                <a:latin typeface="Arial" panose="020B0604020202020204" pitchFamily="34" charset="0"/>
                <a:ea typeface="標楷體" panose="03000509000000000000" pitchFamily="65" charset="-120"/>
              </a:defRPr>
            </a:lvl3pPr>
            <a:lvl4pPr marL="1200150" indent="-171450">
              <a:defRPr kumimoji="1">
                <a:solidFill>
                  <a:schemeClr val="tx1"/>
                </a:solidFill>
                <a:latin typeface="Arial" panose="020B0604020202020204" pitchFamily="34" charset="0"/>
                <a:ea typeface="標楷體" panose="03000509000000000000" pitchFamily="65" charset="-120"/>
              </a:defRPr>
            </a:lvl4pPr>
            <a:lvl5pPr marL="1543050" indent="-171450">
              <a:defRPr kumimoji="1">
                <a:solidFill>
                  <a:schemeClr val="tx1"/>
                </a:solidFill>
                <a:latin typeface="Arial" panose="020B0604020202020204" pitchFamily="34" charset="0"/>
                <a:ea typeface="標楷體" panose="03000509000000000000" pitchFamily="65"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26</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pic>
        <p:nvPicPr>
          <p:cNvPr id="5" name="圖片 4">
            <a:extLst>
              <a:ext uri="{FF2B5EF4-FFF2-40B4-BE49-F238E27FC236}">
                <a16:creationId xmlns:a16="http://schemas.microsoft.com/office/drawing/2014/main" id="{0B563D62-DB80-47E6-A6B1-92439D9F5D4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65986" y="1721644"/>
            <a:ext cx="7378920" cy="4875708"/>
          </a:xfrm>
          <a:prstGeom prst="rect">
            <a:avLst/>
          </a:prstGeom>
        </p:spPr>
      </p:pic>
      <p:sp>
        <p:nvSpPr>
          <p:cNvPr id="2" name="矩形 1">
            <a:extLst>
              <a:ext uri="{FF2B5EF4-FFF2-40B4-BE49-F238E27FC236}">
                <a16:creationId xmlns:a16="http://schemas.microsoft.com/office/drawing/2014/main" id="{1F25E6BB-BF4A-447D-906A-E94450CB198B}"/>
              </a:ext>
            </a:extLst>
          </p:cNvPr>
          <p:cNvSpPr/>
          <p:nvPr/>
        </p:nvSpPr>
        <p:spPr>
          <a:xfrm>
            <a:off x="2411760" y="5927581"/>
            <a:ext cx="5688632" cy="576064"/>
          </a:xfrm>
          <a:prstGeom prst="rect">
            <a:avLst/>
          </a:prstGeom>
          <a:solidFill>
            <a:schemeClr val="bg1"/>
          </a:solidFill>
          <a:ln w="38100" cap="rnd">
            <a:noFill/>
          </a:ln>
        </p:spPr>
        <p:txBody>
          <a:bodyPr rtlCol="0" anchor="ctr"/>
          <a:lstStyle/>
          <a:p>
            <a:pPr algn="ctr"/>
            <a:endParaRPr lang="zh-TW" altLang="en-US" dirty="0"/>
          </a:p>
        </p:txBody>
      </p:sp>
    </p:spTree>
    <p:extLst>
      <p:ext uri="{BB962C8B-B14F-4D97-AF65-F5344CB8AC3E}">
        <p14:creationId xmlns:p14="http://schemas.microsoft.com/office/powerpoint/2010/main" val="13035288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05B0C8-9C20-440D-80A7-97456A30E0A1}"/>
              </a:ext>
            </a:extLst>
          </p:cNvPr>
          <p:cNvSpPr>
            <a:spLocks noGrp="1"/>
          </p:cNvSpPr>
          <p:nvPr>
            <p:ph type="title"/>
          </p:nvPr>
        </p:nvSpPr>
        <p:spPr>
          <a:xfrm>
            <a:off x="1041918" y="437996"/>
            <a:ext cx="6683765" cy="1302122"/>
          </a:xfrm>
        </p:spPr>
        <p:txBody>
          <a:bodyPr/>
          <a:lstStyle/>
          <a:p>
            <a:r>
              <a:rPr lang="zh-TW" altLang="en-US" sz="3600" b="1" dirty="0"/>
              <a:t>「國中教育會考」</a:t>
            </a:r>
            <a:r>
              <a:rPr lang="zh-TW" altLang="en-US" sz="3600" dirty="0"/>
              <a:t>調整前後對照 </a:t>
            </a:r>
          </a:p>
        </p:txBody>
      </p:sp>
      <p:sp>
        <p:nvSpPr>
          <p:cNvPr id="4" name="投影片編號版面配置區 3">
            <a:extLst>
              <a:ext uri="{FF2B5EF4-FFF2-40B4-BE49-F238E27FC236}">
                <a16:creationId xmlns:a16="http://schemas.microsoft.com/office/drawing/2014/main" id="{BE98A984-AC4A-4AF3-8AEC-2AA3F6303D2E}"/>
              </a:ext>
            </a:extLst>
          </p:cNvPr>
          <p:cNvSpPr>
            <a:spLocks noGrp="1"/>
          </p:cNvSpPr>
          <p:nvPr>
            <p:ph type="sldNum" sz="quarter" idx="12"/>
          </p:nvPr>
        </p:nvSpPr>
        <p:spPr/>
        <p:txBody>
          <a:bodyPr/>
          <a:lstStyle/>
          <a:p>
            <a:pPr>
              <a:defRPr/>
            </a:pPr>
            <a:fld id="{695797B8-7E70-45A3-B78E-8E1ED62D50C4}" type="slidenum">
              <a:rPr lang="zh-TW" altLang="en-US" smtClean="0"/>
              <a:pPr>
                <a:defRPr/>
              </a:pPr>
              <a:t>27</a:t>
            </a:fld>
            <a:endParaRPr lang="zh-TW" altLang="en-US"/>
          </a:p>
        </p:txBody>
      </p:sp>
      <p:pic>
        <p:nvPicPr>
          <p:cNvPr id="5" name="圖片 4">
            <a:extLst>
              <a:ext uri="{FF2B5EF4-FFF2-40B4-BE49-F238E27FC236}">
                <a16:creationId xmlns:a16="http://schemas.microsoft.com/office/drawing/2014/main" id="{8EC23594-F35A-4FA6-98A9-983868C064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5576" y="1429205"/>
            <a:ext cx="7256451" cy="4952122"/>
          </a:xfrm>
          <a:prstGeom prst="rect">
            <a:avLst/>
          </a:prstGeom>
        </p:spPr>
      </p:pic>
      <p:sp>
        <p:nvSpPr>
          <p:cNvPr id="3" name="矩形 2">
            <a:extLst>
              <a:ext uri="{FF2B5EF4-FFF2-40B4-BE49-F238E27FC236}">
                <a16:creationId xmlns:a16="http://schemas.microsoft.com/office/drawing/2014/main" id="{C9C82A0C-AE29-412B-A0DE-A6C785982EA6}"/>
              </a:ext>
            </a:extLst>
          </p:cNvPr>
          <p:cNvSpPr/>
          <p:nvPr/>
        </p:nvSpPr>
        <p:spPr>
          <a:xfrm>
            <a:off x="3923928" y="6021288"/>
            <a:ext cx="1656184" cy="39871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64256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05B0C8-9C20-440D-80A7-97456A30E0A1}"/>
              </a:ext>
            </a:extLst>
          </p:cNvPr>
          <p:cNvSpPr>
            <a:spLocks noGrp="1"/>
          </p:cNvSpPr>
          <p:nvPr>
            <p:ph type="title"/>
          </p:nvPr>
        </p:nvSpPr>
        <p:spPr>
          <a:xfrm>
            <a:off x="1944694" y="620689"/>
            <a:ext cx="6683765" cy="1158106"/>
          </a:xfrm>
        </p:spPr>
        <p:txBody>
          <a:bodyPr/>
          <a:lstStyle/>
          <a:p>
            <a:r>
              <a:rPr lang="zh-TW" altLang="en-US" sz="3600" b="1" dirty="0"/>
              <a:t>「同分比序順序」</a:t>
            </a:r>
            <a:r>
              <a:rPr lang="zh-TW" altLang="en-US" sz="3600" dirty="0"/>
              <a:t>調整前後對照 </a:t>
            </a:r>
          </a:p>
        </p:txBody>
      </p:sp>
      <p:sp>
        <p:nvSpPr>
          <p:cNvPr id="4" name="投影片編號版面配置區 3">
            <a:extLst>
              <a:ext uri="{FF2B5EF4-FFF2-40B4-BE49-F238E27FC236}">
                <a16:creationId xmlns:a16="http://schemas.microsoft.com/office/drawing/2014/main" id="{BE98A984-AC4A-4AF3-8AEC-2AA3F6303D2E}"/>
              </a:ext>
            </a:extLst>
          </p:cNvPr>
          <p:cNvSpPr>
            <a:spLocks noGrp="1"/>
          </p:cNvSpPr>
          <p:nvPr>
            <p:ph type="sldNum" sz="quarter" idx="12"/>
          </p:nvPr>
        </p:nvSpPr>
        <p:spPr/>
        <p:txBody>
          <a:bodyPr/>
          <a:lstStyle/>
          <a:p>
            <a:pPr>
              <a:defRPr/>
            </a:pPr>
            <a:fld id="{695797B8-7E70-45A3-B78E-8E1ED62D50C4}" type="slidenum">
              <a:rPr lang="zh-TW" altLang="en-US" smtClean="0"/>
              <a:pPr>
                <a:defRPr/>
              </a:pPr>
              <a:t>28</a:t>
            </a:fld>
            <a:endParaRPr lang="zh-TW" altLang="en-US"/>
          </a:p>
        </p:txBody>
      </p:sp>
      <p:graphicFrame>
        <p:nvGraphicFramePr>
          <p:cNvPr id="5" name="表格 4">
            <a:extLst>
              <a:ext uri="{FF2B5EF4-FFF2-40B4-BE49-F238E27FC236}">
                <a16:creationId xmlns:a16="http://schemas.microsoft.com/office/drawing/2014/main" id="{ECA8637F-38B8-465B-BB78-3A75E99E01E1}"/>
              </a:ext>
            </a:extLst>
          </p:cNvPr>
          <p:cNvGraphicFramePr>
            <a:graphicFrameLocks noGrp="1"/>
          </p:cNvGraphicFramePr>
          <p:nvPr>
            <p:extLst>
              <p:ext uri="{D42A27DB-BD31-4B8C-83A1-F6EECF244321}">
                <p14:modId xmlns:p14="http://schemas.microsoft.com/office/powerpoint/2010/main" val="3246623654"/>
              </p:ext>
            </p:extLst>
          </p:nvPr>
        </p:nvGraphicFramePr>
        <p:xfrm>
          <a:off x="827584" y="1556792"/>
          <a:ext cx="7459167" cy="4680515"/>
        </p:xfrm>
        <a:graphic>
          <a:graphicData uri="http://schemas.openxmlformats.org/drawingml/2006/table">
            <a:tbl>
              <a:tblPr firstRow="1" bandRow="1">
                <a:tableStyleId>{5C22544A-7EE6-4342-B048-85BDC9FD1C3A}</a:tableStyleId>
              </a:tblPr>
              <a:tblGrid>
                <a:gridCol w="3102190">
                  <a:extLst>
                    <a:ext uri="{9D8B030D-6E8A-4147-A177-3AD203B41FA5}">
                      <a16:colId xmlns:a16="http://schemas.microsoft.com/office/drawing/2014/main" val="904826775"/>
                    </a:ext>
                  </a:extLst>
                </a:gridCol>
                <a:gridCol w="4356977">
                  <a:extLst>
                    <a:ext uri="{9D8B030D-6E8A-4147-A177-3AD203B41FA5}">
                      <a16:colId xmlns:a16="http://schemas.microsoft.com/office/drawing/2014/main" val="1500797496"/>
                    </a:ext>
                  </a:extLst>
                </a:gridCol>
              </a:tblGrid>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調整前同分比序順序</a:t>
                      </a:r>
                    </a:p>
                  </a:txBody>
                  <a:tcPr marL="68580" marR="68580" marT="34290" marB="34290">
                    <a:solidFill>
                      <a:srgbClr val="D7E4BD"/>
                    </a:solidFill>
                  </a:tcPr>
                </a:tc>
                <a:tc>
                  <a:txBody>
                    <a:bodyPr/>
                    <a:lstStyle/>
                    <a:p>
                      <a:pPr algn="ctr"/>
                      <a:r>
                        <a:rPr lang="zh-TW" altLang="en-US" sz="1800" b="1" dirty="0">
                          <a:solidFill>
                            <a:srgbClr val="FF0000"/>
                          </a:solidFill>
                          <a:latin typeface="新細明體" panose="02020500000000000000" pitchFamily="18" charset="-120"/>
                          <a:ea typeface="新細明體" panose="02020500000000000000" pitchFamily="18" charset="-120"/>
                        </a:rPr>
                        <a:t>調整後</a:t>
                      </a:r>
                      <a:r>
                        <a:rPr lang="zh-TW" altLang="en-US" sz="1800" b="1" dirty="0">
                          <a:solidFill>
                            <a:schemeClr val="tx1"/>
                          </a:solidFill>
                          <a:latin typeface="新細明體" panose="02020500000000000000" pitchFamily="18" charset="-120"/>
                          <a:ea typeface="新細明體" panose="02020500000000000000" pitchFamily="18" charset="-120"/>
                        </a:rPr>
                        <a:t>同分比序順序</a:t>
                      </a:r>
                    </a:p>
                  </a:txBody>
                  <a:tcPr marL="68580" marR="68580" marT="34290" marB="34290">
                    <a:solidFill>
                      <a:srgbClr val="FCD5B5"/>
                    </a:solidFill>
                  </a:tcPr>
                </a:tc>
                <a:extLst>
                  <a:ext uri="{0D108BD9-81ED-4DB2-BD59-A6C34878D82A}">
                    <a16:rowId xmlns:a16="http://schemas.microsoft.com/office/drawing/2014/main" val="2247562529"/>
                  </a:ext>
                </a:extLst>
              </a:tr>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總積分</a:t>
                      </a:r>
                    </a:p>
                  </a:txBody>
                  <a:tcPr marL="68580" marR="68580" marT="34290" marB="34290">
                    <a:solidFill>
                      <a:srgbClr val="D7E4BD"/>
                    </a:solidFill>
                  </a:tcPr>
                </a:tc>
                <a:tc>
                  <a:txBody>
                    <a:bodyPr/>
                    <a:lstStyle/>
                    <a:p>
                      <a:pPr algn="ctr"/>
                      <a:r>
                        <a:rPr lang="zh-TW" altLang="en-US" sz="1800" b="1" dirty="0">
                          <a:solidFill>
                            <a:schemeClr val="tx1"/>
                          </a:solidFill>
                          <a:latin typeface="新細明體" panose="02020500000000000000" pitchFamily="18" charset="-120"/>
                          <a:ea typeface="新細明體" panose="02020500000000000000" pitchFamily="18" charset="-120"/>
                        </a:rPr>
                        <a:t>總積分</a:t>
                      </a:r>
                    </a:p>
                  </a:txBody>
                  <a:tcPr marL="68580" marR="68580" marT="34290" marB="34290">
                    <a:solidFill>
                      <a:srgbClr val="FCD5B5"/>
                    </a:solidFill>
                  </a:tcPr>
                </a:tc>
                <a:extLst>
                  <a:ext uri="{0D108BD9-81ED-4DB2-BD59-A6C34878D82A}">
                    <a16:rowId xmlns:a16="http://schemas.microsoft.com/office/drawing/2014/main" val="3011293203"/>
                  </a:ext>
                </a:extLst>
              </a:tr>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志願序</a:t>
                      </a:r>
                    </a:p>
                  </a:txBody>
                  <a:tcPr marL="68580" marR="68580" marT="34290" marB="34290">
                    <a:solidFill>
                      <a:srgbClr val="D7E4BD"/>
                    </a:solidFill>
                  </a:tcPr>
                </a:tc>
                <a:tc>
                  <a:txBody>
                    <a:bodyPr/>
                    <a:lstStyle/>
                    <a:p>
                      <a:pPr algn="ctr"/>
                      <a:r>
                        <a:rPr lang="zh-TW" altLang="en-US" sz="1800" b="1" dirty="0">
                          <a:solidFill>
                            <a:schemeClr val="tx1"/>
                          </a:solidFill>
                          <a:latin typeface="新細明體" panose="02020500000000000000" pitchFamily="18" charset="-120"/>
                          <a:ea typeface="新細明體" panose="02020500000000000000" pitchFamily="18" charset="-120"/>
                        </a:rPr>
                        <a:t>志願序</a:t>
                      </a:r>
                    </a:p>
                  </a:txBody>
                  <a:tcPr marL="68580" marR="68580" marT="34290" marB="34290">
                    <a:solidFill>
                      <a:srgbClr val="FCD5B5"/>
                    </a:solidFill>
                  </a:tcPr>
                </a:tc>
                <a:extLst>
                  <a:ext uri="{0D108BD9-81ED-4DB2-BD59-A6C34878D82A}">
                    <a16:rowId xmlns:a16="http://schemas.microsoft.com/office/drawing/2014/main" val="4191306325"/>
                  </a:ext>
                </a:extLst>
              </a:tr>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國中教育會考總積分</a:t>
                      </a:r>
                    </a:p>
                  </a:txBody>
                  <a:tcPr marL="68580" marR="68580" marT="34290" marB="34290">
                    <a:solidFill>
                      <a:srgbClr val="D7E4BD"/>
                    </a:solidFill>
                  </a:tcPr>
                </a:tc>
                <a:tc>
                  <a:txBody>
                    <a:bodyPr/>
                    <a:lstStyle/>
                    <a:p>
                      <a:pPr algn="ctr"/>
                      <a:r>
                        <a:rPr lang="zh-TW" altLang="en-US" sz="1800" b="1" dirty="0">
                          <a:solidFill>
                            <a:schemeClr val="tx1"/>
                          </a:solidFill>
                          <a:latin typeface="新細明體" panose="02020500000000000000" pitchFamily="18" charset="-120"/>
                          <a:ea typeface="新細明體" panose="02020500000000000000" pitchFamily="18" charset="-120"/>
                        </a:rPr>
                        <a:t>國中教育會考總積分</a:t>
                      </a:r>
                    </a:p>
                  </a:txBody>
                  <a:tcPr marL="68580" marR="68580" marT="34290" marB="34290">
                    <a:solidFill>
                      <a:srgbClr val="FCD5B5"/>
                    </a:solidFill>
                  </a:tcPr>
                </a:tc>
                <a:extLst>
                  <a:ext uri="{0D108BD9-81ED-4DB2-BD59-A6C34878D82A}">
                    <a16:rowId xmlns:a16="http://schemas.microsoft.com/office/drawing/2014/main" val="59869259"/>
                  </a:ext>
                </a:extLst>
              </a:tr>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多元學習表現總積分</a:t>
                      </a:r>
                    </a:p>
                  </a:txBody>
                  <a:tcPr marL="68580" marR="68580" marT="34290" marB="34290">
                    <a:solidFill>
                      <a:srgbClr val="D7E4BD"/>
                    </a:solidFill>
                  </a:tcPr>
                </a:tc>
                <a:tc>
                  <a:txBody>
                    <a:bodyPr/>
                    <a:lstStyle/>
                    <a:p>
                      <a:pPr algn="ctr"/>
                      <a:r>
                        <a:rPr lang="zh-TW" altLang="en-US" sz="1800" b="1" dirty="0">
                          <a:solidFill>
                            <a:schemeClr val="tx1"/>
                          </a:solidFill>
                          <a:latin typeface="新細明體" panose="02020500000000000000" pitchFamily="18" charset="-120"/>
                          <a:ea typeface="新細明體" panose="02020500000000000000" pitchFamily="18" charset="-120"/>
                        </a:rPr>
                        <a:t>多元學習表現總積分</a:t>
                      </a:r>
                    </a:p>
                  </a:txBody>
                  <a:tcPr marL="68580" marR="68580" marT="34290" marB="34290">
                    <a:solidFill>
                      <a:srgbClr val="FCD5B5"/>
                    </a:solidFill>
                  </a:tcPr>
                </a:tc>
                <a:extLst>
                  <a:ext uri="{0D108BD9-81ED-4DB2-BD59-A6C34878D82A}">
                    <a16:rowId xmlns:a16="http://schemas.microsoft.com/office/drawing/2014/main" val="1206722533"/>
                  </a:ext>
                </a:extLst>
              </a:tr>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體適能</a:t>
                      </a:r>
                    </a:p>
                  </a:txBody>
                  <a:tcPr marL="68580" marR="68580" marT="34290" marB="34290">
                    <a:solidFill>
                      <a:srgbClr val="D7E4BD"/>
                    </a:solidFill>
                  </a:tcPr>
                </a:tc>
                <a:tc>
                  <a:txBody>
                    <a:bodyPr/>
                    <a:lstStyle/>
                    <a:p>
                      <a:pPr algn="ctr"/>
                      <a:r>
                        <a:rPr lang="zh-TW" altLang="en-US" sz="1800" b="1" dirty="0">
                          <a:solidFill>
                            <a:srgbClr val="FF0000"/>
                          </a:solidFill>
                          <a:latin typeface="新細明體" panose="02020500000000000000" pitchFamily="18" charset="-120"/>
                          <a:ea typeface="新細明體" panose="02020500000000000000" pitchFamily="18" charset="-120"/>
                        </a:rPr>
                        <a:t>國中教育會考總積點</a:t>
                      </a:r>
                    </a:p>
                  </a:txBody>
                  <a:tcPr marL="68580" marR="68580" marT="34290" marB="34290">
                    <a:solidFill>
                      <a:srgbClr val="FCD5B5"/>
                    </a:solidFill>
                  </a:tcPr>
                </a:tc>
                <a:extLst>
                  <a:ext uri="{0D108BD9-81ED-4DB2-BD59-A6C34878D82A}">
                    <a16:rowId xmlns:a16="http://schemas.microsoft.com/office/drawing/2014/main" val="2897102263"/>
                  </a:ext>
                </a:extLst>
              </a:tr>
              <a:tr h="686815">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社團參與</a:t>
                      </a:r>
                    </a:p>
                  </a:txBody>
                  <a:tcPr marL="68580" marR="68580" marT="34290" marB="34290">
                    <a:solidFill>
                      <a:srgbClr val="D7E4BD"/>
                    </a:solidFill>
                  </a:tcPr>
                </a:tc>
                <a:tc>
                  <a:txBody>
                    <a:bodyPr/>
                    <a:lstStyle/>
                    <a:p>
                      <a:pPr algn="ctr"/>
                      <a:r>
                        <a:rPr lang="zh-TW" altLang="en-US" sz="1800" b="1" dirty="0">
                          <a:solidFill>
                            <a:schemeClr val="tx1"/>
                          </a:solidFill>
                          <a:latin typeface="新細明體" panose="02020500000000000000" pitchFamily="18" charset="-120"/>
                          <a:ea typeface="新細明體" panose="02020500000000000000" pitchFamily="18" charset="-120"/>
                        </a:rPr>
                        <a:t>會考加註標示</a:t>
                      </a:r>
                      <a:endParaRPr lang="en-US" altLang="zh-TW" sz="1800" b="1" dirty="0">
                        <a:solidFill>
                          <a:schemeClr val="tx1"/>
                        </a:solidFill>
                        <a:latin typeface="新細明體" panose="02020500000000000000" pitchFamily="18" charset="-120"/>
                        <a:ea typeface="新細明體" panose="02020500000000000000" pitchFamily="18" charset="-120"/>
                      </a:endParaRPr>
                    </a:p>
                    <a:p>
                      <a:pPr algn="ctr"/>
                      <a:r>
                        <a:rPr lang="en-US" altLang="zh-TW" sz="1800" b="1" dirty="0">
                          <a:solidFill>
                            <a:schemeClr val="tx1"/>
                          </a:solidFill>
                          <a:latin typeface="新細明體" panose="02020500000000000000" pitchFamily="18" charset="-120"/>
                          <a:ea typeface="新細明體" panose="02020500000000000000" pitchFamily="18" charset="-120"/>
                        </a:rPr>
                        <a:t>(</a:t>
                      </a:r>
                      <a:r>
                        <a:rPr lang="zh-TW" altLang="en-US" sz="18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1800" b="1" dirty="0">
                          <a:solidFill>
                            <a:schemeClr val="tx1"/>
                          </a:solidFill>
                          <a:latin typeface="新細明體" panose="02020500000000000000" pitchFamily="18" charset="-120"/>
                          <a:ea typeface="新細明體" panose="02020500000000000000" pitchFamily="18" charset="-120"/>
                        </a:rPr>
                        <a:t>)</a:t>
                      </a:r>
                      <a:endParaRPr lang="zh-TW" altLang="en-US" sz="1800" b="1" dirty="0">
                        <a:solidFill>
                          <a:schemeClr val="tx1"/>
                        </a:solidFill>
                        <a:latin typeface="新細明體" panose="02020500000000000000" pitchFamily="18" charset="-120"/>
                        <a:ea typeface="新細明體" panose="02020500000000000000" pitchFamily="18" charset="-120"/>
                      </a:endParaRPr>
                    </a:p>
                  </a:txBody>
                  <a:tcPr marL="68580" marR="68580" marT="34290" marB="34290">
                    <a:solidFill>
                      <a:srgbClr val="FCD5B5"/>
                    </a:solidFill>
                  </a:tcPr>
                </a:tc>
                <a:extLst>
                  <a:ext uri="{0D108BD9-81ED-4DB2-BD59-A6C34878D82A}">
                    <a16:rowId xmlns:a16="http://schemas.microsoft.com/office/drawing/2014/main" val="3014297946"/>
                  </a:ext>
                </a:extLst>
              </a:tr>
              <a:tr h="381564">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寫作測驗</a:t>
                      </a:r>
                    </a:p>
                  </a:txBody>
                  <a:tcPr marL="68580" marR="68580" marT="34290" marB="34290">
                    <a:solidFill>
                      <a:srgbClr val="D7E4BD"/>
                    </a:solidFill>
                  </a:tcPr>
                </a:tc>
                <a:tc>
                  <a:txBody>
                    <a:bodyPr/>
                    <a:lstStyle/>
                    <a:p>
                      <a:pPr algn="ctr"/>
                      <a:r>
                        <a:rPr lang="zh-TW" altLang="en-US" sz="1800" b="1" dirty="0">
                          <a:solidFill>
                            <a:schemeClr val="tx1"/>
                          </a:solidFill>
                          <a:latin typeface="新細明體" panose="02020500000000000000" pitchFamily="18" charset="-120"/>
                          <a:ea typeface="新細明體" panose="02020500000000000000" pitchFamily="18" charset="-120"/>
                        </a:rPr>
                        <a:t>志願序內之學校序</a:t>
                      </a:r>
                    </a:p>
                  </a:txBody>
                  <a:tcPr marL="68580" marR="68580" marT="34290" marB="34290">
                    <a:solidFill>
                      <a:srgbClr val="FCD5B5"/>
                    </a:solidFill>
                  </a:tcPr>
                </a:tc>
                <a:extLst>
                  <a:ext uri="{0D108BD9-81ED-4DB2-BD59-A6C34878D82A}">
                    <a16:rowId xmlns:a16="http://schemas.microsoft.com/office/drawing/2014/main" val="46712643"/>
                  </a:ext>
                </a:extLst>
              </a:tr>
              <a:tr h="330688">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獎勵紀錄</a:t>
                      </a:r>
                    </a:p>
                  </a:txBody>
                  <a:tcPr marL="68580" marR="68580" marT="34290" marB="34290">
                    <a:solidFill>
                      <a:srgbClr val="D7E4BD"/>
                    </a:solidFill>
                  </a:tcPr>
                </a:tc>
                <a:tc>
                  <a:txBody>
                    <a:bodyPr/>
                    <a:lstStyle/>
                    <a:p>
                      <a:pPr algn="ctr"/>
                      <a:endParaRPr lang="zh-TW" altLang="en-US" sz="1500" b="0" dirty="0">
                        <a:solidFill>
                          <a:schemeClr val="tx1"/>
                        </a:solidFill>
                        <a:latin typeface="新細明體" panose="02020500000000000000" pitchFamily="18" charset="-120"/>
                        <a:ea typeface="新細明體" panose="02020500000000000000" pitchFamily="18" charset="-120"/>
                      </a:endParaRPr>
                    </a:p>
                  </a:txBody>
                  <a:tcPr marL="68580" marR="68580" marT="34290" marB="34290">
                    <a:solidFill>
                      <a:srgbClr val="FCD5B5"/>
                    </a:solidFill>
                  </a:tcPr>
                </a:tc>
                <a:extLst>
                  <a:ext uri="{0D108BD9-81ED-4DB2-BD59-A6C34878D82A}">
                    <a16:rowId xmlns:a16="http://schemas.microsoft.com/office/drawing/2014/main" val="3566404455"/>
                  </a:ext>
                </a:extLst>
              </a:tr>
              <a:tr h="330688">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服務學習</a:t>
                      </a:r>
                    </a:p>
                  </a:txBody>
                  <a:tcPr marL="68580" marR="68580" marT="34290" marB="34290">
                    <a:solidFill>
                      <a:srgbClr val="D7E4BD"/>
                    </a:solidFill>
                  </a:tcPr>
                </a:tc>
                <a:tc>
                  <a:txBody>
                    <a:bodyPr/>
                    <a:lstStyle/>
                    <a:p>
                      <a:pPr algn="ctr"/>
                      <a:endParaRPr lang="zh-TW" altLang="en-US" sz="1500" b="0" dirty="0">
                        <a:solidFill>
                          <a:schemeClr val="tx1"/>
                        </a:solidFill>
                        <a:latin typeface="新細明體" panose="02020500000000000000" pitchFamily="18" charset="-120"/>
                        <a:ea typeface="新細明體" panose="02020500000000000000" pitchFamily="18" charset="-120"/>
                      </a:endParaRPr>
                    </a:p>
                  </a:txBody>
                  <a:tcPr marL="68580" marR="68580" marT="34290" marB="34290">
                    <a:solidFill>
                      <a:srgbClr val="FCD5B5"/>
                    </a:solidFill>
                  </a:tcPr>
                </a:tc>
                <a:extLst>
                  <a:ext uri="{0D108BD9-81ED-4DB2-BD59-A6C34878D82A}">
                    <a16:rowId xmlns:a16="http://schemas.microsoft.com/office/drawing/2014/main" val="2114480614"/>
                  </a:ext>
                </a:extLst>
              </a:tr>
              <a:tr h="330688">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競賽成績</a:t>
                      </a:r>
                    </a:p>
                  </a:txBody>
                  <a:tcPr marL="68580" marR="68580" marT="34290" marB="34290">
                    <a:solidFill>
                      <a:srgbClr val="D7E4BD"/>
                    </a:solidFill>
                  </a:tcPr>
                </a:tc>
                <a:tc>
                  <a:txBody>
                    <a:bodyPr/>
                    <a:lstStyle/>
                    <a:p>
                      <a:pPr algn="ctr"/>
                      <a:endParaRPr lang="zh-TW" altLang="en-US" sz="1500" b="0" dirty="0">
                        <a:solidFill>
                          <a:schemeClr val="tx1"/>
                        </a:solidFill>
                        <a:latin typeface="新細明體" panose="02020500000000000000" pitchFamily="18" charset="-120"/>
                        <a:ea typeface="新細明體" panose="02020500000000000000" pitchFamily="18" charset="-120"/>
                      </a:endParaRPr>
                    </a:p>
                  </a:txBody>
                  <a:tcPr marL="68580" marR="68580" marT="34290" marB="34290">
                    <a:solidFill>
                      <a:srgbClr val="FCD5B5"/>
                    </a:solidFill>
                  </a:tcPr>
                </a:tc>
                <a:extLst>
                  <a:ext uri="{0D108BD9-81ED-4DB2-BD59-A6C34878D82A}">
                    <a16:rowId xmlns:a16="http://schemas.microsoft.com/office/drawing/2014/main" val="4034121742"/>
                  </a:ext>
                </a:extLst>
              </a:tr>
              <a:tr h="330688">
                <a:tc>
                  <a:txBody>
                    <a:bodyPr/>
                    <a:lstStyle/>
                    <a:p>
                      <a:pPr algn="ctr"/>
                      <a:r>
                        <a:rPr lang="zh-TW" altLang="en-US" sz="1500" b="0" dirty="0">
                          <a:solidFill>
                            <a:schemeClr val="tx1"/>
                          </a:solidFill>
                          <a:latin typeface="新細明體" panose="02020500000000000000" pitchFamily="18" charset="-120"/>
                          <a:ea typeface="新細明體" panose="02020500000000000000" pitchFamily="18" charset="-120"/>
                        </a:rPr>
                        <a:t>會考加註標示</a:t>
                      </a:r>
                    </a:p>
                  </a:txBody>
                  <a:tcPr marL="68580" marR="68580" marT="34290" marB="34290">
                    <a:solidFill>
                      <a:srgbClr val="D7E4BD"/>
                    </a:solidFill>
                  </a:tcPr>
                </a:tc>
                <a:tc>
                  <a:txBody>
                    <a:bodyPr/>
                    <a:lstStyle/>
                    <a:p>
                      <a:pPr algn="ctr"/>
                      <a:endParaRPr lang="zh-TW" altLang="en-US" sz="1500" b="0" dirty="0">
                        <a:solidFill>
                          <a:schemeClr val="tx1"/>
                        </a:solidFill>
                        <a:latin typeface="新細明體" panose="02020500000000000000" pitchFamily="18" charset="-120"/>
                        <a:ea typeface="新細明體" panose="02020500000000000000" pitchFamily="18" charset="-120"/>
                      </a:endParaRPr>
                    </a:p>
                  </a:txBody>
                  <a:tcPr marL="68580" marR="68580" marT="34290" marB="34290">
                    <a:solidFill>
                      <a:srgbClr val="FCD5B5"/>
                    </a:solidFill>
                  </a:tcPr>
                </a:tc>
                <a:extLst>
                  <a:ext uri="{0D108BD9-81ED-4DB2-BD59-A6C34878D82A}">
                    <a16:rowId xmlns:a16="http://schemas.microsoft.com/office/drawing/2014/main" val="3938697493"/>
                  </a:ext>
                </a:extLst>
              </a:tr>
            </a:tbl>
          </a:graphicData>
        </a:graphic>
      </p:graphicFrame>
      <p:sp>
        <p:nvSpPr>
          <p:cNvPr id="6" name="語音泡泡: 矩形 5">
            <a:extLst>
              <a:ext uri="{FF2B5EF4-FFF2-40B4-BE49-F238E27FC236}">
                <a16:creationId xmlns:a16="http://schemas.microsoft.com/office/drawing/2014/main" id="{96A56608-EC08-4D99-913A-62982831AC72}"/>
              </a:ext>
            </a:extLst>
          </p:cNvPr>
          <p:cNvSpPr/>
          <p:nvPr/>
        </p:nvSpPr>
        <p:spPr>
          <a:xfrm>
            <a:off x="5200650" y="4981575"/>
            <a:ext cx="2571750" cy="904875"/>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schemeClr val="tx1"/>
                </a:solidFill>
                <a:latin typeface="新細明體" panose="02020500000000000000" pitchFamily="18" charset="-120"/>
                <a:ea typeface="新細明體" panose="02020500000000000000" pitchFamily="18" charset="-120"/>
              </a:rPr>
              <a:t>由</a:t>
            </a:r>
            <a:r>
              <a:rPr lang="en-US" altLang="zh-TW" dirty="0">
                <a:solidFill>
                  <a:schemeClr val="tx1"/>
                </a:solidFill>
                <a:latin typeface="新細明體" panose="02020500000000000000" pitchFamily="18" charset="-120"/>
                <a:ea typeface="新細明體" panose="02020500000000000000" pitchFamily="18" charset="-120"/>
              </a:rPr>
              <a:t>11</a:t>
            </a:r>
            <a:r>
              <a:rPr lang="zh-TW" altLang="en-US" dirty="0">
                <a:solidFill>
                  <a:schemeClr val="tx1"/>
                </a:solidFill>
                <a:latin typeface="新細明體" panose="02020500000000000000" pitchFamily="18" charset="-120"/>
                <a:ea typeface="新細明體" panose="02020500000000000000" pitchFamily="18" charset="-120"/>
              </a:rPr>
              <a:t>項減為</a:t>
            </a:r>
            <a:r>
              <a:rPr lang="en-US" altLang="zh-TW" dirty="0">
                <a:solidFill>
                  <a:schemeClr val="tx1"/>
                </a:solidFill>
                <a:latin typeface="新細明體" panose="02020500000000000000" pitchFamily="18" charset="-120"/>
                <a:ea typeface="新細明體" panose="02020500000000000000" pitchFamily="18" charset="-120"/>
              </a:rPr>
              <a:t>7</a:t>
            </a:r>
            <a:r>
              <a:rPr lang="zh-TW" altLang="en-US" dirty="0">
                <a:solidFill>
                  <a:schemeClr val="tx1"/>
                </a:solidFill>
                <a:latin typeface="新細明體" panose="02020500000000000000" pitchFamily="18" charset="-120"/>
                <a:ea typeface="新細明體" panose="02020500000000000000" pitchFamily="18" charset="-120"/>
              </a:rPr>
              <a:t>項，不列體適能等單項比序，強調項項等值，減輕壓力。</a:t>
            </a:r>
          </a:p>
        </p:txBody>
      </p:sp>
    </p:spTree>
    <p:extLst>
      <p:ext uri="{BB962C8B-B14F-4D97-AF65-F5344CB8AC3E}">
        <p14:creationId xmlns:p14="http://schemas.microsoft.com/office/powerpoint/2010/main" val="374916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a:solidFill>
                  <a:schemeClr val="bg1"/>
                </a:solidFill>
                <a:cs typeface="Times New Roman" pitchFamily="18" charset="0"/>
              </a:rPr>
              <a:t>12</a:t>
            </a:r>
            <a:r>
              <a:rPr kumimoji="0" lang="zh-TW" altLang="en-US" sz="3600" b="1" dirty="0">
                <a:solidFill>
                  <a:schemeClr val="bg1"/>
                </a:solidFill>
                <a:cs typeface="Times New Roman" pitchFamily="18" charset="0"/>
              </a:rPr>
              <a:t>年國教課程願景發展歷程</a:t>
            </a:r>
          </a:p>
        </p:txBody>
      </p:sp>
      <p:sp>
        <p:nvSpPr>
          <p:cNvPr id="51" name="文字方塊 5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nodeType="with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nodeType="with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nodeType="with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nodeType="with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par>
                          <p:cTn id="24" fill="hold" nodeType="with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3D7F35-5E8E-40D7-A512-DAA1DFEBADA5}"/>
              </a:ext>
            </a:extLst>
          </p:cNvPr>
          <p:cNvSpPr>
            <a:spLocks noGrp="1"/>
          </p:cNvSpPr>
          <p:nvPr>
            <p:ph type="title"/>
          </p:nvPr>
        </p:nvSpPr>
        <p:spPr>
          <a:xfrm>
            <a:off x="1547664" y="692696"/>
            <a:ext cx="7080795" cy="1136104"/>
          </a:xfrm>
        </p:spPr>
        <p:txBody>
          <a:bodyPr/>
          <a:lstStyle/>
          <a:p>
            <a:r>
              <a:rPr lang="zh-TW" altLang="en-US" sz="3600" b="1" dirty="0"/>
              <a:t>「臺南區超額比序」</a:t>
            </a:r>
            <a:r>
              <a:rPr lang="zh-TW" altLang="en-US" sz="3600" dirty="0"/>
              <a:t>調整前後對照 </a:t>
            </a:r>
          </a:p>
        </p:txBody>
      </p:sp>
      <p:sp>
        <p:nvSpPr>
          <p:cNvPr id="4" name="投影片編號版面配置區 3">
            <a:extLst>
              <a:ext uri="{FF2B5EF4-FFF2-40B4-BE49-F238E27FC236}">
                <a16:creationId xmlns:a16="http://schemas.microsoft.com/office/drawing/2014/main" id="{635C1A9B-AC30-48C3-BA19-F74E7CCCCF64}"/>
              </a:ext>
            </a:extLst>
          </p:cNvPr>
          <p:cNvSpPr>
            <a:spLocks noGrp="1"/>
          </p:cNvSpPr>
          <p:nvPr>
            <p:ph type="sldNum" sz="quarter" idx="12"/>
          </p:nvPr>
        </p:nvSpPr>
        <p:spPr/>
        <p:txBody>
          <a:bodyPr/>
          <a:lstStyle/>
          <a:p>
            <a:pPr>
              <a:defRPr/>
            </a:pPr>
            <a:fld id="{695797B8-7E70-45A3-B78E-8E1ED62D50C4}" type="slidenum">
              <a:rPr lang="zh-TW" altLang="en-US" smtClean="0"/>
              <a:pPr>
                <a:defRPr/>
              </a:pPr>
              <a:t>29</a:t>
            </a:fld>
            <a:endParaRPr lang="zh-TW" altLang="en-US"/>
          </a:p>
        </p:txBody>
      </p:sp>
      <p:pic>
        <p:nvPicPr>
          <p:cNvPr id="5" name="圖片 4">
            <a:extLst>
              <a:ext uri="{FF2B5EF4-FFF2-40B4-BE49-F238E27FC236}">
                <a16:creationId xmlns:a16="http://schemas.microsoft.com/office/drawing/2014/main" id="{60FF24A5-15D5-46DA-AFA6-F9CFBD45E72B}"/>
              </a:ext>
            </a:extLst>
          </p:cNvPr>
          <p:cNvPicPr>
            <a:picLocks noChangeAspect="1"/>
          </p:cNvPicPr>
          <p:nvPr/>
        </p:nvPicPr>
        <p:blipFill rotWithShape="1">
          <a:blip r:embed="rId2">
            <a:clrChange>
              <a:clrFrom>
                <a:srgbClr val="FFFFFF"/>
              </a:clrFrom>
              <a:clrTo>
                <a:srgbClr val="FFFFFF">
                  <a:alpha val="0"/>
                </a:srgbClr>
              </a:clrTo>
            </a:clrChange>
          </a:blip>
          <a:srcRect r="1188"/>
          <a:stretch/>
        </p:blipFill>
        <p:spPr>
          <a:xfrm>
            <a:off x="467544" y="1628800"/>
            <a:ext cx="8160915" cy="5092675"/>
          </a:xfrm>
          <a:prstGeom prst="rect">
            <a:avLst/>
          </a:prstGeom>
        </p:spPr>
      </p:pic>
    </p:spTree>
    <p:extLst>
      <p:ext uri="{BB962C8B-B14F-4D97-AF65-F5344CB8AC3E}">
        <p14:creationId xmlns:p14="http://schemas.microsoft.com/office/powerpoint/2010/main" val="238006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BDC437-E515-4AEC-A689-6332CB4BF0E8}"/>
              </a:ext>
            </a:extLst>
          </p:cNvPr>
          <p:cNvSpPr>
            <a:spLocks noGrp="1"/>
          </p:cNvSpPr>
          <p:nvPr>
            <p:ph type="title"/>
          </p:nvPr>
        </p:nvSpPr>
        <p:spPr/>
        <p:txBody>
          <a:bodyPr/>
          <a:lstStyle/>
          <a:p>
            <a:endParaRPr lang="zh-TW" altLang="en-US" dirty="0"/>
          </a:p>
        </p:txBody>
      </p:sp>
      <p:pic>
        <p:nvPicPr>
          <p:cNvPr id="11" name="內容版面配置區 10">
            <a:extLst>
              <a:ext uri="{FF2B5EF4-FFF2-40B4-BE49-F238E27FC236}">
                <a16:creationId xmlns:a16="http://schemas.microsoft.com/office/drawing/2014/main" id="{87247127-D670-4F1E-A657-11E10951D0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404664"/>
            <a:ext cx="8856983" cy="6336704"/>
          </a:xfrm>
        </p:spPr>
      </p:pic>
      <p:sp>
        <p:nvSpPr>
          <p:cNvPr id="3" name="矩形 2">
            <a:extLst>
              <a:ext uri="{FF2B5EF4-FFF2-40B4-BE49-F238E27FC236}">
                <a16:creationId xmlns:a16="http://schemas.microsoft.com/office/drawing/2014/main" id="{CD897952-CFBE-455D-A8AB-4AF75196675D}"/>
              </a:ext>
            </a:extLst>
          </p:cNvPr>
          <p:cNvSpPr/>
          <p:nvPr/>
        </p:nvSpPr>
        <p:spPr>
          <a:xfrm>
            <a:off x="3419872" y="548680"/>
            <a:ext cx="792088" cy="288032"/>
          </a:xfrm>
          <a:prstGeom prst="rect">
            <a:avLst/>
          </a:prstGeom>
          <a:solidFill>
            <a:schemeClr val="bg1"/>
          </a:solidFill>
          <a:ln w="38100" cap="rnd">
            <a:noFill/>
          </a:ln>
        </p:spPr>
        <p:txBody>
          <a:bodyPr rtlCol="0" anchor="ctr"/>
          <a:lstStyle/>
          <a:p>
            <a:pPr algn="ctr"/>
            <a:endParaRPr lang="zh-TW" altLang="en-US"/>
          </a:p>
        </p:txBody>
      </p:sp>
    </p:spTree>
    <p:extLst>
      <p:ext uri="{BB962C8B-B14F-4D97-AF65-F5344CB8AC3E}">
        <p14:creationId xmlns:p14="http://schemas.microsoft.com/office/powerpoint/2010/main" val="259310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31</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a:latin typeface="微軟正黑體" pitchFamily="34" charset="-120"/>
                <a:ea typeface="微軟正黑體" pitchFamily="34" charset="-120"/>
                <a:cs typeface="Times New Roman" pitchFamily="18" charset="0"/>
              </a:rPr>
              <a:t>       生命是長期而持續的累積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a:latin typeface="微軟正黑體" pitchFamily="34" charset="-120"/>
                <a:ea typeface="微軟正黑體" pitchFamily="34" charset="-120"/>
                <a:cs typeface="Times New Roman" pitchFamily="18" charset="0"/>
              </a:rPr>
              <a:t>      豐富孩子的學習經驗   讓孩子自己建構理解</a:t>
            </a:r>
            <a:r>
              <a:rPr lang="zh-TW" altLang="en-US" sz="2400" b="1">
                <a:latin typeface="微軟正黑體" pitchFamily="34" charset="-120"/>
                <a:ea typeface="微軟正黑體" pitchFamily="34" charset="-120"/>
                <a:cs typeface="Times New Roman" pitchFamily="18" charset="0"/>
              </a:rPr>
              <a:t>世界的方式</a:t>
            </a:r>
            <a:endParaRPr lang="zh-TW" altLang="zh-TW" sz="2400" b="1" dirty="0">
              <a:latin typeface="微軟正黑體" pitchFamily="34" charset="-120"/>
              <a:ea typeface="微軟正黑體" pitchFamily="34" charset="-120"/>
              <a:cs typeface="Times New Roman" pitchFamily="18" charset="0"/>
            </a:endParaRPr>
          </a:p>
          <a:p>
            <a:pPr>
              <a:spcAft>
                <a:spcPts val="0"/>
              </a:spcAft>
            </a:pPr>
            <a:endParaRPr lang="en-US"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給孩子有溫度的學習</a:t>
            </a:r>
            <a:endParaRPr lang="en-US"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a:latin typeface="微軟正黑體" pitchFamily="34" charset="-120"/>
                <a:ea typeface="微軟正黑體" pitchFamily="34" charset="-120"/>
                <a:cs typeface="Times New Roman" pitchFamily="18" charset="0"/>
              </a:rPr>
              <a:t>      溫柔而堅定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zh-TW" sz="3600" b="1" dirty="0">
                <a:solidFill>
                  <a:srgbClr val="002060"/>
                </a:solidFill>
                <a:latin typeface="微軟正黑體" pitchFamily="34" charset="-120"/>
                <a:ea typeface="微軟正黑體" pitchFamily="34" charset="-120"/>
                <a:cs typeface="Times New Roman" pitchFamily="18" charset="0"/>
              </a:rPr>
              <a:t>未來大考命題趨勢</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廣泛閱讀來培養</a:t>
            </a:r>
            <a:r>
              <a:rPr kumimoji="0" lang="zh-TW" altLang="en-US" sz="3600" b="1" dirty="0">
                <a:solidFill>
                  <a:srgbClr val="002060"/>
                </a:solidFill>
                <a:latin typeface="微軟正黑體" pitchFamily="34" charset="-120"/>
                <a:ea typeface="微軟正黑體" pitchFamily="34" charset="-120"/>
                <a:cs typeface="Times New Roman" pitchFamily="18" charset="0"/>
              </a:rPr>
              <a:t>閱讀</a:t>
            </a:r>
            <a:r>
              <a:rPr kumimoji="0" lang="zh-TW" altLang="zh-TW" sz="3600" b="1" dirty="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a:solidFill>
                  <a:srgbClr val="002060"/>
                </a:solidFill>
                <a:latin typeface="微軟正黑體" pitchFamily="34" charset="-120"/>
                <a:ea typeface="微軟正黑體" pitchFamily="34" charset="-120"/>
                <a:cs typeface="Times New Roman" pitchFamily="18" charset="0"/>
              </a:rPr>
              <a:t>       </a:t>
            </a:r>
            <a:r>
              <a:rPr kumimoji="0" lang="zh-TW" altLang="zh-TW" sz="2400" b="1" dirty="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建置K-12閱讀平台來幫助您</a:t>
            </a:r>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en-US" sz="3600" b="1" dirty="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2123658"/>
          </a:xfrm>
          <a:prstGeom prst="rect">
            <a:avLst/>
          </a:prstGeom>
        </p:spPr>
        <p:txBody>
          <a:bodyPr wrap="square">
            <a:spAutoFit/>
          </a:bodyPr>
          <a:lstStyle/>
          <a:p>
            <a:r>
              <a:rPr kumimoji="0" lang="en-US" altLang="zh-TW" sz="3600" b="1">
                <a:solidFill>
                  <a:srgbClr val="002060"/>
                </a:solidFill>
                <a:latin typeface="微軟正黑體" pitchFamily="34" charset="-120"/>
                <a:ea typeface="微軟正黑體" pitchFamily="34" charset="-120"/>
                <a:cs typeface="Times New Roman" pitchFamily="18" charset="0"/>
              </a:rPr>
              <a:t>1.</a:t>
            </a:r>
            <a:r>
              <a:rPr kumimoji="0" lang="zh-TW" altLang="en-US" sz="3600" b="1">
                <a:solidFill>
                  <a:srgbClr val="002060"/>
                </a:solidFill>
                <a:latin typeface="微軟正黑體" pitchFamily="34" charset="-120"/>
                <a:ea typeface="微軟正黑體" pitchFamily="34" charset="-120"/>
                <a:cs typeface="Times New Roman" pitchFamily="18" charset="0"/>
              </a:rPr>
              <a:t>降低</a:t>
            </a:r>
            <a:r>
              <a:rPr kumimoji="0" lang="en-US" altLang="zh-TW" sz="3600" b="1">
                <a:solidFill>
                  <a:srgbClr val="002060"/>
                </a:solidFill>
                <a:latin typeface="微軟正黑體" pitchFamily="34" charset="-120"/>
                <a:ea typeface="微軟正黑體" pitchFamily="34" charset="-120"/>
                <a:cs typeface="Times New Roman" pitchFamily="18" charset="0"/>
              </a:rPr>
              <a:t>3C</a:t>
            </a:r>
            <a:r>
              <a:rPr kumimoji="0" lang="zh-TW" altLang="en-US" sz="3600" b="1">
                <a:solidFill>
                  <a:srgbClr val="002060"/>
                </a:solidFill>
                <a:latin typeface="微軟正黑體" pitchFamily="34" charset="-120"/>
                <a:ea typeface="微軟正黑體" pitchFamily="34" charset="-120"/>
                <a:cs typeface="Times New Roman" pitchFamily="18" charset="0"/>
              </a:rPr>
              <a:t>使用頻率，</a:t>
            </a:r>
            <a:r>
              <a:rPr kumimoji="0" lang="zh-TW" altLang="en-US" sz="3600" b="1" dirty="0">
                <a:solidFill>
                  <a:srgbClr val="002060"/>
                </a:solidFill>
                <a:latin typeface="微軟正黑體" pitchFamily="34" charset="-120"/>
                <a:ea typeface="微軟正黑體" pitchFamily="34" charset="-120"/>
                <a:cs typeface="Times New Roman" pitchFamily="18" charset="0"/>
              </a:rPr>
              <a:t>享受</a:t>
            </a:r>
            <a:r>
              <a:rPr kumimoji="0" lang="zh-TW" altLang="zh-TW" sz="3600" b="1" dirty="0">
                <a:solidFill>
                  <a:srgbClr val="002060"/>
                </a:solidFill>
                <a:latin typeface="微軟正黑體" pitchFamily="34" charset="-120"/>
                <a:ea typeface="微軟正黑體" pitchFamily="34" charset="-120"/>
                <a:cs typeface="Times New Roman" pitchFamily="18" charset="0"/>
              </a:rPr>
              <a:t>自然體驗生活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en-US" sz="3600" b="1" dirty="0">
                <a:solidFill>
                  <a:srgbClr val="002060"/>
                </a:solidFill>
                <a:latin typeface="微軟正黑體" pitchFamily="34" charset="-120"/>
                <a:ea typeface="微軟正黑體" pitchFamily="34" charset="-120"/>
                <a:cs typeface="Times New Roman" pitchFamily="18" charset="0"/>
              </a:rPr>
              <a:t>關心環境變遷，培養世界公民</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a:solidFill>
                  <a:srgbClr val="002060"/>
                </a:solidFill>
                <a:latin typeface="微軟正黑體" pitchFamily="34" charset="-120"/>
                <a:ea typeface="微軟正黑體" pitchFamily="34" charset="-120"/>
                <a:cs typeface="Times New Roman" pitchFamily="18" charset="0"/>
              </a:rPr>
              <a:t>       </a:t>
            </a:r>
            <a:endParaRPr kumimoji="0" lang="en-US" altLang="zh-TW" sz="2400" b="1" dirty="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a:solidFill>
                  <a:srgbClr val="002060"/>
                </a:solidFill>
                <a:latin typeface="微軟正黑體" pitchFamily="34" charset="-120"/>
                <a:ea typeface="微軟正黑體" pitchFamily="34" charset="-120"/>
                <a:cs typeface="Times New Roman" pitchFamily="18" charset="0"/>
              </a:rPr>
              <a:t>1.</a:t>
            </a:r>
            <a:r>
              <a:rPr kumimoji="0" lang="zh-TW" altLang="en-US" sz="3600" b="1">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的優點</a:t>
            </a:r>
            <a:endParaRPr kumimoji="0" lang="en-US" altLang="zh-TW" sz="3600" b="1">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a:t>
            </a:r>
            <a:r>
              <a:rPr kumimoji="0" lang="zh-TW" altLang="zh-TW" sz="3600" b="1">
                <a:solidFill>
                  <a:srgbClr val="002060"/>
                </a:solidFill>
                <a:latin typeface="微軟正黑體" pitchFamily="34" charset="-120"/>
                <a:ea typeface="微軟正黑體" pitchFamily="34" charset="-120"/>
                <a:cs typeface="Times New Roman" pitchFamily="18" charset="0"/>
              </a:rPr>
              <a:t>的教學</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a:solidFill>
                  <a:srgbClr val="002060"/>
                </a:solidFill>
                <a:latin typeface="微軟正黑體" pitchFamily="34" charset="-120"/>
                <a:ea typeface="微軟正黑體" pitchFamily="34" charset="-120"/>
                <a:cs typeface="Times New Roman" pitchFamily="18" charset="0"/>
              </a:rPr>
              <a:t>.</a:t>
            </a:r>
            <a:r>
              <a:rPr kumimoji="0" lang="zh-TW" altLang="zh-TW" sz="3600" b="1">
                <a:solidFill>
                  <a:srgbClr val="002060"/>
                </a:solidFill>
                <a:latin typeface="微軟正黑體" pitchFamily="34" charset="-120"/>
                <a:ea typeface="微軟正黑體" pitchFamily="34" charset="-120"/>
                <a:cs typeface="Times New Roman" pitchFamily="18" charset="0"/>
              </a:rPr>
              <a:t>重</a:t>
            </a:r>
            <a:r>
              <a:rPr kumimoji="0" lang="zh-TW" altLang="en-US" sz="3600" b="1">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a16="http://schemas.microsoft.com/office/drawing/2014/main"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1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FBE4577-64E4-4F69-A8E5-A61F653A6AA9}"/>
              </a:ext>
            </a:extLst>
          </p:cNvPr>
          <p:cNvPicPr>
            <a:picLocks noChangeAspect="1" noChangeArrowheads="1"/>
          </p:cNvPicPr>
          <p:nvPr/>
        </p:nvPicPr>
        <p:blipFill>
          <a:blip r:embed="rId3"/>
          <a:srcRect/>
          <a:stretch>
            <a:fillRect/>
          </a:stretch>
        </p:blipFill>
        <p:spPr bwMode="auto">
          <a:xfrm>
            <a:off x="1417324" y="3317765"/>
            <a:ext cx="3154676" cy="2348880"/>
          </a:xfrm>
          <a:prstGeom prst="rect">
            <a:avLst/>
          </a:prstGeom>
          <a:blipFill>
            <a:blip r:embed="rId4"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10" name="標題 1">
            <a:extLst>
              <a:ext uri="{FF2B5EF4-FFF2-40B4-BE49-F238E27FC236}">
                <a16:creationId xmlns:a16="http://schemas.microsoft.com/office/drawing/2014/main"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37</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a16="http://schemas.microsoft.com/office/drawing/2014/main"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華康儷粗黑" panose="020B0709000000000000" pitchFamily="49" charset="-120"/>
                <a:ea typeface="華康儷粗黑" panose="020B0709000000000000" pitchFamily="49" charset="-120"/>
              </a:rPr>
              <a:t>感 謝 聆 聽</a:t>
            </a:r>
            <a:endParaRPr lang="zh-TW" altLang="en-US" sz="5400" dirty="0">
              <a:solidFill>
                <a:srgbClr val="002060"/>
              </a:solidFill>
              <a:latin typeface="華康儷粗黑" panose="020B0709000000000000" pitchFamily="49" charset="-120"/>
              <a:ea typeface="華康儷粗黑" panose="020B0709000000000000" pitchFamily="49" charset="-120"/>
            </a:endParaRPr>
          </a:p>
        </p:txBody>
      </p:sp>
    </p:spTree>
    <p:extLst>
      <p:ext uri="{BB962C8B-B14F-4D97-AF65-F5344CB8AC3E}">
        <p14:creationId xmlns:p14="http://schemas.microsoft.com/office/powerpoint/2010/main" val="790999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920426" y="672861"/>
            <a:ext cx="4875710" cy="646331"/>
          </a:xfrm>
          <a:prstGeom prst="rect">
            <a:avLst/>
          </a:prstGeom>
          <a:noFill/>
        </p:spPr>
        <p:txBody>
          <a:bodyPr wrap="square">
            <a:spAutoFit/>
          </a:bodyPr>
          <a:lstStyle/>
          <a:p>
            <a:pPr eaLnBrk="0" hangingPunct="0">
              <a:defRPr/>
            </a:pPr>
            <a:r>
              <a:rPr lang="zh-TW" altLang="en-US" sz="3600" b="1" dirty="0">
                <a:solidFill>
                  <a:schemeClr val="accent5">
                    <a:lumMod val="20000"/>
                    <a:lumOff val="80000"/>
                  </a:schemeClr>
                </a:solidFill>
                <a:latin typeface="微軟正黑體" panose="020B0604030504040204" pitchFamily="34" charset="-120"/>
                <a:ea typeface="微軟正黑體" panose="020B0604030504040204" pitchFamily="34" charset="-120"/>
              </a:rPr>
              <a:t>新課綱的重要內涵</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grpSp>
        <p:nvGrpSpPr>
          <p:cNvPr id="4" name="群組 3">
            <a:extLst>
              <a:ext uri="{FF2B5EF4-FFF2-40B4-BE49-F238E27FC236}">
                <a16:creationId xmlns:a16="http://schemas.microsoft.com/office/drawing/2014/main" id="{3504BCFD-2F50-41D1-B71C-5AD96705E46B}"/>
              </a:ext>
            </a:extLst>
          </p:cNvPr>
          <p:cNvGrpSpPr/>
          <p:nvPr/>
        </p:nvGrpSpPr>
        <p:grpSpPr>
          <a:xfrm>
            <a:off x="1432950" y="1913770"/>
            <a:ext cx="5522209" cy="3410980"/>
            <a:chOff x="5137065" y="2677880"/>
            <a:chExt cx="3570372" cy="2404515"/>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52" name="文字方塊 51"/>
            <p:cNvSpPr txBox="1"/>
            <p:nvPr/>
          </p:nvSpPr>
          <p:spPr>
            <a:xfrm>
              <a:off x="5580477" y="2762748"/>
              <a:ext cx="3126960" cy="1800785"/>
            </a:xfrm>
            <a:prstGeom prst="rect">
              <a:avLst/>
            </a:prstGeom>
            <a:noFill/>
          </p:spPr>
          <p:txBody>
            <a:bodyPr wrap="square">
              <a:spAutoFit/>
            </a:bodyPr>
            <a:lstStyle/>
            <a:p>
              <a:pPr eaLnBrk="0" hangingPunct="0">
                <a:spcAft>
                  <a:spcPts val="600"/>
                </a:spcAft>
                <a:defRPr/>
              </a:pPr>
              <a:r>
                <a:rPr lang="zh-TW" altLang="en-US" sz="2800" dirty="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800" dirty="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800" dirty="0">
                  <a:latin typeface="微軟正黑體" panose="020B0604030504040204" pitchFamily="34" charset="-120"/>
                  <a:ea typeface="微軟正黑體" panose="020B0604030504040204" pitchFamily="34" charset="-120"/>
                </a:rPr>
                <a:t>三、課程目標</a:t>
              </a:r>
              <a:endParaRPr lang="en-US" altLang="zh-TW" sz="28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800" dirty="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800" dirty="0">
                  <a:latin typeface="微軟正黑體" panose="020B0604030504040204" pitchFamily="34" charset="-120"/>
                  <a:ea typeface="微軟正黑體" panose="020B0604030504040204" pitchFamily="34" charset="-120"/>
                </a:rPr>
                <a:t>五、課程架構</a:t>
              </a:r>
            </a:p>
          </p:txBody>
        </p:sp>
      </p:gr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200"/>
                                        <p:tgtEl>
                                          <p:spTgt spid="87"/>
                                        </p:tgtEl>
                                      </p:cBhvr>
                                    </p:animEffect>
                                  </p:childTnLst>
                                </p:cTn>
                              </p:par>
                            </p:childTnLst>
                          </p:cTn>
                        </p:par>
                        <p:par>
                          <p:cTn id="8" fill="hold">
                            <p:stCondLst>
                              <p:cond delay="12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grpSp>
        <p:nvGrpSpPr>
          <p:cNvPr id="4" name="群組 3"/>
          <p:cNvGrpSpPr/>
          <p:nvPr/>
        </p:nvGrpSpPr>
        <p:grpSpPr>
          <a:xfrm>
            <a:off x="397139" y="3846785"/>
            <a:ext cx="6576851" cy="949305"/>
            <a:chOff x="397139" y="3614595"/>
            <a:chExt cx="6576851" cy="949305"/>
          </a:xfrm>
        </p:grpSpPr>
        <p:sp>
          <p:nvSpPr>
            <p:cNvPr id="97" name="圓角矩形 96"/>
            <p:cNvSpPr/>
            <p:nvPr/>
          </p:nvSpPr>
          <p:spPr>
            <a:xfrm>
              <a:off x="1676725" y="3623601"/>
              <a:ext cx="1728192" cy="936104"/>
            </a:xfrm>
            <a:prstGeom prst="roundRect">
              <a:avLst/>
            </a:prstGeom>
            <a:solidFill>
              <a:srgbClr val="00009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圓角矩形 97"/>
            <p:cNvSpPr/>
            <p:nvPr/>
          </p:nvSpPr>
          <p:spPr>
            <a:xfrm>
              <a:off x="3445598" y="3627796"/>
              <a:ext cx="1728192" cy="936104"/>
            </a:xfrm>
            <a:prstGeom prst="roundRect">
              <a:avLst/>
            </a:prstGeom>
            <a:solidFill>
              <a:srgbClr val="FFF467"/>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圓角矩形 98"/>
            <p:cNvSpPr/>
            <p:nvPr/>
          </p:nvSpPr>
          <p:spPr>
            <a:xfrm>
              <a:off x="5245798" y="3614595"/>
              <a:ext cx="1728192" cy="936104"/>
            </a:xfrm>
            <a:prstGeom prst="roundRect">
              <a:avLst/>
            </a:prstGeom>
            <a:solidFill>
              <a:srgbClr val="C00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2005627" y="3751588"/>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自發</a:t>
              </a:r>
            </a:p>
          </p:txBody>
        </p:sp>
        <p:sp>
          <p:nvSpPr>
            <p:cNvPr id="27" name="文字方塊 26"/>
            <p:cNvSpPr txBox="1"/>
            <p:nvPr/>
          </p:nvSpPr>
          <p:spPr>
            <a:xfrm>
              <a:off x="3805827" y="3760352"/>
              <a:ext cx="1107996" cy="646331"/>
            </a:xfrm>
            <a:prstGeom prst="rect">
              <a:avLst/>
            </a:prstGeom>
            <a:noFill/>
          </p:spPr>
          <p:txBody>
            <a:bodyPr wrap="none" rtlCol="0">
              <a:spAutoFit/>
            </a:bodyPr>
            <a:lstStyle/>
            <a:p>
              <a:r>
                <a:rPr lang="zh-TW" altLang="en-US" sz="3600">
                  <a:solidFill>
                    <a:schemeClr val="accent6">
                      <a:lumMod val="50000"/>
                    </a:schemeClr>
                  </a:solidFill>
                  <a:latin typeface="微軟正黑體" panose="020B0604030504040204" pitchFamily="34" charset="-120"/>
                  <a:ea typeface="微軟正黑體" panose="020B0604030504040204" pitchFamily="34" charset="-120"/>
                </a:rPr>
                <a:t>互動</a:t>
              </a:r>
            </a:p>
          </p:txBody>
        </p:sp>
        <p:sp>
          <p:nvSpPr>
            <p:cNvPr id="28" name="文字方塊 27"/>
            <p:cNvSpPr txBox="1"/>
            <p:nvPr/>
          </p:nvSpPr>
          <p:spPr>
            <a:xfrm>
              <a:off x="5597896" y="3751587"/>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共好</a:t>
              </a:r>
            </a:p>
          </p:txBody>
        </p:sp>
        <p:grpSp>
          <p:nvGrpSpPr>
            <p:cNvPr id="18" name="群組 17"/>
            <p:cNvGrpSpPr/>
            <p:nvPr/>
          </p:nvGrpSpPr>
          <p:grpSpPr>
            <a:xfrm>
              <a:off x="397139" y="3718687"/>
              <a:ext cx="1110323" cy="686255"/>
              <a:chOff x="486302" y="3950877"/>
              <a:chExt cx="1110323" cy="686255"/>
            </a:xfrm>
          </p:grpSpPr>
          <p:sp>
            <p:nvSpPr>
              <p:cNvPr id="16" name="文字方塊 15"/>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理念</a:t>
                </a:r>
              </a:p>
            </p:txBody>
          </p:sp>
          <p:sp>
            <p:nvSpPr>
              <p:cNvPr id="95" name="圓角矩形 94"/>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 name="群組 4"/>
          <p:cNvGrpSpPr/>
          <p:nvPr/>
        </p:nvGrpSpPr>
        <p:grpSpPr>
          <a:xfrm>
            <a:off x="404305" y="2708920"/>
            <a:ext cx="8502135" cy="936104"/>
            <a:chOff x="404305" y="2476730"/>
            <a:chExt cx="8502135" cy="936104"/>
          </a:xfrm>
        </p:grpSpPr>
        <p:sp>
          <p:nvSpPr>
            <p:cNvPr id="110" name="文字方塊 109"/>
            <p:cNvSpPr txBox="1"/>
            <p:nvPr/>
          </p:nvSpPr>
          <p:spPr>
            <a:xfrm>
              <a:off x="412596" y="2659424"/>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願景</a:t>
              </a:r>
            </a:p>
          </p:txBody>
        </p:sp>
        <p:sp>
          <p:nvSpPr>
            <p:cNvPr id="111" name="圓角矩形 110"/>
            <p:cNvSpPr/>
            <p:nvPr/>
          </p:nvSpPr>
          <p:spPr>
            <a:xfrm>
              <a:off x="404305" y="262439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1653222" y="2476730"/>
              <a:ext cx="7253218" cy="936104"/>
              <a:chOff x="1742385" y="2777277"/>
              <a:chExt cx="7253218" cy="936104"/>
            </a:xfrm>
          </p:grpSpPr>
          <p:sp>
            <p:nvSpPr>
              <p:cNvPr id="113" name="圓角矩形 112"/>
              <p:cNvSpPr/>
              <p:nvPr/>
            </p:nvSpPr>
            <p:spPr>
              <a:xfrm>
                <a:off x="1742385" y="2777277"/>
                <a:ext cx="7133012" cy="936104"/>
              </a:xfrm>
              <a:prstGeom prst="roundRect">
                <a:avLst/>
              </a:prstGeom>
              <a:solidFill>
                <a:srgbClr val="7030A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2035215" y="2982598"/>
                <a:ext cx="6960388"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成就每一個孩子</a:t>
                </a:r>
                <a:r>
                  <a:rPr lang="en-US" altLang="zh-TW" sz="2800">
                    <a:solidFill>
                      <a:schemeClr val="bg1"/>
                    </a:solidFill>
                    <a:latin typeface="微軟正黑體" panose="020B0604030504040204" pitchFamily="34" charset="-120"/>
                    <a:ea typeface="微軟正黑體" panose="020B0604030504040204" pitchFamily="34" charset="-120"/>
                  </a:rPr>
                  <a:t>——</a:t>
                </a:r>
                <a:r>
                  <a:rPr lang="zh-TW" altLang="en-US" sz="280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3" name="群組 2"/>
          <p:cNvGrpSpPr/>
          <p:nvPr/>
        </p:nvGrpSpPr>
        <p:grpSpPr>
          <a:xfrm>
            <a:off x="397139" y="4999975"/>
            <a:ext cx="8389095" cy="949305"/>
            <a:chOff x="397139" y="4767785"/>
            <a:chExt cx="8389095" cy="949305"/>
          </a:xfrm>
        </p:grpSpPr>
        <p:sp>
          <p:nvSpPr>
            <p:cNvPr id="88" name="圓角矩形 87"/>
            <p:cNvSpPr/>
            <p:nvPr/>
          </p:nvSpPr>
          <p:spPr>
            <a:xfrm>
              <a:off x="1688769" y="4776791"/>
              <a:ext cx="1728192" cy="936104"/>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圓角矩形 89"/>
            <p:cNvSpPr/>
            <p:nvPr/>
          </p:nvSpPr>
          <p:spPr>
            <a:xfrm>
              <a:off x="3457642" y="4780986"/>
              <a:ext cx="1728192" cy="936104"/>
            </a:xfrm>
            <a:prstGeom prst="roundRect">
              <a:avLst/>
            </a:prstGeom>
            <a:solidFill>
              <a:srgbClr val="FFD36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1" name="圓角矩形 90"/>
            <p:cNvSpPr/>
            <p:nvPr/>
          </p:nvSpPr>
          <p:spPr>
            <a:xfrm>
              <a:off x="5257842" y="4767785"/>
              <a:ext cx="1728192"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2" name="圓角矩形 91"/>
            <p:cNvSpPr/>
            <p:nvPr/>
          </p:nvSpPr>
          <p:spPr>
            <a:xfrm>
              <a:off x="7058042" y="4767785"/>
              <a:ext cx="1728192"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54262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促進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生涯發展</a:t>
              </a:r>
            </a:p>
          </p:txBody>
        </p:sp>
        <p:sp>
          <p:nvSpPr>
            <p:cNvPr id="31" name="文字方塊 30"/>
            <p:cNvSpPr txBox="1"/>
            <p:nvPr/>
          </p:nvSpPr>
          <p:spPr>
            <a:xfrm>
              <a:off x="3626046" y="4839793"/>
              <a:ext cx="1415772" cy="830997"/>
            </a:xfrm>
            <a:prstGeom prst="rect">
              <a:avLst/>
            </a:prstGeom>
            <a:noFill/>
          </p:spPr>
          <p:txBody>
            <a:bodyPr wrap="none" rtlCol="0">
              <a:spAutoFit/>
            </a:bodyPr>
            <a:lstStyle/>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陶養</a:t>
              </a:r>
              <a:endParaRPr lang="en-US" altLang="zh-TW" sz="240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生活知能</a:t>
              </a:r>
            </a:p>
          </p:txBody>
        </p:sp>
        <p:sp>
          <p:nvSpPr>
            <p:cNvPr id="32" name="文字方塊 31"/>
            <p:cNvSpPr txBox="1"/>
            <p:nvPr/>
          </p:nvSpPr>
          <p:spPr>
            <a:xfrm>
              <a:off x="72264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涵育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公民責任</a:t>
              </a:r>
            </a:p>
          </p:txBody>
        </p:sp>
        <p:sp>
          <p:nvSpPr>
            <p:cNvPr id="29" name="文字方塊 28"/>
            <p:cNvSpPr txBox="1"/>
            <p:nvPr/>
          </p:nvSpPr>
          <p:spPr>
            <a:xfrm>
              <a:off x="18258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啟發</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生命潛能</a:t>
              </a:r>
            </a:p>
          </p:txBody>
        </p:sp>
        <p:grpSp>
          <p:nvGrpSpPr>
            <p:cNvPr id="118" name="群組 117"/>
            <p:cNvGrpSpPr/>
            <p:nvPr/>
          </p:nvGrpSpPr>
          <p:grpSpPr>
            <a:xfrm>
              <a:off x="397139" y="4839793"/>
              <a:ext cx="1110323" cy="686255"/>
              <a:chOff x="486302" y="3950877"/>
              <a:chExt cx="1110323" cy="686255"/>
            </a:xfrm>
          </p:grpSpPr>
          <p:sp>
            <p:nvSpPr>
              <p:cNvPr id="119" name="文字方塊 118"/>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目標</a:t>
                </a:r>
              </a:p>
            </p:txBody>
          </p:sp>
          <p:sp>
            <p:nvSpPr>
              <p:cNvPr id="120" name="圓角矩形 119"/>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5</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6</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7</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a:solidFill>
                  <a:schemeClr val="bg1"/>
                </a:solidFill>
                <a:cs typeface="Times New Roman" pitchFamily="18" charset="0"/>
              </a:rPr>
              <a:t>4.1</a:t>
            </a:r>
            <a:r>
              <a:rPr kumimoji="0" lang="zh-TW" altLang="en-US" sz="3600" b="1" dirty="0">
                <a:solidFill>
                  <a:schemeClr val="bg1"/>
                </a:solidFill>
                <a:cs typeface="Times New Roman" pitchFamily="18" charset="0"/>
              </a:rPr>
              <a:t> 素養教學</a:t>
            </a:r>
            <a:r>
              <a:rPr kumimoji="0" lang="en-US" altLang="zh-TW" sz="3600" b="1" dirty="0">
                <a:solidFill>
                  <a:schemeClr val="bg1"/>
                </a:solidFill>
                <a:cs typeface="Times New Roman" pitchFamily="18" charset="0"/>
              </a:rPr>
              <a:t>-</a:t>
            </a:r>
            <a:r>
              <a:rPr kumimoji="0" lang="zh-TW" altLang="en-US" sz="3600" b="1" dirty="0">
                <a:solidFill>
                  <a:schemeClr val="bg1"/>
                </a:solidFill>
                <a:cs typeface="Times New Roman" pitchFamily="18" charset="0"/>
              </a:rPr>
              <a:t>教師教學的改變</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5782331" y="2047056"/>
            <a:ext cx="2916720" cy="4404057"/>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337072" y="2042583"/>
            <a:ext cx="2915817" cy="4392488"/>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a:solidFill>
                  <a:schemeClr val="bg1"/>
                </a:solidFill>
                <a:cs typeface="Times New Roman" pitchFamily="18" charset="0"/>
              </a:rPr>
              <a:t>4.2</a:t>
            </a:r>
            <a:r>
              <a:rPr kumimoji="0" lang="zh-TW" altLang="en-US" sz="3600" b="1" dirty="0">
                <a:solidFill>
                  <a:schemeClr val="bg1"/>
                </a:solidFill>
                <a:cs typeface="Times New Roman" pitchFamily="18" charset="0"/>
              </a:rPr>
              <a:t>  素養教學</a:t>
            </a:r>
            <a:r>
              <a:rPr kumimoji="0" lang="en-US" altLang="zh-TW" sz="3600" b="1" dirty="0">
                <a:solidFill>
                  <a:schemeClr val="bg1"/>
                </a:solidFill>
                <a:cs typeface="Times New Roman" pitchFamily="18" charset="0"/>
              </a:rPr>
              <a:t>-</a:t>
            </a:r>
            <a:r>
              <a:rPr kumimoji="0" lang="zh-TW" altLang="en-US" sz="3600" b="1" dirty="0">
                <a:solidFill>
                  <a:schemeClr val="bg1"/>
                </a:solidFill>
                <a:cs typeface="Times New Roman" pitchFamily="18" charset="0"/>
              </a:rPr>
              <a:t>能力的升級版</a:t>
            </a: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3011164" y="1916832"/>
            <a:ext cx="3068708" cy="4612306"/>
            <a:chOff x="3011164" y="2132856"/>
            <a:chExt cx="3068708" cy="4612306"/>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11692" y="5292721"/>
              <a:ext cx="2618120" cy="1323439"/>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學生為學習主體，</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16649" y="2132856"/>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6972638" y="3013402"/>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27512" y="5096798"/>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25745</TotalTime>
  <Words>3214</Words>
  <Application>Microsoft Office PowerPoint</Application>
  <PresentationFormat>如螢幕大小 (4:3)</PresentationFormat>
  <Paragraphs>452</Paragraphs>
  <Slides>38</Slides>
  <Notes>28</Notes>
  <HiddenSlides>0</HiddenSlides>
  <MMClips>0</MMClips>
  <ScaleCrop>false</ScaleCrop>
  <HeadingPairs>
    <vt:vector size="6" baseType="variant">
      <vt:variant>
        <vt:lpstr>使用字型</vt:lpstr>
      </vt:variant>
      <vt:variant>
        <vt:i4>21</vt:i4>
      </vt:variant>
      <vt:variant>
        <vt:lpstr>佈景主題</vt:lpstr>
      </vt:variant>
      <vt:variant>
        <vt:i4>2</vt:i4>
      </vt:variant>
      <vt:variant>
        <vt:lpstr>投影片標題</vt:lpstr>
      </vt:variant>
      <vt:variant>
        <vt:i4>38</vt:i4>
      </vt:variant>
    </vt:vector>
  </HeadingPairs>
  <TitlesOfParts>
    <vt:vector size="61" baseType="lpstr">
      <vt:lpstr>等线</vt:lpstr>
      <vt:lpstr>等线 Light</vt:lpstr>
      <vt:lpstr>DFLiHei-Bd</vt:lpstr>
      <vt:lpstr>Microsoft JhengHei UI</vt:lpstr>
      <vt:lpstr>Microsoft YaHei</vt:lpstr>
      <vt:lpstr>Microsoft YaHei</vt:lpstr>
      <vt:lpstr>宋体</vt:lpstr>
      <vt:lpstr>華康華綜體W5</vt:lpstr>
      <vt:lpstr>華康儷粗黑</vt:lpstr>
      <vt:lpstr>微软雅黑 Light</vt:lpstr>
      <vt:lpstr>微軟正黑體</vt:lpstr>
      <vt:lpstr>微軟正黑體</vt:lpstr>
      <vt:lpstr>新細明體</vt:lpstr>
      <vt:lpstr>標楷體</vt:lpstr>
      <vt:lpstr>Arial</vt:lpstr>
      <vt:lpstr>Calibri</vt:lpstr>
      <vt:lpstr>Calibri Light</vt:lpstr>
      <vt:lpstr>Century Gothic</vt:lpstr>
      <vt:lpstr>Matura MT Script Capitals</vt:lpstr>
      <vt:lpstr>Times New Roman</vt:lpstr>
      <vt:lpstr>Wingdings</vt:lpstr>
      <vt:lpstr>Office 佈景主題</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素養導向命題趨勢已是進行式 素養導向試題的五大特色 </vt:lpstr>
      <vt:lpstr>106年會考   國文</vt:lpstr>
      <vt:lpstr>數學(106)-- 表徵、推論</vt:lpstr>
      <vt:lpstr>PowerPoint 簡報</vt:lpstr>
      <vt:lpstr>PowerPoint 簡報</vt:lpstr>
      <vt:lpstr>PowerPoint 簡報</vt:lpstr>
      <vt:lpstr>PowerPoint 簡報</vt:lpstr>
      <vt:lpstr>PowerPoint 簡報</vt:lpstr>
      <vt:lpstr>PowerPoint 簡報</vt:lpstr>
      <vt:lpstr>PowerPoint 簡報</vt:lpstr>
      <vt:lpstr>台南府城國中</vt:lpstr>
      <vt:lpstr>台南府城國中</vt:lpstr>
      <vt:lpstr>109年臺南區免試入學超額比序修正說明</vt:lpstr>
      <vt:lpstr>外界期待</vt:lpstr>
      <vt:lpstr>「多元學習表現」調整前後對照 </vt:lpstr>
      <vt:lpstr>「國中教育會考」調整前後對照 </vt:lpstr>
      <vt:lpstr>「同分比序順序」調整前後對照 </vt:lpstr>
      <vt:lpstr>「臺南區超額比序」調整前後對照 </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楊力鈞</dc:creator>
  <cp:lastModifiedBy>MATER</cp:lastModifiedBy>
  <cp:revision>2399</cp:revision>
  <cp:lastPrinted>2017-09-11T10:14:42Z</cp:lastPrinted>
  <dcterms:created xsi:type="dcterms:W3CDTF">2012-09-28T06:32:41Z</dcterms:created>
  <dcterms:modified xsi:type="dcterms:W3CDTF">2019-09-20T23:42:32Z</dcterms:modified>
</cp:coreProperties>
</file>