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theme/theme4.xml" ContentType="application/vnd.openxmlformats-officedocument.theme+xml"/>
  <Override PartName="/ppt/slideLayouts/slideLayout19.xml" ContentType="application/vnd.openxmlformats-officedocument.presentationml.slideLayout+xml"/>
  <Override PartName="/ppt/theme/theme5.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5" Type="http://schemas.openxmlformats.org/officeDocument/2006/relationships/custom-properties" Target="docProps/custom.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4" r:id="rId2"/>
    <p:sldMasterId id="2147483748" r:id="rId3"/>
    <p:sldMasterId id="2147483750" r:id="rId4"/>
    <p:sldMasterId id="2147483752" r:id="rId5"/>
    <p:sldMasterId id="2147483758" r:id="rId6"/>
    <p:sldMasterId id="2147483764" r:id="rId7"/>
  </p:sldMasterIdLst>
  <p:notesMasterIdLst>
    <p:notesMasterId r:id="rId85"/>
  </p:notesMasterIdLst>
  <p:handoutMasterIdLst>
    <p:handoutMasterId r:id="rId86"/>
  </p:handoutMasterIdLst>
  <p:sldIdLst>
    <p:sldId id="404" r:id="rId8"/>
    <p:sldId id="581" r:id="rId9"/>
    <p:sldId id="563" r:id="rId10"/>
    <p:sldId id="561" r:id="rId11"/>
    <p:sldId id="562" r:id="rId12"/>
    <p:sldId id="560" r:id="rId13"/>
    <p:sldId id="567" r:id="rId14"/>
    <p:sldId id="566" r:id="rId15"/>
    <p:sldId id="564" r:id="rId16"/>
    <p:sldId id="569" r:id="rId17"/>
    <p:sldId id="573" r:id="rId18"/>
    <p:sldId id="574" r:id="rId19"/>
    <p:sldId id="568" r:id="rId20"/>
    <p:sldId id="596" r:id="rId21"/>
    <p:sldId id="591" r:id="rId22"/>
    <p:sldId id="585" r:id="rId23"/>
    <p:sldId id="592" r:id="rId24"/>
    <p:sldId id="593" r:id="rId25"/>
    <p:sldId id="586" r:id="rId26"/>
    <p:sldId id="587" r:id="rId27"/>
    <p:sldId id="588" r:id="rId28"/>
    <p:sldId id="594" r:id="rId29"/>
    <p:sldId id="590" r:id="rId30"/>
    <p:sldId id="548" r:id="rId31"/>
    <p:sldId id="476" r:id="rId32"/>
    <p:sldId id="520" r:id="rId33"/>
    <p:sldId id="521" r:id="rId34"/>
    <p:sldId id="522" r:id="rId35"/>
    <p:sldId id="549" r:id="rId36"/>
    <p:sldId id="461" r:id="rId37"/>
    <p:sldId id="486" r:id="rId38"/>
    <p:sldId id="495" r:id="rId39"/>
    <p:sldId id="468" r:id="rId40"/>
    <p:sldId id="478" r:id="rId41"/>
    <p:sldId id="458" r:id="rId42"/>
    <p:sldId id="459" r:id="rId43"/>
    <p:sldId id="456" r:id="rId44"/>
    <p:sldId id="479" r:id="rId45"/>
    <p:sldId id="558" r:id="rId46"/>
    <p:sldId id="503" r:id="rId47"/>
    <p:sldId id="504" r:id="rId48"/>
    <p:sldId id="575" r:id="rId49"/>
    <p:sldId id="444" r:id="rId50"/>
    <p:sldId id="490" r:id="rId51"/>
    <p:sldId id="491" r:id="rId52"/>
    <p:sldId id="489" r:id="rId53"/>
    <p:sldId id="492" r:id="rId54"/>
    <p:sldId id="464" r:id="rId55"/>
    <p:sldId id="597" r:id="rId56"/>
    <p:sldId id="487" r:id="rId57"/>
    <p:sldId id="577" r:id="rId58"/>
    <p:sldId id="576" r:id="rId59"/>
    <p:sldId id="578" r:id="rId60"/>
    <p:sldId id="580" r:id="rId61"/>
    <p:sldId id="579" r:id="rId62"/>
    <p:sldId id="462" r:id="rId63"/>
    <p:sldId id="465" r:id="rId64"/>
    <p:sldId id="466" r:id="rId65"/>
    <p:sldId id="463" r:id="rId66"/>
    <p:sldId id="445" r:id="rId67"/>
    <p:sldId id="541" r:id="rId68"/>
    <p:sldId id="493" r:id="rId69"/>
    <p:sldId id="598" r:id="rId70"/>
    <p:sldId id="519" r:id="rId71"/>
    <p:sldId id="583" r:id="rId72"/>
    <p:sldId id="475" r:id="rId73"/>
    <p:sldId id="446" r:id="rId74"/>
    <p:sldId id="494" r:id="rId75"/>
    <p:sldId id="559" r:id="rId76"/>
    <p:sldId id="438" r:id="rId77"/>
    <p:sldId id="449" r:id="rId78"/>
    <p:sldId id="450" r:id="rId79"/>
    <p:sldId id="582" r:id="rId80"/>
    <p:sldId id="589" r:id="rId81"/>
    <p:sldId id="485" r:id="rId82"/>
    <p:sldId id="584" r:id="rId83"/>
    <p:sldId id="439" r:id="rId84"/>
  </p:sldIdLst>
  <p:sldSz cx="9906000" cy="6858000" type="A4"/>
  <p:notesSz cx="6858000" cy="91440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1308EA"/>
    <a:srgbClr val="E70939"/>
    <a:srgbClr val="75FD6B"/>
    <a:srgbClr val="E8E8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073A0DAA-6AF3-43AB-8588-CEC1D06C72B9}" styleName="中等深淺樣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93D81CF-94F2-401A-BA57-92F5A7B2D0C5}" styleName="中等深淺樣式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324" autoAdjust="0"/>
    <p:restoredTop sz="94660"/>
  </p:normalViewPr>
  <p:slideViewPr>
    <p:cSldViewPr>
      <p:cViewPr>
        <p:scale>
          <a:sx n="80" d="100"/>
          <a:sy n="80" d="100"/>
        </p:scale>
        <p:origin x="-906" y="96"/>
      </p:cViewPr>
      <p:guideLst>
        <p:guide orient="horz" pos="2160"/>
        <p:guide pos="3120"/>
      </p:guideLst>
    </p:cSldViewPr>
  </p:slideViewPr>
  <p:notesTextViewPr>
    <p:cViewPr>
      <p:scale>
        <a:sx n="100" d="100"/>
        <a:sy n="100" d="100"/>
      </p:scale>
      <p:origin x="0" y="0"/>
    </p:cViewPr>
  </p:notesTextViewPr>
  <p:notesViewPr>
    <p:cSldViewPr>
      <p:cViewPr varScale="1">
        <p:scale>
          <a:sx n="80" d="100"/>
          <a:sy n="80" d="100"/>
        </p:scale>
        <p:origin x="-197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 /><Relationship Id="rId18" Type="http://schemas.openxmlformats.org/officeDocument/2006/relationships/slide" Target="slides/slide11.xml" /><Relationship Id="rId26" Type="http://schemas.openxmlformats.org/officeDocument/2006/relationships/slide" Target="slides/slide19.xml" /><Relationship Id="rId39" Type="http://schemas.openxmlformats.org/officeDocument/2006/relationships/slide" Target="slides/slide32.xml" /><Relationship Id="rId21" Type="http://schemas.openxmlformats.org/officeDocument/2006/relationships/slide" Target="slides/slide14.xml" /><Relationship Id="rId34" Type="http://schemas.openxmlformats.org/officeDocument/2006/relationships/slide" Target="slides/slide27.xml" /><Relationship Id="rId42" Type="http://schemas.openxmlformats.org/officeDocument/2006/relationships/slide" Target="slides/slide35.xml" /><Relationship Id="rId47" Type="http://schemas.openxmlformats.org/officeDocument/2006/relationships/slide" Target="slides/slide40.xml" /><Relationship Id="rId50" Type="http://schemas.openxmlformats.org/officeDocument/2006/relationships/slide" Target="slides/slide43.xml" /><Relationship Id="rId55" Type="http://schemas.openxmlformats.org/officeDocument/2006/relationships/slide" Target="slides/slide48.xml" /><Relationship Id="rId63" Type="http://schemas.openxmlformats.org/officeDocument/2006/relationships/slide" Target="slides/slide56.xml" /><Relationship Id="rId68" Type="http://schemas.openxmlformats.org/officeDocument/2006/relationships/slide" Target="slides/slide61.xml" /><Relationship Id="rId76" Type="http://schemas.openxmlformats.org/officeDocument/2006/relationships/slide" Target="slides/slide69.xml" /><Relationship Id="rId84" Type="http://schemas.openxmlformats.org/officeDocument/2006/relationships/slide" Target="slides/slide77.xml" /><Relationship Id="rId89" Type="http://schemas.openxmlformats.org/officeDocument/2006/relationships/theme" Target="theme/theme1.xml" /><Relationship Id="rId7" Type="http://schemas.openxmlformats.org/officeDocument/2006/relationships/slideMaster" Target="slideMasters/slideMaster6.xml" /><Relationship Id="rId71" Type="http://schemas.openxmlformats.org/officeDocument/2006/relationships/slide" Target="slides/slide64.xml" /><Relationship Id="rId2" Type="http://schemas.openxmlformats.org/officeDocument/2006/relationships/slideMaster" Target="slideMasters/slideMaster1.xml" /><Relationship Id="rId16" Type="http://schemas.openxmlformats.org/officeDocument/2006/relationships/slide" Target="slides/slide9.xml" /><Relationship Id="rId29" Type="http://schemas.openxmlformats.org/officeDocument/2006/relationships/slide" Target="slides/slide22.xml" /><Relationship Id="rId11" Type="http://schemas.openxmlformats.org/officeDocument/2006/relationships/slide" Target="slides/slide4.xml" /><Relationship Id="rId24" Type="http://schemas.openxmlformats.org/officeDocument/2006/relationships/slide" Target="slides/slide17.xml" /><Relationship Id="rId32" Type="http://schemas.openxmlformats.org/officeDocument/2006/relationships/slide" Target="slides/slide25.xml" /><Relationship Id="rId37" Type="http://schemas.openxmlformats.org/officeDocument/2006/relationships/slide" Target="slides/slide30.xml" /><Relationship Id="rId40" Type="http://schemas.openxmlformats.org/officeDocument/2006/relationships/slide" Target="slides/slide33.xml" /><Relationship Id="rId45" Type="http://schemas.openxmlformats.org/officeDocument/2006/relationships/slide" Target="slides/slide38.xml" /><Relationship Id="rId53" Type="http://schemas.openxmlformats.org/officeDocument/2006/relationships/slide" Target="slides/slide46.xml" /><Relationship Id="rId58" Type="http://schemas.openxmlformats.org/officeDocument/2006/relationships/slide" Target="slides/slide51.xml" /><Relationship Id="rId66" Type="http://schemas.openxmlformats.org/officeDocument/2006/relationships/slide" Target="slides/slide59.xml" /><Relationship Id="rId74" Type="http://schemas.openxmlformats.org/officeDocument/2006/relationships/slide" Target="slides/slide67.xml" /><Relationship Id="rId79" Type="http://schemas.openxmlformats.org/officeDocument/2006/relationships/slide" Target="slides/slide72.xml" /><Relationship Id="rId87" Type="http://schemas.openxmlformats.org/officeDocument/2006/relationships/presProps" Target="presProps.xml" /><Relationship Id="rId5" Type="http://schemas.openxmlformats.org/officeDocument/2006/relationships/slideMaster" Target="slideMasters/slideMaster4.xml" /><Relationship Id="rId61" Type="http://schemas.openxmlformats.org/officeDocument/2006/relationships/slide" Target="slides/slide54.xml" /><Relationship Id="rId82" Type="http://schemas.openxmlformats.org/officeDocument/2006/relationships/slide" Target="slides/slide75.xml" /><Relationship Id="rId90" Type="http://schemas.openxmlformats.org/officeDocument/2006/relationships/tableStyles" Target="tableStyles.xml" /><Relationship Id="rId19" Type="http://schemas.openxmlformats.org/officeDocument/2006/relationships/slide" Target="slides/slide12.xml" /><Relationship Id="rId4" Type="http://schemas.openxmlformats.org/officeDocument/2006/relationships/slideMaster" Target="slideMasters/slideMaster3.xml" /><Relationship Id="rId9" Type="http://schemas.openxmlformats.org/officeDocument/2006/relationships/slide" Target="slides/slide2.xml" /><Relationship Id="rId14" Type="http://schemas.openxmlformats.org/officeDocument/2006/relationships/slide" Target="slides/slide7.xml" /><Relationship Id="rId22" Type="http://schemas.openxmlformats.org/officeDocument/2006/relationships/slide" Target="slides/slide15.xml" /><Relationship Id="rId27" Type="http://schemas.openxmlformats.org/officeDocument/2006/relationships/slide" Target="slides/slide20.xml" /><Relationship Id="rId30" Type="http://schemas.openxmlformats.org/officeDocument/2006/relationships/slide" Target="slides/slide23.xml" /><Relationship Id="rId35" Type="http://schemas.openxmlformats.org/officeDocument/2006/relationships/slide" Target="slides/slide28.xml" /><Relationship Id="rId43" Type="http://schemas.openxmlformats.org/officeDocument/2006/relationships/slide" Target="slides/slide36.xml" /><Relationship Id="rId48" Type="http://schemas.openxmlformats.org/officeDocument/2006/relationships/slide" Target="slides/slide41.xml" /><Relationship Id="rId56" Type="http://schemas.openxmlformats.org/officeDocument/2006/relationships/slide" Target="slides/slide49.xml" /><Relationship Id="rId64" Type="http://schemas.openxmlformats.org/officeDocument/2006/relationships/slide" Target="slides/slide57.xml" /><Relationship Id="rId69" Type="http://schemas.openxmlformats.org/officeDocument/2006/relationships/slide" Target="slides/slide62.xml" /><Relationship Id="rId77" Type="http://schemas.openxmlformats.org/officeDocument/2006/relationships/slide" Target="slides/slide70.xml" /><Relationship Id="rId8" Type="http://schemas.openxmlformats.org/officeDocument/2006/relationships/slide" Target="slides/slide1.xml" /><Relationship Id="rId51" Type="http://schemas.openxmlformats.org/officeDocument/2006/relationships/slide" Target="slides/slide44.xml" /><Relationship Id="rId72" Type="http://schemas.openxmlformats.org/officeDocument/2006/relationships/slide" Target="slides/slide65.xml" /><Relationship Id="rId80" Type="http://schemas.openxmlformats.org/officeDocument/2006/relationships/slide" Target="slides/slide73.xml" /><Relationship Id="rId85" Type="http://schemas.openxmlformats.org/officeDocument/2006/relationships/notesMaster" Target="notesMasters/notesMaster1.xml" /><Relationship Id="rId3" Type="http://schemas.openxmlformats.org/officeDocument/2006/relationships/slideMaster" Target="slideMasters/slideMaster2.xml" /><Relationship Id="rId12" Type="http://schemas.openxmlformats.org/officeDocument/2006/relationships/slide" Target="slides/slide5.xml" /><Relationship Id="rId17" Type="http://schemas.openxmlformats.org/officeDocument/2006/relationships/slide" Target="slides/slide10.xml" /><Relationship Id="rId25" Type="http://schemas.openxmlformats.org/officeDocument/2006/relationships/slide" Target="slides/slide18.xml" /><Relationship Id="rId33" Type="http://schemas.openxmlformats.org/officeDocument/2006/relationships/slide" Target="slides/slide26.xml" /><Relationship Id="rId38" Type="http://schemas.openxmlformats.org/officeDocument/2006/relationships/slide" Target="slides/slide31.xml" /><Relationship Id="rId46" Type="http://schemas.openxmlformats.org/officeDocument/2006/relationships/slide" Target="slides/slide39.xml" /><Relationship Id="rId59" Type="http://schemas.openxmlformats.org/officeDocument/2006/relationships/slide" Target="slides/slide52.xml" /><Relationship Id="rId67" Type="http://schemas.openxmlformats.org/officeDocument/2006/relationships/slide" Target="slides/slide60.xml" /><Relationship Id="rId20" Type="http://schemas.openxmlformats.org/officeDocument/2006/relationships/slide" Target="slides/slide13.xml" /><Relationship Id="rId41" Type="http://schemas.openxmlformats.org/officeDocument/2006/relationships/slide" Target="slides/slide34.xml" /><Relationship Id="rId54" Type="http://schemas.openxmlformats.org/officeDocument/2006/relationships/slide" Target="slides/slide47.xml" /><Relationship Id="rId62" Type="http://schemas.openxmlformats.org/officeDocument/2006/relationships/slide" Target="slides/slide55.xml" /><Relationship Id="rId70" Type="http://schemas.openxmlformats.org/officeDocument/2006/relationships/slide" Target="slides/slide63.xml" /><Relationship Id="rId75" Type="http://schemas.openxmlformats.org/officeDocument/2006/relationships/slide" Target="slides/slide68.xml" /><Relationship Id="rId83" Type="http://schemas.openxmlformats.org/officeDocument/2006/relationships/slide" Target="slides/slide76.xml" /><Relationship Id="rId88" Type="http://schemas.openxmlformats.org/officeDocument/2006/relationships/viewProps" Target="viewProps.xml" /><Relationship Id="rId1" Type="http://schemas.openxmlformats.org/officeDocument/2006/relationships/customXml" Target="../customXml/item1.xml" /><Relationship Id="rId6" Type="http://schemas.openxmlformats.org/officeDocument/2006/relationships/slideMaster" Target="slideMasters/slideMaster5.xml" /><Relationship Id="rId15" Type="http://schemas.openxmlformats.org/officeDocument/2006/relationships/slide" Target="slides/slide8.xml" /><Relationship Id="rId23" Type="http://schemas.openxmlformats.org/officeDocument/2006/relationships/slide" Target="slides/slide16.xml" /><Relationship Id="rId28" Type="http://schemas.openxmlformats.org/officeDocument/2006/relationships/slide" Target="slides/slide21.xml" /><Relationship Id="rId36" Type="http://schemas.openxmlformats.org/officeDocument/2006/relationships/slide" Target="slides/slide29.xml" /><Relationship Id="rId49" Type="http://schemas.openxmlformats.org/officeDocument/2006/relationships/slide" Target="slides/slide42.xml" /><Relationship Id="rId57" Type="http://schemas.openxmlformats.org/officeDocument/2006/relationships/slide" Target="slides/slide50.xml" /><Relationship Id="rId10" Type="http://schemas.openxmlformats.org/officeDocument/2006/relationships/slide" Target="slides/slide3.xml" /><Relationship Id="rId31" Type="http://schemas.openxmlformats.org/officeDocument/2006/relationships/slide" Target="slides/slide24.xml" /><Relationship Id="rId44" Type="http://schemas.openxmlformats.org/officeDocument/2006/relationships/slide" Target="slides/slide37.xml" /><Relationship Id="rId52" Type="http://schemas.openxmlformats.org/officeDocument/2006/relationships/slide" Target="slides/slide45.xml" /><Relationship Id="rId60" Type="http://schemas.openxmlformats.org/officeDocument/2006/relationships/slide" Target="slides/slide53.xml" /><Relationship Id="rId65" Type="http://schemas.openxmlformats.org/officeDocument/2006/relationships/slide" Target="slides/slide58.xml" /><Relationship Id="rId73" Type="http://schemas.openxmlformats.org/officeDocument/2006/relationships/slide" Target="slides/slide66.xml" /><Relationship Id="rId78" Type="http://schemas.openxmlformats.org/officeDocument/2006/relationships/slide" Target="slides/slide71.xml" /><Relationship Id="rId81" Type="http://schemas.openxmlformats.org/officeDocument/2006/relationships/slide" Target="slides/slide74.xml" /><Relationship Id="rId86" Type="http://schemas.openxmlformats.org/officeDocument/2006/relationships/handoutMaster" Target="handoutMasters/handoutMaster1.xml" /></Relationships>
</file>

<file path=ppt/diagrams/_rels/data1.xml.rels><?xml version="1.0" encoding="UTF-8" standalone="yes"?>
<Relationships xmlns="http://schemas.openxmlformats.org/package/2006/relationships"><Relationship Id="rId3" Type="http://schemas.openxmlformats.org/officeDocument/2006/relationships/image" Target="../media/image10.jpeg" /><Relationship Id="rId2" Type="http://schemas.openxmlformats.org/officeDocument/2006/relationships/image" Target="../media/image9.jpeg" /><Relationship Id="rId1" Type="http://schemas.openxmlformats.org/officeDocument/2006/relationships/image" Target="../media/image8.jpeg" /><Relationship Id="rId4" Type="http://schemas.openxmlformats.org/officeDocument/2006/relationships/image" Target="../media/image11.png" /></Relationships>
</file>

<file path=ppt/diagrams/_rels/drawing1.xml.rels><?xml version="1.0" encoding="UTF-8" standalone="yes"?>
<Relationships xmlns="http://schemas.openxmlformats.org/package/2006/relationships"><Relationship Id="rId3" Type="http://schemas.openxmlformats.org/officeDocument/2006/relationships/image" Target="../media/image10.jpeg" /><Relationship Id="rId2" Type="http://schemas.openxmlformats.org/officeDocument/2006/relationships/image" Target="../media/image9.jpeg" /><Relationship Id="rId1" Type="http://schemas.openxmlformats.org/officeDocument/2006/relationships/image" Target="../media/image8.jpeg" /><Relationship Id="rId4" Type="http://schemas.openxmlformats.org/officeDocument/2006/relationships/image" Target="../media/image11.png" /></Relationships>
</file>

<file path=ppt/diagrams/colors1.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6905CA-DEF8-4D11-8E8E-35415FE5B980}" type="doc">
      <dgm:prSet loTypeId="urn:microsoft.com/office/officeart/2011/layout/RadialPictureList#1" loCatId="officeonline" qsTypeId="urn:microsoft.com/office/officeart/2005/8/quickstyle/simple2" qsCatId="simple" csTypeId="urn:microsoft.com/office/officeart/2005/8/colors/accent3_4" csCatId="accent3" phldr="1"/>
      <dgm:spPr/>
      <dgm:t>
        <a:bodyPr/>
        <a:lstStyle/>
        <a:p>
          <a:endParaRPr lang="zh-TW"/>
        </a:p>
      </dgm:t>
    </dgm:pt>
    <dgm:pt modelId="{007470A2-B5D7-4887-B4FD-B6021A4D4CF7}">
      <dgm:prSet phldrT="[文字]" custT="1"/>
      <dgm:spPr>
        <a:xfrm>
          <a:off x="2838648" y="1919894"/>
          <a:ext cx="1998436" cy="1998257"/>
        </a:xfrm>
      </dgm:spPr>
      <dgm:t>
        <a:bodyPr/>
        <a:lstStyle/>
        <a:p>
          <a:pPr>
            <a:lnSpc>
              <a:spcPts val="5500"/>
            </a:lnSpc>
            <a:spcAft>
              <a:spcPts val="0"/>
            </a:spcAft>
          </a:pPr>
          <a:r>
            <a:rPr lang="zh-TW" altLang="en-US" sz="4800" dirty="0">
              <a:latin typeface="Century Gothic"/>
              <a:ea typeface="+mn-ea"/>
              <a:cs typeface="+mn-cs"/>
            </a:rPr>
            <a:t>報告大綱</a:t>
          </a:r>
          <a:endParaRPr lang="zh-TW" sz="4800" dirty="0">
            <a:latin typeface="Century Gothic"/>
            <a:ea typeface="+mn-ea"/>
            <a:cs typeface="+mn-cs"/>
          </a:endParaRPr>
        </a:p>
      </dgm:t>
    </dgm:pt>
    <dgm:pt modelId="{C7FB72E2-A81D-4936-94C5-846F95D01B10}" type="parTrans" cxnId="{A971AD42-BB12-4E5C-BD90-DB7621320F5D}">
      <dgm:prSet/>
      <dgm:spPr/>
      <dgm:t>
        <a:bodyPr/>
        <a:lstStyle/>
        <a:p>
          <a:endParaRPr lang="zh-TW"/>
        </a:p>
      </dgm:t>
    </dgm:pt>
    <dgm:pt modelId="{36A13DC7-7A59-4D72-A36F-54543C02182F}" type="sibTrans" cxnId="{A971AD42-BB12-4E5C-BD90-DB7621320F5D}">
      <dgm:prSet/>
      <dgm:spPr/>
      <dgm:t>
        <a:bodyPr/>
        <a:lstStyle/>
        <a:p>
          <a:endParaRPr lang="zh-TW"/>
        </a:p>
      </dgm:t>
    </dgm:pt>
    <dgm:pt modelId="{D2FE3027-CD5C-42F2-91EB-86FAC3E4BE0B}">
      <dgm:prSet phldrT="[文字]" custT="1"/>
      <dgm:spPr>
        <a:xfrm>
          <a:off x="787991" y="657572"/>
          <a:ext cx="1433405" cy="1036336"/>
        </a:xfrm>
      </dgm:spPr>
      <dgm:t>
        <a:bodyPr/>
        <a:lstStyle/>
        <a:p>
          <a:pPr algn="l"/>
          <a:r>
            <a:rPr lang="zh-TW" altLang="en-US" sz="3200" dirty="0">
              <a:solidFill>
                <a:schemeClr val="tx1"/>
              </a:solidFill>
              <a:latin typeface="Century Gothic"/>
              <a:ea typeface="+mn-ea"/>
              <a:cs typeface="+mn-cs"/>
            </a:rPr>
            <a:t>               調整措施簡介</a:t>
          </a:r>
          <a:endParaRPr lang="zh-TW" sz="3200" dirty="0">
            <a:solidFill>
              <a:schemeClr val="tx1"/>
            </a:solidFill>
            <a:latin typeface="Century Gothic"/>
            <a:ea typeface="+mn-ea"/>
            <a:cs typeface="+mn-cs"/>
          </a:endParaRPr>
        </a:p>
      </dgm:t>
    </dgm:pt>
    <dgm:pt modelId="{D970ABB7-5E37-4C46-AB28-EAAE4C62AF1F}" type="parTrans" cxnId="{2F708DD1-31DA-40F2-8F61-60D64D9DED0E}">
      <dgm:prSet/>
      <dgm:spPr/>
      <dgm:t>
        <a:bodyPr/>
        <a:lstStyle/>
        <a:p>
          <a:endParaRPr lang="zh-TW"/>
        </a:p>
      </dgm:t>
    </dgm:pt>
    <dgm:pt modelId="{3BD032F4-74D8-4DF5-A3F7-BE4B5F10D5BF}" type="sibTrans" cxnId="{2F708DD1-31DA-40F2-8F61-60D64D9DED0E}">
      <dgm:prSet/>
      <dgm:spPr/>
      <dgm:t>
        <a:bodyPr/>
        <a:lstStyle/>
        <a:p>
          <a:endParaRPr lang="zh-TW"/>
        </a:p>
      </dgm:t>
    </dgm:pt>
    <dgm:pt modelId="{960DD3F4-08B5-4717-B21F-9D7ADE4F9398}">
      <dgm:prSet phldrT="[文字]" custT="1"/>
      <dgm:spPr>
        <a:xfrm>
          <a:off x="0" y="1659669"/>
          <a:ext cx="1433405" cy="1036336"/>
        </a:xfrm>
      </dgm:spPr>
      <dgm:t>
        <a:bodyPr/>
        <a:lstStyle/>
        <a:p>
          <a:pPr algn="l"/>
          <a:r>
            <a:rPr lang="zh-TW" altLang="en-US" sz="3200" dirty="0">
              <a:latin typeface="Century Gothic"/>
              <a:ea typeface="+mn-ea"/>
              <a:cs typeface="+mn-cs"/>
            </a:rPr>
            <a:t>            方案簡介</a:t>
          </a:r>
          <a:endParaRPr lang="zh-TW" sz="3200" dirty="0">
            <a:solidFill>
              <a:schemeClr val="tx1"/>
            </a:solidFill>
            <a:latin typeface="Century Gothic"/>
            <a:ea typeface="+mn-ea"/>
            <a:cs typeface="+mn-cs"/>
          </a:endParaRPr>
        </a:p>
      </dgm:t>
    </dgm:pt>
    <dgm:pt modelId="{839A0E79-83CF-4D81-910F-C4D38D5DC2A9}" type="parTrans" cxnId="{F0B079DC-9100-43CB-83F4-47AC9676D6D6}">
      <dgm:prSet/>
      <dgm:spPr/>
      <dgm:t>
        <a:bodyPr/>
        <a:lstStyle/>
        <a:p>
          <a:endParaRPr lang="zh-TW"/>
        </a:p>
      </dgm:t>
    </dgm:pt>
    <dgm:pt modelId="{D3D2787D-6A77-4635-9E00-A1E2766D7996}" type="sibTrans" cxnId="{F0B079DC-9100-43CB-83F4-47AC9676D6D6}">
      <dgm:prSet/>
      <dgm:spPr/>
      <dgm:t>
        <a:bodyPr/>
        <a:lstStyle/>
        <a:p>
          <a:endParaRPr lang="zh-TW"/>
        </a:p>
      </dgm:t>
    </dgm:pt>
    <dgm:pt modelId="{C0C01B88-9CE1-468B-9CBF-591339763F40}">
      <dgm:prSet phldrT="[文字]" custT="1"/>
      <dgm:spPr>
        <a:xfrm>
          <a:off x="0" y="3124236"/>
          <a:ext cx="1433405" cy="1036336"/>
        </a:xfrm>
      </dgm:spPr>
      <dgm:t>
        <a:bodyPr/>
        <a:lstStyle/>
        <a:p>
          <a:pPr algn="l"/>
          <a:r>
            <a:rPr lang="zh-TW" altLang="en-US" sz="3200" dirty="0">
              <a:latin typeface="Century Gothic"/>
              <a:ea typeface="+mn-ea"/>
              <a:cs typeface="+mn-cs"/>
            </a:rPr>
            <a:t>       </a:t>
          </a:r>
          <a:r>
            <a:rPr lang="zh-TW" altLang="en-US" sz="3200" dirty="0">
              <a:solidFill>
                <a:schemeClr val="tx1"/>
              </a:solidFill>
              <a:latin typeface="Century Gothic"/>
              <a:ea typeface="+mn-ea"/>
              <a:cs typeface="+mn-cs"/>
            </a:rPr>
            <a:t>入學管道介紹</a:t>
          </a:r>
          <a:endParaRPr lang="zh-TW" sz="3200" dirty="0">
            <a:solidFill>
              <a:schemeClr val="bg1">
                <a:lumMod val="65000"/>
              </a:schemeClr>
            </a:solidFill>
            <a:latin typeface="Century Gothic"/>
            <a:ea typeface="+mn-ea"/>
            <a:cs typeface="+mn-cs"/>
          </a:endParaRPr>
        </a:p>
      </dgm:t>
    </dgm:pt>
    <dgm:pt modelId="{DFE94F7E-D535-430A-8BB1-49AC9838F4B9}" type="parTrans" cxnId="{8D5FD78A-BE31-4FDE-A461-DA8AB34B38C6}">
      <dgm:prSet/>
      <dgm:spPr/>
      <dgm:t>
        <a:bodyPr/>
        <a:lstStyle/>
        <a:p>
          <a:endParaRPr lang="zh-TW"/>
        </a:p>
      </dgm:t>
    </dgm:pt>
    <dgm:pt modelId="{E322421D-E49C-4213-8E54-92B0A3C2AA0D}" type="sibTrans" cxnId="{8D5FD78A-BE31-4FDE-A461-DA8AB34B38C6}">
      <dgm:prSet/>
      <dgm:spPr/>
      <dgm:t>
        <a:bodyPr/>
        <a:lstStyle/>
        <a:p>
          <a:endParaRPr lang="zh-TW"/>
        </a:p>
      </dgm:t>
    </dgm:pt>
    <dgm:pt modelId="{A57F03F2-F17D-42FF-993E-5B27850F725E}">
      <dgm:prSet phldrT="[文字]" custT="1"/>
      <dgm:spPr>
        <a:xfrm>
          <a:off x="0" y="3124236"/>
          <a:ext cx="1433405" cy="1036336"/>
        </a:xfrm>
      </dgm:spPr>
      <dgm:t>
        <a:bodyPr/>
        <a:lstStyle/>
        <a:p>
          <a:pPr algn="l"/>
          <a:r>
            <a:rPr lang="zh-TW" altLang="en-US" sz="3200" dirty="0">
              <a:solidFill>
                <a:schemeClr val="tx1"/>
              </a:solidFill>
              <a:latin typeface="Century Gothic"/>
              <a:ea typeface="+mn-ea"/>
              <a:cs typeface="+mn-cs"/>
            </a:rPr>
            <a:t>招生重要日程表</a:t>
          </a:r>
          <a:endParaRPr lang="zh-TW" sz="3200" dirty="0">
            <a:solidFill>
              <a:schemeClr val="tx1"/>
            </a:solidFill>
            <a:latin typeface="Century Gothic"/>
            <a:ea typeface="+mn-ea"/>
            <a:cs typeface="+mn-cs"/>
          </a:endParaRPr>
        </a:p>
      </dgm:t>
    </dgm:pt>
    <dgm:pt modelId="{93AD6DAE-6FA9-48A4-B0A5-A0A832C7812A}" type="parTrans" cxnId="{F8308B3C-F4FC-4876-9B14-39B25A8F5A2A}">
      <dgm:prSet/>
      <dgm:spPr/>
      <dgm:t>
        <a:bodyPr/>
        <a:lstStyle/>
        <a:p>
          <a:endParaRPr lang="zh-TW" altLang="en-US"/>
        </a:p>
      </dgm:t>
    </dgm:pt>
    <dgm:pt modelId="{FEAE7A55-8800-4571-9BBF-1DEC6FD9BC98}" type="sibTrans" cxnId="{F8308B3C-F4FC-4876-9B14-39B25A8F5A2A}">
      <dgm:prSet/>
      <dgm:spPr/>
      <dgm:t>
        <a:bodyPr/>
        <a:lstStyle/>
        <a:p>
          <a:endParaRPr lang="zh-TW" altLang="en-US"/>
        </a:p>
      </dgm:t>
    </dgm:pt>
    <dgm:pt modelId="{BCBA671E-8B0E-47E3-B726-8B2B073B000E}" type="pres">
      <dgm:prSet presAssocID="{E16905CA-DEF8-4D11-8E8E-35415FE5B980}" presName="Name0" presStyleCnt="0">
        <dgm:presLayoutVars>
          <dgm:chMax val="1"/>
          <dgm:chPref val="1"/>
          <dgm:dir val="rev"/>
          <dgm:resizeHandles/>
        </dgm:presLayoutVars>
      </dgm:prSet>
      <dgm:spPr/>
    </dgm:pt>
    <dgm:pt modelId="{05E59EE6-24A2-4651-996A-9AFB7B9FFC8F}" type="pres">
      <dgm:prSet presAssocID="{007470A2-B5D7-4887-B4FD-B6021A4D4CF7}" presName="Parent" presStyleLbl="node1" presStyleIdx="0" presStyleCnt="2" custScaleX="116659" custScaleY="115008" custLinFactNeighborX="6178" custLinFactNeighborY="-520">
        <dgm:presLayoutVars>
          <dgm:chMax val="4"/>
          <dgm:chPref val="3"/>
        </dgm:presLayoutVars>
      </dgm:prSet>
      <dgm:spPr>
        <a:prstGeom prst="ellipse">
          <a:avLst/>
        </a:prstGeom>
      </dgm:spPr>
    </dgm:pt>
    <dgm:pt modelId="{1EA0B330-A62A-423B-9436-56354426AF14}" type="pres">
      <dgm:prSet presAssocID="{D2FE3027-CD5C-42F2-91EB-86FAC3E4BE0B}" presName="Accent" presStyleLbl="node1" presStyleIdx="1" presStyleCnt="2"/>
      <dgm:spPr>
        <a:xfrm rot="10800000">
          <a:off x="1839429" y="808686"/>
          <a:ext cx="4027970" cy="4198761"/>
        </a:xfrm>
      </dgm:spPr>
    </dgm:pt>
    <dgm:pt modelId="{A641F8A4-CF11-4116-B4E6-8425449904ED}" type="pres">
      <dgm:prSet presAssocID="{D2FE3027-CD5C-42F2-91EB-86FAC3E4BE0B}" presName="Image1" presStyleLbl="fgImgPlace1" presStyleIdx="0" presStyleCnt="4" custLinFactNeighborX="-5477" custLinFactNeighborY="-1231"/>
      <dgm:spPr>
        <a:xfrm>
          <a:off x="2302954" y="643876"/>
          <a:ext cx="1070800" cy="1070576"/>
        </a:xfrm>
        <a:prstGeom prst="ellipse">
          <a:avLst/>
        </a:prstGeom>
        <a:blipFill dpi="0" rotWithShape="1">
          <a:blip xmlns:r="http://schemas.openxmlformats.org/officeDocument/2006/relationships" r:embed="rId1" cstate="print">
            <a:duotone>
              <a:schemeClr val="accent3">
                <a:hueOff val="0"/>
                <a:satOff val="0"/>
                <a:lumOff val="0"/>
                <a:alphaOff val="0"/>
                <a:shade val="20000"/>
                <a:satMod val="200000"/>
              </a:schemeClr>
              <a:schemeClr val="accent3">
                <a:hueOff val="0"/>
                <a:satOff val="0"/>
                <a:lumOff val="0"/>
                <a:alphaOff val="0"/>
                <a:tint val="12000"/>
                <a:satMod val="190000"/>
              </a:schemeClr>
            </a:duotone>
            <a:extLst>
              <a:ext uri="{28A0092B-C50C-407E-A947-70E740481C1C}">
                <a14:useLocalDpi xmlns:a14="http://schemas.microsoft.com/office/drawing/2010/main" val="0"/>
              </a:ext>
            </a:extLst>
          </a:blip>
          <a:srcRect/>
          <a:stretch>
            <a:fillRect/>
          </a:stretch>
        </a:blipFill>
      </dgm:spPr>
    </dgm:pt>
    <dgm:pt modelId="{4E1806DE-992B-4280-BAAA-DE6487DCDC77}" type="pres">
      <dgm:prSet presAssocID="{D2FE3027-CD5C-42F2-91EB-86FAC3E4BE0B}" presName="Child1" presStyleLbl="revTx" presStyleIdx="0" presStyleCnt="4" custScaleX="362301" custLinFactNeighborX="-69668" custLinFactNeighborY="-1322">
        <dgm:presLayoutVars>
          <dgm:chMax val="0"/>
          <dgm:chPref val="0"/>
          <dgm:bulletEnabled val="1"/>
        </dgm:presLayoutVars>
      </dgm:prSet>
      <dgm:spPr>
        <a:prstGeom prst="rect">
          <a:avLst/>
        </a:prstGeom>
      </dgm:spPr>
    </dgm:pt>
    <dgm:pt modelId="{9429B47F-46AD-4053-B6EC-4D08117EF235}" type="pres">
      <dgm:prSet presAssocID="{960DD3F4-08B5-4717-B21F-9D7ADE4F9398}" presName="Image2" presStyleCnt="0"/>
      <dgm:spPr/>
    </dgm:pt>
    <dgm:pt modelId="{7ACA9D6E-B4F2-44F7-ADFA-C71D9AD1611D}" type="pres">
      <dgm:prSet presAssocID="{960DD3F4-08B5-4717-B21F-9D7ADE4F9398}" presName="Image" presStyleLbl="fgImgPlace1" presStyleIdx="1" presStyleCnt="4" custLinFactNeighborY="8032"/>
      <dgm:spPr>
        <a:xfrm>
          <a:off x="1512028" y="1640951"/>
          <a:ext cx="1070800" cy="1070576"/>
        </a:xfrm>
        <a:prstGeom prst="ellipse">
          <a:avLst/>
        </a:prstGeom>
        <a:blipFill dpi="0" rotWithShape="1">
          <a:blip xmlns:r="http://schemas.openxmlformats.org/officeDocument/2006/relationships" r:embed="rId2" cstate="print">
            <a:duotone>
              <a:schemeClr val="accent3">
                <a:hueOff val="6595"/>
                <a:satOff val="180"/>
                <a:lumOff val="-624"/>
                <a:alphaOff val="0"/>
                <a:shade val="20000"/>
                <a:satMod val="200000"/>
              </a:schemeClr>
              <a:schemeClr val="accent3">
                <a:hueOff val="6595"/>
                <a:satOff val="180"/>
                <a:lumOff val="-624"/>
                <a:alphaOff val="0"/>
                <a:tint val="12000"/>
                <a:satMod val="190000"/>
              </a:schemeClr>
            </a:duotone>
            <a:extLst>
              <a:ext uri="{28A0092B-C50C-407E-A947-70E740481C1C}">
                <a14:useLocalDpi xmlns:a14="http://schemas.microsoft.com/office/drawing/2010/main" val="0"/>
              </a:ext>
            </a:extLst>
          </a:blip>
          <a:srcRect/>
          <a:stretch>
            <a:fillRect/>
          </a:stretch>
        </a:blipFill>
      </dgm:spPr>
    </dgm:pt>
    <dgm:pt modelId="{63748CBD-72AB-475B-93BB-2E1E19EB7CDF}" type="pres">
      <dgm:prSet presAssocID="{960DD3F4-08B5-4717-B21F-9D7ADE4F9398}" presName="Child2" presStyleLbl="revTx" presStyleIdx="1" presStyleCnt="4" custScaleX="253931" custLinFactNeighborX="-49956" custLinFactNeighborY="9242">
        <dgm:presLayoutVars>
          <dgm:chMax val="0"/>
          <dgm:chPref val="0"/>
          <dgm:bulletEnabled val="1"/>
        </dgm:presLayoutVars>
      </dgm:prSet>
      <dgm:spPr>
        <a:prstGeom prst="rect">
          <a:avLst/>
        </a:prstGeom>
      </dgm:spPr>
    </dgm:pt>
    <dgm:pt modelId="{EA3FBB46-60CA-4DCD-B01B-F2EAC10C3D89}" type="pres">
      <dgm:prSet presAssocID="{C0C01B88-9CE1-468B-9CBF-591339763F40}" presName="Image3" presStyleCnt="0"/>
      <dgm:spPr/>
    </dgm:pt>
    <dgm:pt modelId="{07F3DE25-1642-45C2-B4F6-1F381AF4B3C9}" type="pres">
      <dgm:prSet presAssocID="{C0C01B88-9CE1-468B-9CBF-591339763F40}" presName="Image" presStyleLbl="fgImgPlace1" presStyleIdx="2" presStyleCnt="4" custLinFactNeighborX="2282" custLinFactNeighborY="-8562"/>
      <dgm:spPr>
        <a:xfrm>
          <a:off x="1516136" y="3106888"/>
          <a:ext cx="1070800" cy="1070576"/>
        </a:xfrm>
        <a:prstGeom prst="ellipse">
          <a:avLst/>
        </a:prstGeom>
        <a:blipFill dpi="0" rotWithShape="1">
          <a:blip xmlns:r="http://schemas.openxmlformats.org/officeDocument/2006/relationships" r:embed="rId3" cstate="print">
            <a:duotone>
              <a:schemeClr val="accent3">
                <a:hueOff val="19833"/>
                <a:satOff val="536"/>
                <a:lumOff val="-1872"/>
                <a:alphaOff val="0"/>
                <a:shade val="20000"/>
                <a:satMod val="200000"/>
              </a:schemeClr>
              <a:schemeClr val="accent3">
                <a:hueOff val="19833"/>
                <a:satOff val="536"/>
                <a:lumOff val="-1872"/>
                <a:alphaOff val="0"/>
                <a:tint val="12000"/>
                <a:satMod val="190000"/>
              </a:schemeClr>
            </a:duotone>
            <a:extLst>
              <a:ext uri="{28A0092B-C50C-407E-A947-70E740481C1C}">
                <a14:useLocalDpi xmlns:a14="http://schemas.microsoft.com/office/drawing/2010/main" val="0"/>
              </a:ext>
            </a:extLst>
          </a:blip>
          <a:srcRect/>
          <a:stretch>
            <a:fillRect/>
          </a:stretch>
        </a:blipFill>
      </dgm:spPr>
    </dgm:pt>
    <dgm:pt modelId="{24DAAE03-8AA3-4374-B236-819FD4BAD3C8}" type="pres">
      <dgm:prSet presAssocID="{C0C01B88-9CE1-468B-9CBF-591339763F40}" presName="Child3" presStyleLbl="revTx" presStyleIdx="2" presStyleCnt="4" custScaleX="298609" custLinFactNeighborX="-39038" custLinFactNeighborY="-11086">
        <dgm:presLayoutVars>
          <dgm:chMax val="0"/>
          <dgm:chPref val="0"/>
          <dgm:bulletEnabled val="1"/>
        </dgm:presLayoutVars>
      </dgm:prSet>
      <dgm:spPr>
        <a:prstGeom prst="rect">
          <a:avLst/>
        </a:prstGeom>
      </dgm:spPr>
    </dgm:pt>
    <dgm:pt modelId="{2EA95859-FCF9-47BF-A965-BC1EAFB377AC}" type="pres">
      <dgm:prSet presAssocID="{A57F03F2-F17D-42FF-993E-5B27850F725E}" presName="Image4" presStyleCnt="0"/>
      <dgm:spPr/>
    </dgm:pt>
    <dgm:pt modelId="{69119E3C-8B79-4075-9859-1F18CA7763B3}" type="pres">
      <dgm:prSet presAssocID="{A57F03F2-F17D-42FF-993E-5B27850F725E}" presName="Image" presStyleLbl="fgImgPlace1" presStyleIdx="3" presStyleCnt="4" custLinFactNeighborX="-1993" custLinFactNeighborY="-1109"/>
      <dgm:spPr>
        <a:blipFill rotWithShape="1">
          <a:blip xmlns:r="http://schemas.openxmlformats.org/officeDocument/2006/relationships" r:embed="rId4">
            <a:duotone>
              <a:schemeClr val="accent3">
                <a:hueOff val="19786"/>
                <a:satOff val="539"/>
                <a:lumOff val="-1872"/>
                <a:alphaOff val="0"/>
                <a:shade val="20000"/>
                <a:satMod val="200000"/>
              </a:schemeClr>
              <a:schemeClr val="accent3">
                <a:hueOff val="19786"/>
                <a:satOff val="539"/>
                <a:lumOff val="-1872"/>
                <a:alphaOff val="0"/>
                <a:tint val="12000"/>
                <a:satMod val="190000"/>
              </a:schemeClr>
            </a:duotone>
          </a:blip>
          <a:stretch>
            <a:fillRect/>
          </a:stretch>
        </a:blipFill>
      </dgm:spPr>
    </dgm:pt>
    <dgm:pt modelId="{ED064DF8-ED3D-4271-B74D-113D69D46C5D}" type="pres">
      <dgm:prSet presAssocID="{A57F03F2-F17D-42FF-993E-5B27850F725E}" presName="Child4" presStyleLbl="revTx" presStyleIdx="3" presStyleCnt="4" custScaleX="274164" custLinFactNeighborX="-25850" custLinFactNeighborY="18192">
        <dgm:presLayoutVars>
          <dgm:chMax val="0"/>
          <dgm:chPref val="0"/>
          <dgm:bulletEnabled val="1"/>
        </dgm:presLayoutVars>
      </dgm:prSet>
      <dgm:spPr/>
    </dgm:pt>
  </dgm:ptLst>
  <dgm:cxnLst>
    <dgm:cxn modelId="{F8308B3C-F4FC-4876-9B14-39B25A8F5A2A}" srcId="{007470A2-B5D7-4887-B4FD-B6021A4D4CF7}" destId="{A57F03F2-F17D-42FF-993E-5B27850F725E}" srcOrd="3" destOrd="0" parTransId="{93AD6DAE-6FA9-48A4-B0A5-A0A832C7812A}" sibTransId="{FEAE7A55-8800-4571-9BBF-1DEC6FD9BC98}"/>
    <dgm:cxn modelId="{A971AD42-BB12-4E5C-BD90-DB7621320F5D}" srcId="{E16905CA-DEF8-4D11-8E8E-35415FE5B980}" destId="{007470A2-B5D7-4887-B4FD-B6021A4D4CF7}" srcOrd="0" destOrd="0" parTransId="{C7FB72E2-A81D-4936-94C5-846F95D01B10}" sibTransId="{36A13DC7-7A59-4D72-A36F-54543C02182F}"/>
    <dgm:cxn modelId="{043AEC53-AA7E-40A4-9D28-2007E5EDA892}" type="presOf" srcId="{D2FE3027-CD5C-42F2-91EB-86FAC3E4BE0B}" destId="{4E1806DE-992B-4280-BAAA-DE6487DCDC77}" srcOrd="0" destOrd="0" presId="urn:microsoft.com/office/officeart/2011/layout/RadialPictureList#1"/>
    <dgm:cxn modelId="{13256B84-6604-4C85-AA85-D39D8946E6D2}" type="presOf" srcId="{007470A2-B5D7-4887-B4FD-B6021A4D4CF7}" destId="{05E59EE6-24A2-4651-996A-9AFB7B9FFC8F}" srcOrd="0" destOrd="0" presId="urn:microsoft.com/office/officeart/2011/layout/RadialPictureList#1"/>
    <dgm:cxn modelId="{8D5FD78A-BE31-4FDE-A461-DA8AB34B38C6}" srcId="{007470A2-B5D7-4887-B4FD-B6021A4D4CF7}" destId="{C0C01B88-9CE1-468B-9CBF-591339763F40}" srcOrd="2" destOrd="0" parTransId="{DFE94F7E-D535-430A-8BB1-49AC9838F4B9}" sibTransId="{E322421D-E49C-4213-8E54-92B0A3C2AA0D}"/>
    <dgm:cxn modelId="{2B5DA8A9-9673-4F75-A670-2DB30518D115}" type="presOf" srcId="{960DD3F4-08B5-4717-B21F-9D7ADE4F9398}" destId="{63748CBD-72AB-475B-93BB-2E1E19EB7CDF}" srcOrd="0" destOrd="0" presId="urn:microsoft.com/office/officeart/2011/layout/RadialPictureList#1"/>
    <dgm:cxn modelId="{E93013AE-6B41-4628-8C5B-807C48865F87}" type="presOf" srcId="{A57F03F2-F17D-42FF-993E-5B27850F725E}" destId="{ED064DF8-ED3D-4271-B74D-113D69D46C5D}" srcOrd="0" destOrd="0" presId="urn:microsoft.com/office/officeart/2011/layout/RadialPictureList#1"/>
    <dgm:cxn modelId="{2F708DD1-31DA-40F2-8F61-60D64D9DED0E}" srcId="{007470A2-B5D7-4887-B4FD-B6021A4D4CF7}" destId="{D2FE3027-CD5C-42F2-91EB-86FAC3E4BE0B}" srcOrd="0" destOrd="0" parTransId="{D970ABB7-5E37-4C46-AB28-EAAE4C62AF1F}" sibTransId="{3BD032F4-74D8-4DF5-A3F7-BE4B5F10D5BF}"/>
    <dgm:cxn modelId="{708CBDD5-A859-4EAF-BF2E-FE718E20629C}" type="presOf" srcId="{E16905CA-DEF8-4D11-8E8E-35415FE5B980}" destId="{BCBA671E-8B0E-47E3-B726-8B2B073B000E}" srcOrd="0" destOrd="0" presId="urn:microsoft.com/office/officeart/2011/layout/RadialPictureList#1"/>
    <dgm:cxn modelId="{F0B079DC-9100-43CB-83F4-47AC9676D6D6}" srcId="{007470A2-B5D7-4887-B4FD-B6021A4D4CF7}" destId="{960DD3F4-08B5-4717-B21F-9D7ADE4F9398}" srcOrd="1" destOrd="0" parTransId="{839A0E79-83CF-4D81-910F-C4D38D5DC2A9}" sibTransId="{D3D2787D-6A77-4635-9E00-A1E2766D7996}"/>
    <dgm:cxn modelId="{B9EDB0FD-2E8F-4586-B4C1-36A8D47D597E}" type="presOf" srcId="{C0C01B88-9CE1-468B-9CBF-591339763F40}" destId="{24DAAE03-8AA3-4374-B236-819FD4BAD3C8}" srcOrd="0" destOrd="0" presId="urn:microsoft.com/office/officeart/2011/layout/RadialPictureList#1"/>
    <dgm:cxn modelId="{CC27D8B3-4140-457C-8F9B-86CACE6291E0}" type="presParOf" srcId="{BCBA671E-8B0E-47E3-B726-8B2B073B000E}" destId="{05E59EE6-24A2-4651-996A-9AFB7B9FFC8F}" srcOrd="0" destOrd="0" presId="urn:microsoft.com/office/officeart/2011/layout/RadialPictureList#1"/>
    <dgm:cxn modelId="{7233BEC3-15B3-4FD3-8FA0-15DC7BA90243}" type="presParOf" srcId="{BCBA671E-8B0E-47E3-B726-8B2B073B000E}" destId="{1EA0B330-A62A-423B-9436-56354426AF14}" srcOrd="1" destOrd="0" presId="urn:microsoft.com/office/officeart/2011/layout/RadialPictureList#1"/>
    <dgm:cxn modelId="{5C4B9E34-D0F0-4073-BDBE-68F0A32C7002}" type="presParOf" srcId="{BCBA671E-8B0E-47E3-B726-8B2B073B000E}" destId="{A641F8A4-CF11-4116-B4E6-8425449904ED}" srcOrd="2" destOrd="0" presId="urn:microsoft.com/office/officeart/2011/layout/RadialPictureList#1"/>
    <dgm:cxn modelId="{0470DD0E-8DF2-4B5C-B274-4A7534AB608D}" type="presParOf" srcId="{BCBA671E-8B0E-47E3-B726-8B2B073B000E}" destId="{4E1806DE-992B-4280-BAAA-DE6487DCDC77}" srcOrd="3" destOrd="0" presId="urn:microsoft.com/office/officeart/2011/layout/RadialPictureList#1"/>
    <dgm:cxn modelId="{DA880D2B-5E95-4CAC-9A79-BC5E34421275}" type="presParOf" srcId="{BCBA671E-8B0E-47E3-B726-8B2B073B000E}" destId="{9429B47F-46AD-4053-B6EC-4D08117EF235}" srcOrd="4" destOrd="0" presId="urn:microsoft.com/office/officeart/2011/layout/RadialPictureList#1"/>
    <dgm:cxn modelId="{153550A3-BD56-472E-BF0E-09AD1DB2C3F7}" type="presParOf" srcId="{9429B47F-46AD-4053-B6EC-4D08117EF235}" destId="{7ACA9D6E-B4F2-44F7-ADFA-C71D9AD1611D}" srcOrd="0" destOrd="0" presId="urn:microsoft.com/office/officeart/2011/layout/RadialPictureList#1"/>
    <dgm:cxn modelId="{8FAAED08-086E-427C-9F5D-D6C373674FCC}" type="presParOf" srcId="{BCBA671E-8B0E-47E3-B726-8B2B073B000E}" destId="{63748CBD-72AB-475B-93BB-2E1E19EB7CDF}" srcOrd="5" destOrd="0" presId="urn:microsoft.com/office/officeart/2011/layout/RadialPictureList#1"/>
    <dgm:cxn modelId="{3FDC7A22-212B-4FC3-A73E-B653822687EB}" type="presParOf" srcId="{BCBA671E-8B0E-47E3-B726-8B2B073B000E}" destId="{EA3FBB46-60CA-4DCD-B01B-F2EAC10C3D89}" srcOrd="6" destOrd="0" presId="urn:microsoft.com/office/officeart/2011/layout/RadialPictureList#1"/>
    <dgm:cxn modelId="{07B63963-2914-4CCB-86E1-BED535D4AC10}" type="presParOf" srcId="{EA3FBB46-60CA-4DCD-B01B-F2EAC10C3D89}" destId="{07F3DE25-1642-45C2-B4F6-1F381AF4B3C9}" srcOrd="0" destOrd="0" presId="urn:microsoft.com/office/officeart/2011/layout/RadialPictureList#1"/>
    <dgm:cxn modelId="{165D07C8-FA56-40DC-93FE-0942D54C230A}" type="presParOf" srcId="{BCBA671E-8B0E-47E3-B726-8B2B073B000E}" destId="{24DAAE03-8AA3-4374-B236-819FD4BAD3C8}" srcOrd="7" destOrd="0" presId="urn:microsoft.com/office/officeart/2011/layout/RadialPictureList#1"/>
    <dgm:cxn modelId="{5C4ED465-F4EF-46B9-852B-DE933B6667FA}" type="presParOf" srcId="{BCBA671E-8B0E-47E3-B726-8B2B073B000E}" destId="{2EA95859-FCF9-47BF-A965-BC1EAFB377AC}" srcOrd="8" destOrd="0" presId="urn:microsoft.com/office/officeart/2011/layout/RadialPictureList#1"/>
    <dgm:cxn modelId="{1C6404CC-F427-4C89-8B7D-E7BCAAE2B53B}" type="presParOf" srcId="{2EA95859-FCF9-47BF-A965-BC1EAFB377AC}" destId="{69119E3C-8B79-4075-9859-1F18CA7763B3}" srcOrd="0" destOrd="0" presId="urn:microsoft.com/office/officeart/2011/layout/RadialPictureList#1"/>
    <dgm:cxn modelId="{92ECB46E-2160-4139-A630-19EC3989D782}" type="presParOf" srcId="{BCBA671E-8B0E-47E3-B726-8B2B073B000E}" destId="{ED064DF8-ED3D-4271-B74D-113D69D46C5D}" srcOrd="9" destOrd="0" presId="urn:microsoft.com/office/officeart/2011/layout/RadialPictureList#1"/>
  </dgm:cxnLst>
  <dgm:bg>
    <a:noFill/>
    <a:effectLst>
      <a:outerShdw blurRad="50800" dist="50800" dir="5400000" algn="ctr" rotWithShape="0">
        <a:srgbClr val="000000">
          <a:alpha val="0"/>
        </a:srgbClr>
      </a:outerShdw>
    </a:effect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E59EE6-24A2-4651-996A-9AFB7B9FFC8F}">
      <dsp:nvSpPr>
        <dsp:cNvPr id="0" name=""/>
        <dsp:cNvSpPr/>
      </dsp:nvSpPr>
      <dsp:spPr>
        <a:xfrm>
          <a:off x="4747969" y="1084113"/>
          <a:ext cx="2265398" cy="2233138"/>
        </a:xfrm>
        <a:prstGeom prst="ellipse">
          <a:avLst/>
        </a:prstGeom>
        <a:solidFill>
          <a:schemeClr val="accent3">
            <a:shade val="50000"/>
            <a:hueOff val="0"/>
            <a:satOff val="0"/>
            <a:lumOff val="0"/>
            <a:alphaOff val="0"/>
          </a:schemeClr>
        </a:solidFill>
        <a:ln w="47625" cap="flat" cmpd="dbl" algn="ctr">
          <a:solidFill>
            <a:schemeClr val="lt1">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2133600">
            <a:lnSpc>
              <a:spcPts val="5500"/>
            </a:lnSpc>
            <a:spcBef>
              <a:spcPct val="0"/>
            </a:spcBef>
            <a:spcAft>
              <a:spcPts val="0"/>
            </a:spcAft>
            <a:buNone/>
          </a:pPr>
          <a:r>
            <a:rPr lang="zh-TW" altLang="en-US" sz="4800" kern="1200" dirty="0">
              <a:latin typeface="Century Gothic"/>
              <a:ea typeface="+mn-ea"/>
              <a:cs typeface="+mn-cs"/>
            </a:rPr>
            <a:t>報告大綱</a:t>
          </a:r>
          <a:endParaRPr lang="zh-TW" sz="4800" kern="1200" dirty="0">
            <a:latin typeface="Century Gothic"/>
            <a:ea typeface="+mn-ea"/>
            <a:cs typeface="+mn-cs"/>
          </a:endParaRPr>
        </a:p>
      </dsp:txBody>
      <dsp:txXfrm>
        <a:off x="5079729" y="1411148"/>
        <a:ext cx="1601878" cy="1579068"/>
      </dsp:txXfrm>
    </dsp:sp>
    <dsp:sp modelId="{1EA0B330-A62A-423B-9436-56354426AF14}">
      <dsp:nvSpPr>
        <dsp:cNvPr id="0" name=""/>
        <dsp:cNvSpPr/>
      </dsp:nvSpPr>
      <dsp:spPr>
        <a:xfrm rot="10800000">
          <a:off x="3818800" y="160146"/>
          <a:ext cx="3914013" cy="4079972"/>
        </a:xfrm>
        <a:prstGeom prst="blockArc">
          <a:avLst>
            <a:gd name="adj1" fmla="val 16509444"/>
            <a:gd name="adj2" fmla="val 5088054"/>
            <a:gd name="adj3" fmla="val 5240"/>
          </a:avLst>
        </a:prstGeom>
        <a:solidFill>
          <a:schemeClr val="accent3">
            <a:shade val="50000"/>
            <a:hueOff val="-404275"/>
            <a:satOff val="-1879"/>
            <a:lumOff val="44409"/>
            <a:alphaOff val="0"/>
          </a:schemeClr>
        </a:solidFill>
        <a:ln w="47625" cap="flat" cmpd="dbl" algn="ctr">
          <a:solidFill>
            <a:schemeClr val="lt1">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sp>
    <dsp:sp modelId="{A641F8A4-CF11-4116-B4E6-8425449904ED}">
      <dsp:nvSpPr>
        <dsp:cNvPr id="0" name=""/>
        <dsp:cNvSpPr/>
      </dsp:nvSpPr>
      <dsp:spPr>
        <a:xfrm>
          <a:off x="4212222" y="0"/>
          <a:ext cx="1040506" cy="1040288"/>
        </a:xfrm>
        <a:prstGeom prst="ellipse">
          <a:avLst/>
        </a:prstGeom>
        <a:blipFill dpi="0" rotWithShape="1">
          <a:blip xmlns:r="http://schemas.openxmlformats.org/officeDocument/2006/relationships" r:embed="rId1" cstate="print">
            <a:duotone>
              <a:schemeClr val="accent3">
                <a:hueOff val="0"/>
                <a:satOff val="0"/>
                <a:lumOff val="0"/>
                <a:alphaOff val="0"/>
                <a:shade val="20000"/>
                <a:satMod val="200000"/>
              </a:schemeClr>
              <a:schemeClr val="accent3">
                <a:hueOff val="0"/>
                <a:satOff val="0"/>
                <a:lumOff val="0"/>
                <a:alphaOff val="0"/>
                <a:tint val="12000"/>
                <a:satMod val="190000"/>
              </a:schemeClr>
            </a:duotone>
            <a:extLst>
              <a:ext uri="{28A0092B-C50C-407E-A947-70E740481C1C}">
                <a14:useLocalDpi xmlns:a14="http://schemas.microsoft.com/office/drawing/2010/main" val="0"/>
              </a:ext>
            </a:extLst>
          </a:blip>
          <a:srcRect/>
          <a:stretch>
            <a:fillRect/>
          </a:stretch>
        </a:blipFill>
        <a:ln w="47625" cap="flat" cmpd="dbl" algn="ctr">
          <a:solidFill>
            <a:schemeClr val="lt1">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dsp:style>
    </dsp:sp>
    <dsp:sp modelId="{4E1806DE-992B-4280-BAAA-DE6487DCDC77}">
      <dsp:nvSpPr>
        <dsp:cNvPr id="0" name=""/>
        <dsp:cNvSpPr/>
      </dsp:nvSpPr>
      <dsp:spPr>
        <a:xfrm>
          <a:off x="2" y="0"/>
          <a:ext cx="5046319" cy="1007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l" defTabSz="1422400">
            <a:lnSpc>
              <a:spcPct val="90000"/>
            </a:lnSpc>
            <a:spcBef>
              <a:spcPct val="0"/>
            </a:spcBef>
            <a:spcAft>
              <a:spcPct val="10000"/>
            </a:spcAft>
            <a:buNone/>
          </a:pPr>
          <a:r>
            <a:rPr lang="zh-TW" altLang="en-US" sz="3200" kern="1200" dirty="0">
              <a:solidFill>
                <a:schemeClr val="tx1"/>
              </a:solidFill>
              <a:latin typeface="Century Gothic"/>
              <a:ea typeface="+mn-ea"/>
              <a:cs typeface="+mn-cs"/>
            </a:rPr>
            <a:t>               調整措施簡介</a:t>
          </a:r>
          <a:endParaRPr lang="zh-TW" sz="3200" kern="1200" dirty="0">
            <a:solidFill>
              <a:schemeClr val="tx1"/>
            </a:solidFill>
            <a:latin typeface="Century Gothic"/>
            <a:ea typeface="+mn-ea"/>
            <a:cs typeface="+mn-cs"/>
          </a:endParaRPr>
        </a:p>
      </dsp:txBody>
      <dsp:txXfrm>
        <a:off x="2" y="0"/>
        <a:ext cx="5046319" cy="1007017"/>
      </dsp:txXfrm>
    </dsp:sp>
    <dsp:sp modelId="{7ACA9D6E-B4F2-44F7-ADFA-C71D9AD1611D}">
      <dsp:nvSpPr>
        <dsp:cNvPr id="0" name=""/>
        <dsp:cNvSpPr/>
      </dsp:nvSpPr>
      <dsp:spPr>
        <a:xfrm>
          <a:off x="3500661" y="1052421"/>
          <a:ext cx="1040506" cy="1040288"/>
        </a:xfrm>
        <a:prstGeom prst="ellipse">
          <a:avLst/>
        </a:prstGeom>
        <a:blipFill dpi="0" rotWithShape="1">
          <a:blip xmlns:r="http://schemas.openxmlformats.org/officeDocument/2006/relationships" r:embed="rId2" cstate="print">
            <a:duotone>
              <a:schemeClr val="accent3">
                <a:hueOff val="6595"/>
                <a:satOff val="180"/>
                <a:lumOff val="-624"/>
                <a:alphaOff val="0"/>
                <a:shade val="20000"/>
                <a:satMod val="200000"/>
              </a:schemeClr>
              <a:schemeClr val="accent3">
                <a:hueOff val="6595"/>
                <a:satOff val="180"/>
                <a:lumOff val="-624"/>
                <a:alphaOff val="0"/>
                <a:tint val="12000"/>
                <a:satMod val="190000"/>
              </a:schemeClr>
            </a:duotone>
            <a:extLst>
              <a:ext uri="{28A0092B-C50C-407E-A947-70E740481C1C}">
                <a14:useLocalDpi xmlns:a14="http://schemas.microsoft.com/office/drawing/2010/main" val="0"/>
              </a:ext>
            </a:extLst>
          </a:blip>
          <a:srcRect/>
          <a:stretch>
            <a:fillRect/>
          </a:stretch>
        </a:blipFill>
        <a:ln w="47625" cap="flat" cmpd="dbl" algn="ctr">
          <a:solidFill>
            <a:schemeClr val="lt1">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dsp:style>
    </dsp:sp>
    <dsp:sp modelId="{63748CBD-72AB-475B-93BB-2E1E19EB7CDF}">
      <dsp:nvSpPr>
        <dsp:cNvPr id="0" name=""/>
        <dsp:cNvSpPr/>
      </dsp:nvSpPr>
      <dsp:spPr>
        <a:xfrm>
          <a:off x="263580" y="1080122"/>
          <a:ext cx="3536884" cy="1007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l" defTabSz="1422400">
            <a:lnSpc>
              <a:spcPct val="90000"/>
            </a:lnSpc>
            <a:spcBef>
              <a:spcPct val="0"/>
            </a:spcBef>
            <a:spcAft>
              <a:spcPct val="10000"/>
            </a:spcAft>
            <a:buNone/>
          </a:pPr>
          <a:r>
            <a:rPr lang="zh-TW" altLang="en-US" sz="3200" kern="1200" dirty="0">
              <a:latin typeface="Century Gothic"/>
              <a:ea typeface="+mn-ea"/>
              <a:cs typeface="+mn-cs"/>
            </a:rPr>
            <a:t>            方案簡介</a:t>
          </a:r>
          <a:endParaRPr lang="zh-TW" sz="3200" kern="1200" dirty="0">
            <a:solidFill>
              <a:schemeClr val="tx1"/>
            </a:solidFill>
            <a:latin typeface="Century Gothic"/>
            <a:ea typeface="+mn-ea"/>
            <a:cs typeface="+mn-cs"/>
          </a:endParaRPr>
        </a:p>
      </dsp:txBody>
      <dsp:txXfrm>
        <a:off x="263580" y="1080122"/>
        <a:ext cx="3536884" cy="1007017"/>
      </dsp:txXfrm>
    </dsp:sp>
    <dsp:sp modelId="{07F3DE25-1642-45C2-B4F6-1F381AF4B3C9}">
      <dsp:nvSpPr>
        <dsp:cNvPr id="0" name=""/>
        <dsp:cNvSpPr/>
      </dsp:nvSpPr>
      <dsp:spPr>
        <a:xfrm>
          <a:off x="3528397" y="2304259"/>
          <a:ext cx="1040506" cy="1040288"/>
        </a:xfrm>
        <a:prstGeom prst="ellipse">
          <a:avLst/>
        </a:prstGeom>
        <a:blipFill dpi="0" rotWithShape="1">
          <a:blip xmlns:r="http://schemas.openxmlformats.org/officeDocument/2006/relationships" r:embed="rId3" cstate="print">
            <a:duotone>
              <a:schemeClr val="accent3">
                <a:hueOff val="19833"/>
                <a:satOff val="536"/>
                <a:lumOff val="-1872"/>
                <a:alphaOff val="0"/>
                <a:shade val="20000"/>
                <a:satMod val="200000"/>
              </a:schemeClr>
              <a:schemeClr val="accent3">
                <a:hueOff val="19833"/>
                <a:satOff val="536"/>
                <a:lumOff val="-1872"/>
                <a:alphaOff val="0"/>
                <a:tint val="12000"/>
                <a:satMod val="190000"/>
              </a:schemeClr>
            </a:duotone>
            <a:extLst>
              <a:ext uri="{28A0092B-C50C-407E-A947-70E740481C1C}">
                <a14:useLocalDpi xmlns:a14="http://schemas.microsoft.com/office/drawing/2010/main" val="0"/>
              </a:ext>
            </a:extLst>
          </a:blip>
          <a:srcRect/>
          <a:stretch>
            <a:fillRect/>
          </a:stretch>
        </a:blipFill>
        <a:ln w="47625" cap="flat" cmpd="dbl" algn="ctr">
          <a:solidFill>
            <a:schemeClr val="lt1">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dsp:style>
    </dsp:sp>
    <dsp:sp modelId="{24DAAE03-8AA3-4374-B236-819FD4BAD3C8}">
      <dsp:nvSpPr>
        <dsp:cNvPr id="0" name=""/>
        <dsp:cNvSpPr/>
      </dsp:nvSpPr>
      <dsp:spPr>
        <a:xfrm>
          <a:off x="104502" y="2298548"/>
          <a:ext cx="4159183" cy="1007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l" defTabSz="1422400">
            <a:lnSpc>
              <a:spcPct val="90000"/>
            </a:lnSpc>
            <a:spcBef>
              <a:spcPct val="0"/>
            </a:spcBef>
            <a:spcAft>
              <a:spcPct val="10000"/>
            </a:spcAft>
            <a:buNone/>
          </a:pPr>
          <a:r>
            <a:rPr lang="zh-TW" altLang="en-US" sz="3200" kern="1200" dirty="0">
              <a:latin typeface="Century Gothic"/>
              <a:ea typeface="+mn-ea"/>
              <a:cs typeface="+mn-cs"/>
            </a:rPr>
            <a:t>       </a:t>
          </a:r>
          <a:r>
            <a:rPr lang="zh-TW" altLang="en-US" sz="3200" kern="1200" dirty="0">
              <a:solidFill>
                <a:schemeClr val="tx1"/>
              </a:solidFill>
              <a:latin typeface="Century Gothic"/>
              <a:ea typeface="+mn-ea"/>
              <a:cs typeface="+mn-cs"/>
            </a:rPr>
            <a:t>入學管道介紹</a:t>
          </a:r>
          <a:endParaRPr lang="zh-TW" sz="3200" kern="1200" dirty="0">
            <a:solidFill>
              <a:schemeClr val="bg1">
                <a:lumMod val="65000"/>
              </a:schemeClr>
            </a:solidFill>
            <a:latin typeface="Century Gothic"/>
            <a:ea typeface="+mn-ea"/>
            <a:cs typeface="+mn-cs"/>
          </a:endParaRPr>
        </a:p>
      </dsp:txBody>
      <dsp:txXfrm>
        <a:off x="104502" y="2298548"/>
        <a:ext cx="4159183" cy="1007017"/>
      </dsp:txXfrm>
    </dsp:sp>
    <dsp:sp modelId="{69119E3C-8B79-4075-9859-1F18CA7763B3}">
      <dsp:nvSpPr>
        <dsp:cNvPr id="0" name=""/>
        <dsp:cNvSpPr/>
      </dsp:nvSpPr>
      <dsp:spPr>
        <a:xfrm>
          <a:off x="4248473" y="3384373"/>
          <a:ext cx="1040506" cy="1040288"/>
        </a:xfrm>
        <a:prstGeom prst="ellipse">
          <a:avLst/>
        </a:prstGeom>
        <a:blipFill rotWithShape="1">
          <a:blip xmlns:r="http://schemas.openxmlformats.org/officeDocument/2006/relationships" r:embed="rId4">
            <a:duotone>
              <a:schemeClr val="accent3">
                <a:hueOff val="19786"/>
                <a:satOff val="539"/>
                <a:lumOff val="-1872"/>
                <a:alphaOff val="0"/>
                <a:shade val="20000"/>
                <a:satMod val="200000"/>
              </a:schemeClr>
              <a:schemeClr val="accent3">
                <a:hueOff val="19786"/>
                <a:satOff val="539"/>
                <a:lumOff val="-1872"/>
                <a:alphaOff val="0"/>
                <a:tint val="12000"/>
                <a:satMod val="190000"/>
              </a:schemeClr>
            </a:duotone>
          </a:blip>
          <a:stretch>
            <a:fillRect/>
          </a:stretch>
        </a:blipFill>
        <a:ln w="47625" cap="flat" cmpd="dbl" algn="ctr">
          <a:solidFill>
            <a:schemeClr val="lt1">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dsp:style>
    </dsp:sp>
    <dsp:sp modelId="{ED064DF8-ED3D-4271-B74D-113D69D46C5D}">
      <dsp:nvSpPr>
        <dsp:cNvPr id="0" name=""/>
        <dsp:cNvSpPr/>
      </dsp:nvSpPr>
      <dsp:spPr>
        <a:xfrm>
          <a:off x="1224132" y="3429181"/>
          <a:ext cx="3818700" cy="1007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l" defTabSz="1422400">
            <a:lnSpc>
              <a:spcPct val="90000"/>
            </a:lnSpc>
            <a:spcBef>
              <a:spcPct val="0"/>
            </a:spcBef>
            <a:spcAft>
              <a:spcPct val="10000"/>
            </a:spcAft>
            <a:buNone/>
          </a:pPr>
          <a:r>
            <a:rPr lang="zh-TW" altLang="en-US" sz="3200" kern="1200" dirty="0">
              <a:solidFill>
                <a:schemeClr val="tx1"/>
              </a:solidFill>
              <a:latin typeface="Century Gothic"/>
              <a:ea typeface="+mn-ea"/>
              <a:cs typeface="+mn-cs"/>
            </a:rPr>
            <a:t>招生重要日程表</a:t>
          </a:r>
          <a:endParaRPr lang="zh-TW" sz="3200" kern="1200" dirty="0">
            <a:solidFill>
              <a:schemeClr val="tx1"/>
            </a:solidFill>
            <a:latin typeface="Century Gothic"/>
            <a:ea typeface="+mn-ea"/>
            <a:cs typeface="+mn-cs"/>
          </a:endParaRPr>
        </a:p>
      </dsp:txBody>
      <dsp:txXfrm>
        <a:off x="1224132" y="3429181"/>
        <a:ext cx="3818700" cy="1007017"/>
      </dsp:txXfrm>
    </dsp:sp>
  </dsp:spTree>
</dsp:drawing>
</file>

<file path=ppt/diagrams/layout1.xml><?xml version="1.0" encoding="utf-8"?>
<dgm:layoutDef xmlns:dgm="http://schemas.openxmlformats.org/drawingml/2006/diagram" xmlns:a="http://schemas.openxmlformats.org/drawingml/2006/main" uniqueId="urn:microsoft.com/office/officeart/2011/layout/RadialPictureList#1">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6D23F86-6CEA-4B41-9515-F1685B066DB2}" type="datetimeFigureOut">
              <a:rPr lang="zh-TW" altLang="en-US" smtClean="0"/>
              <a:pPr/>
              <a:t>2020/9/2</a:t>
            </a:fld>
            <a:endParaRPr lang="zh-TW" altLang="en-US"/>
          </a:p>
        </p:txBody>
      </p:sp>
      <p:sp>
        <p:nvSpPr>
          <p:cNvPr id="4" name="頁尾版面配置區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598B2D9-7263-47A4-ABFC-A600E232451C}" type="slidenum">
              <a:rPr lang="zh-TW" altLang="en-US" smtClean="0"/>
              <a:pPr/>
              <a:t>‹#›</a:t>
            </a:fld>
            <a:endParaRPr lang="zh-TW" altLang="en-US"/>
          </a:p>
        </p:txBody>
      </p:sp>
    </p:spTree>
    <p:extLst>
      <p:ext uri="{BB962C8B-B14F-4D97-AF65-F5344CB8AC3E}">
        <p14:creationId xmlns:p14="http://schemas.microsoft.com/office/powerpoint/2010/main" val="14951874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rtlCol="0"/>
          <a:lstStyle>
            <a:lvl1pPr algn="r">
              <a:defRPr sz="1200"/>
            </a:lvl1pPr>
          </a:lstStyle>
          <a:p>
            <a:fld id="{2447E72A-D913-4DC2-9E0A-E520CE8FCC86}" type="datetimeFigureOut">
              <a:rPr lang="en-US" smtClean="0"/>
              <a:pPr/>
              <a:t>9/2/2020</a:t>
            </a:fld>
            <a:endParaRPr lang="en-US"/>
          </a:p>
        </p:txBody>
      </p:sp>
      <p:sp>
        <p:nvSpPr>
          <p:cNvPr id="4" name="Slide Image Placeholder 3"/>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rtlCol="0" anchor="b"/>
          <a:lstStyle>
            <a:lvl1pPr algn="r">
              <a:defRPr sz="1200"/>
            </a:lvl1pPr>
          </a:lstStyle>
          <a:p>
            <a:fld id="{A5D78FC6-CE17-4259-A63C-DDFC12E048FC}" type="slidenum">
              <a:rPr lang="en-US" smtClean="0"/>
              <a:pPr/>
              <a:t>‹#›</a:t>
            </a:fld>
            <a:endParaRPr lang="en-US"/>
          </a:p>
        </p:txBody>
      </p:sp>
    </p:spTree>
    <p:extLst>
      <p:ext uri="{BB962C8B-B14F-4D97-AF65-F5344CB8AC3E}">
        <p14:creationId xmlns:p14="http://schemas.microsoft.com/office/powerpoint/2010/main" val="2586264911"/>
      </p:ext>
    </p:extLst>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0.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投影片圖像版面配置區 1"/>
          <p:cNvSpPr>
            <a:spLocks noGrp="1" noRot="1" noChangeAspect="1" noTextEdit="1"/>
          </p:cNvSpPr>
          <p:nvPr>
            <p:ph type="sldImg"/>
          </p:nvPr>
        </p:nvSpPr>
        <p:spPr>
          <a:xfrm>
            <a:off x="952500" y="685800"/>
            <a:ext cx="4953000" cy="3429000"/>
          </a:xfrm>
          <a:ln/>
        </p:spPr>
      </p:sp>
      <p:sp>
        <p:nvSpPr>
          <p:cNvPr id="81923"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408" tIns="42204" rIns="84408" bIns="42204"/>
          <a:lstStyle/>
          <a:p>
            <a:endParaRPr lang="zh-TW" altLang="en-US">
              <a:latin typeface="Arial" charset="0"/>
            </a:endParaRPr>
          </a:p>
        </p:txBody>
      </p:sp>
      <p:sp>
        <p:nvSpPr>
          <p:cNvPr id="81924" name="投影片編號版面配置區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408" tIns="42204" rIns="84408" bIns="42204"/>
          <a:lstStyle>
            <a:lvl1pPr>
              <a:defRPr kumimoji="1">
                <a:solidFill>
                  <a:schemeClr val="tx1"/>
                </a:solidFill>
                <a:latin typeface="Arial" charset="0"/>
                <a:ea typeface="新細明體" pitchFamily="18" charset="-120"/>
              </a:defRPr>
            </a:lvl1pPr>
            <a:lvl2pPr marL="709264" indent="-272568">
              <a:defRPr kumimoji="1">
                <a:solidFill>
                  <a:schemeClr val="tx1"/>
                </a:solidFill>
                <a:latin typeface="Arial" charset="0"/>
                <a:ea typeface="新細明體" pitchFamily="18" charset="-120"/>
              </a:defRPr>
            </a:lvl2pPr>
            <a:lvl3pPr marL="1093204" indent="-218348">
              <a:defRPr kumimoji="1">
                <a:solidFill>
                  <a:schemeClr val="tx1"/>
                </a:solidFill>
                <a:latin typeface="Arial" charset="0"/>
                <a:ea typeface="新細明體" pitchFamily="18" charset="-120"/>
              </a:defRPr>
            </a:lvl3pPr>
            <a:lvl4pPr marL="1529900" indent="-218348">
              <a:defRPr kumimoji="1">
                <a:solidFill>
                  <a:schemeClr val="tx1"/>
                </a:solidFill>
                <a:latin typeface="Arial" charset="0"/>
                <a:ea typeface="新細明體" pitchFamily="18" charset="-120"/>
              </a:defRPr>
            </a:lvl4pPr>
            <a:lvl5pPr marL="1968061" indent="-218348">
              <a:defRPr kumimoji="1">
                <a:solidFill>
                  <a:schemeClr val="tx1"/>
                </a:solidFill>
                <a:latin typeface="Arial" charset="0"/>
                <a:ea typeface="新細明體" pitchFamily="18" charset="-120"/>
              </a:defRPr>
            </a:lvl5pPr>
            <a:lvl6pPr marL="2390103" indent="-218348" eaLnBrk="0" fontAlgn="base" hangingPunct="0">
              <a:spcBef>
                <a:spcPct val="0"/>
              </a:spcBef>
              <a:spcAft>
                <a:spcPct val="0"/>
              </a:spcAft>
              <a:defRPr kumimoji="1">
                <a:solidFill>
                  <a:schemeClr val="tx1"/>
                </a:solidFill>
                <a:latin typeface="Arial" charset="0"/>
                <a:ea typeface="新細明體" pitchFamily="18" charset="-120"/>
              </a:defRPr>
            </a:lvl6pPr>
            <a:lvl7pPr marL="2812144" indent="-218348" eaLnBrk="0" fontAlgn="base" hangingPunct="0">
              <a:spcBef>
                <a:spcPct val="0"/>
              </a:spcBef>
              <a:spcAft>
                <a:spcPct val="0"/>
              </a:spcAft>
              <a:defRPr kumimoji="1">
                <a:solidFill>
                  <a:schemeClr val="tx1"/>
                </a:solidFill>
                <a:latin typeface="Arial" charset="0"/>
                <a:ea typeface="新細明體" pitchFamily="18" charset="-120"/>
              </a:defRPr>
            </a:lvl7pPr>
            <a:lvl8pPr marL="3234185" indent="-218348" eaLnBrk="0" fontAlgn="base" hangingPunct="0">
              <a:spcBef>
                <a:spcPct val="0"/>
              </a:spcBef>
              <a:spcAft>
                <a:spcPct val="0"/>
              </a:spcAft>
              <a:defRPr kumimoji="1">
                <a:solidFill>
                  <a:schemeClr val="tx1"/>
                </a:solidFill>
                <a:latin typeface="Arial" charset="0"/>
                <a:ea typeface="新細明體" pitchFamily="18" charset="-120"/>
              </a:defRPr>
            </a:lvl8pPr>
            <a:lvl9pPr marL="3656226" indent="-218348" eaLnBrk="0" fontAlgn="base" hangingPunct="0">
              <a:spcBef>
                <a:spcPct val="0"/>
              </a:spcBef>
              <a:spcAft>
                <a:spcPct val="0"/>
              </a:spcAft>
              <a:defRPr kumimoji="1">
                <a:solidFill>
                  <a:schemeClr val="tx1"/>
                </a:solidFill>
                <a:latin typeface="Arial" charset="0"/>
                <a:ea typeface="新細明體" pitchFamily="18" charset="-120"/>
              </a:defRPr>
            </a:lvl9pPr>
          </a:lstStyle>
          <a:p>
            <a:fld id="{930F9C33-5582-4214-B4C4-39BE07B9E57E}" type="slidenum">
              <a:rPr lang="en-US" altLang="zh-TW">
                <a:solidFill>
                  <a:prstClr val="black"/>
                </a:solidFill>
              </a:rPr>
              <a:pPr/>
              <a:t>11</a:t>
            </a:fld>
            <a:endParaRPr lang="en-US" altLang="zh-TW">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投影片圖像版面配置區 1"/>
          <p:cNvSpPr>
            <a:spLocks noGrp="1" noRot="1" noChangeAspect="1" noTextEdit="1"/>
          </p:cNvSpPr>
          <p:nvPr>
            <p:ph type="sldImg"/>
          </p:nvPr>
        </p:nvSpPr>
        <p:spPr>
          <a:xfrm>
            <a:off x="952500" y="685800"/>
            <a:ext cx="4953000" cy="3429000"/>
          </a:xfrm>
          <a:ln/>
        </p:spPr>
      </p:sp>
      <p:sp>
        <p:nvSpPr>
          <p:cNvPr id="83971"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408" tIns="42204" rIns="84408" bIns="42204"/>
          <a:lstStyle/>
          <a:p>
            <a:endParaRPr lang="zh-TW" altLang="en-US">
              <a:latin typeface="Arial" charset="0"/>
            </a:endParaRPr>
          </a:p>
          <a:p>
            <a:endParaRPr lang="zh-TW" altLang="en-US">
              <a:latin typeface="Arial" charset="0"/>
            </a:endParaRPr>
          </a:p>
        </p:txBody>
      </p:sp>
      <p:sp>
        <p:nvSpPr>
          <p:cNvPr id="83972" name="投影片編號版面配置區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408" tIns="42204" rIns="84408" bIns="42204"/>
          <a:lstStyle>
            <a:lvl1pPr>
              <a:defRPr kumimoji="1">
                <a:solidFill>
                  <a:schemeClr val="tx1"/>
                </a:solidFill>
                <a:latin typeface="Arial" charset="0"/>
                <a:ea typeface="新細明體" pitchFamily="18" charset="-120"/>
              </a:defRPr>
            </a:lvl1pPr>
            <a:lvl2pPr marL="709264" indent="-272568">
              <a:defRPr kumimoji="1">
                <a:solidFill>
                  <a:schemeClr val="tx1"/>
                </a:solidFill>
                <a:latin typeface="Arial" charset="0"/>
                <a:ea typeface="新細明體" pitchFamily="18" charset="-120"/>
              </a:defRPr>
            </a:lvl2pPr>
            <a:lvl3pPr marL="1093204" indent="-218348">
              <a:defRPr kumimoji="1">
                <a:solidFill>
                  <a:schemeClr val="tx1"/>
                </a:solidFill>
                <a:latin typeface="Arial" charset="0"/>
                <a:ea typeface="新細明體" pitchFamily="18" charset="-120"/>
              </a:defRPr>
            </a:lvl3pPr>
            <a:lvl4pPr marL="1529900" indent="-218348">
              <a:defRPr kumimoji="1">
                <a:solidFill>
                  <a:schemeClr val="tx1"/>
                </a:solidFill>
                <a:latin typeface="Arial" charset="0"/>
                <a:ea typeface="新細明體" pitchFamily="18" charset="-120"/>
              </a:defRPr>
            </a:lvl4pPr>
            <a:lvl5pPr marL="1968061" indent="-218348">
              <a:defRPr kumimoji="1">
                <a:solidFill>
                  <a:schemeClr val="tx1"/>
                </a:solidFill>
                <a:latin typeface="Arial" charset="0"/>
                <a:ea typeface="新細明體" pitchFamily="18" charset="-120"/>
              </a:defRPr>
            </a:lvl5pPr>
            <a:lvl6pPr marL="2390103" indent="-218348" eaLnBrk="0" fontAlgn="base" hangingPunct="0">
              <a:spcBef>
                <a:spcPct val="0"/>
              </a:spcBef>
              <a:spcAft>
                <a:spcPct val="0"/>
              </a:spcAft>
              <a:defRPr kumimoji="1">
                <a:solidFill>
                  <a:schemeClr val="tx1"/>
                </a:solidFill>
                <a:latin typeface="Arial" charset="0"/>
                <a:ea typeface="新細明體" pitchFamily="18" charset="-120"/>
              </a:defRPr>
            </a:lvl6pPr>
            <a:lvl7pPr marL="2812144" indent="-218348" eaLnBrk="0" fontAlgn="base" hangingPunct="0">
              <a:spcBef>
                <a:spcPct val="0"/>
              </a:spcBef>
              <a:spcAft>
                <a:spcPct val="0"/>
              </a:spcAft>
              <a:defRPr kumimoji="1">
                <a:solidFill>
                  <a:schemeClr val="tx1"/>
                </a:solidFill>
                <a:latin typeface="Arial" charset="0"/>
                <a:ea typeface="新細明體" pitchFamily="18" charset="-120"/>
              </a:defRPr>
            </a:lvl7pPr>
            <a:lvl8pPr marL="3234185" indent="-218348" eaLnBrk="0" fontAlgn="base" hangingPunct="0">
              <a:spcBef>
                <a:spcPct val="0"/>
              </a:spcBef>
              <a:spcAft>
                <a:spcPct val="0"/>
              </a:spcAft>
              <a:defRPr kumimoji="1">
                <a:solidFill>
                  <a:schemeClr val="tx1"/>
                </a:solidFill>
                <a:latin typeface="Arial" charset="0"/>
                <a:ea typeface="新細明體" pitchFamily="18" charset="-120"/>
              </a:defRPr>
            </a:lvl8pPr>
            <a:lvl9pPr marL="3656226" indent="-218348" eaLnBrk="0" fontAlgn="base" hangingPunct="0">
              <a:spcBef>
                <a:spcPct val="0"/>
              </a:spcBef>
              <a:spcAft>
                <a:spcPct val="0"/>
              </a:spcAft>
              <a:defRPr kumimoji="1">
                <a:solidFill>
                  <a:schemeClr val="tx1"/>
                </a:solidFill>
                <a:latin typeface="Arial" charset="0"/>
                <a:ea typeface="新細明體" pitchFamily="18" charset="-120"/>
              </a:defRPr>
            </a:lvl9pPr>
          </a:lstStyle>
          <a:p>
            <a:fld id="{007599E8-320F-403F-849D-43019AC21866}" type="slidenum">
              <a:rPr lang="en-US" altLang="zh-TW">
                <a:solidFill>
                  <a:prstClr val="black"/>
                </a:solidFill>
              </a:rPr>
              <a:pPr/>
              <a:t>12</a:t>
            </a:fld>
            <a:endParaRPr lang="en-US" altLang="zh-TW">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投影片圖像版面配置區 1"/>
          <p:cNvSpPr>
            <a:spLocks noGrp="1" noRot="1" noChangeAspect="1"/>
          </p:cNvSpPr>
          <p:nvPr>
            <p:ph type="sldImg"/>
          </p:nvPr>
        </p:nvSpPr>
        <p:spPr bwMode="auto">
          <a:xfrm>
            <a:off x="952500" y="685800"/>
            <a:ext cx="4953000" cy="3429000"/>
          </a:xfrm>
          <a:noFill/>
          <a:ln>
            <a:solidFill>
              <a:srgbClr val="000000"/>
            </a:solidFill>
            <a:miter lim="800000"/>
            <a:headEnd/>
            <a:tailEnd/>
          </a:ln>
        </p:spPr>
      </p:sp>
      <p:sp>
        <p:nvSpPr>
          <p:cNvPr id="76802"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altLang="zh-TW" b="1" dirty="0">
                <a:solidFill>
                  <a:srgbClr val="0000FF"/>
                </a:solidFill>
                <a:latin typeface="Verdana" pitchFamily="34" charset="0"/>
              </a:rPr>
              <a:t>1.99 </a:t>
            </a:r>
            <a:r>
              <a:rPr lang="zh-TW" altLang="en-US" b="1" dirty="0">
                <a:solidFill>
                  <a:srgbClr val="0000FF"/>
                </a:solidFill>
                <a:latin typeface="Verdana" pitchFamily="34" charset="0"/>
              </a:rPr>
              <a:t>課綱學測自然考科的占分比例，第壹部分占分比例為</a:t>
            </a:r>
            <a:r>
              <a:rPr lang="en-US" altLang="zh-TW" b="1" dirty="0">
                <a:solidFill>
                  <a:srgbClr val="0000FF"/>
                </a:solidFill>
                <a:latin typeface="Verdana" pitchFamily="34" charset="0"/>
              </a:rPr>
              <a:t>62.5%</a:t>
            </a:r>
            <a:r>
              <a:rPr lang="zh-TW" altLang="en-US" b="1" dirty="0">
                <a:solidFill>
                  <a:srgbClr val="0000FF"/>
                </a:solidFill>
                <a:latin typeface="Verdana" pitchFamily="34" charset="0"/>
              </a:rPr>
              <a:t>，第貳部分</a:t>
            </a:r>
          </a:p>
          <a:p>
            <a:pPr>
              <a:spcBef>
                <a:spcPct val="0"/>
              </a:spcBef>
            </a:pPr>
            <a:r>
              <a:rPr lang="zh-TW" altLang="en-US" b="1" dirty="0">
                <a:solidFill>
                  <a:srgbClr val="0000FF"/>
                </a:solidFill>
                <a:latin typeface="Verdana" pitchFamily="34" charset="0"/>
              </a:rPr>
              <a:t>   的占分比例為</a:t>
            </a:r>
            <a:r>
              <a:rPr lang="en-US" altLang="zh-TW" b="1" dirty="0">
                <a:solidFill>
                  <a:srgbClr val="0000FF"/>
                </a:solidFill>
                <a:latin typeface="Verdana" pitchFamily="34" charset="0"/>
              </a:rPr>
              <a:t>37.5%</a:t>
            </a:r>
            <a:r>
              <a:rPr lang="zh-TW" altLang="en-US" b="1" dirty="0">
                <a:solidFill>
                  <a:srgbClr val="0000FF"/>
                </a:solidFill>
                <a:latin typeface="Verdana" pitchFamily="34" charset="0"/>
              </a:rPr>
              <a:t>。</a:t>
            </a:r>
            <a:r>
              <a:rPr lang="en-US" altLang="zh-TW" b="1" dirty="0">
                <a:solidFill>
                  <a:srgbClr val="0000FF"/>
                </a:solidFill>
                <a:latin typeface="Verdana" pitchFamily="34" charset="0"/>
              </a:rPr>
              <a:t>r</a:t>
            </a:r>
            <a:endParaRPr lang="zh-TW" altLang="en-US" b="1" dirty="0">
              <a:solidFill>
                <a:srgbClr val="0000FF"/>
              </a:solidFill>
              <a:latin typeface="Verdana" pitchFamily="34" charset="0"/>
            </a:endParaRPr>
          </a:p>
          <a:p>
            <a:pPr>
              <a:spcBef>
                <a:spcPct val="0"/>
              </a:spcBef>
            </a:pPr>
            <a:r>
              <a:rPr lang="en-US" altLang="zh-TW" b="1" dirty="0">
                <a:solidFill>
                  <a:srgbClr val="0000FF"/>
                </a:solidFill>
                <a:latin typeface="Verdana" pitchFamily="34" charset="0"/>
              </a:rPr>
              <a:t>2.</a:t>
            </a:r>
            <a:r>
              <a:rPr lang="zh-TW" altLang="en-US" b="1" dirty="0">
                <a:solidFill>
                  <a:srgbClr val="0000FF"/>
                </a:solidFill>
                <a:latin typeface="Verdana" pitchFamily="34" charset="0"/>
              </a:rPr>
              <a:t>第壹部分以每科</a:t>
            </a:r>
            <a:r>
              <a:rPr lang="en-US" altLang="zh-TW" b="1" dirty="0">
                <a:solidFill>
                  <a:srgbClr val="0000FF"/>
                </a:solidFill>
                <a:latin typeface="Verdana" pitchFamily="34" charset="0"/>
              </a:rPr>
              <a:t>10 </a:t>
            </a:r>
            <a:r>
              <a:rPr lang="zh-TW" altLang="en-US" b="1" dirty="0">
                <a:solidFill>
                  <a:srgbClr val="0000FF"/>
                </a:solidFill>
                <a:latin typeface="Verdana" pitchFamily="34" charset="0"/>
              </a:rPr>
              <a:t>題為原則，共</a:t>
            </a:r>
            <a:r>
              <a:rPr lang="en-US" altLang="zh-TW" b="1" dirty="0">
                <a:solidFill>
                  <a:srgbClr val="0000FF"/>
                </a:solidFill>
                <a:latin typeface="Verdana" pitchFamily="34" charset="0"/>
              </a:rPr>
              <a:t>40 </a:t>
            </a:r>
            <a:r>
              <a:rPr lang="zh-TW" altLang="en-US" b="1" dirty="0">
                <a:solidFill>
                  <a:srgbClr val="0000FF"/>
                </a:solidFill>
                <a:latin typeface="Verdana" pitchFamily="34" charset="0"/>
              </a:rPr>
              <a:t>題，每題均計分，滿分</a:t>
            </a:r>
            <a:r>
              <a:rPr lang="en-US" altLang="zh-TW" b="1" dirty="0">
                <a:solidFill>
                  <a:srgbClr val="0000FF"/>
                </a:solidFill>
                <a:latin typeface="Verdana" pitchFamily="34" charset="0"/>
              </a:rPr>
              <a:t>80 </a:t>
            </a:r>
            <a:r>
              <a:rPr lang="zh-TW" altLang="en-US" b="1" dirty="0">
                <a:solidFill>
                  <a:srgbClr val="0000FF"/>
                </a:solidFill>
                <a:latin typeface="Verdana" pitchFamily="34" charset="0"/>
              </a:rPr>
              <a:t>分。第貳部</a:t>
            </a:r>
          </a:p>
          <a:p>
            <a:pPr>
              <a:spcBef>
                <a:spcPct val="0"/>
              </a:spcBef>
            </a:pPr>
            <a:r>
              <a:rPr lang="zh-TW" altLang="en-US" b="1" dirty="0">
                <a:solidFill>
                  <a:srgbClr val="0000FF"/>
                </a:solidFill>
                <a:latin typeface="Verdana" pitchFamily="34" charset="0"/>
              </a:rPr>
              <a:t>   分每科以</a:t>
            </a:r>
            <a:r>
              <a:rPr lang="en-US" altLang="zh-TW" b="1" dirty="0">
                <a:solidFill>
                  <a:srgbClr val="0000FF"/>
                </a:solidFill>
                <a:latin typeface="Verdana" pitchFamily="34" charset="0"/>
              </a:rPr>
              <a:t>7 </a:t>
            </a:r>
            <a:r>
              <a:rPr lang="zh-TW" altLang="en-US" b="1" dirty="0">
                <a:solidFill>
                  <a:srgbClr val="0000FF"/>
                </a:solidFill>
                <a:latin typeface="Verdana" pitchFamily="34" charset="0"/>
              </a:rPr>
              <a:t>題為原則，共</a:t>
            </a:r>
            <a:r>
              <a:rPr lang="en-US" altLang="zh-TW" b="1" dirty="0">
                <a:solidFill>
                  <a:srgbClr val="0000FF"/>
                </a:solidFill>
                <a:latin typeface="Verdana" pitchFamily="34" charset="0"/>
              </a:rPr>
              <a:t>28 </a:t>
            </a:r>
            <a:r>
              <a:rPr lang="zh-TW" altLang="en-US" b="1" dirty="0">
                <a:solidFill>
                  <a:srgbClr val="0000FF"/>
                </a:solidFill>
                <a:latin typeface="Verdana" pitchFamily="34" charset="0"/>
              </a:rPr>
              <a:t>題，</a:t>
            </a:r>
            <a:r>
              <a:rPr lang="zh-TW" altLang="en-US" b="1" dirty="0">
                <a:solidFill>
                  <a:srgbClr val="FF0000"/>
                </a:solidFill>
                <a:latin typeface="Verdana" pitchFamily="34" charset="0"/>
              </a:rPr>
              <a:t>第貳部分答對</a:t>
            </a:r>
            <a:r>
              <a:rPr lang="en-US" altLang="zh-TW" b="1" dirty="0">
                <a:solidFill>
                  <a:srgbClr val="FF0000"/>
                </a:solidFill>
                <a:latin typeface="Verdana" pitchFamily="34" charset="0"/>
              </a:rPr>
              <a:t>24 </a:t>
            </a:r>
            <a:r>
              <a:rPr lang="zh-TW" altLang="en-US" b="1" dirty="0">
                <a:solidFill>
                  <a:srgbClr val="FF0000"/>
                </a:solidFill>
                <a:latin typeface="Verdana" pitchFamily="34" charset="0"/>
              </a:rPr>
              <a:t>題，即得滿分</a:t>
            </a:r>
            <a:r>
              <a:rPr lang="en-US" altLang="zh-TW" b="1" dirty="0">
                <a:solidFill>
                  <a:srgbClr val="FF0000"/>
                </a:solidFill>
                <a:latin typeface="Verdana" pitchFamily="34" charset="0"/>
              </a:rPr>
              <a:t>48 </a:t>
            </a:r>
            <a:r>
              <a:rPr lang="zh-TW" altLang="en-US" b="1" dirty="0">
                <a:solidFill>
                  <a:srgbClr val="FF0000"/>
                </a:solidFill>
                <a:latin typeface="Verdana" pitchFamily="34" charset="0"/>
              </a:rPr>
              <a:t>分</a:t>
            </a:r>
            <a:r>
              <a:rPr lang="zh-TW" altLang="en-US" b="1" dirty="0">
                <a:solidFill>
                  <a:srgbClr val="0000FF"/>
                </a:solidFill>
                <a:latin typeface="Verdana" pitchFamily="34" charset="0"/>
              </a:rPr>
              <a:t>。</a:t>
            </a:r>
          </a:p>
          <a:p>
            <a:pPr>
              <a:spcBef>
                <a:spcPct val="0"/>
              </a:spcBef>
            </a:pPr>
            <a:endParaRPr lang="zh-TW" altLang="en-US" dirty="0"/>
          </a:p>
        </p:txBody>
      </p:sp>
      <p:sp>
        <p:nvSpPr>
          <p:cNvPr id="76803"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9EB7905-634C-42C9-8C26-89AF3A8BD224}" type="slidenum">
              <a:rPr lang="zh-TW" altLang="en-US"/>
              <a:pPr fontAlgn="base">
                <a:spcBef>
                  <a:spcPct val="0"/>
                </a:spcBef>
                <a:spcAft>
                  <a:spcPct val="0"/>
                </a:spcAft>
              </a:pPr>
              <a:t>30</a:t>
            </a:fld>
            <a:endParaRPr lang="en-US" altLang="zh-TW"/>
          </a:p>
        </p:txBody>
      </p:sp>
    </p:spTree>
    <p:extLst>
      <p:ext uri="{BB962C8B-B14F-4D97-AF65-F5344CB8AC3E}">
        <p14:creationId xmlns:p14="http://schemas.microsoft.com/office/powerpoint/2010/main" val="3948276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投影片圖像版面配置區 1"/>
          <p:cNvSpPr>
            <a:spLocks noGrp="1" noRot="1" noChangeAspect="1"/>
          </p:cNvSpPr>
          <p:nvPr>
            <p:ph type="sldImg"/>
          </p:nvPr>
        </p:nvSpPr>
        <p:spPr bwMode="auto">
          <a:xfrm>
            <a:off x="952500" y="685800"/>
            <a:ext cx="4953000" cy="3429000"/>
          </a:xfrm>
          <a:noFill/>
          <a:ln>
            <a:solidFill>
              <a:srgbClr val="000000"/>
            </a:solidFill>
            <a:miter lim="800000"/>
            <a:headEnd/>
            <a:tailEnd/>
          </a:ln>
        </p:spPr>
      </p:sp>
      <p:sp>
        <p:nvSpPr>
          <p:cNvPr id="76802"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altLang="zh-TW" b="1" dirty="0">
                <a:solidFill>
                  <a:srgbClr val="0000FF"/>
                </a:solidFill>
                <a:latin typeface="Verdana" pitchFamily="34" charset="0"/>
              </a:rPr>
              <a:t>1.99 </a:t>
            </a:r>
            <a:r>
              <a:rPr lang="zh-TW" altLang="en-US" b="1" dirty="0">
                <a:solidFill>
                  <a:srgbClr val="0000FF"/>
                </a:solidFill>
                <a:latin typeface="Verdana" pitchFamily="34" charset="0"/>
              </a:rPr>
              <a:t>課綱學測自然考科的占分比例，第壹部分占分比例為</a:t>
            </a:r>
            <a:r>
              <a:rPr lang="en-US" altLang="zh-TW" b="1" dirty="0">
                <a:solidFill>
                  <a:srgbClr val="0000FF"/>
                </a:solidFill>
                <a:latin typeface="Verdana" pitchFamily="34" charset="0"/>
              </a:rPr>
              <a:t>62.5%</a:t>
            </a:r>
            <a:r>
              <a:rPr lang="zh-TW" altLang="en-US" b="1" dirty="0">
                <a:solidFill>
                  <a:srgbClr val="0000FF"/>
                </a:solidFill>
                <a:latin typeface="Verdana" pitchFamily="34" charset="0"/>
              </a:rPr>
              <a:t>，第貳部分</a:t>
            </a:r>
          </a:p>
          <a:p>
            <a:pPr>
              <a:spcBef>
                <a:spcPct val="0"/>
              </a:spcBef>
            </a:pPr>
            <a:r>
              <a:rPr lang="zh-TW" altLang="en-US" b="1" dirty="0">
                <a:solidFill>
                  <a:srgbClr val="0000FF"/>
                </a:solidFill>
                <a:latin typeface="Verdana" pitchFamily="34" charset="0"/>
              </a:rPr>
              <a:t>   的占分比例為</a:t>
            </a:r>
            <a:r>
              <a:rPr lang="en-US" altLang="zh-TW" b="1" dirty="0">
                <a:solidFill>
                  <a:srgbClr val="0000FF"/>
                </a:solidFill>
                <a:latin typeface="Verdana" pitchFamily="34" charset="0"/>
              </a:rPr>
              <a:t>37.5%</a:t>
            </a:r>
            <a:r>
              <a:rPr lang="zh-TW" altLang="en-US" b="1" dirty="0">
                <a:solidFill>
                  <a:srgbClr val="0000FF"/>
                </a:solidFill>
                <a:latin typeface="Verdana" pitchFamily="34" charset="0"/>
              </a:rPr>
              <a:t>。</a:t>
            </a:r>
            <a:r>
              <a:rPr lang="en-US" altLang="zh-TW" b="1" dirty="0">
                <a:solidFill>
                  <a:srgbClr val="0000FF"/>
                </a:solidFill>
                <a:latin typeface="Verdana" pitchFamily="34" charset="0"/>
              </a:rPr>
              <a:t>r</a:t>
            </a:r>
            <a:endParaRPr lang="zh-TW" altLang="en-US" b="1" dirty="0">
              <a:solidFill>
                <a:srgbClr val="0000FF"/>
              </a:solidFill>
              <a:latin typeface="Verdana" pitchFamily="34" charset="0"/>
            </a:endParaRPr>
          </a:p>
          <a:p>
            <a:pPr>
              <a:spcBef>
                <a:spcPct val="0"/>
              </a:spcBef>
            </a:pPr>
            <a:r>
              <a:rPr lang="en-US" altLang="zh-TW" b="1" dirty="0">
                <a:solidFill>
                  <a:srgbClr val="0000FF"/>
                </a:solidFill>
                <a:latin typeface="Verdana" pitchFamily="34" charset="0"/>
              </a:rPr>
              <a:t>2.</a:t>
            </a:r>
            <a:r>
              <a:rPr lang="zh-TW" altLang="en-US" b="1" dirty="0">
                <a:solidFill>
                  <a:srgbClr val="0000FF"/>
                </a:solidFill>
                <a:latin typeface="Verdana" pitchFamily="34" charset="0"/>
              </a:rPr>
              <a:t>第壹部分以每科</a:t>
            </a:r>
            <a:r>
              <a:rPr lang="en-US" altLang="zh-TW" b="1" dirty="0">
                <a:solidFill>
                  <a:srgbClr val="0000FF"/>
                </a:solidFill>
                <a:latin typeface="Verdana" pitchFamily="34" charset="0"/>
              </a:rPr>
              <a:t>10 </a:t>
            </a:r>
            <a:r>
              <a:rPr lang="zh-TW" altLang="en-US" b="1" dirty="0">
                <a:solidFill>
                  <a:srgbClr val="0000FF"/>
                </a:solidFill>
                <a:latin typeface="Verdana" pitchFamily="34" charset="0"/>
              </a:rPr>
              <a:t>題為原則，共</a:t>
            </a:r>
            <a:r>
              <a:rPr lang="en-US" altLang="zh-TW" b="1" dirty="0">
                <a:solidFill>
                  <a:srgbClr val="0000FF"/>
                </a:solidFill>
                <a:latin typeface="Verdana" pitchFamily="34" charset="0"/>
              </a:rPr>
              <a:t>40 </a:t>
            </a:r>
            <a:r>
              <a:rPr lang="zh-TW" altLang="en-US" b="1" dirty="0">
                <a:solidFill>
                  <a:srgbClr val="0000FF"/>
                </a:solidFill>
                <a:latin typeface="Verdana" pitchFamily="34" charset="0"/>
              </a:rPr>
              <a:t>題，每題均計分，滿分</a:t>
            </a:r>
            <a:r>
              <a:rPr lang="en-US" altLang="zh-TW" b="1" dirty="0">
                <a:solidFill>
                  <a:srgbClr val="0000FF"/>
                </a:solidFill>
                <a:latin typeface="Verdana" pitchFamily="34" charset="0"/>
              </a:rPr>
              <a:t>80 </a:t>
            </a:r>
            <a:r>
              <a:rPr lang="zh-TW" altLang="en-US" b="1" dirty="0">
                <a:solidFill>
                  <a:srgbClr val="0000FF"/>
                </a:solidFill>
                <a:latin typeface="Verdana" pitchFamily="34" charset="0"/>
              </a:rPr>
              <a:t>分。第貳部</a:t>
            </a:r>
          </a:p>
          <a:p>
            <a:pPr>
              <a:spcBef>
                <a:spcPct val="0"/>
              </a:spcBef>
            </a:pPr>
            <a:r>
              <a:rPr lang="zh-TW" altLang="en-US" b="1" dirty="0">
                <a:solidFill>
                  <a:srgbClr val="0000FF"/>
                </a:solidFill>
                <a:latin typeface="Verdana" pitchFamily="34" charset="0"/>
              </a:rPr>
              <a:t>   分每科以</a:t>
            </a:r>
            <a:r>
              <a:rPr lang="en-US" altLang="zh-TW" b="1" dirty="0">
                <a:solidFill>
                  <a:srgbClr val="0000FF"/>
                </a:solidFill>
                <a:latin typeface="Verdana" pitchFamily="34" charset="0"/>
              </a:rPr>
              <a:t>7 </a:t>
            </a:r>
            <a:r>
              <a:rPr lang="zh-TW" altLang="en-US" b="1" dirty="0">
                <a:solidFill>
                  <a:srgbClr val="0000FF"/>
                </a:solidFill>
                <a:latin typeface="Verdana" pitchFamily="34" charset="0"/>
              </a:rPr>
              <a:t>題為原則，共</a:t>
            </a:r>
            <a:r>
              <a:rPr lang="en-US" altLang="zh-TW" b="1" dirty="0">
                <a:solidFill>
                  <a:srgbClr val="0000FF"/>
                </a:solidFill>
                <a:latin typeface="Verdana" pitchFamily="34" charset="0"/>
              </a:rPr>
              <a:t>28 </a:t>
            </a:r>
            <a:r>
              <a:rPr lang="zh-TW" altLang="en-US" b="1" dirty="0">
                <a:solidFill>
                  <a:srgbClr val="0000FF"/>
                </a:solidFill>
                <a:latin typeface="Verdana" pitchFamily="34" charset="0"/>
              </a:rPr>
              <a:t>題，</a:t>
            </a:r>
            <a:r>
              <a:rPr lang="zh-TW" altLang="en-US" b="1" dirty="0">
                <a:solidFill>
                  <a:srgbClr val="FF0000"/>
                </a:solidFill>
                <a:latin typeface="Verdana" pitchFamily="34" charset="0"/>
              </a:rPr>
              <a:t>第貳部分答對</a:t>
            </a:r>
            <a:r>
              <a:rPr lang="en-US" altLang="zh-TW" b="1" dirty="0">
                <a:solidFill>
                  <a:srgbClr val="FF0000"/>
                </a:solidFill>
                <a:latin typeface="Verdana" pitchFamily="34" charset="0"/>
              </a:rPr>
              <a:t>24 </a:t>
            </a:r>
            <a:r>
              <a:rPr lang="zh-TW" altLang="en-US" b="1" dirty="0">
                <a:solidFill>
                  <a:srgbClr val="FF0000"/>
                </a:solidFill>
                <a:latin typeface="Verdana" pitchFamily="34" charset="0"/>
              </a:rPr>
              <a:t>題，即得滿分</a:t>
            </a:r>
            <a:r>
              <a:rPr lang="en-US" altLang="zh-TW" b="1" dirty="0">
                <a:solidFill>
                  <a:srgbClr val="FF0000"/>
                </a:solidFill>
                <a:latin typeface="Verdana" pitchFamily="34" charset="0"/>
              </a:rPr>
              <a:t>48 </a:t>
            </a:r>
            <a:r>
              <a:rPr lang="zh-TW" altLang="en-US" b="1" dirty="0">
                <a:solidFill>
                  <a:srgbClr val="FF0000"/>
                </a:solidFill>
                <a:latin typeface="Verdana" pitchFamily="34" charset="0"/>
              </a:rPr>
              <a:t>分</a:t>
            </a:r>
            <a:r>
              <a:rPr lang="zh-TW" altLang="en-US" b="1" dirty="0">
                <a:solidFill>
                  <a:srgbClr val="0000FF"/>
                </a:solidFill>
                <a:latin typeface="Verdana" pitchFamily="34" charset="0"/>
              </a:rPr>
              <a:t>。</a:t>
            </a:r>
          </a:p>
          <a:p>
            <a:pPr>
              <a:spcBef>
                <a:spcPct val="0"/>
              </a:spcBef>
            </a:pPr>
            <a:endParaRPr lang="zh-TW" altLang="en-US" dirty="0"/>
          </a:p>
        </p:txBody>
      </p:sp>
      <p:sp>
        <p:nvSpPr>
          <p:cNvPr id="76803"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9EB7905-634C-42C9-8C26-89AF3A8BD224}" type="slidenum">
              <a:rPr lang="zh-TW" altLang="en-US"/>
              <a:pPr fontAlgn="base">
                <a:spcBef>
                  <a:spcPct val="0"/>
                </a:spcBef>
                <a:spcAft>
                  <a:spcPct val="0"/>
                </a:spcAft>
              </a:pPr>
              <a:t>32</a:t>
            </a:fld>
            <a:endParaRPr lang="en-US" altLang="zh-TW"/>
          </a:p>
        </p:txBody>
      </p:sp>
    </p:spTree>
    <p:extLst>
      <p:ext uri="{BB962C8B-B14F-4D97-AF65-F5344CB8AC3E}">
        <p14:creationId xmlns:p14="http://schemas.microsoft.com/office/powerpoint/2010/main" val="12971648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投影片圖像版面配置區 1"/>
          <p:cNvSpPr>
            <a:spLocks noGrp="1" noRot="1" noChangeAspect="1"/>
          </p:cNvSpPr>
          <p:nvPr>
            <p:ph type="sldImg"/>
          </p:nvPr>
        </p:nvSpPr>
        <p:spPr bwMode="auto">
          <a:xfrm>
            <a:off x="952500" y="685800"/>
            <a:ext cx="4953000" cy="3429000"/>
          </a:xfrm>
          <a:noFill/>
          <a:ln>
            <a:solidFill>
              <a:srgbClr val="000000"/>
            </a:solidFill>
            <a:miter lim="800000"/>
            <a:headEnd/>
            <a:tailEnd/>
          </a:ln>
        </p:spPr>
      </p:sp>
      <p:sp>
        <p:nvSpPr>
          <p:cNvPr id="76802"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altLang="zh-TW" b="1" dirty="0">
                <a:solidFill>
                  <a:srgbClr val="0000FF"/>
                </a:solidFill>
                <a:latin typeface="Verdana" pitchFamily="34" charset="0"/>
              </a:rPr>
              <a:t>1.99 </a:t>
            </a:r>
            <a:r>
              <a:rPr lang="zh-TW" altLang="en-US" b="1" dirty="0">
                <a:solidFill>
                  <a:srgbClr val="0000FF"/>
                </a:solidFill>
                <a:latin typeface="Verdana" pitchFamily="34" charset="0"/>
              </a:rPr>
              <a:t>課綱學測自然考科的占分比例，第壹部分占分比例為</a:t>
            </a:r>
            <a:r>
              <a:rPr lang="en-US" altLang="zh-TW" b="1" dirty="0">
                <a:solidFill>
                  <a:srgbClr val="0000FF"/>
                </a:solidFill>
                <a:latin typeface="Verdana" pitchFamily="34" charset="0"/>
              </a:rPr>
              <a:t>62.5%</a:t>
            </a:r>
            <a:r>
              <a:rPr lang="zh-TW" altLang="en-US" b="1" dirty="0">
                <a:solidFill>
                  <a:srgbClr val="0000FF"/>
                </a:solidFill>
                <a:latin typeface="Verdana" pitchFamily="34" charset="0"/>
              </a:rPr>
              <a:t>，第貳部分</a:t>
            </a:r>
          </a:p>
          <a:p>
            <a:pPr>
              <a:spcBef>
                <a:spcPct val="0"/>
              </a:spcBef>
            </a:pPr>
            <a:r>
              <a:rPr lang="zh-TW" altLang="en-US" b="1" dirty="0">
                <a:solidFill>
                  <a:srgbClr val="0000FF"/>
                </a:solidFill>
                <a:latin typeface="Verdana" pitchFamily="34" charset="0"/>
              </a:rPr>
              <a:t>   的占分比例為</a:t>
            </a:r>
            <a:r>
              <a:rPr lang="en-US" altLang="zh-TW" b="1" dirty="0">
                <a:solidFill>
                  <a:srgbClr val="0000FF"/>
                </a:solidFill>
                <a:latin typeface="Verdana" pitchFamily="34" charset="0"/>
              </a:rPr>
              <a:t>37.5%</a:t>
            </a:r>
            <a:r>
              <a:rPr lang="zh-TW" altLang="en-US" b="1" dirty="0">
                <a:solidFill>
                  <a:srgbClr val="0000FF"/>
                </a:solidFill>
                <a:latin typeface="Verdana" pitchFamily="34" charset="0"/>
              </a:rPr>
              <a:t>。</a:t>
            </a:r>
            <a:r>
              <a:rPr lang="en-US" altLang="zh-TW" b="1" dirty="0">
                <a:solidFill>
                  <a:srgbClr val="0000FF"/>
                </a:solidFill>
                <a:latin typeface="Verdana" pitchFamily="34" charset="0"/>
              </a:rPr>
              <a:t>r</a:t>
            </a:r>
            <a:endParaRPr lang="zh-TW" altLang="en-US" b="1" dirty="0">
              <a:solidFill>
                <a:srgbClr val="0000FF"/>
              </a:solidFill>
              <a:latin typeface="Verdana" pitchFamily="34" charset="0"/>
            </a:endParaRPr>
          </a:p>
          <a:p>
            <a:pPr>
              <a:spcBef>
                <a:spcPct val="0"/>
              </a:spcBef>
            </a:pPr>
            <a:r>
              <a:rPr lang="en-US" altLang="zh-TW" b="1" dirty="0">
                <a:solidFill>
                  <a:srgbClr val="0000FF"/>
                </a:solidFill>
                <a:latin typeface="Verdana" pitchFamily="34" charset="0"/>
              </a:rPr>
              <a:t>2.</a:t>
            </a:r>
            <a:r>
              <a:rPr lang="zh-TW" altLang="en-US" b="1" dirty="0">
                <a:solidFill>
                  <a:srgbClr val="0000FF"/>
                </a:solidFill>
                <a:latin typeface="Verdana" pitchFamily="34" charset="0"/>
              </a:rPr>
              <a:t>第壹部分以每科</a:t>
            </a:r>
            <a:r>
              <a:rPr lang="en-US" altLang="zh-TW" b="1" dirty="0">
                <a:solidFill>
                  <a:srgbClr val="0000FF"/>
                </a:solidFill>
                <a:latin typeface="Verdana" pitchFamily="34" charset="0"/>
              </a:rPr>
              <a:t>10 </a:t>
            </a:r>
            <a:r>
              <a:rPr lang="zh-TW" altLang="en-US" b="1" dirty="0">
                <a:solidFill>
                  <a:srgbClr val="0000FF"/>
                </a:solidFill>
                <a:latin typeface="Verdana" pitchFamily="34" charset="0"/>
              </a:rPr>
              <a:t>題為原則，共</a:t>
            </a:r>
            <a:r>
              <a:rPr lang="en-US" altLang="zh-TW" b="1" dirty="0">
                <a:solidFill>
                  <a:srgbClr val="0000FF"/>
                </a:solidFill>
                <a:latin typeface="Verdana" pitchFamily="34" charset="0"/>
              </a:rPr>
              <a:t>40 </a:t>
            </a:r>
            <a:r>
              <a:rPr lang="zh-TW" altLang="en-US" b="1" dirty="0">
                <a:solidFill>
                  <a:srgbClr val="0000FF"/>
                </a:solidFill>
                <a:latin typeface="Verdana" pitchFamily="34" charset="0"/>
              </a:rPr>
              <a:t>題，每題均計分，滿分</a:t>
            </a:r>
            <a:r>
              <a:rPr lang="en-US" altLang="zh-TW" b="1" dirty="0">
                <a:solidFill>
                  <a:srgbClr val="0000FF"/>
                </a:solidFill>
                <a:latin typeface="Verdana" pitchFamily="34" charset="0"/>
              </a:rPr>
              <a:t>80 </a:t>
            </a:r>
            <a:r>
              <a:rPr lang="zh-TW" altLang="en-US" b="1" dirty="0">
                <a:solidFill>
                  <a:srgbClr val="0000FF"/>
                </a:solidFill>
                <a:latin typeface="Verdana" pitchFamily="34" charset="0"/>
              </a:rPr>
              <a:t>分。第貳部</a:t>
            </a:r>
          </a:p>
          <a:p>
            <a:pPr>
              <a:spcBef>
                <a:spcPct val="0"/>
              </a:spcBef>
            </a:pPr>
            <a:r>
              <a:rPr lang="zh-TW" altLang="en-US" b="1" dirty="0">
                <a:solidFill>
                  <a:srgbClr val="0000FF"/>
                </a:solidFill>
                <a:latin typeface="Verdana" pitchFamily="34" charset="0"/>
              </a:rPr>
              <a:t>   分每科以</a:t>
            </a:r>
            <a:r>
              <a:rPr lang="en-US" altLang="zh-TW" b="1" dirty="0">
                <a:solidFill>
                  <a:srgbClr val="0000FF"/>
                </a:solidFill>
                <a:latin typeface="Verdana" pitchFamily="34" charset="0"/>
              </a:rPr>
              <a:t>7 </a:t>
            </a:r>
            <a:r>
              <a:rPr lang="zh-TW" altLang="en-US" b="1" dirty="0">
                <a:solidFill>
                  <a:srgbClr val="0000FF"/>
                </a:solidFill>
                <a:latin typeface="Verdana" pitchFamily="34" charset="0"/>
              </a:rPr>
              <a:t>題為原則，共</a:t>
            </a:r>
            <a:r>
              <a:rPr lang="en-US" altLang="zh-TW" b="1" dirty="0">
                <a:solidFill>
                  <a:srgbClr val="0000FF"/>
                </a:solidFill>
                <a:latin typeface="Verdana" pitchFamily="34" charset="0"/>
              </a:rPr>
              <a:t>28 </a:t>
            </a:r>
            <a:r>
              <a:rPr lang="zh-TW" altLang="en-US" b="1" dirty="0">
                <a:solidFill>
                  <a:srgbClr val="0000FF"/>
                </a:solidFill>
                <a:latin typeface="Verdana" pitchFamily="34" charset="0"/>
              </a:rPr>
              <a:t>題，</a:t>
            </a:r>
            <a:r>
              <a:rPr lang="zh-TW" altLang="en-US" b="1" dirty="0">
                <a:solidFill>
                  <a:srgbClr val="FF0000"/>
                </a:solidFill>
                <a:latin typeface="Verdana" pitchFamily="34" charset="0"/>
              </a:rPr>
              <a:t>第貳部分答對</a:t>
            </a:r>
            <a:r>
              <a:rPr lang="en-US" altLang="zh-TW" b="1" dirty="0">
                <a:solidFill>
                  <a:srgbClr val="FF0000"/>
                </a:solidFill>
                <a:latin typeface="Verdana" pitchFamily="34" charset="0"/>
              </a:rPr>
              <a:t>24 </a:t>
            </a:r>
            <a:r>
              <a:rPr lang="zh-TW" altLang="en-US" b="1" dirty="0">
                <a:solidFill>
                  <a:srgbClr val="FF0000"/>
                </a:solidFill>
                <a:latin typeface="Verdana" pitchFamily="34" charset="0"/>
              </a:rPr>
              <a:t>題，即得滿分</a:t>
            </a:r>
            <a:r>
              <a:rPr lang="en-US" altLang="zh-TW" b="1" dirty="0">
                <a:solidFill>
                  <a:srgbClr val="FF0000"/>
                </a:solidFill>
                <a:latin typeface="Verdana" pitchFamily="34" charset="0"/>
              </a:rPr>
              <a:t>48 </a:t>
            </a:r>
            <a:r>
              <a:rPr lang="zh-TW" altLang="en-US" b="1" dirty="0">
                <a:solidFill>
                  <a:srgbClr val="FF0000"/>
                </a:solidFill>
                <a:latin typeface="Verdana" pitchFamily="34" charset="0"/>
              </a:rPr>
              <a:t>分</a:t>
            </a:r>
            <a:r>
              <a:rPr lang="zh-TW" altLang="en-US" b="1" dirty="0">
                <a:solidFill>
                  <a:srgbClr val="0000FF"/>
                </a:solidFill>
                <a:latin typeface="Verdana" pitchFamily="34" charset="0"/>
              </a:rPr>
              <a:t>。</a:t>
            </a:r>
          </a:p>
          <a:p>
            <a:pPr>
              <a:spcBef>
                <a:spcPct val="0"/>
              </a:spcBef>
            </a:pPr>
            <a:endParaRPr lang="zh-TW" altLang="en-US" dirty="0"/>
          </a:p>
        </p:txBody>
      </p:sp>
      <p:sp>
        <p:nvSpPr>
          <p:cNvPr id="76803"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9EB7905-634C-42C9-8C26-89AF3A8BD224}" type="slidenum">
              <a:rPr lang="zh-TW" altLang="en-US"/>
              <a:pPr fontAlgn="base">
                <a:spcBef>
                  <a:spcPct val="0"/>
                </a:spcBef>
                <a:spcAft>
                  <a:spcPct val="0"/>
                </a:spcAft>
              </a:pPr>
              <a:t>33</a:t>
            </a:fld>
            <a:endParaRPr lang="en-US" altLang="zh-TW"/>
          </a:p>
        </p:txBody>
      </p:sp>
    </p:spTree>
    <p:extLst>
      <p:ext uri="{BB962C8B-B14F-4D97-AF65-F5344CB8AC3E}">
        <p14:creationId xmlns:p14="http://schemas.microsoft.com/office/powerpoint/2010/main" val="40029580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投影片圖像版面配置區 1"/>
          <p:cNvSpPr>
            <a:spLocks noGrp="1" noRot="1" noChangeAspect="1"/>
          </p:cNvSpPr>
          <p:nvPr>
            <p:ph type="sldImg"/>
          </p:nvPr>
        </p:nvSpPr>
        <p:spPr bwMode="auto">
          <a:xfrm>
            <a:off x="952500" y="685800"/>
            <a:ext cx="4953000" cy="3429000"/>
          </a:xfrm>
          <a:noFill/>
          <a:ln>
            <a:solidFill>
              <a:srgbClr val="000000"/>
            </a:solidFill>
            <a:miter lim="800000"/>
            <a:headEnd/>
            <a:tailEnd/>
          </a:ln>
        </p:spPr>
      </p:sp>
      <p:sp>
        <p:nvSpPr>
          <p:cNvPr id="76802"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altLang="zh-TW" b="1" dirty="0">
                <a:solidFill>
                  <a:srgbClr val="0000FF"/>
                </a:solidFill>
                <a:latin typeface="Verdana" pitchFamily="34" charset="0"/>
              </a:rPr>
              <a:t>1.99 </a:t>
            </a:r>
            <a:r>
              <a:rPr lang="zh-TW" altLang="en-US" b="1" dirty="0">
                <a:solidFill>
                  <a:srgbClr val="0000FF"/>
                </a:solidFill>
                <a:latin typeface="Verdana" pitchFamily="34" charset="0"/>
              </a:rPr>
              <a:t>課綱學測自然考科的占分比例，第壹部分占分比例為</a:t>
            </a:r>
            <a:r>
              <a:rPr lang="en-US" altLang="zh-TW" b="1" dirty="0">
                <a:solidFill>
                  <a:srgbClr val="0000FF"/>
                </a:solidFill>
                <a:latin typeface="Verdana" pitchFamily="34" charset="0"/>
              </a:rPr>
              <a:t>62.5%</a:t>
            </a:r>
            <a:r>
              <a:rPr lang="zh-TW" altLang="en-US" b="1" dirty="0">
                <a:solidFill>
                  <a:srgbClr val="0000FF"/>
                </a:solidFill>
                <a:latin typeface="Verdana" pitchFamily="34" charset="0"/>
              </a:rPr>
              <a:t>，第貳部分</a:t>
            </a:r>
          </a:p>
          <a:p>
            <a:pPr>
              <a:spcBef>
                <a:spcPct val="0"/>
              </a:spcBef>
            </a:pPr>
            <a:r>
              <a:rPr lang="zh-TW" altLang="en-US" b="1" dirty="0">
                <a:solidFill>
                  <a:srgbClr val="0000FF"/>
                </a:solidFill>
                <a:latin typeface="Verdana" pitchFamily="34" charset="0"/>
              </a:rPr>
              <a:t>   的占分比例為</a:t>
            </a:r>
            <a:r>
              <a:rPr lang="en-US" altLang="zh-TW" b="1" dirty="0">
                <a:solidFill>
                  <a:srgbClr val="0000FF"/>
                </a:solidFill>
                <a:latin typeface="Verdana" pitchFamily="34" charset="0"/>
              </a:rPr>
              <a:t>37.5%</a:t>
            </a:r>
            <a:r>
              <a:rPr lang="zh-TW" altLang="en-US" b="1" dirty="0">
                <a:solidFill>
                  <a:srgbClr val="0000FF"/>
                </a:solidFill>
                <a:latin typeface="Verdana" pitchFamily="34" charset="0"/>
              </a:rPr>
              <a:t>。</a:t>
            </a:r>
            <a:r>
              <a:rPr lang="en-US" altLang="zh-TW" b="1" dirty="0">
                <a:solidFill>
                  <a:srgbClr val="0000FF"/>
                </a:solidFill>
                <a:latin typeface="Verdana" pitchFamily="34" charset="0"/>
              </a:rPr>
              <a:t>r</a:t>
            </a:r>
            <a:endParaRPr lang="zh-TW" altLang="en-US" b="1" dirty="0">
              <a:solidFill>
                <a:srgbClr val="0000FF"/>
              </a:solidFill>
              <a:latin typeface="Verdana" pitchFamily="34" charset="0"/>
            </a:endParaRPr>
          </a:p>
          <a:p>
            <a:pPr>
              <a:spcBef>
                <a:spcPct val="0"/>
              </a:spcBef>
            </a:pPr>
            <a:r>
              <a:rPr lang="en-US" altLang="zh-TW" b="1" dirty="0">
                <a:solidFill>
                  <a:srgbClr val="0000FF"/>
                </a:solidFill>
                <a:latin typeface="Verdana" pitchFamily="34" charset="0"/>
              </a:rPr>
              <a:t>2.</a:t>
            </a:r>
            <a:r>
              <a:rPr lang="zh-TW" altLang="en-US" b="1" dirty="0">
                <a:solidFill>
                  <a:srgbClr val="0000FF"/>
                </a:solidFill>
                <a:latin typeface="Verdana" pitchFamily="34" charset="0"/>
              </a:rPr>
              <a:t>第壹部分以每科</a:t>
            </a:r>
            <a:r>
              <a:rPr lang="en-US" altLang="zh-TW" b="1" dirty="0">
                <a:solidFill>
                  <a:srgbClr val="0000FF"/>
                </a:solidFill>
                <a:latin typeface="Verdana" pitchFamily="34" charset="0"/>
              </a:rPr>
              <a:t>10 </a:t>
            </a:r>
            <a:r>
              <a:rPr lang="zh-TW" altLang="en-US" b="1" dirty="0">
                <a:solidFill>
                  <a:srgbClr val="0000FF"/>
                </a:solidFill>
                <a:latin typeface="Verdana" pitchFamily="34" charset="0"/>
              </a:rPr>
              <a:t>題為原則，共</a:t>
            </a:r>
            <a:r>
              <a:rPr lang="en-US" altLang="zh-TW" b="1" dirty="0">
                <a:solidFill>
                  <a:srgbClr val="0000FF"/>
                </a:solidFill>
                <a:latin typeface="Verdana" pitchFamily="34" charset="0"/>
              </a:rPr>
              <a:t>40 </a:t>
            </a:r>
            <a:r>
              <a:rPr lang="zh-TW" altLang="en-US" b="1" dirty="0">
                <a:solidFill>
                  <a:srgbClr val="0000FF"/>
                </a:solidFill>
                <a:latin typeface="Verdana" pitchFamily="34" charset="0"/>
              </a:rPr>
              <a:t>題，每題均計分，滿分</a:t>
            </a:r>
            <a:r>
              <a:rPr lang="en-US" altLang="zh-TW" b="1" dirty="0">
                <a:solidFill>
                  <a:srgbClr val="0000FF"/>
                </a:solidFill>
                <a:latin typeface="Verdana" pitchFamily="34" charset="0"/>
              </a:rPr>
              <a:t>80 </a:t>
            </a:r>
            <a:r>
              <a:rPr lang="zh-TW" altLang="en-US" b="1" dirty="0">
                <a:solidFill>
                  <a:srgbClr val="0000FF"/>
                </a:solidFill>
                <a:latin typeface="Verdana" pitchFamily="34" charset="0"/>
              </a:rPr>
              <a:t>分。第貳部</a:t>
            </a:r>
          </a:p>
          <a:p>
            <a:pPr>
              <a:spcBef>
                <a:spcPct val="0"/>
              </a:spcBef>
            </a:pPr>
            <a:r>
              <a:rPr lang="zh-TW" altLang="en-US" b="1" dirty="0">
                <a:solidFill>
                  <a:srgbClr val="0000FF"/>
                </a:solidFill>
                <a:latin typeface="Verdana" pitchFamily="34" charset="0"/>
              </a:rPr>
              <a:t>   分每科以</a:t>
            </a:r>
            <a:r>
              <a:rPr lang="en-US" altLang="zh-TW" b="1" dirty="0">
                <a:solidFill>
                  <a:srgbClr val="0000FF"/>
                </a:solidFill>
                <a:latin typeface="Verdana" pitchFamily="34" charset="0"/>
              </a:rPr>
              <a:t>7 </a:t>
            </a:r>
            <a:r>
              <a:rPr lang="zh-TW" altLang="en-US" b="1" dirty="0">
                <a:solidFill>
                  <a:srgbClr val="0000FF"/>
                </a:solidFill>
                <a:latin typeface="Verdana" pitchFamily="34" charset="0"/>
              </a:rPr>
              <a:t>題為原則，共</a:t>
            </a:r>
            <a:r>
              <a:rPr lang="en-US" altLang="zh-TW" b="1" dirty="0">
                <a:solidFill>
                  <a:srgbClr val="0000FF"/>
                </a:solidFill>
                <a:latin typeface="Verdana" pitchFamily="34" charset="0"/>
              </a:rPr>
              <a:t>28 </a:t>
            </a:r>
            <a:r>
              <a:rPr lang="zh-TW" altLang="en-US" b="1" dirty="0">
                <a:solidFill>
                  <a:srgbClr val="0000FF"/>
                </a:solidFill>
                <a:latin typeface="Verdana" pitchFamily="34" charset="0"/>
              </a:rPr>
              <a:t>題，</a:t>
            </a:r>
            <a:r>
              <a:rPr lang="zh-TW" altLang="en-US" b="1" dirty="0">
                <a:solidFill>
                  <a:srgbClr val="FF0000"/>
                </a:solidFill>
                <a:latin typeface="Verdana" pitchFamily="34" charset="0"/>
              </a:rPr>
              <a:t>第貳部分答對</a:t>
            </a:r>
            <a:r>
              <a:rPr lang="en-US" altLang="zh-TW" b="1" dirty="0">
                <a:solidFill>
                  <a:srgbClr val="FF0000"/>
                </a:solidFill>
                <a:latin typeface="Verdana" pitchFamily="34" charset="0"/>
              </a:rPr>
              <a:t>24 </a:t>
            </a:r>
            <a:r>
              <a:rPr lang="zh-TW" altLang="en-US" b="1" dirty="0">
                <a:solidFill>
                  <a:srgbClr val="FF0000"/>
                </a:solidFill>
                <a:latin typeface="Verdana" pitchFamily="34" charset="0"/>
              </a:rPr>
              <a:t>題，即得滿分</a:t>
            </a:r>
            <a:r>
              <a:rPr lang="en-US" altLang="zh-TW" b="1" dirty="0">
                <a:solidFill>
                  <a:srgbClr val="FF0000"/>
                </a:solidFill>
                <a:latin typeface="Verdana" pitchFamily="34" charset="0"/>
              </a:rPr>
              <a:t>48 </a:t>
            </a:r>
            <a:r>
              <a:rPr lang="zh-TW" altLang="en-US" b="1" dirty="0">
                <a:solidFill>
                  <a:srgbClr val="FF0000"/>
                </a:solidFill>
                <a:latin typeface="Verdana" pitchFamily="34" charset="0"/>
              </a:rPr>
              <a:t>分</a:t>
            </a:r>
            <a:r>
              <a:rPr lang="zh-TW" altLang="en-US" b="1" dirty="0">
                <a:solidFill>
                  <a:srgbClr val="0000FF"/>
                </a:solidFill>
                <a:latin typeface="Verdana" pitchFamily="34" charset="0"/>
              </a:rPr>
              <a:t>。</a:t>
            </a:r>
          </a:p>
          <a:p>
            <a:pPr>
              <a:spcBef>
                <a:spcPct val="0"/>
              </a:spcBef>
            </a:pPr>
            <a:endParaRPr lang="zh-TW" altLang="en-US" dirty="0"/>
          </a:p>
        </p:txBody>
      </p:sp>
      <p:sp>
        <p:nvSpPr>
          <p:cNvPr id="76803"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9EB7905-634C-42C9-8C26-89AF3A8BD224}" type="slidenum">
              <a:rPr lang="zh-TW" altLang="en-US"/>
              <a:pPr fontAlgn="base">
                <a:spcBef>
                  <a:spcPct val="0"/>
                </a:spcBef>
                <a:spcAft>
                  <a:spcPct val="0"/>
                </a:spcAft>
              </a:pPr>
              <a:t>35</a:t>
            </a:fld>
            <a:endParaRPr lang="en-US" altLang="zh-TW"/>
          </a:p>
        </p:txBody>
      </p:sp>
    </p:spTree>
    <p:extLst>
      <p:ext uri="{BB962C8B-B14F-4D97-AF65-F5344CB8AC3E}">
        <p14:creationId xmlns:p14="http://schemas.microsoft.com/office/powerpoint/2010/main" val="2693081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投影片圖像版面配置區 1"/>
          <p:cNvSpPr>
            <a:spLocks noGrp="1" noRot="1" noChangeAspect="1"/>
          </p:cNvSpPr>
          <p:nvPr>
            <p:ph type="sldImg"/>
          </p:nvPr>
        </p:nvSpPr>
        <p:spPr bwMode="auto">
          <a:xfrm>
            <a:off x="952500" y="685800"/>
            <a:ext cx="4953000" cy="3429000"/>
          </a:xfrm>
          <a:noFill/>
          <a:ln>
            <a:solidFill>
              <a:srgbClr val="000000"/>
            </a:solidFill>
            <a:miter lim="800000"/>
            <a:headEnd/>
            <a:tailEnd/>
          </a:ln>
        </p:spPr>
      </p:sp>
      <p:sp>
        <p:nvSpPr>
          <p:cNvPr id="76802"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altLang="zh-TW" b="1" dirty="0">
                <a:solidFill>
                  <a:srgbClr val="0000FF"/>
                </a:solidFill>
                <a:latin typeface="Verdana" pitchFamily="34" charset="0"/>
              </a:rPr>
              <a:t>1.99 </a:t>
            </a:r>
            <a:r>
              <a:rPr lang="zh-TW" altLang="en-US" b="1" dirty="0">
                <a:solidFill>
                  <a:srgbClr val="0000FF"/>
                </a:solidFill>
                <a:latin typeface="Verdana" pitchFamily="34" charset="0"/>
              </a:rPr>
              <a:t>課綱學測自然考科的占分比例，第壹部分占分比例為</a:t>
            </a:r>
            <a:r>
              <a:rPr lang="en-US" altLang="zh-TW" b="1" dirty="0">
                <a:solidFill>
                  <a:srgbClr val="0000FF"/>
                </a:solidFill>
                <a:latin typeface="Verdana" pitchFamily="34" charset="0"/>
              </a:rPr>
              <a:t>62.5%</a:t>
            </a:r>
            <a:r>
              <a:rPr lang="zh-TW" altLang="en-US" b="1" dirty="0">
                <a:solidFill>
                  <a:srgbClr val="0000FF"/>
                </a:solidFill>
                <a:latin typeface="Verdana" pitchFamily="34" charset="0"/>
              </a:rPr>
              <a:t>，第貳部分</a:t>
            </a:r>
          </a:p>
          <a:p>
            <a:pPr>
              <a:spcBef>
                <a:spcPct val="0"/>
              </a:spcBef>
            </a:pPr>
            <a:r>
              <a:rPr lang="zh-TW" altLang="en-US" b="1" dirty="0">
                <a:solidFill>
                  <a:srgbClr val="0000FF"/>
                </a:solidFill>
                <a:latin typeface="Verdana" pitchFamily="34" charset="0"/>
              </a:rPr>
              <a:t>   的占分比例為</a:t>
            </a:r>
            <a:r>
              <a:rPr lang="en-US" altLang="zh-TW" b="1" dirty="0">
                <a:solidFill>
                  <a:srgbClr val="0000FF"/>
                </a:solidFill>
                <a:latin typeface="Verdana" pitchFamily="34" charset="0"/>
              </a:rPr>
              <a:t>37.5%</a:t>
            </a:r>
            <a:r>
              <a:rPr lang="zh-TW" altLang="en-US" b="1" dirty="0">
                <a:solidFill>
                  <a:srgbClr val="0000FF"/>
                </a:solidFill>
                <a:latin typeface="Verdana" pitchFamily="34" charset="0"/>
              </a:rPr>
              <a:t>。</a:t>
            </a:r>
            <a:r>
              <a:rPr lang="en-US" altLang="zh-TW" b="1" dirty="0">
                <a:solidFill>
                  <a:srgbClr val="0000FF"/>
                </a:solidFill>
                <a:latin typeface="Verdana" pitchFamily="34" charset="0"/>
              </a:rPr>
              <a:t>r</a:t>
            </a:r>
            <a:endParaRPr lang="zh-TW" altLang="en-US" b="1" dirty="0">
              <a:solidFill>
                <a:srgbClr val="0000FF"/>
              </a:solidFill>
              <a:latin typeface="Verdana" pitchFamily="34" charset="0"/>
            </a:endParaRPr>
          </a:p>
          <a:p>
            <a:pPr>
              <a:spcBef>
                <a:spcPct val="0"/>
              </a:spcBef>
            </a:pPr>
            <a:r>
              <a:rPr lang="en-US" altLang="zh-TW" b="1" dirty="0">
                <a:solidFill>
                  <a:srgbClr val="0000FF"/>
                </a:solidFill>
                <a:latin typeface="Verdana" pitchFamily="34" charset="0"/>
              </a:rPr>
              <a:t>2.</a:t>
            </a:r>
            <a:r>
              <a:rPr lang="zh-TW" altLang="en-US" b="1" dirty="0">
                <a:solidFill>
                  <a:srgbClr val="0000FF"/>
                </a:solidFill>
                <a:latin typeface="Verdana" pitchFamily="34" charset="0"/>
              </a:rPr>
              <a:t>第壹部分以每科</a:t>
            </a:r>
            <a:r>
              <a:rPr lang="en-US" altLang="zh-TW" b="1" dirty="0">
                <a:solidFill>
                  <a:srgbClr val="0000FF"/>
                </a:solidFill>
                <a:latin typeface="Verdana" pitchFamily="34" charset="0"/>
              </a:rPr>
              <a:t>10 </a:t>
            </a:r>
            <a:r>
              <a:rPr lang="zh-TW" altLang="en-US" b="1" dirty="0">
                <a:solidFill>
                  <a:srgbClr val="0000FF"/>
                </a:solidFill>
                <a:latin typeface="Verdana" pitchFamily="34" charset="0"/>
              </a:rPr>
              <a:t>題為原則，共</a:t>
            </a:r>
            <a:r>
              <a:rPr lang="en-US" altLang="zh-TW" b="1" dirty="0">
                <a:solidFill>
                  <a:srgbClr val="0000FF"/>
                </a:solidFill>
                <a:latin typeface="Verdana" pitchFamily="34" charset="0"/>
              </a:rPr>
              <a:t>40 </a:t>
            </a:r>
            <a:r>
              <a:rPr lang="zh-TW" altLang="en-US" b="1" dirty="0">
                <a:solidFill>
                  <a:srgbClr val="0000FF"/>
                </a:solidFill>
                <a:latin typeface="Verdana" pitchFamily="34" charset="0"/>
              </a:rPr>
              <a:t>題，每題均計分，滿分</a:t>
            </a:r>
            <a:r>
              <a:rPr lang="en-US" altLang="zh-TW" b="1" dirty="0">
                <a:solidFill>
                  <a:srgbClr val="0000FF"/>
                </a:solidFill>
                <a:latin typeface="Verdana" pitchFamily="34" charset="0"/>
              </a:rPr>
              <a:t>80 </a:t>
            </a:r>
            <a:r>
              <a:rPr lang="zh-TW" altLang="en-US" b="1" dirty="0">
                <a:solidFill>
                  <a:srgbClr val="0000FF"/>
                </a:solidFill>
                <a:latin typeface="Verdana" pitchFamily="34" charset="0"/>
              </a:rPr>
              <a:t>分。第貳部</a:t>
            </a:r>
          </a:p>
          <a:p>
            <a:pPr>
              <a:spcBef>
                <a:spcPct val="0"/>
              </a:spcBef>
            </a:pPr>
            <a:r>
              <a:rPr lang="zh-TW" altLang="en-US" b="1" dirty="0">
                <a:solidFill>
                  <a:srgbClr val="0000FF"/>
                </a:solidFill>
                <a:latin typeface="Verdana" pitchFamily="34" charset="0"/>
              </a:rPr>
              <a:t>   分每科以</a:t>
            </a:r>
            <a:r>
              <a:rPr lang="en-US" altLang="zh-TW" b="1" dirty="0">
                <a:solidFill>
                  <a:srgbClr val="0000FF"/>
                </a:solidFill>
                <a:latin typeface="Verdana" pitchFamily="34" charset="0"/>
              </a:rPr>
              <a:t>7 </a:t>
            </a:r>
            <a:r>
              <a:rPr lang="zh-TW" altLang="en-US" b="1" dirty="0">
                <a:solidFill>
                  <a:srgbClr val="0000FF"/>
                </a:solidFill>
                <a:latin typeface="Verdana" pitchFamily="34" charset="0"/>
              </a:rPr>
              <a:t>題為原則，共</a:t>
            </a:r>
            <a:r>
              <a:rPr lang="en-US" altLang="zh-TW" b="1" dirty="0">
                <a:solidFill>
                  <a:srgbClr val="0000FF"/>
                </a:solidFill>
                <a:latin typeface="Verdana" pitchFamily="34" charset="0"/>
              </a:rPr>
              <a:t>28 </a:t>
            </a:r>
            <a:r>
              <a:rPr lang="zh-TW" altLang="en-US" b="1" dirty="0">
                <a:solidFill>
                  <a:srgbClr val="0000FF"/>
                </a:solidFill>
                <a:latin typeface="Verdana" pitchFamily="34" charset="0"/>
              </a:rPr>
              <a:t>題，</a:t>
            </a:r>
            <a:r>
              <a:rPr lang="zh-TW" altLang="en-US" b="1" dirty="0">
                <a:solidFill>
                  <a:srgbClr val="FF0000"/>
                </a:solidFill>
                <a:latin typeface="Verdana" pitchFamily="34" charset="0"/>
              </a:rPr>
              <a:t>第貳部分答對</a:t>
            </a:r>
            <a:r>
              <a:rPr lang="en-US" altLang="zh-TW" b="1" dirty="0">
                <a:solidFill>
                  <a:srgbClr val="FF0000"/>
                </a:solidFill>
                <a:latin typeface="Verdana" pitchFamily="34" charset="0"/>
              </a:rPr>
              <a:t>24 </a:t>
            </a:r>
            <a:r>
              <a:rPr lang="zh-TW" altLang="en-US" b="1" dirty="0">
                <a:solidFill>
                  <a:srgbClr val="FF0000"/>
                </a:solidFill>
                <a:latin typeface="Verdana" pitchFamily="34" charset="0"/>
              </a:rPr>
              <a:t>題，即得滿分</a:t>
            </a:r>
            <a:r>
              <a:rPr lang="en-US" altLang="zh-TW" b="1" dirty="0">
                <a:solidFill>
                  <a:srgbClr val="FF0000"/>
                </a:solidFill>
                <a:latin typeface="Verdana" pitchFamily="34" charset="0"/>
              </a:rPr>
              <a:t>48 </a:t>
            </a:r>
            <a:r>
              <a:rPr lang="zh-TW" altLang="en-US" b="1" dirty="0">
                <a:solidFill>
                  <a:srgbClr val="FF0000"/>
                </a:solidFill>
                <a:latin typeface="Verdana" pitchFamily="34" charset="0"/>
              </a:rPr>
              <a:t>分</a:t>
            </a:r>
            <a:r>
              <a:rPr lang="zh-TW" altLang="en-US" b="1" dirty="0">
                <a:solidFill>
                  <a:srgbClr val="0000FF"/>
                </a:solidFill>
                <a:latin typeface="Verdana" pitchFamily="34" charset="0"/>
              </a:rPr>
              <a:t>。</a:t>
            </a:r>
          </a:p>
          <a:p>
            <a:pPr>
              <a:spcBef>
                <a:spcPct val="0"/>
              </a:spcBef>
            </a:pPr>
            <a:endParaRPr lang="zh-TW" altLang="en-US" dirty="0"/>
          </a:p>
        </p:txBody>
      </p:sp>
      <p:sp>
        <p:nvSpPr>
          <p:cNvPr id="76803"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9EB7905-634C-42C9-8C26-89AF3A8BD224}" type="slidenum">
              <a:rPr lang="zh-TW" altLang="en-US"/>
              <a:pPr fontAlgn="base">
                <a:spcBef>
                  <a:spcPct val="0"/>
                </a:spcBef>
                <a:spcAft>
                  <a:spcPct val="0"/>
                </a:spcAft>
              </a:pPr>
              <a:t>36</a:t>
            </a:fld>
            <a:endParaRPr lang="en-US" altLang="zh-TW"/>
          </a:p>
        </p:txBody>
      </p:sp>
    </p:spTree>
    <p:extLst>
      <p:ext uri="{BB962C8B-B14F-4D97-AF65-F5344CB8AC3E}">
        <p14:creationId xmlns:p14="http://schemas.microsoft.com/office/powerpoint/2010/main" val="3948276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投影片圖像版面配置區 1"/>
          <p:cNvSpPr>
            <a:spLocks noGrp="1" noRot="1" noChangeAspect="1"/>
          </p:cNvSpPr>
          <p:nvPr>
            <p:ph type="sldImg"/>
          </p:nvPr>
        </p:nvSpPr>
        <p:spPr bwMode="auto">
          <a:xfrm>
            <a:off x="952500" y="685800"/>
            <a:ext cx="4953000" cy="3429000"/>
          </a:xfrm>
          <a:noFill/>
          <a:ln>
            <a:solidFill>
              <a:srgbClr val="000000"/>
            </a:solidFill>
            <a:miter lim="800000"/>
            <a:headEnd/>
            <a:tailEnd/>
          </a:ln>
        </p:spPr>
      </p:sp>
      <p:sp>
        <p:nvSpPr>
          <p:cNvPr id="76802"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altLang="zh-TW" b="1" dirty="0">
                <a:solidFill>
                  <a:srgbClr val="0000FF"/>
                </a:solidFill>
                <a:latin typeface="Verdana" pitchFamily="34" charset="0"/>
              </a:rPr>
              <a:t>1.99 </a:t>
            </a:r>
            <a:r>
              <a:rPr lang="zh-TW" altLang="en-US" b="1" dirty="0">
                <a:solidFill>
                  <a:srgbClr val="0000FF"/>
                </a:solidFill>
                <a:latin typeface="Verdana" pitchFamily="34" charset="0"/>
              </a:rPr>
              <a:t>課綱學測自然考科的占分比例，第壹部分占分比例為</a:t>
            </a:r>
            <a:r>
              <a:rPr lang="en-US" altLang="zh-TW" b="1" dirty="0">
                <a:solidFill>
                  <a:srgbClr val="0000FF"/>
                </a:solidFill>
                <a:latin typeface="Verdana" pitchFamily="34" charset="0"/>
              </a:rPr>
              <a:t>62.5%</a:t>
            </a:r>
            <a:r>
              <a:rPr lang="zh-TW" altLang="en-US" b="1" dirty="0">
                <a:solidFill>
                  <a:srgbClr val="0000FF"/>
                </a:solidFill>
                <a:latin typeface="Verdana" pitchFamily="34" charset="0"/>
              </a:rPr>
              <a:t>，第貳部分</a:t>
            </a:r>
          </a:p>
          <a:p>
            <a:pPr>
              <a:spcBef>
                <a:spcPct val="0"/>
              </a:spcBef>
            </a:pPr>
            <a:r>
              <a:rPr lang="zh-TW" altLang="en-US" b="1" dirty="0">
                <a:solidFill>
                  <a:srgbClr val="0000FF"/>
                </a:solidFill>
                <a:latin typeface="Verdana" pitchFamily="34" charset="0"/>
              </a:rPr>
              <a:t>   的占分比例為</a:t>
            </a:r>
            <a:r>
              <a:rPr lang="en-US" altLang="zh-TW" b="1" dirty="0">
                <a:solidFill>
                  <a:srgbClr val="0000FF"/>
                </a:solidFill>
                <a:latin typeface="Verdana" pitchFamily="34" charset="0"/>
              </a:rPr>
              <a:t>37.5%</a:t>
            </a:r>
            <a:r>
              <a:rPr lang="zh-TW" altLang="en-US" b="1" dirty="0">
                <a:solidFill>
                  <a:srgbClr val="0000FF"/>
                </a:solidFill>
                <a:latin typeface="Verdana" pitchFamily="34" charset="0"/>
              </a:rPr>
              <a:t>。</a:t>
            </a:r>
            <a:r>
              <a:rPr lang="en-US" altLang="zh-TW" b="1" dirty="0">
                <a:solidFill>
                  <a:srgbClr val="0000FF"/>
                </a:solidFill>
                <a:latin typeface="Verdana" pitchFamily="34" charset="0"/>
              </a:rPr>
              <a:t>r</a:t>
            </a:r>
            <a:endParaRPr lang="zh-TW" altLang="en-US" b="1" dirty="0">
              <a:solidFill>
                <a:srgbClr val="0000FF"/>
              </a:solidFill>
              <a:latin typeface="Verdana" pitchFamily="34" charset="0"/>
            </a:endParaRPr>
          </a:p>
          <a:p>
            <a:pPr>
              <a:spcBef>
                <a:spcPct val="0"/>
              </a:spcBef>
            </a:pPr>
            <a:r>
              <a:rPr lang="en-US" altLang="zh-TW" b="1" dirty="0">
                <a:solidFill>
                  <a:srgbClr val="0000FF"/>
                </a:solidFill>
                <a:latin typeface="Verdana" pitchFamily="34" charset="0"/>
              </a:rPr>
              <a:t>2.</a:t>
            </a:r>
            <a:r>
              <a:rPr lang="zh-TW" altLang="en-US" b="1" dirty="0">
                <a:solidFill>
                  <a:srgbClr val="0000FF"/>
                </a:solidFill>
                <a:latin typeface="Verdana" pitchFamily="34" charset="0"/>
              </a:rPr>
              <a:t>第壹部分以每科</a:t>
            </a:r>
            <a:r>
              <a:rPr lang="en-US" altLang="zh-TW" b="1" dirty="0">
                <a:solidFill>
                  <a:srgbClr val="0000FF"/>
                </a:solidFill>
                <a:latin typeface="Verdana" pitchFamily="34" charset="0"/>
              </a:rPr>
              <a:t>10 </a:t>
            </a:r>
            <a:r>
              <a:rPr lang="zh-TW" altLang="en-US" b="1" dirty="0">
                <a:solidFill>
                  <a:srgbClr val="0000FF"/>
                </a:solidFill>
                <a:latin typeface="Verdana" pitchFamily="34" charset="0"/>
              </a:rPr>
              <a:t>題為原則，共</a:t>
            </a:r>
            <a:r>
              <a:rPr lang="en-US" altLang="zh-TW" b="1" dirty="0">
                <a:solidFill>
                  <a:srgbClr val="0000FF"/>
                </a:solidFill>
                <a:latin typeface="Verdana" pitchFamily="34" charset="0"/>
              </a:rPr>
              <a:t>40 </a:t>
            </a:r>
            <a:r>
              <a:rPr lang="zh-TW" altLang="en-US" b="1" dirty="0">
                <a:solidFill>
                  <a:srgbClr val="0000FF"/>
                </a:solidFill>
                <a:latin typeface="Verdana" pitchFamily="34" charset="0"/>
              </a:rPr>
              <a:t>題，每題均計分，滿分</a:t>
            </a:r>
            <a:r>
              <a:rPr lang="en-US" altLang="zh-TW" b="1" dirty="0">
                <a:solidFill>
                  <a:srgbClr val="0000FF"/>
                </a:solidFill>
                <a:latin typeface="Verdana" pitchFamily="34" charset="0"/>
              </a:rPr>
              <a:t>80 </a:t>
            </a:r>
            <a:r>
              <a:rPr lang="zh-TW" altLang="en-US" b="1" dirty="0">
                <a:solidFill>
                  <a:srgbClr val="0000FF"/>
                </a:solidFill>
                <a:latin typeface="Verdana" pitchFamily="34" charset="0"/>
              </a:rPr>
              <a:t>分。第貳部</a:t>
            </a:r>
          </a:p>
          <a:p>
            <a:pPr>
              <a:spcBef>
                <a:spcPct val="0"/>
              </a:spcBef>
            </a:pPr>
            <a:r>
              <a:rPr lang="zh-TW" altLang="en-US" b="1" dirty="0">
                <a:solidFill>
                  <a:srgbClr val="0000FF"/>
                </a:solidFill>
                <a:latin typeface="Verdana" pitchFamily="34" charset="0"/>
              </a:rPr>
              <a:t>   分每科以</a:t>
            </a:r>
            <a:r>
              <a:rPr lang="en-US" altLang="zh-TW" b="1" dirty="0">
                <a:solidFill>
                  <a:srgbClr val="0000FF"/>
                </a:solidFill>
                <a:latin typeface="Verdana" pitchFamily="34" charset="0"/>
              </a:rPr>
              <a:t>7 </a:t>
            </a:r>
            <a:r>
              <a:rPr lang="zh-TW" altLang="en-US" b="1" dirty="0">
                <a:solidFill>
                  <a:srgbClr val="0000FF"/>
                </a:solidFill>
                <a:latin typeface="Verdana" pitchFamily="34" charset="0"/>
              </a:rPr>
              <a:t>題為原則，共</a:t>
            </a:r>
            <a:r>
              <a:rPr lang="en-US" altLang="zh-TW" b="1" dirty="0">
                <a:solidFill>
                  <a:srgbClr val="0000FF"/>
                </a:solidFill>
                <a:latin typeface="Verdana" pitchFamily="34" charset="0"/>
              </a:rPr>
              <a:t>28 </a:t>
            </a:r>
            <a:r>
              <a:rPr lang="zh-TW" altLang="en-US" b="1" dirty="0">
                <a:solidFill>
                  <a:srgbClr val="0000FF"/>
                </a:solidFill>
                <a:latin typeface="Verdana" pitchFamily="34" charset="0"/>
              </a:rPr>
              <a:t>題，</a:t>
            </a:r>
            <a:r>
              <a:rPr lang="zh-TW" altLang="en-US" b="1" dirty="0">
                <a:solidFill>
                  <a:srgbClr val="FF0000"/>
                </a:solidFill>
                <a:latin typeface="Verdana" pitchFamily="34" charset="0"/>
              </a:rPr>
              <a:t>第貳部分答對</a:t>
            </a:r>
            <a:r>
              <a:rPr lang="en-US" altLang="zh-TW" b="1" dirty="0">
                <a:solidFill>
                  <a:srgbClr val="FF0000"/>
                </a:solidFill>
                <a:latin typeface="Verdana" pitchFamily="34" charset="0"/>
              </a:rPr>
              <a:t>24 </a:t>
            </a:r>
            <a:r>
              <a:rPr lang="zh-TW" altLang="en-US" b="1" dirty="0">
                <a:solidFill>
                  <a:srgbClr val="FF0000"/>
                </a:solidFill>
                <a:latin typeface="Verdana" pitchFamily="34" charset="0"/>
              </a:rPr>
              <a:t>題，即得滿分</a:t>
            </a:r>
            <a:r>
              <a:rPr lang="en-US" altLang="zh-TW" b="1" dirty="0">
                <a:solidFill>
                  <a:srgbClr val="FF0000"/>
                </a:solidFill>
                <a:latin typeface="Verdana" pitchFamily="34" charset="0"/>
              </a:rPr>
              <a:t>48 </a:t>
            </a:r>
            <a:r>
              <a:rPr lang="zh-TW" altLang="en-US" b="1" dirty="0">
                <a:solidFill>
                  <a:srgbClr val="FF0000"/>
                </a:solidFill>
                <a:latin typeface="Verdana" pitchFamily="34" charset="0"/>
              </a:rPr>
              <a:t>分</a:t>
            </a:r>
            <a:r>
              <a:rPr lang="zh-TW" altLang="en-US" b="1" dirty="0">
                <a:solidFill>
                  <a:srgbClr val="0000FF"/>
                </a:solidFill>
                <a:latin typeface="Verdana" pitchFamily="34" charset="0"/>
              </a:rPr>
              <a:t>。</a:t>
            </a:r>
          </a:p>
          <a:p>
            <a:pPr>
              <a:spcBef>
                <a:spcPct val="0"/>
              </a:spcBef>
            </a:pPr>
            <a:endParaRPr lang="zh-TW" altLang="en-US" dirty="0"/>
          </a:p>
        </p:txBody>
      </p:sp>
      <p:sp>
        <p:nvSpPr>
          <p:cNvPr id="76803"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9EB7905-634C-42C9-8C26-89AF3A8BD224}" type="slidenum">
              <a:rPr lang="zh-TW" altLang="en-US"/>
              <a:pPr fontAlgn="base">
                <a:spcBef>
                  <a:spcPct val="0"/>
                </a:spcBef>
                <a:spcAft>
                  <a:spcPct val="0"/>
                </a:spcAft>
              </a:pPr>
              <a:t>37</a:t>
            </a:fld>
            <a:endParaRPr lang="en-US" altLang="zh-TW"/>
          </a:p>
        </p:txBody>
      </p:sp>
    </p:spTree>
    <p:extLst>
      <p:ext uri="{BB962C8B-B14F-4D97-AF65-F5344CB8AC3E}">
        <p14:creationId xmlns:p14="http://schemas.microsoft.com/office/powerpoint/2010/main" val="22109964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xfrm>
            <a:off x="952500" y="685800"/>
            <a:ext cx="4953000" cy="3429000"/>
          </a:xfrm>
          <a:ln/>
        </p:spPr>
      </p:sp>
      <p:sp>
        <p:nvSpPr>
          <p:cNvPr id="34819" name="Rectangle 3"/>
          <p:cNvSpPr>
            <a:spLocks noGrp="1" noChangeArrowheads="1"/>
          </p:cNvSpPr>
          <p:nvPr>
            <p:ph type="body" idx="1"/>
          </p:nvPr>
        </p:nvSpPr>
        <p:spPr>
          <a:noFill/>
          <a:ln/>
        </p:spPr>
        <p:txBody>
          <a:bodyPr/>
          <a:lstStyle/>
          <a:p>
            <a:r>
              <a:rPr lang="zh-TW" altLang="en-US">
                <a:latin typeface="Arial" pitchFamily="34" charset="0"/>
              </a:rPr>
              <a:t>高中對同一大學推薦超過</a:t>
            </a:r>
            <a:r>
              <a:rPr lang="en-US" altLang="zh-TW">
                <a:latin typeface="Arial" pitchFamily="34" charset="0"/>
              </a:rPr>
              <a:t>1</a:t>
            </a:r>
            <a:r>
              <a:rPr lang="zh-TW" altLang="en-US">
                <a:latin typeface="Arial" pitchFamily="34" charset="0"/>
              </a:rPr>
              <a:t>名學生時，必須排定學生之推薦順序</a:t>
            </a:r>
            <a:r>
              <a:rPr lang="en-US" altLang="zh-TW">
                <a:latin typeface="Arial" pitchFamily="34" charset="0"/>
              </a:rPr>
              <a:t>,</a:t>
            </a:r>
            <a:r>
              <a:rPr lang="zh-TW" altLang="en-US">
                <a:latin typeface="Arial" pitchFamily="34" charset="0"/>
              </a:rPr>
              <a:t>讓大學知道要先推薦哪個學生。</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eg" /><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Master" Target="../slideMasters/slideMaster6.xml" /></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Master" Target="../slideMasters/slideMaster6.xml" /></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Master" Target="../slideMasters/slideMaster6.xml" /></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jpeg" /><Relationship Id="rId1" Type="http://schemas.openxmlformats.org/officeDocument/2006/relationships/slideMaster" Target="../slideMasters/slideMaster6.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Pr>
        <a:blipFill dpi="0" rotWithShape="1">
          <a:blip r:embed="rId2" cstate="screen">
            <a:duotone>
              <a:schemeClr val="bg2">
                <a:shade val="45000"/>
                <a:satMod val="135000"/>
              </a:schemeClr>
              <a:prstClr val="white"/>
            </a:duotone>
            <a:lum/>
          </a:blip>
          <a:srcRect/>
          <a:stretch>
            <a:fillRect r="-20000"/>
          </a:stretch>
        </a:blipFill>
        <a:effectLst/>
      </p:bgPr>
    </p:bg>
    <p:spTree>
      <p:nvGrpSpPr>
        <p:cNvPr id="1" name=""/>
        <p:cNvGrpSpPr/>
        <p:nvPr/>
      </p:nvGrpSpPr>
      <p:grpSpPr>
        <a:xfrm>
          <a:off x="0" y="0"/>
          <a:ext cx="0" cy="0"/>
          <a:chOff x="0" y="0"/>
          <a:chExt cx="0" cy="0"/>
        </a:xfrm>
      </p:grpSpPr>
      <p:sp>
        <p:nvSpPr>
          <p:cNvPr id="7" name="Rectangle 6"/>
          <p:cNvSpPr/>
          <p:nvPr/>
        </p:nvSpPr>
        <p:spPr bwMode="white">
          <a:xfrm>
            <a:off x="0" y="5971032"/>
            <a:ext cx="9906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0" name="Rectangle 9"/>
          <p:cNvSpPr/>
          <p:nvPr/>
        </p:nvSpPr>
        <p:spPr>
          <a:xfrm>
            <a:off x="-9906" y="6053328"/>
            <a:ext cx="2436876"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1" name="Rectangle 10"/>
          <p:cNvSpPr/>
          <p:nvPr/>
        </p:nvSpPr>
        <p:spPr>
          <a:xfrm>
            <a:off x="2555748" y="6044184"/>
            <a:ext cx="7350252"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8" name="Title 7"/>
          <p:cNvSpPr>
            <a:spLocks noGrp="1"/>
          </p:cNvSpPr>
          <p:nvPr>
            <p:ph type="ctrTitle"/>
          </p:nvPr>
        </p:nvSpPr>
        <p:spPr>
          <a:xfrm>
            <a:off x="2559050" y="4038600"/>
            <a:ext cx="7016750" cy="1828800"/>
          </a:xfrm>
        </p:spPr>
        <p:txBody>
          <a:bodyPr anchor="b"/>
          <a:lstStyle>
            <a:lvl1pPr>
              <a:defRPr cap="all" baseline="0"/>
            </a:lvl1pPr>
          </a:lstStyle>
          <a:p>
            <a:r>
              <a:rPr lang="zh-TW" altLang="en-US"/>
              <a:t>按一下以編輯母片標題樣式</a:t>
            </a:r>
            <a:endParaRPr lang="en-US" dirty="0"/>
          </a:p>
        </p:txBody>
      </p:sp>
      <p:sp>
        <p:nvSpPr>
          <p:cNvPr id="9" name="Subtitle 8"/>
          <p:cNvSpPr>
            <a:spLocks noGrp="1"/>
          </p:cNvSpPr>
          <p:nvPr>
            <p:ph type="subTitle" idx="1"/>
          </p:nvPr>
        </p:nvSpPr>
        <p:spPr>
          <a:xfrm>
            <a:off x="2559050" y="6050037"/>
            <a:ext cx="72644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zh-TW" altLang="en-US"/>
              <a:t>按一下以編輯母片副標題樣式</a:t>
            </a:r>
            <a:endParaRPr lang="en-US" dirty="0"/>
          </a:p>
        </p:txBody>
      </p:sp>
      <p:sp>
        <p:nvSpPr>
          <p:cNvPr id="28" name="Date Placeholder 27"/>
          <p:cNvSpPr>
            <a:spLocks noGrp="1"/>
          </p:cNvSpPr>
          <p:nvPr>
            <p:ph type="dt" sz="half" idx="10"/>
          </p:nvPr>
        </p:nvSpPr>
        <p:spPr>
          <a:xfrm>
            <a:off x="82550" y="6068699"/>
            <a:ext cx="2228850" cy="685800"/>
          </a:xfrm>
        </p:spPr>
        <p:txBody>
          <a:bodyPr>
            <a:noAutofit/>
          </a:bodyPr>
          <a:lstStyle>
            <a:lvl1pPr algn="ctr">
              <a:defRPr sz="2000">
                <a:solidFill>
                  <a:srgbClr val="FFFFFF"/>
                </a:solidFill>
              </a:defRPr>
            </a:lvl1pPr>
          </a:lstStyle>
          <a:p>
            <a:pPr algn="ctr"/>
            <a:endParaRPr lang="en-US" sz="2000" dirty="0">
              <a:solidFill>
                <a:srgbClr val="FFFFFF"/>
              </a:solidFill>
            </a:endParaRPr>
          </a:p>
        </p:txBody>
      </p:sp>
      <p:sp>
        <p:nvSpPr>
          <p:cNvPr id="17" name="Footer Placeholder 16"/>
          <p:cNvSpPr>
            <a:spLocks noGrp="1"/>
          </p:cNvSpPr>
          <p:nvPr>
            <p:ph type="ftr" sz="quarter" idx="11"/>
          </p:nvPr>
        </p:nvSpPr>
        <p:spPr>
          <a:xfrm>
            <a:off x="2259176" y="236605"/>
            <a:ext cx="6356350" cy="365125"/>
          </a:xfrm>
        </p:spPr>
        <p:txBody>
          <a:bodyPr/>
          <a:lstStyle>
            <a:lvl1pPr algn="r">
              <a:defRPr>
                <a:solidFill>
                  <a:schemeClr val="tx2"/>
                </a:solidFill>
              </a:defRPr>
            </a:lvl1pPr>
          </a:lstStyle>
          <a:p>
            <a:pPr algn="r"/>
            <a:endParaRPr lang="en-US" dirty="0">
              <a:solidFill>
                <a:schemeClr val="tx2"/>
              </a:solidFill>
            </a:endParaRPr>
          </a:p>
        </p:txBody>
      </p:sp>
      <p:sp>
        <p:nvSpPr>
          <p:cNvPr id="29" name="Slide Number Placeholder 28"/>
          <p:cNvSpPr>
            <a:spLocks noGrp="1"/>
          </p:cNvSpPr>
          <p:nvPr>
            <p:ph type="sldNum" sz="quarter" idx="12"/>
          </p:nvPr>
        </p:nvSpPr>
        <p:spPr>
          <a:xfrm>
            <a:off x="8667750" y="228600"/>
            <a:ext cx="908050" cy="381000"/>
          </a:xfrm>
        </p:spPr>
        <p:txBody>
          <a:bodyPr/>
          <a:lstStyle>
            <a:lvl1pPr>
              <a:defRPr>
                <a:solidFill>
                  <a:schemeClr val="tx2"/>
                </a:solidFill>
              </a:defRPr>
            </a:lvl1pPr>
          </a:lstStyle>
          <a:p>
            <a:fld id="{72AC53DF-4216-466D-99A7-94400E6C2A25}" type="slidenum">
              <a:rPr lang="en-US" smtClean="0"/>
              <a:pPr/>
              <a:t>‹#›</a:t>
            </a:fld>
            <a:endParaRPr lang="en-US" dirty="0">
              <a:solidFill>
                <a:schemeClr val="tx2"/>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a:p>
        </p:txBody>
      </p:sp>
      <p:sp>
        <p:nvSpPr>
          <p:cNvPr id="3" name="Vertical Text Placeholder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AC53DF-4216-466D-99A7-94400E6C2A25}" type="slidenum">
              <a:rPr lang="en-US" sz="1200" smtClean="0">
                <a:solidFill>
                  <a:schemeClr val="tx2"/>
                </a:solidFill>
              </a: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99300" y="609667"/>
            <a:ext cx="2228850" cy="5516563"/>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495300" y="609600"/>
            <a:ext cx="6026150" cy="5516564"/>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a:xfrm>
            <a:off x="7099300" y="6248469"/>
            <a:ext cx="2393950" cy="365125"/>
          </a:xfrm>
        </p:spPr>
        <p:txBody>
          <a:bodyPr/>
          <a:lstStyle/>
          <a:p>
            <a:endParaRPr lang="en-US" dirty="0"/>
          </a:p>
        </p:txBody>
      </p:sp>
      <p:sp>
        <p:nvSpPr>
          <p:cNvPr id="5" name="Footer Placeholder 4"/>
          <p:cNvSpPr>
            <a:spLocks noGrp="1"/>
          </p:cNvSpPr>
          <p:nvPr>
            <p:ph type="ftr" sz="quarter" idx="11"/>
          </p:nvPr>
        </p:nvSpPr>
        <p:spPr>
          <a:xfrm>
            <a:off x="495308" y="6248274"/>
            <a:ext cx="6037940" cy="365125"/>
          </a:xfrm>
        </p:spPr>
        <p:txBody>
          <a:bodyPr/>
          <a:lstStyle/>
          <a:p>
            <a:endParaRPr lang="en-US" dirty="0"/>
          </a:p>
        </p:txBody>
      </p:sp>
      <p:sp>
        <p:nvSpPr>
          <p:cNvPr id="7" name="Rectangle 6"/>
          <p:cNvSpPr/>
          <p:nvPr/>
        </p:nvSpPr>
        <p:spPr bwMode="white">
          <a:xfrm>
            <a:off x="6604345" y="0"/>
            <a:ext cx="34671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653875" y="609600"/>
            <a:ext cx="24765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653875" y="0"/>
            <a:ext cx="24765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rot="5400000">
            <a:off x="6511000" y="134309"/>
            <a:ext cx="533400" cy="264849"/>
          </a:xfrm>
        </p:spPr>
        <p:txBody>
          <a:bodyPr/>
          <a:lstStyle/>
          <a:p>
            <a:fld id="{72AC53DF-4216-466D-99A7-94400E6C2A25}" type="slidenum">
              <a:rPr lang="en-US" sz="1200" smtClean="0">
                <a:solidFill>
                  <a:schemeClr val="tx2"/>
                </a:solidFill>
              </a: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495300" y="274638"/>
            <a:ext cx="8915400" cy="1143000"/>
          </a:xfrm>
        </p:spPr>
        <p:txBody>
          <a:bodyPr/>
          <a:lstStyle/>
          <a:p>
            <a:r>
              <a:rPr lang="zh-TW" altLang="en-US"/>
              <a:t>按一下以編輯母片標題樣式</a:t>
            </a:r>
          </a:p>
        </p:txBody>
      </p:sp>
      <p:sp>
        <p:nvSpPr>
          <p:cNvPr id="3" name="文字版面配置區 2"/>
          <p:cNvSpPr>
            <a:spLocks noGrp="1"/>
          </p:cNvSpPr>
          <p:nvPr>
            <p:ph type="body" sz="half" idx="1"/>
          </p:nvPr>
        </p:nvSpPr>
        <p:spPr>
          <a:xfrm>
            <a:off x="495300" y="1600206"/>
            <a:ext cx="4375150" cy="452596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5035550" y="1600206"/>
            <a:ext cx="4375150" cy="452596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364BA64F-B2FE-4BBA-B1ED-3FE5C98622AC}" type="slidenum">
              <a:rPr lang="en-US" altLang="zh-TW"/>
              <a:pPr>
                <a:defRPr/>
              </a:pPr>
              <a:t>‹#›</a:t>
            </a:fld>
            <a:endParaRPr lang="en-US" altLang="zh-TW"/>
          </a:p>
        </p:txBody>
      </p:sp>
    </p:spTree>
    <p:extLst>
      <p:ext uri="{BB962C8B-B14F-4D97-AF65-F5344CB8AC3E}">
        <p14:creationId xmlns:p14="http://schemas.microsoft.com/office/powerpoint/2010/main" val="4836775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標題及物件: 強調">
    <p:bg>
      <p:bgPr>
        <a:blipFill dpi="0" rotWithShape="1">
          <a:blip r:embed="rId2" cstate="screen">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634082"/>
          </a:xfrm>
        </p:spPr>
        <p:txBody>
          <a:bodyPr>
            <a:normAutofit/>
          </a:bodyPr>
          <a:lstStyle>
            <a:lvl1pPr algn="l">
              <a:defRPr sz="3200"/>
            </a:lvl1pPr>
          </a:lstStyle>
          <a:p>
            <a:pPr eaLnBrk="1" latinLnBrk="0" hangingPunct="1"/>
            <a:r>
              <a:rPr lang="zh-TW" altLang="en-US"/>
              <a:t>按一下以編輯母片標題樣式</a:t>
            </a:r>
            <a:endParaRPr dirty="0"/>
          </a:p>
        </p:txBody>
      </p:sp>
      <p:sp>
        <p:nvSpPr>
          <p:cNvPr id="5" name="Slide Number Placeholder 4"/>
          <p:cNvSpPr>
            <a:spLocks noGrp="1"/>
          </p:cNvSpPr>
          <p:nvPr>
            <p:ph type="sldNum" sz="quarter" idx="12"/>
          </p:nvPr>
        </p:nvSpPr>
        <p:spPr/>
        <p:txBody>
          <a:bodyPr/>
          <a:lstStyle>
            <a:lvl1pPr eaLnBrk="1" latinLnBrk="0" hangingPunct="1">
              <a:defRPr kumimoji="0" lang="zh-TW">
                <a:solidFill>
                  <a:schemeClr val="tx1">
                    <a:lumMod val="85000"/>
                    <a:lumOff val="15000"/>
                  </a:schemeClr>
                </a:solidFill>
              </a:defRPr>
            </a:lvl1pPr>
          </a:lstStyle>
          <a:p>
            <a:fld id="{B53C6B42-1E47-49D2-93BD-C418A23E89A6}" type="slidenum">
              <a:rPr lang="zh-TW" altLang="en-US" smtClean="0"/>
              <a:pPr/>
              <a:t>‹#›</a:t>
            </a:fld>
            <a:endParaRPr lang="zh-TW" altLang="en-US"/>
          </a:p>
        </p:txBody>
      </p:sp>
      <p:sp>
        <p:nvSpPr>
          <p:cNvPr id="6" name="Content Placeholder 2"/>
          <p:cNvSpPr>
            <a:spLocks noGrp="1"/>
          </p:cNvSpPr>
          <p:nvPr>
            <p:ph idx="1"/>
          </p:nvPr>
        </p:nvSpPr>
        <p:spPr>
          <a:xfrm>
            <a:off x="495300" y="1412783"/>
            <a:ext cx="8915400" cy="4713387"/>
          </a:xfrm>
        </p:spPr>
        <p:txBody>
          <a:bodyPr/>
          <a:lstStyle>
            <a:lvl1pPr eaLnBrk="1" latinLnBrk="0" hangingPunct="1">
              <a:defRPr kumimoji="0" lang="zh-TW">
                <a:solidFill>
                  <a:schemeClr val="tx1">
                    <a:lumMod val="85000"/>
                    <a:lumOff val="15000"/>
                  </a:schemeClr>
                </a:solidFill>
              </a:defRPr>
            </a:lvl1pPr>
            <a:lvl2pPr eaLnBrk="1" latinLnBrk="0" hangingPunct="1">
              <a:defRPr kumimoji="0" lang="zh-TW">
                <a:solidFill>
                  <a:schemeClr val="tx1">
                    <a:lumMod val="85000"/>
                    <a:lumOff val="15000"/>
                  </a:schemeClr>
                </a:solidFill>
              </a:defRPr>
            </a:lvl2pPr>
            <a:lvl3pPr eaLnBrk="1" latinLnBrk="0" hangingPunct="1">
              <a:defRPr kumimoji="0" lang="zh-TW">
                <a:solidFill>
                  <a:schemeClr val="tx1">
                    <a:lumMod val="85000"/>
                    <a:lumOff val="15000"/>
                  </a:schemeClr>
                </a:solidFill>
              </a:defRPr>
            </a:lvl3pPr>
            <a:lvl4pPr eaLnBrk="1" latinLnBrk="0" hangingPunct="1">
              <a:defRPr kumimoji="0" lang="zh-TW">
                <a:solidFill>
                  <a:schemeClr val="tx1">
                    <a:lumMod val="85000"/>
                    <a:lumOff val="15000"/>
                  </a:schemeClr>
                </a:solidFill>
              </a:defRPr>
            </a:lvl4pPr>
            <a:lvl5pPr eaLnBrk="1" latinLnBrk="0" hangingPunct="1">
              <a:defRPr kumimoji="0" lang="zh-TW">
                <a:solidFill>
                  <a:schemeClr val="tx1">
                    <a:lumMod val="85000"/>
                    <a:lumOff val="15000"/>
                  </a:schemeClr>
                </a:solidFill>
              </a:defRPr>
            </a:lvl5pPr>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dirty="0"/>
          </a:p>
        </p:txBody>
      </p:sp>
    </p:spTree>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cSld name="只有標題: 強調">
    <p:bg>
      <p:bgPr>
        <a:blipFill dpi="0" rotWithShape="1">
          <a:blip r:embed="rId2" cstate="screen">
            <a:lum/>
          </a:blip>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53C6B42-1E47-49D2-93BD-C418A23E89A6}" type="slidenum">
              <a:rPr lang="zh-TW" altLang="en-US" smtClean="0"/>
              <a:pPr/>
              <a:t>‹#›</a:t>
            </a:fld>
            <a:endParaRPr lang="zh-TW" altLang="en-US"/>
          </a:p>
        </p:txBody>
      </p:sp>
      <p:sp>
        <p:nvSpPr>
          <p:cNvPr id="6" name="Title 1"/>
          <p:cNvSpPr>
            <a:spLocks noGrp="1"/>
          </p:cNvSpPr>
          <p:nvPr>
            <p:ph type="title" hasCustomPrompt="1"/>
          </p:nvPr>
        </p:nvSpPr>
        <p:spPr>
          <a:xfrm>
            <a:off x="314600" y="3052372"/>
            <a:ext cx="9410700" cy="1095600"/>
          </a:xfrm>
        </p:spPr>
        <p:txBody>
          <a:bodyPr>
            <a:normAutofit/>
          </a:bodyPr>
          <a:lstStyle>
            <a:lvl1pPr algn="ctr" eaLnBrk="1" latinLnBrk="0" hangingPunct="1">
              <a:defRPr kumimoji="0" lang="zh-TW" sz="4600" b="1" kern="1200" spc="-150" baseline="0">
                <a:ln>
                  <a:gradFill>
                    <a:gsLst>
                      <a:gs pos="0">
                        <a:schemeClr val="bg1"/>
                      </a:gs>
                      <a:gs pos="50000">
                        <a:schemeClr val="bg1">
                          <a:lumMod val="75000"/>
                        </a:schemeClr>
                      </a:gs>
                    </a:gsLst>
                    <a:lin ang="5400000" scaled="0"/>
                  </a:gradFill>
                </a:ln>
                <a:solidFill>
                  <a:schemeClr val="accent6">
                    <a:lumMod val="50000"/>
                  </a:schemeClr>
                </a:solidFill>
                <a:effectLst>
                  <a:outerShdw blurRad="38100" algn="ctr" rotWithShape="0">
                    <a:prstClr val="black">
                      <a:alpha val="25000"/>
                    </a:prstClr>
                  </a:outerShdw>
                  <a:reflection blurRad="6350" stA="60000" endA="900" endPos="58000" dir="5400000" sy="-100000" algn="bl" rotWithShape="0"/>
                </a:effectLst>
                <a:latin typeface="微軟正黑體" pitchFamily="34" charset="-120"/>
                <a:ea typeface="微軟正黑體" pitchFamily="34" charset="-120"/>
                <a:cs typeface="+mn-cs"/>
              </a:defRPr>
            </a:lvl1pPr>
          </a:lstStyle>
          <a:p>
            <a:r>
              <a:rPr kumimoji="0" lang="zh-TW" dirty="0"/>
              <a:t>按一下以編輯母片標題樣式</a:t>
            </a:r>
          </a:p>
        </p:txBody>
      </p:sp>
    </p:spTree>
  </p:cSld>
  <p:clrMapOvr>
    <a:masterClrMapping/>
  </p:clrMapOvr>
  <p:transition>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只有標題">
    <p:spTree>
      <p:nvGrpSpPr>
        <p:cNvPr id="1" name=""/>
        <p:cNvGrpSpPr/>
        <p:nvPr/>
      </p:nvGrpSpPr>
      <p:grpSpPr>
        <a:xfrm>
          <a:off x="0" y="0"/>
          <a:ext cx="0" cy="0"/>
          <a:chOff x="0" y="0"/>
          <a:chExt cx="0" cy="0"/>
        </a:xfrm>
      </p:grpSpPr>
      <p:sp>
        <p:nvSpPr>
          <p:cNvPr id="3" name="日期版面配置區 2"/>
          <p:cNvSpPr>
            <a:spLocks noGrp="1"/>
          </p:cNvSpPr>
          <p:nvPr>
            <p:ph type="dt" sz="half" idx="10"/>
          </p:nvPr>
        </p:nvSpPr>
        <p:spPr/>
        <p:txBody>
          <a:bodyPr/>
          <a:lstStyle>
            <a:lvl1pPr>
              <a:defRPr>
                <a:latin typeface="+mn-ea"/>
                <a:ea typeface="+mn-ea"/>
              </a:defRPr>
            </a:lvl1pPr>
          </a:lstStyle>
          <a:p>
            <a:endParaRPr lang="zh-TW" altLang="en-US" noProof="0" dirty="0"/>
          </a:p>
        </p:txBody>
      </p:sp>
      <p:sp>
        <p:nvSpPr>
          <p:cNvPr id="4" name="頁尾版面配置區 3"/>
          <p:cNvSpPr>
            <a:spLocks noGrp="1"/>
          </p:cNvSpPr>
          <p:nvPr>
            <p:ph type="ftr" sz="quarter" idx="11"/>
          </p:nvPr>
        </p:nvSpPr>
        <p:spPr/>
        <p:txBody>
          <a:bodyPr/>
          <a:lstStyle>
            <a:lvl1pPr>
              <a:defRPr>
                <a:latin typeface="+mn-ea"/>
                <a:ea typeface="+mn-ea"/>
              </a:defRPr>
            </a:lvl1pPr>
          </a:lstStyle>
          <a:p>
            <a:endParaRPr lang="zh-TW" altLang="en-US" noProof="0" dirty="0"/>
          </a:p>
        </p:txBody>
      </p:sp>
      <p:sp>
        <p:nvSpPr>
          <p:cNvPr id="5" name="投影片編號版面配置區 4"/>
          <p:cNvSpPr>
            <a:spLocks noGrp="1"/>
          </p:cNvSpPr>
          <p:nvPr>
            <p:ph type="sldNum" sz="quarter" idx="12"/>
          </p:nvPr>
        </p:nvSpPr>
        <p:spPr/>
        <p:txBody>
          <a:bodyPr/>
          <a:lstStyle>
            <a:lvl1pPr>
              <a:defRPr>
                <a:latin typeface="+mn-ea"/>
                <a:ea typeface="+mn-ea"/>
              </a:defRPr>
            </a:lvl1pPr>
          </a:lstStyle>
          <a:p>
            <a:r>
              <a:rPr lang="zh-TW" altLang="en-US" noProof="0" dirty="0"/>
              <a:t>
            </a:t>
            </a:r>
            <a:fld id="{4FAB73BC-B049-4115-A692-8D63A059BFB8}" type="slidenum">
              <a:rPr lang="en-US" altLang="zh-TW" noProof="0" smtClean="0"/>
              <a:pPr/>
              <a:t>‹#›</a:t>
            </a:fld>
            <a:r>
              <a:rPr lang="en-US" altLang="zh-TW" noProof="0" dirty="0"/>
              <a:t>
            </a:t>
            </a:r>
            <a:endParaRPr lang="zh-TW" altLang="en-US" noProof="0" dirty="0"/>
          </a:p>
        </p:txBody>
      </p:sp>
      <p:sp>
        <p:nvSpPr>
          <p:cNvPr id="6" name="標題 5"/>
          <p:cNvSpPr>
            <a:spLocks noGrp="1"/>
          </p:cNvSpPr>
          <p:nvPr>
            <p:ph type="title"/>
          </p:nvPr>
        </p:nvSpPr>
        <p:spPr/>
        <p:txBody>
          <a:bodyPr/>
          <a:lstStyle>
            <a:lvl1pPr>
              <a:defRPr>
                <a:latin typeface="+mn-ea"/>
                <a:ea typeface="+mn-ea"/>
              </a:defRPr>
            </a:lvl1pPr>
          </a:lstStyle>
          <a:p>
            <a:r>
              <a:rPr lang="zh-TW" altLang="en-US" noProof="0"/>
              <a:t>按一下以編輯母片標題樣式</a:t>
            </a:r>
            <a:endParaRPr lang="zh-TW" altLang="en-US" noProof="0" dirty="0"/>
          </a:p>
        </p:txBody>
      </p:sp>
    </p:spTree>
    <p:extLst>
      <p:ext uri="{BB962C8B-B14F-4D97-AF65-F5344CB8AC3E}">
        <p14:creationId xmlns:p14="http://schemas.microsoft.com/office/powerpoint/2010/main" val="42920651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7C7CB8FF-29C7-4BA4-BCA3-1587A61D10D4}" type="datetimeFigureOut">
              <a:rPr lang="zh-TW" altLang="en-US" smtClean="0">
                <a:solidFill>
                  <a:prstClr val="black">
                    <a:tint val="75000"/>
                  </a:prstClr>
                </a:solidFill>
              </a:rPr>
              <a:pPr/>
              <a:t>2020/9/2</a:t>
            </a:fld>
            <a:endParaRPr lang="zh-TW" altLang="en-US">
              <a:solidFill>
                <a:prstClr val="black">
                  <a:tint val="75000"/>
                </a:prstClr>
              </a:solidFill>
            </a:endParaRPr>
          </a:p>
        </p:txBody>
      </p:sp>
      <p:sp>
        <p:nvSpPr>
          <p:cNvPr id="4" name="頁尾版面配置區 3"/>
          <p:cNvSpPr>
            <a:spLocks noGrp="1"/>
          </p:cNvSpPr>
          <p:nvPr>
            <p:ph type="ftr" sz="quarter" idx="11"/>
          </p:nvPr>
        </p:nvSpPr>
        <p:spPr/>
        <p:txBody>
          <a:bodyPr/>
          <a:lstStyle/>
          <a:p>
            <a:endParaRPr lang="zh-TW" altLang="en-US">
              <a:solidFill>
                <a:prstClr val="black">
                  <a:tint val="75000"/>
                </a:prstClr>
              </a:solidFill>
            </a:endParaRPr>
          </a:p>
        </p:txBody>
      </p:sp>
      <p:sp>
        <p:nvSpPr>
          <p:cNvPr id="5" name="投影片編號版面配置區 4"/>
          <p:cNvSpPr>
            <a:spLocks noGrp="1"/>
          </p:cNvSpPr>
          <p:nvPr>
            <p:ph type="sldNum" sz="quarter" idx="12"/>
          </p:nvPr>
        </p:nvSpPr>
        <p:spPr/>
        <p:txBody>
          <a:bodyPr/>
          <a:lstStyle/>
          <a:p>
            <a:fld id="{8D33D09E-9F57-4C94-BBB8-365807746C6B}"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0021498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7C7CB8FF-29C7-4BA4-BCA3-1587A61D10D4}" type="datetimeFigureOut">
              <a:rPr lang="zh-TW" altLang="en-US" smtClean="0">
                <a:solidFill>
                  <a:prstClr val="black">
                    <a:tint val="75000"/>
                  </a:prstClr>
                </a:solidFill>
              </a:rPr>
              <a:pPr/>
              <a:t>2020/9/2</a:t>
            </a:fld>
            <a:endParaRPr lang="zh-TW" altLang="en-US">
              <a:solidFill>
                <a:prstClr val="black">
                  <a:tint val="75000"/>
                </a:prstClr>
              </a:solidFill>
            </a:endParaRPr>
          </a:p>
        </p:txBody>
      </p:sp>
      <p:sp>
        <p:nvSpPr>
          <p:cNvPr id="4" name="頁尾版面配置區 3"/>
          <p:cNvSpPr>
            <a:spLocks noGrp="1"/>
          </p:cNvSpPr>
          <p:nvPr>
            <p:ph type="ftr" sz="quarter" idx="11"/>
          </p:nvPr>
        </p:nvSpPr>
        <p:spPr/>
        <p:txBody>
          <a:bodyPr/>
          <a:lstStyle/>
          <a:p>
            <a:endParaRPr lang="zh-TW" altLang="en-US">
              <a:solidFill>
                <a:prstClr val="black">
                  <a:tint val="75000"/>
                </a:prstClr>
              </a:solidFill>
            </a:endParaRPr>
          </a:p>
        </p:txBody>
      </p:sp>
      <p:sp>
        <p:nvSpPr>
          <p:cNvPr id="5" name="投影片編號版面配置區 4"/>
          <p:cNvSpPr>
            <a:spLocks noGrp="1"/>
          </p:cNvSpPr>
          <p:nvPr>
            <p:ph type="sldNum" sz="quarter" idx="12"/>
          </p:nvPr>
        </p:nvSpPr>
        <p:spPr/>
        <p:txBody>
          <a:bodyPr/>
          <a:lstStyle/>
          <a:p>
            <a:fld id="{8D33D09E-9F57-4C94-BBB8-365807746C6B}"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8953976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7C7CB8FF-29C7-4BA4-BCA3-1587A61D10D4}" type="datetimeFigureOut">
              <a:rPr lang="zh-TW" altLang="en-US" smtClean="0">
                <a:solidFill>
                  <a:prstClr val="black">
                    <a:tint val="75000"/>
                  </a:prstClr>
                </a:solidFill>
              </a:rPr>
              <a:pPr/>
              <a:t>2020/9/2</a:t>
            </a:fld>
            <a:endParaRPr lang="zh-TW" altLang="en-US">
              <a:solidFill>
                <a:prstClr val="black">
                  <a:tint val="75000"/>
                </a:prstClr>
              </a:solidFill>
            </a:endParaRPr>
          </a:p>
        </p:txBody>
      </p:sp>
      <p:sp>
        <p:nvSpPr>
          <p:cNvPr id="4" name="頁尾版面配置區 3"/>
          <p:cNvSpPr>
            <a:spLocks noGrp="1"/>
          </p:cNvSpPr>
          <p:nvPr>
            <p:ph type="ftr" sz="quarter" idx="11"/>
          </p:nvPr>
        </p:nvSpPr>
        <p:spPr/>
        <p:txBody>
          <a:bodyPr/>
          <a:lstStyle/>
          <a:p>
            <a:endParaRPr lang="zh-TW" altLang="en-US">
              <a:solidFill>
                <a:prstClr val="black">
                  <a:tint val="75000"/>
                </a:prstClr>
              </a:solidFill>
            </a:endParaRPr>
          </a:p>
        </p:txBody>
      </p:sp>
      <p:sp>
        <p:nvSpPr>
          <p:cNvPr id="5" name="投影片編號版面配置區 4"/>
          <p:cNvSpPr>
            <a:spLocks noGrp="1"/>
          </p:cNvSpPr>
          <p:nvPr>
            <p:ph type="sldNum" sz="quarter" idx="12"/>
          </p:nvPr>
        </p:nvSpPr>
        <p:spPr/>
        <p:txBody>
          <a:bodyPr/>
          <a:lstStyle/>
          <a:p>
            <a:fld id="{8D33D09E-9F57-4C94-BBB8-365807746C6B}"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2350167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06F432C0-8737-4459-AE42-D2E248DD7E2E}" type="datetimeFigureOut">
              <a:rPr lang="zh-TW" altLang="en-US" smtClean="0">
                <a:solidFill>
                  <a:prstClr val="black">
                    <a:tint val="75000"/>
                  </a:prstClr>
                </a:solidFill>
              </a:rPr>
              <a:pPr/>
              <a:t>2020/9/2</a:t>
            </a:fld>
            <a:endParaRPr lang="zh-TW" altLang="en-US">
              <a:solidFill>
                <a:prstClr val="black">
                  <a:tint val="75000"/>
                </a:prstClr>
              </a:solidFill>
            </a:endParaRPr>
          </a:p>
        </p:txBody>
      </p:sp>
      <p:sp>
        <p:nvSpPr>
          <p:cNvPr id="4" name="頁尾版面配置區 3"/>
          <p:cNvSpPr>
            <a:spLocks noGrp="1"/>
          </p:cNvSpPr>
          <p:nvPr>
            <p:ph type="ftr" sz="quarter" idx="11"/>
          </p:nvPr>
        </p:nvSpPr>
        <p:spPr/>
        <p:txBody>
          <a:bodyPr/>
          <a:lstStyle/>
          <a:p>
            <a:endParaRPr lang="zh-TW" altLang="en-US">
              <a:solidFill>
                <a:prstClr val="black">
                  <a:tint val="75000"/>
                </a:prstClr>
              </a:solidFill>
            </a:endParaRPr>
          </a:p>
        </p:txBody>
      </p:sp>
      <p:sp>
        <p:nvSpPr>
          <p:cNvPr id="5" name="投影片編號版面配置區 4"/>
          <p:cNvSpPr>
            <a:spLocks noGrp="1"/>
          </p:cNvSpPr>
          <p:nvPr>
            <p:ph type="sldNum" sz="quarter" idx="12"/>
          </p:nvPr>
        </p:nvSpPr>
        <p:spPr/>
        <p:txBody>
          <a:bodyPr/>
          <a:lstStyle/>
          <a:p>
            <a:fld id="{829BCF89-4042-4843-9D63-C29814630324}"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843787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663702" y="228600"/>
            <a:ext cx="8832850" cy="990600"/>
          </a:xfrm>
        </p:spPr>
        <p:txBody>
          <a:bodyPr/>
          <a:lstStyle/>
          <a:p>
            <a:r>
              <a:rPr lang="zh-TW" altLang="en-US"/>
              <a:t>按一下以編輯母片標題樣式</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1AD93096-5B34-4342-9326-69289CEAE4C2}" type="slidenum">
              <a:rPr lang="en-US" smtClean="0"/>
              <a:pPr/>
              <a:t>‹#›</a:t>
            </a:fld>
            <a:endParaRPr lang="en-US" dirty="0">
              <a:solidFill>
                <a:srgbClr val="FFFFFF"/>
              </a:solidFill>
            </a:endParaRPr>
          </a:p>
        </p:txBody>
      </p:sp>
      <p:sp>
        <p:nvSpPr>
          <p:cNvPr id="8" name="Content Placeholder 7"/>
          <p:cNvSpPr>
            <a:spLocks noGrp="1"/>
          </p:cNvSpPr>
          <p:nvPr>
            <p:ph sz="quarter" idx="1"/>
          </p:nvPr>
        </p:nvSpPr>
        <p:spPr>
          <a:xfrm>
            <a:off x="663702" y="1600200"/>
            <a:ext cx="8832850" cy="44958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Pr>
        <a:blipFill dpi="0" rotWithShape="1">
          <a:blip r:embed="rId2" cstate="screen">
            <a:duotone>
              <a:schemeClr val="bg2">
                <a:shade val="45000"/>
                <a:satMod val="135000"/>
              </a:schemeClr>
              <a:prstClr val="white"/>
            </a:duotone>
            <a:lum/>
          </a:blip>
          <a:srcRect/>
          <a:stretch>
            <a:fillRect r="-20000"/>
          </a:stretch>
        </a:blipFill>
        <a:effectLst/>
      </p:bgPr>
    </p:bg>
    <p:spTree>
      <p:nvGrpSpPr>
        <p:cNvPr id="1" name=""/>
        <p:cNvGrpSpPr/>
        <p:nvPr/>
      </p:nvGrpSpPr>
      <p:grpSpPr>
        <a:xfrm>
          <a:off x="0" y="0"/>
          <a:ext cx="0" cy="0"/>
          <a:chOff x="0" y="0"/>
          <a:chExt cx="0" cy="0"/>
        </a:xfrm>
      </p:grpSpPr>
      <p:sp>
        <p:nvSpPr>
          <p:cNvPr id="7" name="Rectangle 6"/>
          <p:cNvSpPr/>
          <p:nvPr/>
        </p:nvSpPr>
        <p:spPr bwMode="white">
          <a:xfrm>
            <a:off x="0" y="5971032"/>
            <a:ext cx="9906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a:xfrm>
            <a:off x="-9906" y="6053328"/>
            <a:ext cx="2436876"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ectangle 10"/>
          <p:cNvSpPr/>
          <p:nvPr/>
        </p:nvSpPr>
        <p:spPr>
          <a:xfrm>
            <a:off x="2555748" y="6044184"/>
            <a:ext cx="7350252"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Title 7"/>
          <p:cNvSpPr>
            <a:spLocks noGrp="1"/>
          </p:cNvSpPr>
          <p:nvPr>
            <p:ph type="ctrTitle"/>
          </p:nvPr>
        </p:nvSpPr>
        <p:spPr>
          <a:xfrm>
            <a:off x="2559050" y="4038600"/>
            <a:ext cx="7016750" cy="1828800"/>
          </a:xfrm>
        </p:spPr>
        <p:txBody>
          <a:bodyPr anchor="b"/>
          <a:lstStyle>
            <a:lvl1pPr>
              <a:defRPr cap="all" baseline="0"/>
            </a:lvl1pPr>
          </a:lstStyle>
          <a:p>
            <a:r>
              <a:rPr lang="zh-TW" altLang="en-US"/>
              <a:t>按一下以編輯母片標題樣式</a:t>
            </a:r>
            <a:endParaRPr lang="en-US" dirty="0"/>
          </a:p>
        </p:txBody>
      </p:sp>
      <p:sp>
        <p:nvSpPr>
          <p:cNvPr id="9" name="Subtitle 8"/>
          <p:cNvSpPr>
            <a:spLocks noGrp="1"/>
          </p:cNvSpPr>
          <p:nvPr>
            <p:ph type="subTitle" idx="1"/>
          </p:nvPr>
        </p:nvSpPr>
        <p:spPr>
          <a:xfrm>
            <a:off x="2559050" y="6050037"/>
            <a:ext cx="72644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zh-TW" altLang="en-US"/>
              <a:t>按一下以編輯母片副標題樣式</a:t>
            </a:r>
            <a:endParaRPr lang="en-US" dirty="0"/>
          </a:p>
        </p:txBody>
      </p:sp>
      <p:sp>
        <p:nvSpPr>
          <p:cNvPr id="28" name="Date Placeholder 27"/>
          <p:cNvSpPr>
            <a:spLocks noGrp="1"/>
          </p:cNvSpPr>
          <p:nvPr>
            <p:ph type="dt" sz="half" idx="10"/>
          </p:nvPr>
        </p:nvSpPr>
        <p:spPr>
          <a:xfrm>
            <a:off x="82550" y="6068699"/>
            <a:ext cx="2228850" cy="685800"/>
          </a:xfrm>
        </p:spPr>
        <p:txBody>
          <a:bodyPr>
            <a:noAutofit/>
          </a:bodyPr>
          <a:lstStyle>
            <a:lvl1pPr algn="ctr">
              <a:defRPr sz="2000">
                <a:solidFill>
                  <a:srgbClr val="FFFFFF"/>
                </a:solidFill>
              </a:defRPr>
            </a:lvl1pPr>
          </a:lstStyle>
          <a:p>
            <a:endParaRPr lang="en-US" dirty="0"/>
          </a:p>
        </p:txBody>
      </p:sp>
      <p:sp>
        <p:nvSpPr>
          <p:cNvPr id="17" name="Footer Placeholder 16"/>
          <p:cNvSpPr>
            <a:spLocks noGrp="1"/>
          </p:cNvSpPr>
          <p:nvPr>
            <p:ph type="ftr" sz="quarter" idx="11"/>
          </p:nvPr>
        </p:nvSpPr>
        <p:spPr>
          <a:xfrm>
            <a:off x="2259176" y="236605"/>
            <a:ext cx="6356350" cy="365125"/>
          </a:xfrm>
        </p:spPr>
        <p:txBody>
          <a:bodyPr/>
          <a:lstStyle>
            <a:lvl1pPr algn="r">
              <a:defRPr>
                <a:solidFill>
                  <a:schemeClr val="tx2"/>
                </a:solidFill>
              </a:defRPr>
            </a:lvl1pPr>
          </a:lstStyle>
          <a:p>
            <a:endParaRPr lang="en-US" dirty="0">
              <a:solidFill>
                <a:srgbClr val="444D26"/>
              </a:solidFill>
            </a:endParaRPr>
          </a:p>
        </p:txBody>
      </p:sp>
      <p:sp>
        <p:nvSpPr>
          <p:cNvPr id="29" name="Slide Number Placeholder 28"/>
          <p:cNvSpPr>
            <a:spLocks noGrp="1"/>
          </p:cNvSpPr>
          <p:nvPr>
            <p:ph type="sldNum" sz="quarter" idx="12"/>
          </p:nvPr>
        </p:nvSpPr>
        <p:spPr>
          <a:xfrm>
            <a:off x="8667750" y="228600"/>
            <a:ext cx="908050" cy="381000"/>
          </a:xfrm>
        </p:spPr>
        <p:txBody>
          <a:bodyPr/>
          <a:lstStyle>
            <a:lvl1pPr>
              <a:defRPr>
                <a:solidFill>
                  <a:schemeClr val="tx2"/>
                </a:solidFill>
              </a:defRPr>
            </a:lvl1pPr>
          </a:lstStyle>
          <a:p>
            <a:fld id="{72AC53DF-4216-466D-99A7-94400E6C2A25}" type="slidenum">
              <a:rPr lang="en-US" smtClean="0">
                <a:solidFill>
                  <a:srgbClr val="444D26"/>
                </a:solidFill>
              </a:rPr>
              <a:pPr/>
              <a:t>‹#›</a:t>
            </a:fld>
            <a:endParaRPr lang="en-US" dirty="0">
              <a:solidFill>
                <a:srgbClr val="444D26"/>
              </a:solidFill>
            </a:endParaRPr>
          </a:p>
        </p:txBody>
      </p:sp>
    </p:spTree>
    <p:extLst>
      <p:ext uri="{BB962C8B-B14F-4D97-AF65-F5344CB8AC3E}">
        <p14:creationId xmlns:p14="http://schemas.microsoft.com/office/powerpoint/2010/main" val="1023281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663702" y="228600"/>
            <a:ext cx="8832850" cy="990600"/>
          </a:xfrm>
        </p:spPr>
        <p:txBody>
          <a:bodyPr/>
          <a:lstStyle/>
          <a:p>
            <a:r>
              <a:rPr lang="zh-TW" altLang="en-US"/>
              <a:t>按一下以編輯母片標題樣式</a:t>
            </a:r>
            <a:endParaRPr lang="en-US" dirty="0"/>
          </a:p>
        </p:txBody>
      </p:sp>
      <p:sp>
        <p:nvSpPr>
          <p:cNvPr id="4" name="Date Placeholder 3"/>
          <p:cNvSpPr>
            <a:spLocks noGrp="1"/>
          </p:cNvSpPr>
          <p:nvPr>
            <p:ph type="dt" sz="half" idx="10"/>
          </p:nvPr>
        </p:nvSpPr>
        <p:spPr/>
        <p:txBody>
          <a:bodyPr/>
          <a:lstStyle/>
          <a:p>
            <a:endParaRPr lang="en-US" dirty="0">
              <a:solidFill>
                <a:srgbClr val="444D26"/>
              </a:solidFill>
            </a:endParaRPr>
          </a:p>
        </p:txBody>
      </p:sp>
      <p:sp>
        <p:nvSpPr>
          <p:cNvPr id="5" name="Footer Placeholder 4"/>
          <p:cNvSpPr>
            <a:spLocks noGrp="1"/>
          </p:cNvSpPr>
          <p:nvPr>
            <p:ph type="ftr" sz="quarter" idx="11"/>
          </p:nvPr>
        </p:nvSpPr>
        <p:spPr/>
        <p:txBody>
          <a:bodyPr/>
          <a:lstStyle/>
          <a:p>
            <a:endParaRPr lang="en-US">
              <a:solidFill>
                <a:srgbClr val="444D26"/>
              </a:solidFill>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1AD93096-5B34-4342-9326-69289CEAE4C2}" type="slidenum">
              <a:rPr lang="en-US" smtClean="0"/>
              <a:pPr/>
              <a:t>‹#›</a:t>
            </a:fld>
            <a:endParaRPr lang="en-US" dirty="0"/>
          </a:p>
        </p:txBody>
      </p:sp>
      <p:sp>
        <p:nvSpPr>
          <p:cNvPr id="8" name="Content Placeholder 7"/>
          <p:cNvSpPr>
            <a:spLocks noGrp="1"/>
          </p:cNvSpPr>
          <p:nvPr>
            <p:ph sz="quarter" idx="1"/>
          </p:nvPr>
        </p:nvSpPr>
        <p:spPr>
          <a:xfrm>
            <a:off x="663702" y="1600200"/>
            <a:ext cx="8832850" cy="44958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Tree>
    <p:extLst>
      <p:ext uri="{BB962C8B-B14F-4D97-AF65-F5344CB8AC3E}">
        <p14:creationId xmlns:p14="http://schemas.microsoft.com/office/powerpoint/2010/main" val="6487628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485900" y="2743200"/>
            <a:ext cx="7716706" cy="1673225"/>
          </a:xfrm>
        </p:spPr>
        <p:txBody>
          <a:bodyPr anchor="t"/>
          <a:lstStyle>
            <a:lvl1pPr>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zh-TW" altLang="en-US"/>
              <a:t>按一下以編輯母片文字樣式</a:t>
            </a:r>
          </a:p>
        </p:txBody>
      </p:sp>
      <p:sp>
        <p:nvSpPr>
          <p:cNvPr id="7" name="Rectangle 6"/>
          <p:cNvSpPr/>
          <p:nvPr/>
        </p:nvSpPr>
        <p:spPr bwMode="white">
          <a:xfrm>
            <a:off x="0" y="1524000"/>
            <a:ext cx="9906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Rectangle 7"/>
          <p:cNvSpPr/>
          <p:nvPr/>
        </p:nvSpPr>
        <p:spPr>
          <a:xfrm>
            <a:off x="0" y="1600200"/>
            <a:ext cx="140335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ctangle 8"/>
          <p:cNvSpPr/>
          <p:nvPr/>
        </p:nvSpPr>
        <p:spPr>
          <a:xfrm>
            <a:off x="1485900" y="1600200"/>
            <a:ext cx="84201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1485900" y="1600200"/>
            <a:ext cx="8255000" cy="990600"/>
          </a:xfrm>
        </p:spPr>
        <p:txBody>
          <a:bodyPr/>
          <a:lstStyle>
            <a:lvl1pPr algn="l">
              <a:buNone/>
              <a:defRPr sz="4400" b="0" cap="none">
                <a:solidFill>
                  <a:srgbClr val="FFFFFF"/>
                </a:solidFill>
              </a:defRPr>
            </a:lvl1pPr>
          </a:lstStyle>
          <a:p>
            <a:r>
              <a:rPr lang="zh-TW" altLang="en-US"/>
              <a:t>按一下以編輯母片標題樣式</a:t>
            </a:r>
            <a:endParaRPr lang="en-US" dirty="0"/>
          </a:p>
        </p:txBody>
      </p:sp>
      <p:sp>
        <p:nvSpPr>
          <p:cNvPr id="12" name="Date Placeholder 11"/>
          <p:cNvSpPr>
            <a:spLocks noGrp="1"/>
          </p:cNvSpPr>
          <p:nvPr>
            <p:ph type="dt" sz="half" idx="10"/>
          </p:nvPr>
        </p:nvSpPr>
        <p:spPr/>
        <p:txBody>
          <a:bodyPr/>
          <a:lstStyle/>
          <a:p>
            <a:endParaRPr lang="en-US">
              <a:solidFill>
                <a:srgbClr val="444D26"/>
              </a:solidFill>
            </a:endParaRPr>
          </a:p>
        </p:txBody>
      </p:sp>
      <p:sp>
        <p:nvSpPr>
          <p:cNvPr id="13" name="Slide Number Placeholder 12"/>
          <p:cNvSpPr>
            <a:spLocks noGrp="1"/>
          </p:cNvSpPr>
          <p:nvPr>
            <p:ph type="sldNum" sz="quarter" idx="11"/>
          </p:nvPr>
        </p:nvSpPr>
        <p:spPr>
          <a:xfrm>
            <a:off x="0" y="1752600"/>
            <a:ext cx="1403350" cy="701676"/>
          </a:xfrm>
        </p:spPr>
        <p:txBody>
          <a:bodyPr>
            <a:noAutofit/>
          </a:bodyPr>
          <a:lstStyle>
            <a:lvl1pPr>
              <a:defRPr sz="2400">
                <a:solidFill>
                  <a:srgbClr val="FFFFFF"/>
                </a:solidFill>
              </a:defRPr>
            </a:lvl1pPr>
          </a:lstStyle>
          <a:p>
            <a:fld id="{1AD93096-5B34-4342-9326-69289CEAE4C2}" type="slidenum">
              <a:rPr lang="en-US" smtClean="0"/>
              <a:pPr/>
              <a:t>‹#›</a:t>
            </a:fld>
            <a:endParaRPr lang="en-US" dirty="0"/>
          </a:p>
        </p:txBody>
      </p:sp>
      <p:sp>
        <p:nvSpPr>
          <p:cNvPr id="14" name="Footer Placeholder 13"/>
          <p:cNvSpPr>
            <a:spLocks noGrp="1"/>
          </p:cNvSpPr>
          <p:nvPr>
            <p:ph type="ftr" sz="quarter" idx="12"/>
          </p:nvPr>
        </p:nvSpPr>
        <p:spPr/>
        <p:txBody>
          <a:bodyPr/>
          <a:lstStyle/>
          <a:p>
            <a:endParaRPr lang="en-US">
              <a:solidFill>
                <a:srgbClr val="444D26"/>
              </a:solidFill>
            </a:endParaRPr>
          </a:p>
        </p:txBody>
      </p:sp>
    </p:spTree>
    <p:extLst>
      <p:ext uri="{BB962C8B-B14F-4D97-AF65-F5344CB8AC3E}">
        <p14:creationId xmlns:p14="http://schemas.microsoft.com/office/powerpoint/2010/main" val="36895058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a:p>
        </p:txBody>
      </p:sp>
      <p:sp>
        <p:nvSpPr>
          <p:cNvPr id="9" name="Content Placeholder 8"/>
          <p:cNvSpPr>
            <a:spLocks noGrp="1"/>
          </p:cNvSpPr>
          <p:nvPr>
            <p:ph sz="quarter" idx="1"/>
          </p:nvPr>
        </p:nvSpPr>
        <p:spPr>
          <a:xfrm>
            <a:off x="660400" y="1589567"/>
            <a:ext cx="4210050" cy="45720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11" name="Content Placeholder 10"/>
          <p:cNvSpPr>
            <a:spLocks noGrp="1"/>
          </p:cNvSpPr>
          <p:nvPr>
            <p:ph sz="quarter" idx="2"/>
          </p:nvPr>
        </p:nvSpPr>
        <p:spPr>
          <a:xfrm>
            <a:off x="5248643" y="1589567"/>
            <a:ext cx="4210050" cy="45720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8" name="Date Placeholder 7"/>
          <p:cNvSpPr>
            <a:spLocks noGrp="1"/>
          </p:cNvSpPr>
          <p:nvPr>
            <p:ph type="dt" sz="half" idx="15"/>
          </p:nvPr>
        </p:nvSpPr>
        <p:spPr/>
        <p:txBody>
          <a:bodyPr rtlCol="0"/>
          <a:lstStyle/>
          <a:p>
            <a:endParaRPr lang="en-US">
              <a:solidFill>
                <a:srgbClr val="444D26"/>
              </a:solidFill>
            </a:endParaRPr>
          </a:p>
        </p:txBody>
      </p:sp>
      <p:sp>
        <p:nvSpPr>
          <p:cNvPr id="10" name="Slide Number Placeholder 9"/>
          <p:cNvSpPr>
            <a:spLocks noGrp="1"/>
          </p:cNvSpPr>
          <p:nvPr>
            <p:ph type="sldNum" sz="quarter" idx="16"/>
          </p:nvPr>
        </p:nvSpPr>
        <p:spPr/>
        <p:txBody>
          <a:bodyPr rtlCol="0"/>
          <a:lstStyle/>
          <a:p>
            <a:fld id="{1AD93096-5B34-4342-9326-69289CEAE4C2}"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solidFill>
                <a:srgbClr val="444D26"/>
              </a:solidFill>
            </a:endParaRPr>
          </a:p>
        </p:txBody>
      </p:sp>
    </p:spTree>
    <p:extLst>
      <p:ext uri="{BB962C8B-B14F-4D97-AF65-F5344CB8AC3E}">
        <p14:creationId xmlns:p14="http://schemas.microsoft.com/office/powerpoint/2010/main" val="3722385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577850" y="273050"/>
            <a:ext cx="8832850" cy="869950"/>
          </a:xfrm>
        </p:spPr>
        <p:txBody>
          <a:bodyPr anchor="ctr"/>
          <a:lstStyle>
            <a:lvl1pPr>
              <a:defRPr/>
            </a:lvl1pPr>
          </a:lstStyle>
          <a:p>
            <a:r>
              <a:rPr lang="zh-TW" altLang="en-US"/>
              <a:t>按一下以編輯母片標題樣式</a:t>
            </a:r>
            <a:endParaRPr lang="en-US" dirty="0"/>
          </a:p>
        </p:txBody>
      </p:sp>
      <p:sp>
        <p:nvSpPr>
          <p:cNvPr id="11" name="Content Placeholder 10"/>
          <p:cNvSpPr>
            <a:spLocks noGrp="1"/>
          </p:cNvSpPr>
          <p:nvPr>
            <p:ph sz="quarter" idx="2"/>
          </p:nvPr>
        </p:nvSpPr>
        <p:spPr>
          <a:xfrm>
            <a:off x="660400" y="2438400"/>
            <a:ext cx="4210050" cy="35814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13" name="Content Placeholder 12"/>
          <p:cNvSpPr>
            <a:spLocks noGrp="1"/>
          </p:cNvSpPr>
          <p:nvPr>
            <p:ph sz="quarter" idx="4"/>
          </p:nvPr>
        </p:nvSpPr>
        <p:spPr>
          <a:xfrm>
            <a:off x="5200650" y="2438400"/>
            <a:ext cx="4210050" cy="35814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10" name="Date Placeholder 9"/>
          <p:cNvSpPr>
            <a:spLocks noGrp="1"/>
          </p:cNvSpPr>
          <p:nvPr>
            <p:ph type="dt" sz="half" idx="15"/>
          </p:nvPr>
        </p:nvSpPr>
        <p:spPr/>
        <p:txBody>
          <a:bodyPr rtlCol="0"/>
          <a:lstStyle/>
          <a:p>
            <a:endParaRPr lang="en-US">
              <a:solidFill>
                <a:srgbClr val="444D26"/>
              </a:solidFill>
            </a:endParaRPr>
          </a:p>
        </p:txBody>
      </p:sp>
      <p:sp>
        <p:nvSpPr>
          <p:cNvPr id="12" name="Slide Number Placeholder 11"/>
          <p:cNvSpPr>
            <a:spLocks noGrp="1"/>
          </p:cNvSpPr>
          <p:nvPr>
            <p:ph type="sldNum" sz="quarter" idx="16"/>
          </p:nvPr>
        </p:nvSpPr>
        <p:spPr/>
        <p:txBody>
          <a:bodyPr rtlCol="0"/>
          <a:lstStyle/>
          <a:p>
            <a:fld id="{1AD93096-5B34-4342-9326-69289CEAE4C2}"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solidFill>
                <a:srgbClr val="444D26"/>
              </a:solidFill>
            </a:endParaRPr>
          </a:p>
        </p:txBody>
      </p:sp>
      <p:sp>
        <p:nvSpPr>
          <p:cNvPr id="16" name="Text Placeholder 15"/>
          <p:cNvSpPr>
            <a:spLocks noGrp="1"/>
          </p:cNvSpPr>
          <p:nvPr>
            <p:ph type="body" sz="quarter" idx="1"/>
          </p:nvPr>
        </p:nvSpPr>
        <p:spPr>
          <a:xfrm>
            <a:off x="660400" y="1752600"/>
            <a:ext cx="4210050" cy="640080"/>
          </a:xfrm>
          <a:solidFill>
            <a:schemeClr val="accent2"/>
          </a:solidFill>
        </p:spPr>
        <p:txBody>
          <a:bodyPr rtlCol="0" anchor="ctr"/>
          <a:lstStyle>
            <a:lvl1pPr marL="0" indent="0">
              <a:buFontTx/>
              <a:buNone/>
              <a:defRPr sz="2000" b="1">
                <a:solidFill>
                  <a:srgbClr val="FFFFFF"/>
                </a:solidFill>
              </a:defRPr>
            </a:lvl1pPr>
          </a:lstStyle>
          <a:p>
            <a:pPr lvl="0"/>
            <a:r>
              <a:rPr lang="zh-TW" altLang="en-US"/>
              <a:t>按一下以編輯母片文字樣式</a:t>
            </a:r>
          </a:p>
        </p:txBody>
      </p:sp>
      <p:sp>
        <p:nvSpPr>
          <p:cNvPr id="15" name="Text Placeholder 14"/>
          <p:cNvSpPr>
            <a:spLocks noGrp="1"/>
          </p:cNvSpPr>
          <p:nvPr>
            <p:ph type="body" sz="quarter" idx="3"/>
          </p:nvPr>
        </p:nvSpPr>
        <p:spPr>
          <a:xfrm>
            <a:off x="5200650" y="1752600"/>
            <a:ext cx="4210050" cy="640080"/>
          </a:xfrm>
          <a:solidFill>
            <a:schemeClr val="accent4"/>
          </a:solidFill>
        </p:spPr>
        <p:txBody>
          <a:bodyPr rtlCol="0" anchor="ctr"/>
          <a:lstStyle>
            <a:lvl1pPr marL="0" indent="0">
              <a:buFontTx/>
              <a:buNone/>
              <a:defRPr sz="2000" b="1">
                <a:solidFill>
                  <a:srgbClr val="FFFFFF"/>
                </a:solidFill>
              </a:defRPr>
            </a:lvl1pPr>
          </a:lstStyle>
          <a:p>
            <a:pPr lvl="0"/>
            <a:r>
              <a:rPr lang="zh-TW" altLang="en-US"/>
              <a:t>按一下以編輯母片文字樣式</a:t>
            </a:r>
          </a:p>
        </p:txBody>
      </p:sp>
    </p:spTree>
    <p:extLst>
      <p:ext uri="{BB962C8B-B14F-4D97-AF65-F5344CB8AC3E}">
        <p14:creationId xmlns:p14="http://schemas.microsoft.com/office/powerpoint/2010/main" val="35284655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a:p>
        </p:txBody>
      </p:sp>
      <p:sp>
        <p:nvSpPr>
          <p:cNvPr id="3" name="Date Placeholder 2"/>
          <p:cNvSpPr>
            <a:spLocks noGrp="1"/>
          </p:cNvSpPr>
          <p:nvPr>
            <p:ph type="dt" sz="half" idx="10"/>
          </p:nvPr>
        </p:nvSpPr>
        <p:spPr/>
        <p:txBody>
          <a:bodyPr/>
          <a:lstStyle/>
          <a:p>
            <a:endParaRPr lang="en-US">
              <a:solidFill>
                <a:srgbClr val="444D26"/>
              </a:solidFill>
            </a:endParaRPr>
          </a:p>
        </p:txBody>
      </p:sp>
      <p:sp>
        <p:nvSpPr>
          <p:cNvPr id="4" name="Footer Placeholder 3"/>
          <p:cNvSpPr>
            <a:spLocks noGrp="1"/>
          </p:cNvSpPr>
          <p:nvPr>
            <p:ph type="ftr" sz="quarter" idx="11"/>
          </p:nvPr>
        </p:nvSpPr>
        <p:spPr/>
        <p:txBody>
          <a:bodyPr/>
          <a:lstStyle/>
          <a:p>
            <a:endParaRPr lang="en-US">
              <a:solidFill>
                <a:srgbClr val="444D26"/>
              </a:solidFill>
            </a:endParaRP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1AD93096-5B34-4342-9326-69289CEAE4C2}" type="slidenum">
              <a:rPr lang="en-US" smtClean="0"/>
              <a:pPr/>
              <a:t>‹#›</a:t>
            </a:fld>
            <a:endParaRPr lang="en-US" dirty="0"/>
          </a:p>
        </p:txBody>
      </p:sp>
    </p:spTree>
    <p:extLst>
      <p:ext uri="{BB962C8B-B14F-4D97-AF65-F5344CB8AC3E}">
        <p14:creationId xmlns:p14="http://schemas.microsoft.com/office/powerpoint/2010/main" val="37569782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srgbClr val="444D26"/>
              </a:solidFill>
            </a:endParaRPr>
          </a:p>
        </p:txBody>
      </p:sp>
      <p:sp>
        <p:nvSpPr>
          <p:cNvPr id="3" name="Footer Placeholder 2"/>
          <p:cNvSpPr>
            <a:spLocks noGrp="1"/>
          </p:cNvSpPr>
          <p:nvPr>
            <p:ph type="ftr" sz="quarter" idx="11"/>
          </p:nvPr>
        </p:nvSpPr>
        <p:spPr/>
        <p:txBody>
          <a:bodyPr/>
          <a:lstStyle/>
          <a:p>
            <a:endParaRPr lang="en-US" dirty="0">
              <a:solidFill>
                <a:srgbClr val="444D26"/>
              </a:solidFill>
            </a:endParaRPr>
          </a:p>
        </p:txBody>
      </p:sp>
      <p:sp>
        <p:nvSpPr>
          <p:cNvPr id="4" name="Slide Number Placeholder 3"/>
          <p:cNvSpPr>
            <a:spLocks noGrp="1"/>
          </p:cNvSpPr>
          <p:nvPr>
            <p:ph type="sldNum" sz="quarter" idx="12"/>
          </p:nvPr>
        </p:nvSpPr>
        <p:spPr>
          <a:xfrm>
            <a:off x="0" y="6248400"/>
            <a:ext cx="577850" cy="381000"/>
          </a:xfrm>
        </p:spPr>
        <p:txBody>
          <a:bodyPr/>
          <a:lstStyle>
            <a:lvl1pPr>
              <a:defRPr>
                <a:solidFill>
                  <a:schemeClr val="tx2"/>
                </a:solidFill>
              </a:defRPr>
            </a:lvl1pPr>
          </a:lstStyle>
          <a:p>
            <a:fld id="{1AD93096-5B34-4342-9326-69289CEAE4C2}" type="slidenum">
              <a:rPr lang="en-US" smtClean="0">
                <a:solidFill>
                  <a:srgbClr val="444D26"/>
                </a:solidFill>
              </a:rPr>
              <a:pPr/>
              <a:t>‹#›</a:t>
            </a:fld>
            <a:endParaRPr lang="en-US" dirty="0">
              <a:solidFill>
                <a:srgbClr val="444D26"/>
              </a:solidFill>
            </a:endParaRPr>
          </a:p>
        </p:txBody>
      </p:sp>
    </p:spTree>
    <p:extLst>
      <p:ext uri="{BB962C8B-B14F-4D97-AF65-F5344CB8AC3E}">
        <p14:creationId xmlns:p14="http://schemas.microsoft.com/office/powerpoint/2010/main" val="30975039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60400" y="273050"/>
            <a:ext cx="8750300" cy="869950"/>
          </a:xfrm>
        </p:spPr>
        <p:txBody>
          <a:bodyPr anchor="ctr"/>
          <a:lstStyle>
            <a:lvl1pPr algn="l">
              <a:buNone/>
              <a:defRPr sz="4400" b="0"/>
            </a:lvl1pPr>
          </a:lstStyle>
          <a:p>
            <a:r>
              <a:rPr lang="zh-TW" altLang="en-US"/>
              <a:t>按一下以編輯母片標題樣式</a:t>
            </a:r>
            <a:endParaRPr lang="en-US" dirty="0"/>
          </a:p>
        </p:txBody>
      </p:sp>
      <p:sp>
        <p:nvSpPr>
          <p:cNvPr id="5" name="Date Placeholder 4"/>
          <p:cNvSpPr>
            <a:spLocks noGrp="1"/>
          </p:cNvSpPr>
          <p:nvPr>
            <p:ph type="dt" sz="half" idx="10"/>
          </p:nvPr>
        </p:nvSpPr>
        <p:spPr/>
        <p:txBody>
          <a:bodyPr/>
          <a:lstStyle/>
          <a:p>
            <a:endParaRPr lang="en-US">
              <a:solidFill>
                <a:srgbClr val="444D26"/>
              </a:solidFill>
            </a:endParaRPr>
          </a:p>
        </p:txBody>
      </p:sp>
      <p:sp>
        <p:nvSpPr>
          <p:cNvPr id="6" name="Footer Placeholder 5"/>
          <p:cNvSpPr>
            <a:spLocks noGrp="1"/>
          </p:cNvSpPr>
          <p:nvPr>
            <p:ph type="ftr" sz="quarter" idx="11"/>
          </p:nvPr>
        </p:nvSpPr>
        <p:spPr/>
        <p:txBody>
          <a:bodyPr/>
          <a:lstStyle/>
          <a:p>
            <a:endParaRPr lang="en-US">
              <a:solidFill>
                <a:srgbClr val="444D26"/>
              </a:solidFill>
            </a:endParaRPr>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1AD93096-5B34-4342-9326-69289CEAE4C2}" type="slidenum">
              <a:rPr lang="en-US" smtClean="0"/>
              <a:pPr/>
              <a:t>‹#›</a:t>
            </a:fld>
            <a:endParaRPr lang="en-US" dirty="0"/>
          </a:p>
        </p:txBody>
      </p:sp>
      <p:sp>
        <p:nvSpPr>
          <p:cNvPr id="9" name="Content Placeholder 8"/>
          <p:cNvSpPr>
            <a:spLocks noGrp="1"/>
          </p:cNvSpPr>
          <p:nvPr>
            <p:ph sz="quarter" idx="1"/>
          </p:nvPr>
        </p:nvSpPr>
        <p:spPr>
          <a:xfrm>
            <a:off x="2559050" y="1752600"/>
            <a:ext cx="6934200" cy="44196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pic>
        <p:nvPicPr>
          <p:cNvPr id="8" name="Picture 7" descr="sm_book.png"/>
          <p:cNvPicPr>
            <a:picLocks noChangeAspect="1"/>
          </p:cNvPicPr>
          <p:nvPr userDrawn="1"/>
        </p:nvPicPr>
        <p:blipFill>
          <a:blip r:embed="rId2" cstate="screen"/>
          <a:stretch>
            <a:fillRect/>
          </a:stretch>
        </p:blipFill>
        <p:spPr>
          <a:xfrm>
            <a:off x="663710" y="1755715"/>
            <a:ext cx="1749916" cy="1688453"/>
          </a:xfrm>
          <a:prstGeom prst="rect">
            <a:avLst/>
          </a:prstGeom>
          <a:ln w="50800" cap="sq" cmpd="dbl">
            <a:solidFill>
              <a:schemeClr val="accent2"/>
            </a:solidFill>
            <a:miter lim="800000"/>
          </a:ln>
        </p:spPr>
      </p:pic>
    </p:spTree>
    <p:extLst>
      <p:ext uri="{BB962C8B-B14F-4D97-AF65-F5344CB8AC3E}">
        <p14:creationId xmlns:p14="http://schemas.microsoft.com/office/powerpoint/2010/main" val="23710907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733550" y="5486400"/>
            <a:ext cx="79248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zh-TW" altLang="en-US"/>
              <a:t>按一下以編輯母片文字樣式</a:t>
            </a:r>
          </a:p>
        </p:txBody>
      </p:sp>
      <p:sp>
        <p:nvSpPr>
          <p:cNvPr id="8" name="Rectangle 7"/>
          <p:cNvSpPr/>
          <p:nvPr/>
        </p:nvSpPr>
        <p:spPr bwMode="white">
          <a:xfrm>
            <a:off x="-9906" y="4572000"/>
            <a:ext cx="9906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ctangle 8"/>
          <p:cNvSpPr/>
          <p:nvPr/>
        </p:nvSpPr>
        <p:spPr>
          <a:xfrm>
            <a:off x="-9906" y="4663440"/>
            <a:ext cx="158496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a:xfrm>
            <a:off x="1674114" y="4654296"/>
            <a:ext cx="8231886"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1733550" y="4648200"/>
            <a:ext cx="7924800" cy="685800"/>
          </a:xfrm>
        </p:spPr>
        <p:txBody>
          <a:bodyPr anchor="ctr"/>
          <a:lstStyle>
            <a:lvl1pPr algn="l">
              <a:buNone/>
              <a:defRPr sz="2800" b="0">
                <a:solidFill>
                  <a:srgbClr val="FFFFFF"/>
                </a:solidFill>
              </a:defRPr>
            </a:lvl1pPr>
          </a:lstStyle>
          <a:p>
            <a:r>
              <a:rPr lang="zh-TW" altLang="en-US"/>
              <a:t>按一下以編輯母片標題樣式</a:t>
            </a:r>
            <a:endParaRPr lang="en-US" dirty="0"/>
          </a:p>
        </p:txBody>
      </p:sp>
      <p:sp>
        <p:nvSpPr>
          <p:cNvPr id="11" name="Rectangle 10"/>
          <p:cNvSpPr/>
          <p:nvPr/>
        </p:nvSpPr>
        <p:spPr bwMode="white">
          <a:xfrm>
            <a:off x="1568450" y="0"/>
            <a:ext cx="108966"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Date Placeholder 11"/>
          <p:cNvSpPr>
            <a:spLocks noGrp="1"/>
          </p:cNvSpPr>
          <p:nvPr>
            <p:ph type="dt" sz="half" idx="10"/>
          </p:nvPr>
        </p:nvSpPr>
        <p:spPr>
          <a:xfrm>
            <a:off x="6769100" y="6248467"/>
            <a:ext cx="2889250" cy="365125"/>
          </a:xfrm>
        </p:spPr>
        <p:txBody>
          <a:bodyPr rtlCol="0"/>
          <a:lstStyle/>
          <a:p>
            <a:endParaRPr lang="en-US">
              <a:solidFill>
                <a:srgbClr val="444D26"/>
              </a:solidFill>
            </a:endParaRPr>
          </a:p>
        </p:txBody>
      </p:sp>
      <p:sp>
        <p:nvSpPr>
          <p:cNvPr id="13" name="Slide Number Placeholder 12"/>
          <p:cNvSpPr>
            <a:spLocks noGrp="1"/>
          </p:cNvSpPr>
          <p:nvPr>
            <p:ph type="sldNum" sz="quarter" idx="11"/>
          </p:nvPr>
        </p:nvSpPr>
        <p:spPr>
          <a:xfrm>
            <a:off x="0" y="4667249"/>
            <a:ext cx="1568450" cy="663578"/>
          </a:xfrm>
        </p:spPr>
        <p:txBody>
          <a:bodyPr rtlCol="0"/>
          <a:lstStyle>
            <a:lvl1pPr>
              <a:defRPr sz="2800"/>
            </a:lvl1pPr>
          </a:lstStyle>
          <a:p>
            <a:fld id="{1AD93096-5B34-4342-9326-69289CEAE4C2}" type="slidenum">
              <a:rPr lang="en-US" smtClean="0"/>
              <a:pPr/>
              <a:t>‹#›</a:t>
            </a:fld>
            <a:endParaRPr lang="en-US" dirty="0"/>
          </a:p>
        </p:txBody>
      </p:sp>
      <p:sp>
        <p:nvSpPr>
          <p:cNvPr id="14" name="Footer Placeholder 13"/>
          <p:cNvSpPr>
            <a:spLocks noGrp="1"/>
          </p:cNvSpPr>
          <p:nvPr>
            <p:ph type="ftr" sz="quarter" idx="12"/>
          </p:nvPr>
        </p:nvSpPr>
        <p:spPr>
          <a:xfrm>
            <a:off x="1733550" y="6248273"/>
            <a:ext cx="4953000" cy="365125"/>
          </a:xfrm>
        </p:spPr>
        <p:txBody>
          <a:bodyPr rtlCol="0"/>
          <a:lstStyle/>
          <a:p>
            <a:endParaRPr lang="en-US" dirty="0">
              <a:solidFill>
                <a:srgbClr val="444D26"/>
              </a:solidFill>
            </a:endParaRPr>
          </a:p>
        </p:txBody>
      </p:sp>
      <p:sp>
        <p:nvSpPr>
          <p:cNvPr id="3" name="Picture Placeholder 2"/>
          <p:cNvSpPr>
            <a:spLocks noGrp="1"/>
          </p:cNvSpPr>
          <p:nvPr>
            <p:ph type="pic" idx="1"/>
          </p:nvPr>
        </p:nvSpPr>
        <p:spPr>
          <a:xfrm>
            <a:off x="1690624" y="0"/>
            <a:ext cx="8215376" cy="4568952"/>
          </a:xfrm>
          <a:solidFill>
            <a:schemeClr val="accent1">
              <a:tint val="40000"/>
            </a:schemeClr>
          </a:solidFill>
          <a:ln>
            <a:noFill/>
          </a:ln>
        </p:spPr>
        <p:txBody>
          <a:bodyPr/>
          <a:lstStyle>
            <a:lvl1pPr marL="0" indent="0">
              <a:buNone/>
              <a:defRPr sz="3200"/>
            </a:lvl1pPr>
          </a:lstStyle>
          <a:p>
            <a:r>
              <a:rPr lang="zh-TW" altLang="en-US"/>
              <a:t>按一下圖示以新增圖片</a:t>
            </a:r>
            <a:endParaRPr lang="en-US" dirty="0"/>
          </a:p>
        </p:txBody>
      </p:sp>
    </p:spTree>
    <p:extLst>
      <p:ext uri="{BB962C8B-B14F-4D97-AF65-F5344CB8AC3E}">
        <p14:creationId xmlns:p14="http://schemas.microsoft.com/office/powerpoint/2010/main" val="33750050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a:p>
        </p:txBody>
      </p:sp>
      <p:sp>
        <p:nvSpPr>
          <p:cNvPr id="3" name="Vertical Text Placeholder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Date Placeholder 3"/>
          <p:cNvSpPr>
            <a:spLocks noGrp="1"/>
          </p:cNvSpPr>
          <p:nvPr>
            <p:ph type="dt" sz="half" idx="10"/>
          </p:nvPr>
        </p:nvSpPr>
        <p:spPr/>
        <p:txBody>
          <a:bodyPr/>
          <a:lstStyle/>
          <a:p>
            <a:endParaRPr lang="en-US">
              <a:solidFill>
                <a:srgbClr val="444D26"/>
              </a:solidFill>
            </a:endParaRPr>
          </a:p>
        </p:txBody>
      </p:sp>
      <p:sp>
        <p:nvSpPr>
          <p:cNvPr id="5" name="Footer Placeholder 4"/>
          <p:cNvSpPr>
            <a:spLocks noGrp="1"/>
          </p:cNvSpPr>
          <p:nvPr>
            <p:ph type="ftr" sz="quarter" idx="11"/>
          </p:nvPr>
        </p:nvSpPr>
        <p:spPr/>
        <p:txBody>
          <a:bodyPr/>
          <a:lstStyle/>
          <a:p>
            <a:endParaRPr lang="en-US">
              <a:solidFill>
                <a:srgbClr val="444D26"/>
              </a:solidFill>
            </a:endParaRPr>
          </a:p>
        </p:txBody>
      </p:sp>
      <p:sp>
        <p:nvSpPr>
          <p:cNvPr id="6" name="Slide Number Placeholder 5"/>
          <p:cNvSpPr>
            <a:spLocks noGrp="1"/>
          </p:cNvSpPr>
          <p:nvPr>
            <p:ph type="sldNum" sz="quarter" idx="12"/>
          </p:nvPr>
        </p:nvSpPr>
        <p:spPr/>
        <p:txBody>
          <a:bodyPr/>
          <a:lstStyle/>
          <a:p>
            <a:fld id="{72AC53DF-4216-466D-99A7-94400E6C2A25}" type="slidenum">
              <a:rPr lang="en-US" sz="1200" smtClean="0">
                <a:solidFill>
                  <a:srgbClr val="444D26"/>
                </a:solidFill>
              </a:rPr>
              <a:pPr/>
              <a:t>‹#›</a:t>
            </a:fld>
            <a:endParaRPr lang="en-US"/>
          </a:p>
        </p:txBody>
      </p:sp>
    </p:spTree>
    <p:extLst>
      <p:ext uri="{BB962C8B-B14F-4D97-AF65-F5344CB8AC3E}">
        <p14:creationId xmlns:p14="http://schemas.microsoft.com/office/powerpoint/2010/main" val="718500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485900" y="2743200"/>
            <a:ext cx="7716706" cy="1673225"/>
          </a:xfrm>
        </p:spPr>
        <p:txBody>
          <a:bodyPr anchor="t"/>
          <a:lstStyle>
            <a:lvl1pPr>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zh-TW" altLang="en-US"/>
              <a:t>按一下以編輯母片文字樣式</a:t>
            </a:r>
          </a:p>
        </p:txBody>
      </p:sp>
      <p:sp>
        <p:nvSpPr>
          <p:cNvPr id="7" name="Rectangle 6"/>
          <p:cNvSpPr/>
          <p:nvPr/>
        </p:nvSpPr>
        <p:spPr bwMode="white">
          <a:xfrm>
            <a:off x="0" y="1524000"/>
            <a:ext cx="9906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8" name="Rectangle 7"/>
          <p:cNvSpPr/>
          <p:nvPr/>
        </p:nvSpPr>
        <p:spPr>
          <a:xfrm>
            <a:off x="0" y="1600200"/>
            <a:ext cx="140335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9" name="Rectangle 8"/>
          <p:cNvSpPr/>
          <p:nvPr/>
        </p:nvSpPr>
        <p:spPr>
          <a:xfrm>
            <a:off x="1485900" y="1600200"/>
            <a:ext cx="84201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 name="Title 1"/>
          <p:cNvSpPr>
            <a:spLocks noGrp="1"/>
          </p:cNvSpPr>
          <p:nvPr>
            <p:ph type="title"/>
          </p:nvPr>
        </p:nvSpPr>
        <p:spPr>
          <a:xfrm>
            <a:off x="1485900" y="1600200"/>
            <a:ext cx="8255000" cy="990600"/>
          </a:xfrm>
        </p:spPr>
        <p:txBody>
          <a:bodyPr/>
          <a:lstStyle>
            <a:lvl1pPr algn="l">
              <a:buNone/>
              <a:defRPr sz="4400" b="0" cap="none">
                <a:solidFill>
                  <a:srgbClr val="FFFFFF"/>
                </a:solidFill>
              </a:defRPr>
            </a:lvl1pPr>
          </a:lstStyle>
          <a:p>
            <a:r>
              <a:rPr lang="zh-TW" altLang="en-US"/>
              <a:t>按一下以編輯母片標題樣式</a:t>
            </a:r>
            <a:endParaRPr lang="en-US" dirty="0"/>
          </a:p>
        </p:txBody>
      </p:sp>
      <p:sp>
        <p:nvSpPr>
          <p:cNvPr id="12" name="Date Placeholder 11"/>
          <p:cNvSpPr>
            <a:spLocks noGrp="1"/>
          </p:cNvSpPr>
          <p:nvPr>
            <p:ph type="dt" sz="half" idx="10"/>
          </p:nvPr>
        </p:nvSpPr>
        <p:spPr/>
        <p:txBody>
          <a:bodyPr/>
          <a:lstStyle/>
          <a:p>
            <a:endParaRPr lang="en-US"/>
          </a:p>
        </p:txBody>
      </p:sp>
      <p:sp>
        <p:nvSpPr>
          <p:cNvPr id="13" name="Slide Number Placeholder 12"/>
          <p:cNvSpPr>
            <a:spLocks noGrp="1"/>
          </p:cNvSpPr>
          <p:nvPr>
            <p:ph type="sldNum" sz="quarter" idx="11"/>
          </p:nvPr>
        </p:nvSpPr>
        <p:spPr>
          <a:xfrm>
            <a:off x="0" y="1752600"/>
            <a:ext cx="1403350" cy="701676"/>
          </a:xfrm>
        </p:spPr>
        <p:txBody>
          <a:bodyPr>
            <a:noAutofit/>
          </a:bodyPr>
          <a:lstStyle>
            <a:lvl1pPr>
              <a:defRPr sz="2400">
                <a:solidFill>
                  <a:srgbClr val="FFFFFF"/>
                </a:solidFill>
              </a:defRPr>
            </a:lvl1pPr>
          </a:lstStyle>
          <a:p>
            <a:pPr algn="ctr"/>
            <a:fld id="{1AD93096-5B34-4342-9326-69289CEAE4C2}" type="slidenum">
              <a:rPr lang="en-US" smtClean="0"/>
              <a:pPr algn="ctr"/>
              <a:t>‹#›</a:t>
            </a:fld>
            <a:endParaRPr lang="en-US" sz="2400" dirty="0">
              <a:solidFill>
                <a:srgbClr val="FFFFFF"/>
              </a:solidFill>
            </a:endParaRPr>
          </a:p>
        </p:txBody>
      </p:sp>
      <p:sp>
        <p:nvSpPr>
          <p:cNvPr id="14" name="Footer Placeholder 13"/>
          <p:cNvSpPr>
            <a:spLocks noGrp="1"/>
          </p:cNvSpPr>
          <p:nvPr>
            <p:ph type="ftr" sz="quarter" idx="12"/>
          </p:nvPr>
        </p:nvSpPr>
        <p:spPr/>
        <p:txBody>
          <a:bodyPr/>
          <a:lstStyle/>
          <a:p>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99300" y="609667"/>
            <a:ext cx="2228850" cy="5516563"/>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495300" y="609600"/>
            <a:ext cx="6026150" cy="5516564"/>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a:xfrm>
            <a:off x="7099300" y="6248469"/>
            <a:ext cx="2393950" cy="365125"/>
          </a:xfrm>
        </p:spPr>
        <p:txBody>
          <a:bodyPr/>
          <a:lstStyle/>
          <a:p>
            <a:endParaRPr lang="en-US" dirty="0">
              <a:solidFill>
                <a:srgbClr val="444D26"/>
              </a:solidFill>
            </a:endParaRPr>
          </a:p>
        </p:txBody>
      </p:sp>
      <p:sp>
        <p:nvSpPr>
          <p:cNvPr id="5" name="Footer Placeholder 4"/>
          <p:cNvSpPr>
            <a:spLocks noGrp="1"/>
          </p:cNvSpPr>
          <p:nvPr>
            <p:ph type="ftr" sz="quarter" idx="11"/>
          </p:nvPr>
        </p:nvSpPr>
        <p:spPr>
          <a:xfrm>
            <a:off x="495308" y="6248274"/>
            <a:ext cx="6037940" cy="365125"/>
          </a:xfrm>
        </p:spPr>
        <p:txBody>
          <a:bodyPr/>
          <a:lstStyle/>
          <a:p>
            <a:endParaRPr lang="en-US" dirty="0">
              <a:solidFill>
                <a:srgbClr val="444D26"/>
              </a:solidFill>
            </a:endParaRPr>
          </a:p>
        </p:txBody>
      </p:sp>
      <p:sp>
        <p:nvSpPr>
          <p:cNvPr id="7" name="Rectangle 6"/>
          <p:cNvSpPr/>
          <p:nvPr/>
        </p:nvSpPr>
        <p:spPr bwMode="white">
          <a:xfrm>
            <a:off x="6604345" y="0"/>
            <a:ext cx="34671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6653875" y="609600"/>
            <a:ext cx="24765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6653875" y="0"/>
            <a:ext cx="24765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Slide Number Placeholder 5"/>
          <p:cNvSpPr>
            <a:spLocks noGrp="1"/>
          </p:cNvSpPr>
          <p:nvPr>
            <p:ph type="sldNum" sz="quarter" idx="12"/>
          </p:nvPr>
        </p:nvSpPr>
        <p:spPr>
          <a:xfrm rot="5400000">
            <a:off x="6511000" y="134309"/>
            <a:ext cx="533400" cy="264849"/>
          </a:xfrm>
        </p:spPr>
        <p:txBody>
          <a:bodyPr/>
          <a:lstStyle/>
          <a:p>
            <a:fld id="{72AC53DF-4216-466D-99A7-94400E6C2A25}" type="slidenum">
              <a:rPr lang="en-US" sz="1200" smtClean="0">
                <a:solidFill>
                  <a:srgbClr val="444D26"/>
                </a:solidFill>
              </a:rPr>
              <a:pPr/>
              <a:t>‹#›</a:t>
            </a:fld>
            <a:endParaRPr lang="en-US" dirty="0"/>
          </a:p>
        </p:txBody>
      </p:sp>
    </p:spTree>
    <p:extLst>
      <p:ext uri="{BB962C8B-B14F-4D97-AF65-F5344CB8AC3E}">
        <p14:creationId xmlns:p14="http://schemas.microsoft.com/office/powerpoint/2010/main" val="22877975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只有標題">
    <p:spTree>
      <p:nvGrpSpPr>
        <p:cNvPr id="1" name=""/>
        <p:cNvGrpSpPr/>
        <p:nvPr/>
      </p:nvGrpSpPr>
      <p:grpSpPr>
        <a:xfrm>
          <a:off x="0" y="0"/>
          <a:ext cx="0" cy="0"/>
          <a:chOff x="0" y="0"/>
          <a:chExt cx="0" cy="0"/>
        </a:xfrm>
      </p:grpSpPr>
      <p:sp>
        <p:nvSpPr>
          <p:cNvPr id="3" name="日期版面配置區 2"/>
          <p:cNvSpPr>
            <a:spLocks noGrp="1"/>
          </p:cNvSpPr>
          <p:nvPr>
            <p:ph type="dt" sz="half" idx="10"/>
          </p:nvPr>
        </p:nvSpPr>
        <p:spPr/>
        <p:txBody>
          <a:bodyPr/>
          <a:lstStyle>
            <a:lvl1pPr>
              <a:defRPr>
                <a:latin typeface="+mn-ea"/>
                <a:ea typeface="+mn-ea"/>
              </a:defRPr>
            </a:lvl1pPr>
          </a:lstStyle>
          <a:p>
            <a:endParaRPr lang="zh-TW" altLang="en-US" dirty="0">
              <a:solidFill>
                <a:srgbClr val="444D26"/>
              </a:solidFill>
            </a:endParaRPr>
          </a:p>
        </p:txBody>
      </p:sp>
      <p:sp>
        <p:nvSpPr>
          <p:cNvPr id="4" name="頁尾版面配置區 3"/>
          <p:cNvSpPr>
            <a:spLocks noGrp="1"/>
          </p:cNvSpPr>
          <p:nvPr>
            <p:ph type="ftr" sz="quarter" idx="11"/>
          </p:nvPr>
        </p:nvSpPr>
        <p:spPr/>
        <p:txBody>
          <a:bodyPr/>
          <a:lstStyle>
            <a:lvl1pPr>
              <a:defRPr>
                <a:latin typeface="+mn-ea"/>
                <a:ea typeface="+mn-ea"/>
              </a:defRPr>
            </a:lvl1pPr>
          </a:lstStyle>
          <a:p>
            <a:endParaRPr lang="zh-TW" altLang="en-US" dirty="0">
              <a:solidFill>
                <a:srgbClr val="444D26"/>
              </a:solidFill>
            </a:endParaRPr>
          </a:p>
        </p:txBody>
      </p:sp>
      <p:sp>
        <p:nvSpPr>
          <p:cNvPr id="5" name="投影片編號版面配置區 4"/>
          <p:cNvSpPr>
            <a:spLocks noGrp="1"/>
          </p:cNvSpPr>
          <p:nvPr>
            <p:ph type="sldNum" sz="quarter" idx="12"/>
          </p:nvPr>
        </p:nvSpPr>
        <p:spPr/>
        <p:txBody>
          <a:bodyPr/>
          <a:lstStyle>
            <a:lvl1pPr>
              <a:defRPr>
                <a:latin typeface="+mn-ea"/>
                <a:ea typeface="+mn-ea"/>
              </a:defRPr>
            </a:lvl1pPr>
          </a:lstStyle>
          <a:p>
            <a:r>
              <a:rPr lang="zh-TW" altLang="en-US" dirty="0"/>
              <a:t>
            </a:t>
            </a:r>
            <a:fld id="{4FAB73BC-B049-4115-A692-8D63A059BFB8}" type="slidenum">
              <a:rPr lang="en-US" altLang="zh-TW" smtClean="0"/>
              <a:pPr/>
              <a:t>‹#›</a:t>
            </a:fld>
            <a:r>
              <a:rPr lang="en-US" altLang="zh-TW" dirty="0"/>
              <a:t>
            </a:t>
            </a:r>
            <a:endParaRPr lang="zh-TW" altLang="en-US" dirty="0"/>
          </a:p>
        </p:txBody>
      </p:sp>
      <p:sp>
        <p:nvSpPr>
          <p:cNvPr id="6" name="標題 5"/>
          <p:cNvSpPr>
            <a:spLocks noGrp="1"/>
          </p:cNvSpPr>
          <p:nvPr>
            <p:ph type="title"/>
          </p:nvPr>
        </p:nvSpPr>
        <p:spPr/>
        <p:txBody>
          <a:bodyPr/>
          <a:lstStyle>
            <a:lvl1pPr>
              <a:defRPr>
                <a:latin typeface="+mn-ea"/>
                <a:ea typeface="+mn-ea"/>
              </a:defRPr>
            </a:lvl1pPr>
          </a:lstStyle>
          <a:p>
            <a:r>
              <a:rPr lang="zh-TW" altLang="en-US" noProof="0"/>
              <a:t>按一下以編輯母片標題樣式</a:t>
            </a:r>
            <a:endParaRPr lang="zh-TW" altLang="en-US" noProof="0" dirty="0"/>
          </a:p>
        </p:txBody>
      </p:sp>
    </p:spTree>
    <p:extLst>
      <p:ext uri="{BB962C8B-B14F-4D97-AF65-F5344CB8AC3E}">
        <p14:creationId xmlns:p14="http://schemas.microsoft.com/office/powerpoint/2010/main" val="23619518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xAndObj">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495300" y="274638"/>
            <a:ext cx="8915400" cy="1143000"/>
          </a:xfrm>
        </p:spPr>
        <p:txBody>
          <a:bodyPr/>
          <a:lstStyle/>
          <a:p>
            <a:r>
              <a:rPr lang="zh-TW" altLang="en-US"/>
              <a:t>按一下以編輯母片標題樣式</a:t>
            </a:r>
          </a:p>
        </p:txBody>
      </p:sp>
      <p:sp>
        <p:nvSpPr>
          <p:cNvPr id="3" name="文字版面配置區 2"/>
          <p:cNvSpPr>
            <a:spLocks noGrp="1"/>
          </p:cNvSpPr>
          <p:nvPr>
            <p:ph type="body" sz="half" idx="1"/>
          </p:nvPr>
        </p:nvSpPr>
        <p:spPr>
          <a:xfrm>
            <a:off x="495300" y="1600206"/>
            <a:ext cx="4375150" cy="452596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5035550" y="1600206"/>
            <a:ext cx="4375150" cy="452596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solidFill>
                <a:srgbClr val="444D26"/>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solidFill>
                <a:srgbClr val="444D26"/>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64BA64F-B2FE-4BBA-B1ED-3FE5C98622AC}" type="slidenum">
              <a:rPr lang="en-US" altLang="zh-TW"/>
              <a:pPr>
                <a:defRPr/>
              </a:pPr>
              <a:t>‹#›</a:t>
            </a:fld>
            <a:endParaRPr lang="en-US" altLang="zh-TW"/>
          </a:p>
        </p:txBody>
      </p:sp>
    </p:spTree>
    <p:extLst>
      <p:ext uri="{BB962C8B-B14F-4D97-AF65-F5344CB8AC3E}">
        <p14:creationId xmlns:p14="http://schemas.microsoft.com/office/powerpoint/2010/main" val="23713747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標題及物件: 強調">
    <p:bg>
      <p:bgPr>
        <a:blipFill dpi="0" rotWithShape="1">
          <a:blip r:embed="rId2" cstate="screen">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634082"/>
          </a:xfrm>
        </p:spPr>
        <p:txBody>
          <a:bodyPr>
            <a:normAutofit/>
          </a:bodyPr>
          <a:lstStyle>
            <a:lvl1pPr algn="l">
              <a:defRPr sz="3200"/>
            </a:lvl1pPr>
          </a:lstStyle>
          <a:p>
            <a:pPr eaLnBrk="1" latinLnBrk="0" hangingPunct="1"/>
            <a:r>
              <a:rPr lang="zh-TW" altLang="en-US"/>
              <a:t>按一下以編輯母片標題樣式</a:t>
            </a:r>
            <a:endParaRPr dirty="0"/>
          </a:p>
        </p:txBody>
      </p:sp>
      <p:sp>
        <p:nvSpPr>
          <p:cNvPr id="5" name="Slide Number Placeholder 4"/>
          <p:cNvSpPr>
            <a:spLocks noGrp="1"/>
          </p:cNvSpPr>
          <p:nvPr>
            <p:ph type="sldNum" sz="quarter" idx="12"/>
          </p:nvPr>
        </p:nvSpPr>
        <p:spPr/>
        <p:txBody>
          <a:bodyPr/>
          <a:lstStyle>
            <a:lvl1pPr eaLnBrk="1" latinLnBrk="0" hangingPunct="1">
              <a:defRPr kumimoji="0" lang="zh-TW">
                <a:solidFill>
                  <a:schemeClr val="tx1">
                    <a:lumMod val="85000"/>
                    <a:lumOff val="15000"/>
                  </a:schemeClr>
                </a:solidFill>
              </a:defRPr>
            </a:lvl1pPr>
          </a:lstStyle>
          <a:p>
            <a:fld id="{B53C6B42-1E47-49D2-93BD-C418A23E89A6}" type="slidenum">
              <a:rPr altLang="en-US" smtClean="0">
                <a:solidFill>
                  <a:prstClr val="black">
                    <a:lumMod val="85000"/>
                    <a:lumOff val="15000"/>
                  </a:prstClr>
                </a:solidFill>
                <a:ea typeface="微軟正黑體"/>
              </a:rPr>
              <a:pPr/>
              <a:t>‹#›</a:t>
            </a:fld>
            <a:endParaRPr altLang="en-US">
              <a:solidFill>
                <a:prstClr val="black">
                  <a:lumMod val="85000"/>
                  <a:lumOff val="15000"/>
                </a:prstClr>
              </a:solidFill>
              <a:ea typeface="微軟正黑體"/>
            </a:endParaRPr>
          </a:p>
        </p:txBody>
      </p:sp>
      <p:sp>
        <p:nvSpPr>
          <p:cNvPr id="6" name="Content Placeholder 2"/>
          <p:cNvSpPr>
            <a:spLocks noGrp="1"/>
          </p:cNvSpPr>
          <p:nvPr>
            <p:ph idx="1"/>
          </p:nvPr>
        </p:nvSpPr>
        <p:spPr>
          <a:xfrm>
            <a:off x="495300" y="1412783"/>
            <a:ext cx="8915400" cy="4713387"/>
          </a:xfrm>
        </p:spPr>
        <p:txBody>
          <a:bodyPr/>
          <a:lstStyle>
            <a:lvl1pPr eaLnBrk="1" latinLnBrk="0" hangingPunct="1">
              <a:defRPr kumimoji="0" lang="zh-TW">
                <a:solidFill>
                  <a:schemeClr val="tx1">
                    <a:lumMod val="85000"/>
                    <a:lumOff val="15000"/>
                  </a:schemeClr>
                </a:solidFill>
              </a:defRPr>
            </a:lvl1pPr>
            <a:lvl2pPr eaLnBrk="1" latinLnBrk="0" hangingPunct="1">
              <a:defRPr kumimoji="0" lang="zh-TW">
                <a:solidFill>
                  <a:schemeClr val="tx1">
                    <a:lumMod val="85000"/>
                    <a:lumOff val="15000"/>
                  </a:schemeClr>
                </a:solidFill>
              </a:defRPr>
            </a:lvl2pPr>
            <a:lvl3pPr eaLnBrk="1" latinLnBrk="0" hangingPunct="1">
              <a:defRPr kumimoji="0" lang="zh-TW">
                <a:solidFill>
                  <a:schemeClr val="tx1">
                    <a:lumMod val="85000"/>
                    <a:lumOff val="15000"/>
                  </a:schemeClr>
                </a:solidFill>
              </a:defRPr>
            </a:lvl3pPr>
            <a:lvl4pPr eaLnBrk="1" latinLnBrk="0" hangingPunct="1">
              <a:defRPr kumimoji="0" lang="zh-TW">
                <a:solidFill>
                  <a:schemeClr val="tx1">
                    <a:lumMod val="85000"/>
                    <a:lumOff val="15000"/>
                  </a:schemeClr>
                </a:solidFill>
              </a:defRPr>
            </a:lvl4pPr>
            <a:lvl5pPr eaLnBrk="1" latinLnBrk="0" hangingPunct="1">
              <a:defRPr kumimoji="0" lang="zh-TW">
                <a:solidFill>
                  <a:schemeClr val="tx1">
                    <a:lumMod val="85000"/>
                    <a:lumOff val="15000"/>
                  </a:schemeClr>
                </a:solidFill>
              </a:defRPr>
            </a:lvl5pPr>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dirty="0"/>
          </a:p>
        </p:txBody>
      </p:sp>
    </p:spTree>
    <p:extLst>
      <p:ext uri="{BB962C8B-B14F-4D97-AF65-F5344CB8AC3E}">
        <p14:creationId xmlns:p14="http://schemas.microsoft.com/office/powerpoint/2010/main" val="3906063978"/>
      </p:ext>
    </p:extLst>
  </p:cSld>
  <p:clrMapOvr>
    <a:masterClrMapping/>
  </p:clrMapOvr>
  <p:transition>
    <p:random/>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cSld name="只有標題: 強調">
    <p:bg>
      <p:bgPr>
        <a:blipFill dpi="0" rotWithShape="1">
          <a:blip r:embed="rId2" cstate="screen">
            <a:lum/>
          </a:blip>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53C6B42-1E47-49D2-93BD-C418A23E89A6}" type="slidenum">
              <a:rPr lang="zh-TW" altLang="en-US" smtClean="0"/>
              <a:pPr/>
              <a:t>‹#›</a:t>
            </a:fld>
            <a:endParaRPr lang="zh-TW" altLang="en-US"/>
          </a:p>
        </p:txBody>
      </p:sp>
      <p:sp>
        <p:nvSpPr>
          <p:cNvPr id="6" name="Title 1"/>
          <p:cNvSpPr>
            <a:spLocks noGrp="1"/>
          </p:cNvSpPr>
          <p:nvPr>
            <p:ph type="title" hasCustomPrompt="1"/>
          </p:nvPr>
        </p:nvSpPr>
        <p:spPr>
          <a:xfrm>
            <a:off x="314600" y="3052372"/>
            <a:ext cx="9410700" cy="1095600"/>
          </a:xfrm>
        </p:spPr>
        <p:txBody>
          <a:bodyPr>
            <a:normAutofit/>
          </a:bodyPr>
          <a:lstStyle>
            <a:lvl1pPr algn="ctr" eaLnBrk="1" latinLnBrk="0" hangingPunct="1">
              <a:defRPr kumimoji="0" lang="zh-TW" sz="4600" b="1" kern="1200" spc="-150" baseline="0">
                <a:ln>
                  <a:gradFill>
                    <a:gsLst>
                      <a:gs pos="0">
                        <a:schemeClr val="bg1"/>
                      </a:gs>
                      <a:gs pos="50000">
                        <a:schemeClr val="bg1">
                          <a:lumMod val="75000"/>
                        </a:schemeClr>
                      </a:gs>
                    </a:gsLst>
                    <a:lin ang="5400000" scaled="0"/>
                  </a:gradFill>
                </a:ln>
                <a:solidFill>
                  <a:schemeClr val="accent6">
                    <a:lumMod val="50000"/>
                  </a:schemeClr>
                </a:solidFill>
                <a:effectLst>
                  <a:outerShdw blurRad="38100" algn="ctr" rotWithShape="0">
                    <a:prstClr val="black">
                      <a:alpha val="25000"/>
                    </a:prstClr>
                  </a:outerShdw>
                  <a:reflection blurRad="6350" stA="60000" endA="900" endPos="58000" dir="5400000" sy="-100000" algn="bl" rotWithShape="0"/>
                </a:effectLst>
                <a:latin typeface="微軟正黑體" pitchFamily="34" charset="-120"/>
                <a:ea typeface="微軟正黑體" pitchFamily="34" charset="-120"/>
                <a:cs typeface="+mn-cs"/>
              </a:defRPr>
            </a:lvl1pPr>
          </a:lstStyle>
          <a:p>
            <a:r>
              <a:rPr kumimoji="0" lang="zh-TW" dirty="0"/>
              <a:t>按一下以編輯母片標題樣式</a:t>
            </a:r>
          </a:p>
        </p:txBody>
      </p:sp>
    </p:spTree>
    <p:extLst>
      <p:ext uri="{BB962C8B-B14F-4D97-AF65-F5344CB8AC3E}">
        <p14:creationId xmlns:p14="http://schemas.microsoft.com/office/powerpoint/2010/main" val="3654702769"/>
      </p:ext>
    </p:extLst>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a:p>
        </p:txBody>
      </p:sp>
      <p:sp>
        <p:nvSpPr>
          <p:cNvPr id="9" name="Content Placeholder 8"/>
          <p:cNvSpPr>
            <a:spLocks noGrp="1"/>
          </p:cNvSpPr>
          <p:nvPr>
            <p:ph sz="quarter" idx="1"/>
          </p:nvPr>
        </p:nvSpPr>
        <p:spPr>
          <a:xfrm>
            <a:off x="660400" y="1589567"/>
            <a:ext cx="4210050" cy="45720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11" name="Content Placeholder 10"/>
          <p:cNvSpPr>
            <a:spLocks noGrp="1"/>
          </p:cNvSpPr>
          <p:nvPr>
            <p:ph sz="quarter" idx="2"/>
          </p:nvPr>
        </p:nvSpPr>
        <p:spPr>
          <a:xfrm>
            <a:off x="5248643" y="1589567"/>
            <a:ext cx="4210050" cy="45720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8" name="Date Placeholder 7"/>
          <p:cNvSpPr>
            <a:spLocks noGrp="1"/>
          </p:cNvSpPr>
          <p:nvPr>
            <p:ph type="dt" sz="half" idx="15"/>
          </p:nvPr>
        </p:nvSpPr>
        <p:spPr/>
        <p:txBody>
          <a:bodyPr rtlCol="0"/>
          <a:lstStyle/>
          <a:p>
            <a:endParaRPr lang="en-US"/>
          </a:p>
        </p:txBody>
      </p:sp>
      <p:sp>
        <p:nvSpPr>
          <p:cNvPr id="10" name="Slide Number Placeholder 9"/>
          <p:cNvSpPr>
            <a:spLocks noGrp="1"/>
          </p:cNvSpPr>
          <p:nvPr>
            <p:ph type="sldNum" sz="quarter" idx="16"/>
          </p:nvPr>
        </p:nvSpPr>
        <p:spPr/>
        <p:txBody>
          <a:bodyPr rtlCol="0"/>
          <a:lstStyle/>
          <a:p>
            <a:pPr algn="ctr"/>
            <a:fld id="{1AD93096-5B34-4342-9326-69289CEAE4C2}" type="slidenum">
              <a:rPr lang="en-US" smtClean="0"/>
              <a:pPr algn="ct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577850" y="273050"/>
            <a:ext cx="8832850" cy="869950"/>
          </a:xfrm>
        </p:spPr>
        <p:txBody>
          <a:bodyPr anchor="ctr"/>
          <a:lstStyle>
            <a:lvl1pPr>
              <a:defRPr/>
            </a:lvl1pPr>
          </a:lstStyle>
          <a:p>
            <a:r>
              <a:rPr lang="zh-TW" altLang="en-US"/>
              <a:t>按一下以編輯母片標題樣式</a:t>
            </a:r>
            <a:endParaRPr lang="en-US" dirty="0"/>
          </a:p>
        </p:txBody>
      </p:sp>
      <p:sp>
        <p:nvSpPr>
          <p:cNvPr id="11" name="Content Placeholder 10"/>
          <p:cNvSpPr>
            <a:spLocks noGrp="1"/>
          </p:cNvSpPr>
          <p:nvPr>
            <p:ph sz="quarter" idx="2"/>
          </p:nvPr>
        </p:nvSpPr>
        <p:spPr>
          <a:xfrm>
            <a:off x="660400" y="2438400"/>
            <a:ext cx="4210050" cy="35814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13" name="Content Placeholder 12"/>
          <p:cNvSpPr>
            <a:spLocks noGrp="1"/>
          </p:cNvSpPr>
          <p:nvPr>
            <p:ph sz="quarter" idx="4"/>
          </p:nvPr>
        </p:nvSpPr>
        <p:spPr>
          <a:xfrm>
            <a:off x="5200650" y="2438400"/>
            <a:ext cx="4210050" cy="35814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10" name="Date Placeholder 9"/>
          <p:cNvSpPr>
            <a:spLocks noGrp="1"/>
          </p:cNvSpPr>
          <p:nvPr>
            <p:ph type="dt" sz="half" idx="15"/>
          </p:nvPr>
        </p:nvSpPr>
        <p:spPr/>
        <p:txBody>
          <a:bodyPr rtlCol="0"/>
          <a:lstStyle/>
          <a:p>
            <a:endParaRPr lang="en-US"/>
          </a:p>
        </p:txBody>
      </p:sp>
      <p:sp>
        <p:nvSpPr>
          <p:cNvPr id="12" name="Slide Number Placeholder 11"/>
          <p:cNvSpPr>
            <a:spLocks noGrp="1"/>
          </p:cNvSpPr>
          <p:nvPr>
            <p:ph type="sldNum" sz="quarter" idx="16"/>
          </p:nvPr>
        </p:nvSpPr>
        <p:spPr/>
        <p:txBody>
          <a:bodyPr rtlCol="0"/>
          <a:lstStyle/>
          <a:p>
            <a:pPr algn="ctr"/>
            <a:fld id="{1AD93096-5B34-4342-9326-69289CEAE4C2}" type="slidenum">
              <a:rPr lang="en-US" smtClean="0"/>
              <a:pPr algn="ct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60400" y="1752600"/>
            <a:ext cx="4210050" cy="640080"/>
          </a:xfrm>
          <a:solidFill>
            <a:schemeClr val="accent2"/>
          </a:solidFill>
        </p:spPr>
        <p:txBody>
          <a:bodyPr rtlCol="0" anchor="ctr"/>
          <a:lstStyle>
            <a:lvl1pPr marL="0" indent="0">
              <a:buFontTx/>
              <a:buNone/>
              <a:defRPr sz="2000" b="1">
                <a:solidFill>
                  <a:srgbClr val="FFFFFF"/>
                </a:solidFill>
              </a:defRPr>
            </a:lvl1pPr>
          </a:lstStyle>
          <a:p>
            <a:pPr lvl="0"/>
            <a:r>
              <a:rPr lang="zh-TW" altLang="en-US"/>
              <a:t>按一下以編輯母片文字樣式</a:t>
            </a:r>
          </a:p>
        </p:txBody>
      </p:sp>
      <p:sp>
        <p:nvSpPr>
          <p:cNvPr id="15" name="Text Placeholder 14"/>
          <p:cNvSpPr>
            <a:spLocks noGrp="1"/>
          </p:cNvSpPr>
          <p:nvPr>
            <p:ph type="body" sz="quarter" idx="3"/>
          </p:nvPr>
        </p:nvSpPr>
        <p:spPr>
          <a:xfrm>
            <a:off x="5200650" y="1752600"/>
            <a:ext cx="4210050" cy="640080"/>
          </a:xfrm>
          <a:solidFill>
            <a:schemeClr val="accent4"/>
          </a:solidFill>
        </p:spPr>
        <p:txBody>
          <a:bodyPr rtlCol="0" anchor="ctr"/>
          <a:lstStyle>
            <a:lvl1pPr marL="0" indent="0">
              <a:buFontTx/>
              <a:buNone/>
              <a:defRPr sz="2000" b="1">
                <a:solidFill>
                  <a:srgbClr val="FFFFFF"/>
                </a:solidFill>
              </a:defRPr>
            </a:lvl1pPr>
          </a:lstStyle>
          <a:p>
            <a:pPr lvl="0"/>
            <a:r>
              <a:rPr lang="zh-TW" altLang="en-US"/>
              <a:t>按一下以編輯母片文字樣式</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1AD93096-5B34-4342-9326-69289CEAE4C2}" type="slidenum">
              <a:rPr lang="en-US" smtClean="0"/>
              <a:pPr/>
              <a:t>‹#›</a:t>
            </a:fld>
            <a:endParaRPr lang="en-US" dirty="0">
              <a:solidFill>
                <a:srgbClr val="FFFFFF"/>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0" y="6248400"/>
            <a:ext cx="577850" cy="381000"/>
          </a:xfrm>
        </p:spPr>
        <p:txBody>
          <a:bodyPr/>
          <a:lstStyle>
            <a:lvl1pPr>
              <a:defRPr>
                <a:solidFill>
                  <a:schemeClr val="tx2"/>
                </a:solidFill>
              </a:defRPr>
            </a:lvl1pPr>
          </a:lstStyle>
          <a:p>
            <a:fld id="{1AD93096-5B34-4342-9326-69289CEAE4C2}" type="slidenum">
              <a:rPr lang="en-US" smtClean="0"/>
              <a:pPr/>
              <a:t>‹#›</a:t>
            </a:fld>
            <a:endParaRPr lang="en-US" dirty="0">
              <a:solidFill>
                <a:schemeClr val="tx2"/>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60400" y="273050"/>
            <a:ext cx="8750300" cy="869950"/>
          </a:xfrm>
        </p:spPr>
        <p:txBody>
          <a:bodyPr anchor="ctr"/>
          <a:lstStyle>
            <a:lvl1pPr algn="l">
              <a:buNone/>
              <a:defRPr sz="4400" b="0"/>
            </a:lvl1pPr>
          </a:lstStyle>
          <a:p>
            <a:r>
              <a:rPr lang="zh-TW" altLang="en-US"/>
              <a:t>按一下以編輯母片標題樣式</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1AD93096-5B34-4342-9326-69289CEAE4C2}" type="slidenum">
              <a:rPr lang="en-US" smtClean="0"/>
              <a:pPr/>
              <a:t>‹#›</a:t>
            </a:fld>
            <a:endParaRPr lang="en-US" dirty="0">
              <a:solidFill>
                <a:srgbClr val="FFFFFF"/>
              </a:solidFill>
            </a:endParaRPr>
          </a:p>
        </p:txBody>
      </p:sp>
      <p:sp>
        <p:nvSpPr>
          <p:cNvPr id="9" name="Content Placeholder 8"/>
          <p:cNvSpPr>
            <a:spLocks noGrp="1"/>
          </p:cNvSpPr>
          <p:nvPr>
            <p:ph sz="quarter" idx="1"/>
          </p:nvPr>
        </p:nvSpPr>
        <p:spPr>
          <a:xfrm>
            <a:off x="2559050" y="1752600"/>
            <a:ext cx="6934200" cy="44196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pic>
        <p:nvPicPr>
          <p:cNvPr id="8" name="Picture 7" descr="sm_book.png"/>
          <p:cNvPicPr>
            <a:picLocks noChangeAspect="1"/>
          </p:cNvPicPr>
          <p:nvPr userDrawn="1"/>
        </p:nvPicPr>
        <p:blipFill>
          <a:blip r:embed="rId2" cstate="screen"/>
          <a:stretch>
            <a:fillRect/>
          </a:stretch>
        </p:blipFill>
        <p:spPr>
          <a:xfrm>
            <a:off x="663710" y="1755715"/>
            <a:ext cx="1749916" cy="1688453"/>
          </a:xfrm>
          <a:prstGeom prst="rect">
            <a:avLst/>
          </a:prstGeom>
          <a:ln w="50800" cap="sq" cmpd="dbl">
            <a:solidFill>
              <a:schemeClr val="accent2"/>
            </a:solidFill>
            <a:miter lim="800000"/>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733550" y="5486400"/>
            <a:ext cx="79248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zh-TW" altLang="en-US"/>
              <a:t>按一下以編輯母片文字樣式</a:t>
            </a:r>
          </a:p>
        </p:txBody>
      </p:sp>
      <p:sp>
        <p:nvSpPr>
          <p:cNvPr id="8" name="Rectangle 7"/>
          <p:cNvSpPr/>
          <p:nvPr/>
        </p:nvSpPr>
        <p:spPr bwMode="white">
          <a:xfrm>
            <a:off x="-9906" y="4572000"/>
            <a:ext cx="9906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9" name="Rectangle 8"/>
          <p:cNvSpPr/>
          <p:nvPr/>
        </p:nvSpPr>
        <p:spPr>
          <a:xfrm>
            <a:off x="-9906" y="4663440"/>
            <a:ext cx="158496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0" name="Rectangle 9"/>
          <p:cNvSpPr/>
          <p:nvPr/>
        </p:nvSpPr>
        <p:spPr>
          <a:xfrm>
            <a:off x="1674114" y="4654296"/>
            <a:ext cx="8231886"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 name="Title 1"/>
          <p:cNvSpPr>
            <a:spLocks noGrp="1"/>
          </p:cNvSpPr>
          <p:nvPr>
            <p:ph type="title"/>
          </p:nvPr>
        </p:nvSpPr>
        <p:spPr>
          <a:xfrm>
            <a:off x="1733550" y="4648200"/>
            <a:ext cx="7924800" cy="685800"/>
          </a:xfrm>
        </p:spPr>
        <p:txBody>
          <a:bodyPr anchor="ctr"/>
          <a:lstStyle>
            <a:lvl1pPr algn="l">
              <a:buNone/>
              <a:defRPr sz="2800" b="0">
                <a:solidFill>
                  <a:srgbClr val="FFFFFF"/>
                </a:solidFill>
              </a:defRPr>
            </a:lvl1pPr>
          </a:lstStyle>
          <a:p>
            <a:r>
              <a:rPr lang="zh-TW" altLang="en-US"/>
              <a:t>按一下以編輯母片標題樣式</a:t>
            </a:r>
            <a:endParaRPr lang="en-US" dirty="0"/>
          </a:p>
        </p:txBody>
      </p:sp>
      <p:sp>
        <p:nvSpPr>
          <p:cNvPr id="11" name="Rectangle 10"/>
          <p:cNvSpPr/>
          <p:nvPr/>
        </p:nvSpPr>
        <p:spPr bwMode="white">
          <a:xfrm>
            <a:off x="1568450" y="0"/>
            <a:ext cx="108966"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2" name="Date Placeholder 11"/>
          <p:cNvSpPr>
            <a:spLocks noGrp="1"/>
          </p:cNvSpPr>
          <p:nvPr>
            <p:ph type="dt" sz="half" idx="10"/>
          </p:nvPr>
        </p:nvSpPr>
        <p:spPr>
          <a:xfrm>
            <a:off x="6769100" y="6248467"/>
            <a:ext cx="2889250" cy="365125"/>
          </a:xfrm>
        </p:spPr>
        <p:txBody>
          <a:bodyPr rtlCol="0"/>
          <a:lstStyle/>
          <a:p>
            <a:endParaRPr lang="en-US"/>
          </a:p>
        </p:txBody>
      </p:sp>
      <p:sp>
        <p:nvSpPr>
          <p:cNvPr id="13" name="Slide Number Placeholder 12"/>
          <p:cNvSpPr>
            <a:spLocks noGrp="1"/>
          </p:cNvSpPr>
          <p:nvPr>
            <p:ph type="sldNum" sz="quarter" idx="11"/>
          </p:nvPr>
        </p:nvSpPr>
        <p:spPr>
          <a:xfrm>
            <a:off x="0" y="4667249"/>
            <a:ext cx="1568450" cy="663578"/>
          </a:xfrm>
        </p:spPr>
        <p:txBody>
          <a:bodyPr rtlCol="0"/>
          <a:lstStyle>
            <a:lvl1pPr>
              <a:defRPr sz="2800"/>
            </a:lvl1pPr>
          </a:lstStyle>
          <a:p>
            <a:pPr algn="ctr"/>
            <a:fld id="{1AD93096-5B34-4342-9326-69289CEAE4C2}" type="slidenum">
              <a:rPr lang="en-US" smtClean="0"/>
              <a:pPr algn="ctr"/>
              <a:t>‹#›</a:t>
            </a:fld>
            <a:endParaRPr lang="en-US" sz="2800" dirty="0"/>
          </a:p>
        </p:txBody>
      </p:sp>
      <p:sp>
        <p:nvSpPr>
          <p:cNvPr id="14" name="Footer Placeholder 13"/>
          <p:cNvSpPr>
            <a:spLocks noGrp="1"/>
          </p:cNvSpPr>
          <p:nvPr>
            <p:ph type="ftr" sz="quarter" idx="12"/>
          </p:nvPr>
        </p:nvSpPr>
        <p:spPr>
          <a:xfrm>
            <a:off x="1733550" y="6248273"/>
            <a:ext cx="4953000" cy="365125"/>
          </a:xfrm>
        </p:spPr>
        <p:txBody>
          <a:bodyPr rtlCol="0"/>
          <a:lstStyle/>
          <a:p>
            <a:endParaRPr lang="en-US" dirty="0"/>
          </a:p>
        </p:txBody>
      </p:sp>
      <p:sp>
        <p:nvSpPr>
          <p:cNvPr id="3" name="Picture Placeholder 2"/>
          <p:cNvSpPr>
            <a:spLocks noGrp="1"/>
          </p:cNvSpPr>
          <p:nvPr>
            <p:ph type="pic" idx="1"/>
          </p:nvPr>
        </p:nvSpPr>
        <p:spPr>
          <a:xfrm>
            <a:off x="1690624" y="0"/>
            <a:ext cx="8215376" cy="4568952"/>
          </a:xfrm>
          <a:solidFill>
            <a:schemeClr val="accent1">
              <a:tint val="40000"/>
            </a:schemeClr>
          </a:solidFill>
          <a:ln>
            <a:noFill/>
          </a:ln>
        </p:spPr>
        <p:txBody>
          <a:bodyPr/>
          <a:lstStyle>
            <a:lvl1pPr marL="0" indent="0">
              <a:buNone/>
              <a:defRPr sz="3200"/>
            </a:lvl1pPr>
          </a:lstStyle>
          <a:p>
            <a:r>
              <a:rPr lang="zh-TW" altLang="en-US"/>
              <a:t>按一下圖示以新增圖片</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2" Type="http://schemas.openxmlformats.org/officeDocument/2006/relationships/slideLayout" Target="../slideLayouts/slideLayout2.xml" /><Relationship Id="rId16" Type="http://schemas.openxmlformats.org/officeDocument/2006/relationships/theme" Target="../theme/theme1.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 /><Relationship Id="rId1" Type="http://schemas.openxmlformats.org/officeDocument/2006/relationships/slideLayout" Target="../slideLayouts/slideLayout16.xml" /></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 /><Relationship Id="rId1" Type="http://schemas.openxmlformats.org/officeDocument/2006/relationships/slideLayout" Target="../slideLayouts/slideLayout17.xml" /></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 /><Relationship Id="rId1" Type="http://schemas.openxmlformats.org/officeDocument/2006/relationships/slideLayout" Target="../slideLayouts/slideLayout18.xml" /></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 /><Relationship Id="rId1" Type="http://schemas.openxmlformats.org/officeDocument/2006/relationships/slideLayout" Target="../slideLayouts/slideLayout19.xml" /></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27.xml" /><Relationship Id="rId13" Type="http://schemas.openxmlformats.org/officeDocument/2006/relationships/slideLayout" Target="../slideLayouts/slideLayout32.xml" /><Relationship Id="rId3" Type="http://schemas.openxmlformats.org/officeDocument/2006/relationships/slideLayout" Target="../slideLayouts/slideLayout22.xml" /><Relationship Id="rId7" Type="http://schemas.openxmlformats.org/officeDocument/2006/relationships/slideLayout" Target="../slideLayouts/slideLayout26.xml" /><Relationship Id="rId12" Type="http://schemas.openxmlformats.org/officeDocument/2006/relationships/slideLayout" Target="../slideLayouts/slideLayout31.xml" /><Relationship Id="rId2" Type="http://schemas.openxmlformats.org/officeDocument/2006/relationships/slideLayout" Target="../slideLayouts/slideLayout21.xml" /><Relationship Id="rId16" Type="http://schemas.openxmlformats.org/officeDocument/2006/relationships/theme" Target="../theme/theme6.xml" /><Relationship Id="rId1" Type="http://schemas.openxmlformats.org/officeDocument/2006/relationships/slideLayout" Target="../slideLayouts/slideLayout20.xml" /><Relationship Id="rId6" Type="http://schemas.openxmlformats.org/officeDocument/2006/relationships/slideLayout" Target="../slideLayouts/slideLayout25.xml" /><Relationship Id="rId11" Type="http://schemas.openxmlformats.org/officeDocument/2006/relationships/slideLayout" Target="../slideLayouts/slideLayout30.xml" /><Relationship Id="rId5" Type="http://schemas.openxmlformats.org/officeDocument/2006/relationships/slideLayout" Target="../slideLayouts/slideLayout24.xml" /><Relationship Id="rId15" Type="http://schemas.openxmlformats.org/officeDocument/2006/relationships/slideLayout" Target="../slideLayouts/slideLayout34.xml" /><Relationship Id="rId10" Type="http://schemas.openxmlformats.org/officeDocument/2006/relationships/slideLayout" Target="../slideLayouts/slideLayout29.xml" /><Relationship Id="rId4" Type="http://schemas.openxmlformats.org/officeDocument/2006/relationships/slideLayout" Target="../slideLayouts/slideLayout23.xml" /><Relationship Id="rId9" Type="http://schemas.openxmlformats.org/officeDocument/2006/relationships/slideLayout" Target="../slideLayouts/slideLayout28.xml" /><Relationship Id="rId14" Type="http://schemas.openxmlformats.org/officeDocument/2006/relationships/slideLayout" Target="../slideLayouts/slideLayout33.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60400" y="228600"/>
            <a:ext cx="8832850" cy="990600"/>
          </a:xfrm>
          <a:prstGeom prst="rect">
            <a:avLst/>
          </a:prstGeom>
        </p:spPr>
        <p:txBody>
          <a:bodyPr vert="horz" anchor="ctr">
            <a:normAutofit/>
          </a:bodyPr>
          <a:lstStyle/>
          <a:p>
            <a:r>
              <a:rPr lang="zh-CN" altLang="en-US"/>
              <a:t>单击此处编辑母版标题样式</a:t>
            </a:r>
            <a:endParaRPr lang="en-US" dirty="0"/>
          </a:p>
        </p:txBody>
      </p:sp>
      <p:sp>
        <p:nvSpPr>
          <p:cNvPr id="13" name="Text Placeholder 12"/>
          <p:cNvSpPr>
            <a:spLocks noGrp="1"/>
          </p:cNvSpPr>
          <p:nvPr>
            <p:ph type="body" idx="1"/>
          </p:nvPr>
        </p:nvSpPr>
        <p:spPr>
          <a:xfrm>
            <a:off x="663702" y="1600200"/>
            <a:ext cx="8832850" cy="4526280"/>
          </a:xfrm>
          <a:prstGeom prst="rect">
            <a:avLst/>
          </a:prstGeom>
        </p:spPr>
        <p:txBody>
          <a:bodyPr vert="horz">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14" name="Date Placeholder 13"/>
          <p:cNvSpPr>
            <a:spLocks noGrp="1"/>
          </p:cNvSpPr>
          <p:nvPr>
            <p:ph type="dt" sz="half" idx="2"/>
          </p:nvPr>
        </p:nvSpPr>
        <p:spPr>
          <a:xfrm>
            <a:off x="6604000" y="6248467"/>
            <a:ext cx="2889250" cy="365125"/>
          </a:xfrm>
          <a:prstGeom prst="rect">
            <a:avLst/>
          </a:prstGeom>
        </p:spPr>
        <p:txBody>
          <a:bodyPr vert="horz" anchor="ctr" anchorCtr="0"/>
          <a:lstStyle>
            <a:lvl1pPr algn="l">
              <a:defRPr sz="1400">
                <a:solidFill>
                  <a:schemeClr val="tx2"/>
                </a:solidFill>
              </a:defRPr>
            </a:lvl1pPr>
          </a:lstStyle>
          <a:p>
            <a:endParaRPr lang="en-US" sz="1400" dirty="0">
              <a:solidFill>
                <a:schemeClr val="tx2"/>
              </a:solidFill>
            </a:endParaRPr>
          </a:p>
        </p:txBody>
      </p:sp>
      <p:sp>
        <p:nvSpPr>
          <p:cNvPr id="3" name="Footer Placeholder 2"/>
          <p:cNvSpPr>
            <a:spLocks noGrp="1"/>
          </p:cNvSpPr>
          <p:nvPr>
            <p:ph type="ftr" sz="quarter" idx="3"/>
          </p:nvPr>
        </p:nvSpPr>
        <p:spPr>
          <a:xfrm>
            <a:off x="660408" y="6248273"/>
            <a:ext cx="5872840" cy="365125"/>
          </a:xfrm>
          <a:prstGeom prst="rect">
            <a:avLst/>
          </a:prstGeom>
        </p:spPr>
        <p:txBody>
          <a:bodyPr vert="horz" anchor="ctr"/>
          <a:lstStyle>
            <a:lvl1pPr algn="r">
              <a:defRPr sz="1400">
                <a:solidFill>
                  <a:schemeClr val="tx2"/>
                </a:solidFill>
              </a:defRPr>
            </a:lvl1pPr>
          </a:lstStyle>
          <a:p>
            <a:pPr algn="r"/>
            <a:endParaRPr lang="en-US" sz="1400" dirty="0">
              <a:solidFill>
                <a:schemeClr val="tx2"/>
              </a:solidFill>
            </a:endParaRPr>
          </a:p>
        </p:txBody>
      </p:sp>
      <p:sp>
        <p:nvSpPr>
          <p:cNvPr id="7" name="Rectangle 6"/>
          <p:cNvSpPr/>
          <p:nvPr/>
        </p:nvSpPr>
        <p:spPr bwMode="white">
          <a:xfrm>
            <a:off x="0" y="1234440"/>
            <a:ext cx="9906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8" name="Rectangle 7"/>
          <p:cNvSpPr/>
          <p:nvPr/>
        </p:nvSpPr>
        <p:spPr>
          <a:xfrm>
            <a:off x="0" y="1280160"/>
            <a:ext cx="57785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9" name="Rectangle 8"/>
          <p:cNvSpPr/>
          <p:nvPr/>
        </p:nvSpPr>
        <p:spPr>
          <a:xfrm>
            <a:off x="639762" y="1280160"/>
            <a:ext cx="9266238"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3" name="Slide Number Placeholder 22"/>
          <p:cNvSpPr>
            <a:spLocks noGrp="1"/>
          </p:cNvSpPr>
          <p:nvPr>
            <p:ph type="sldNum" sz="quarter" idx="4"/>
          </p:nvPr>
        </p:nvSpPr>
        <p:spPr>
          <a:xfrm>
            <a:off x="0" y="1272222"/>
            <a:ext cx="577850" cy="244476"/>
          </a:xfrm>
          <a:prstGeom prst="rect">
            <a:avLst/>
          </a:prstGeom>
        </p:spPr>
        <p:txBody>
          <a:bodyPr vert="horz" anchor="ctr" anchorCtr="0">
            <a:normAutofit/>
          </a:bodyPr>
          <a:lstStyle>
            <a:lvl1pPr algn="ctr">
              <a:defRPr sz="1400" b="1">
                <a:solidFill>
                  <a:srgbClr val="FFFFFF"/>
                </a:solidFill>
              </a:defRPr>
            </a:lvl1pPr>
          </a:lstStyle>
          <a:p>
            <a:pPr algn="ctr"/>
            <a:fld id="{72AC53DF-4216-466D-99A7-94400E6C2A25}" type="slidenum">
              <a:rPr lang="en-US" sz="1200" smtClean="0">
                <a:solidFill>
                  <a:schemeClr val="tx2"/>
                </a:solidFill>
              </a:rPr>
              <a:pPr algn="ctr"/>
              <a:t>‹#›</a:t>
            </a:fld>
            <a:endParaRPr lang="en-US" sz="1400" b="1" dirty="0">
              <a:solidFill>
                <a:srgbClr val="FFFFFF"/>
              </a:solidFill>
            </a:endParaRPr>
          </a:p>
        </p:txBody>
      </p:sp>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7" r:id="rId12"/>
    <p:sldLayoutId id="2147483710" r:id="rId13"/>
    <p:sldLayoutId id="2147483711" r:id="rId14"/>
    <p:sldLayoutId id="2147483780" r:id="rId15"/>
  </p:sldLayoutIdLst>
  <p:hf hdr="0" ftr="0" dt="0"/>
  <p:txStyles>
    <p:titleStyle>
      <a:lvl1pPr algn="l" rtl="0" eaLnBrk="1" latinLnBrk="0" hangingPunct="1">
        <a:spcBef>
          <a:spcPct val="0"/>
        </a:spcBef>
        <a:buNone/>
        <a:defRPr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681044" y="365129"/>
            <a:ext cx="8543925"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681044" y="1825625"/>
            <a:ext cx="8543925" cy="4351338"/>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681038" y="6356414"/>
            <a:ext cx="222885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C7CB8FF-29C7-4BA4-BCA3-1587A61D10D4}" type="datetimeFigureOut">
              <a:rPr lang="zh-TW" altLang="en-US" smtClean="0">
                <a:solidFill>
                  <a:prstClr val="black">
                    <a:tint val="75000"/>
                  </a:prstClr>
                </a:solidFill>
              </a:rPr>
              <a:pPr/>
              <a:t>2020/9/2</a:t>
            </a:fld>
            <a:endParaRPr lang="zh-TW" altLang="en-US">
              <a:solidFill>
                <a:prstClr val="black">
                  <a:tint val="75000"/>
                </a:prstClr>
              </a:solidFill>
            </a:endParaRPr>
          </a:p>
        </p:txBody>
      </p:sp>
      <p:sp>
        <p:nvSpPr>
          <p:cNvPr id="5" name="頁尾版面配置區 4"/>
          <p:cNvSpPr>
            <a:spLocks noGrp="1"/>
          </p:cNvSpPr>
          <p:nvPr>
            <p:ph type="ftr" sz="quarter" idx="3"/>
          </p:nvPr>
        </p:nvSpPr>
        <p:spPr>
          <a:xfrm>
            <a:off x="3281369" y="6356414"/>
            <a:ext cx="3343275"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TW" altLang="en-US">
              <a:solidFill>
                <a:prstClr val="black">
                  <a:tint val="75000"/>
                </a:prstClr>
              </a:solidFill>
            </a:endParaRPr>
          </a:p>
        </p:txBody>
      </p:sp>
      <p:sp>
        <p:nvSpPr>
          <p:cNvPr id="6" name="投影片編號版面配置區 5"/>
          <p:cNvSpPr>
            <a:spLocks noGrp="1"/>
          </p:cNvSpPr>
          <p:nvPr>
            <p:ph type="sldNum" sz="quarter" idx="4"/>
          </p:nvPr>
        </p:nvSpPr>
        <p:spPr>
          <a:xfrm>
            <a:off x="6996113" y="6356414"/>
            <a:ext cx="222885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D33D09E-9F57-4C94-BBB8-365807746C6B}"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327450410"/>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TW"/>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681044" y="365129"/>
            <a:ext cx="8543925"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681044" y="1825625"/>
            <a:ext cx="8543925" cy="4351338"/>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681038" y="6356408"/>
            <a:ext cx="222885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C7CB8FF-29C7-4BA4-BCA3-1587A61D10D4}" type="datetimeFigureOut">
              <a:rPr lang="zh-TW" altLang="en-US" smtClean="0">
                <a:solidFill>
                  <a:prstClr val="black">
                    <a:tint val="75000"/>
                  </a:prstClr>
                </a:solidFill>
              </a:rPr>
              <a:pPr/>
              <a:t>2020/9/2</a:t>
            </a:fld>
            <a:endParaRPr lang="zh-TW" altLang="en-US">
              <a:solidFill>
                <a:prstClr val="black">
                  <a:tint val="75000"/>
                </a:prstClr>
              </a:solidFill>
            </a:endParaRPr>
          </a:p>
        </p:txBody>
      </p:sp>
      <p:sp>
        <p:nvSpPr>
          <p:cNvPr id="5" name="頁尾版面配置區 4"/>
          <p:cNvSpPr>
            <a:spLocks noGrp="1"/>
          </p:cNvSpPr>
          <p:nvPr>
            <p:ph type="ftr" sz="quarter" idx="3"/>
          </p:nvPr>
        </p:nvSpPr>
        <p:spPr>
          <a:xfrm>
            <a:off x="3281369" y="6356408"/>
            <a:ext cx="3343275"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TW" altLang="en-US">
              <a:solidFill>
                <a:prstClr val="black">
                  <a:tint val="75000"/>
                </a:prstClr>
              </a:solidFill>
            </a:endParaRPr>
          </a:p>
        </p:txBody>
      </p:sp>
      <p:sp>
        <p:nvSpPr>
          <p:cNvPr id="6" name="投影片編號版面配置區 5"/>
          <p:cNvSpPr>
            <a:spLocks noGrp="1"/>
          </p:cNvSpPr>
          <p:nvPr>
            <p:ph type="sldNum" sz="quarter" idx="4"/>
          </p:nvPr>
        </p:nvSpPr>
        <p:spPr>
          <a:xfrm>
            <a:off x="6996113" y="6356408"/>
            <a:ext cx="222885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D33D09E-9F57-4C94-BBB8-365807746C6B}"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783875323"/>
      </p:ext>
    </p:extLst>
  </p:cSld>
  <p:clrMap bg1="lt1" tx1="dk1" bg2="lt2" tx2="dk2" accent1="accent1" accent2="accent2" accent3="accent3" accent4="accent4" accent5="accent5" accent6="accent6" hlink="hlink" folHlink="folHlink"/>
  <p:sldLayoutIdLst>
    <p:sldLayoutId id="2147483751"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TW"/>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681044" y="365129"/>
            <a:ext cx="8543925"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681044" y="1825625"/>
            <a:ext cx="8543925" cy="4351338"/>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681038" y="6356400"/>
            <a:ext cx="222885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C7CB8FF-29C7-4BA4-BCA3-1587A61D10D4}" type="datetimeFigureOut">
              <a:rPr lang="zh-TW" altLang="en-US" smtClean="0">
                <a:solidFill>
                  <a:prstClr val="black">
                    <a:tint val="75000"/>
                  </a:prstClr>
                </a:solidFill>
              </a:rPr>
              <a:pPr/>
              <a:t>2020/9/2</a:t>
            </a:fld>
            <a:endParaRPr lang="zh-TW" altLang="en-US">
              <a:solidFill>
                <a:prstClr val="black">
                  <a:tint val="75000"/>
                </a:prstClr>
              </a:solidFill>
            </a:endParaRPr>
          </a:p>
        </p:txBody>
      </p:sp>
      <p:sp>
        <p:nvSpPr>
          <p:cNvPr id="5" name="頁尾版面配置區 4"/>
          <p:cNvSpPr>
            <a:spLocks noGrp="1"/>
          </p:cNvSpPr>
          <p:nvPr>
            <p:ph type="ftr" sz="quarter" idx="3"/>
          </p:nvPr>
        </p:nvSpPr>
        <p:spPr>
          <a:xfrm>
            <a:off x="3281369" y="6356400"/>
            <a:ext cx="3343275"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TW" altLang="en-US">
              <a:solidFill>
                <a:prstClr val="black">
                  <a:tint val="75000"/>
                </a:prstClr>
              </a:solidFill>
            </a:endParaRPr>
          </a:p>
        </p:txBody>
      </p:sp>
      <p:sp>
        <p:nvSpPr>
          <p:cNvPr id="6" name="投影片編號版面配置區 5"/>
          <p:cNvSpPr>
            <a:spLocks noGrp="1"/>
          </p:cNvSpPr>
          <p:nvPr>
            <p:ph type="sldNum" sz="quarter" idx="4"/>
          </p:nvPr>
        </p:nvSpPr>
        <p:spPr>
          <a:xfrm>
            <a:off x="6996113" y="6356400"/>
            <a:ext cx="222885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D33D09E-9F57-4C94-BBB8-365807746C6B}"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673144675"/>
      </p:ext>
    </p:extLst>
  </p:cSld>
  <p:clrMap bg1="lt1" tx1="dk1" bg2="lt2" tx2="dk2" accent1="accent1" accent2="accent2" accent3="accent3" accent4="accent4" accent5="accent5" accent6="accent6" hlink="hlink" folHlink="folHlink"/>
  <p:sldLayoutIdLst>
    <p:sldLayoutId id="2147483753"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TW"/>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681044" y="365129"/>
            <a:ext cx="8543925"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681044" y="1825625"/>
            <a:ext cx="8543925" cy="4351338"/>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681038" y="6356376"/>
            <a:ext cx="222885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6F432C0-8737-4459-AE42-D2E248DD7E2E}" type="datetimeFigureOut">
              <a:rPr lang="zh-TW" altLang="en-US" smtClean="0">
                <a:solidFill>
                  <a:prstClr val="black">
                    <a:tint val="75000"/>
                  </a:prstClr>
                </a:solidFill>
              </a:rPr>
              <a:pPr/>
              <a:t>2020/9/2</a:t>
            </a:fld>
            <a:endParaRPr lang="zh-TW" altLang="en-US">
              <a:solidFill>
                <a:prstClr val="black">
                  <a:tint val="75000"/>
                </a:prstClr>
              </a:solidFill>
            </a:endParaRPr>
          </a:p>
        </p:txBody>
      </p:sp>
      <p:sp>
        <p:nvSpPr>
          <p:cNvPr id="5" name="頁尾版面配置區 4"/>
          <p:cNvSpPr>
            <a:spLocks noGrp="1"/>
          </p:cNvSpPr>
          <p:nvPr>
            <p:ph type="ftr" sz="quarter" idx="3"/>
          </p:nvPr>
        </p:nvSpPr>
        <p:spPr>
          <a:xfrm>
            <a:off x="3281369" y="6356376"/>
            <a:ext cx="3343275"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TW" altLang="en-US">
              <a:solidFill>
                <a:prstClr val="black">
                  <a:tint val="75000"/>
                </a:prstClr>
              </a:solidFill>
            </a:endParaRPr>
          </a:p>
        </p:txBody>
      </p:sp>
      <p:sp>
        <p:nvSpPr>
          <p:cNvPr id="6" name="投影片編號版面配置區 5"/>
          <p:cNvSpPr>
            <a:spLocks noGrp="1"/>
          </p:cNvSpPr>
          <p:nvPr>
            <p:ph type="sldNum" sz="quarter" idx="4"/>
          </p:nvPr>
        </p:nvSpPr>
        <p:spPr>
          <a:xfrm>
            <a:off x="6996113" y="6356376"/>
            <a:ext cx="222885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29BCF89-4042-4843-9D63-C29814630324}"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902362629"/>
      </p:ext>
    </p:extLst>
  </p:cSld>
  <p:clrMap bg1="lt1" tx1="dk1" bg2="lt2" tx2="dk2" accent1="accent1" accent2="accent2" accent3="accent3" accent4="accent4" accent5="accent5" accent6="accent6" hlink="hlink" folHlink="folHlink"/>
  <p:sldLayoutIdLst>
    <p:sldLayoutId id="2147483759"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TW"/>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60400" y="228600"/>
            <a:ext cx="8832850" cy="990600"/>
          </a:xfrm>
          <a:prstGeom prst="rect">
            <a:avLst/>
          </a:prstGeom>
        </p:spPr>
        <p:txBody>
          <a:bodyPr vert="horz" anchor="ctr">
            <a:normAutofit/>
          </a:bodyPr>
          <a:lstStyle/>
          <a:p>
            <a:r>
              <a:rPr lang="zh-CN" altLang="en-US"/>
              <a:t>单击此处编辑母版标题样式</a:t>
            </a:r>
            <a:endParaRPr lang="en-US" dirty="0"/>
          </a:p>
        </p:txBody>
      </p:sp>
      <p:sp>
        <p:nvSpPr>
          <p:cNvPr id="13" name="Text Placeholder 12"/>
          <p:cNvSpPr>
            <a:spLocks noGrp="1"/>
          </p:cNvSpPr>
          <p:nvPr>
            <p:ph type="body" idx="1"/>
          </p:nvPr>
        </p:nvSpPr>
        <p:spPr>
          <a:xfrm>
            <a:off x="663702" y="1600200"/>
            <a:ext cx="8832850" cy="4526280"/>
          </a:xfrm>
          <a:prstGeom prst="rect">
            <a:avLst/>
          </a:prstGeom>
        </p:spPr>
        <p:txBody>
          <a:bodyPr vert="horz">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14" name="Date Placeholder 13"/>
          <p:cNvSpPr>
            <a:spLocks noGrp="1"/>
          </p:cNvSpPr>
          <p:nvPr>
            <p:ph type="dt" sz="half" idx="2"/>
          </p:nvPr>
        </p:nvSpPr>
        <p:spPr>
          <a:xfrm>
            <a:off x="6604000" y="6248467"/>
            <a:ext cx="2889250" cy="365125"/>
          </a:xfrm>
          <a:prstGeom prst="rect">
            <a:avLst/>
          </a:prstGeom>
        </p:spPr>
        <p:txBody>
          <a:bodyPr vert="horz" anchor="ctr" anchorCtr="0"/>
          <a:lstStyle>
            <a:lvl1pPr algn="l">
              <a:defRPr sz="1400">
                <a:solidFill>
                  <a:schemeClr val="tx2"/>
                </a:solidFill>
              </a:defRPr>
            </a:lvl1pPr>
          </a:lstStyle>
          <a:p>
            <a:endParaRPr lang="en-US" dirty="0">
              <a:solidFill>
                <a:srgbClr val="444D26"/>
              </a:solidFill>
            </a:endParaRPr>
          </a:p>
        </p:txBody>
      </p:sp>
      <p:sp>
        <p:nvSpPr>
          <p:cNvPr id="3" name="Footer Placeholder 2"/>
          <p:cNvSpPr>
            <a:spLocks noGrp="1"/>
          </p:cNvSpPr>
          <p:nvPr>
            <p:ph type="ftr" sz="quarter" idx="3"/>
          </p:nvPr>
        </p:nvSpPr>
        <p:spPr>
          <a:xfrm>
            <a:off x="660408" y="6248273"/>
            <a:ext cx="5872840" cy="365125"/>
          </a:xfrm>
          <a:prstGeom prst="rect">
            <a:avLst/>
          </a:prstGeom>
        </p:spPr>
        <p:txBody>
          <a:bodyPr vert="horz" anchor="ctr"/>
          <a:lstStyle>
            <a:lvl1pPr algn="r">
              <a:defRPr sz="1400">
                <a:solidFill>
                  <a:schemeClr val="tx2"/>
                </a:solidFill>
              </a:defRPr>
            </a:lvl1pPr>
          </a:lstStyle>
          <a:p>
            <a:endParaRPr lang="en-US" dirty="0">
              <a:solidFill>
                <a:srgbClr val="444D26"/>
              </a:solidFill>
            </a:endParaRPr>
          </a:p>
        </p:txBody>
      </p:sp>
      <p:sp>
        <p:nvSpPr>
          <p:cNvPr id="7" name="Rectangle 6"/>
          <p:cNvSpPr/>
          <p:nvPr/>
        </p:nvSpPr>
        <p:spPr bwMode="white">
          <a:xfrm>
            <a:off x="0" y="1234440"/>
            <a:ext cx="9906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Rectangle 7"/>
          <p:cNvSpPr/>
          <p:nvPr/>
        </p:nvSpPr>
        <p:spPr>
          <a:xfrm>
            <a:off x="0" y="1280160"/>
            <a:ext cx="57785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ctangle 8"/>
          <p:cNvSpPr/>
          <p:nvPr/>
        </p:nvSpPr>
        <p:spPr>
          <a:xfrm>
            <a:off x="639762" y="1280160"/>
            <a:ext cx="9266238"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3" name="Slide Number Placeholder 22"/>
          <p:cNvSpPr>
            <a:spLocks noGrp="1"/>
          </p:cNvSpPr>
          <p:nvPr>
            <p:ph type="sldNum" sz="quarter" idx="4"/>
          </p:nvPr>
        </p:nvSpPr>
        <p:spPr>
          <a:xfrm>
            <a:off x="0" y="1272222"/>
            <a:ext cx="577850" cy="244476"/>
          </a:xfrm>
          <a:prstGeom prst="rect">
            <a:avLst/>
          </a:prstGeom>
        </p:spPr>
        <p:txBody>
          <a:bodyPr vert="horz" anchor="ctr" anchorCtr="0">
            <a:normAutofit/>
          </a:bodyPr>
          <a:lstStyle>
            <a:lvl1pPr algn="ctr">
              <a:defRPr sz="1400" b="1">
                <a:solidFill>
                  <a:srgbClr val="FFFFFF"/>
                </a:solidFill>
              </a:defRPr>
            </a:lvl1pPr>
          </a:lstStyle>
          <a:p>
            <a:fld id="{72AC53DF-4216-466D-99A7-94400E6C2A25}" type="slidenum">
              <a:rPr lang="en-US" sz="1200" smtClean="0">
                <a:solidFill>
                  <a:srgbClr val="444D26"/>
                </a:solidFill>
              </a:rPr>
              <a:pPr/>
              <a:t>‹#›</a:t>
            </a:fld>
            <a:endParaRPr lang="en-US" dirty="0"/>
          </a:p>
        </p:txBody>
      </p:sp>
    </p:spTree>
    <p:extLst>
      <p:ext uri="{BB962C8B-B14F-4D97-AF65-F5344CB8AC3E}">
        <p14:creationId xmlns:p14="http://schemas.microsoft.com/office/powerpoint/2010/main" val="2499368064"/>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 id="2147483777" r:id="rId13"/>
    <p:sldLayoutId id="2147483778" r:id="rId14"/>
    <p:sldLayoutId id="2147483779" r:id="rId15"/>
  </p:sldLayoutIdLst>
  <p:hf hdr="0" ftr="0" dt="0"/>
  <p:txStyles>
    <p:titleStyle>
      <a:lvl1pPr algn="l" rtl="0" eaLnBrk="1" latinLnBrk="0" hangingPunct="1">
        <a:spcBef>
          <a:spcPct val="0"/>
        </a:spcBef>
        <a:buNone/>
        <a:defRPr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2" Type="http://schemas.openxmlformats.org/officeDocument/2006/relationships/image" Target="../media/image19.png"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3" Type="http://schemas.openxmlformats.org/officeDocument/2006/relationships/image" Target="../media/image20.png" /><Relationship Id="rId2" Type="http://schemas.openxmlformats.org/officeDocument/2006/relationships/notesSlide" Target="../notesSlides/notesSlide1.xml" /><Relationship Id="rId1" Type="http://schemas.openxmlformats.org/officeDocument/2006/relationships/slideLayout" Target="../slideLayouts/slideLayout7.xml" /></Relationships>
</file>

<file path=ppt/slides/_rels/slide12.xml.rels><?xml version="1.0" encoding="UTF-8" standalone="yes"?>
<Relationships xmlns="http://schemas.openxmlformats.org/package/2006/relationships"><Relationship Id="rId3" Type="http://schemas.openxmlformats.org/officeDocument/2006/relationships/image" Target="../media/image21.png" /><Relationship Id="rId2" Type="http://schemas.openxmlformats.org/officeDocument/2006/relationships/notesSlide" Target="../notesSlides/notesSlide2.xml" /><Relationship Id="rId1" Type="http://schemas.openxmlformats.org/officeDocument/2006/relationships/slideLayout" Target="../slideLayouts/slideLayout7.xml" /></Relationships>
</file>

<file path=ppt/slides/_rels/slide13.xml.rels><?xml version="1.0" encoding="UTF-8" standalone="yes"?>
<Relationships xmlns="http://schemas.openxmlformats.org/package/2006/relationships"><Relationship Id="rId3" Type="http://schemas.openxmlformats.org/officeDocument/2006/relationships/image" Target="../media/image22.png" /><Relationship Id="rId2" Type="http://schemas.openxmlformats.org/officeDocument/2006/relationships/hyperlink" Target="https://apcs.csie.ntnu.edu.tw/" TargetMode="External"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2" Type="http://schemas.openxmlformats.org/officeDocument/2006/relationships/image" Target="../media/image12.png"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2" Type="http://schemas.openxmlformats.org/officeDocument/2006/relationships/image" Target="../media/image23.png"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2" Type="http://schemas.openxmlformats.org/officeDocument/2006/relationships/image" Target="../media/image24.png"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2" Type="http://schemas.openxmlformats.org/officeDocument/2006/relationships/image" Target="../media/image25.png" /><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2" Type="http://schemas.openxmlformats.org/officeDocument/2006/relationships/image" Target="../media/image26.png"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 /><Relationship Id="rId2" Type="http://schemas.openxmlformats.org/officeDocument/2006/relationships/diagramData" Target="../diagrams/data1.xml" /><Relationship Id="rId1" Type="http://schemas.openxmlformats.org/officeDocument/2006/relationships/slideLayout" Target="../slideLayouts/slideLayout15.xml" /><Relationship Id="rId6" Type="http://schemas.microsoft.com/office/2007/relationships/diagramDrawing" Target="../diagrams/drawing1.xml" /><Relationship Id="rId5" Type="http://schemas.openxmlformats.org/officeDocument/2006/relationships/diagramColors" Target="../diagrams/colors1.xml" /><Relationship Id="rId4" Type="http://schemas.openxmlformats.org/officeDocument/2006/relationships/diagramQuickStyle" Target="../diagrams/quickStyle1.xml" /></Relationships>
</file>

<file path=ppt/slides/_rels/slide20.xml.rels><?xml version="1.0" encoding="UTF-8" standalone="yes"?>
<Relationships xmlns="http://schemas.openxmlformats.org/package/2006/relationships"><Relationship Id="rId2" Type="http://schemas.openxmlformats.org/officeDocument/2006/relationships/image" Target="../media/image27.png" /><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2" Type="http://schemas.openxmlformats.org/officeDocument/2006/relationships/image" Target="../media/image28.png" /><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2" Type="http://schemas.openxmlformats.org/officeDocument/2006/relationships/image" Target="../media/image29.png" /><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2" Type="http://schemas.openxmlformats.org/officeDocument/2006/relationships/image" Target="../media/image30.png" /><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2" Type="http://schemas.openxmlformats.org/officeDocument/2006/relationships/image" Target="../media/image31.jpeg" /><Relationship Id="rId1" Type="http://schemas.openxmlformats.org/officeDocument/2006/relationships/slideLayout" Target="../slideLayouts/slideLayout12.xml" /></Relationships>
</file>

<file path=ppt/slides/_rels/slide25.xml.rels><?xml version="1.0" encoding="UTF-8" standalone="yes"?>
<Relationships xmlns="http://schemas.openxmlformats.org/package/2006/relationships"><Relationship Id="rId8" Type="http://schemas.openxmlformats.org/officeDocument/2006/relationships/image" Target="../media/image36.png" /><Relationship Id="rId3" Type="http://schemas.openxmlformats.org/officeDocument/2006/relationships/hyperlink" Target="http://www.uac.edu.tw/" TargetMode="External" /><Relationship Id="rId7" Type="http://schemas.openxmlformats.org/officeDocument/2006/relationships/image" Target="../media/image35.png" /><Relationship Id="rId2" Type="http://schemas.openxmlformats.org/officeDocument/2006/relationships/image" Target="../media/image32.png" /><Relationship Id="rId1" Type="http://schemas.openxmlformats.org/officeDocument/2006/relationships/slideLayout" Target="../slideLayouts/slideLayout12.xml" /><Relationship Id="rId6" Type="http://schemas.openxmlformats.org/officeDocument/2006/relationships/image" Target="../media/image34.png" /><Relationship Id="rId5" Type="http://schemas.openxmlformats.org/officeDocument/2006/relationships/hyperlink" Target="http://www.ceec.edu.tw/" TargetMode="External" /><Relationship Id="rId4" Type="http://schemas.openxmlformats.org/officeDocument/2006/relationships/image" Target="../media/image33.png" /></Relationships>
</file>

<file path=ppt/slides/_rels/slide26.xml.rels><?xml version="1.0" encoding="UTF-8" standalone="yes"?>
<Relationships xmlns="http://schemas.openxmlformats.org/package/2006/relationships"><Relationship Id="rId2" Type="http://schemas.openxmlformats.org/officeDocument/2006/relationships/image" Target="../media/image37.jpeg" /><Relationship Id="rId1" Type="http://schemas.openxmlformats.org/officeDocument/2006/relationships/slideLayout" Target="../slideLayouts/slideLayout16.xml" /></Relationships>
</file>

<file path=ppt/slides/_rels/slide27.xml.rels><?xml version="1.0" encoding="UTF-8" standalone="yes"?>
<Relationships xmlns="http://schemas.openxmlformats.org/package/2006/relationships"><Relationship Id="rId2" Type="http://schemas.openxmlformats.org/officeDocument/2006/relationships/image" Target="../media/image38.jpeg" /><Relationship Id="rId1" Type="http://schemas.openxmlformats.org/officeDocument/2006/relationships/slideLayout" Target="../slideLayouts/slideLayout17.xml" /></Relationships>
</file>

<file path=ppt/slides/_rels/slide28.xml.rels><?xml version="1.0" encoding="UTF-8" standalone="yes"?>
<Relationships xmlns="http://schemas.openxmlformats.org/package/2006/relationships"><Relationship Id="rId2" Type="http://schemas.openxmlformats.org/officeDocument/2006/relationships/image" Target="../media/image39.png" /><Relationship Id="rId1" Type="http://schemas.openxmlformats.org/officeDocument/2006/relationships/slideLayout" Target="../slideLayouts/slideLayout18.xml" /></Relationships>
</file>

<file path=ppt/slides/_rels/slide29.xml.rels><?xml version="1.0" encoding="UTF-8" standalone="yes"?>
<Relationships xmlns="http://schemas.openxmlformats.org/package/2006/relationships"><Relationship Id="rId3" Type="http://schemas.openxmlformats.org/officeDocument/2006/relationships/image" Target="../media/image34.png" /><Relationship Id="rId2" Type="http://schemas.openxmlformats.org/officeDocument/2006/relationships/hyperlink" Target="http://www.ceec.edu.tw/" TargetMode="External" /><Relationship Id="rId1" Type="http://schemas.openxmlformats.org/officeDocument/2006/relationships/slideLayout" Target="../slideLayouts/slideLayout32.xml" /></Relationships>
</file>

<file path=ppt/slides/_rels/slide3.xml.rels><?xml version="1.0" encoding="UTF-8" standalone="yes"?>
<Relationships xmlns="http://schemas.openxmlformats.org/package/2006/relationships"><Relationship Id="rId2" Type="http://schemas.openxmlformats.org/officeDocument/2006/relationships/image" Target="../media/image12.png" /><Relationship Id="rId1" Type="http://schemas.openxmlformats.org/officeDocument/2006/relationships/slideLayout" Target="../slideLayouts/slideLayout2.xml" /></Relationships>
</file>

<file path=ppt/slides/_rels/slide30.xml.rels><?xml version="1.0" encoding="UTF-8" standalone="yes"?>
<Relationships xmlns="http://schemas.openxmlformats.org/package/2006/relationships"><Relationship Id="rId3" Type="http://schemas.openxmlformats.org/officeDocument/2006/relationships/hyperlink" Target="http://www.ceec.edu.tw/Research/paper_doc/ce37/ce37.htm" TargetMode="External" /><Relationship Id="rId2" Type="http://schemas.openxmlformats.org/officeDocument/2006/relationships/notesSlide" Target="../notesSlides/notesSlide3.xml" /><Relationship Id="rId1" Type="http://schemas.openxmlformats.org/officeDocument/2006/relationships/slideLayout" Target="../slideLayouts/slideLayout2.xml" /></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4.xml" /><Relationship Id="rId1" Type="http://schemas.openxmlformats.org/officeDocument/2006/relationships/slideLayout" Target="../slideLayouts/slideLayout2.xml" /></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5.xml" /><Relationship Id="rId1" Type="http://schemas.openxmlformats.org/officeDocument/2006/relationships/slideLayout" Target="../slideLayouts/slideLayout2.xml" /></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6.xml" /><Relationship Id="rId1" Type="http://schemas.openxmlformats.org/officeDocument/2006/relationships/slideLayout" Target="../slideLayouts/slideLayout2.xml" /></Relationships>
</file>

<file path=ppt/slides/_rels/slide36.xml.rels><?xml version="1.0" encoding="UTF-8" standalone="yes"?>
<Relationships xmlns="http://schemas.openxmlformats.org/package/2006/relationships"><Relationship Id="rId3" Type="http://schemas.openxmlformats.org/officeDocument/2006/relationships/image" Target="../media/image35.png" /><Relationship Id="rId2" Type="http://schemas.openxmlformats.org/officeDocument/2006/relationships/notesSlide" Target="../notesSlides/notesSlide7.xml" /><Relationship Id="rId1" Type="http://schemas.openxmlformats.org/officeDocument/2006/relationships/slideLayout" Target="../slideLayouts/slideLayout2.xml" /></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8.xml" /><Relationship Id="rId1" Type="http://schemas.openxmlformats.org/officeDocument/2006/relationships/slideLayout" Target="../slideLayouts/slideLayout2.xml" /></Relationships>
</file>

<file path=ppt/slides/_rels/slide38.xml.rels><?xml version="1.0" encoding="UTF-8" standalone="yes"?>
<Relationships xmlns="http://schemas.openxmlformats.org/package/2006/relationships"><Relationship Id="rId2" Type="http://schemas.openxmlformats.org/officeDocument/2006/relationships/image" Target="../media/image40.png" /><Relationship Id="rId1" Type="http://schemas.openxmlformats.org/officeDocument/2006/relationships/slideLayout" Target="../slideLayouts/slideLayout2.xml" /></Relationships>
</file>

<file path=ppt/slides/_rels/slide39.xml.rels><?xml version="1.0" encoding="UTF-8" standalone="yes"?>
<Relationships xmlns="http://schemas.openxmlformats.org/package/2006/relationships"><Relationship Id="rId2" Type="http://schemas.openxmlformats.org/officeDocument/2006/relationships/image" Target="../media/image31.jpeg" /><Relationship Id="rId1" Type="http://schemas.openxmlformats.org/officeDocument/2006/relationships/slideLayout" Target="../slideLayouts/slideLayout12.xml" /></Relationships>
</file>

<file path=ppt/slides/_rels/slide4.xml.rels><?xml version="1.0" encoding="UTF-8" standalone="yes"?>
<Relationships xmlns="http://schemas.openxmlformats.org/package/2006/relationships"><Relationship Id="rId2" Type="http://schemas.openxmlformats.org/officeDocument/2006/relationships/image" Target="../media/image13.png" /><Relationship Id="rId1" Type="http://schemas.openxmlformats.org/officeDocument/2006/relationships/slideLayout" Target="../slideLayouts/slideLayout2.xml" /></Relationships>
</file>

<file path=ppt/slides/_rels/slide40.xml.rels><?xml version="1.0" encoding="UTF-8" standalone="yes"?>
<Relationships xmlns="http://schemas.openxmlformats.org/package/2006/relationships"><Relationship Id="rId2" Type="http://schemas.openxmlformats.org/officeDocument/2006/relationships/hyperlink" Target="http://srecruit.moe.edu.tw/" TargetMode="External" /><Relationship Id="rId1" Type="http://schemas.openxmlformats.org/officeDocument/2006/relationships/slideLayout" Target="../slideLayouts/slideLayout12.xml" /></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 /></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 /></Relationships>
</file>

<file path=ppt/slides/_rels/slide43.xml.rels><?xml version="1.0" encoding="UTF-8" standalone="yes"?>
<Relationships xmlns="http://schemas.openxmlformats.org/package/2006/relationships"><Relationship Id="rId2" Type="http://schemas.openxmlformats.org/officeDocument/2006/relationships/image" Target="../media/image41.png" /><Relationship Id="rId1" Type="http://schemas.openxmlformats.org/officeDocument/2006/relationships/slideLayout" Target="../slideLayouts/slideLayout12.xml" /></Relationships>
</file>

<file path=ppt/slides/_rels/slide44.xml.rels><?xml version="1.0" encoding="UTF-8" standalone="yes"?>
<Relationships xmlns="http://schemas.openxmlformats.org/package/2006/relationships"><Relationship Id="rId3" Type="http://schemas.openxmlformats.org/officeDocument/2006/relationships/image" Target="../media/image43.png" /><Relationship Id="rId2" Type="http://schemas.openxmlformats.org/officeDocument/2006/relationships/image" Target="../media/image42.png" /><Relationship Id="rId1" Type="http://schemas.openxmlformats.org/officeDocument/2006/relationships/slideLayout" Target="../slideLayouts/slideLayout12.xml" /></Relationships>
</file>

<file path=ppt/slides/_rels/slide45.xml.rels><?xml version="1.0" encoding="UTF-8" standalone="yes"?>
<Relationships xmlns="http://schemas.openxmlformats.org/package/2006/relationships"><Relationship Id="rId3" Type="http://schemas.openxmlformats.org/officeDocument/2006/relationships/image" Target="../media/image45.png" /><Relationship Id="rId2" Type="http://schemas.openxmlformats.org/officeDocument/2006/relationships/image" Target="../media/image44.png" /><Relationship Id="rId1" Type="http://schemas.openxmlformats.org/officeDocument/2006/relationships/slideLayout" Target="../slideLayouts/slideLayout12.xml" /></Relationships>
</file>

<file path=ppt/slides/_rels/slide46.xml.rels><?xml version="1.0" encoding="UTF-8" standalone="yes"?>
<Relationships xmlns="http://schemas.openxmlformats.org/package/2006/relationships"><Relationship Id="rId2" Type="http://schemas.openxmlformats.org/officeDocument/2006/relationships/image" Target="../media/image46.png" /><Relationship Id="rId1" Type="http://schemas.openxmlformats.org/officeDocument/2006/relationships/slideLayout" Target="../slideLayouts/slideLayout12.xml" /></Relationships>
</file>

<file path=ppt/slides/_rels/slide47.xml.rels><?xml version="1.0" encoding="UTF-8" standalone="yes"?>
<Relationships xmlns="http://schemas.openxmlformats.org/package/2006/relationships"><Relationship Id="rId2" Type="http://schemas.openxmlformats.org/officeDocument/2006/relationships/image" Target="../media/image47.png" /><Relationship Id="rId1" Type="http://schemas.openxmlformats.org/officeDocument/2006/relationships/slideLayout" Target="../slideLayouts/slideLayout12.xml" /></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 /></Relationships>
</file>

<file path=ppt/slides/_rels/slide49.xml.rels><?xml version="1.0" encoding="UTF-8" standalone="yes"?>
<Relationships xmlns="http://schemas.openxmlformats.org/package/2006/relationships"><Relationship Id="rId2" Type="http://schemas.openxmlformats.org/officeDocument/2006/relationships/image" Target="../media/image48.png" /><Relationship Id="rId1" Type="http://schemas.openxmlformats.org/officeDocument/2006/relationships/slideLayout" Target="../slideLayouts/slideLayout12.xml" /></Relationships>
</file>

<file path=ppt/slides/_rels/slide5.xml.rels><?xml version="1.0" encoding="UTF-8" standalone="yes"?>
<Relationships xmlns="http://schemas.openxmlformats.org/package/2006/relationships"><Relationship Id="rId2" Type="http://schemas.openxmlformats.org/officeDocument/2006/relationships/image" Target="../media/image14.png" /><Relationship Id="rId1" Type="http://schemas.openxmlformats.org/officeDocument/2006/relationships/slideLayout" Target="../slideLayouts/slideLayout2.xml" /></Relationships>
</file>

<file path=ppt/slides/_rels/slide50.xml.rels><?xml version="1.0" encoding="UTF-8" standalone="yes"?>
<Relationships xmlns="http://schemas.openxmlformats.org/package/2006/relationships"><Relationship Id="rId3" Type="http://schemas.openxmlformats.org/officeDocument/2006/relationships/image" Target="../media/image49.png" /><Relationship Id="rId2" Type="http://schemas.openxmlformats.org/officeDocument/2006/relationships/notesSlide" Target="../notesSlides/notesSlide9.xml" /><Relationship Id="rId1" Type="http://schemas.openxmlformats.org/officeDocument/2006/relationships/slideLayout" Target="../slideLayouts/slideLayout7.xml" /></Relationships>
</file>

<file path=ppt/slides/_rels/slide51.xml.rels><?xml version="1.0" encoding="UTF-8" standalone="yes"?>
<Relationships xmlns="http://schemas.openxmlformats.org/package/2006/relationships"><Relationship Id="rId2" Type="http://schemas.openxmlformats.org/officeDocument/2006/relationships/image" Target="../media/image50.png" /><Relationship Id="rId1" Type="http://schemas.openxmlformats.org/officeDocument/2006/relationships/slideLayout" Target="../slideLayouts/slideLayout7.xml" /></Relationships>
</file>

<file path=ppt/slides/_rels/slide52.xml.rels><?xml version="1.0" encoding="UTF-8" standalone="yes"?>
<Relationships xmlns="http://schemas.openxmlformats.org/package/2006/relationships"><Relationship Id="rId2" Type="http://schemas.openxmlformats.org/officeDocument/2006/relationships/image" Target="../media/image51.png" /><Relationship Id="rId1" Type="http://schemas.openxmlformats.org/officeDocument/2006/relationships/slideLayout" Target="../slideLayouts/slideLayout7.xml" /></Relationships>
</file>

<file path=ppt/slides/_rels/slide53.xml.rels><?xml version="1.0" encoding="UTF-8" standalone="yes"?>
<Relationships xmlns="http://schemas.openxmlformats.org/package/2006/relationships"><Relationship Id="rId2" Type="http://schemas.openxmlformats.org/officeDocument/2006/relationships/image" Target="../media/image52.png" /><Relationship Id="rId1" Type="http://schemas.openxmlformats.org/officeDocument/2006/relationships/slideLayout" Target="../slideLayouts/slideLayout7.xml" /></Relationships>
</file>

<file path=ppt/slides/_rels/slide54.xml.rels><?xml version="1.0" encoding="UTF-8" standalone="yes"?>
<Relationships xmlns="http://schemas.openxmlformats.org/package/2006/relationships"><Relationship Id="rId2" Type="http://schemas.openxmlformats.org/officeDocument/2006/relationships/image" Target="../media/image53.png" /><Relationship Id="rId1" Type="http://schemas.openxmlformats.org/officeDocument/2006/relationships/slideLayout" Target="../slideLayouts/slideLayout7.xml" /></Relationships>
</file>

<file path=ppt/slides/_rels/slide55.xml.rels><?xml version="1.0" encoding="UTF-8" standalone="yes"?>
<Relationships xmlns="http://schemas.openxmlformats.org/package/2006/relationships"><Relationship Id="rId2" Type="http://schemas.openxmlformats.org/officeDocument/2006/relationships/image" Target="../media/image54.png" /><Relationship Id="rId1" Type="http://schemas.openxmlformats.org/officeDocument/2006/relationships/slideLayout" Target="../slideLayouts/slideLayout7.xml" /></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 /></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 /></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 /></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 /></Relationships>
</file>

<file path=ppt/slides/_rels/slide6.xml.rels><?xml version="1.0" encoding="UTF-8" standalone="yes"?>
<Relationships xmlns="http://schemas.openxmlformats.org/package/2006/relationships"><Relationship Id="rId2" Type="http://schemas.openxmlformats.org/officeDocument/2006/relationships/image" Target="../media/image15.png" /><Relationship Id="rId1" Type="http://schemas.openxmlformats.org/officeDocument/2006/relationships/slideLayout" Target="../slideLayouts/slideLayout2.xml" /></Relationships>
</file>

<file path=ppt/slides/_rels/slide60.xml.rels><?xml version="1.0" encoding="UTF-8" standalone="yes"?>
<Relationships xmlns="http://schemas.openxmlformats.org/package/2006/relationships"><Relationship Id="rId2" Type="http://schemas.openxmlformats.org/officeDocument/2006/relationships/image" Target="../media/image55.png" /><Relationship Id="rId1" Type="http://schemas.openxmlformats.org/officeDocument/2006/relationships/slideLayout" Target="../slideLayouts/slideLayout12.xml" /></Relationships>
</file>

<file path=ppt/slides/_rels/slide61.xml.rels><?xml version="1.0" encoding="UTF-8" standalone="yes"?>
<Relationships xmlns="http://schemas.openxmlformats.org/package/2006/relationships"><Relationship Id="rId2" Type="http://schemas.openxmlformats.org/officeDocument/2006/relationships/image" Target="../media/image56.png" /><Relationship Id="rId1" Type="http://schemas.openxmlformats.org/officeDocument/2006/relationships/slideLayout" Target="../slideLayouts/slideLayout19.xml" /></Relationships>
</file>

<file path=ppt/slides/_rels/slide62.xml.rels><?xml version="1.0" encoding="UTF-8" standalone="yes"?>
<Relationships xmlns="http://schemas.openxmlformats.org/package/2006/relationships"><Relationship Id="rId2" Type="http://schemas.openxmlformats.org/officeDocument/2006/relationships/image" Target="../media/image57.png" /><Relationship Id="rId1" Type="http://schemas.openxmlformats.org/officeDocument/2006/relationships/slideLayout" Target="../slideLayouts/slideLayout12.xml" /></Relationships>
</file>

<file path=ppt/slides/_rels/slide63.xml.rels><?xml version="1.0" encoding="UTF-8" standalone="yes"?>
<Relationships xmlns="http://schemas.openxmlformats.org/package/2006/relationships"><Relationship Id="rId2" Type="http://schemas.openxmlformats.org/officeDocument/2006/relationships/image" Target="../media/image58.png" /><Relationship Id="rId1" Type="http://schemas.openxmlformats.org/officeDocument/2006/relationships/slideLayout" Target="../slideLayouts/slideLayout19.xml" /></Relationships>
</file>

<file path=ppt/slides/_rels/slide64.xml.rels><?xml version="1.0" encoding="UTF-8" standalone="yes"?>
<Relationships xmlns="http://schemas.openxmlformats.org/package/2006/relationships"><Relationship Id="rId2" Type="http://schemas.openxmlformats.org/officeDocument/2006/relationships/hyperlink" Target="https://www.caac.ccu.edu.tw/caac106/help_vulnerable.php" TargetMode="External" /><Relationship Id="rId1" Type="http://schemas.openxmlformats.org/officeDocument/2006/relationships/slideLayout" Target="../slideLayouts/slideLayout12.xml" /></Relationships>
</file>

<file path=ppt/slides/_rels/slide65.xml.rels><?xml version="1.0" encoding="UTF-8" standalone="yes"?>
<Relationships xmlns="http://schemas.openxmlformats.org/package/2006/relationships"><Relationship Id="rId2" Type="http://schemas.openxmlformats.org/officeDocument/2006/relationships/image" Target="../media/image59.png" /><Relationship Id="rId1" Type="http://schemas.openxmlformats.org/officeDocument/2006/relationships/slideLayout" Target="../slideLayouts/slideLayout12.xml" /></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 /></Relationships>
</file>

<file path=ppt/slides/_rels/slide67.xml.rels><?xml version="1.0" encoding="UTF-8" standalone="yes"?>
<Relationships xmlns="http://schemas.openxmlformats.org/package/2006/relationships"><Relationship Id="rId3" Type="http://schemas.openxmlformats.org/officeDocument/2006/relationships/hyperlink" Target="http://www.uac.edu.tw/" TargetMode="External" /><Relationship Id="rId2" Type="http://schemas.openxmlformats.org/officeDocument/2006/relationships/image" Target="../media/image60.png" /><Relationship Id="rId1" Type="http://schemas.openxmlformats.org/officeDocument/2006/relationships/slideLayout" Target="../slideLayouts/slideLayout12.xml" /></Relationships>
</file>

<file path=ppt/slides/_rels/slide68.xml.rels><?xml version="1.0" encoding="UTF-8" standalone="yes"?>
<Relationships xmlns="http://schemas.openxmlformats.org/package/2006/relationships"><Relationship Id="rId3" Type="http://schemas.openxmlformats.org/officeDocument/2006/relationships/image" Target="../media/image62.png" /><Relationship Id="rId2" Type="http://schemas.openxmlformats.org/officeDocument/2006/relationships/image" Target="../media/image61.png" /><Relationship Id="rId1" Type="http://schemas.openxmlformats.org/officeDocument/2006/relationships/slideLayout" Target="../slideLayouts/slideLayout12.xml" /></Relationships>
</file>

<file path=ppt/slides/_rels/slide69.xml.rels><?xml version="1.0" encoding="UTF-8" standalone="yes"?>
<Relationships xmlns="http://schemas.openxmlformats.org/package/2006/relationships"><Relationship Id="rId2" Type="http://schemas.openxmlformats.org/officeDocument/2006/relationships/image" Target="../media/image31.jpeg" /><Relationship Id="rId1" Type="http://schemas.openxmlformats.org/officeDocument/2006/relationships/slideLayout" Target="../slideLayouts/slideLayout12.xml" /></Relationships>
</file>

<file path=ppt/slides/_rels/slide7.xml.rels><?xml version="1.0" encoding="UTF-8" standalone="yes"?>
<Relationships xmlns="http://schemas.openxmlformats.org/package/2006/relationships"><Relationship Id="rId2" Type="http://schemas.openxmlformats.org/officeDocument/2006/relationships/image" Target="../media/image16.png" /><Relationship Id="rId1" Type="http://schemas.openxmlformats.org/officeDocument/2006/relationships/slideLayout" Target="../slideLayouts/slideLayout2.xml" /></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2.xml" /></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2.xml" /></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2.xml" /></Relationships>
</file>

<file path=ppt/slides/_rels/slide73.xml.rels><?xml version="1.0" encoding="UTF-8" standalone="yes"?>
<Relationships xmlns="http://schemas.openxmlformats.org/package/2006/relationships"><Relationship Id="rId2" Type="http://schemas.openxmlformats.org/officeDocument/2006/relationships/image" Target="../media/image63.png" /><Relationship Id="rId1" Type="http://schemas.openxmlformats.org/officeDocument/2006/relationships/slideLayout" Target="../slideLayouts/slideLayout12.xml" /></Relationships>
</file>

<file path=ppt/slides/_rels/slide74.xml.rels><?xml version="1.0" encoding="UTF-8" standalone="yes"?>
<Relationships xmlns="http://schemas.openxmlformats.org/package/2006/relationships"><Relationship Id="rId3" Type="http://schemas.openxmlformats.org/officeDocument/2006/relationships/hyperlink" Target="https://university.1111.com.tw/" TargetMode="External" /><Relationship Id="rId2" Type="http://schemas.openxmlformats.org/officeDocument/2006/relationships/hyperlink" Target="https://collego.ceec.edu.tw/Login/Index" TargetMode="External" /><Relationship Id="rId1" Type="http://schemas.openxmlformats.org/officeDocument/2006/relationships/slideLayout" Target="../slideLayouts/slideLayout12.xml" /><Relationship Id="rId5" Type="http://schemas.openxmlformats.org/officeDocument/2006/relationships/hyperlink" Target="https://career.cloud.ncnu.edu.tw/" TargetMode="External" /><Relationship Id="rId4" Type="http://schemas.openxmlformats.org/officeDocument/2006/relationships/hyperlink" Target="https://ioh.tw/" TargetMode="External" /></Relationships>
</file>

<file path=ppt/slides/_rels/slide75.xml.rels><?xml version="1.0" encoding="UTF-8" standalone="yes"?>
<Relationships xmlns="http://schemas.openxmlformats.org/package/2006/relationships"><Relationship Id="rId3" Type="http://schemas.openxmlformats.org/officeDocument/2006/relationships/hyperlink" Target="http://rdrc.mnd.gov.tw/rdrc/index.aspx" TargetMode="External" /><Relationship Id="rId7" Type="http://schemas.openxmlformats.org/officeDocument/2006/relationships/hyperlink" Target="http://issport.camel.ntupes.edu.tw/front/bin/home.phtml" TargetMode="External" /><Relationship Id="rId2" Type="http://schemas.openxmlformats.org/officeDocument/2006/relationships/hyperlink" Target="https://caac.jctv.ntut.edu.tw/" TargetMode="External" /><Relationship Id="rId1" Type="http://schemas.openxmlformats.org/officeDocument/2006/relationships/slideLayout" Target="../slideLayouts/slideLayout12.xml" /><Relationship Id="rId6" Type="http://schemas.openxmlformats.org/officeDocument/2006/relationships/hyperlink" Target="http://exam.tnua.edu.tw/bachelor/new.html" TargetMode="External" /><Relationship Id="rId5" Type="http://schemas.openxmlformats.org/officeDocument/2006/relationships/hyperlink" Target="http://www.tpa.edu.tw/" TargetMode="External" /><Relationship Id="rId4" Type="http://schemas.openxmlformats.org/officeDocument/2006/relationships/hyperlink" Target="http://www.cpu.edu.tw/bin/home.php" TargetMode="External" /></Relationships>
</file>

<file path=ppt/slides/_rels/slide76.xml.rels><?xml version="1.0" encoding="UTF-8" standalone="yes"?>
<Relationships xmlns="http://schemas.openxmlformats.org/package/2006/relationships"><Relationship Id="rId2" Type="http://schemas.openxmlformats.org/officeDocument/2006/relationships/image" Target="../media/image64.png" /><Relationship Id="rId1" Type="http://schemas.openxmlformats.org/officeDocument/2006/relationships/slideLayout" Target="../slideLayouts/slideLayout12.xml" /></Relationships>
</file>

<file path=ppt/slides/_rels/slide77.xml.rels><?xml version="1.0" encoding="UTF-8" standalone="yes"?>
<Relationships xmlns="http://schemas.openxmlformats.org/package/2006/relationships"><Relationship Id="rId2" Type="http://schemas.openxmlformats.org/officeDocument/2006/relationships/image" Target="../media/image7.png" /><Relationship Id="rId1" Type="http://schemas.openxmlformats.org/officeDocument/2006/relationships/slideLayout" Target="../slideLayouts/slideLayout1.xml" /></Relationships>
</file>

<file path=ppt/slides/_rels/slide8.xml.rels><?xml version="1.0" encoding="UTF-8" standalone="yes"?>
<Relationships xmlns="http://schemas.openxmlformats.org/package/2006/relationships"><Relationship Id="rId2" Type="http://schemas.openxmlformats.org/officeDocument/2006/relationships/image" Target="../media/image17.png"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2" Type="http://schemas.openxmlformats.org/officeDocument/2006/relationships/image" Target="../media/image18.png"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ctrTitle"/>
          </p:nvPr>
        </p:nvSpPr>
        <p:spPr>
          <a:xfrm>
            <a:off x="3656856" y="1673589"/>
            <a:ext cx="5904656" cy="2515195"/>
          </a:xfrm>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38100">
                <a:solidFill>
                  <a:schemeClr val="tx1"/>
                </a:solidFill>
                <a:miter lim="800000"/>
                <a:headEnd/>
                <a:tailEnd/>
              </a14:hiddenLine>
            </a:ext>
          </a:extLst>
        </p:spPr>
        <p:txBody>
          <a:bodyPr anchor="ctr">
            <a:normAutofit/>
          </a:bodyPr>
          <a:lstStyle/>
          <a:p>
            <a:r>
              <a:rPr lang="en-US" altLang="zh-TW" sz="5400" b="1" i="1" dirty="0">
                <a:solidFill>
                  <a:srgbClr val="1308EA"/>
                </a:solidFill>
                <a:latin typeface="+mj-ea"/>
              </a:rPr>
              <a:t>110 </a:t>
            </a:r>
            <a:r>
              <a:rPr lang="zh-TW" altLang="en-US" b="1" dirty="0">
                <a:solidFill>
                  <a:srgbClr val="1308EA"/>
                </a:solidFill>
                <a:latin typeface="+mj-ea"/>
              </a:rPr>
              <a:t>學年度</a:t>
            </a:r>
            <a:br>
              <a:rPr lang="en-US" altLang="zh-TW" sz="5400" b="1" dirty="0">
                <a:solidFill>
                  <a:srgbClr val="1308EA"/>
                </a:solidFill>
                <a:latin typeface="+mj-ea"/>
              </a:rPr>
            </a:br>
            <a:r>
              <a:rPr lang="zh-TW" altLang="en-US" b="1" dirty="0">
                <a:solidFill>
                  <a:srgbClr val="1308EA"/>
                </a:solidFill>
                <a:latin typeface="+mj-ea"/>
              </a:rPr>
              <a:t>大學多元入學方案介紹</a:t>
            </a:r>
            <a:endParaRPr lang="zh-TW" altLang="zh-TW" b="1" dirty="0">
              <a:solidFill>
                <a:srgbClr val="1308EA"/>
              </a:solidFill>
              <a:latin typeface="+mj-ea"/>
            </a:endParaRPr>
          </a:p>
        </p:txBody>
      </p:sp>
      <p:pic>
        <p:nvPicPr>
          <p:cNvPr id="5" name="Content Placeholder 4" descr="compassPencilRuler_bg.png"/>
          <p:cNvPicPr>
            <a:picLocks noChangeAspect="1"/>
          </p:cNvPicPr>
          <p:nvPr/>
        </p:nvPicPr>
        <p:blipFill>
          <a:blip r:embed="rId2" cstate="screen">
            <a:lum bright="28000" contrast="-63000"/>
          </a:blip>
          <a:stretch>
            <a:fillRect/>
          </a:stretch>
        </p:blipFill>
        <p:spPr>
          <a:xfrm>
            <a:off x="488508" y="1593155"/>
            <a:ext cx="2802294" cy="2675930"/>
          </a:xfrm>
          <a:prstGeom prst="rect">
            <a:avLst/>
          </a:prstGeom>
          <a:ln w="50800" cmpd="dbl">
            <a:solidFill>
              <a:schemeClr val="accent2"/>
            </a:solidFill>
          </a:ln>
        </p:spPr>
      </p:pic>
      <p:sp>
        <p:nvSpPr>
          <p:cNvPr id="2" name="投影片編號版面配置區 1"/>
          <p:cNvSpPr>
            <a:spLocks noGrp="1"/>
          </p:cNvSpPr>
          <p:nvPr>
            <p:ph type="sldNum" sz="quarter" idx="12"/>
          </p:nvPr>
        </p:nvSpPr>
        <p:spPr/>
        <p:txBody>
          <a:bodyPr/>
          <a:lstStyle/>
          <a:p>
            <a:fld id="{72AC53DF-4216-466D-99A7-94400E6C2A25}" type="slidenum">
              <a:rPr lang="en-US" smtClean="0"/>
              <a:pPr/>
              <a:t>1</a:t>
            </a:fld>
            <a:endParaRPr lang="en-US" dirty="0">
              <a:solidFill>
                <a:schemeClr val="tx2"/>
              </a:solidFill>
            </a:endParaRPr>
          </a:p>
        </p:txBody>
      </p:sp>
    </p:spTree>
    <p:extLst>
      <p:ext uri="{BB962C8B-B14F-4D97-AF65-F5344CB8AC3E}">
        <p14:creationId xmlns:p14="http://schemas.microsoft.com/office/powerpoint/2010/main" val="3255167991"/>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normAutofit fontScale="85000" lnSpcReduction="20000"/>
          </a:bodyPr>
          <a:lstStyle/>
          <a:p>
            <a:fld id="{1AD93096-5B34-4342-9326-69289CEAE4C2}" type="slidenum">
              <a:rPr lang="en-US" smtClean="0"/>
              <a:pPr/>
              <a:t>10</a:t>
            </a:fld>
            <a:endParaRPr lang="en-US" dirty="0">
              <a:solidFill>
                <a:srgbClr val="FFFFFF"/>
              </a:solidFill>
            </a:endParaRPr>
          </a:p>
        </p:txBody>
      </p:sp>
      <p:pic>
        <p:nvPicPr>
          <p:cNvPr id="9218" name="Picture 2"/>
          <p:cNvPicPr>
            <a:picLocks noChangeAspect="1" noChangeArrowheads="1"/>
          </p:cNvPicPr>
          <p:nvPr/>
        </p:nvPicPr>
        <p:blipFill>
          <a:blip r:embed="rId2"/>
          <a:srcRect/>
          <a:stretch>
            <a:fillRect/>
          </a:stretch>
        </p:blipFill>
        <p:spPr bwMode="auto">
          <a:xfrm>
            <a:off x="0" y="214290"/>
            <a:ext cx="9906000" cy="6643710"/>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圖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4345" y="1196982"/>
            <a:ext cx="9522486" cy="557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899" name="投影片編號版面配置區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charset="0"/>
                <a:ea typeface="新細明體" pitchFamily="18" charset="-120"/>
              </a:defRPr>
            </a:lvl1pPr>
            <a:lvl2pPr marL="742950" indent="-285750">
              <a:spcBef>
                <a:spcPct val="20000"/>
              </a:spcBef>
              <a:buChar char="–"/>
              <a:defRPr kumimoji="1" sz="2800">
                <a:solidFill>
                  <a:schemeClr val="tx1"/>
                </a:solidFill>
                <a:latin typeface="Arial" charset="0"/>
                <a:ea typeface="新細明體" pitchFamily="18" charset="-120"/>
              </a:defRPr>
            </a:lvl2pPr>
            <a:lvl3pPr marL="1143000" indent="-228600">
              <a:spcBef>
                <a:spcPct val="20000"/>
              </a:spcBef>
              <a:buChar char="•"/>
              <a:defRPr kumimoji="1" sz="2400">
                <a:solidFill>
                  <a:schemeClr val="tx1"/>
                </a:solidFill>
                <a:latin typeface="Arial" charset="0"/>
                <a:ea typeface="新細明體" pitchFamily="18" charset="-120"/>
              </a:defRPr>
            </a:lvl3pPr>
            <a:lvl4pPr marL="1600200" indent="-228600">
              <a:spcBef>
                <a:spcPct val="20000"/>
              </a:spcBef>
              <a:buChar char="–"/>
              <a:defRPr kumimoji="1" sz="2000">
                <a:solidFill>
                  <a:schemeClr val="tx1"/>
                </a:solidFill>
                <a:latin typeface="Arial" charset="0"/>
                <a:ea typeface="新細明體" pitchFamily="18" charset="-120"/>
              </a:defRPr>
            </a:lvl4pPr>
            <a:lvl5pPr marL="2057400" indent="-22860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spcBef>
                <a:spcPct val="0"/>
              </a:spcBef>
              <a:buFontTx/>
              <a:buNone/>
            </a:pPr>
            <a:fld id="{F83F9C92-7839-492D-AA05-AE17E2558D81}" type="slidenum">
              <a:rPr lang="en-US" altLang="zh-TW" sz="1400">
                <a:solidFill>
                  <a:srgbClr val="000000"/>
                </a:solidFill>
              </a:rPr>
              <a:pPr>
                <a:spcBef>
                  <a:spcPct val="0"/>
                </a:spcBef>
                <a:buFontTx/>
                <a:buNone/>
              </a:pPr>
              <a:t>11</a:t>
            </a:fld>
            <a:endParaRPr lang="en-US" altLang="zh-TW" sz="1400">
              <a:solidFill>
                <a:srgbClr val="000000"/>
              </a:solidFill>
            </a:endParaRPr>
          </a:p>
        </p:txBody>
      </p:sp>
      <p:sp>
        <p:nvSpPr>
          <p:cNvPr id="5" name="文字方塊 4"/>
          <p:cNvSpPr txBox="1"/>
          <p:nvPr/>
        </p:nvSpPr>
        <p:spPr>
          <a:xfrm>
            <a:off x="194337" y="119063"/>
            <a:ext cx="7333192" cy="1077912"/>
          </a:xfrm>
          <a:prstGeom prst="rect">
            <a:avLst/>
          </a:prstGeom>
          <a:noFill/>
        </p:spPr>
        <p:txBody>
          <a:bodyPr>
            <a:spAutoFit/>
          </a:bodyPr>
          <a:lstStyle/>
          <a:p>
            <a:pPr fontAlgn="base">
              <a:spcBef>
                <a:spcPct val="0"/>
              </a:spcBef>
              <a:defRPr/>
            </a:pPr>
            <a:r>
              <a:rPr kumimoji="1" lang="zh-TW" altLang="en-US" sz="4000" b="1" kern="100" dirty="0">
                <a:solidFill>
                  <a:srgbClr val="0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招生分組</a:t>
            </a:r>
            <a:r>
              <a:rPr kumimoji="1" lang="en-US" altLang="zh-TW" sz="4000" b="1" kern="100" dirty="0">
                <a:solidFill>
                  <a:srgbClr val="0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p>
          <a:p>
            <a:pPr fontAlgn="base">
              <a:spcBef>
                <a:spcPct val="0"/>
              </a:spcBef>
              <a:defRPr/>
            </a:pPr>
            <a:r>
              <a:rPr kumimoji="1" lang="zh-TW" altLang="en-US" sz="2400" b="1" kern="100" dirty="0">
                <a:solidFill>
                  <a:srgbClr val="000000"/>
                </a:solidFill>
                <a:latin typeface="標楷體" panose="03000509000000000000" pitchFamily="65" charset="-120"/>
                <a:ea typeface="標楷體" panose="03000509000000000000" pitchFamily="65" charset="-120"/>
              </a:rPr>
              <a:t>不具</a:t>
            </a:r>
            <a:r>
              <a:rPr kumimoji="1" lang="en-US" altLang="zh-TW" sz="2400" b="1" kern="100" dirty="0">
                <a:solidFill>
                  <a:srgbClr val="000000"/>
                </a:solidFill>
                <a:latin typeface="標楷體" panose="03000509000000000000" pitchFamily="65" charset="-120"/>
                <a:ea typeface="標楷體" panose="03000509000000000000" pitchFamily="65" charset="-120"/>
              </a:rPr>
              <a:t>APCS</a:t>
            </a:r>
            <a:r>
              <a:rPr kumimoji="1" lang="zh-TW" altLang="en-US" sz="2400" b="1" kern="100" dirty="0">
                <a:solidFill>
                  <a:srgbClr val="000000"/>
                </a:solidFill>
                <a:latin typeface="標楷體" panose="03000509000000000000" pitchFamily="65" charset="-120"/>
                <a:ea typeface="標楷體" panose="03000509000000000000" pitchFamily="65" charset="-120"/>
              </a:rPr>
              <a:t>檢測成績之一般考生仍可申請甲組</a:t>
            </a:r>
            <a:endParaRPr kumimoji="1" lang="zh-TW" altLang="zh-TW" sz="2400" b="1" kern="100" dirty="0">
              <a:solidFill>
                <a:srgbClr val="000000"/>
              </a:solidFill>
              <a:latin typeface="標楷體" panose="03000509000000000000" pitchFamily="65" charset="-120"/>
              <a:ea typeface="標楷體" panose="03000509000000000000" pitchFamily="65" charset="-120"/>
            </a:endParaRPr>
          </a:p>
        </p:txBody>
      </p:sp>
      <p:sp>
        <p:nvSpPr>
          <p:cNvPr id="80901" name="矩形 5"/>
          <p:cNvSpPr>
            <a:spLocks noChangeArrowheads="1"/>
          </p:cNvSpPr>
          <p:nvPr/>
        </p:nvSpPr>
        <p:spPr bwMode="auto">
          <a:xfrm>
            <a:off x="5623754" y="217489"/>
            <a:ext cx="313419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charset="0"/>
                <a:ea typeface="新細明體" pitchFamily="18" charset="-120"/>
              </a:defRPr>
            </a:lvl1pPr>
            <a:lvl2pPr marL="742950" indent="-285750">
              <a:spcBef>
                <a:spcPct val="20000"/>
              </a:spcBef>
              <a:buChar char="–"/>
              <a:defRPr kumimoji="1" sz="2800">
                <a:solidFill>
                  <a:schemeClr val="tx1"/>
                </a:solidFill>
                <a:latin typeface="Arial" charset="0"/>
                <a:ea typeface="新細明體" pitchFamily="18" charset="-120"/>
              </a:defRPr>
            </a:lvl2pPr>
            <a:lvl3pPr marL="1143000" indent="-228600">
              <a:spcBef>
                <a:spcPct val="20000"/>
              </a:spcBef>
              <a:buChar char="•"/>
              <a:defRPr kumimoji="1" sz="2400">
                <a:solidFill>
                  <a:schemeClr val="tx1"/>
                </a:solidFill>
                <a:latin typeface="Arial" charset="0"/>
                <a:ea typeface="新細明體" pitchFamily="18" charset="-120"/>
              </a:defRPr>
            </a:lvl3pPr>
            <a:lvl4pPr marL="1600200" indent="-228600">
              <a:spcBef>
                <a:spcPct val="20000"/>
              </a:spcBef>
              <a:buChar char="–"/>
              <a:defRPr kumimoji="1" sz="2000">
                <a:solidFill>
                  <a:schemeClr val="tx1"/>
                </a:solidFill>
                <a:latin typeface="Arial" charset="0"/>
                <a:ea typeface="新細明體" pitchFamily="18" charset="-120"/>
              </a:defRPr>
            </a:lvl4pPr>
            <a:lvl5pPr marL="2057400" indent="-22860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0" fontAlgn="base" hangingPunct="0">
              <a:spcBef>
                <a:spcPct val="0"/>
              </a:spcBef>
              <a:spcAft>
                <a:spcPct val="0"/>
              </a:spcAft>
              <a:buFontTx/>
              <a:buNone/>
            </a:pPr>
            <a:r>
              <a:rPr kumimoji="0" lang="zh-TW" altLang="en-US" b="1" dirty="0">
                <a:solidFill>
                  <a:srgbClr val="FF3300"/>
                </a:solidFill>
                <a:latin typeface="標楷體" pitchFamily="65" charset="-120"/>
                <a:ea typeface="標楷體" pitchFamily="65" charset="-120"/>
              </a:rPr>
              <a:t>校系分則示意圖</a:t>
            </a:r>
            <a:endParaRPr lang="en-US" altLang="zh-TW" sz="1800" dirty="0">
              <a:solidFill>
                <a:srgbClr val="FF3300"/>
              </a:solidFill>
            </a:endParaRPr>
          </a:p>
        </p:txBody>
      </p:sp>
      <p:sp>
        <p:nvSpPr>
          <p:cNvPr id="7" name="圓角矩形 6"/>
          <p:cNvSpPr/>
          <p:nvPr/>
        </p:nvSpPr>
        <p:spPr>
          <a:xfrm>
            <a:off x="1599406" y="1601788"/>
            <a:ext cx="701675" cy="215900"/>
          </a:xfrm>
          <a:prstGeom prst="roundRect">
            <a:avLst/>
          </a:prstGeom>
          <a:noFill/>
          <a:ln w="28575">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1" lang="zh-TW" altLang="en-US">
              <a:solidFill>
                <a:srgbClr val="FFFFFF"/>
              </a:solidFill>
            </a:endParaRPr>
          </a:p>
        </p:txBody>
      </p:sp>
    </p:spTree>
    <p:extLst>
      <p:ext uri="{BB962C8B-B14F-4D97-AF65-F5344CB8AC3E}">
        <p14:creationId xmlns:p14="http://schemas.microsoft.com/office/powerpoint/2010/main" val="36975233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圖片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270" y="1125538"/>
            <a:ext cx="9746059" cy="568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7" name="投影片編號版面配置區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charset="0"/>
                <a:ea typeface="新細明體" pitchFamily="18" charset="-120"/>
              </a:defRPr>
            </a:lvl1pPr>
            <a:lvl2pPr marL="742950" indent="-285750">
              <a:spcBef>
                <a:spcPct val="20000"/>
              </a:spcBef>
              <a:buChar char="–"/>
              <a:defRPr kumimoji="1" sz="2800">
                <a:solidFill>
                  <a:schemeClr val="tx1"/>
                </a:solidFill>
                <a:latin typeface="Arial" charset="0"/>
                <a:ea typeface="新細明體" pitchFamily="18" charset="-120"/>
              </a:defRPr>
            </a:lvl2pPr>
            <a:lvl3pPr marL="1143000" indent="-228600">
              <a:spcBef>
                <a:spcPct val="20000"/>
              </a:spcBef>
              <a:buChar char="•"/>
              <a:defRPr kumimoji="1" sz="2400">
                <a:solidFill>
                  <a:schemeClr val="tx1"/>
                </a:solidFill>
                <a:latin typeface="Arial" charset="0"/>
                <a:ea typeface="新細明體" pitchFamily="18" charset="-120"/>
              </a:defRPr>
            </a:lvl3pPr>
            <a:lvl4pPr marL="1600200" indent="-228600">
              <a:spcBef>
                <a:spcPct val="20000"/>
              </a:spcBef>
              <a:buChar char="–"/>
              <a:defRPr kumimoji="1" sz="2000">
                <a:solidFill>
                  <a:schemeClr val="tx1"/>
                </a:solidFill>
                <a:latin typeface="Arial" charset="0"/>
                <a:ea typeface="新細明體" pitchFamily="18" charset="-120"/>
              </a:defRPr>
            </a:lvl4pPr>
            <a:lvl5pPr marL="2057400" indent="-22860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spcBef>
                <a:spcPct val="0"/>
              </a:spcBef>
              <a:buFontTx/>
              <a:buNone/>
            </a:pPr>
            <a:fld id="{81D08605-ACD8-463B-94E3-55CD9D497456}" type="slidenum">
              <a:rPr lang="en-US" altLang="zh-TW" sz="1400">
                <a:solidFill>
                  <a:srgbClr val="000000"/>
                </a:solidFill>
              </a:rPr>
              <a:pPr>
                <a:spcBef>
                  <a:spcPct val="0"/>
                </a:spcBef>
                <a:buFontTx/>
                <a:buNone/>
              </a:pPr>
              <a:t>12</a:t>
            </a:fld>
            <a:endParaRPr lang="en-US" altLang="zh-TW" sz="1400">
              <a:solidFill>
                <a:srgbClr val="000000"/>
              </a:solidFill>
            </a:endParaRPr>
          </a:p>
        </p:txBody>
      </p:sp>
      <p:sp>
        <p:nvSpPr>
          <p:cNvPr id="5" name="文字方塊 4"/>
          <p:cNvSpPr txBox="1"/>
          <p:nvPr/>
        </p:nvSpPr>
        <p:spPr>
          <a:xfrm>
            <a:off x="0" y="0"/>
            <a:ext cx="7333192" cy="1077912"/>
          </a:xfrm>
          <a:prstGeom prst="rect">
            <a:avLst/>
          </a:prstGeom>
          <a:noFill/>
        </p:spPr>
        <p:txBody>
          <a:bodyPr>
            <a:spAutoFit/>
          </a:bodyPr>
          <a:lstStyle/>
          <a:p>
            <a:pPr fontAlgn="base">
              <a:spcBef>
                <a:spcPct val="0"/>
              </a:spcBef>
              <a:defRPr/>
            </a:pPr>
            <a:r>
              <a:rPr kumimoji="1" lang="zh-TW" altLang="en-US" sz="4000" b="1" kern="100" dirty="0">
                <a:solidFill>
                  <a:srgbClr val="0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少量試辦</a:t>
            </a:r>
            <a:endParaRPr kumimoji="1" lang="en-US" altLang="zh-TW" sz="2000" b="1" kern="100" dirty="0">
              <a:solidFill>
                <a:srgbClr val="0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pPr fontAlgn="base">
              <a:spcBef>
                <a:spcPct val="0"/>
              </a:spcBef>
              <a:defRPr/>
            </a:pPr>
            <a:r>
              <a:rPr kumimoji="1" lang="zh-TW" altLang="en-US" sz="2400" b="1" kern="100" dirty="0">
                <a:solidFill>
                  <a:srgbClr val="000000"/>
                </a:solidFill>
                <a:latin typeface="標楷體" panose="03000509000000000000" pitchFamily="65" charset="-120"/>
                <a:ea typeface="標楷體" panose="03000509000000000000" pitchFamily="65" charset="-120"/>
              </a:rPr>
              <a:t>具</a:t>
            </a:r>
            <a:r>
              <a:rPr kumimoji="1" lang="en-US" altLang="zh-TW" sz="2400" b="1" kern="100" dirty="0">
                <a:solidFill>
                  <a:srgbClr val="000000"/>
                </a:solidFill>
                <a:latin typeface="標楷體" panose="03000509000000000000" pitchFamily="65" charset="-120"/>
                <a:ea typeface="標楷體" panose="03000509000000000000" pitchFamily="65" charset="-120"/>
              </a:rPr>
              <a:t>APCS</a:t>
            </a:r>
            <a:r>
              <a:rPr kumimoji="1" lang="zh-TW" altLang="en-US" sz="2400" b="1" kern="100" dirty="0">
                <a:solidFill>
                  <a:srgbClr val="000000"/>
                </a:solidFill>
                <a:latin typeface="標楷體" panose="03000509000000000000" pitchFamily="65" charset="-120"/>
                <a:ea typeface="標楷體" panose="03000509000000000000" pitchFamily="65" charset="-120"/>
              </a:rPr>
              <a:t>檢測成績之考生，可選擇此入學機會</a:t>
            </a:r>
            <a:endParaRPr kumimoji="1" lang="zh-TW" altLang="zh-TW" sz="2400" b="1" kern="100" dirty="0">
              <a:solidFill>
                <a:srgbClr val="000000"/>
              </a:solidFill>
              <a:latin typeface="標楷體" panose="03000509000000000000" pitchFamily="65" charset="-120"/>
              <a:ea typeface="標楷體" panose="03000509000000000000" pitchFamily="65" charset="-120"/>
            </a:endParaRPr>
          </a:p>
        </p:txBody>
      </p:sp>
      <p:sp>
        <p:nvSpPr>
          <p:cNvPr id="82949" name="矩形 5"/>
          <p:cNvSpPr>
            <a:spLocks noChangeArrowheads="1"/>
          </p:cNvSpPr>
          <p:nvPr/>
        </p:nvSpPr>
        <p:spPr bwMode="auto">
          <a:xfrm>
            <a:off x="6596074" y="142852"/>
            <a:ext cx="313419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charset="0"/>
                <a:ea typeface="新細明體" pitchFamily="18" charset="-120"/>
              </a:defRPr>
            </a:lvl1pPr>
            <a:lvl2pPr marL="742950" indent="-285750">
              <a:spcBef>
                <a:spcPct val="20000"/>
              </a:spcBef>
              <a:buChar char="–"/>
              <a:defRPr kumimoji="1" sz="2800">
                <a:solidFill>
                  <a:schemeClr val="tx1"/>
                </a:solidFill>
                <a:latin typeface="Arial" charset="0"/>
                <a:ea typeface="新細明體" pitchFamily="18" charset="-120"/>
              </a:defRPr>
            </a:lvl2pPr>
            <a:lvl3pPr marL="1143000" indent="-228600">
              <a:spcBef>
                <a:spcPct val="20000"/>
              </a:spcBef>
              <a:buChar char="•"/>
              <a:defRPr kumimoji="1" sz="2400">
                <a:solidFill>
                  <a:schemeClr val="tx1"/>
                </a:solidFill>
                <a:latin typeface="Arial" charset="0"/>
                <a:ea typeface="新細明體" pitchFamily="18" charset="-120"/>
              </a:defRPr>
            </a:lvl3pPr>
            <a:lvl4pPr marL="1600200" indent="-228600">
              <a:spcBef>
                <a:spcPct val="20000"/>
              </a:spcBef>
              <a:buChar char="–"/>
              <a:defRPr kumimoji="1" sz="2000">
                <a:solidFill>
                  <a:schemeClr val="tx1"/>
                </a:solidFill>
                <a:latin typeface="Arial" charset="0"/>
                <a:ea typeface="新細明體" pitchFamily="18" charset="-120"/>
              </a:defRPr>
            </a:lvl4pPr>
            <a:lvl5pPr marL="2057400" indent="-22860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0" fontAlgn="base" hangingPunct="0">
              <a:spcBef>
                <a:spcPct val="0"/>
              </a:spcBef>
              <a:spcAft>
                <a:spcPct val="0"/>
              </a:spcAft>
              <a:buFontTx/>
              <a:buNone/>
            </a:pPr>
            <a:r>
              <a:rPr kumimoji="0" lang="zh-TW" altLang="en-US" b="1" dirty="0">
                <a:solidFill>
                  <a:srgbClr val="FF3300"/>
                </a:solidFill>
                <a:latin typeface="標楷體" pitchFamily="65" charset="-120"/>
                <a:ea typeface="標楷體" pitchFamily="65" charset="-120"/>
              </a:rPr>
              <a:t>校系分則示意圖</a:t>
            </a:r>
            <a:endParaRPr lang="en-US" altLang="zh-TW" sz="1800" dirty="0">
              <a:solidFill>
                <a:srgbClr val="FF3300"/>
              </a:solidFill>
            </a:endParaRPr>
          </a:p>
        </p:txBody>
      </p:sp>
      <p:sp>
        <p:nvSpPr>
          <p:cNvPr id="9" name="圓角矩形 8"/>
          <p:cNvSpPr/>
          <p:nvPr/>
        </p:nvSpPr>
        <p:spPr>
          <a:xfrm>
            <a:off x="1129939" y="1520890"/>
            <a:ext cx="469503" cy="252413"/>
          </a:xfrm>
          <a:prstGeom prst="roundRect">
            <a:avLst/>
          </a:prstGeom>
          <a:noFill/>
          <a:ln w="28575">
            <a:solidFill>
              <a:srgbClr val="FF3300"/>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0" fontAlgn="base" hangingPunct="0">
              <a:spcBef>
                <a:spcPct val="0"/>
              </a:spcBef>
              <a:spcAft>
                <a:spcPct val="0"/>
              </a:spcAft>
              <a:defRPr/>
            </a:pPr>
            <a:endParaRPr kumimoji="1" lang="zh-TW" altLang="en-US">
              <a:solidFill>
                <a:srgbClr val="FFFFFF"/>
              </a:solidFill>
            </a:endParaRPr>
          </a:p>
        </p:txBody>
      </p:sp>
      <p:sp>
        <p:nvSpPr>
          <p:cNvPr id="10" name="圓角矩形 9"/>
          <p:cNvSpPr/>
          <p:nvPr/>
        </p:nvSpPr>
        <p:spPr>
          <a:xfrm>
            <a:off x="6045068" y="1125538"/>
            <a:ext cx="2063750" cy="2374900"/>
          </a:xfrm>
          <a:prstGeom prst="roundRect">
            <a:avLst/>
          </a:prstGeom>
          <a:noFill/>
          <a:ln w="28575">
            <a:solidFill>
              <a:srgbClr val="FF3300"/>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0" fontAlgn="base" hangingPunct="0">
              <a:spcBef>
                <a:spcPct val="0"/>
              </a:spcBef>
              <a:spcAft>
                <a:spcPct val="0"/>
              </a:spcAft>
              <a:defRPr/>
            </a:pPr>
            <a:endParaRPr kumimoji="1" lang="zh-TW" altLang="en-US">
              <a:solidFill>
                <a:srgbClr val="FFFFFF"/>
              </a:solidFill>
            </a:endParaRPr>
          </a:p>
        </p:txBody>
      </p:sp>
      <p:sp>
        <p:nvSpPr>
          <p:cNvPr id="11" name="文字方塊 10"/>
          <p:cNvSpPr txBox="1"/>
          <p:nvPr/>
        </p:nvSpPr>
        <p:spPr>
          <a:xfrm>
            <a:off x="4406106" y="2379663"/>
            <a:ext cx="5305558" cy="1107996"/>
          </a:xfrm>
          <a:prstGeom prst="rect">
            <a:avLst/>
          </a:prstGeom>
          <a:noFill/>
        </p:spPr>
        <p:txBody>
          <a:bodyPr>
            <a:spAutoFit/>
          </a:bodyPr>
          <a:lstStyle/>
          <a:p>
            <a:pPr eaLnBrk="0" fontAlgn="base" hangingPunct="0">
              <a:spcBef>
                <a:spcPct val="0"/>
              </a:spcBef>
              <a:spcAft>
                <a:spcPct val="0"/>
              </a:spcAft>
              <a:defRPr/>
            </a:pPr>
            <a:r>
              <a:rPr kumimoji="1" lang="en-US" altLang="zh-TW" sz="2200" b="1" dirty="0">
                <a:solidFill>
                  <a:srgbClr val="2D2D8A">
                    <a:lumMod val="75000"/>
                  </a:srgbClr>
                </a:solidFill>
                <a:latin typeface="標楷體" panose="03000509000000000000" pitchFamily="65" charset="-120"/>
                <a:ea typeface="標楷體" panose="03000509000000000000" pitchFamily="65" charset="-120"/>
              </a:rPr>
              <a:t>APCS</a:t>
            </a:r>
            <a:r>
              <a:rPr kumimoji="1" lang="zh-TW" altLang="en-US" sz="2200" b="1" dirty="0">
                <a:solidFill>
                  <a:srgbClr val="2D2D8A">
                    <a:lumMod val="75000"/>
                  </a:srgbClr>
                </a:solidFill>
                <a:latin typeface="標楷體" panose="03000509000000000000" pitchFamily="65" charset="-120"/>
                <a:ea typeface="標楷體" panose="03000509000000000000" pitchFamily="65" charset="-120"/>
              </a:rPr>
              <a:t>：</a:t>
            </a:r>
            <a:endParaRPr kumimoji="1" lang="en-US" altLang="zh-TW" sz="2200" b="1" dirty="0">
              <a:solidFill>
                <a:srgbClr val="2D2D8A">
                  <a:lumMod val="75000"/>
                </a:srgbClr>
              </a:solidFill>
              <a:latin typeface="標楷體" panose="03000509000000000000" pitchFamily="65" charset="-120"/>
              <a:ea typeface="標楷體" panose="03000509000000000000" pitchFamily="65" charset="-120"/>
            </a:endParaRPr>
          </a:p>
          <a:p>
            <a:pPr eaLnBrk="0" fontAlgn="base" hangingPunct="0">
              <a:spcBef>
                <a:spcPct val="0"/>
              </a:spcBef>
              <a:spcAft>
                <a:spcPct val="0"/>
              </a:spcAft>
              <a:defRPr/>
            </a:pPr>
            <a:r>
              <a:rPr kumimoji="1" lang="zh-TW" altLang="en-US" sz="2200" b="1" dirty="0">
                <a:solidFill>
                  <a:srgbClr val="2D2D8A">
                    <a:lumMod val="75000"/>
                  </a:srgbClr>
                </a:solidFill>
                <a:latin typeface="標楷體" panose="03000509000000000000" pitchFamily="65" charset="-120"/>
                <a:ea typeface="標楷體" panose="03000509000000000000" pitchFamily="65" charset="-120"/>
              </a:rPr>
              <a:t>觀念題組滿分</a:t>
            </a:r>
            <a:r>
              <a:rPr kumimoji="1" lang="en-US" altLang="zh-TW" sz="2200" b="1" dirty="0">
                <a:solidFill>
                  <a:srgbClr val="2D2D8A">
                    <a:lumMod val="75000"/>
                  </a:srgbClr>
                </a:solidFill>
                <a:latin typeface="標楷體" panose="03000509000000000000" pitchFamily="65" charset="-120"/>
                <a:ea typeface="標楷體" panose="03000509000000000000" pitchFamily="65" charset="-120"/>
              </a:rPr>
              <a:t>100</a:t>
            </a:r>
            <a:r>
              <a:rPr kumimoji="1" lang="zh-TW" altLang="en-US" sz="2200" b="1" dirty="0">
                <a:solidFill>
                  <a:srgbClr val="2D2D8A">
                    <a:lumMod val="75000"/>
                  </a:srgbClr>
                </a:solidFill>
                <a:latin typeface="標楷體" panose="03000509000000000000" pitchFamily="65" charset="-120"/>
                <a:ea typeface="標楷體" panose="03000509000000000000" pitchFamily="65" charset="-120"/>
              </a:rPr>
              <a:t>分；</a:t>
            </a:r>
            <a:r>
              <a:rPr kumimoji="1" lang="en-US" altLang="zh-TW" sz="2200" b="1" dirty="0">
                <a:solidFill>
                  <a:srgbClr val="2D2D8A">
                    <a:lumMod val="75000"/>
                  </a:srgbClr>
                </a:solidFill>
                <a:latin typeface="標楷體" panose="03000509000000000000" pitchFamily="65" charset="-120"/>
                <a:ea typeface="標楷體" panose="03000509000000000000" pitchFamily="65" charset="-120"/>
              </a:rPr>
              <a:t>5</a:t>
            </a:r>
            <a:r>
              <a:rPr kumimoji="1" lang="zh-TW" altLang="en-US" sz="2200" b="1" dirty="0">
                <a:solidFill>
                  <a:srgbClr val="2D2D8A">
                    <a:lumMod val="75000"/>
                  </a:srgbClr>
                </a:solidFill>
                <a:latin typeface="標楷體" panose="03000509000000000000" pitchFamily="65" charset="-120"/>
                <a:ea typeface="標楷體" panose="03000509000000000000" pitchFamily="65" charset="-120"/>
              </a:rPr>
              <a:t>等級（</a:t>
            </a:r>
            <a:r>
              <a:rPr kumimoji="1" lang="en-US" altLang="zh-TW" sz="2200" b="1" dirty="0">
                <a:solidFill>
                  <a:srgbClr val="2D2D8A">
                    <a:lumMod val="75000"/>
                  </a:srgbClr>
                </a:solidFill>
                <a:latin typeface="標楷體" panose="03000509000000000000" pitchFamily="65" charset="-120"/>
                <a:ea typeface="標楷體" panose="03000509000000000000" pitchFamily="65" charset="-120"/>
              </a:rPr>
              <a:t>5</a:t>
            </a:r>
            <a:r>
              <a:rPr kumimoji="1" lang="zh-TW" altLang="en-US" sz="2200" b="1" dirty="0">
                <a:solidFill>
                  <a:srgbClr val="2D2D8A">
                    <a:lumMod val="75000"/>
                  </a:srgbClr>
                </a:solidFill>
                <a:latin typeface="標楷體" panose="03000509000000000000" pitchFamily="65" charset="-120"/>
                <a:ea typeface="標楷體" panose="03000509000000000000" pitchFamily="65" charset="-120"/>
              </a:rPr>
              <a:t>級分）</a:t>
            </a:r>
            <a:endParaRPr kumimoji="1" lang="en-US" altLang="zh-TW" sz="2200" b="1" dirty="0">
              <a:solidFill>
                <a:srgbClr val="2D2D8A">
                  <a:lumMod val="75000"/>
                </a:srgbClr>
              </a:solidFill>
              <a:latin typeface="標楷體" panose="03000509000000000000" pitchFamily="65" charset="-120"/>
              <a:ea typeface="標楷體" panose="03000509000000000000" pitchFamily="65" charset="-120"/>
            </a:endParaRPr>
          </a:p>
          <a:p>
            <a:pPr eaLnBrk="0" fontAlgn="base" hangingPunct="0">
              <a:spcBef>
                <a:spcPct val="0"/>
              </a:spcBef>
              <a:spcAft>
                <a:spcPct val="0"/>
              </a:spcAft>
              <a:defRPr/>
            </a:pPr>
            <a:r>
              <a:rPr kumimoji="1" lang="zh-TW" altLang="en-US" sz="2200" b="1" dirty="0">
                <a:solidFill>
                  <a:srgbClr val="2D2D8A">
                    <a:lumMod val="75000"/>
                  </a:srgbClr>
                </a:solidFill>
                <a:latin typeface="標楷體" panose="03000509000000000000" pitchFamily="65" charset="-120"/>
                <a:ea typeface="標楷體" panose="03000509000000000000" pitchFamily="65" charset="-120"/>
              </a:rPr>
              <a:t>實作題組滿分</a:t>
            </a:r>
            <a:r>
              <a:rPr kumimoji="1" lang="en-US" altLang="zh-TW" sz="2200" b="1" dirty="0">
                <a:solidFill>
                  <a:srgbClr val="2D2D8A">
                    <a:lumMod val="75000"/>
                  </a:srgbClr>
                </a:solidFill>
                <a:latin typeface="標楷體" panose="03000509000000000000" pitchFamily="65" charset="-120"/>
                <a:ea typeface="標楷體" panose="03000509000000000000" pitchFamily="65" charset="-120"/>
              </a:rPr>
              <a:t>400</a:t>
            </a:r>
            <a:r>
              <a:rPr kumimoji="1" lang="zh-TW" altLang="en-US" sz="2200" b="1" dirty="0">
                <a:solidFill>
                  <a:srgbClr val="2D2D8A">
                    <a:lumMod val="75000"/>
                  </a:srgbClr>
                </a:solidFill>
                <a:latin typeface="標楷體" panose="03000509000000000000" pitchFamily="65" charset="-120"/>
                <a:ea typeface="標楷體" panose="03000509000000000000" pitchFamily="65" charset="-120"/>
              </a:rPr>
              <a:t>分；</a:t>
            </a:r>
            <a:r>
              <a:rPr kumimoji="1" lang="en-US" altLang="zh-TW" sz="2200" b="1" dirty="0">
                <a:solidFill>
                  <a:srgbClr val="2D2D8A">
                    <a:lumMod val="75000"/>
                  </a:srgbClr>
                </a:solidFill>
                <a:latin typeface="標楷體" panose="03000509000000000000" pitchFamily="65" charset="-120"/>
                <a:ea typeface="標楷體" panose="03000509000000000000" pitchFamily="65" charset="-120"/>
              </a:rPr>
              <a:t>5</a:t>
            </a:r>
            <a:r>
              <a:rPr kumimoji="1" lang="zh-TW" altLang="en-US" sz="2200" b="1" dirty="0">
                <a:solidFill>
                  <a:srgbClr val="2D2D8A">
                    <a:lumMod val="75000"/>
                  </a:srgbClr>
                </a:solidFill>
                <a:latin typeface="標楷體" panose="03000509000000000000" pitchFamily="65" charset="-120"/>
                <a:ea typeface="標楷體" panose="03000509000000000000" pitchFamily="65" charset="-120"/>
              </a:rPr>
              <a:t>等級（</a:t>
            </a:r>
            <a:r>
              <a:rPr kumimoji="1" lang="en-US" altLang="zh-TW" sz="2200" b="1" dirty="0">
                <a:solidFill>
                  <a:srgbClr val="2D2D8A">
                    <a:lumMod val="75000"/>
                  </a:srgbClr>
                </a:solidFill>
                <a:latin typeface="標楷體" panose="03000509000000000000" pitchFamily="65" charset="-120"/>
                <a:ea typeface="標楷體" panose="03000509000000000000" pitchFamily="65" charset="-120"/>
              </a:rPr>
              <a:t>5</a:t>
            </a:r>
            <a:r>
              <a:rPr kumimoji="1" lang="zh-TW" altLang="en-US" sz="2200" b="1" dirty="0">
                <a:solidFill>
                  <a:srgbClr val="2D2D8A">
                    <a:lumMod val="75000"/>
                  </a:srgbClr>
                </a:solidFill>
                <a:latin typeface="標楷體" panose="03000509000000000000" pitchFamily="65" charset="-120"/>
                <a:ea typeface="標楷體" panose="03000509000000000000" pitchFamily="65" charset="-120"/>
              </a:rPr>
              <a:t>級分）。</a:t>
            </a:r>
          </a:p>
        </p:txBody>
      </p:sp>
    </p:spTree>
    <p:extLst>
      <p:ext uri="{BB962C8B-B14F-4D97-AF65-F5344CB8AC3E}">
        <p14:creationId xmlns:p14="http://schemas.microsoft.com/office/powerpoint/2010/main" val="21999680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normAutofit fontScale="85000" lnSpcReduction="20000"/>
          </a:bodyPr>
          <a:lstStyle/>
          <a:p>
            <a:fld id="{1AD93096-5B34-4342-9326-69289CEAE4C2}" type="slidenum">
              <a:rPr lang="en-US" smtClean="0"/>
              <a:pPr/>
              <a:t>13</a:t>
            </a:fld>
            <a:endParaRPr lang="en-US" dirty="0">
              <a:solidFill>
                <a:srgbClr val="FFFFFF"/>
              </a:solidFill>
            </a:endParaRPr>
          </a:p>
        </p:txBody>
      </p:sp>
      <p:sp>
        <p:nvSpPr>
          <p:cNvPr id="6" name="文字方塊 5"/>
          <p:cNvSpPr txBox="1"/>
          <p:nvPr/>
        </p:nvSpPr>
        <p:spPr>
          <a:xfrm>
            <a:off x="452406" y="5572140"/>
            <a:ext cx="6143668" cy="892552"/>
          </a:xfrm>
          <a:prstGeom prst="rect">
            <a:avLst/>
          </a:prstGeom>
          <a:noFill/>
        </p:spPr>
        <p:txBody>
          <a:bodyPr wrap="square" rtlCol="0">
            <a:spAutoFit/>
          </a:bodyPr>
          <a:lstStyle/>
          <a:p>
            <a:r>
              <a:rPr lang="zh-TW" altLang="en-US" sz="2600" dirty="0">
                <a:latin typeface="標楷體" pitchFamily="65" charset="-120"/>
                <a:ea typeface="標楷體" pitchFamily="65" charset="-120"/>
              </a:rPr>
              <a:t>*大學程式設計先修檢測</a:t>
            </a:r>
            <a:r>
              <a:rPr lang="en-US" altLang="zh-TW" sz="2600" dirty="0">
                <a:latin typeface="標楷體" pitchFamily="65" charset="-120"/>
                <a:ea typeface="標楷體" pitchFamily="65" charset="-120"/>
              </a:rPr>
              <a:t>APCS</a:t>
            </a:r>
            <a:r>
              <a:rPr lang="zh-TW" altLang="en-US" sz="2600" dirty="0">
                <a:latin typeface="標楷體" pitchFamily="65" charset="-120"/>
                <a:ea typeface="標楷體" pitchFamily="65" charset="-120"/>
              </a:rPr>
              <a:t>網址  </a:t>
            </a:r>
            <a:r>
              <a:rPr lang="en-US" sz="2600" dirty="0">
                <a:latin typeface="標楷體" pitchFamily="65" charset="-120"/>
                <a:ea typeface="標楷體" pitchFamily="65" charset="-120"/>
                <a:hlinkClick r:id="rId2"/>
              </a:rPr>
              <a:t>https://apcs.csie.ntnu.edu.tw/</a:t>
            </a:r>
            <a:endParaRPr lang="zh-TW" altLang="en-US" sz="2600" dirty="0">
              <a:latin typeface="標楷體" pitchFamily="65" charset="-120"/>
              <a:ea typeface="標楷體" pitchFamily="65" charset="-120"/>
            </a:endParaRPr>
          </a:p>
        </p:txBody>
      </p:sp>
      <p:pic>
        <p:nvPicPr>
          <p:cNvPr id="69633" name="Picture 1"/>
          <p:cNvPicPr>
            <a:picLocks noChangeAspect="1" noChangeArrowheads="1"/>
          </p:cNvPicPr>
          <p:nvPr/>
        </p:nvPicPr>
        <p:blipFill>
          <a:blip r:embed="rId3"/>
          <a:srcRect/>
          <a:stretch>
            <a:fillRect/>
          </a:stretch>
        </p:blipFill>
        <p:spPr bwMode="auto">
          <a:xfrm>
            <a:off x="0" y="214290"/>
            <a:ext cx="9906000" cy="5357850"/>
          </a:xfrm>
          <a:prstGeom prst="rect">
            <a:avLst/>
          </a:prstGeom>
          <a:noFill/>
          <a:ln w="9525">
            <a:noFill/>
            <a:miter lim="800000"/>
            <a:headEnd/>
            <a:tailEnd/>
          </a:ln>
          <a:effectLst/>
        </p:spPr>
      </p:pic>
      <p:sp>
        <p:nvSpPr>
          <p:cNvPr id="7" name="文字方塊 6"/>
          <p:cNvSpPr txBox="1"/>
          <p:nvPr/>
        </p:nvSpPr>
        <p:spPr>
          <a:xfrm>
            <a:off x="4524372" y="428604"/>
            <a:ext cx="714380" cy="369332"/>
          </a:xfrm>
          <a:prstGeom prst="rect">
            <a:avLst/>
          </a:prstGeom>
          <a:solidFill>
            <a:schemeClr val="bg1"/>
          </a:solidFill>
        </p:spPr>
        <p:txBody>
          <a:bodyPr wrap="square" rtlCol="0">
            <a:spAutoFit/>
          </a:bodyPr>
          <a:lstStyle/>
          <a:p>
            <a:endParaRPr lang="zh-TW" alt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normAutofit fontScale="85000" lnSpcReduction="20000"/>
          </a:bodyPr>
          <a:lstStyle/>
          <a:p>
            <a:fld id="{1AD93096-5B34-4342-9326-69289CEAE4C2}" type="slidenum">
              <a:rPr lang="en-US" smtClean="0"/>
              <a:pPr/>
              <a:t>14</a:t>
            </a:fld>
            <a:endParaRPr lang="en-US" dirty="0">
              <a:solidFill>
                <a:srgbClr val="FFFFFF"/>
              </a:solidFill>
            </a:endParaRPr>
          </a:p>
        </p:txBody>
      </p:sp>
      <p:pic>
        <p:nvPicPr>
          <p:cNvPr id="1026" name="Picture 2"/>
          <p:cNvPicPr>
            <a:picLocks noGrp="1" noChangeAspect="1" noChangeArrowheads="1"/>
          </p:cNvPicPr>
          <p:nvPr>
            <p:ph sz="quarter" idx="1"/>
          </p:nvPr>
        </p:nvPicPr>
        <p:blipFill>
          <a:blip r:embed="rId2"/>
          <a:srcRect/>
          <a:stretch>
            <a:fillRect/>
          </a:stretch>
        </p:blipFill>
        <p:spPr bwMode="auto">
          <a:xfrm>
            <a:off x="0" y="85659"/>
            <a:ext cx="9906000" cy="6486613"/>
          </a:xfrm>
          <a:prstGeom prst="rect">
            <a:avLst/>
          </a:prstGeom>
          <a:noFill/>
          <a:ln w="9525">
            <a:noFill/>
            <a:miter lim="800000"/>
            <a:headEnd/>
            <a:tailEnd/>
          </a:ln>
          <a:effectLst/>
        </p:spPr>
      </p:pic>
      <p:sp>
        <p:nvSpPr>
          <p:cNvPr id="4" name="文字方塊 3"/>
          <p:cNvSpPr txBox="1"/>
          <p:nvPr/>
        </p:nvSpPr>
        <p:spPr>
          <a:xfrm>
            <a:off x="1095348" y="2643182"/>
            <a:ext cx="8072494" cy="369332"/>
          </a:xfrm>
          <a:prstGeom prst="rect">
            <a:avLst/>
          </a:prstGeom>
          <a:noFill/>
        </p:spPr>
        <p:txBody>
          <a:bodyPr wrap="square" rtlCol="0">
            <a:spAutoFit/>
          </a:bodyPr>
          <a:lstStyle/>
          <a:p>
            <a:r>
              <a:rPr lang="en-US" altLang="zh-TW" dirty="0">
                <a:solidFill>
                  <a:schemeClr val="bg1"/>
                </a:solidFill>
              </a:rPr>
              <a:t>1</a:t>
            </a:r>
            <a:endParaRPr lang="zh-TW" altLang="en-US" dirty="0">
              <a:solidFill>
                <a:schemeClr val="bg1"/>
              </a:solidFill>
            </a:endParaRPr>
          </a:p>
        </p:txBody>
      </p:sp>
      <p:sp>
        <p:nvSpPr>
          <p:cNvPr id="5" name="矩形 4"/>
          <p:cNvSpPr/>
          <p:nvPr/>
        </p:nvSpPr>
        <p:spPr>
          <a:xfrm>
            <a:off x="952472" y="2571744"/>
            <a:ext cx="8143932" cy="923330"/>
          </a:xfrm>
          <a:prstGeom prst="rect">
            <a:avLst/>
          </a:prstGeom>
          <a:solidFill>
            <a:schemeClr val="bg1"/>
          </a:solidFill>
        </p:spPr>
        <p:txBody>
          <a:bodyPr wrap="square" lIns="91440" tIns="45720" rIns="91440" bIns="45720">
            <a:spAutoFit/>
          </a:bodyPr>
          <a:lstStyle/>
          <a:p>
            <a:pPr algn="ctr"/>
            <a:r>
              <a:rPr lang="en-US" altLang="zh-TW"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110</a:t>
            </a:r>
            <a:r>
              <a:rPr lang="zh-TW" alt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學年度重要試務調整</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214290"/>
            <a:ext cx="9739346" cy="990600"/>
          </a:xfrm>
        </p:spPr>
        <p:txBody>
          <a:bodyPr>
            <a:normAutofit/>
          </a:bodyPr>
          <a:lstStyle/>
          <a:p>
            <a:r>
              <a:rPr lang="zh-TW" altLang="en-US" sz="3800" dirty="0"/>
              <a:t>學測下午㇐、二節節間休息時間延⾧</a:t>
            </a:r>
            <a:r>
              <a:rPr lang="en-US" altLang="zh-TW" sz="3800" dirty="0"/>
              <a:t>20</a:t>
            </a:r>
            <a:r>
              <a:rPr lang="zh-TW" altLang="en-US" sz="3800" dirty="0"/>
              <a:t>分鐘</a:t>
            </a:r>
          </a:p>
        </p:txBody>
      </p:sp>
      <p:sp>
        <p:nvSpPr>
          <p:cNvPr id="3" name="投影片編號版面配置區 2"/>
          <p:cNvSpPr>
            <a:spLocks noGrp="1"/>
          </p:cNvSpPr>
          <p:nvPr>
            <p:ph type="sldNum" sz="quarter" idx="12"/>
          </p:nvPr>
        </p:nvSpPr>
        <p:spPr/>
        <p:txBody>
          <a:bodyPr>
            <a:normAutofit fontScale="85000" lnSpcReduction="20000"/>
          </a:bodyPr>
          <a:lstStyle/>
          <a:p>
            <a:fld id="{1AD93096-5B34-4342-9326-69289CEAE4C2}" type="slidenum">
              <a:rPr lang="en-US" smtClean="0"/>
              <a:pPr/>
              <a:t>15</a:t>
            </a:fld>
            <a:endParaRPr lang="en-US" dirty="0">
              <a:solidFill>
                <a:srgbClr val="FFFFFF"/>
              </a:solidFill>
            </a:endParaRPr>
          </a:p>
        </p:txBody>
      </p:sp>
      <p:pic>
        <p:nvPicPr>
          <p:cNvPr id="2050" name="Picture 2"/>
          <p:cNvPicPr>
            <a:picLocks noChangeAspect="1" noChangeArrowheads="1"/>
          </p:cNvPicPr>
          <p:nvPr/>
        </p:nvPicPr>
        <p:blipFill>
          <a:blip r:embed="rId2"/>
          <a:srcRect/>
          <a:stretch>
            <a:fillRect/>
          </a:stretch>
        </p:blipFill>
        <p:spPr bwMode="auto">
          <a:xfrm>
            <a:off x="0" y="1643050"/>
            <a:ext cx="9572625" cy="4676775"/>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63702" y="142852"/>
            <a:ext cx="8832850" cy="1076348"/>
          </a:xfrm>
        </p:spPr>
        <p:txBody>
          <a:bodyPr>
            <a:normAutofit fontScale="90000"/>
          </a:bodyPr>
          <a:lstStyle/>
          <a:p>
            <a:r>
              <a:rPr lang="zh-TW" altLang="en-US" dirty="0"/>
              <a:t>試場規則調整</a:t>
            </a:r>
            <a:r>
              <a:rPr lang="en-US" altLang="zh-TW" dirty="0"/>
              <a:t>:</a:t>
            </a:r>
            <a:br>
              <a:rPr lang="en-US" altLang="zh-TW" dirty="0"/>
            </a:br>
            <a:r>
              <a:rPr lang="zh-TW" altLang="en-US" dirty="0"/>
              <a:t>無准考證，攜帶有效證件正本</a:t>
            </a:r>
            <a:r>
              <a:rPr lang="en-US" altLang="zh-TW" dirty="0"/>
              <a:t>(</a:t>
            </a:r>
            <a:r>
              <a:rPr lang="zh-TW" altLang="en-US" dirty="0"/>
              <a:t>有照片</a:t>
            </a:r>
            <a:r>
              <a:rPr lang="en-US" altLang="zh-TW" dirty="0"/>
              <a:t>)</a:t>
            </a:r>
            <a:endParaRPr lang="zh-TW" altLang="en-US" dirty="0"/>
          </a:p>
        </p:txBody>
      </p:sp>
      <p:sp>
        <p:nvSpPr>
          <p:cNvPr id="3" name="投影片編號版面配置區 2"/>
          <p:cNvSpPr>
            <a:spLocks noGrp="1"/>
          </p:cNvSpPr>
          <p:nvPr>
            <p:ph type="sldNum" sz="quarter" idx="12"/>
          </p:nvPr>
        </p:nvSpPr>
        <p:spPr/>
        <p:txBody>
          <a:bodyPr>
            <a:normAutofit fontScale="85000" lnSpcReduction="20000"/>
          </a:bodyPr>
          <a:lstStyle/>
          <a:p>
            <a:fld id="{1AD93096-5B34-4342-9326-69289CEAE4C2}" type="slidenum">
              <a:rPr lang="en-US" smtClean="0"/>
              <a:pPr/>
              <a:t>16</a:t>
            </a:fld>
            <a:endParaRPr lang="en-US" dirty="0">
              <a:solidFill>
                <a:srgbClr val="FFFFFF"/>
              </a:solidFill>
            </a:endParaRPr>
          </a:p>
        </p:txBody>
      </p:sp>
      <p:pic>
        <p:nvPicPr>
          <p:cNvPr id="3074" name="Picture 2"/>
          <p:cNvPicPr>
            <a:picLocks noChangeAspect="1" noChangeArrowheads="1"/>
          </p:cNvPicPr>
          <p:nvPr/>
        </p:nvPicPr>
        <p:blipFill>
          <a:blip r:embed="rId2"/>
          <a:srcRect/>
          <a:stretch>
            <a:fillRect/>
          </a:stretch>
        </p:blipFill>
        <p:spPr bwMode="auto">
          <a:xfrm>
            <a:off x="381000" y="1666875"/>
            <a:ext cx="9525000" cy="5191125"/>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各項考試不寄發紙本考試通知</a:t>
            </a:r>
          </a:p>
        </p:txBody>
      </p:sp>
      <p:sp>
        <p:nvSpPr>
          <p:cNvPr id="3" name="投影片編號版面配置區 2"/>
          <p:cNvSpPr>
            <a:spLocks noGrp="1"/>
          </p:cNvSpPr>
          <p:nvPr>
            <p:ph type="sldNum" sz="quarter" idx="12"/>
          </p:nvPr>
        </p:nvSpPr>
        <p:spPr/>
        <p:txBody>
          <a:bodyPr>
            <a:normAutofit fontScale="85000" lnSpcReduction="20000"/>
          </a:bodyPr>
          <a:lstStyle/>
          <a:p>
            <a:fld id="{1AD93096-5B34-4342-9326-69289CEAE4C2}" type="slidenum">
              <a:rPr lang="en-US" smtClean="0"/>
              <a:pPr/>
              <a:t>17</a:t>
            </a:fld>
            <a:endParaRPr lang="en-US" dirty="0">
              <a:solidFill>
                <a:srgbClr val="FFFFFF"/>
              </a:solidFill>
            </a:endParaRPr>
          </a:p>
        </p:txBody>
      </p:sp>
      <p:sp>
        <p:nvSpPr>
          <p:cNvPr id="6" name="矩形 5"/>
          <p:cNvSpPr/>
          <p:nvPr/>
        </p:nvSpPr>
        <p:spPr>
          <a:xfrm>
            <a:off x="380968" y="1785926"/>
            <a:ext cx="9001188" cy="4185761"/>
          </a:xfrm>
          <a:prstGeom prst="rect">
            <a:avLst/>
          </a:prstGeom>
        </p:spPr>
        <p:txBody>
          <a:bodyPr wrap="square">
            <a:spAutoFit/>
          </a:bodyPr>
          <a:lstStyle/>
          <a:p>
            <a:r>
              <a:rPr lang="zh-TW" altLang="en-US" sz="3800" dirty="0">
                <a:latin typeface="+mn-ea"/>
              </a:rPr>
              <a:t>*考生可於各項考試應考資訊系統開放日起 </a:t>
            </a:r>
            <a:r>
              <a:rPr lang="en-US" altLang="zh-TW" sz="3800" dirty="0">
                <a:latin typeface="+mn-ea"/>
              </a:rPr>
              <a:t>A.</a:t>
            </a:r>
            <a:r>
              <a:rPr lang="zh-TW" altLang="en-US" sz="3800" dirty="0">
                <a:latin typeface="+mn-ea"/>
              </a:rPr>
              <a:t>至大考中心網站</a:t>
            </a:r>
            <a:r>
              <a:rPr lang="en-US" altLang="zh-TW" sz="2600" dirty="0">
                <a:latin typeface="+mn-ea"/>
              </a:rPr>
              <a:t>(https://www.ceec.edu.tw)</a:t>
            </a:r>
            <a:r>
              <a:rPr lang="zh-TW" altLang="en-US" sz="3800" dirty="0">
                <a:latin typeface="+mn-ea"/>
              </a:rPr>
              <a:t>各項考試試務專區應考資訊查詢系統查覽或列印 </a:t>
            </a:r>
            <a:endParaRPr lang="en-US" altLang="zh-TW" sz="3800" dirty="0">
              <a:latin typeface="+mn-ea"/>
            </a:endParaRPr>
          </a:p>
          <a:p>
            <a:r>
              <a:rPr lang="en-US" altLang="zh-TW" sz="3800" dirty="0">
                <a:latin typeface="+mn-ea"/>
              </a:rPr>
              <a:t>B.</a:t>
            </a:r>
            <a:r>
              <a:rPr lang="zh-TW" altLang="en-US" sz="3800" dirty="0">
                <a:latin typeface="+mn-ea"/>
              </a:rPr>
              <a:t>以電話語音</a:t>
            </a:r>
            <a:r>
              <a:rPr lang="en-US" altLang="zh-TW" sz="3800" dirty="0">
                <a:latin typeface="+mn-ea"/>
              </a:rPr>
              <a:t>(02-23643677)</a:t>
            </a:r>
            <a:r>
              <a:rPr lang="zh-TW" altLang="en-US" sz="3800" dirty="0">
                <a:latin typeface="+mn-ea"/>
              </a:rPr>
              <a:t>查詢</a:t>
            </a:r>
            <a:endParaRPr lang="en-US" altLang="zh-TW" sz="3800" dirty="0">
              <a:latin typeface="+mn-ea"/>
            </a:endParaRPr>
          </a:p>
          <a:p>
            <a:r>
              <a:rPr lang="en-US" altLang="zh-TW" sz="3800" dirty="0">
                <a:latin typeface="+mn-ea"/>
              </a:rPr>
              <a:t>C.</a:t>
            </a:r>
            <a:r>
              <a:rPr lang="zh-TW" altLang="en-US" sz="3800" dirty="0">
                <a:latin typeface="+mn-ea"/>
              </a:rPr>
              <a:t>報名時若有填寫行動電話號碼，將以簡訊通知考生網路查詢連結</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normAutofit fontScale="85000" lnSpcReduction="20000"/>
          </a:bodyPr>
          <a:lstStyle/>
          <a:p>
            <a:fld id="{1AD93096-5B34-4342-9326-69289CEAE4C2}" type="slidenum">
              <a:rPr lang="en-US" smtClean="0"/>
              <a:pPr/>
              <a:t>18</a:t>
            </a:fld>
            <a:endParaRPr lang="en-US" dirty="0">
              <a:solidFill>
                <a:srgbClr val="FFFFFF"/>
              </a:solidFill>
            </a:endParaRPr>
          </a:p>
        </p:txBody>
      </p:sp>
      <p:pic>
        <p:nvPicPr>
          <p:cNvPr id="4098" name="Picture 2"/>
          <p:cNvPicPr>
            <a:picLocks noChangeAspect="1" noChangeArrowheads="1"/>
          </p:cNvPicPr>
          <p:nvPr/>
        </p:nvPicPr>
        <p:blipFill>
          <a:blip r:embed="rId2"/>
          <a:srcRect/>
          <a:stretch>
            <a:fillRect/>
          </a:stretch>
        </p:blipFill>
        <p:spPr bwMode="auto">
          <a:xfrm>
            <a:off x="452406" y="67949"/>
            <a:ext cx="9453594" cy="6790051"/>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normAutofit fontScale="85000" lnSpcReduction="20000"/>
          </a:bodyPr>
          <a:lstStyle/>
          <a:p>
            <a:fld id="{1AD93096-5B34-4342-9326-69289CEAE4C2}" type="slidenum">
              <a:rPr lang="en-US" smtClean="0"/>
              <a:pPr/>
              <a:t>19</a:t>
            </a:fld>
            <a:endParaRPr lang="en-US" dirty="0">
              <a:solidFill>
                <a:srgbClr val="FFFFFF"/>
              </a:solidFill>
            </a:endParaRPr>
          </a:p>
        </p:txBody>
      </p:sp>
      <p:pic>
        <p:nvPicPr>
          <p:cNvPr id="2050" name="Picture 2"/>
          <p:cNvPicPr>
            <a:picLocks noChangeAspect="1" noChangeArrowheads="1"/>
          </p:cNvPicPr>
          <p:nvPr/>
        </p:nvPicPr>
        <p:blipFill>
          <a:blip r:embed="rId2"/>
          <a:srcRect/>
          <a:stretch>
            <a:fillRect/>
          </a:stretch>
        </p:blipFill>
        <p:spPr bwMode="auto">
          <a:xfrm>
            <a:off x="0" y="0"/>
            <a:ext cx="9906000" cy="6644747"/>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632520" y="404664"/>
            <a:ext cx="6408712" cy="1077019"/>
          </a:xfrm>
        </p:spPr>
        <p:txBody>
          <a:bodyPr>
            <a:noAutofit/>
          </a:bodyPr>
          <a:lstStyle/>
          <a:p>
            <a:r>
              <a:rPr lang="en-US" altLang="zh-TW" sz="3600" dirty="0">
                <a:solidFill>
                  <a:schemeClr val="accent6">
                    <a:lumMod val="50000"/>
                  </a:schemeClr>
                </a:solidFill>
                <a:latin typeface="+mj-ea"/>
                <a:ea typeface="+mj-ea"/>
              </a:rPr>
              <a:t>110</a:t>
            </a:r>
            <a:r>
              <a:rPr lang="zh-TW" altLang="en-US" sz="3600" dirty="0">
                <a:solidFill>
                  <a:schemeClr val="accent6">
                    <a:lumMod val="50000"/>
                  </a:schemeClr>
                </a:solidFill>
                <a:latin typeface="+mj-ea"/>
                <a:ea typeface="+mj-ea"/>
              </a:rPr>
              <a:t>學年度大學多元入學</a:t>
            </a:r>
          </a:p>
        </p:txBody>
      </p:sp>
      <p:graphicFrame>
        <p:nvGraphicFramePr>
          <p:cNvPr id="5" name="內容版面配置區 3" descr="Radial Picture List"/>
          <p:cNvGraphicFramePr>
            <a:graphicFrameLocks/>
          </p:cNvGraphicFramePr>
          <p:nvPr>
            <p:extLst>
              <p:ext uri="{D42A27DB-BD31-4B8C-83A1-F6EECF244321}">
                <p14:modId xmlns:p14="http://schemas.microsoft.com/office/powerpoint/2010/main" val="3358619370"/>
              </p:ext>
            </p:extLst>
          </p:nvPr>
        </p:nvGraphicFramePr>
        <p:xfrm>
          <a:off x="776538" y="1844828"/>
          <a:ext cx="8381058" cy="44361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投影片編號版面配置區 1"/>
          <p:cNvSpPr>
            <a:spLocks noGrp="1"/>
          </p:cNvSpPr>
          <p:nvPr>
            <p:ph type="sldNum" sz="quarter" idx="12"/>
          </p:nvPr>
        </p:nvSpPr>
        <p:spPr/>
        <p:txBody>
          <a:bodyPr>
            <a:normAutofit fontScale="25000" lnSpcReduction="20000"/>
          </a:bodyPr>
          <a:lstStyle/>
          <a:p>
            <a:r>
              <a:rPr lang="zh-TW" altLang="en-US" noProof="0" dirty="0"/>
              <a:t>
            </a:t>
            </a:r>
            <a:fld id="{4FAB73BC-B049-4115-A692-8D63A059BFB8}" type="slidenum">
              <a:rPr lang="en-US" altLang="zh-TW" noProof="0" smtClean="0"/>
              <a:pPr/>
              <a:t>2</a:t>
            </a:fld>
            <a:r>
              <a:rPr lang="en-US" altLang="zh-TW" noProof="0" dirty="0"/>
              <a:t>
            </a:t>
            </a:r>
            <a:endParaRPr lang="zh-TW" altLang="en-US" noProof="0" dirty="0"/>
          </a:p>
        </p:txBody>
      </p:sp>
    </p:spTree>
    <p:extLst>
      <p:ext uri="{BB962C8B-B14F-4D97-AF65-F5344CB8AC3E}">
        <p14:creationId xmlns:p14="http://schemas.microsoft.com/office/powerpoint/2010/main" val="5827845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normAutofit fontScale="85000" lnSpcReduction="20000"/>
          </a:bodyPr>
          <a:lstStyle/>
          <a:p>
            <a:fld id="{1AD93096-5B34-4342-9326-69289CEAE4C2}" type="slidenum">
              <a:rPr lang="en-US" smtClean="0"/>
              <a:pPr/>
              <a:t>20</a:t>
            </a:fld>
            <a:endParaRPr lang="en-US" dirty="0">
              <a:solidFill>
                <a:srgbClr val="FFFFFF"/>
              </a:solidFill>
            </a:endParaRPr>
          </a:p>
        </p:txBody>
      </p:sp>
      <p:pic>
        <p:nvPicPr>
          <p:cNvPr id="3074" name="Picture 2"/>
          <p:cNvPicPr>
            <a:picLocks noChangeAspect="1" noChangeArrowheads="1"/>
          </p:cNvPicPr>
          <p:nvPr/>
        </p:nvPicPr>
        <p:blipFill>
          <a:blip r:embed="rId2"/>
          <a:srcRect/>
          <a:stretch>
            <a:fillRect/>
          </a:stretch>
        </p:blipFill>
        <p:spPr bwMode="auto">
          <a:xfrm>
            <a:off x="0" y="8250"/>
            <a:ext cx="9906000" cy="6635460"/>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normAutofit fontScale="85000" lnSpcReduction="20000"/>
          </a:bodyPr>
          <a:lstStyle/>
          <a:p>
            <a:fld id="{1AD93096-5B34-4342-9326-69289CEAE4C2}" type="slidenum">
              <a:rPr lang="en-US" smtClean="0"/>
              <a:pPr/>
              <a:t>21</a:t>
            </a:fld>
            <a:endParaRPr lang="en-US" dirty="0">
              <a:solidFill>
                <a:srgbClr val="FFFFFF"/>
              </a:solidFill>
            </a:endParaRPr>
          </a:p>
        </p:txBody>
      </p:sp>
      <p:pic>
        <p:nvPicPr>
          <p:cNvPr id="4098" name="Picture 2"/>
          <p:cNvPicPr>
            <a:picLocks noChangeAspect="1" noChangeArrowheads="1"/>
          </p:cNvPicPr>
          <p:nvPr/>
        </p:nvPicPr>
        <p:blipFill>
          <a:blip r:embed="rId2"/>
          <a:srcRect/>
          <a:stretch>
            <a:fillRect/>
          </a:stretch>
        </p:blipFill>
        <p:spPr bwMode="auto">
          <a:xfrm>
            <a:off x="0" y="41201"/>
            <a:ext cx="9905999" cy="6946671"/>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常見違規小叮嚀</a:t>
            </a:r>
          </a:p>
        </p:txBody>
      </p:sp>
      <p:sp>
        <p:nvSpPr>
          <p:cNvPr id="3" name="投影片編號版面配置區 2"/>
          <p:cNvSpPr>
            <a:spLocks noGrp="1"/>
          </p:cNvSpPr>
          <p:nvPr>
            <p:ph type="sldNum" sz="quarter" idx="12"/>
          </p:nvPr>
        </p:nvSpPr>
        <p:spPr/>
        <p:txBody>
          <a:bodyPr>
            <a:normAutofit fontScale="85000" lnSpcReduction="20000"/>
          </a:bodyPr>
          <a:lstStyle/>
          <a:p>
            <a:fld id="{1AD93096-5B34-4342-9326-69289CEAE4C2}" type="slidenum">
              <a:rPr lang="en-US" smtClean="0"/>
              <a:pPr/>
              <a:t>22</a:t>
            </a:fld>
            <a:endParaRPr lang="en-US" dirty="0">
              <a:solidFill>
                <a:srgbClr val="FFFFFF"/>
              </a:solidFill>
            </a:endParaRPr>
          </a:p>
        </p:txBody>
      </p:sp>
      <p:pic>
        <p:nvPicPr>
          <p:cNvPr id="5122" name="Picture 2"/>
          <p:cNvPicPr>
            <a:picLocks noChangeAspect="1" noChangeArrowheads="1"/>
          </p:cNvPicPr>
          <p:nvPr/>
        </p:nvPicPr>
        <p:blipFill>
          <a:blip r:embed="rId2"/>
          <a:srcRect/>
          <a:stretch>
            <a:fillRect/>
          </a:stretch>
        </p:blipFill>
        <p:spPr bwMode="auto">
          <a:xfrm>
            <a:off x="238092" y="1514474"/>
            <a:ext cx="9429816" cy="5129236"/>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80968" y="1714488"/>
            <a:ext cx="8832850" cy="990600"/>
          </a:xfrm>
        </p:spPr>
        <p:txBody>
          <a:bodyPr>
            <a:normAutofit fontScale="90000"/>
          </a:bodyPr>
          <a:lstStyle/>
          <a:p>
            <a:r>
              <a:rPr lang="en-US" altLang="zh-TW" dirty="0"/>
              <a:t>Q:</a:t>
            </a:r>
            <a:r>
              <a:rPr lang="zh-TW" altLang="en-US" dirty="0"/>
              <a:t>非</a:t>
            </a:r>
            <a:r>
              <a:rPr lang="en-US" altLang="zh-TW" dirty="0"/>
              <a:t>108</a:t>
            </a:r>
            <a:r>
              <a:rPr lang="zh-TW" altLang="en-US" dirty="0"/>
              <a:t>課綱之重考生如何上傳學習歷程檔案</a:t>
            </a:r>
            <a:r>
              <a:rPr lang="en-US" altLang="zh-TW" dirty="0"/>
              <a:t>?</a:t>
            </a:r>
            <a:endParaRPr lang="zh-TW" altLang="en-US" dirty="0"/>
          </a:p>
        </p:txBody>
      </p:sp>
      <p:sp>
        <p:nvSpPr>
          <p:cNvPr id="3" name="投影片編號版面配置區 2"/>
          <p:cNvSpPr>
            <a:spLocks noGrp="1"/>
          </p:cNvSpPr>
          <p:nvPr>
            <p:ph type="sldNum" sz="quarter" idx="12"/>
          </p:nvPr>
        </p:nvSpPr>
        <p:spPr/>
        <p:txBody>
          <a:bodyPr>
            <a:normAutofit fontScale="85000" lnSpcReduction="20000"/>
          </a:bodyPr>
          <a:lstStyle/>
          <a:p>
            <a:fld id="{1AD93096-5B34-4342-9326-69289CEAE4C2}" type="slidenum">
              <a:rPr lang="en-US" smtClean="0"/>
              <a:pPr/>
              <a:t>23</a:t>
            </a:fld>
            <a:endParaRPr lang="en-US" dirty="0">
              <a:solidFill>
                <a:srgbClr val="FFFFFF"/>
              </a:solidFill>
            </a:endParaRPr>
          </a:p>
        </p:txBody>
      </p:sp>
      <p:pic>
        <p:nvPicPr>
          <p:cNvPr id="1026" name="Picture 2"/>
          <p:cNvPicPr>
            <a:picLocks noChangeAspect="1" noChangeArrowheads="1"/>
          </p:cNvPicPr>
          <p:nvPr/>
        </p:nvPicPr>
        <p:blipFill>
          <a:blip r:embed="rId2"/>
          <a:srcRect/>
          <a:stretch>
            <a:fillRect/>
          </a:stretch>
        </p:blipFill>
        <p:spPr bwMode="auto">
          <a:xfrm>
            <a:off x="380968" y="3214686"/>
            <a:ext cx="9124950" cy="2271723"/>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2"/>
          </p:nvPr>
        </p:nvSpPr>
        <p:spPr/>
        <p:txBody>
          <a:bodyPr>
            <a:normAutofit fontScale="85000" lnSpcReduction="20000"/>
          </a:bodyPr>
          <a:lstStyle/>
          <a:p>
            <a:pPr>
              <a:defRPr/>
            </a:pPr>
            <a:fld id="{364BA64F-B2FE-4BBA-B1ED-3FE5C98622AC}" type="slidenum">
              <a:rPr lang="en-US" altLang="zh-TW" smtClean="0"/>
              <a:pPr>
                <a:defRPr/>
              </a:pPr>
              <a:t>24</a:t>
            </a:fld>
            <a:endParaRPr lang="en-US" altLang="zh-TW"/>
          </a:p>
        </p:txBody>
      </p:sp>
      <p:pic>
        <p:nvPicPr>
          <p:cNvPr id="7" name="圖片 6"/>
          <p:cNvPicPr/>
          <p:nvPr/>
        </p:nvPicPr>
        <p:blipFill>
          <a:blip r:embed="rId2"/>
          <a:stretch>
            <a:fillRect/>
          </a:stretch>
        </p:blipFill>
        <p:spPr>
          <a:xfrm>
            <a:off x="0" y="192439"/>
            <a:ext cx="9906000" cy="6858000"/>
          </a:xfrm>
          <a:prstGeom prst="rect">
            <a:avLst/>
          </a:prstGeom>
        </p:spPr>
      </p:pic>
      <p:sp>
        <p:nvSpPr>
          <p:cNvPr id="6" name="文字方塊 5"/>
          <p:cNvSpPr txBox="1"/>
          <p:nvPr/>
        </p:nvSpPr>
        <p:spPr>
          <a:xfrm>
            <a:off x="1928664" y="3152080"/>
            <a:ext cx="6264696" cy="938719"/>
          </a:xfrm>
          <a:prstGeom prst="rect">
            <a:avLst/>
          </a:prstGeom>
          <a:solidFill>
            <a:srgbClr val="FFFFFF"/>
          </a:solidFill>
        </p:spPr>
        <p:txBody>
          <a:bodyPr wrap="square" rtlCol="0">
            <a:spAutoFit/>
          </a:bodyPr>
          <a:lstStyle/>
          <a:p>
            <a:r>
              <a:rPr lang="zh-TW" altLang="en-US" sz="5500" dirty="0">
                <a:solidFill>
                  <a:srgbClr val="0070C0"/>
                </a:solidFill>
              </a:rPr>
              <a:t>     方案簡介</a:t>
            </a:r>
          </a:p>
        </p:txBody>
      </p:sp>
    </p:spTree>
    <p:extLst>
      <p:ext uri="{BB962C8B-B14F-4D97-AF65-F5344CB8AC3E}">
        <p14:creationId xmlns:p14="http://schemas.microsoft.com/office/powerpoint/2010/main" val="13566925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p:cNvPicPr>
            <a:picLocks noChangeAspect="1" noChangeArrowheads="1"/>
          </p:cNvPicPr>
          <p:nvPr/>
        </p:nvPicPr>
        <p:blipFill>
          <a:blip r:embed="rId2"/>
          <a:srcRect l="4406" r="2034"/>
          <a:stretch>
            <a:fillRect/>
          </a:stretch>
        </p:blipFill>
        <p:spPr bwMode="auto">
          <a:xfrm>
            <a:off x="0" y="500042"/>
            <a:ext cx="6453198" cy="5500726"/>
          </a:xfrm>
          <a:prstGeom prst="rect">
            <a:avLst/>
          </a:prstGeom>
          <a:noFill/>
          <a:ln w="9525">
            <a:noFill/>
            <a:miter lim="800000"/>
            <a:headEnd/>
            <a:tailEnd/>
          </a:ln>
          <a:effectLst/>
        </p:spPr>
      </p:pic>
      <p:pic>
        <p:nvPicPr>
          <p:cNvPr id="6" name="圖片 5">
            <a:hlinkClick r:id="rId3"/>
          </p:cNvPr>
          <p:cNvPicPr>
            <a:picLocks noChangeAspect="1"/>
          </p:cNvPicPr>
          <p:nvPr/>
        </p:nvPicPr>
        <p:blipFill rotWithShape="1">
          <a:blip r:embed="rId4" cstate="print"/>
          <a:srcRect l="28341" t="11776" r="14518" b="22341"/>
          <a:stretch/>
        </p:blipFill>
        <p:spPr>
          <a:xfrm>
            <a:off x="7024702" y="5201816"/>
            <a:ext cx="2881298" cy="1656184"/>
          </a:xfrm>
          <a:prstGeom prst="rect">
            <a:avLst/>
          </a:prstGeom>
          <a:ln>
            <a:solidFill>
              <a:schemeClr val="tx1"/>
            </a:solidFill>
          </a:ln>
        </p:spPr>
      </p:pic>
      <p:sp>
        <p:nvSpPr>
          <p:cNvPr id="8" name="投影片編號版面配置區 7"/>
          <p:cNvSpPr>
            <a:spLocks noGrp="1"/>
          </p:cNvSpPr>
          <p:nvPr>
            <p:ph type="sldNum" sz="quarter" idx="12"/>
          </p:nvPr>
        </p:nvSpPr>
        <p:spPr/>
        <p:txBody>
          <a:bodyPr>
            <a:normAutofit fontScale="85000" lnSpcReduction="20000"/>
          </a:bodyPr>
          <a:lstStyle/>
          <a:p>
            <a:pPr>
              <a:defRPr/>
            </a:pPr>
            <a:fld id="{364BA64F-B2FE-4BBA-B1ED-3FE5C98622AC}" type="slidenum">
              <a:rPr lang="en-US" altLang="zh-TW" smtClean="0"/>
              <a:pPr>
                <a:defRPr/>
              </a:pPr>
              <a:t>25</a:t>
            </a:fld>
            <a:endParaRPr lang="en-US" altLang="zh-TW"/>
          </a:p>
        </p:txBody>
      </p:sp>
      <p:pic>
        <p:nvPicPr>
          <p:cNvPr id="2" name="Picture 2">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38818" y="142852"/>
            <a:ext cx="4167182" cy="971239"/>
          </a:xfrm>
          <a:prstGeom prst="rect">
            <a:avLst/>
          </a:prstGeom>
          <a:noFill/>
          <a:ln>
            <a:solidFill>
              <a:schemeClr val="tx1"/>
            </a:solidFill>
          </a:ln>
          <a:extLst>
            <a:ext uri="{909E8E84-426E-40DD-AFC4-6F175D3DCCD1}">
              <a14:hiddenFill xmlns:a14="http://schemas.microsoft.com/office/drawing/2010/main">
                <a:solidFill>
                  <a:schemeClr val="accent1"/>
                </a:solidFill>
              </a14:hiddenFill>
            </a:ext>
          </a:extLst>
        </p:spPr>
      </p:pic>
      <p:pic>
        <p:nvPicPr>
          <p:cNvPr id="11269" name="Picture 5"/>
          <p:cNvPicPr>
            <a:picLocks noChangeAspect="1" noChangeArrowheads="1"/>
          </p:cNvPicPr>
          <p:nvPr/>
        </p:nvPicPr>
        <p:blipFill>
          <a:blip r:embed="rId7" cstate="print"/>
          <a:srcRect/>
          <a:stretch>
            <a:fillRect/>
          </a:stretch>
        </p:blipFill>
        <p:spPr bwMode="auto">
          <a:xfrm>
            <a:off x="7024702" y="3214686"/>
            <a:ext cx="2881298" cy="1881184"/>
          </a:xfrm>
          <a:prstGeom prst="rect">
            <a:avLst/>
          </a:prstGeom>
          <a:noFill/>
          <a:ln w="9525">
            <a:solidFill>
              <a:schemeClr val="tx1"/>
            </a:solidFill>
            <a:miter lim="800000"/>
            <a:headEnd/>
            <a:tailEnd/>
          </a:ln>
          <a:effectLst/>
        </p:spPr>
      </p:pic>
      <p:pic>
        <p:nvPicPr>
          <p:cNvPr id="1026" name="Picture 2"/>
          <p:cNvPicPr>
            <a:picLocks noChangeAspect="1" noChangeArrowheads="1"/>
          </p:cNvPicPr>
          <p:nvPr/>
        </p:nvPicPr>
        <p:blipFill>
          <a:blip r:embed="rId8"/>
          <a:srcRect/>
          <a:stretch>
            <a:fillRect/>
          </a:stretch>
        </p:blipFill>
        <p:spPr bwMode="auto">
          <a:xfrm>
            <a:off x="7024702" y="1214422"/>
            <a:ext cx="2881298" cy="1912319"/>
          </a:xfrm>
          <a:prstGeom prst="rect">
            <a:avLst/>
          </a:prstGeom>
          <a:noFill/>
          <a:ln w="9525">
            <a:noFill/>
            <a:miter lim="800000"/>
            <a:headEnd/>
            <a:tailEnd/>
          </a:ln>
          <a:effectLst/>
        </p:spPr>
      </p:pic>
    </p:spTree>
    <p:extLst>
      <p:ext uri="{BB962C8B-B14F-4D97-AF65-F5344CB8AC3E}">
        <p14:creationId xmlns:p14="http://schemas.microsoft.com/office/powerpoint/2010/main" val="33530454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標題 1" hidden="1"/>
          <p:cNvSpPr>
            <a:spLocks noGrp="1"/>
          </p:cNvSpPr>
          <p:nvPr>
            <p:ph type="title"/>
          </p:nvPr>
        </p:nvSpPr>
        <p:spPr/>
        <p:txBody>
          <a:bodyPr/>
          <a:lstStyle/>
          <a:p>
            <a:pPr algn="l"/>
            <a:r>
              <a:rPr lang="zh-TW" altLang="en-US"/>
              <a:t>主要招生管道</a:t>
            </a:r>
            <a:endParaRPr lang="zh-TW" altLang="en-US" dirty="0"/>
          </a:p>
        </p:txBody>
      </p:sp>
      <p:pic>
        <p:nvPicPr>
          <p:cNvPr id="3" name="圖片 2"/>
          <p:cNvPicPr/>
          <p:nvPr/>
        </p:nvPicPr>
        <p:blipFill>
          <a:blip r:embed="rId2"/>
          <a:stretch>
            <a:fillRect/>
          </a:stretch>
        </p:blipFill>
        <p:spPr>
          <a:xfrm>
            <a:off x="0" y="0"/>
            <a:ext cx="9906000" cy="6858000"/>
          </a:xfrm>
          <a:prstGeom prst="rect">
            <a:avLst/>
          </a:prstGeom>
        </p:spPr>
      </p:pic>
    </p:spTree>
    <p:extLst>
      <p:ext uri="{BB962C8B-B14F-4D97-AF65-F5344CB8AC3E}">
        <p14:creationId xmlns:p14="http://schemas.microsoft.com/office/powerpoint/2010/main" val="39447207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標題 1" hidden="1"/>
          <p:cNvSpPr>
            <a:spLocks noGrp="1"/>
          </p:cNvSpPr>
          <p:nvPr>
            <p:ph type="title"/>
          </p:nvPr>
        </p:nvSpPr>
        <p:spPr/>
        <p:txBody>
          <a:bodyPr/>
          <a:lstStyle/>
          <a:p>
            <a:pPr algn="l"/>
            <a:r>
              <a:rPr lang="zh-TW" altLang="en-US"/>
              <a:t>各管道年度招生名額比例原則</a:t>
            </a:r>
            <a:endParaRPr lang="zh-TW" altLang="en-US" dirty="0"/>
          </a:p>
        </p:txBody>
      </p:sp>
      <p:pic>
        <p:nvPicPr>
          <p:cNvPr id="3" name="圖片 2"/>
          <p:cNvPicPr/>
          <p:nvPr/>
        </p:nvPicPr>
        <p:blipFill>
          <a:blip r:embed="rId2"/>
          <a:stretch>
            <a:fillRect/>
          </a:stretch>
        </p:blipFill>
        <p:spPr>
          <a:xfrm>
            <a:off x="0" y="0"/>
            <a:ext cx="9906000" cy="6858000"/>
          </a:xfrm>
          <a:prstGeom prst="rect">
            <a:avLst/>
          </a:prstGeom>
        </p:spPr>
      </p:pic>
    </p:spTree>
    <p:extLst>
      <p:ext uri="{BB962C8B-B14F-4D97-AF65-F5344CB8AC3E}">
        <p14:creationId xmlns:p14="http://schemas.microsoft.com/office/powerpoint/2010/main" val="26465886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標題 1" hidden="1"/>
          <p:cNvSpPr>
            <a:spLocks noGrp="1"/>
          </p:cNvSpPr>
          <p:nvPr>
            <p:ph type="title"/>
          </p:nvPr>
        </p:nvSpPr>
        <p:spPr/>
        <p:txBody>
          <a:bodyPr/>
          <a:lstStyle/>
          <a:p>
            <a:pPr algn="l"/>
            <a:r>
              <a:rPr lang="zh-TW" altLang="en-US"/>
              <a:t>架構圖</a:t>
            </a:r>
            <a:endParaRPr lang="zh-TW" altLang="en-US" dirty="0"/>
          </a:p>
        </p:txBody>
      </p:sp>
      <p:pic>
        <p:nvPicPr>
          <p:cNvPr id="2050" name="Picture 2"/>
          <p:cNvPicPr>
            <a:picLocks noChangeAspect="1" noChangeArrowheads="1"/>
          </p:cNvPicPr>
          <p:nvPr/>
        </p:nvPicPr>
        <p:blipFill>
          <a:blip r:embed="rId2"/>
          <a:srcRect/>
          <a:stretch>
            <a:fillRect/>
          </a:stretch>
        </p:blipFill>
        <p:spPr bwMode="auto">
          <a:xfrm>
            <a:off x="0" y="71176"/>
            <a:ext cx="9906000" cy="6786824"/>
          </a:xfrm>
          <a:prstGeom prst="rect">
            <a:avLst/>
          </a:prstGeom>
          <a:noFill/>
          <a:ln w="9525">
            <a:noFill/>
            <a:miter lim="800000"/>
            <a:headEnd/>
            <a:tailEnd/>
          </a:ln>
          <a:effectLst/>
        </p:spPr>
      </p:pic>
    </p:spTree>
    <p:extLst>
      <p:ext uri="{BB962C8B-B14F-4D97-AF65-F5344CB8AC3E}">
        <p14:creationId xmlns:p14="http://schemas.microsoft.com/office/powerpoint/2010/main" val="11313109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2"/>
          <p:cNvSpPr txBox="1">
            <a:spLocks noChangeArrowheads="1"/>
          </p:cNvSpPr>
          <p:nvPr/>
        </p:nvSpPr>
        <p:spPr>
          <a:xfrm>
            <a:off x="632519" y="548681"/>
            <a:ext cx="3240361" cy="719931"/>
          </a:xfrm>
          <a:prstGeom prst="rect">
            <a:avLst/>
          </a:prstGeom>
          <a:noFill/>
        </p:spPr>
        <p:txBody>
          <a:bodyPr/>
          <a:lstStyle/>
          <a:p>
            <a:pPr>
              <a:defRPr/>
            </a:pPr>
            <a:r>
              <a:rPr lang="zh-TW" altLang="en-US" sz="3600" dirty="0">
                <a:solidFill>
                  <a:srgbClr val="D092A7">
                    <a:lumMod val="50000"/>
                  </a:srgbClr>
                </a:solidFill>
                <a:latin typeface="微軟正黑體" panose="020B0604030504040204" pitchFamily="34" charset="-120"/>
              </a:rPr>
              <a:t>方案簡介</a:t>
            </a:r>
            <a:endParaRPr lang="en-US" altLang="zh-TW" sz="3600" dirty="0">
              <a:solidFill>
                <a:srgbClr val="D092A7">
                  <a:lumMod val="50000"/>
                </a:srgbClr>
              </a:solidFill>
              <a:latin typeface="微軟正黑體" panose="020B0604030504040204" pitchFamily="34" charset="-120"/>
            </a:endParaRPr>
          </a:p>
        </p:txBody>
      </p:sp>
      <p:sp>
        <p:nvSpPr>
          <p:cNvPr id="4" name="Rectangle 42"/>
          <p:cNvSpPr txBox="1">
            <a:spLocks noChangeArrowheads="1"/>
          </p:cNvSpPr>
          <p:nvPr/>
        </p:nvSpPr>
        <p:spPr>
          <a:xfrm>
            <a:off x="632520" y="1772816"/>
            <a:ext cx="8856984" cy="4248472"/>
          </a:xfrm>
          <a:prstGeom prst="rect">
            <a:avLst/>
          </a:prstGeom>
          <a:noFill/>
        </p:spPr>
        <p:txBody>
          <a:bodyPr/>
          <a:lstStyle/>
          <a:p>
            <a:pPr marL="457200" indent="-457200">
              <a:buFont typeface="Arial" panose="020B0604020202020204" pitchFamily="34" charset="0"/>
              <a:buChar char="•"/>
              <a:defRPr/>
            </a:pPr>
            <a:r>
              <a:rPr lang="zh-TW" altLang="en-US" sz="3200" dirty="0">
                <a:solidFill>
                  <a:srgbClr val="809EC2">
                    <a:lumMod val="50000"/>
                  </a:srgbClr>
                </a:solidFill>
                <a:latin typeface="微軟正黑體"/>
              </a:rPr>
              <a:t>考試介紹：</a:t>
            </a:r>
            <a:endParaRPr lang="en-US" altLang="zh-TW" sz="3200" dirty="0">
              <a:solidFill>
                <a:srgbClr val="809EC2">
                  <a:lumMod val="50000"/>
                </a:srgbClr>
              </a:solidFill>
              <a:latin typeface="微軟正黑體"/>
            </a:endParaRPr>
          </a:p>
          <a:p>
            <a:r>
              <a:rPr lang="en-US" altLang="zh-TW" sz="3200" dirty="0">
                <a:solidFill>
                  <a:srgbClr val="1308EA"/>
                </a:solidFill>
                <a:latin typeface="微軟正黑體"/>
              </a:rPr>
              <a:t>       </a:t>
            </a:r>
            <a:r>
              <a:rPr lang="zh-TW" altLang="en-US" sz="3200" dirty="0">
                <a:solidFill>
                  <a:srgbClr val="1308EA"/>
                </a:solidFill>
                <a:latin typeface="微軟正黑體"/>
              </a:rPr>
              <a:t>為</a:t>
            </a:r>
            <a:r>
              <a:rPr lang="zh-TW" altLang="zh-TW" sz="3200" dirty="0">
                <a:solidFill>
                  <a:srgbClr val="1308EA"/>
                </a:solidFill>
                <a:latin typeface="微軟正黑體"/>
              </a:rPr>
              <a:t>了鑑別考生的學科能力，推出幾種功能不同的</a:t>
            </a:r>
            <a:r>
              <a:rPr lang="zh-TW" altLang="zh-TW" sz="3200" dirty="0">
                <a:solidFill>
                  <a:srgbClr val="FF0000"/>
                </a:solidFill>
                <a:latin typeface="微軟正黑體"/>
              </a:rPr>
              <a:t>統一</a:t>
            </a:r>
            <a:r>
              <a:rPr lang="zh-TW" altLang="en-US" sz="3200" dirty="0">
                <a:solidFill>
                  <a:srgbClr val="FF0000"/>
                </a:solidFill>
                <a:latin typeface="微軟正黑體"/>
              </a:rPr>
              <a:t>入學考試</a:t>
            </a:r>
            <a:r>
              <a:rPr lang="zh-TW" altLang="zh-TW" sz="3200" dirty="0">
                <a:solidFill>
                  <a:srgbClr val="FF0000"/>
                </a:solidFill>
                <a:latin typeface="微軟正黑體"/>
              </a:rPr>
              <a:t>：</a:t>
            </a:r>
            <a:endParaRPr lang="en-US" altLang="zh-TW" sz="3200" dirty="0">
              <a:solidFill>
                <a:srgbClr val="FF0000"/>
              </a:solidFill>
              <a:latin typeface="微軟正黑體"/>
            </a:endParaRPr>
          </a:p>
          <a:p>
            <a:r>
              <a:rPr lang="en-US" altLang="zh-TW" sz="3200" dirty="0">
                <a:solidFill>
                  <a:srgbClr val="FF0000"/>
                </a:solidFill>
                <a:latin typeface="微軟正黑體"/>
              </a:rPr>
              <a:t>    1</a:t>
            </a:r>
            <a:r>
              <a:rPr lang="zh-TW" altLang="en-US" sz="3200" dirty="0">
                <a:solidFill>
                  <a:srgbClr val="FF0000"/>
                </a:solidFill>
                <a:latin typeface="微軟正黑體"/>
              </a:rPr>
              <a:t>、高中英語聽力測驗</a:t>
            </a:r>
            <a:endParaRPr lang="en-US" altLang="zh-TW" sz="3200" dirty="0">
              <a:solidFill>
                <a:srgbClr val="FF0000"/>
              </a:solidFill>
              <a:latin typeface="微軟正黑體"/>
            </a:endParaRPr>
          </a:p>
          <a:p>
            <a:r>
              <a:rPr lang="en-US" altLang="zh-TW" sz="3200" dirty="0">
                <a:solidFill>
                  <a:srgbClr val="FF0000"/>
                </a:solidFill>
                <a:latin typeface="微軟正黑體"/>
              </a:rPr>
              <a:t>    2</a:t>
            </a:r>
            <a:r>
              <a:rPr lang="zh-TW" altLang="en-US" sz="3200" dirty="0">
                <a:solidFill>
                  <a:srgbClr val="FF0000"/>
                </a:solidFill>
                <a:latin typeface="微軟正黑體"/>
              </a:rPr>
              <a:t>、</a:t>
            </a:r>
            <a:r>
              <a:rPr lang="zh-TW" altLang="zh-TW" sz="3200" dirty="0">
                <a:solidFill>
                  <a:srgbClr val="FF0000"/>
                </a:solidFill>
                <a:latin typeface="微軟正黑體"/>
              </a:rPr>
              <a:t>學科能力測驗</a:t>
            </a:r>
            <a:endParaRPr lang="en-US" altLang="zh-TW" sz="3200" dirty="0">
              <a:solidFill>
                <a:srgbClr val="FF0000"/>
              </a:solidFill>
              <a:latin typeface="微軟正黑體"/>
            </a:endParaRPr>
          </a:p>
          <a:p>
            <a:r>
              <a:rPr lang="en-US" altLang="zh-TW" sz="3200" dirty="0">
                <a:solidFill>
                  <a:srgbClr val="FF0000"/>
                </a:solidFill>
                <a:latin typeface="微軟正黑體"/>
              </a:rPr>
              <a:t>    3</a:t>
            </a:r>
            <a:r>
              <a:rPr lang="zh-TW" altLang="en-US" sz="3200" dirty="0">
                <a:solidFill>
                  <a:srgbClr val="FF0000"/>
                </a:solidFill>
                <a:latin typeface="微軟正黑體"/>
              </a:rPr>
              <a:t>、</a:t>
            </a:r>
            <a:r>
              <a:rPr lang="zh-TW" altLang="zh-TW" sz="3200" dirty="0">
                <a:solidFill>
                  <a:srgbClr val="FF0000"/>
                </a:solidFill>
                <a:latin typeface="微軟正黑體"/>
              </a:rPr>
              <a:t>術科考試</a:t>
            </a:r>
          </a:p>
          <a:p>
            <a:r>
              <a:rPr lang="en-US" altLang="zh-TW" sz="3200" dirty="0">
                <a:solidFill>
                  <a:srgbClr val="FF0000"/>
                </a:solidFill>
                <a:latin typeface="微軟正黑體"/>
              </a:rPr>
              <a:t>    4</a:t>
            </a:r>
            <a:r>
              <a:rPr lang="zh-TW" altLang="en-US" sz="3200" dirty="0">
                <a:solidFill>
                  <a:srgbClr val="FF0000"/>
                </a:solidFill>
                <a:latin typeface="微軟正黑體"/>
              </a:rPr>
              <a:t>、</a:t>
            </a:r>
            <a:r>
              <a:rPr lang="zh-TW" altLang="zh-TW" sz="3200" dirty="0">
                <a:solidFill>
                  <a:srgbClr val="FF0000"/>
                </a:solidFill>
                <a:latin typeface="微軟正黑體"/>
              </a:rPr>
              <a:t>指定科目考</a:t>
            </a:r>
            <a:r>
              <a:rPr lang="zh-TW" altLang="en-US" sz="3200" dirty="0">
                <a:solidFill>
                  <a:srgbClr val="FF0000"/>
                </a:solidFill>
                <a:latin typeface="微軟正黑體"/>
              </a:rPr>
              <a:t>試</a:t>
            </a:r>
            <a:endParaRPr lang="en-US" altLang="zh-TW" sz="3200" dirty="0">
              <a:solidFill>
                <a:srgbClr val="FF0000"/>
              </a:solidFill>
              <a:latin typeface="微軟正黑體"/>
            </a:endParaRPr>
          </a:p>
          <a:p>
            <a:pPr>
              <a:defRPr/>
            </a:pPr>
            <a:r>
              <a:rPr lang="en-US" altLang="zh-TW" sz="2800" dirty="0">
                <a:solidFill>
                  <a:srgbClr val="FF0000"/>
                </a:solidFill>
                <a:latin typeface="微軟正黑體"/>
                <a:cs typeface="Times New Roman" panose="02020603050405020304" pitchFamily="18" charset="0"/>
              </a:rPr>
              <a:t>     </a:t>
            </a:r>
          </a:p>
          <a:p>
            <a:pPr>
              <a:defRPr/>
            </a:pPr>
            <a:endParaRPr lang="en-US" altLang="zh-TW" sz="3200" dirty="0">
              <a:solidFill>
                <a:srgbClr val="D092A7">
                  <a:lumMod val="50000"/>
                </a:srgbClr>
              </a:solidFill>
              <a:latin typeface="微軟正黑體"/>
            </a:endParaRPr>
          </a:p>
          <a:p>
            <a:pPr algn="ctr">
              <a:defRPr/>
            </a:pPr>
            <a:endParaRPr lang="en-US" altLang="zh-TW" sz="3200" dirty="0">
              <a:solidFill>
                <a:srgbClr val="D092A7">
                  <a:lumMod val="50000"/>
                </a:srgbClr>
              </a:solidFill>
              <a:latin typeface="微軟正黑體" panose="020B0604030504040204" pitchFamily="34" charset="-120"/>
            </a:endParaRPr>
          </a:p>
        </p:txBody>
      </p:sp>
      <p:sp>
        <p:nvSpPr>
          <p:cNvPr id="3" name="投影片編號版面配置區 2"/>
          <p:cNvSpPr>
            <a:spLocks noGrp="1"/>
          </p:cNvSpPr>
          <p:nvPr>
            <p:ph type="sldNum" sz="quarter" idx="12"/>
          </p:nvPr>
        </p:nvSpPr>
        <p:spPr/>
        <p:txBody>
          <a:bodyPr>
            <a:normAutofit fontScale="85000" lnSpcReduction="20000"/>
          </a:bodyPr>
          <a:lstStyle/>
          <a:p>
            <a:pPr>
              <a:defRPr/>
            </a:pPr>
            <a:fld id="{364BA64F-B2FE-4BBA-B1ED-3FE5C98622AC}" type="slidenum">
              <a:rPr lang="en-US" altLang="zh-TW" smtClean="0"/>
              <a:pPr>
                <a:defRPr/>
              </a:pPr>
              <a:t>29</a:t>
            </a:fld>
            <a:endParaRPr lang="en-US" altLang="zh-TW"/>
          </a:p>
        </p:txBody>
      </p:sp>
      <p:pic>
        <p:nvPicPr>
          <p:cNvPr id="2050" name="Picture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968" y="5357826"/>
            <a:ext cx="9286940" cy="1341338"/>
          </a:xfrm>
          <a:prstGeom prst="rect">
            <a:avLst/>
          </a:prstGeom>
          <a:noFill/>
          <a:ln w="3175">
            <a:solidFill>
              <a:schemeClr val="tx1"/>
            </a:solidFill>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8203033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normAutofit fontScale="85000" lnSpcReduction="20000"/>
          </a:bodyPr>
          <a:lstStyle/>
          <a:p>
            <a:fld id="{1AD93096-5B34-4342-9326-69289CEAE4C2}" type="slidenum">
              <a:rPr lang="en-US" smtClean="0"/>
              <a:pPr/>
              <a:t>3</a:t>
            </a:fld>
            <a:endParaRPr lang="en-US" dirty="0">
              <a:solidFill>
                <a:srgbClr val="FFFFFF"/>
              </a:solidFill>
            </a:endParaRPr>
          </a:p>
        </p:txBody>
      </p:sp>
      <p:pic>
        <p:nvPicPr>
          <p:cNvPr id="1026" name="Picture 2"/>
          <p:cNvPicPr>
            <a:picLocks noGrp="1" noChangeAspect="1" noChangeArrowheads="1"/>
          </p:cNvPicPr>
          <p:nvPr>
            <p:ph sz="quarter" idx="1"/>
          </p:nvPr>
        </p:nvPicPr>
        <p:blipFill>
          <a:blip r:embed="rId2"/>
          <a:srcRect/>
          <a:stretch>
            <a:fillRect/>
          </a:stretch>
        </p:blipFill>
        <p:spPr bwMode="auto">
          <a:xfrm>
            <a:off x="0" y="85659"/>
            <a:ext cx="9906000" cy="6486613"/>
          </a:xfrm>
          <a:prstGeom prst="rect">
            <a:avLst/>
          </a:prstGeom>
          <a:noFill/>
          <a:ln w="9525">
            <a:noFill/>
            <a:miter lim="800000"/>
            <a:headEnd/>
            <a:tailEnd/>
          </a:ln>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標題 1"/>
          <p:cNvSpPr>
            <a:spLocks noGrp="1"/>
          </p:cNvSpPr>
          <p:nvPr>
            <p:ph type="title"/>
          </p:nvPr>
        </p:nvSpPr>
        <p:spPr>
          <a:xfrm>
            <a:off x="632525" y="476672"/>
            <a:ext cx="7128792" cy="990600"/>
          </a:xfrm>
        </p:spPr>
        <p:txBody>
          <a:bodyPr>
            <a:noAutofit/>
          </a:bodyPr>
          <a:lstStyle/>
          <a:p>
            <a:r>
              <a:rPr lang="zh-TW" altLang="zh-TW" dirty="0">
                <a:solidFill>
                  <a:srgbClr val="FF0000"/>
                </a:solidFill>
              </a:rPr>
              <a:t>高中英語聽力測驗</a:t>
            </a:r>
            <a:r>
              <a:rPr lang="zh-TW" altLang="en-US" sz="4400" dirty="0">
                <a:solidFill>
                  <a:schemeClr val="accent6">
                    <a:lumMod val="50000"/>
                  </a:schemeClr>
                </a:solidFill>
                <a:latin typeface="+mj-ea"/>
              </a:rPr>
              <a:t>說明</a:t>
            </a:r>
            <a:endParaRPr altLang="en-US" sz="4400" dirty="0">
              <a:solidFill>
                <a:schemeClr val="accent6">
                  <a:lumMod val="50000"/>
                </a:schemeClr>
              </a:solidFill>
              <a:latin typeface="+mj-ea"/>
            </a:endParaRPr>
          </a:p>
        </p:txBody>
      </p:sp>
      <p:graphicFrame>
        <p:nvGraphicFramePr>
          <p:cNvPr id="4" name="表格 3"/>
          <p:cNvGraphicFramePr>
            <a:graphicFrameLocks noGrp="1"/>
          </p:cNvGraphicFramePr>
          <p:nvPr>
            <p:extLst>
              <p:ext uri="{D42A27DB-BD31-4B8C-83A1-F6EECF244321}">
                <p14:modId xmlns:p14="http://schemas.microsoft.com/office/powerpoint/2010/main" val="3402885716"/>
              </p:ext>
            </p:extLst>
          </p:nvPr>
        </p:nvGraphicFramePr>
        <p:xfrm>
          <a:off x="452406" y="1643050"/>
          <a:ext cx="9144064" cy="4817218"/>
        </p:xfrm>
        <a:graphic>
          <a:graphicData uri="http://schemas.openxmlformats.org/drawingml/2006/table">
            <a:tbl>
              <a:tblPr>
                <a:tableStyleId>{073A0DAA-6AF3-43AB-8588-CEC1D06C72B9}</a:tableStyleId>
              </a:tblPr>
              <a:tblGrid>
                <a:gridCol w="1875754">
                  <a:extLst>
                    <a:ext uri="{9D8B030D-6E8A-4147-A177-3AD203B41FA5}">
                      <a16:colId xmlns:a16="http://schemas.microsoft.com/office/drawing/2014/main" val="20000"/>
                    </a:ext>
                  </a:extLst>
                </a:gridCol>
                <a:gridCol w="7268310">
                  <a:extLst>
                    <a:ext uri="{9D8B030D-6E8A-4147-A177-3AD203B41FA5}">
                      <a16:colId xmlns:a16="http://schemas.microsoft.com/office/drawing/2014/main" val="20001"/>
                    </a:ext>
                  </a:extLst>
                </a:gridCol>
              </a:tblGrid>
              <a:tr h="452016">
                <a:tc>
                  <a:txBody>
                    <a:bodyPr/>
                    <a:lstStyle/>
                    <a:p>
                      <a:pPr algn="ctr">
                        <a:spcAft>
                          <a:spcPts val="0"/>
                        </a:spcAft>
                      </a:pPr>
                      <a:r>
                        <a:rPr lang="zh-TW" altLang="en-US" sz="2400" b="1" kern="100" dirty="0">
                          <a:solidFill>
                            <a:schemeClr val="tx1"/>
                          </a:solidFill>
                          <a:latin typeface="+mj-ea"/>
                          <a:ea typeface="+mn-ea"/>
                          <a:cs typeface="Times New Roman"/>
                        </a:rPr>
                        <a:t>測驗</a:t>
                      </a:r>
                      <a:r>
                        <a:rPr lang="zh-TW" altLang="en-US" sz="2400" b="1" kern="100" dirty="0"/>
                        <a:t>範圍</a:t>
                      </a:r>
                      <a:endParaRPr lang="zh-TW" sz="2400" b="1" kern="100" dirty="0">
                        <a:solidFill>
                          <a:schemeClr val="tx1"/>
                        </a:solidFill>
                        <a:latin typeface="+mj-ea"/>
                        <a:ea typeface="+mj-ea"/>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l">
                        <a:spcAft>
                          <a:spcPts val="0"/>
                        </a:spcAft>
                      </a:pPr>
                      <a:r>
                        <a:rPr lang="zh-TW" altLang="zh-TW" sz="2200" kern="1200" dirty="0">
                          <a:solidFill>
                            <a:schemeClr val="dk1"/>
                          </a:solidFill>
                          <a:effectLst/>
                          <a:latin typeface="+mj-ea"/>
                          <a:ea typeface="+mj-ea"/>
                          <a:cs typeface="+mn-cs"/>
                        </a:rPr>
                        <a:t>高中必修科目「英文」課綱所訂之</a:t>
                      </a:r>
                      <a:r>
                        <a:rPr lang="en-US" altLang="zh-TW" sz="2200" kern="1200" dirty="0">
                          <a:solidFill>
                            <a:schemeClr val="dk1"/>
                          </a:solidFill>
                          <a:effectLst/>
                          <a:latin typeface="+mj-ea"/>
                          <a:ea typeface="+mj-ea"/>
                          <a:cs typeface="+mn-cs"/>
                        </a:rPr>
                        <a:t>1-4</a:t>
                      </a:r>
                      <a:r>
                        <a:rPr lang="zh-TW" altLang="zh-TW" sz="2200" kern="1200" dirty="0">
                          <a:solidFill>
                            <a:schemeClr val="dk1"/>
                          </a:solidFill>
                          <a:effectLst/>
                          <a:latin typeface="+mj-ea"/>
                          <a:ea typeface="+mj-ea"/>
                          <a:cs typeface="+mn-cs"/>
                        </a:rPr>
                        <a:t>學期必修課程</a:t>
                      </a:r>
                      <a:r>
                        <a:rPr lang="zh-TW" altLang="zh-TW" sz="2200" kern="1200" dirty="0">
                          <a:effectLst/>
                          <a:latin typeface="+mj-ea"/>
                          <a:ea typeface="+mj-ea"/>
                        </a:rPr>
                        <a:t>。</a:t>
                      </a:r>
                      <a:endParaRPr lang="zh-TW" sz="2200" b="1" kern="100" dirty="0">
                        <a:solidFill>
                          <a:schemeClr val="tx1"/>
                        </a:solidFill>
                        <a:latin typeface="+mj-ea"/>
                        <a:ea typeface="+mj-ea"/>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452016">
                <a:tc>
                  <a:txBody>
                    <a:bodyPr/>
                    <a:lstStyle/>
                    <a:p>
                      <a:pPr algn="ctr">
                        <a:spcAft>
                          <a:spcPts val="0"/>
                        </a:spcAft>
                      </a:pPr>
                      <a:r>
                        <a:rPr lang="zh-TW" altLang="en-US" sz="2400" b="1" kern="100" dirty="0">
                          <a:solidFill>
                            <a:schemeClr val="tx1"/>
                          </a:solidFill>
                          <a:latin typeface="+mj-ea"/>
                          <a:ea typeface="+mn-ea"/>
                          <a:cs typeface="Times New Roman"/>
                        </a:rPr>
                        <a:t>測驗</a:t>
                      </a:r>
                      <a:r>
                        <a:rPr lang="zh-TW" altLang="en-US" sz="2400" b="1" kern="100" dirty="0"/>
                        <a:t>目標</a:t>
                      </a:r>
                      <a:endParaRPr lang="zh-TW" sz="2400" b="1" kern="100" dirty="0">
                        <a:solidFill>
                          <a:schemeClr val="tx1"/>
                        </a:solidFill>
                        <a:latin typeface="+mj-ea"/>
                        <a:ea typeface="+mj-ea"/>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l">
                        <a:spcAft>
                          <a:spcPts val="0"/>
                        </a:spcAft>
                      </a:pPr>
                      <a:r>
                        <a:rPr lang="zh-TW" altLang="zh-TW" sz="2400" kern="1200" dirty="0">
                          <a:solidFill>
                            <a:schemeClr val="dk1"/>
                          </a:solidFill>
                          <a:effectLst/>
                          <a:latin typeface="+mj-ea"/>
                          <a:ea typeface="+mj-ea"/>
                          <a:cs typeface="+mn-cs"/>
                        </a:rPr>
                        <a:t>提供各大學校院招生選才之參考</a:t>
                      </a:r>
                      <a:r>
                        <a:rPr lang="zh-TW" altLang="zh-TW" sz="2400" kern="1200" dirty="0">
                          <a:effectLst/>
                          <a:latin typeface="+mj-ea"/>
                          <a:ea typeface="+mj-ea"/>
                        </a:rPr>
                        <a:t>。</a:t>
                      </a:r>
                      <a:r>
                        <a:rPr lang="en-US" sz="2400" kern="100" dirty="0">
                          <a:latin typeface="+mj-ea"/>
                          <a:ea typeface="+mj-ea"/>
                        </a:rPr>
                        <a:t>	</a:t>
                      </a:r>
                      <a:endParaRPr lang="zh-TW" sz="2400" kern="100" dirty="0">
                        <a:solidFill>
                          <a:schemeClr val="tx1"/>
                        </a:solidFill>
                        <a:latin typeface="+mj-ea"/>
                        <a:ea typeface="+mj-ea"/>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882050">
                <a:tc>
                  <a:txBody>
                    <a:bodyPr/>
                    <a:lstStyle/>
                    <a:p>
                      <a:pPr algn="ctr">
                        <a:spcAft>
                          <a:spcPts val="0"/>
                        </a:spcAft>
                      </a:pPr>
                      <a:r>
                        <a:rPr lang="zh-TW" altLang="en-US" sz="2400" b="1" kern="100" dirty="0">
                          <a:solidFill>
                            <a:schemeClr val="tx1"/>
                          </a:solidFill>
                          <a:latin typeface="+mj-ea"/>
                          <a:ea typeface="+mn-ea"/>
                          <a:cs typeface="Times New Roman"/>
                        </a:rPr>
                        <a:t>測驗內容</a:t>
                      </a:r>
                      <a:endParaRPr lang="zh-TW" altLang="zh-TW" sz="2400" b="1" kern="100" dirty="0">
                        <a:solidFill>
                          <a:schemeClr val="tx1"/>
                        </a:solidFill>
                        <a:latin typeface="+mj-ea"/>
                        <a:ea typeface="+mj-ea"/>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l">
                        <a:spcAft>
                          <a:spcPts val="0"/>
                        </a:spcAft>
                      </a:pPr>
                      <a:r>
                        <a:rPr lang="zh-TW" altLang="en-US" sz="2400" b="0" i="0" kern="1200" dirty="0">
                          <a:solidFill>
                            <a:schemeClr val="dk1"/>
                          </a:solidFill>
                          <a:effectLst/>
                          <a:latin typeface="+mn-lt"/>
                          <a:ea typeface="+mn-ea"/>
                          <a:cs typeface="+mn-cs"/>
                        </a:rPr>
                        <a:t>測驗內容涵蓋生活化、實用性之主題，情境包括家庭、校園、公共場所、社交場合等。詞彙範圍以高中英文常用</a:t>
                      </a:r>
                      <a:r>
                        <a:rPr lang="en-US" altLang="zh-TW" sz="2400" b="0" i="0" kern="1200" dirty="0">
                          <a:solidFill>
                            <a:schemeClr val="dk1"/>
                          </a:solidFill>
                          <a:effectLst/>
                          <a:latin typeface="+mn-lt"/>
                          <a:ea typeface="+mn-ea"/>
                          <a:cs typeface="+mn-cs"/>
                        </a:rPr>
                        <a:t>4,500</a:t>
                      </a:r>
                      <a:r>
                        <a:rPr lang="zh-TW" altLang="en-US" sz="2400" b="0" i="0" kern="1200" dirty="0">
                          <a:solidFill>
                            <a:schemeClr val="dk1"/>
                          </a:solidFill>
                          <a:effectLst/>
                          <a:latin typeface="+mn-lt"/>
                          <a:ea typeface="+mn-ea"/>
                          <a:cs typeface="+mn-cs"/>
                        </a:rPr>
                        <a:t>字詞為主，可參考大考中心高中英文參考詞彙表第一至第四級</a:t>
                      </a:r>
                      <a:r>
                        <a:rPr lang="zh-TW" altLang="en-US" sz="2000" b="0" i="0" kern="1200" dirty="0">
                          <a:solidFill>
                            <a:schemeClr val="dk1"/>
                          </a:solidFill>
                          <a:effectLst/>
                          <a:latin typeface="+mn-lt"/>
                          <a:ea typeface="+mn-ea"/>
                          <a:cs typeface="+mn-cs"/>
                        </a:rPr>
                        <a:t>（</a:t>
                      </a:r>
                      <a:r>
                        <a:rPr lang="en-US" altLang="zh-TW" sz="2000" b="0" i="0" kern="1200" dirty="0">
                          <a:solidFill>
                            <a:schemeClr val="dk1"/>
                          </a:solidFill>
                          <a:effectLst/>
                          <a:latin typeface="+mn-lt"/>
                          <a:ea typeface="+mn-ea"/>
                          <a:cs typeface="+mn-cs"/>
                          <a:hlinkClick r:id="rId3"/>
                        </a:rPr>
                        <a:t>http://www.ceec.edu.tw/Research/paper_doc/ce37/ce37.htm</a:t>
                      </a:r>
                      <a:r>
                        <a:rPr lang="zh-TW" altLang="en-US" sz="2000" b="0" i="0" kern="1200" dirty="0">
                          <a:solidFill>
                            <a:schemeClr val="dk1"/>
                          </a:solidFill>
                          <a:effectLst/>
                          <a:latin typeface="+mn-lt"/>
                          <a:ea typeface="+mn-ea"/>
                          <a:cs typeface="+mn-cs"/>
                        </a:rPr>
                        <a:t>）。</a:t>
                      </a:r>
                      <a:endParaRPr lang="zh-TW" sz="2000" kern="100" dirty="0">
                        <a:solidFill>
                          <a:schemeClr val="tx1"/>
                        </a:solidFill>
                        <a:latin typeface="+mj-ea"/>
                        <a:ea typeface="+mj-ea"/>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807000">
                <a:tc>
                  <a:txBody>
                    <a:bodyPr/>
                    <a:lstStyle/>
                    <a:p>
                      <a:pPr algn="ctr">
                        <a:spcAft>
                          <a:spcPts val="0"/>
                        </a:spcAft>
                      </a:pPr>
                      <a:r>
                        <a:rPr lang="zh-TW" altLang="en-US" sz="2400" b="1" kern="100" dirty="0">
                          <a:solidFill>
                            <a:schemeClr val="tx1"/>
                          </a:solidFill>
                          <a:latin typeface="+mj-ea"/>
                          <a:ea typeface="+mn-ea"/>
                          <a:cs typeface="Times New Roman"/>
                        </a:rPr>
                        <a:t>測驗</a:t>
                      </a:r>
                      <a:r>
                        <a:rPr lang="zh-TW" altLang="en-US" sz="2400" b="1" kern="100" dirty="0"/>
                        <a:t>日程</a:t>
                      </a:r>
                      <a:endParaRPr lang="zh-TW" sz="2400" b="1" kern="100" dirty="0">
                        <a:solidFill>
                          <a:schemeClr val="tx1"/>
                        </a:solidFill>
                        <a:latin typeface="+mj-ea"/>
                        <a:ea typeface="+mj-ea"/>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2200" b="0" kern="1200" dirty="0">
                          <a:effectLst/>
                          <a:latin typeface="+mj-ea"/>
                          <a:ea typeface="+mj-ea"/>
                        </a:rPr>
                        <a:t>110</a:t>
                      </a:r>
                      <a:r>
                        <a:rPr lang="zh-TW" altLang="zh-TW" sz="2200" b="0" kern="1200" dirty="0">
                          <a:effectLst/>
                          <a:latin typeface="+mj-ea"/>
                          <a:ea typeface="+mj-ea"/>
                        </a:rPr>
                        <a:t>學年</a:t>
                      </a:r>
                      <a:r>
                        <a:rPr lang="zh-TW" altLang="en-US" sz="2200" b="0" kern="1200" dirty="0">
                          <a:effectLst/>
                          <a:latin typeface="+mj-ea"/>
                          <a:ea typeface="+mj-ea"/>
                        </a:rPr>
                        <a:t>度</a:t>
                      </a:r>
                      <a:r>
                        <a:rPr lang="zh-TW" altLang="en-US" sz="2200" b="0" kern="1200" dirty="0">
                          <a:solidFill>
                            <a:srgbClr val="FF0000"/>
                          </a:solidFill>
                          <a:effectLst/>
                          <a:latin typeface="+mj-ea"/>
                          <a:ea typeface="+mj-ea"/>
                        </a:rPr>
                        <a:t>第一次</a:t>
                      </a:r>
                      <a:r>
                        <a:rPr lang="zh-TW" altLang="zh-TW" sz="2200" b="0" kern="1200" dirty="0">
                          <a:solidFill>
                            <a:srgbClr val="FF0000"/>
                          </a:solidFill>
                          <a:effectLst/>
                          <a:latin typeface="+mj-ea"/>
                          <a:ea typeface="+mj-ea"/>
                          <a:cs typeface="+mn-cs"/>
                        </a:rPr>
                        <a:t>英聽測驗</a:t>
                      </a:r>
                      <a:r>
                        <a:rPr lang="en-US" altLang="zh-TW" sz="2200" b="0" kern="1200" dirty="0">
                          <a:solidFill>
                            <a:srgbClr val="FF0000"/>
                          </a:solidFill>
                          <a:effectLst/>
                          <a:latin typeface="+mj-ea"/>
                          <a:ea typeface="+mj-ea"/>
                          <a:cs typeface="+mn-cs"/>
                        </a:rPr>
                        <a:t> (109/10/24)</a:t>
                      </a:r>
                      <a:endParaRPr lang="zh-TW" altLang="zh-TW" sz="2200" b="0" kern="1200" dirty="0">
                        <a:solidFill>
                          <a:srgbClr val="FF0000"/>
                        </a:solidFill>
                        <a:effectLst/>
                        <a:latin typeface="+mj-ea"/>
                        <a:ea typeface="+mj-ea"/>
                        <a:cs typeface="+mn-cs"/>
                      </a:endParaRPr>
                    </a:p>
                    <a:p>
                      <a:pPr algn="l">
                        <a:spcAft>
                          <a:spcPts val="0"/>
                        </a:spcAft>
                      </a:pPr>
                      <a:r>
                        <a:rPr lang="zh-TW" altLang="en-US" sz="2200" b="0" kern="1200" dirty="0">
                          <a:solidFill>
                            <a:srgbClr val="FF0000"/>
                          </a:solidFill>
                          <a:effectLst/>
                          <a:latin typeface="+mj-ea"/>
                          <a:ea typeface="+mj-ea"/>
                          <a:cs typeface="+mn-cs"/>
                        </a:rPr>
                        <a:t>                   第二次</a:t>
                      </a:r>
                      <a:r>
                        <a:rPr lang="zh-TW" altLang="zh-TW" sz="2200" b="0" kern="1200" dirty="0">
                          <a:solidFill>
                            <a:srgbClr val="FF0000"/>
                          </a:solidFill>
                          <a:effectLst/>
                          <a:latin typeface="+mj-ea"/>
                          <a:ea typeface="+mj-ea"/>
                          <a:cs typeface="+mn-cs"/>
                        </a:rPr>
                        <a:t>英聽測驗</a:t>
                      </a:r>
                      <a:r>
                        <a:rPr lang="en-US" altLang="zh-TW" sz="2200" b="0" kern="1200" dirty="0">
                          <a:solidFill>
                            <a:srgbClr val="FF0000"/>
                          </a:solidFill>
                          <a:effectLst/>
                          <a:latin typeface="+mj-ea"/>
                          <a:ea typeface="+mj-ea"/>
                          <a:cs typeface="+mn-cs"/>
                        </a:rPr>
                        <a:t> (109/12/12)</a:t>
                      </a:r>
                      <a:endParaRPr lang="zh-TW" sz="2200" b="0" kern="100" dirty="0">
                        <a:solidFill>
                          <a:srgbClr val="FF0000"/>
                        </a:solidFill>
                        <a:latin typeface="+mj-ea"/>
                        <a:ea typeface="+mj-ea"/>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224136">
                <a:tc>
                  <a:txBody>
                    <a:bodyPr/>
                    <a:lstStyle/>
                    <a:p>
                      <a:pPr algn="ctr">
                        <a:spcAft>
                          <a:spcPts val="0"/>
                        </a:spcAft>
                      </a:pPr>
                      <a:r>
                        <a:rPr lang="zh-TW" altLang="en-US" sz="2400" b="1" kern="100" dirty="0">
                          <a:solidFill>
                            <a:srgbClr val="FF0000"/>
                          </a:solidFill>
                          <a:latin typeface="+mj-ea"/>
                          <a:ea typeface="+mn-ea"/>
                          <a:cs typeface="Times New Roman"/>
                        </a:rPr>
                        <a:t>測驗</a:t>
                      </a:r>
                      <a:r>
                        <a:rPr lang="zh-TW" altLang="en-US" sz="2400" b="1" kern="100" dirty="0">
                          <a:solidFill>
                            <a:srgbClr val="FF0000"/>
                          </a:solidFill>
                        </a:rPr>
                        <a:t>用途</a:t>
                      </a:r>
                      <a:endParaRPr lang="zh-TW" sz="2400" b="1" kern="100" dirty="0">
                        <a:solidFill>
                          <a:srgbClr val="FF0000"/>
                        </a:solidFill>
                        <a:latin typeface="+mj-ea"/>
                        <a:ea typeface="+mj-ea"/>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l"/>
                      <a:r>
                        <a:rPr lang="zh-TW" altLang="zh-TW" sz="2200" b="0" kern="1200" dirty="0">
                          <a:solidFill>
                            <a:schemeClr val="dk1"/>
                          </a:solidFill>
                          <a:effectLst/>
                          <a:latin typeface="+mj-ea"/>
                          <a:ea typeface="+mj-ea"/>
                          <a:cs typeface="+mn-cs"/>
                        </a:rPr>
                        <a:t>由大學校系自訂是否設為「繁星推薦入學」、「個人申請入學」及「考試入學」之招生檢定項目或納為「個人申請入學」審查資料之一。</a:t>
                      </a:r>
                      <a:endParaRPr lang="zh-TW" altLang="zh-TW" sz="2200" b="0" kern="1200" dirty="0">
                        <a:solidFill>
                          <a:schemeClr val="tx1"/>
                        </a:solidFill>
                        <a:effectLst/>
                        <a:latin typeface="+mj-ea"/>
                        <a:ea typeface="+mj-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2" name="投影片編號版面配置區 1"/>
          <p:cNvSpPr>
            <a:spLocks noGrp="1"/>
          </p:cNvSpPr>
          <p:nvPr>
            <p:ph type="sldNum" sz="quarter" idx="12"/>
          </p:nvPr>
        </p:nvSpPr>
        <p:spPr/>
        <p:txBody>
          <a:bodyPr>
            <a:normAutofit fontScale="85000" lnSpcReduction="20000"/>
          </a:bodyPr>
          <a:lstStyle/>
          <a:p>
            <a:fld id="{1AD93096-5B34-4342-9326-69289CEAE4C2}" type="slidenum">
              <a:rPr lang="en-US" smtClean="0"/>
              <a:pPr/>
              <a:t>30</a:t>
            </a:fld>
            <a:endParaRPr lang="en-US" dirty="0">
              <a:solidFill>
                <a:srgbClr val="FFFFFF"/>
              </a:solidFill>
            </a:endParaRPr>
          </a:p>
        </p:txBody>
      </p:sp>
    </p:spTree>
    <p:extLst>
      <p:ext uri="{BB962C8B-B14F-4D97-AF65-F5344CB8AC3E}">
        <p14:creationId xmlns:p14="http://schemas.microsoft.com/office/powerpoint/2010/main" val="8609186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dirty="0">
                <a:solidFill>
                  <a:srgbClr val="FF0000"/>
                </a:solidFill>
              </a:rPr>
              <a:t>高中英語聽力測驗</a:t>
            </a:r>
            <a:r>
              <a:rPr lang="zh-TW" altLang="en-US" dirty="0">
                <a:solidFill>
                  <a:schemeClr val="accent6">
                    <a:lumMod val="50000"/>
                  </a:schemeClr>
                </a:solidFill>
                <a:latin typeface="+mj-ea"/>
              </a:rPr>
              <a:t>說明</a:t>
            </a:r>
            <a:endParaRPr lang="zh-TW" altLang="en-US" dirty="0"/>
          </a:p>
        </p:txBody>
      </p:sp>
      <p:sp>
        <p:nvSpPr>
          <p:cNvPr id="3" name="投影片編號版面配置區 2"/>
          <p:cNvSpPr>
            <a:spLocks noGrp="1"/>
          </p:cNvSpPr>
          <p:nvPr>
            <p:ph type="sldNum" sz="quarter" idx="12"/>
          </p:nvPr>
        </p:nvSpPr>
        <p:spPr/>
        <p:txBody>
          <a:bodyPr>
            <a:normAutofit fontScale="85000" lnSpcReduction="20000"/>
          </a:bodyPr>
          <a:lstStyle/>
          <a:p>
            <a:r>
              <a:rPr lang="en-US" dirty="0">
                <a:solidFill>
                  <a:srgbClr val="FFFFFF"/>
                </a:solidFill>
              </a:rPr>
              <a:t>26</a:t>
            </a:r>
          </a:p>
        </p:txBody>
      </p:sp>
      <p:graphicFrame>
        <p:nvGraphicFramePr>
          <p:cNvPr id="6" name="內容版面配置區 5"/>
          <p:cNvGraphicFramePr>
            <a:graphicFrameLocks noGrp="1"/>
          </p:cNvGraphicFramePr>
          <p:nvPr>
            <p:ph sz="quarter" idx="1"/>
          </p:nvPr>
        </p:nvGraphicFramePr>
        <p:xfrm>
          <a:off x="344488" y="1600200"/>
          <a:ext cx="9151937" cy="4941208"/>
        </p:xfrm>
        <a:graphic>
          <a:graphicData uri="http://schemas.openxmlformats.org/drawingml/2006/table">
            <a:tbl>
              <a:tblPr firstRow="1" bandRow="1">
                <a:tableStyleId>{793D81CF-94F2-401A-BA57-92F5A7B2D0C5}</a:tableStyleId>
              </a:tblPr>
              <a:tblGrid>
                <a:gridCol w="788525">
                  <a:extLst>
                    <a:ext uri="{9D8B030D-6E8A-4147-A177-3AD203B41FA5}">
                      <a16:colId xmlns:a16="http://schemas.microsoft.com/office/drawing/2014/main" val="20000"/>
                    </a:ext>
                  </a:extLst>
                </a:gridCol>
                <a:gridCol w="8363412">
                  <a:extLst>
                    <a:ext uri="{9D8B030D-6E8A-4147-A177-3AD203B41FA5}">
                      <a16:colId xmlns:a16="http://schemas.microsoft.com/office/drawing/2014/main" val="20001"/>
                    </a:ext>
                  </a:extLst>
                </a:gridCol>
              </a:tblGrid>
              <a:tr h="460648">
                <a:tc>
                  <a:txBody>
                    <a:bodyPr/>
                    <a:lstStyle/>
                    <a:p>
                      <a:pPr algn="ctr"/>
                      <a:r>
                        <a:rPr lang="zh-TW" altLang="en-US" dirty="0"/>
                        <a:t>等級</a:t>
                      </a:r>
                    </a:p>
                  </a:txBody>
                  <a:tcPr/>
                </a:tc>
                <a:tc>
                  <a:txBody>
                    <a:bodyPr/>
                    <a:lstStyle/>
                    <a:p>
                      <a:pPr algn="ctr"/>
                      <a:r>
                        <a:rPr lang="zh-TW" altLang="en-US" dirty="0"/>
                        <a:t>說明</a:t>
                      </a:r>
                    </a:p>
                  </a:txBody>
                  <a:tcPr/>
                </a:tc>
                <a:extLst>
                  <a:ext uri="{0D108BD9-81ED-4DB2-BD59-A6C34878D82A}">
                    <a16:rowId xmlns:a16="http://schemas.microsoft.com/office/drawing/2014/main" val="10000"/>
                  </a:ext>
                </a:extLst>
              </a:tr>
              <a:tr h="812210">
                <a:tc>
                  <a:txBody>
                    <a:bodyPr/>
                    <a:lstStyle/>
                    <a:p>
                      <a:pPr algn="ctr"/>
                      <a:r>
                        <a:rPr lang="en-US" altLang="zh-TW" dirty="0"/>
                        <a:t>A</a:t>
                      </a:r>
                      <a:endParaRPr lang="zh-TW" altLang="en-US" dirty="0"/>
                    </a:p>
                  </a:txBody>
                  <a:tcPr/>
                </a:tc>
                <a:tc>
                  <a:txBody>
                    <a:bodyPr/>
                    <a:lstStyle/>
                    <a:p>
                      <a:r>
                        <a:rPr lang="en-US" altLang="zh-TW" sz="1800" kern="1200" baseline="0" dirty="0"/>
                        <a:t>1.</a:t>
                      </a:r>
                      <a:r>
                        <a:rPr lang="zh-TW" altLang="en-US" sz="1800" kern="1200" baseline="0" dirty="0"/>
                        <a:t>能幾乎完全聽懂以高中階段詞彙及句型構成之敘述或問句。</a:t>
                      </a:r>
                    </a:p>
                    <a:p>
                      <a:r>
                        <a:rPr lang="en-US" altLang="zh-TW" sz="1800" kern="1200" baseline="0" dirty="0"/>
                        <a:t>2.</a:t>
                      </a:r>
                      <a:r>
                        <a:rPr lang="zh-TW" altLang="en-US" sz="1800" kern="1200" baseline="0" dirty="0"/>
                        <a:t>能幾乎完全理解訊息豐富、主題多樣化的對話內容及相關訊息，並作出適當推論。</a:t>
                      </a:r>
                    </a:p>
                    <a:p>
                      <a:r>
                        <a:rPr lang="en-US" altLang="zh-TW" sz="1800" kern="1200" baseline="0" dirty="0"/>
                        <a:t>3.</a:t>
                      </a:r>
                      <a:r>
                        <a:rPr lang="zh-TW" altLang="en-US" sz="1800" kern="1200" baseline="0" dirty="0"/>
                        <a:t>能幾乎完全理解長篇、語意間接且具引申含意之陳述內容，並作出適當推論。</a:t>
                      </a:r>
                      <a:endParaRPr lang="en-US" altLang="zh-TW" sz="1800" kern="1200" baseline="0" dirty="0"/>
                    </a:p>
                    <a:p>
                      <a:endParaRPr lang="zh-TW" altLang="en-US" sz="1800" kern="1200" baseline="0" dirty="0">
                        <a:solidFill>
                          <a:schemeClr val="dk1"/>
                        </a:solidFill>
                        <a:latin typeface="+mn-lt"/>
                        <a:ea typeface="+mn-ea"/>
                        <a:cs typeface="+mn-cs"/>
                      </a:endParaRPr>
                    </a:p>
                  </a:txBody>
                  <a:tcPr/>
                </a:tc>
                <a:extLst>
                  <a:ext uri="{0D108BD9-81ED-4DB2-BD59-A6C34878D82A}">
                    <a16:rowId xmlns:a16="http://schemas.microsoft.com/office/drawing/2014/main" val="10001"/>
                  </a:ext>
                </a:extLst>
              </a:tr>
              <a:tr h="812210">
                <a:tc>
                  <a:txBody>
                    <a:bodyPr/>
                    <a:lstStyle/>
                    <a:p>
                      <a:pPr algn="ctr"/>
                      <a:r>
                        <a:rPr lang="en-US" altLang="zh-TW" dirty="0"/>
                        <a:t>B</a:t>
                      </a:r>
                      <a:endParaRPr lang="zh-TW" altLang="en-US" dirty="0"/>
                    </a:p>
                  </a:txBody>
                  <a:tcPr/>
                </a:tc>
                <a:tc>
                  <a:txBody>
                    <a:bodyPr/>
                    <a:lstStyle/>
                    <a:p>
                      <a:r>
                        <a:rPr lang="en-US" altLang="zh-TW" sz="1800" kern="1200" baseline="0" dirty="0"/>
                        <a:t>1.</a:t>
                      </a:r>
                      <a:r>
                        <a:rPr lang="zh-TW" altLang="en-US" sz="1800" kern="1200" baseline="0" dirty="0"/>
                        <a:t>能大致聽懂以高中階段詞彙及句型構成之敘述或問句。</a:t>
                      </a:r>
                    </a:p>
                    <a:p>
                      <a:r>
                        <a:rPr lang="en-US" altLang="zh-TW" sz="1800" kern="1200" baseline="0" dirty="0"/>
                        <a:t>2.</a:t>
                      </a:r>
                      <a:r>
                        <a:rPr lang="zh-TW" altLang="en-US" sz="1800" kern="1200" baseline="0" dirty="0"/>
                        <a:t>能大致理解訊息單純、主題生活化的對話內容及相關訊息，並作出簡單推論。</a:t>
                      </a:r>
                    </a:p>
                    <a:p>
                      <a:r>
                        <a:rPr lang="en-US" altLang="zh-TW" sz="1800" kern="1200" baseline="0" dirty="0"/>
                        <a:t>3.</a:t>
                      </a:r>
                      <a:r>
                        <a:rPr lang="zh-TW" altLang="en-US" sz="1800" kern="1200" baseline="0" dirty="0"/>
                        <a:t>能理解簡短、語意直接之陳述內容，並作出簡單推論。	</a:t>
                      </a:r>
                      <a:endParaRPr lang="en-US" altLang="zh-TW" sz="1800" kern="1200" baseline="0" dirty="0"/>
                    </a:p>
                    <a:p>
                      <a:endParaRPr lang="zh-TW" altLang="en-US" sz="1800" kern="1200" baseline="0" dirty="0">
                        <a:solidFill>
                          <a:schemeClr val="dk1"/>
                        </a:solidFill>
                        <a:latin typeface="+mn-lt"/>
                        <a:ea typeface="+mn-ea"/>
                        <a:cs typeface="+mn-cs"/>
                      </a:endParaRPr>
                    </a:p>
                  </a:txBody>
                  <a:tcPr/>
                </a:tc>
                <a:extLst>
                  <a:ext uri="{0D108BD9-81ED-4DB2-BD59-A6C34878D82A}">
                    <a16:rowId xmlns:a16="http://schemas.microsoft.com/office/drawing/2014/main" val="10002"/>
                  </a:ext>
                </a:extLst>
              </a:tr>
              <a:tr h="812210">
                <a:tc>
                  <a:txBody>
                    <a:bodyPr/>
                    <a:lstStyle/>
                    <a:p>
                      <a:pPr algn="ctr"/>
                      <a:r>
                        <a:rPr lang="en-US" altLang="zh-TW" dirty="0"/>
                        <a:t>C</a:t>
                      </a:r>
                      <a:endParaRPr lang="zh-TW" altLang="en-US" dirty="0"/>
                    </a:p>
                  </a:txBody>
                  <a:tcPr/>
                </a:tc>
                <a:tc>
                  <a:txBody>
                    <a:bodyPr/>
                    <a:lstStyle/>
                    <a:p>
                      <a:r>
                        <a:rPr lang="en-US" altLang="zh-TW" sz="1800" kern="1200" baseline="0" dirty="0"/>
                        <a:t>1.</a:t>
                      </a:r>
                      <a:r>
                        <a:rPr lang="zh-TW" altLang="en-US" sz="1800" kern="1200" baseline="0" dirty="0"/>
                        <a:t>能約略聽懂以高中階段詞彙及句型構成之敘述或問句。</a:t>
                      </a:r>
                    </a:p>
                    <a:p>
                      <a:r>
                        <a:rPr lang="en-US" altLang="zh-TW" sz="1800" kern="1200" baseline="0" dirty="0"/>
                        <a:t>2.</a:t>
                      </a:r>
                      <a:r>
                        <a:rPr lang="zh-TW" altLang="en-US" sz="1800" kern="1200" baseline="0" dirty="0"/>
                        <a:t>能約略理解訊息單純且明確、語意直接之日常生活對話內容。</a:t>
                      </a:r>
                    </a:p>
                    <a:p>
                      <a:r>
                        <a:rPr lang="en-US" altLang="zh-TW" sz="1800" kern="1200" baseline="0" dirty="0"/>
                        <a:t>3.</a:t>
                      </a:r>
                      <a:r>
                        <a:rPr lang="zh-TW" altLang="en-US" sz="1800" kern="1200" baseline="0" dirty="0"/>
                        <a:t>能約略理解簡短、語意直接之陳述內容的主旨。	</a:t>
                      </a:r>
                      <a:endParaRPr lang="en-US" altLang="zh-TW" sz="1800" kern="1200" baseline="0" dirty="0"/>
                    </a:p>
                    <a:p>
                      <a:endParaRPr lang="zh-TW" altLang="en-US" sz="1800" kern="1200" baseline="0" dirty="0">
                        <a:solidFill>
                          <a:schemeClr val="dk1"/>
                        </a:solidFill>
                        <a:latin typeface="+mn-lt"/>
                        <a:ea typeface="+mn-ea"/>
                        <a:cs typeface="+mn-cs"/>
                      </a:endParaRPr>
                    </a:p>
                  </a:txBody>
                  <a:tcPr/>
                </a:tc>
                <a:extLst>
                  <a:ext uri="{0D108BD9-81ED-4DB2-BD59-A6C34878D82A}">
                    <a16:rowId xmlns:a16="http://schemas.microsoft.com/office/drawing/2014/main" val="10003"/>
                  </a:ext>
                </a:extLst>
              </a:tr>
              <a:tr h="812210">
                <a:tc>
                  <a:txBody>
                    <a:bodyPr/>
                    <a:lstStyle/>
                    <a:p>
                      <a:pPr algn="ctr"/>
                      <a:r>
                        <a:rPr lang="en-US" altLang="zh-TW" dirty="0"/>
                        <a:t>F</a:t>
                      </a:r>
                      <a:endParaRPr lang="zh-TW" altLang="en-US" dirty="0"/>
                    </a:p>
                  </a:txBody>
                  <a:tcPr/>
                </a:tc>
                <a:tc>
                  <a:txBody>
                    <a:bodyPr/>
                    <a:lstStyle/>
                    <a:p>
                      <a:r>
                        <a:rPr lang="zh-TW" altLang="en-US" sz="1800" kern="1200" baseline="0" dirty="0"/>
                        <a:t>僅能聽懂少部分高中階段詞彙及句型構成之敘述或問句。</a:t>
                      </a:r>
                    </a:p>
                    <a:p>
                      <a:r>
                        <a:rPr lang="en-US" altLang="zh-TW" sz="1800" kern="1200" baseline="0" dirty="0"/>
                        <a:t>2.</a:t>
                      </a:r>
                      <a:r>
                        <a:rPr lang="zh-TW" altLang="en-US" sz="1800" kern="1200" baseline="0" dirty="0"/>
                        <a:t>僅能聽懂少部分日常生活對話內容。</a:t>
                      </a:r>
                    </a:p>
                    <a:p>
                      <a:r>
                        <a:rPr lang="en-US" altLang="zh-TW" sz="1800" kern="1200" baseline="0" dirty="0"/>
                        <a:t>3.</a:t>
                      </a:r>
                      <a:r>
                        <a:rPr lang="zh-TW" altLang="en-US" sz="1800" kern="1200" baseline="0" dirty="0"/>
                        <a:t>僅能聽懂少部分簡短陳述。	</a:t>
                      </a:r>
                      <a:endParaRPr lang="zh-TW" altLang="en-US" sz="1800" kern="1200" baseline="0" dirty="0">
                        <a:solidFill>
                          <a:schemeClr val="dk1"/>
                        </a:solidFill>
                        <a:latin typeface="+mn-lt"/>
                        <a:ea typeface="+mn-ea"/>
                        <a:cs typeface="+mn-cs"/>
                      </a:endParaRPr>
                    </a:p>
                  </a:txBody>
                  <a:tcPr/>
                </a:tc>
                <a:extLst>
                  <a:ext uri="{0D108BD9-81ED-4DB2-BD59-A6C34878D82A}">
                    <a16:rowId xmlns:a16="http://schemas.microsoft.com/office/drawing/2014/main" val="10004"/>
                  </a:ext>
                </a:extLst>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標題 1"/>
          <p:cNvSpPr>
            <a:spLocks noGrp="1"/>
          </p:cNvSpPr>
          <p:nvPr>
            <p:ph type="title"/>
          </p:nvPr>
        </p:nvSpPr>
        <p:spPr>
          <a:xfrm>
            <a:off x="704528" y="476672"/>
            <a:ext cx="3569218" cy="990600"/>
          </a:xfrm>
        </p:spPr>
        <p:txBody>
          <a:bodyPr>
            <a:noAutofit/>
          </a:bodyPr>
          <a:lstStyle/>
          <a:p>
            <a:r>
              <a:rPr lang="zh-TW" altLang="en-US" sz="4400" dirty="0">
                <a:solidFill>
                  <a:srgbClr val="FF0000"/>
                </a:solidFill>
                <a:latin typeface="+mj-ea"/>
              </a:rPr>
              <a:t>學科能力測驗</a:t>
            </a:r>
            <a:endParaRPr altLang="en-US" sz="4400" dirty="0">
              <a:solidFill>
                <a:schemeClr val="accent6">
                  <a:lumMod val="50000"/>
                </a:schemeClr>
              </a:solidFill>
              <a:latin typeface="+mj-ea"/>
            </a:endParaRPr>
          </a:p>
        </p:txBody>
      </p:sp>
      <p:graphicFrame>
        <p:nvGraphicFramePr>
          <p:cNvPr id="5" name="表格 4"/>
          <p:cNvGraphicFramePr>
            <a:graphicFrameLocks noGrp="1"/>
          </p:cNvGraphicFramePr>
          <p:nvPr>
            <p:extLst>
              <p:ext uri="{D42A27DB-BD31-4B8C-83A1-F6EECF244321}">
                <p14:modId xmlns:p14="http://schemas.microsoft.com/office/powerpoint/2010/main" val="715948504"/>
              </p:ext>
            </p:extLst>
          </p:nvPr>
        </p:nvGraphicFramePr>
        <p:xfrm>
          <a:off x="632521" y="1844824"/>
          <a:ext cx="8568952" cy="4240380"/>
        </p:xfrm>
        <a:graphic>
          <a:graphicData uri="http://schemas.openxmlformats.org/drawingml/2006/table">
            <a:tbl>
              <a:tblPr>
                <a:tableStyleId>{00A15C55-8517-42AA-B614-E9B94910E393}</a:tableStyleId>
              </a:tblPr>
              <a:tblGrid>
                <a:gridCol w="1830373">
                  <a:extLst>
                    <a:ext uri="{9D8B030D-6E8A-4147-A177-3AD203B41FA5}">
                      <a16:colId xmlns:a16="http://schemas.microsoft.com/office/drawing/2014/main" val="20000"/>
                    </a:ext>
                  </a:extLst>
                </a:gridCol>
                <a:gridCol w="6738579">
                  <a:extLst>
                    <a:ext uri="{9D8B030D-6E8A-4147-A177-3AD203B41FA5}">
                      <a16:colId xmlns:a16="http://schemas.microsoft.com/office/drawing/2014/main" val="20001"/>
                    </a:ext>
                  </a:extLst>
                </a:gridCol>
              </a:tblGrid>
              <a:tr h="479849">
                <a:tc>
                  <a:txBody>
                    <a:bodyPr/>
                    <a:lstStyle/>
                    <a:p>
                      <a:pPr algn="ctr">
                        <a:spcAft>
                          <a:spcPts val="0"/>
                        </a:spcAft>
                      </a:pPr>
                      <a:r>
                        <a:rPr lang="zh-TW" altLang="en-US" sz="2400" b="1" kern="100" dirty="0">
                          <a:solidFill>
                            <a:schemeClr val="tx1"/>
                          </a:solidFill>
                          <a:latin typeface="+mj-ea"/>
                          <a:ea typeface="+mj-ea"/>
                          <a:cs typeface="Times New Roman"/>
                        </a:rPr>
                        <a:t>測驗範圍</a:t>
                      </a:r>
                      <a:endParaRPr lang="zh-TW" sz="2400" b="1" kern="100" dirty="0">
                        <a:solidFill>
                          <a:schemeClr val="tx1"/>
                        </a:solidFill>
                        <a:latin typeface="+mj-ea"/>
                        <a:ea typeface="+mj-ea"/>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l">
                        <a:spcAft>
                          <a:spcPts val="0"/>
                        </a:spcAft>
                      </a:pPr>
                      <a:r>
                        <a:rPr lang="zh-TW" altLang="en-US" sz="2400" kern="1200" dirty="0">
                          <a:solidFill>
                            <a:schemeClr val="tx1"/>
                          </a:solidFill>
                          <a:latin typeface="+mj-ea"/>
                          <a:ea typeface="+mj-ea"/>
                          <a:cs typeface="+mn-cs"/>
                        </a:rPr>
                        <a:t>高一、高二兩學年必修課程</a:t>
                      </a:r>
                      <a:r>
                        <a:rPr lang="en-US" altLang="zh-TW" sz="2400" b="1" kern="1200" dirty="0">
                          <a:solidFill>
                            <a:srgbClr val="FF0000"/>
                          </a:solidFill>
                          <a:latin typeface="+mj-ea"/>
                          <a:ea typeface="+mj-ea"/>
                          <a:cs typeface="+mn-cs"/>
                        </a:rPr>
                        <a:t>(107</a:t>
                      </a:r>
                      <a:r>
                        <a:rPr lang="zh-TW" altLang="en-US" sz="2400" b="1" kern="1200" dirty="0">
                          <a:solidFill>
                            <a:srgbClr val="FF0000"/>
                          </a:solidFill>
                          <a:latin typeface="+mj-ea"/>
                          <a:ea typeface="+mj-ea"/>
                          <a:cs typeface="+mn-cs"/>
                        </a:rPr>
                        <a:t>學年度起國文、英文考至高三上學期</a:t>
                      </a:r>
                      <a:r>
                        <a:rPr lang="en-US" altLang="zh-TW" sz="2400" b="1" kern="1200" dirty="0">
                          <a:solidFill>
                            <a:srgbClr val="FF0000"/>
                          </a:solidFill>
                          <a:latin typeface="+mj-ea"/>
                          <a:ea typeface="+mj-ea"/>
                          <a:cs typeface="+mn-cs"/>
                        </a:rPr>
                        <a:t>)</a:t>
                      </a:r>
                      <a:endParaRPr lang="zh-TW" sz="2400" b="1" kern="100" dirty="0">
                        <a:solidFill>
                          <a:srgbClr val="FF0000"/>
                        </a:solidFill>
                        <a:latin typeface="+mj-ea"/>
                        <a:ea typeface="+mj-ea"/>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38100">
                <a:tc>
                  <a:txBody>
                    <a:bodyPr/>
                    <a:lstStyle/>
                    <a:p>
                      <a:pPr algn="ctr">
                        <a:spcAft>
                          <a:spcPts val="0"/>
                        </a:spcAft>
                      </a:pPr>
                      <a:r>
                        <a:rPr lang="zh-TW" altLang="en-US" sz="2400" b="1" kern="100" dirty="0">
                          <a:solidFill>
                            <a:schemeClr val="tx1"/>
                          </a:solidFill>
                          <a:latin typeface="+mj-ea"/>
                          <a:ea typeface="+mn-ea"/>
                          <a:cs typeface="Times New Roman"/>
                        </a:rPr>
                        <a:t>測驗目標</a:t>
                      </a:r>
                      <a:endParaRPr lang="zh-TW" sz="2400" b="1" kern="100" dirty="0">
                        <a:solidFill>
                          <a:schemeClr val="tx1"/>
                        </a:solidFill>
                        <a:latin typeface="+mj-ea"/>
                        <a:ea typeface="+mj-ea"/>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l">
                        <a:spcAft>
                          <a:spcPts val="0"/>
                        </a:spcAft>
                      </a:pPr>
                      <a:r>
                        <a:rPr lang="zh-TW" altLang="en-US" sz="2400" kern="1200" dirty="0">
                          <a:solidFill>
                            <a:schemeClr val="tx1"/>
                          </a:solidFill>
                          <a:effectLst/>
                          <a:latin typeface="+mj-ea"/>
                          <a:ea typeface="+mj-ea"/>
                          <a:cs typeface="+mn-cs"/>
                        </a:rPr>
                        <a:t>檢測</a:t>
                      </a:r>
                      <a:r>
                        <a:rPr lang="zh-TW" altLang="zh-TW" sz="2400" kern="1200" dirty="0">
                          <a:solidFill>
                            <a:schemeClr val="tx1"/>
                          </a:solidFill>
                          <a:effectLst/>
                          <a:latin typeface="+mj-ea"/>
                          <a:ea typeface="+mj-ea"/>
                          <a:cs typeface="+mn-cs"/>
                        </a:rPr>
                        <a:t>就讀大學所需要的基本學科能力</a:t>
                      </a:r>
                      <a:r>
                        <a:rPr lang="en-US" sz="2400" kern="100" dirty="0">
                          <a:solidFill>
                            <a:schemeClr val="tx1"/>
                          </a:solidFill>
                          <a:latin typeface="+mj-ea"/>
                          <a:ea typeface="+mj-ea"/>
                        </a:rPr>
                        <a:t>	</a:t>
                      </a:r>
                      <a:endParaRPr lang="zh-TW" sz="2400" kern="100" dirty="0">
                        <a:solidFill>
                          <a:schemeClr val="tx1"/>
                        </a:solidFill>
                        <a:latin typeface="+mj-ea"/>
                        <a:ea typeface="+mj-ea"/>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38100">
                <a:tc>
                  <a:txBody>
                    <a:bodyPr/>
                    <a:lstStyle/>
                    <a:p>
                      <a:pPr algn="ctr">
                        <a:spcAft>
                          <a:spcPts val="0"/>
                        </a:spcAft>
                      </a:pPr>
                      <a:r>
                        <a:rPr lang="zh-TW" altLang="en-US" sz="2400" b="1" kern="100" dirty="0">
                          <a:solidFill>
                            <a:schemeClr val="tx1"/>
                          </a:solidFill>
                          <a:latin typeface="+mj-ea"/>
                          <a:ea typeface="+mn-ea"/>
                          <a:cs typeface="Times New Roman"/>
                        </a:rPr>
                        <a:t>測驗</a:t>
                      </a:r>
                      <a:r>
                        <a:rPr lang="zh-TW" altLang="en-US" sz="2400" b="1" kern="100" dirty="0">
                          <a:solidFill>
                            <a:schemeClr val="tx1"/>
                          </a:solidFill>
                          <a:latin typeface="+mj-ea"/>
                          <a:ea typeface="+mj-ea"/>
                          <a:cs typeface="Times New Roman"/>
                        </a:rPr>
                        <a:t>難度</a:t>
                      </a:r>
                      <a:endParaRPr lang="zh-TW" altLang="zh-TW" sz="2400" b="1" kern="100" dirty="0">
                        <a:solidFill>
                          <a:schemeClr val="tx1"/>
                        </a:solidFill>
                        <a:latin typeface="+mj-ea"/>
                        <a:ea typeface="+mj-ea"/>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l">
                        <a:spcAft>
                          <a:spcPts val="0"/>
                        </a:spcAft>
                      </a:pPr>
                      <a:r>
                        <a:rPr lang="zh-TW" altLang="zh-TW" sz="2400" kern="1200" dirty="0">
                          <a:solidFill>
                            <a:schemeClr val="tx1"/>
                          </a:solidFill>
                          <a:latin typeface="+mj-ea"/>
                          <a:ea typeface="+mj-ea"/>
                          <a:cs typeface="+mn-cs"/>
                        </a:rPr>
                        <a:t>範圍較小，難度較低</a:t>
                      </a:r>
                      <a:endParaRPr lang="zh-TW" sz="2400" kern="100" dirty="0">
                        <a:solidFill>
                          <a:schemeClr val="tx1"/>
                        </a:solidFill>
                        <a:latin typeface="+mj-ea"/>
                        <a:ea typeface="+mj-ea"/>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38100">
                <a:tc>
                  <a:txBody>
                    <a:bodyPr/>
                    <a:lstStyle/>
                    <a:p>
                      <a:pPr algn="ctr">
                        <a:spcAft>
                          <a:spcPts val="0"/>
                        </a:spcAft>
                      </a:pPr>
                      <a:r>
                        <a:rPr lang="zh-TW" altLang="en-US" sz="2400" b="1" kern="100" dirty="0">
                          <a:solidFill>
                            <a:schemeClr val="tx1"/>
                          </a:solidFill>
                          <a:latin typeface="+mj-ea"/>
                          <a:ea typeface="+mn-ea"/>
                          <a:cs typeface="Times New Roman"/>
                        </a:rPr>
                        <a:t>測驗</a:t>
                      </a:r>
                      <a:r>
                        <a:rPr lang="zh-TW" altLang="en-US" sz="2400" b="1" kern="100" dirty="0">
                          <a:solidFill>
                            <a:schemeClr val="tx1"/>
                          </a:solidFill>
                          <a:latin typeface="+mj-ea"/>
                          <a:ea typeface="+mj-ea"/>
                          <a:cs typeface="Times New Roman"/>
                        </a:rPr>
                        <a:t>科目</a:t>
                      </a:r>
                      <a:endParaRPr lang="zh-TW" sz="2400" b="1" kern="100" dirty="0">
                        <a:solidFill>
                          <a:schemeClr val="tx1"/>
                        </a:solidFill>
                        <a:latin typeface="+mj-ea"/>
                        <a:ea typeface="+mj-ea"/>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l">
                        <a:spcAft>
                          <a:spcPts val="0"/>
                        </a:spcAft>
                      </a:pPr>
                      <a:r>
                        <a:rPr lang="zh-TW" altLang="zh-TW" sz="2400" kern="1200" dirty="0">
                          <a:solidFill>
                            <a:schemeClr val="tx1"/>
                          </a:solidFill>
                          <a:effectLst/>
                          <a:latin typeface="+mj-ea"/>
                          <a:ea typeface="+mj-ea"/>
                          <a:cs typeface="+mn-cs"/>
                        </a:rPr>
                        <a:t>國、英、數、社、自五科</a:t>
                      </a:r>
                      <a:r>
                        <a:rPr lang="zh-TW" altLang="en-US" sz="2400" kern="1200" dirty="0">
                          <a:solidFill>
                            <a:schemeClr val="tx1"/>
                          </a:solidFill>
                          <a:effectLst/>
                          <a:latin typeface="+mj-ea"/>
                          <a:ea typeface="+mj-ea"/>
                          <a:cs typeface="+mn-cs"/>
                        </a:rPr>
                        <a:t>選考</a:t>
                      </a:r>
                      <a:r>
                        <a:rPr lang="en-US" altLang="zh-TW" sz="2400" b="1" kern="1200" dirty="0">
                          <a:solidFill>
                            <a:srgbClr val="FF0000"/>
                          </a:solidFill>
                          <a:effectLst/>
                          <a:latin typeface="+mj-ea"/>
                          <a:ea typeface="+mj-ea"/>
                          <a:cs typeface="+mn-cs"/>
                        </a:rPr>
                        <a:t>(107</a:t>
                      </a:r>
                      <a:r>
                        <a:rPr lang="zh-TW" altLang="en-US" sz="2400" b="1" kern="1200" dirty="0">
                          <a:solidFill>
                            <a:srgbClr val="FF0000"/>
                          </a:solidFill>
                          <a:effectLst/>
                          <a:latin typeface="+mj-ea"/>
                          <a:ea typeface="+mj-ea"/>
                          <a:cs typeface="+mn-cs"/>
                        </a:rPr>
                        <a:t>學年度起國文與國語文寫作能力測驗分開考</a:t>
                      </a:r>
                      <a:r>
                        <a:rPr lang="en-US" altLang="zh-TW" sz="2400" b="1" kern="1200" dirty="0">
                          <a:solidFill>
                            <a:srgbClr val="FF0000"/>
                          </a:solidFill>
                          <a:effectLst/>
                          <a:latin typeface="+mj-ea"/>
                          <a:ea typeface="+mj-ea"/>
                          <a:cs typeface="+mn-cs"/>
                        </a:rPr>
                        <a:t>)</a:t>
                      </a:r>
                      <a:endParaRPr lang="zh-TW" sz="2400" b="1" kern="100" dirty="0">
                        <a:solidFill>
                          <a:srgbClr val="FF0000"/>
                        </a:solidFill>
                        <a:latin typeface="+mj-ea"/>
                        <a:ea typeface="+mj-ea"/>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438100">
                <a:tc>
                  <a:txBody>
                    <a:bodyPr/>
                    <a:lstStyle/>
                    <a:p>
                      <a:pPr algn="ctr">
                        <a:spcAft>
                          <a:spcPts val="0"/>
                        </a:spcAft>
                      </a:pPr>
                      <a:r>
                        <a:rPr lang="zh-TW" altLang="en-US" sz="2400" b="1" kern="100" dirty="0">
                          <a:solidFill>
                            <a:schemeClr val="tx1"/>
                          </a:solidFill>
                          <a:latin typeface="+mj-ea"/>
                          <a:ea typeface="+mn-ea"/>
                          <a:cs typeface="Times New Roman"/>
                        </a:rPr>
                        <a:t>測驗</a:t>
                      </a:r>
                      <a:r>
                        <a:rPr lang="zh-TW" altLang="en-US" sz="2400" b="1" kern="100" dirty="0">
                          <a:solidFill>
                            <a:schemeClr val="tx1"/>
                          </a:solidFill>
                          <a:latin typeface="+mj-ea"/>
                          <a:ea typeface="+mj-ea"/>
                          <a:cs typeface="Times New Roman"/>
                        </a:rPr>
                        <a:t>日程</a:t>
                      </a:r>
                      <a:endParaRPr lang="zh-TW" sz="2400" b="1" kern="100" dirty="0">
                        <a:solidFill>
                          <a:schemeClr val="tx1"/>
                        </a:solidFill>
                        <a:latin typeface="+mj-ea"/>
                        <a:ea typeface="+mj-ea"/>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l">
                        <a:spcAft>
                          <a:spcPts val="0"/>
                        </a:spcAft>
                      </a:pPr>
                      <a:r>
                        <a:rPr lang="en-US" altLang="zh-TW" sz="2400" kern="1200" dirty="0">
                          <a:solidFill>
                            <a:schemeClr val="tx1"/>
                          </a:solidFill>
                          <a:effectLst/>
                          <a:latin typeface="+mj-ea"/>
                          <a:ea typeface="+mj-ea"/>
                          <a:cs typeface="+mn-cs"/>
                        </a:rPr>
                        <a:t>110</a:t>
                      </a:r>
                      <a:r>
                        <a:rPr lang="zh-TW" altLang="zh-TW" sz="2400" kern="1200" dirty="0">
                          <a:solidFill>
                            <a:schemeClr val="tx1"/>
                          </a:solidFill>
                          <a:effectLst/>
                          <a:latin typeface="+mj-ea"/>
                          <a:ea typeface="+mj-ea"/>
                          <a:cs typeface="+mn-cs"/>
                        </a:rPr>
                        <a:t>學年為</a:t>
                      </a:r>
                      <a:r>
                        <a:rPr lang="en-US" altLang="zh-TW" sz="2400" kern="1200" dirty="0">
                          <a:solidFill>
                            <a:schemeClr val="tx1"/>
                          </a:solidFill>
                          <a:effectLst/>
                          <a:latin typeface="+mj-ea"/>
                          <a:ea typeface="+mj-ea"/>
                          <a:cs typeface="+mn-cs"/>
                        </a:rPr>
                        <a:t>110</a:t>
                      </a:r>
                      <a:r>
                        <a:rPr lang="zh-TW" altLang="zh-TW" sz="2400" kern="1200" dirty="0">
                          <a:solidFill>
                            <a:schemeClr val="tx1"/>
                          </a:solidFill>
                          <a:effectLst/>
                          <a:latin typeface="+mj-ea"/>
                          <a:ea typeface="+mj-ea"/>
                          <a:cs typeface="+mn-cs"/>
                        </a:rPr>
                        <a:t>年</a:t>
                      </a:r>
                      <a:r>
                        <a:rPr lang="en-US" altLang="zh-TW" sz="2400" kern="1200" dirty="0">
                          <a:solidFill>
                            <a:schemeClr val="tx1"/>
                          </a:solidFill>
                          <a:effectLst/>
                          <a:latin typeface="+mj-ea"/>
                          <a:ea typeface="+mj-ea"/>
                          <a:cs typeface="+mn-cs"/>
                        </a:rPr>
                        <a:t>1</a:t>
                      </a:r>
                      <a:r>
                        <a:rPr lang="zh-TW" altLang="zh-TW" sz="2400" kern="1200" dirty="0">
                          <a:solidFill>
                            <a:schemeClr val="tx1"/>
                          </a:solidFill>
                          <a:effectLst/>
                          <a:latin typeface="+mj-ea"/>
                          <a:ea typeface="+mj-ea"/>
                          <a:cs typeface="+mn-cs"/>
                        </a:rPr>
                        <a:t>月</a:t>
                      </a:r>
                      <a:r>
                        <a:rPr lang="en-US" altLang="zh-TW" sz="2400" kern="1200" dirty="0">
                          <a:solidFill>
                            <a:schemeClr val="tx1"/>
                          </a:solidFill>
                          <a:effectLst/>
                          <a:latin typeface="+mj-ea"/>
                          <a:ea typeface="+mj-ea"/>
                          <a:cs typeface="+mn-cs"/>
                        </a:rPr>
                        <a:t>22</a:t>
                      </a:r>
                      <a:r>
                        <a:rPr lang="zh-TW" altLang="zh-TW" sz="2400" kern="1200" dirty="0">
                          <a:solidFill>
                            <a:schemeClr val="tx1"/>
                          </a:solidFill>
                          <a:effectLst/>
                          <a:latin typeface="+mj-ea"/>
                          <a:ea typeface="+mj-ea"/>
                          <a:cs typeface="+mn-cs"/>
                        </a:rPr>
                        <a:t>、</a:t>
                      </a:r>
                      <a:r>
                        <a:rPr lang="en-US" altLang="zh-TW" sz="2400" kern="1200" dirty="0">
                          <a:solidFill>
                            <a:schemeClr val="tx1"/>
                          </a:solidFill>
                          <a:effectLst/>
                          <a:latin typeface="+mj-ea"/>
                          <a:ea typeface="+mj-ea"/>
                          <a:cs typeface="+mn-cs"/>
                        </a:rPr>
                        <a:t>23</a:t>
                      </a:r>
                      <a:r>
                        <a:rPr lang="zh-TW" altLang="zh-TW" sz="2400" kern="1200" dirty="0">
                          <a:solidFill>
                            <a:schemeClr val="tx1"/>
                          </a:solidFill>
                          <a:effectLst/>
                          <a:latin typeface="+mj-ea"/>
                          <a:ea typeface="+mj-ea"/>
                          <a:cs typeface="+mn-cs"/>
                        </a:rPr>
                        <a:t>日</a:t>
                      </a:r>
                      <a:endParaRPr lang="zh-TW" sz="2400" kern="100" dirty="0">
                        <a:solidFill>
                          <a:schemeClr val="tx1"/>
                        </a:solidFill>
                        <a:latin typeface="+mj-ea"/>
                        <a:ea typeface="+mj-ea"/>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1141710">
                <a:tc>
                  <a:txBody>
                    <a:bodyPr/>
                    <a:lstStyle/>
                    <a:p>
                      <a:pPr algn="ctr">
                        <a:spcAft>
                          <a:spcPts val="0"/>
                        </a:spcAft>
                      </a:pPr>
                      <a:r>
                        <a:rPr lang="zh-TW" altLang="en-US" sz="2400" b="1" kern="100" dirty="0">
                          <a:solidFill>
                            <a:srgbClr val="FF0000"/>
                          </a:solidFill>
                          <a:latin typeface="+mj-ea"/>
                          <a:ea typeface="+mn-ea"/>
                          <a:cs typeface="Times New Roman"/>
                        </a:rPr>
                        <a:t>測驗</a:t>
                      </a:r>
                      <a:r>
                        <a:rPr lang="zh-TW" altLang="en-US" sz="2400" b="1" kern="100" dirty="0">
                          <a:solidFill>
                            <a:srgbClr val="FF0000"/>
                          </a:solidFill>
                          <a:latin typeface="+mj-ea"/>
                          <a:ea typeface="+mj-ea"/>
                          <a:cs typeface="Times New Roman"/>
                        </a:rPr>
                        <a:t>用途</a:t>
                      </a:r>
                      <a:endParaRPr lang="zh-TW" sz="2400" b="1" kern="100" dirty="0">
                        <a:solidFill>
                          <a:srgbClr val="FF0000"/>
                        </a:solidFill>
                        <a:latin typeface="+mj-ea"/>
                        <a:ea typeface="+mj-ea"/>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l"/>
                      <a:r>
                        <a:rPr lang="zh-TW" altLang="zh-TW" sz="2400" kern="1200" dirty="0">
                          <a:solidFill>
                            <a:schemeClr val="tx1"/>
                          </a:solidFill>
                          <a:effectLst/>
                          <a:latin typeface="+mn-lt"/>
                          <a:ea typeface="+mn-ea"/>
                          <a:cs typeface="+mn-cs"/>
                        </a:rPr>
                        <a:t>繁星推薦入學、個人申請入學、考試入學、離島及原住民學生保送甄試、科技校院日間部四年制申請入學、警大申請入學、軍校甄選入學、進修學士班、部分國外大學等招生管道使用。</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2" name="投影片編號版面配置區 1"/>
          <p:cNvSpPr>
            <a:spLocks noGrp="1"/>
          </p:cNvSpPr>
          <p:nvPr>
            <p:ph type="sldNum" sz="quarter" idx="12"/>
          </p:nvPr>
        </p:nvSpPr>
        <p:spPr/>
        <p:txBody>
          <a:bodyPr>
            <a:normAutofit fontScale="85000" lnSpcReduction="20000"/>
          </a:bodyPr>
          <a:lstStyle/>
          <a:p>
            <a:fld id="{1AD93096-5B34-4342-9326-69289CEAE4C2}" type="slidenum">
              <a:rPr lang="en-US" smtClean="0"/>
              <a:pPr/>
              <a:t>32</a:t>
            </a:fld>
            <a:endParaRPr lang="en-US" dirty="0">
              <a:solidFill>
                <a:srgbClr val="FFFFFF"/>
              </a:solidFill>
            </a:endParaRPr>
          </a:p>
        </p:txBody>
      </p:sp>
    </p:spTree>
    <p:extLst>
      <p:ext uri="{BB962C8B-B14F-4D97-AF65-F5344CB8AC3E}">
        <p14:creationId xmlns:p14="http://schemas.microsoft.com/office/powerpoint/2010/main" val="254764244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標題 1"/>
          <p:cNvSpPr>
            <a:spLocks noGrp="1"/>
          </p:cNvSpPr>
          <p:nvPr>
            <p:ph type="title"/>
          </p:nvPr>
        </p:nvSpPr>
        <p:spPr>
          <a:xfrm>
            <a:off x="632520" y="476672"/>
            <a:ext cx="5040560" cy="990600"/>
          </a:xfrm>
        </p:spPr>
        <p:txBody>
          <a:bodyPr>
            <a:noAutofit/>
          </a:bodyPr>
          <a:lstStyle/>
          <a:p>
            <a:r>
              <a:rPr lang="zh-TW" altLang="en-US" dirty="0">
                <a:solidFill>
                  <a:srgbClr val="FF0000"/>
                </a:solidFill>
                <a:latin typeface="+mj-ea"/>
              </a:rPr>
              <a:t>學科能力測驗</a:t>
            </a:r>
            <a:r>
              <a:rPr lang="zh-TW" altLang="en-US" sz="4400" dirty="0">
                <a:solidFill>
                  <a:schemeClr val="accent6">
                    <a:lumMod val="50000"/>
                  </a:schemeClr>
                </a:solidFill>
                <a:latin typeface="+mj-ea"/>
              </a:rPr>
              <a:t>五標</a:t>
            </a:r>
            <a:endParaRPr altLang="en-US" sz="4400" dirty="0">
              <a:solidFill>
                <a:schemeClr val="accent6">
                  <a:lumMod val="50000"/>
                </a:schemeClr>
              </a:solidFill>
              <a:latin typeface="+mj-ea"/>
            </a:endParaRPr>
          </a:p>
        </p:txBody>
      </p:sp>
      <p:graphicFrame>
        <p:nvGraphicFramePr>
          <p:cNvPr id="5" name="表格 4"/>
          <p:cNvGraphicFramePr>
            <a:graphicFrameLocks noGrp="1"/>
          </p:cNvGraphicFramePr>
          <p:nvPr>
            <p:extLst>
              <p:ext uri="{D42A27DB-BD31-4B8C-83A1-F6EECF244321}">
                <p14:modId xmlns:p14="http://schemas.microsoft.com/office/powerpoint/2010/main" val="2211091921"/>
              </p:ext>
            </p:extLst>
          </p:nvPr>
        </p:nvGraphicFramePr>
        <p:xfrm>
          <a:off x="666888" y="1700808"/>
          <a:ext cx="8030563" cy="2808312"/>
        </p:xfrm>
        <a:graphic>
          <a:graphicData uri="http://schemas.openxmlformats.org/drawingml/2006/table">
            <a:tbl>
              <a:tblPr>
                <a:tableStyleId>{00A15C55-8517-42AA-B614-E9B94910E393}</a:tableStyleId>
              </a:tblPr>
              <a:tblGrid>
                <a:gridCol w="1934630">
                  <a:extLst>
                    <a:ext uri="{9D8B030D-6E8A-4147-A177-3AD203B41FA5}">
                      <a16:colId xmlns:a16="http://schemas.microsoft.com/office/drawing/2014/main" val="20000"/>
                    </a:ext>
                  </a:extLst>
                </a:gridCol>
                <a:gridCol w="6095933">
                  <a:extLst>
                    <a:ext uri="{9D8B030D-6E8A-4147-A177-3AD203B41FA5}">
                      <a16:colId xmlns:a16="http://schemas.microsoft.com/office/drawing/2014/main" val="20001"/>
                    </a:ext>
                  </a:extLst>
                </a:gridCol>
              </a:tblGrid>
              <a:tr h="468052">
                <a:tc>
                  <a:txBody>
                    <a:bodyPr/>
                    <a:lstStyle/>
                    <a:p>
                      <a:pPr algn="ctr">
                        <a:spcAft>
                          <a:spcPts val="0"/>
                        </a:spcAft>
                      </a:pPr>
                      <a:r>
                        <a:rPr lang="zh-TW" altLang="en-US" sz="2400" b="1" kern="100" dirty="0">
                          <a:latin typeface="+mj-ea"/>
                          <a:ea typeface="+mj-ea"/>
                          <a:cs typeface="Times New Roman"/>
                        </a:rPr>
                        <a:t>標準</a:t>
                      </a:r>
                      <a:endParaRPr lang="zh-TW" sz="2400" b="1" kern="100" dirty="0">
                        <a:latin typeface="+mj-ea"/>
                        <a:ea typeface="+mj-ea"/>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spcAft>
                          <a:spcPts val="0"/>
                        </a:spcAft>
                      </a:pPr>
                      <a:r>
                        <a:rPr lang="zh-TW" altLang="en-US" sz="2400" b="1" kern="100" dirty="0">
                          <a:latin typeface="+mj-ea"/>
                          <a:ea typeface="+mj-ea"/>
                          <a:cs typeface="Times New Roman"/>
                        </a:rPr>
                        <a:t>說                明</a:t>
                      </a:r>
                      <a:endParaRPr lang="zh-TW" sz="2400" b="1" kern="100" dirty="0">
                        <a:latin typeface="+mj-ea"/>
                        <a:ea typeface="+mj-ea"/>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468052">
                <a:tc>
                  <a:txBody>
                    <a:bodyPr/>
                    <a:lstStyle/>
                    <a:p>
                      <a:pPr algn="ctr">
                        <a:spcAft>
                          <a:spcPts val="0"/>
                        </a:spcAft>
                      </a:pPr>
                      <a:r>
                        <a:rPr lang="zh-TW" altLang="en-US" sz="2400" kern="100" dirty="0">
                          <a:latin typeface="+mj-ea"/>
                          <a:ea typeface="+mj-ea"/>
                        </a:rPr>
                        <a:t>頂標</a:t>
                      </a:r>
                      <a:endParaRPr lang="zh-TW" sz="2400" kern="100" dirty="0">
                        <a:latin typeface="+mj-ea"/>
                        <a:ea typeface="+mj-ea"/>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spcAft>
                          <a:spcPts val="0"/>
                        </a:spcAft>
                      </a:pPr>
                      <a:r>
                        <a:rPr lang="zh-TW" altLang="en-US" sz="2400" kern="100" dirty="0">
                          <a:latin typeface="+mj-ea"/>
                          <a:ea typeface="+mj-ea"/>
                        </a:rPr>
                        <a:t>該科成績位於第</a:t>
                      </a:r>
                      <a:r>
                        <a:rPr lang="en-US" altLang="zh-TW" sz="2400" kern="100" dirty="0">
                          <a:latin typeface="+mj-ea"/>
                          <a:ea typeface="+mj-ea"/>
                        </a:rPr>
                        <a:t>88</a:t>
                      </a:r>
                      <a:r>
                        <a:rPr lang="zh-TW" altLang="en-US" sz="2400" kern="100" dirty="0">
                          <a:latin typeface="+mj-ea"/>
                          <a:ea typeface="+mj-ea"/>
                        </a:rPr>
                        <a:t>百分位數之考生分數</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68052">
                <a:tc>
                  <a:txBody>
                    <a:bodyPr/>
                    <a:lstStyle/>
                    <a:p>
                      <a:pPr algn="ctr">
                        <a:spcAft>
                          <a:spcPts val="0"/>
                        </a:spcAft>
                      </a:pPr>
                      <a:r>
                        <a:rPr lang="zh-TW" altLang="en-US" sz="2400" kern="100" dirty="0">
                          <a:latin typeface="+mj-ea"/>
                          <a:ea typeface="+mj-ea"/>
                        </a:rPr>
                        <a:t>前標</a:t>
                      </a:r>
                      <a:endParaRPr lang="zh-TW" sz="2400" kern="100" dirty="0">
                        <a:latin typeface="+mj-ea"/>
                        <a:ea typeface="+mj-ea"/>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spcAft>
                          <a:spcPts val="0"/>
                        </a:spcAft>
                      </a:pPr>
                      <a:r>
                        <a:rPr lang="zh-TW" altLang="en-US" sz="2400" kern="100" dirty="0">
                          <a:latin typeface="+mj-ea"/>
                          <a:ea typeface="+mj-ea"/>
                        </a:rPr>
                        <a:t>該科成績位於第</a:t>
                      </a:r>
                      <a:r>
                        <a:rPr lang="en-US" altLang="zh-TW" sz="2400" kern="100" dirty="0">
                          <a:latin typeface="+mj-ea"/>
                          <a:ea typeface="+mj-ea"/>
                        </a:rPr>
                        <a:t>75</a:t>
                      </a:r>
                      <a:r>
                        <a:rPr lang="zh-TW" altLang="en-US" sz="2400" kern="100" dirty="0">
                          <a:latin typeface="+mj-ea"/>
                          <a:ea typeface="+mj-ea"/>
                        </a:rPr>
                        <a:t>百分位數之考生分數</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68052">
                <a:tc>
                  <a:txBody>
                    <a:bodyPr/>
                    <a:lstStyle/>
                    <a:p>
                      <a:pPr algn="ctr">
                        <a:spcAft>
                          <a:spcPts val="0"/>
                        </a:spcAft>
                      </a:pPr>
                      <a:r>
                        <a:rPr lang="zh-TW" altLang="en-US" sz="2400" kern="100" dirty="0">
                          <a:latin typeface="+mj-ea"/>
                          <a:ea typeface="+mj-ea"/>
                        </a:rPr>
                        <a:t>均標</a:t>
                      </a:r>
                      <a:endParaRPr lang="zh-TW" sz="2400" kern="100" dirty="0">
                        <a:latin typeface="+mj-ea"/>
                        <a:ea typeface="+mj-ea"/>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spcAft>
                          <a:spcPts val="0"/>
                        </a:spcAft>
                      </a:pPr>
                      <a:r>
                        <a:rPr lang="zh-TW" altLang="en-US" sz="2400" kern="100" dirty="0">
                          <a:latin typeface="+mj-ea"/>
                          <a:ea typeface="+mj-ea"/>
                        </a:rPr>
                        <a:t>該科成績位於第</a:t>
                      </a:r>
                      <a:r>
                        <a:rPr lang="en-US" altLang="zh-TW" sz="2400" kern="100" dirty="0">
                          <a:latin typeface="+mj-ea"/>
                          <a:ea typeface="+mj-ea"/>
                        </a:rPr>
                        <a:t>50</a:t>
                      </a:r>
                      <a:r>
                        <a:rPr lang="zh-TW" altLang="en-US" sz="2400" kern="100" dirty="0">
                          <a:latin typeface="+mj-ea"/>
                          <a:ea typeface="+mj-ea"/>
                        </a:rPr>
                        <a:t>百分位數之考生分數</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468052">
                <a:tc>
                  <a:txBody>
                    <a:bodyPr/>
                    <a:lstStyle/>
                    <a:p>
                      <a:pPr algn="ctr">
                        <a:spcAft>
                          <a:spcPts val="0"/>
                        </a:spcAft>
                      </a:pPr>
                      <a:r>
                        <a:rPr lang="zh-TW" altLang="en-US" sz="2400" kern="100" dirty="0">
                          <a:latin typeface="+mj-ea"/>
                          <a:ea typeface="+mj-ea"/>
                        </a:rPr>
                        <a:t>後標</a:t>
                      </a:r>
                      <a:endParaRPr lang="zh-TW" sz="2400" kern="100" dirty="0">
                        <a:latin typeface="+mj-ea"/>
                        <a:ea typeface="+mj-ea"/>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spcAft>
                          <a:spcPts val="0"/>
                        </a:spcAft>
                      </a:pPr>
                      <a:r>
                        <a:rPr lang="zh-TW" altLang="en-US" sz="2400" kern="100" dirty="0">
                          <a:latin typeface="+mj-ea"/>
                          <a:ea typeface="+mj-ea"/>
                        </a:rPr>
                        <a:t>該科成績位於第</a:t>
                      </a:r>
                      <a:r>
                        <a:rPr lang="en-US" altLang="zh-TW" sz="2400" kern="100" dirty="0">
                          <a:latin typeface="+mj-ea"/>
                          <a:ea typeface="+mj-ea"/>
                        </a:rPr>
                        <a:t>25</a:t>
                      </a:r>
                      <a:r>
                        <a:rPr lang="zh-TW" altLang="en-US" sz="2400" kern="100" dirty="0">
                          <a:latin typeface="+mj-ea"/>
                          <a:ea typeface="+mj-ea"/>
                        </a:rPr>
                        <a:t>百分位數之考生分數</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468052">
                <a:tc>
                  <a:txBody>
                    <a:bodyPr/>
                    <a:lstStyle/>
                    <a:p>
                      <a:pPr algn="ctr">
                        <a:spcAft>
                          <a:spcPts val="0"/>
                        </a:spcAft>
                      </a:pPr>
                      <a:r>
                        <a:rPr lang="zh-TW" altLang="en-US" sz="2400" kern="100" dirty="0">
                          <a:latin typeface="+mj-ea"/>
                          <a:ea typeface="+mj-ea"/>
                        </a:rPr>
                        <a:t>底標</a:t>
                      </a:r>
                      <a:endParaRPr lang="zh-TW" sz="2400" kern="100" dirty="0">
                        <a:latin typeface="+mj-ea"/>
                        <a:ea typeface="+mj-ea"/>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dirty="0">
                          <a:latin typeface="+mj-ea"/>
                          <a:ea typeface="+mj-ea"/>
                        </a:rPr>
                        <a:t>該科成績位於第</a:t>
                      </a:r>
                      <a:r>
                        <a:rPr lang="en-US" altLang="zh-TW" sz="2400" dirty="0">
                          <a:latin typeface="+mj-ea"/>
                          <a:ea typeface="+mj-ea"/>
                        </a:rPr>
                        <a:t>12</a:t>
                      </a:r>
                      <a:r>
                        <a:rPr lang="zh-TW" altLang="en-US" sz="2400" dirty="0">
                          <a:latin typeface="+mj-ea"/>
                          <a:ea typeface="+mj-ea"/>
                        </a:rPr>
                        <a:t>百分位數之考生分數</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2" name="投影片編號版面配置區 1"/>
          <p:cNvSpPr>
            <a:spLocks noGrp="1"/>
          </p:cNvSpPr>
          <p:nvPr>
            <p:ph type="sldNum" sz="quarter" idx="12"/>
          </p:nvPr>
        </p:nvSpPr>
        <p:spPr/>
        <p:txBody>
          <a:bodyPr>
            <a:normAutofit fontScale="85000" lnSpcReduction="20000"/>
          </a:bodyPr>
          <a:lstStyle/>
          <a:p>
            <a:fld id="{1AD93096-5B34-4342-9326-69289CEAE4C2}" type="slidenum">
              <a:rPr lang="en-US" smtClean="0"/>
              <a:pPr/>
              <a:t>33</a:t>
            </a:fld>
            <a:endParaRPr lang="en-US" dirty="0">
              <a:solidFill>
                <a:srgbClr val="FFFFFF"/>
              </a:solidFill>
            </a:endParaRPr>
          </a:p>
        </p:txBody>
      </p:sp>
      <p:sp>
        <p:nvSpPr>
          <p:cNvPr id="3" name="矩形 2"/>
          <p:cNvSpPr/>
          <p:nvPr/>
        </p:nvSpPr>
        <p:spPr>
          <a:xfrm>
            <a:off x="731002" y="4797152"/>
            <a:ext cx="8182438" cy="400110"/>
          </a:xfrm>
          <a:prstGeom prst="rect">
            <a:avLst/>
          </a:prstGeom>
        </p:spPr>
        <p:txBody>
          <a:bodyPr wrap="square">
            <a:spAutoFit/>
          </a:bodyPr>
          <a:lstStyle/>
          <a:p>
            <a:r>
              <a:rPr lang="zh-TW" altLang="zh-TW" sz="2000" dirty="0">
                <a:solidFill>
                  <a:schemeClr val="dk1"/>
                </a:solidFill>
                <a:latin typeface="+mj-ea"/>
              </a:rPr>
              <a:t>「繁星推薦入學」、「個人申請入學」及「考試入學」之招生檢定</a:t>
            </a:r>
            <a:r>
              <a:rPr lang="zh-TW" altLang="en-US" sz="2000" dirty="0">
                <a:solidFill>
                  <a:schemeClr val="dk1"/>
                </a:solidFill>
                <a:latin typeface="+mj-ea"/>
              </a:rPr>
              <a:t>標準</a:t>
            </a:r>
            <a:endParaRPr lang="zh-TW" altLang="en-US" sz="2000" dirty="0"/>
          </a:p>
        </p:txBody>
      </p:sp>
    </p:spTree>
    <p:extLst>
      <p:ext uri="{BB962C8B-B14F-4D97-AF65-F5344CB8AC3E}">
        <p14:creationId xmlns:p14="http://schemas.microsoft.com/office/powerpoint/2010/main" val="37038436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a:t>109</a:t>
            </a:r>
            <a:r>
              <a:rPr lang="zh-TW" altLang="en-US" dirty="0"/>
              <a:t>學年度學測各科成績一覽表</a:t>
            </a:r>
          </a:p>
        </p:txBody>
      </p:sp>
      <p:sp>
        <p:nvSpPr>
          <p:cNvPr id="3" name="投影片編號版面配置區 2"/>
          <p:cNvSpPr>
            <a:spLocks noGrp="1"/>
          </p:cNvSpPr>
          <p:nvPr>
            <p:ph type="sldNum" sz="quarter" idx="12"/>
          </p:nvPr>
        </p:nvSpPr>
        <p:spPr/>
        <p:txBody>
          <a:bodyPr>
            <a:normAutofit fontScale="85000" lnSpcReduction="20000"/>
          </a:bodyPr>
          <a:lstStyle/>
          <a:p>
            <a:fld id="{1AD93096-5B34-4342-9326-69289CEAE4C2}" type="slidenum">
              <a:rPr lang="en-US" smtClean="0"/>
              <a:pPr/>
              <a:t>34</a:t>
            </a:fld>
            <a:endParaRPr lang="en-US" dirty="0">
              <a:solidFill>
                <a:srgbClr val="FFFFFF"/>
              </a:solidFill>
            </a:endParaRPr>
          </a:p>
        </p:txBody>
      </p:sp>
      <p:graphicFrame>
        <p:nvGraphicFramePr>
          <p:cNvPr id="6" name="表格 5"/>
          <p:cNvGraphicFramePr>
            <a:graphicFrameLocks noGrp="1"/>
          </p:cNvGraphicFramePr>
          <p:nvPr/>
        </p:nvGraphicFramePr>
        <p:xfrm>
          <a:off x="380968" y="1785926"/>
          <a:ext cx="9072622" cy="4786342"/>
        </p:xfrm>
        <a:graphic>
          <a:graphicData uri="http://schemas.openxmlformats.org/drawingml/2006/table">
            <a:tbl>
              <a:tblPr/>
              <a:tblGrid>
                <a:gridCol w="646888">
                  <a:extLst>
                    <a:ext uri="{9D8B030D-6E8A-4147-A177-3AD203B41FA5}">
                      <a16:colId xmlns:a16="http://schemas.microsoft.com/office/drawing/2014/main" val="20000"/>
                    </a:ext>
                  </a:extLst>
                </a:gridCol>
                <a:gridCol w="824784">
                  <a:extLst>
                    <a:ext uri="{9D8B030D-6E8A-4147-A177-3AD203B41FA5}">
                      <a16:colId xmlns:a16="http://schemas.microsoft.com/office/drawing/2014/main" val="20001"/>
                    </a:ext>
                  </a:extLst>
                </a:gridCol>
                <a:gridCol w="646888">
                  <a:extLst>
                    <a:ext uri="{9D8B030D-6E8A-4147-A177-3AD203B41FA5}">
                      <a16:colId xmlns:a16="http://schemas.microsoft.com/office/drawing/2014/main" val="20002"/>
                    </a:ext>
                  </a:extLst>
                </a:gridCol>
                <a:gridCol w="873302">
                  <a:extLst>
                    <a:ext uri="{9D8B030D-6E8A-4147-A177-3AD203B41FA5}">
                      <a16:colId xmlns:a16="http://schemas.microsoft.com/office/drawing/2014/main" val="20003"/>
                    </a:ext>
                  </a:extLst>
                </a:gridCol>
                <a:gridCol w="646888">
                  <a:extLst>
                    <a:ext uri="{9D8B030D-6E8A-4147-A177-3AD203B41FA5}">
                      <a16:colId xmlns:a16="http://schemas.microsoft.com/office/drawing/2014/main" val="20004"/>
                    </a:ext>
                  </a:extLst>
                </a:gridCol>
                <a:gridCol w="873302">
                  <a:extLst>
                    <a:ext uri="{9D8B030D-6E8A-4147-A177-3AD203B41FA5}">
                      <a16:colId xmlns:a16="http://schemas.microsoft.com/office/drawing/2014/main" val="20005"/>
                    </a:ext>
                  </a:extLst>
                </a:gridCol>
                <a:gridCol w="646888">
                  <a:extLst>
                    <a:ext uri="{9D8B030D-6E8A-4147-A177-3AD203B41FA5}">
                      <a16:colId xmlns:a16="http://schemas.microsoft.com/office/drawing/2014/main" val="20006"/>
                    </a:ext>
                  </a:extLst>
                </a:gridCol>
                <a:gridCol w="873302">
                  <a:extLst>
                    <a:ext uri="{9D8B030D-6E8A-4147-A177-3AD203B41FA5}">
                      <a16:colId xmlns:a16="http://schemas.microsoft.com/office/drawing/2014/main" val="20007"/>
                    </a:ext>
                  </a:extLst>
                </a:gridCol>
                <a:gridCol w="646888">
                  <a:extLst>
                    <a:ext uri="{9D8B030D-6E8A-4147-A177-3AD203B41FA5}">
                      <a16:colId xmlns:a16="http://schemas.microsoft.com/office/drawing/2014/main" val="20008"/>
                    </a:ext>
                  </a:extLst>
                </a:gridCol>
                <a:gridCol w="873302">
                  <a:extLst>
                    <a:ext uri="{9D8B030D-6E8A-4147-A177-3AD203B41FA5}">
                      <a16:colId xmlns:a16="http://schemas.microsoft.com/office/drawing/2014/main" val="20009"/>
                    </a:ext>
                  </a:extLst>
                </a:gridCol>
                <a:gridCol w="646888">
                  <a:extLst>
                    <a:ext uri="{9D8B030D-6E8A-4147-A177-3AD203B41FA5}">
                      <a16:colId xmlns:a16="http://schemas.microsoft.com/office/drawing/2014/main" val="20010"/>
                    </a:ext>
                  </a:extLst>
                </a:gridCol>
                <a:gridCol w="873302">
                  <a:extLst>
                    <a:ext uri="{9D8B030D-6E8A-4147-A177-3AD203B41FA5}">
                      <a16:colId xmlns:a16="http://schemas.microsoft.com/office/drawing/2014/main" val="20011"/>
                    </a:ext>
                  </a:extLst>
                </a:gridCol>
              </a:tblGrid>
              <a:tr h="478636">
                <a:tc gridSpan="2">
                  <a:txBody>
                    <a:bodyPr/>
                    <a:lstStyle/>
                    <a:p>
                      <a:pPr algn="l" fontAlgn="b"/>
                      <a:r>
                        <a:rPr lang="zh-TW" altLang="en-US" sz="2000" b="0" i="0" u="none" strike="noStrike" dirty="0">
                          <a:latin typeface="標楷體"/>
                        </a:rPr>
                        <a:t>     科目</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E3E3E3"/>
                    </a:solidFill>
                  </a:tcPr>
                </a:tc>
                <a:tc hMerge="1">
                  <a:txBody>
                    <a:bodyPr/>
                    <a:lstStyle/>
                    <a:p>
                      <a:endParaRPr lang="zh-TW" altLang="en-US"/>
                    </a:p>
                  </a:txBody>
                  <a:tcPr/>
                </a:tc>
                <a:tc gridSpan="2">
                  <a:txBody>
                    <a:bodyPr/>
                    <a:lstStyle/>
                    <a:p>
                      <a:pPr algn="ctr" fontAlgn="ctr"/>
                      <a:r>
                        <a:rPr lang="zh-TW" altLang="en-US" sz="2000" b="0" i="0" u="none" strike="noStrike">
                          <a:latin typeface="標楷體"/>
                        </a:rPr>
                        <a:t>國文</a:t>
                      </a:r>
                      <a:endParaRPr lang="zh-TW" altLang="en-US" sz="2000" b="0" i="0" u="none" strike="noStrike">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E3E3"/>
                    </a:solidFill>
                  </a:tcPr>
                </a:tc>
                <a:tc hMerge="1">
                  <a:txBody>
                    <a:bodyPr/>
                    <a:lstStyle/>
                    <a:p>
                      <a:endParaRPr lang="zh-TW" altLang="en-US"/>
                    </a:p>
                  </a:txBody>
                  <a:tcPr/>
                </a:tc>
                <a:tc gridSpan="2">
                  <a:txBody>
                    <a:bodyPr/>
                    <a:lstStyle/>
                    <a:p>
                      <a:pPr algn="ctr" fontAlgn="ctr"/>
                      <a:r>
                        <a:rPr lang="zh-TW" altLang="en-US" sz="2000" b="0" i="0" u="none" strike="noStrike">
                          <a:latin typeface="標楷體"/>
                        </a:rPr>
                        <a:t>英文</a:t>
                      </a:r>
                      <a:endParaRPr lang="zh-TW" altLang="en-US" sz="2000" b="0" i="0" u="none" strike="noStrike">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E3E3"/>
                    </a:solidFill>
                  </a:tcPr>
                </a:tc>
                <a:tc hMerge="1">
                  <a:txBody>
                    <a:bodyPr/>
                    <a:lstStyle/>
                    <a:p>
                      <a:endParaRPr lang="zh-TW" altLang="en-US"/>
                    </a:p>
                  </a:txBody>
                  <a:tcPr/>
                </a:tc>
                <a:tc gridSpan="2">
                  <a:txBody>
                    <a:bodyPr/>
                    <a:lstStyle/>
                    <a:p>
                      <a:pPr algn="ctr" fontAlgn="ctr"/>
                      <a:r>
                        <a:rPr lang="zh-TW" altLang="en-US" sz="2000" b="0" i="0" u="none" strike="noStrike">
                          <a:latin typeface="標楷體"/>
                        </a:rPr>
                        <a:t>數學</a:t>
                      </a:r>
                      <a:endParaRPr lang="zh-TW" altLang="en-US" sz="2000" b="0" i="0" u="none" strike="noStrike">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E3E3"/>
                    </a:solidFill>
                  </a:tcPr>
                </a:tc>
                <a:tc hMerge="1">
                  <a:txBody>
                    <a:bodyPr/>
                    <a:lstStyle/>
                    <a:p>
                      <a:endParaRPr lang="zh-TW" altLang="en-US"/>
                    </a:p>
                  </a:txBody>
                  <a:tcPr/>
                </a:tc>
                <a:tc gridSpan="2">
                  <a:txBody>
                    <a:bodyPr/>
                    <a:lstStyle/>
                    <a:p>
                      <a:pPr algn="ctr" fontAlgn="ctr"/>
                      <a:r>
                        <a:rPr lang="zh-TW" altLang="en-US" sz="2000" b="0" i="0" u="none" strike="noStrike">
                          <a:latin typeface="標楷體"/>
                        </a:rPr>
                        <a:t>社會</a:t>
                      </a:r>
                      <a:endParaRPr lang="zh-TW" altLang="en-US" sz="2000" b="0" i="0" u="none" strike="noStrike">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E3E3"/>
                    </a:solidFill>
                  </a:tcPr>
                </a:tc>
                <a:tc hMerge="1">
                  <a:txBody>
                    <a:bodyPr/>
                    <a:lstStyle/>
                    <a:p>
                      <a:endParaRPr lang="zh-TW" altLang="en-US"/>
                    </a:p>
                  </a:txBody>
                  <a:tcPr/>
                </a:tc>
                <a:tc gridSpan="2">
                  <a:txBody>
                    <a:bodyPr/>
                    <a:lstStyle/>
                    <a:p>
                      <a:pPr algn="ctr" fontAlgn="ctr"/>
                      <a:r>
                        <a:rPr lang="zh-TW" altLang="en-US" sz="2000" b="0" i="0" u="none" strike="noStrike">
                          <a:latin typeface="標楷體"/>
                        </a:rPr>
                        <a:t>自然</a:t>
                      </a:r>
                      <a:endParaRPr lang="zh-TW" altLang="en-US" sz="2000" b="0" i="0" u="none" strike="noStrike">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E3E3"/>
                    </a:solidFill>
                  </a:tcPr>
                </a:tc>
                <a:tc hMerge="1">
                  <a:txBody>
                    <a:bodyPr/>
                    <a:lstStyle/>
                    <a:p>
                      <a:endParaRPr lang="zh-TW" altLang="en-US"/>
                    </a:p>
                  </a:txBody>
                  <a:tcPr/>
                </a:tc>
                <a:extLst>
                  <a:ext uri="{0D108BD9-81ED-4DB2-BD59-A6C34878D82A}">
                    <a16:rowId xmlns:a16="http://schemas.microsoft.com/office/drawing/2014/main" val="10000"/>
                  </a:ext>
                </a:extLst>
              </a:tr>
              <a:tr h="500391">
                <a:tc gridSpan="2">
                  <a:txBody>
                    <a:bodyPr/>
                    <a:lstStyle/>
                    <a:p>
                      <a:pPr algn="l" fontAlgn="b"/>
                      <a:r>
                        <a:rPr lang="zh-TW" altLang="en-US" sz="2000" b="0" i="0" u="none" strike="noStrike" dirty="0">
                          <a:latin typeface="標楷體"/>
                        </a:rPr>
                        <a:t>  年度</a:t>
                      </a:r>
                      <a:endParaRPr lang="zh-TW" altLang="en-US" sz="2000" b="0" i="0" u="none" strike="noStrike" dirty="0">
                        <a:latin typeface="Times New Roman"/>
                      </a:endParaRP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3E3E3"/>
                    </a:solidFill>
                  </a:tcPr>
                </a:tc>
                <a:tc hMerge="1">
                  <a:txBody>
                    <a:bodyPr/>
                    <a:lstStyle/>
                    <a:p>
                      <a:endParaRPr lang="zh-TW" altLang="en-US"/>
                    </a:p>
                  </a:txBody>
                  <a:tcPr/>
                </a:tc>
                <a:tc>
                  <a:txBody>
                    <a:bodyPr/>
                    <a:lstStyle/>
                    <a:p>
                      <a:pPr algn="ctr" fontAlgn="ctr"/>
                      <a:r>
                        <a:rPr lang="zh-TW" altLang="en-US" sz="2000" b="0" i="0" u="none" strike="noStrike">
                          <a:latin typeface="標楷體"/>
                        </a:rPr>
                        <a:t>級分</a:t>
                      </a:r>
                      <a:endParaRPr lang="zh-TW" altLang="en-US" sz="2000" b="0" i="0" u="none" strike="noStrike">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E3E3"/>
                    </a:solidFill>
                  </a:tcPr>
                </a:tc>
                <a:tc>
                  <a:txBody>
                    <a:bodyPr/>
                    <a:lstStyle/>
                    <a:p>
                      <a:pPr algn="ctr" fontAlgn="ctr"/>
                      <a:r>
                        <a:rPr lang="zh-TW" altLang="en-US" sz="2000" b="0" i="0" u="none" strike="noStrike">
                          <a:latin typeface="標楷體"/>
                        </a:rPr>
                        <a:t>百分比</a:t>
                      </a:r>
                      <a:endParaRPr lang="zh-TW" altLang="en-US" sz="2000" b="0" i="0" u="none" strike="noStrike">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E3E3"/>
                    </a:solidFill>
                  </a:tcPr>
                </a:tc>
                <a:tc>
                  <a:txBody>
                    <a:bodyPr/>
                    <a:lstStyle/>
                    <a:p>
                      <a:pPr algn="ctr" fontAlgn="ctr"/>
                      <a:r>
                        <a:rPr lang="zh-TW" altLang="en-US" sz="2000" b="0" i="0" u="none" strike="noStrike">
                          <a:latin typeface="標楷體"/>
                        </a:rPr>
                        <a:t>級分</a:t>
                      </a:r>
                      <a:endParaRPr lang="zh-TW" altLang="en-US" sz="2000" b="0" i="0" u="none" strike="noStrike">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E3E3"/>
                    </a:solidFill>
                  </a:tcPr>
                </a:tc>
                <a:tc>
                  <a:txBody>
                    <a:bodyPr/>
                    <a:lstStyle/>
                    <a:p>
                      <a:pPr algn="ctr" fontAlgn="ctr"/>
                      <a:r>
                        <a:rPr lang="zh-TW" altLang="en-US" sz="2000" b="0" i="0" u="none" strike="noStrike">
                          <a:latin typeface="標楷體"/>
                        </a:rPr>
                        <a:t>百分比</a:t>
                      </a:r>
                      <a:endParaRPr lang="zh-TW" altLang="en-US" sz="2000" b="0" i="0" u="none" strike="noStrike">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E3E3"/>
                    </a:solidFill>
                  </a:tcPr>
                </a:tc>
                <a:tc>
                  <a:txBody>
                    <a:bodyPr/>
                    <a:lstStyle/>
                    <a:p>
                      <a:pPr algn="ctr" fontAlgn="ctr"/>
                      <a:r>
                        <a:rPr lang="zh-TW" altLang="en-US" sz="2000" b="0" i="0" u="none" strike="noStrike">
                          <a:latin typeface="標楷體"/>
                        </a:rPr>
                        <a:t>級分</a:t>
                      </a:r>
                      <a:endParaRPr lang="zh-TW" altLang="en-US" sz="2000" b="0" i="0" u="none" strike="noStrike">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E3E3"/>
                    </a:solidFill>
                  </a:tcPr>
                </a:tc>
                <a:tc>
                  <a:txBody>
                    <a:bodyPr/>
                    <a:lstStyle/>
                    <a:p>
                      <a:pPr algn="ctr" fontAlgn="ctr"/>
                      <a:r>
                        <a:rPr lang="zh-TW" altLang="en-US" sz="2000" b="0" i="0" u="none" strike="noStrike">
                          <a:latin typeface="標楷體"/>
                        </a:rPr>
                        <a:t>百分比</a:t>
                      </a:r>
                      <a:endParaRPr lang="zh-TW" altLang="en-US" sz="2000" b="0" i="0" u="none" strike="noStrike">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E3E3"/>
                    </a:solidFill>
                  </a:tcPr>
                </a:tc>
                <a:tc>
                  <a:txBody>
                    <a:bodyPr/>
                    <a:lstStyle/>
                    <a:p>
                      <a:pPr algn="ctr" fontAlgn="ctr"/>
                      <a:r>
                        <a:rPr lang="zh-TW" altLang="en-US" sz="2000" b="0" i="0" u="none" strike="noStrike">
                          <a:latin typeface="標楷體"/>
                        </a:rPr>
                        <a:t>級分</a:t>
                      </a:r>
                      <a:endParaRPr lang="zh-TW" altLang="en-US" sz="2000" b="0" i="0" u="none" strike="noStrike">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E3E3"/>
                    </a:solidFill>
                  </a:tcPr>
                </a:tc>
                <a:tc>
                  <a:txBody>
                    <a:bodyPr/>
                    <a:lstStyle/>
                    <a:p>
                      <a:pPr algn="ctr" fontAlgn="ctr"/>
                      <a:r>
                        <a:rPr lang="zh-TW" altLang="en-US" sz="2000" b="0" i="0" u="none" strike="noStrike">
                          <a:latin typeface="標楷體"/>
                        </a:rPr>
                        <a:t>百分比</a:t>
                      </a:r>
                      <a:endParaRPr lang="zh-TW" altLang="en-US" sz="2000" b="0" i="0" u="none" strike="noStrike">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E3E3"/>
                    </a:solidFill>
                  </a:tcPr>
                </a:tc>
                <a:tc>
                  <a:txBody>
                    <a:bodyPr/>
                    <a:lstStyle/>
                    <a:p>
                      <a:pPr algn="ctr" fontAlgn="ctr"/>
                      <a:r>
                        <a:rPr lang="zh-TW" altLang="en-US" sz="2000" b="0" i="0" u="none" strike="noStrike">
                          <a:latin typeface="標楷體"/>
                        </a:rPr>
                        <a:t>級分</a:t>
                      </a:r>
                      <a:endParaRPr lang="zh-TW" altLang="en-US" sz="2000" b="0" i="0" u="none" strike="noStrike">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E3E3"/>
                    </a:solidFill>
                  </a:tcPr>
                </a:tc>
                <a:tc>
                  <a:txBody>
                    <a:bodyPr/>
                    <a:lstStyle/>
                    <a:p>
                      <a:pPr algn="ctr" fontAlgn="ctr"/>
                      <a:r>
                        <a:rPr lang="zh-TW" altLang="en-US" sz="2000" b="0" i="0" u="none" strike="noStrike">
                          <a:latin typeface="標楷體"/>
                        </a:rPr>
                        <a:t>百分比</a:t>
                      </a:r>
                      <a:endParaRPr lang="zh-TW" altLang="en-US" sz="2000" b="0" i="0" u="none" strike="noStrike">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E3E3"/>
                    </a:solidFill>
                  </a:tcPr>
                </a:tc>
                <a:extLst>
                  <a:ext uri="{0D108BD9-81ED-4DB2-BD59-A6C34878D82A}">
                    <a16:rowId xmlns:a16="http://schemas.microsoft.com/office/drawing/2014/main" val="10001"/>
                  </a:ext>
                </a:extLst>
              </a:tr>
              <a:tr h="761463">
                <a:tc>
                  <a:txBody>
                    <a:bodyPr/>
                    <a:lstStyle/>
                    <a:p>
                      <a:pPr algn="ctr" fontAlgn="ctr"/>
                      <a:r>
                        <a:rPr lang="en-US" altLang="zh-TW" sz="2000" b="0" i="0" u="none" strike="noStrike">
                          <a:latin typeface="Times New Roman"/>
                        </a:rPr>
                        <a:t>109</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zh-TW" altLang="en-US" sz="2000" b="0" i="0" u="none" strike="noStrike" dirty="0">
                          <a:latin typeface="標楷體"/>
                        </a:rPr>
                        <a:t>頂標</a:t>
                      </a:r>
                      <a:endParaRPr lang="zh-TW" altLang="en-US" sz="20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2000" b="0" i="0" u="none" strike="noStrike" dirty="0">
                          <a:latin typeface="Times New Roman"/>
                        </a:rPr>
                        <a:t>13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2000" b="0" i="0" u="none" strike="noStrike">
                          <a:latin typeface="Times New Roman"/>
                        </a:rPr>
                        <a:t>26.57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2000" b="0" i="0" u="none" strike="noStrike">
                          <a:latin typeface="Times New Roman"/>
                        </a:rPr>
                        <a:t>14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2000" b="0" i="0" u="none" strike="noStrike">
                          <a:latin typeface="Times New Roman"/>
                        </a:rPr>
                        <a:t>12.56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2000" b="0" i="0" u="none" strike="noStrike">
                          <a:latin typeface="Times New Roman"/>
                        </a:rPr>
                        <a:t>14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2000" b="0" i="0" u="none" strike="noStrike">
                          <a:latin typeface="Times New Roman"/>
                        </a:rPr>
                        <a:t>20.00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2000" b="0" i="0" u="none" strike="noStrike">
                          <a:latin typeface="Times New Roman"/>
                        </a:rPr>
                        <a:t>13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2000" b="0" i="0" u="none" strike="noStrike">
                          <a:latin typeface="Times New Roman"/>
                        </a:rPr>
                        <a:t>23.06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2000" b="0" i="0" u="none" strike="noStrike">
                          <a:latin typeface="Times New Roman"/>
                        </a:rPr>
                        <a:t>13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2000" b="0" i="0" u="none" strike="noStrike">
                          <a:latin typeface="Times New Roman"/>
                        </a:rPr>
                        <a:t>16.69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761463">
                <a:tc>
                  <a:txBody>
                    <a:bodyPr/>
                    <a:lstStyle/>
                    <a:p>
                      <a:pPr algn="ctr" fontAlgn="ctr"/>
                      <a:r>
                        <a:rPr lang="zh-TW" altLang="en-US" sz="2000" b="0" i="0" u="none" strike="noStrike">
                          <a:latin typeface="標楷體"/>
                        </a:rPr>
                        <a:t>學</a:t>
                      </a:r>
                      <a:endParaRPr lang="zh-TW" altLang="en-US" sz="2000" b="0" i="0" u="none" strike="noStrike">
                        <a:latin typeface="Times New Roman"/>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zh-TW" altLang="en-US" sz="2000" b="0" i="0" u="none" strike="noStrike">
                          <a:latin typeface="標楷體"/>
                        </a:rPr>
                        <a:t>前標</a:t>
                      </a:r>
                      <a:endParaRPr lang="zh-TW" altLang="en-US" sz="2000" b="0" i="0" u="none" strike="noStrike">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2000" b="0" i="0" u="none" strike="noStrike" dirty="0">
                          <a:latin typeface="Times New Roman"/>
                        </a:rPr>
                        <a:t>13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2000" b="0" i="0" u="none" strike="noStrike">
                          <a:latin typeface="Times New Roman"/>
                        </a:rPr>
                        <a:t>26.57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2000" b="0" i="0" u="none" strike="noStrike">
                          <a:latin typeface="Times New Roman"/>
                        </a:rPr>
                        <a:t>12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2000" b="0" i="0" u="none" strike="noStrike">
                          <a:latin typeface="Times New Roman"/>
                        </a:rPr>
                        <a:t>31.67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2000" b="0" i="0" u="none" strike="noStrike">
                          <a:latin typeface="Times New Roman"/>
                        </a:rPr>
                        <a:t>13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2000" b="0" i="0" u="none" strike="noStrike">
                          <a:latin typeface="Times New Roman"/>
                        </a:rPr>
                        <a:t>26.84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2000" b="0" i="0" u="none" strike="noStrike">
                          <a:latin typeface="Times New Roman"/>
                        </a:rPr>
                        <a:t>12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2000" b="0" i="0" u="none" strike="noStrike">
                          <a:latin typeface="Times New Roman"/>
                        </a:rPr>
                        <a:t>35.44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2000" b="0" i="0" u="none" strike="noStrike">
                          <a:latin typeface="Times New Roman"/>
                        </a:rPr>
                        <a:t>11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2000" b="0" i="0" u="none" strike="noStrike">
                          <a:latin typeface="Times New Roman"/>
                        </a:rPr>
                        <a:t>31.91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761463">
                <a:tc>
                  <a:txBody>
                    <a:bodyPr/>
                    <a:lstStyle/>
                    <a:p>
                      <a:pPr algn="ctr" fontAlgn="ctr"/>
                      <a:r>
                        <a:rPr lang="zh-TW" altLang="en-US" sz="2000" b="0" i="0" u="none" strike="noStrike">
                          <a:latin typeface="標楷體"/>
                        </a:rPr>
                        <a:t>年</a:t>
                      </a:r>
                      <a:endParaRPr lang="zh-TW" altLang="en-US" sz="2000" b="0" i="0" u="none" strike="noStrike">
                        <a:latin typeface="Times New Roman"/>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zh-TW" altLang="en-US" sz="2000" b="0" i="0" u="none" strike="noStrike">
                          <a:latin typeface="標楷體"/>
                        </a:rPr>
                        <a:t>均標</a:t>
                      </a:r>
                      <a:endParaRPr lang="zh-TW" altLang="en-US" sz="2000" b="0" i="0" u="none" strike="noStrike">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2000" b="0" i="0" u="none" strike="noStrike" dirty="0">
                          <a:latin typeface="Times New Roman"/>
                        </a:rPr>
                        <a:t>11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2000" b="0" i="0" u="none" strike="noStrike" dirty="0">
                          <a:latin typeface="Times New Roman"/>
                        </a:rPr>
                        <a:t>60.56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2000" b="0" i="0" u="none" strike="noStrike">
                          <a:latin typeface="Times New Roman"/>
                        </a:rPr>
                        <a:t>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2000" b="0" i="0" u="none" strike="noStrike">
                          <a:latin typeface="Times New Roman"/>
                        </a:rPr>
                        <a:t>55.72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2000" b="0" i="0" u="none" strike="noStrike">
                          <a:latin typeface="Times New Roman"/>
                        </a:rPr>
                        <a:t>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2000" b="0" i="0" u="none" strike="noStrike">
                          <a:latin typeface="Times New Roman"/>
                        </a:rPr>
                        <a:t>54.30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2000" b="0" i="0" u="none" strike="noStrike">
                          <a:latin typeface="Times New Roman"/>
                        </a:rPr>
                        <a:t>10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2000" b="0" i="0" u="none" strike="noStrike">
                          <a:latin typeface="Times New Roman"/>
                        </a:rPr>
                        <a:t>64.15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2000" b="0" i="0" u="none" strike="noStrike">
                          <a:latin typeface="Times New Roman"/>
                        </a:rPr>
                        <a:t>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2000" b="0" i="0" u="none" strike="noStrike">
                          <a:latin typeface="Times New Roman"/>
                        </a:rPr>
                        <a:t>54.94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761463">
                <a:tc>
                  <a:txBody>
                    <a:bodyPr/>
                    <a:lstStyle/>
                    <a:p>
                      <a:pPr algn="ctr" fontAlgn="ctr"/>
                      <a:r>
                        <a:rPr lang="zh-TW" altLang="en-US" sz="2000" b="0" i="0" u="none" strike="noStrike">
                          <a:latin typeface="標楷體"/>
                        </a:rPr>
                        <a:t>度</a:t>
                      </a:r>
                      <a:endParaRPr lang="zh-TW" altLang="en-US" sz="2000" b="0" i="0" u="none" strike="noStrike">
                        <a:latin typeface="Times New Roman"/>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zh-TW" altLang="en-US" sz="2000" b="0" i="0" u="none" strike="noStrike">
                          <a:latin typeface="標楷體"/>
                        </a:rPr>
                        <a:t>後標</a:t>
                      </a:r>
                      <a:endParaRPr lang="zh-TW" altLang="en-US" sz="2000" b="0" i="0" u="none" strike="noStrike">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2000" b="0" i="0" u="none" strike="noStrike">
                          <a:latin typeface="Times New Roman"/>
                        </a:rPr>
                        <a:t>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2000" b="0" i="0" u="none" strike="noStrike" dirty="0">
                          <a:latin typeface="Times New Roman"/>
                        </a:rPr>
                        <a:t>82.99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2000" b="0" i="0" u="none" strike="noStrike">
                          <a:latin typeface="Times New Roman"/>
                        </a:rPr>
                        <a:t>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2000" b="0" i="0" u="none" strike="noStrike">
                          <a:latin typeface="Times New Roman"/>
                        </a:rPr>
                        <a:t>76.23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2000" b="0" i="0" u="none" strike="noStrike">
                          <a:latin typeface="Times New Roman"/>
                        </a:rPr>
                        <a:t>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2000" b="0" i="0" u="none" strike="noStrike">
                          <a:latin typeface="Times New Roman"/>
                        </a:rPr>
                        <a:t>81.57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2000" b="0" i="0" u="none" strike="noStrike">
                          <a:latin typeface="Times New Roman"/>
                        </a:rPr>
                        <a:t>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2000" b="0" i="0" u="none" strike="noStrike">
                          <a:latin typeface="Times New Roman"/>
                        </a:rPr>
                        <a:t>85.25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2000" b="0" i="0" u="none" strike="noStrike" dirty="0">
                          <a:latin typeface="Times New Roman"/>
                        </a:rPr>
                        <a:t>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2000" b="0" i="0" u="none" strike="noStrike" dirty="0">
                          <a:latin typeface="Times New Roman"/>
                        </a:rPr>
                        <a:t>76.47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761463">
                <a:tc>
                  <a:txBody>
                    <a:bodyPr/>
                    <a:lstStyle/>
                    <a:p>
                      <a:pPr algn="ctr" fontAlgn="ctr"/>
                      <a:r>
                        <a:rPr lang="zh-TW" altLang="en-US" sz="2000" b="0" i="0" u="none" strike="noStrike">
                          <a:latin typeface="Times New Roman"/>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zh-TW" altLang="en-US" sz="2000" b="0" i="0" u="none" strike="noStrike">
                          <a:latin typeface="標楷體"/>
                        </a:rPr>
                        <a:t>底標</a:t>
                      </a:r>
                      <a:endParaRPr lang="zh-TW" altLang="en-US" sz="2000" b="0" i="0" u="none" strike="noStrike">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zh-TW" sz="2000" b="0" i="0" u="none" strike="noStrike">
                          <a:latin typeface="Times New Roman"/>
                        </a:rPr>
                        <a:t>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zh-TW" sz="2000" b="0" i="0" u="none" strike="noStrike" dirty="0">
                          <a:latin typeface="Times New Roman"/>
                        </a:rPr>
                        <a:t>88.91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zh-TW" sz="2000" b="0" i="0" u="none" strike="noStrike" dirty="0">
                          <a:latin typeface="Times New Roman"/>
                        </a:rPr>
                        <a:t>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zh-TW" sz="2000" b="0" i="0" u="none" strike="noStrike" dirty="0">
                          <a:latin typeface="Times New Roman"/>
                        </a:rPr>
                        <a:t>91.78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zh-TW" sz="2000" b="0" i="0" u="none" strike="noStrike" dirty="0">
                          <a:latin typeface="Times New Roman"/>
                        </a:rPr>
                        <a:t>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zh-TW" sz="2000" b="0" i="0" u="none" strike="noStrike" dirty="0">
                          <a:latin typeface="Times New Roman"/>
                        </a:rPr>
                        <a:t>88.02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zh-TW" sz="2000" b="0" i="0" u="none" strike="noStrike" dirty="0">
                          <a:latin typeface="Times New Roman"/>
                        </a:rPr>
                        <a:t>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zh-TW" sz="2000" b="0" i="0" u="none" strike="noStrike" dirty="0">
                          <a:latin typeface="Times New Roman"/>
                        </a:rPr>
                        <a:t>91.62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zh-TW" sz="2000" b="0" i="0" u="none" strike="noStrike" dirty="0">
                          <a:latin typeface="Times New Roman"/>
                        </a:rPr>
                        <a:t>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zh-TW" sz="2000" b="0" i="0" u="none" strike="noStrike" dirty="0">
                          <a:latin typeface="Times New Roman"/>
                        </a:rPr>
                        <a:t>89.41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8" name="Line 4"/>
          <p:cNvSpPr>
            <a:spLocks noChangeShapeType="1"/>
          </p:cNvSpPr>
          <p:nvPr/>
        </p:nvSpPr>
        <p:spPr bwMode="auto">
          <a:xfrm>
            <a:off x="380968" y="1785926"/>
            <a:ext cx="1500198" cy="1000132"/>
          </a:xfrm>
          <a:prstGeom prst="line">
            <a:avLst/>
          </a:prstGeom>
          <a:noFill/>
          <a:ln w="9525">
            <a:solidFill>
              <a:srgbClr val="000000"/>
            </a:solidFill>
            <a:round/>
            <a:headEnd/>
            <a:tailEnd/>
          </a:ln>
        </p:spPr>
      </p:sp>
    </p:spTree>
    <p:extLst>
      <p:ext uri="{BB962C8B-B14F-4D97-AF65-F5344CB8AC3E}">
        <p14:creationId xmlns:p14="http://schemas.microsoft.com/office/powerpoint/2010/main" val="31936143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標題 1"/>
          <p:cNvSpPr>
            <a:spLocks noGrp="1"/>
          </p:cNvSpPr>
          <p:nvPr>
            <p:ph type="title"/>
          </p:nvPr>
        </p:nvSpPr>
        <p:spPr>
          <a:xfrm>
            <a:off x="632521" y="476672"/>
            <a:ext cx="3569218" cy="990600"/>
          </a:xfrm>
        </p:spPr>
        <p:txBody>
          <a:bodyPr>
            <a:noAutofit/>
          </a:bodyPr>
          <a:lstStyle/>
          <a:p>
            <a:r>
              <a:rPr lang="zh-TW" altLang="en-US" sz="4400" dirty="0">
                <a:solidFill>
                  <a:srgbClr val="FF0000"/>
                </a:solidFill>
                <a:latin typeface="+mj-ea"/>
              </a:rPr>
              <a:t>術科考試</a:t>
            </a:r>
            <a:endParaRPr altLang="en-US" sz="4400" dirty="0">
              <a:solidFill>
                <a:schemeClr val="accent6">
                  <a:lumMod val="50000"/>
                </a:schemeClr>
              </a:solidFill>
              <a:latin typeface="+mj-ea"/>
            </a:endParaRPr>
          </a:p>
        </p:txBody>
      </p:sp>
      <p:graphicFrame>
        <p:nvGraphicFramePr>
          <p:cNvPr id="5" name="表格 4"/>
          <p:cNvGraphicFramePr>
            <a:graphicFrameLocks noGrp="1"/>
          </p:cNvGraphicFramePr>
          <p:nvPr>
            <p:extLst>
              <p:ext uri="{D42A27DB-BD31-4B8C-83A1-F6EECF244321}">
                <p14:modId xmlns:p14="http://schemas.microsoft.com/office/powerpoint/2010/main" val="4009094550"/>
              </p:ext>
            </p:extLst>
          </p:nvPr>
        </p:nvGraphicFramePr>
        <p:xfrm>
          <a:off x="632521" y="1844824"/>
          <a:ext cx="8568952" cy="3992076"/>
        </p:xfrm>
        <a:graphic>
          <a:graphicData uri="http://schemas.openxmlformats.org/drawingml/2006/table">
            <a:tbl>
              <a:tblPr>
                <a:tableStyleId>{00A15C55-8517-42AA-B614-E9B94910E393}</a:tableStyleId>
              </a:tblPr>
              <a:tblGrid>
                <a:gridCol w="1830373">
                  <a:extLst>
                    <a:ext uri="{9D8B030D-6E8A-4147-A177-3AD203B41FA5}">
                      <a16:colId xmlns:a16="http://schemas.microsoft.com/office/drawing/2014/main" val="20000"/>
                    </a:ext>
                  </a:extLst>
                </a:gridCol>
                <a:gridCol w="6738579">
                  <a:extLst>
                    <a:ext uri="{9D8B030D-6E8A-4147-A177-3AD203B41FA5}">
                      <a16:colId xmlns:a16="http://schemas.microsoft.com/office/drawing/2014/main" val="20001"/>
                    </a:ext>
                  </a:extLst>
                </a:gridCol>
              </a:tblGrid>
              <a:tr h="1224136">
                <a:tc>
                  <a:txBody>
                    <a:bodyPr/>
                    <a:lstStyle/>
                    <a:p>
                      <a:pPr algn="ctr">
                        <a:lnSpc>
                          <a:spcPct val="100000"/>
                        </a:lnSpc>
                        <a:spcAft>
                          <a:spcPts val="0"/>
                        </a:spcAft>
                      </a:pPr>
                      <a:r>
                        <a:rPr lang="zh-TW" altLang="en-US" sz="2400" b="1" kern="100" dirty="0">
                          <a:solidFill>
                            <a:schemeClr val="tx1"/>
                          </a:solidFill>
                          <a:latin typeface="+mj-ea"/>
                          <a:ea typeface="+mj-ea"/>
                          <a:cs typeface="Times New Roman"/>
                        </a:rPr>
                        <a:t>考試單位</a:t>
                      </a:r>
                      <a:endParaRPr lang="zh-TW" sz="2400" b="1" kern="100" dirty="0">
                        <a:solidFill>
                          <a:schemeClr val="tx1"/>
                        </a:solidFill>
                        <a:latin typeface="+mj-ea"/>
                        <a:ea typeface="+mj-ea"/>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l">
                        <a:lnSpc>
                          <a:spcPct val="100000"/>
                        </a:lnSpc>
                        <a:spcAft>
                          <a:spcPts val="0"/>
                        </a:spcAft>
                      </a:pPr>
                      <a:r>
                        <a:rPr lang="zh-TW" altLang="zh-TW" sz="2400" kern="1200" dirty="0">
                          <a:solidFill>
                            <a:schemeClr val="dk1"/>
                          </a:solidFill>
                          <a:effectLst/>
                          <a:latin typeface="+mn-lt"/>
                          <a:ea typeface="+mn-ea"/>
                          <a:cs typeface="+mn-cs"/>
                        </a:rPr>
                        <a:t>音樂、美術、體育三項術科考試由「大學術科考試委員會聯合會」負責統一辦理，舞蹈、戲劇、國樂、國劇與運動競技等術科考試，由相關校系自行辦理。</a:t>
                      </a:r>
                      <a:endParaRPr lang="zh-TW" sz="2400" b="1" kern="100" dirty="0">
                        <a:solidFill>
                          <a:schemeClr val="tx1"/>
                        </a:solidFill>
                        <a:latin typeface="+mj-ea"/>
                        <a:ea typeface="+mj-ea"/>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76064">
                <a:tc>
                  <a:txBody>
                    <a:bodyPr/>
                    <a:lstStyle/>
                    <a:p>
                      <a:pPr algn="ctr">
                        <a:lnSpc>
                          <a:spcPct val="100000"/>
                        </a:lnSpc>
                        <a:spcAft>
                          <a:spcPts val="0"/>
                        </a:spcAft>
                      </a:pPr>
                      <a:r>
                        <a:rPr lang="zh-TW" altLang="en-US" sz="2400" b="1" kern="100" dirty="0">
                          <a:solidFill>
                            <a:schemeClr val="tx1"/>
                          </a:solidFill>
                          <a:latin typeface="+mj-ea"/>
                          <a:ea typeface="+mn-ea"/>
                          <a:cs typeface="Times New Roman"/>
                        </a:rPr>
                        <a:t>考試</a:t>
                      </a:r>
                      <a:r>
                        <a:rPr lang="zh-TW" altLang="en-US" sz="2400" b="1" kern="100" dirty="0">
                          <a:solidFill>
                            <a:schemeClr val="tx1"/>
                          </a:solidFill>
                          <a:latin typeface="+mj-ea"/>
                          <a:ea typeface="+mj-ea"/>
                          <a:cs typeface="Times New Roman"/>
                        </a:rPr>
                        <a:t>目的</a:t>
                      </a:r>
                      <a:endParaRPr lang="zh-TW" sz="2400" b="1" kern="100" dirty="0">
                        <a:solidFill>
                          <a:schemeClr val="tx1"/>
                        </a:solidFill>
                        <a:latin typeface="+mj-ea"/>
                        <a:ea typeface="+mj-ea"/>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2400" kern="1200" dirty="0">
                          <a:solidFill>
                            <a:schemeClr val="dk1"/>
                          </a:solidFill>
                          <a:effectLst/>
                          <a:latin typeface="+mn-lt"/>
                          <a:ea typeface="+mn-ea"/>
                          <a:cs typeface="+mn-cs"/>
                        </a:rPr>
                        <a:t>藉由術科考試測驗學生程度，作為招生依據。</a:t>
                      </a:r>
                      <a:r>
                        <a:rPr lang="en-US" sz="2400" kern="100" dirty="0">
                          <a:solidFill>
                            <a:schemeClr val="tx1"/>
                          </a:solidFill>
                          <a:latin typeface="+mj-ea"/>
                          <a:ea typeface="+mj-ea"/>
                        </a:rPr>
                        <a:t>	</a:t>
                      </a:r>
                      <a:endParaRPr lang="zh-TW" sz="2400" kern="100" dirty="0">
                        <a:solidFill>
                          <a:schemeClr val="tx1"/>
                        </a:solidFill>
                        <a:latin typeface="+mj-ea"/>
                        <a:ea typeface="+mj-ea"/>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296144">
                <a:tc>
                  <a:txBody>
                    <a:bodyPr/>
                    <a:lstStyle/>
                    <a:p>
                      <a:pPr algn="ctr">
                        <a:lnSpc>
                          <a:spcPct val="100000"/>
                        </a:lnSpc>
                        <a:spcAft>
                          <a:spcPts val="0"/>
                        </a:spcAft>
                      </a:pPr>
                      <a:r>
                        <a:rPr lang="zh-TW" altLang="en-US" sz="2400" b="1" kern="100" dirty="0">
                          <a:solidFill>
                            <a:schemeClr val="tx1"/>
                          </a:solidFill>
                          <a:latin typeface="+mj-ea"/>
                          <a:ea typeface="+mj-ea"/>
                          <a:cs typeface="Times New Roman"/>
                        </a:rPr>
                        <a:t>考試日程</a:t>
                      </a:r>
                      <a:endParaRPr lang="zh-TW" sz="2400" b="1" kern="100" dirty="0">
                        <a:solidFill>
                          <a:schemeClr val="tx1"/>
                        </a:solidFill>
                        <a:latin typeface="+mj-ea"/>
                        <a:ea typeface="+mj-ea"/>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114300" algn="l"/>
                        </a:tabLst>
                        <a:defRPr/>
                      </a:pPr>
                      <a:r>
                        <a:rPr lang="zh-TW" altLang="en-US" sz="2400" kern="100" dirty="0">
                          <a:solidFill>
                            <a:schemeClr val="dk1"/>
                          </a:solidFill>
                          <a:effectLst/>
                          <a:latin typeface="+mj-ea"/>
                          <a:ea typeface="+mn-ea"/>
                          <a:cs typeface="+mn-cs"/>
                        </a:rPr>
                        <a:t>術科考試     </a:t>
                      </a:r>
                      <a:r>
                        <a:rPr lang="zh-TW" altLang="en-US" sz="2400" kern="100" dirty="0">
                          <a:solidFill>
                            <a:srgbClr val="FF0000"/>
                          </a:solidFill>
                          <a:effectLst/>
                          <a:latin typeface="+mj-ea"/>
                          <a:ea typeface="+mn-ea"/>
                          <a:cs typeface="+mn-cs"/>
                        </a:rPr>
                        <a:t>體育組（</a:t>
                      </a:r>
                      <a:r>
                        <a:rPr lang="en-US" altLang="zh-TW" sz="2400" kern="100" dirty="0">
                          <a:solidFill>
                            <a:srgbClr val="FF0000"/>
                          </a:solidFill>
                          <a:effectLst/>
                          <a:latin typeface="+mj-ea"/>
                          <a:ea typeface="+mn-ea"/>
                          <a:cs typeface="+mn-cs"/>
                        </a:rPr>
                        <a:t>1/25 -1/27</a:t>
                      </a:r>
                      <a:r>
                        <a:rPr lang="zh-TW" altLang="en-US" sz="2400" kern="100" dirty="0">
                          <a:solidFill>
                            <a:srgbClr val="FF0000"/>
                          </a:solidFill>
                          <a:effectLst/>
                          <a:latin typeface="+mj-ea"/>
                          <a:ea typeface="+mn-ea"/>
                          <a:cs typeface="+mn-cs"/>
                        </a:rPr>
                        <a:t>）</a:t>
                      </a:r>
                      <a:endParaRPr lang="en-US" altLang="zh-TW" sz="2400" kern="100" dirty="0">
                        <a:solidFill>
                          <a:srgbClr val="FF0000"/>
                        </a:solidFill>
                        <a:effectLst/>
                        <a:latin typeface="+mj-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tab pos="114300" algn="l"/>
                        </a:tabLst>
                        <a:defRPr/>
                      </a:pPr>
                      <a:r>
                        <a:rPr lang="zh-TW" altLang="en-US" sz="2400" kern="100" dirty="0">
                          <a:solidFill>
                            <a:srgbClr val="FF0000"/>
                          </a:solidFill>
                          <a:effectLst/>
                          <a:latin typeface="+mj-ea"/>
                          <a:ea typeface="+mn-ea"/>
                          <a:cs typeface="+mn-cs"/>
                        </a:rPr>
                        <a:t>                     美術組（</a:t>
                      </a:r>
                      <a:r>
                        <a:rPr lang="en-US" altLang="zh-TW" sz="2400" kern="100" dirty="0">
                          <a:solidFill>
                            <a:srgbClr val="FF0000"/>
                          </a:solidFill>
                          <a:effectLst/>
                          <a:latin typeface="+mj-ea"/>
                          <a:ea typeface="+mn-ea"/>
                          <a:cs typeface="+mn-cs"/>
                        </a:rPr>
                        <a:t>1/29-1/30</a:t>
                      </a:r>
                      <a:r>
                        <a:rPr lang="zh-TW" altLang="en-US" sz="2400" kern="100" dirty="0">
                          <a:solidFill>
                            <a:srgbClr val="FF0000"/>
                          </a:solidFill>
                          <a:effectLst/>
                          <a:latin typeface="+mj-ea"/>
                          <a:ea typeface="+mn-ea"/>
                          <a:cs typeface="+mn-cs"/>
                        </a:rPr>
                        <a:t>）                                            </a:t>
                      </a:r>
                      <a:endParaRPr lang="en-US" altLang="zh-TW" sz="2400" kern="100" dirty="0">
                        <a:solidFill>
                          <a:srgbClr val="FF0000"/>
                        </a:solidFill>
                        <a:effectLst/>
                        <a:latin typeface="+mj-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tab pos="114300" algn="l"/>
                        </a:tabLst>
                        <a:defRPr/>
                      </a:pPr>
                      <a:r>
                        <a:rPr lang="zh-TW" altLang="en-US" sz="2400" kern="100" dirty="0">
                          <a:solidFill>
                            <a:srgbClr val="FF0000"/>
                          </a:solidFill>
                          <a:effectLst/>
                          <a:latin typeface="+mj-ea"/>
                          <a:ea typeface="+mn-ea"/>
                          <a:cs typeface="+mn-cs"/>
                        </a:rPr>
                        <a:t>                     音樂組（</a:t>
                      </a:r>
                      <a:r>
                        <a:rPr lang="en-US" altLang="zh-TW" sz="2400" kern="100" dirty="0">
                          <a:solidFill>
                            <a:srgbClr val="FF0000"/>
                          </a:solidFill>
                          <a:effectLst/>
                          <a:latin typeface="+mj-ea"/>
                          <a:ea typeface="+mn-ea"/>
                          <a:cs typeface="+mn-cs"/>
                        </a:rPr>
                        <a:t>2/1-2/4</a:t>
                      </a:r>
                      <a:r>
                        <a:rPr lang="zh-TW" altLang="en-US" sz="2400" kern="100" dirty="0">
                          <a:solidFill>
                            <a:srgbClr val="FF0000"/>
                          </a:solidFill>
                          <a:effectLst/>
                          <a:latin typeface="+mj-ea"/>
                          <a:ea typeface="+mn-ea"/>
                          <a:cs typeface="+mn-cs"/>
                        </a:rPr>
                        <a:t>）                                                </a:t>
                      </a:r>
                      <a:endParaRPr lang="en-US" altLang="zh-TW" sz="2400" kern="100" dirty="0">
                        <a:solidFill>
                          <a:srgbClr val="FF0000"/>
                        </a:solidFill>
                        <a:effectLst/>
                        <a:latin typeface="+mj-ea"/>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895732">
                <a:tc>
                  <a:txBody>
                    <a:bodyPr/>
                    <a:lstStyle/>
                    <a:p>
                      <a:pPr algn="ctr">
                        <a:lnSpc>
                          <a:spcPct val="100000"/>
                        </a:lnSpc>
                        <a:spcAft>
                          <a:spcPts val="0"/>
                        </a:spcAft>
                      </a:pPr>
                      <a:r>
                        <a:rPr lang="zh-TW" altLang="en-US" sz="2400" b="1" kern="100" dirty="0">
                          <a:solidFill>
                            <a:srgbClr val="FF0000"/>
                          </a:solidFill>
                          <a:latin typeface="+mj-ea"/>
                          <a:ea typeface="+mj-ea"/>
                          <a:cs typeface="Times New Roman"/>
                        </a:rPr>
                        <a:t>考試用途</a:t>
                      </a:r>
                      <a:endParaRPr lang="zh-TW" sz="2400" b="1" kern="100" dirty="0">
                        <a:solidFill>
                          <a:srgbClr val="FF0000"/>
                        </a:solidFill>
                        <a:latin typeface="+mj-ea"/>
                        <a:ea typeface="+mj-ea"/>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nSpc>
                          <a:spcPct val="100000"/>
                        </a:lnSpc>
                      </a:pPr>
                      <a:r>
                        <a:rPr lang="zh-TW" altLang="zh-TW" sz="2400" kern="1200" dirty="0">
                          <a:solidFill>
                            <a:schemeClr val="dk1"/>
                          </a:solidFill>
                          <a:effectLst/>
                          <a:latin typeface="+mn-lt"/>
                          <a:ea typeface="+mn-ea"/>
                          <a:cs typeface="+mn-cs"/>
                        </a:rPr>
                        <a:t>可供大學繁星推薦入學、個人申請入學、考試入學及部分大學校系單招使用。</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
        <p:nvSpPr>
          <p:cNvPr id="2" name="投影片編號版面配置區 1"/>
          <p:cNvSpPr>
            <a:spLocks noGrp="1"/>
          </p:cNvSpPr>
          <p:nvPr>
            <p:ph type="sldNum" sz="quarter" idx="12"/>
          </p:nvPr>
        </p:nvSpPr>
        <p:spPr/>
        <p:txBody>
          <a:bodyPr>
            <a:normAutofit fontScale="85000" lnSpcReduction="20000"/>
          </a:bodyPr>
          <a:lstStyle/>
          <a:p>
            <a:fld id="{1AD93096-5B34-4342-9326-69289CEAE4C2}" type="slidenum">
              <a:rPr lang="en-US" smtClean="0"/>
              <a:pPr/>
              <a:t>35</a:t>
            </a:fld>
            <a:endParaRPr lang="en-US" dirty="0">
              <a:solidFill>
                <a:srgbClr val="FFFFFF"/>
              </a:solidFill>
            </a:endParaRPr>
          </a:p>
        </p:txBody>
      </p:sp>
      <p:sp>
        <p:nvSpPr>
          <p:cNvPr id="6" name="矩形 5"/>
          <p:cNvSpPr/>
          <p:nvPr/>
        </p:nvSpPr>
        <p:spPr>
          <a:xfrm>
            <a:off x="738158" y="5929330"/>
            <a:ext cx="8501122" cy="646331"/>
          </a:xfrm>
          <a:prstGeom prst="rect">
            <a:avLst/>
          </a:prstGeom>
        </p:spPr>
        <p:txBody>
          <a:bodyPr wrap="square">
            <a:spAutoFit/>
          </a:bodyPr>
          <a:lstStyle/>
          <a:p>
            <a:r>
              <a:rPr lang="zh-TW" altLang="en-US" dirty="0"/>
              <a:t>＊欲報名術科考試美術、音樂各項目及體育之考生，自 </a:t>
            </a:r>
            <a:r>
              <a:rPr lang="en-US" altLang="zh-TW" dirty="0"/>
              <a:t>109/10/22 </a:t>
            </a:r>
            <a:r>
              <a:rPr lang="zh-TW" altLang="en-US" dirty="0"/>
              <a:t>起，可至「大學甄選委員會」及「考試分發委員會」網頁查詢各入學管道參採術科之校系。 </a:t>
            </a:r>
          </a:p>
        </p:txBody>
      </p:sp>
    </p:spTree>
    <p:extLst>
      <p:ext uri="{BB962C8B-B14F-4D97-AF65-F5344CB8AC3E}">
        <p14:creationId xmlns:p14="http://schemas.microsoft.com/office/powerpoint/2010/main" val="10053887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標題 1"/>
          <p:cNvSpPr>
            <a:spLocks noGrp="1"/>
          </p:cNvSpPr>
          <p:nvPr>
            <p:ph type="title"/>
          </p:nvPr>
        </p:nvSpPr>
        <p:spPr>
          <a:xfrm>
            <a:off x="632520" y="476672"/>
            <a:ext cx="5040560" cy="990600"/>
          </a:xfrm>
        </p:spPr>
        <p:txBody>
          <a:bodyPr>
            <a:noAutofit/>
          </a:bodyPr>
          <a:lstStyle/>
          <a:p>
            <a:r>
              <a:rPr lang="zh-TW" altLang="en-US" sz="4400" dirty="0">
                <a:solidFill>
                  <a:srgbClr val="E70939"/>
                </a:solidFill>
                <a:latin typeface="+mj-ea"/>
              </a:rPr>
              <a:t>術科考試</a:t>
            </a:r>
            <a:r>
              <a:rPr lang="zh-TW" altLang="en-US" sz="4400" dirty="0">
                <a:solidFill>
                  <a:schemeClr val="accent6">
                    <a:lumMod val="50000"/>
                  </a:schemeClr>
                </a:solidFill>
                <a:latin typeface="+mj-ea"/>
              </a:rPr>
              <a:t>項目說明</a:t>
            </a:r>
            <a:endParaRPr altLang="en-US" sz="4400" dirty="0">
              <a:solidFill>
                <a:schemeClr val="accent6">
                  <a:lumMod val="50000"/>
                </a:schemeClr>
              </a:solidFill>
              <a:latin typeface="+mj-ea"/>
            </a:endParaRPr>
          </a:p>
        </p:txBody>
      </p:sp>
      <p:graphicFrame>
        <p:nvGraphicFramePr>
          <p:cNvPr id="5" name="表格 4"/>
          <p:cNvGraphicFramePr>
            <a:graphicFrameLocks noGrp="1"/>
          </p:cNvGraphicFramePr>
          <p:nvPr>
            <p:extLst>
              <p:ext uri="{D42A27DB-BD31-4B8C-83A1-F6EECF244321}">
                <p14:modId xmlns:p14="http://schemas.microsoft.com/office/powerpoint/2010/main" val="1819980955"/>
              </p:ext>
            </p:extLst>
          </p:nvPr>
        </p:nvGraphicFramePr>
        <p:xfrm>
          <a:off x="632557" y="1772882"/>
          <a:ext cx="8712967" cy="2038695"/>
        </p:xfrm>
        <a:graphic>
          <a:graphicData uri="http://schemas.openxmlformats.org/drawingml/2006/table">
            <a:tbl>
              <a:tblPr>
                <a:tableStyleId>{00A15C55-8517-42AA-B614-E9B94910E393}</a:tableStyleId>
              </a:tblPr>
              <a:tblGrid>
                <a:gridCol w="1804122">
                  <a:extLst>
                    <a:ext uri="{9D8B030D-6E8A-4147-A177-3AD203B41FA5}">
                      <a16:colId xmlns:a16="http://schemas.microsoft.com/office/drawing/2014/main" val="20000"/>
                    </a:ext>
                  </a:extLst>
                </a:gridCol>
                <a:gridCol w="6908845">
                  <a:extLst>
                    <a:ext uri="{9D8B030D-6E8A-4147-A177-3AD203B41FA5}">
                      <a16:colId xmlns:a16="http://schemas.microsoft.com/office/drawing/2014/main" val="20001"/>
                    </a:ext>
                  </a:extLst>
                </a:gridCol>
              </a:tblGrid>
              <a:tr h="479849">
                <a:tc>
                  <a:txBody>
                    <a:bodyPr/>
                    <a:lstStyle/>
                    <a:p>
                      <a:pPr algn="ctr">
                        <a:lnSpc>
                          <a:spcPct val="100000"/>
                        </a:lnSpc>
                        <a:spcAft>
                          <a:spcPts val="0"/>
                        </a:spcAft>
                      </a:pPr>
                      <a:r>
                        <a:rPr lang="zh-TW" sz="2400" b="1" kern="100" dirty="0">
                          <a:latin typeface="+mj-ea"/>
                          <a:ea typeface="+mj-ea"/>
                        </a:rPr>
                        <a:t>考</a:t>
                      </a:r>
                      <a:r>
                        <a:rPr lang="zh-TW" altLang="en-US" sz="2400" b="1" kern="100" dirty="0">
                          <a:latin typeface="+mj-ea"/>
                          <a:ea typeface="+mj-ea"/>
                        </a:rPr>
                        <a:t>科</a:t>
                      </a:r>
                      <a:endParaRPr lang="zh-TW" sz="2400" b="1" kern="100" dirty="0">
                        <a:latin typeface="+mj-ea"/>
                        <a:ea typeface="+mj-ea"/>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lnSpc>
                          <a:spcPct val="100000"/>
                        </a:lnSpc>
                        <a:spcAft>
                          <a:spcPts val="0"/>
                        </a:spcAft>
                      </a:pPr>
                      <a:r>
                        <a:rPr lang="zh-TW" sz="2400" b="1" kern="100" dirty="0">
                          <a:latin typeface="+mj-ea"/>
                          <a:ea typeface="+mj-ea"/>
                        </a:rPr>
                        <a:t>測驗</a:t>
                      </a:r>
                      <a:r>
                        <a:rPr lang="zh-TW" altLang="en-US" sz="2400" b="1" kern="100" dirty="0">
                          <a:latin typeface="+mj-ea"/>
                          <a:ea typeface="+mj-ea"/>
                        </a:rPr>
                        <a:t>項目</a:t>
                      </a:r>
                      <a:endParaRPr lang="zh-TW" sz="2400" b="1" kern="100" dirty="0">
                        <a:latin typeface="+mj-ea"/>
                        <a:ea typeface="+mj-ea"/>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413663">
                <a:tc>
                  <a:txBody>
                    <a:bodyPr/>
                    <a:lstStyle/>
                    <a:p>
                      <a:pPr algn="ctr">
                        <a:lnSpc>
                          <a:spcPct val="100000"/>
                        </a:lnSpc>
                        <a:spcAft>
                          <a:spcPts val="0"/>
                        </a:spcAft>
                        <a:tabLst>
                          <a:tab pos="114300" algn="l"/>
                        </a:tabLst>
                      </a:pPr>
                      <a:r>
                        <a:rPr lang="zh-TW" sz="2400" kern="100" dirty="0">
                          <a:solidFill>
                            <a:srgbClr val="000000"/>
                          </a:solidFill>
                          <a:effectLst/>
                          <a:latin typeface="+mj-ea"/>
                          <a:ea typeface="+mj-ea"/>
                        </a:rPr>
                        <a:t>音樂</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just">
                        <a:lnSpc>
                          <a:spcPct val="100000"/>
                        </a:lnSpc>
                        <a:spcAft>
                          <a:spcPts val="0"/>
                        </a:spcAft>
                        <a:tabLst>
                          <a:tab pos="114300" algn="l"/>
                        </a:tabLst>
                      </a:pPr>
                      <a:r>
                        <a:rPr lang="zh-TW" sz="2400" kern="100">
                          <a:solidFill>
                            <a:srgbClr val="000000"/>
                          </a:solidFill>
                          <a:effectLst/>
                          <a:latin typeface="+mj-ea"/>
                          <a:ea typeface="+mj-ea"/>
                        </a:rPr>
                        <a:t>主修、副修、樂理、聽寫、視唱</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13663">
                <a:tc>
                  <a:txBody>
                    <a:bodyPr/>
                    <a:lstStyle/>
                    <a:p>
                      <a:pPr algn="ctr">
                        <a:lnSpc>
                          <a:spcPct val="100000"/>
                        </a:lnSpc>
                        <a:spcAft>
                          <a:spcPts val="0"/>
                        </a:spcAft>
                        <a:tabLst>
                          <a:tab pos="114300" algn="l"/>
                        </a:tabLst>
                      </a:pPr>
                      <a:r>
                        <a:rPr lang="zh-TW" sz="2400" kern="100" dirty="0">
                          <a:solidFill>
                            <a:srgbClr val="000000"/>
                          </a:solidFill>
                          <a:effectLst/>
                          <a:latin typeface="+mj-ea"/>
                          <a:ea typeface="+mj-ea"/>
                        </a:rPr>
                        <a:t>美術</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just">
                        <a:lnSpc>
                          <a:spcPct val="100000"/>
                        </a:lnSpc>
                        <a:spcAft>
                          <a:spcPts val="0"/>
                        </a:spcAft>
                        <a:tabLst>
                          <a:tab pos="114300" algn="l"/>
                        </a:tabLst>
                      </a:pPr>
                      <a:r>
                        <a:rPr lang="zh-TW" sz="2400" kern="100">
                          <a:solidFill>
                            <a:srgbClr val="000000"/>
                          </a:solidFill>
                          <a:effectLst/>
                          <a:latin typeface="+mj-ea"/>
                          <a:ea typeface="+mj-ea"/>
                        </a:rPr>
                        <a:t>素描、彩繪技法、創意表現、水墨書畫、美術鑑賞</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13663">
                <a:tc>
                  <a:txBody>
                    <a:bodyPr/>
                    <a:lstStyle/>
                    <a:p>
                      <a:pPr algn="ctr">
                        <a:lnSpc>
                          <a:spcPct val="100000"/>
                        </a:lnSpc>
                        <a:spcAft>
                          <a:spcPts val="0"/>
                        </a:spcAft>
                        <a:tabLst>
                          <a:tab pos="114300" algn="l"/>
                        </a:tabLst>
                      </a:pPr>
                      <a:r>
                        <a:rPr lang="zh-TW" sz="2400" kern="100" dirty="0">
                          <a:solidFill>
                            <a:srgbClr val="000000"/>
                          </a:solidFill>
                          <a:effectLst/>
                          <a:latin typeface="+mj-ea"/>
                          <a:ea typeface="+mj-ea"/>
                        </a:rPr>
                        <a:t>體育</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just">
                        <a:lnSpc>
                          <a:spcPct val="100000"/>
                        </a:lnSpc>
                        <a:spcAft>
                          <a:spcPts val="0"/>
                        </a:spcAft>
                        <a:tabLst>
                          <a:tab pos="114300" algn="l"/>
                        </a:tabLst>
                      </a:pPr>
                      <a:r>
                        <a:rPr lang="en-US" sz="2400" kern="100" dirty="0">
                          <a:solidFill>
                            <a:srgbClr val="000000"/>
                          </a:solidFill>
                          <a:effectLst/>
                          <a:latin typeface="+mj-ea"/>
                          <a:ea typeface="+mj-ea"/>
                        </a:rPr>
                        <a:t>60</a:t>
                      </a:r>
                      <a:r>
                        <a:rPr lang="zh-TW" sz="2400" kern="100" dirty="0">
                          <a:solidFill>
                            <a:srgbClr val="000000"/>
                          </a:solidFill>
                          <a:effectLst/>
                          <a:latin typeface="+mj-ea"/>
                          <a:ea typeface="+mj-ea"/>
                        </a:rPr>
                        <a:t>公尺立姿快跑、</a:t>
                      </a:r>
                      <a:r>
                        <a:rPr lang="en-US" sz="2400" kern="100" dirty="0">
                          <a:solidFill>
                            <a:srgbClr val="000000"/>
                          </a:solidFill>
                          <a:effectLst/>
                          <a:latin typeface="+mj-ea"/>
                          <a:ea typeface="+mj-ea"/>
                        </a:rPr>
                        <a:t>20</a:t>
                      </a:r>
                      <a:r>
                        <a:rPr lang="zh-TW" sz="2400" kern="100" dirty="0">
                          <a:solidFill>
                            <a:srgbClr val="000000"/>
                          </a:solidFill>
                          <a:effectLst/>
                          <a:latin typeface="+mj-ea"/>
                          <a:ea typeface="+mj-ea"/>
                        </a:rPr>
                        <a:t>秒反覆側步、一分鐘屈膝仰臥起坐、立定連續三次跳、</a:t>
                      </a:r>
                      <a:r>
                        <a:rPr lang="en-US" sz="2400" kern="100" dirty="0">
                          <a:solidFill>
                            <a:srgbClr val="000000"/>
                          </a:solidFill>
                          <a:effectLst/>
                          <a:latin typeface="+mj-ea"/>
                          <a:ea typeface="+mj-ea"/>
                        </a:rPr>
                        <a:t>1600</a:t>
                      </a:r>
                      <a:r>
                        <a:rPr lang="zh-TW" sz="2400" kern="100" dirty="0">
                          <a:solidFill>
                            <a:srgbClr val="000000"/>
                          </a:solidFill>
                          <a:effectLst/>
                          <a:latin typeface="+mj-ea"/>
                          <a:ea typeface="+mj-ea"/>
                        </a:rPr>
                        <a:t>公尺跑走</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3" name="投影片編號版面配置區 2"/>
          <p:cNvSpPr>
            <a:spLocks noGrp="1"/>
          </p:cNvSpPr>
          <p:nvPr>
            <p:ph type="sldNum" sz="quarter" idx="12"/>
          </p:nvPr>
        </p:nvSpPr>
        <p:spPr/>
        <p:txBody>
          <a:bodyPr>
            <a:normAutofit fontScale="85000" lnSpcReduction="20000"/>
          </a:bodyPr>
          <a:lstStyle/>
          <a:p>
            <a:fld id="{1AD93096-5B34-4342-9326-69289CEAE4C2}" type="slidenum">
              <a:rPr lang="en-US" smtClean="0"/>
              <a:pPr/>
              <a:t>36</a:t>
            </a:fld>
            <a:endParaRPr lang="en-US" dirty="0">
              <a:solidFill>
                <a:srgbClr val="FFFFFF"/>
              </a:solidFill>
            </a:endParaRPr>
          </a:p>
        </p:txBody>
      </p:sp>
      <p:pic>
        <p:nvPicPr>
          <p:cNvPr id="6" name="Picture 5"/>
          <p:cNvPicPr>
            <a:picLocks noChangeAspect="1" noChangeArrowheads="1"/>
          </p:cNvPicPr>
          <p:nvPr/>
        </p:nvPicPr>
        <p:blipFill>
          <a:blip r:embed="rId3" cstate="print"/>
          <a:srcRect/>
          <a:stretch>
            <a:fillRect/>
          </a:stretch>
        </p:blipFill>
        <p:spPr bwMode="auto">
          <a:xfrm>
            <a:off x="595282" y="4143380"/>
            <a:ext cx="8786874" cy="1666870"/>
          </a:xfrm>
          <a:prstGeom prst="rect">
            <a:avLst/>
          </a:prstGeom>
          <a:noFill/>
          <a:ln w="9525">
            <a:solidFill>
              <a:schemeClr val="tx1"/>
            </a:solidFill>
            <a:miter lim="800000"/>
            <a:headEnd/>
            <a:tailEnd/>
          </a:ln>
          <a:effectLst/>
        </p:spPr>
      </p:pic>
    </p:spTree>
    <p:extLst>
      <p:ext uri="{BB962C8B-B14F-4D97-AF65-F5344CB8AC3E}">
        <p14:creationId xmlns:p14="http://schemas.microsoft.com/office/powerpoint/2010/main" val="17201561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標題 1"/>
          <p:cNvSpPr>
            <a:spLocks noGrp="1"/>
          </p:cNvSpPr>
          <p:nvPr>
            <p:ph type="title"/>
          </p:nvPr>
        </p:nvSpPr>
        <p:spPr>
          <a:xfrm>
            <a:off x="632521" y="476672"/>
            <a:ext cx="3569218" cy="990600"/>
          </a:xfrm>
        </p:spPr>
        <p:txBody>
          <a:bodyPr>
            <a:noAutofit/>
          </a:bodyPr>
          <a:lstStyle/>
          <a:p>
            <a:r>
              <a:rPr lang="zh-TW" altLang="en-US" sz="4400" dirty="0">
                <a:solidFill>
                  <a:srgbClr val="FF0000"/>
                </a:solidFill>
                <a:latin typeface="+mj-ea"/>
              </a:rPr>
              <a:t>指定科目考試</a:t>
            </a:r>
            <a:endParaRPr altLang="en-US" sz="4400" dirty="0">
              <a:solidFill>
                <a:srgbClr val="FF0000"/>
              </a:solidFill>
              <a:latin typeface="+mj-ea"/>
            </a:endParaRPr>
          </a:p>
        </p:txBody>
      </p:sp>
      <p:graphicFrame>
        <p:nvGraphicFramePr>
          <p:cNvPr id="5" name="表格 4"/>
          <p:cNvGraphicFramePr>
            <a:graphicFrameLocks noGrp="1"/>
          </p:cNvGraphicFramePr>
          <p:nvPr>
            <p:extLst>
              <p:ext uri="{D42A27DB-BD31-4B8C-83A1-F6EECF244321}">
                <p14:modId xmlns:p14="http://schemas.microsoft.com/office/powerpoint/2010/main" val="1792763725"/>
              </p:ext>
            </p:extLst>
          </p:nvPr>
        </p:nvGraphicFramePr>
        <p:xfrm>
          <a:off x="632520" y="1844824"/>
          <a:ext cx="8712968" cy="4110176"/>
        </p:xfrm>
        <a:graphic>
          <a:graphicData uri="http://schemas.openxmlformats.org/drawingml/2006/table">
            <a:tbl>
              <a:tblPr>
                <a:tableStyleId>{073A0DAA-6AF3-43AB-8588-CEC1D06C72B9}</a:tableStyleId>
              </a:tblPr>
              <a:tblGrid>
                <a:gridCol w="1830373">
                  <a:extLst>
                    <a:ext uri="{9D8B030D-6E8A-4147-A177-3AD203B41FA5}">
                      <a16:colId xmlns:a16="http://schemas.microsoft.com/office/drawing/2014/main" val="20000"/>
                    </a:ext>
                  </a:extLst>
                </a:gridCol>
                <a:gridCol w="6882595">
                  <a:extLst>
                    <a:ext uri="{9D8B030D-6E8A-4147-A177-3AD203B41FA5}">
                      <a16:colId xmlns:a16="http://schemas.microsoft.com/office/drawing/2014/main" val="20001"/>
                    </a:ext>
                  </a:extLst>
                </a:gridCol>
              </a:tblGrid>
              <a:tr h="452016">
                <a:tc>
                  <a:txBody>
                    <a:bodyPr/>
                    <a:lstStyle/>
                    <a:p>
                      <a:pPr algn="ctr">
                        <a:spcAft>
                          <a:spcPts val="0"/>
                        </a:spcAft>
                      </a:pPr>
                      <a:r>
                        <a:rPr lang="zh-TW" altLang="en-US" sz="2400" b="1" kern="100" dirty="0">
                          <a:solidFill>
                            <a:schemeClr val="tx1"/>
                          </a:solidFill>
                          <a:latin typeface="+mj-ea"/>
                          <a:ea typeface="+mn-ea"/>
                          <a:cs typeface="Times New Roman"/>
                        </a:rPr>
                        <a:t>測驗</a:t>
                      </a:r>
                      <a:r>
                        <a:rPr lang="zh-TW" altLang="en-US" sz="2400" b="1" kern="100" dirty="0"/>
                        <a:t>範圍</a:t>
                      </a:r>
                      <a:endParaRPr lang="zh-TW" sz="2400" b="1" kern="100" dirty="0">
                        <a:solidFill>
                          <a:schemeClr val="tx1"/>
                        </a:solidFill>
                        <a:latin typeface="+mj-ea"/>
                        <a:ea typeface="+mj-ea"/>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l">
                        <a:spcAft>
                          <a:spcPts val="0"/>
                        </a:spcAft>
                      </a:pPr>
                      <a:r>
                        <a:rPr lang="zh-TW" altLang="zh-TW" sz="2400" kern="1200" dirty="0">
                          <a:effectLst/>
                        </a:rPr>
                        <a:t>包含高中三學年的必修及選修課程。</a:t>
                      </a:r>
                      <a:endParaRPr lang="zh-TW" sz="2400" b="1" kern="100" dirty="0">
                        <a:solidFill>
                          <a:schemeClr val="tx1"/>
                        </a:solidFill>
                        <a:latin typeface="+mj-ea"/>
                        <a:ea typeface="+mj-ea"/>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52016">
                <a:tc>
                  <a:txBody>
                    <a:bodyPr/>
                    <a:lstStyle/>
                    <a:p>
                      <a:pPr algn="ctr">
                        <a:spcAft>
                          <a:spcPts val="0"/>
                        </a:spcAft>
                      </a:pPr>
                      <a:r>
                        <a:rPr lang="zh-TW" altLang="en-US" sz="2400" b="1" kern="100" dirty="0">
                          <a:solidFill>
                            <a:schemeClr val="tx1"/>
                          </a:solidFill>
                          <a:latin typeface="+mj-ea"/>
                          <a:ea typeface="+mn-ea"/>
                          <a:cs typeface="Times New Roman"/>
                        </a:rPr>
                        <a:t>測驗</a:t>
                      </a:r>
                      <a:r>
                        <a:rPr lang="zh-TW" altLang="en-US" sz="2400" b="1" kern="100" dirty="0"/>
                        <a:t>目標</a:t>
                      </a:r>
                      <a:endParaRPr lang="zh-TW" sz="2400" b="1" kern="100" dirty="0">
                        <a:solidFill>
                          <a:schemeClr val="tx1"/>
                        </a:solidFill>
                        <a:latin typeface="+mj-ea"/>
                        <a:ea typeface="+mj-ea"/>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l">
                        <a:spcAft>
                          <a:spcPts val="0"/>
                        </a:spcAft>
                      </a:pPr>
                      <a:r>
                        <a:rPr lang="zh-TW" altLang="zh-TW" sz="2400" kern="1200" dirty="0">
                          <a:effectLst/>
                        </a:rPr>
                        <a:t>主要在仔細篩選學生。</a:t>
                      </a:r>
                      <a:r>
                        <a:rPr lang="en-US" sz="2400" kern="100" dirty="0"/>
                        <a:t>	</a:t>
                      </a:r>
                      <a:endParaRPr lang="zh-TW" sz="2400" kern="100" dirty="0">
                        <a:solidFill>
                          <a:schemeClr val="tx1"/>
                        </a:solidFill>
                        <a:latin typeface="+mj-ea"/>
                        <a:ea typeface="+mj-ea"/>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52016">
                <a:tc>
                  <a:txBody>
                    <a:bodyPr/>
                    <a:lstStyle/>
                    <a:p>
                      <a:pPr algn="ctr">
                        <a:spcAft>
                          <a:spcPts val="0"/>
                        </a:spcAft>
                      </a:pPr>
                      <a:r>
                        <a:rPr lang="zh-TW" altLang="en-US" sz="2400" b="1" kern="100" dirty="0">
                          <a:solidFill>
                            <a:schemeClr val="tx1"/>
                          </a:solidFill>
                          <a:latin typeface="+mj-ea"/>
                          <a:ea typeface="+mn-ea"/>
                          <a:cs typeface="Times New Roman"/>
                        </a:rPr>
                        <a:t>測驗</a:t>
                      </a:r>
                      <a:r>
                        <a:rPr lang="zh-TW" altLang="en-US" sz="2400" b="1" kern="100" dirty="0"/>
                        <a:t>難度</a:t>
                      </a:r>
                      <a:endParaRPr lang="zh-TW" altLang="zh-TW" sz="2400" b="1" kern="100" dirty="0">
                        <a:solidFill>
                          <a:schemeClr val="tx1"/>
                        </a:solidFill>
                        <a:latin typeface="+mj-ea"/>
                        <a:ea typeface="+mj-ea"/>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l">
                        <a:spcAft>
                          <a:spcPts val="0"/>
                        </a:spcAft>
                      </a:pPr>
                      <a:r>
                        <a:rPr lang="zh-TW" altLang="zh-TW" sz="2400" kern="1200" dirty="0">
                          <a:effectLst/>
                        </a:rPr>
                        <a:t>範圍較大、難度較高。</a:t>
                      </a:r>
                      <a:endParaRPr lang="zh-TW" sz="2400" kern="100" dirty="0">
                        <a:solidFill>
                          <a:schemeClr val="tx1"/>
                        </a:solidFill>
                        <a:latin typeface="+mj-ea"/>
                        <a:ea typeface="+mj-ea"/>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38100">
                <a:tc>
                  <a:txBody>
                    <a:bodyPr/>
                    <a:lstStyle/>
                    <a:p>
                      <a:pPr algn="ctr">
                        <a:spcAft>
                          <a:spcPts val="0"/>
                        </a:spcAft>
                      </a:pPr>
                      <a:r>
                        <a:rPr lang="zh-TW" altLang="en-US" sz="2400" b="1" kern="100" dirty="0">
                          <a:solidFill>
                            <a:schemeClr val="tx1"/>
                          </a:solidFill>
                          <a:latin typeface="+mj-ea"/>
                          <a:ea typeface="+mn-ea"/>
                          <a:cs typeface="Times New Roman"/>
                        </a:rPr>
                        <a:t>測驗</a:t>
                      </a:r>
                      <a:r>
                        <a:rPr lang="zh-TW" altLang="en-US" sz="2400" b="1" kern="100" dirty="0"/>
                        <a:t>科目</a:t>
                      </a:r>
                      <a:endParaRPr lang="zh-TW" sz="2400" b="1" kern="100" dirty="0">
                        <a:solidFill>
                          <a:schemeClr val="tx1"/>
                        </a:solidFill>
                        <a:latin typeface="+mj-ea"/>
                        <a:ea typeface="+mj-ea"/>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l">
                        <a:spcAft>
                          <a:spcPts val="0"/>
                        </a:spcAft>
                      </a:pPr>
                      <a:r>
                        <a:rPr lang="zh-TW" altLang="en-US" sz="2400" kern="1200" dirty="0">
                          <a:effectLst/>
                        </a:rPr>
                        <a:t>國</a:t>
                      </a:r>
                      <a:r>
                        <a:rPr lang="en-US" altLang="zh-TW" sz="2400" kern="1200" dirty="0">
                          <a:solidFill>
                            <a:srgbClr val="FF0000"/>
                          </a:solidFill>
                          <a:effectLst/>
                        </a:rPr>
                        <a:t>(</a:t>
                      </a:r>
                      <a:r>
                        <a:rPr lang="zh-TW" altLang="en-US" sz="2400" kern="1200" dirty="0">
                          <a:solidFill>
                            <a:srgbClr val="FF0000"/>
                          </a:solidFill>
                          <a:effectLst/>
                        </a:rPr>
                        <a:t>全卷選擇題，不考作文</a:t>
                      </a:r>
                      <a:r>
                        <a:rPr lang="en-US" altLang="zh-TW" sz="2400" kern="1200" dirty="0">
                          <a:solidFill>
                            <a:srgbClr val="FF0000"/>
                          </a:solidFill>
                          <a:effectLst/>
                        </a:rPr>
                        <a:t>)</a:t>
                      </a:r>
                      <a:r>
                        <a:rPr lang="zh-TW" altLang="en-US" sz="2400" kern="1200" dirty="0">
                          <a:effectLst/>
                        </a:rPr>
                        <a:t>、英、數甲、數乙、化學、物理、生物、歷史、地理、公民與社會</a:t>
                      </a:r>
                      <a:r>
                        <a:rPr lang="en-US" altLang="zh-TW" sz="2400" kern="1200" dirty="0">
                          <a:effectLst/>
                        </a:rPr>
                        <a:t>10</a:t>
                      </a:r>
                      <a:r>
                        <a:rPr lang="zh-TW" altLang="en-US" sz="2400" kern="1200" dirty="0">
                          <a:effectLst/>
                        </a:rPr>
                        <a:t>科，</a:t>
                      </a:r>
                      <a:r>
                        <a:rPr lang="zh-TW" altLang="en-US" sz="2400" kern="1200" dirty="0">
                          <a:solidFill>
                            <a:schemeClr val="tx1"/>
                          </a:solidFill>
                          <a:effectLst/>
                        </a:rPr>
                        <a:t>大學校系可以依據發展特色及需要採計某些指定考科，</a:t>
                      </a:r>
                      <a:r>
                        <a:rPr lang="zh-TW" altLang="en-US" sz="2400" kern="1200" dirty="0">
                          <a:solidFill>
                            <a:srgbClr val="FF0000"/>
                          </a:solidFill>
                          <a:effectLst/>
                        </a:rPr>
                        <a:t>考生可以根據自己的興趣、能力以及志願校系自行選考考科</a:t>
                      </a:r>
                      <a:r>
                        <a:rPr lang="zh-TW" altLang="zh-TW" sz="2400" kern="1200" dirty="0">
                          <a:effectLst/>
                        </a:rPr>
                        <a:t>。</a:t>
                      </a:r>
                      <a:endParaRPr lang="zh-TW" sz="2400" kern="100" dirty="0">
                        <a:solidFill>
                          <a:schemeClr val="tx1"/>
                        </a:solidFill>
                        <a:latin typeface="+mj-ea"/>
                        <a:ea typeface="+mj-ea"/>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462664">
                <a:tc>
                  <a:txBody>
                    <a:bodyPr/>
                    <a:lstStyle/>
                    <a:p>
                      <a:pPr algn="ctr">
                        <a:spcAft>
                          <a:spcPts val="0"/>
                        </a:spcAft>
                      </a:pPr>
                      <a:r>
                        <a:rPr lang="zh-TW" altLang="en-US" sz="2400" b="1" kern="100" dirty="0">
                          <a:solidFill>
                            <a:schemeClr val="tx1"/>
                          </a:solidFill>
                          <a:latin typeface="+mj-ea"/>
                          <a:ea typeface="+mn-ea"/>
                          <a:cs typeface="Times New Roman"/>
                        </a:rPr>
                        <a:t>測驗</a:t>
                      </a:r>
                      <a:r>
                        <a:rPr lang="zh-TW" altLang="en-US" sz="2400" b="1" kern="100" dirty="0"/>
                        <a:t>日程</a:t>
                      </a:r>
                      <a:endParaRPr lang="zh-TW" sz="2400" b="1" kern="100" dirty="0">
                        <a:solidFill>
                          <a:schemeClr val="tx1"/>
                        </a:solidFill>
                        <a:latin typeface="+mj-ea"/>
                        <a:ea typeface="+mj-ea"/>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l">
                        <a:spcAft>
                          <a:spcPts val="0"/>
                        </a:spcAft>
                      </a:pPr>
                      <a:r>
                        <a:rPr lang="zh-TW" altLang="en-US" sz="2400" kern="1200" dirty="0">
                          <a:effectLst/>
                        </a:rPr>
                        <a:t> </a:t>
                      </a:r>
                      <a:r>
                        <a:rPr lang="en-US" altLang="zh-TW" sz="2400" kern="1200" dirty="0">
                          <a:effectLst/>
                        </a:rPr>
                        <a:t>110</a:t>
                      </a:r>
                      <a:r>
                        <a:rPr lang="zh-TW" altLang="zh-TW" sz="2400" kern="1200" dirty="0">
                          <a:effectLst/>
                        </a:rPr>
                        <a:t>學年為</a:t>
                      </a:r>
                      <a:r>
                        <a:rPr lang="en-US" altLang="zh-TW" sz="2400" kern="1200" dirty="0">
                          <a:effectLst/>
                        </a:rPr>
                        <a:t>110</a:t>
                      </a:r>
                      <a:r>
                        <a:rPr lang="zh-TW" altLang="zh-TW" sz="2400" kern="1200" dirty="0">
                          <a:effectLst/>
                        </a:rPr>
                        <a:t>年</a:t>
                      </a:r>
                      <a:r>
                        <a:rPr lang="en-US" altLang="zh-TW" sz="2400" kern="1200" dirty="0">
                          <a:effectLst/>
                        </a:rPr>
                        <a:t>7</a:t>
                      </a:r>
                      <a:r>
                        <a:rPr lang="zh-TW" altLang="zh-TW" sz="2400" kern="1200" dirty="0">
                          <a:effectLst/>
                        </a:rPr>
                        <a:t>月</a:t>
                      </a:r>
                      <a:r>
                        <a:rPr lang="en-US" altLang="zh-TW" sz="2400" kern="1200" dirty="0">
                          <a:effectLst/>
                        </a:rPr>
                        <a:t>1</a:t>
                      </a:r>
                      <a:r>
                        <a:rPr lang="zh-TW" altLang="zh-TW" sz="2400" kern="1200" dirty="0">
                          <a:effectLst/>
                        </a:rPr>
                        <a:t>、</a:t>
                      </a:r>
                      <a:r>
                        <a:rPr lang="en-US" altLang="zh-TW" sz="2400" kern="1200" dirty="0">
                          <a:effectLst/>
                        </a:rPr>
                        <a:t>2</a:t>
                      </a:r>
                      <a:r>
                        <a:rPr lang="zh-TW" altLang="zh-TW" sz="2400" kern="1200" dirty="0">
                          <a:effectLst/>
                        </a:rPr>
                        <a:t>、</a:t>
                      </a:r>
                      <a:r>
                        <a:rPr lang="en-US" altLang="zh-TW" sz="2400" kern="1200" dirty="0">
                          <a:effectLst/>
                        </a:rPr>
                        <a:t>3</a:t>
                      </a:r>
                      <a:r>
                        <a:rPr lang="zh-TW" altLang="zh-TW" sz="2400" kern="1200" dirty="0">
                          <a:effectLst/>
                        </a:rPr>
                        <a:t>日。</a:t>
                      </a:r>
                      <a:endParaRPr lang="zh-TW" sz="2400" kern="100" dirty="0">
                        <a:solidFill>
                          <a:schemeClr val="tx1"/>
                        </a:solidFill>
                        <a:latin typeface="+mj-ea"/>
                        <a:ea typeface="+mj-ea"/>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462664">
                <a:tc>
                  <a:txBody>
                    <a:bodyPr/>
                    <a:lstStyle/>
                    <a:p>
                      <a:pPr algn="ctr">
                        <a:spcAft>
                          <a:spcPts val="0"/>
                        </a:spcAft>
                      </a:pPr>
                      <a:r>
                        <a:rPr lang="zh-TW" altLang="en-US" sz="2400" b="1" kern="100" dirty="0">
                          <a:solidFill>
                            <a:srgbClr val="FF0000"/>
                          </a:solidFill>
                          <a:latin typeface="+mj-ea"/>
                          <a:ea typeface="+mn-ea"/>
                          <a:cs typeface="Times New Roman"/>
                        </a:rPr>
                        <a:t>測驗</a:t>
                      </a:r>
                      <a:r>
                        <a:rPr lang="zh-TW" altLang="en-US" sz="2400" b="1" kern="100" dirty="0">
                          <a:solidFill>
                            <a:srgbClr val="FF0000"/>
                          </a:solidFill>
                        </a:rPr>
                        <a:t>用途</a:t>
                      </a:r>
                      <a:endParaRPr lang="zh-TW" sz="2400" b="1" kern="100" dirty="0">
                        <a:solidFill>
                          <a:srgbClr val="FF0000"/>
                        </a:solidFill>
                        <a:latin typeface="+mj-ea"/>
                        <a:ea typeface="+mj-ea"/>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l"/>
                      <a:r>
                        <a:rPr lang="zh-TW" altLang="zh-TW" sz="2400" kern="1200" dirty="0">
                          <a:effectLst/>
                        </a:rPr>
                        <a:t>作為大學考試入學、進修學士班分發之依據。</a:t>
                      </a:r>
                      <a:endParaRPr lang="zh-TW" altLang="zh-TW" sz="2400" kern="1200" dirty="0">
                        <a:solidFill>
                          <a:schemeClr val="tx1"/>
                        </a:solidFill>
                        <a:effectLst/>
                        <a:latin typeface="+mj-ea"/>
                        <a:ea typeface="+mj-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2" name="投影片編號版面配置區 1"/>
          <p:cNvSpPr>
            <a:spLocks noGrp="1"/>
          </p:cNvSpPr>
          <p:nvPr>
            <p:ph type="sldNum" sz="quarter" idx="12"/>
          </p:nvPr>
        </p:nvSpPr>
        <p:spPr/>
        <p:txBody>
          <a:bodyPr>
            <a:normAutofit fontScale="85000" lnSpcReduction="20000"/>
          </a:bodyPr>
          <a:lstStyle/>
          <a:p>
            <a:fld id="{1AD93096-5B34-4342-9326-69289CEAE4C2}" type="slidenum">
              <a:rPr lang="en-US" smtClean="0"/>
              <a:pPr/>
              <a:t>37</a:t>
            </a:fld>
            <a:endParaRPr lang="en-US" dirty="0">
              <a:solidFill>
                <a:srgbClr val="FFFFFF"/>
              </a:solidFill>
            </a:endParaRPr>
          </a:p>
        </p:txBody>
      </p:sp>
    </p:spTree>
    <p:extLst>
      <p:ext uri="{BB962C8B-B14F-4D97-AF65-F5344CB8AC3E}">
        <p14:creationId xmlns:p14="http://schemas.microsoft.com/office/powerpoint/2010/main" val="15720275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38092" y="0"/>
            <a:ext cx="9224072" cy="990600"/>
          </a:xfrm>
        </p:spPr>
        <p:txBody>
          <a:bodyPr>
            <a:normAutofit/>
          </a:bodyPr>
          <a:lstStyle/>
          <a:p>
            <a:r>
              <a:rPr lang="en-US" altLang="zh-TW" dirty="0">
                <a:latin typeface="Times New Roman"/>
              </a:rPr>
              <a:t>109</a:t>
            </a:r>
            <a:r>
              <a:rPr lang="zh-TW" altLang="en-US" dirty="0">
                <a:latin typeface="標楷體"/>
              </a:rPr>
              <a:t>學年度指考各科成績標準一覽表</a:t>
            </a:r>
            <a:endParaRPr lang="zh-TW" altLang="en-US" dirty="0"/>
          </a:p>
        </p:txBody>
      </p:sp>
      <p:sp>
        <p:nvSpPr>
          <p:cNvPr id="3" name="投影片編號版面配置區 2"/>
          <p:cNvSpPr>
            <a:spLocks noGrp="1"/>
          </p:cNvSpPr>
          <p:nvPr>
            <p:ph type="sldNum" sz="quarter" idx="12"/>
          </p:nvPr>
        </p:nvSpPr>
        <p:spPr/>
        <p:txBody>
          <a:bodyPr>
            <a:normAutofit fontScale="85000" lnSpcReduction="20000"/>
          </a:bodyPr>
          <a:lstStyle/>
          <a:p>
            <a:fld id="{1AD93096-5B34-4342-9326-69289CEAE4C2}" type="slidenum">
              <a:rPr lang="en-US" smtClean="0"/>
              <a:pPr/>
              <a:t>38</a:t>
            </a:fld>
            <a:endParaRPr lang="en-US" dirty="0">
              <a:solidFill>
                <a:srgbClr val="FFFFFF"/>
              </a:solidFill>
            </a:endParaRPr>
          </a:p>
        </p:txBody>
      </p:sp>
      <p:pic>
        <p:nvPicPr>
          <p:cNvPr id="46081" name="Picture 1"/>
          <p:cNvPicPr>
            <a:picLocks noChangeAspect="1" noChangeArrowheads="1"/>
          </p:cNvPicPr>
          <p:nvPr/>
        </p:nvPicPr>
        <p:blipFill>
          <a:blip r:embed="rId2"/>
          <a:srcRect/>
          <a:stretch>
            <a:fillRect/>
          </a:stretch>
        </p:blipFill>
        <p:spPr bwMode="auto">
          <a:xfrm>
            <a:off x="452406" y="857232"/>
            <a:ext cx="9072626" cy="6000768"/>
          </a:xfrm>
          <a:prstGeom prst="rect">
            <a:avLst/>
          </a:prstGeom>
          <a:noFill/>
          <a:ln w="9525">
            <a:noFill/>
            <a:miter lim="800000"/>
            <a:headEnd/>
            <a:tailEnd/>
          </a:ln>
          <a:effectLst/>
        </p:spPr>
      </p:pic>
    </p:spTree>
    <p:extLst>
      <p:ext uri="{BB962C8B-B14F-4D97-AF65-F5344CB8AC3E}">
        <p14:creationId xmlns:p14="http://schemas.microsoft.com/office/powerpoint/2010/main" val="33558017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2"/>
          </p:nvPr>
        </p:nvSpPr>
        <p:spPr/>
        <p:txBody>
          <a:bodyPr>
            <a:normAutofit fontScale="85000" lnSpcReduction="20000"/>
          </a:bodyPr>
          <a:lstStyle/>
          <a:p>
            <a:pPr>
              <a:defRPr/>
            </a:pPr>
            <a:fld id="{364BA64F-B2FE-4BBA-B1ED-3FE5C98622AC}" type="slidenum">
              <a:rPr lang="en-US" altLang="zh-TW" smtClean="0"/>
              <a:pPr>
                <a:defRPr/>
              </a:pPr>
              <a:t>39</a:t>
            </a:fld>
            <a:endParaRPr lang="en-US" altLang="zh-TW"/>
          </a:p>
        </p:txBody>
      </p:sp>
      <p:pic>
        <p:nvPicPr>
          <p:cNvPr id="7" name="圖片 6"/>
          <p:cNvPicPr/>
          <p:nvPr/>
        </p:nvPicPr>
        <p:blipFill>
          <a:blip r:embed="rId2"/>
          <a:stretch>
            <a:fillRect/>
          </a:stretch>
        </p:blipFill>
        <p:spPr>
          <a:xfrm>
            <a:off x="0" y="192439"/>
            <a:ext cx="9906000" cy="6858000"/>
          </a:xfrm>
          <a:prstGeom prst="rect">
            <a:avLst/>
          </a:prstGeom>
        </p:spPr>
      </p:pic>
      <p:sp>
        <p:nvSpPr>
          <p:cNvPr id="6" name="文字方塊 5"/>
          <p:cNvSpPr txBox="1"/>
          <p:nvPr/>
        </p:nvSpPr>
        <p:spPr>
          <a:xfrm>
            <a:off x="1928664" y="3152080"/>
            <a:ext cx="6264696" cy="938719"/>
          </a:xfrm>
          <a:prstGeom prst="rect">
            <a:avLst/>
          </a:prstGeom>
          <a:solidFill>
            <a:srgbClr val="FFFFFF"/>
          </a:solidFill>
        </p:spPr>
        <p:txBody>
          <a:bodyPr wrap="square" rtlCol="0">
            <a:spAutoFit/>
          </a:bodyPr>
          <a:lstStyle/>
          <a:p>
            <a:r>
              <a:rPr lang="zh-TW" altLang="en-US" sz="5500" dirty="0">
                <a:solidFill>
                  <a:srgbClr val="0070C0"/>
                </a:solidFill>
              </a:rPr>
              <a:t>     入學管道介紹</a:t>
            </a:r>
          </a:p>
        </p:txBody>
      </p:sp>
    </p:spTree>
    <p:extLst>
      <p:ext uri="{BB962C8B-B14F-4D97-AF65-F5344CB8AC3E}">
        <p14:creationId xmlns:p14="http://schemas.microsoft.com/office/powerpoint/2010/main" val="7421723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normAutofit fontScale="85000" lnSpcReduction="20000"/>
          </a:bodyPr>
          <a:lstStyle/>
          <a:p>
            <a:fld id="{1AD93096-5B34-4342-9326-69289CEAE4C2}" type="slidenum">
              <a:rPr lang="en-US" smtClean="0"/>
              <a:pPr/>
              <a:t>4</a:t>
            </a:fld>
            <a:endParaRPr lang="en-US" dirty="0">
              <a:solidFill>
                <a:srgbClr val="FFFFFF"/>
              </a:solidFill>
            </a:endParaRPr>
          </a:p>
        </p:txBody>
      </p:sp>
      <p:pic>
        <p:nvPicPr>
          <p:cNvPr id="2050" name="Picture 2"/>
          <p:cNvPicPr>
            <a:picLocks noChangeAspect="1" noChangeArrowheads="1"/>
          </p:cNvPicPr>
          <p:nvPr/>
        </p:nvPicPr>
        <p:blipFill>
          <a:blip r:embed="rId2"/>
          <a:srcRect/>
          <a:stretch>
            <a:fillRect/>
          </a:stretch>
        </p:blipFill>
        <p:spPr bwMode="auto">
          <a:xfrm>
            <a:off x="0" y="0"/>
            <a:ext cx="9906000" cy="6865672"/>
          </a:xfrm>
          <a:prstGeom prst="rect">
            <a:avLst/>
          </a:prstGeom>
          <a:noFill/>
          <a:ln w="9525">
            <a:noFill/>
            <a:miter lim="800000"/>
            <a:headEnd/>
            <a:tailEnd/>
          </a:ln>
          <a:effec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大學特殊選才</a:t>
            </a:r>
          </a:p>
        </p:txBody>
      </p:sp>
      <p:sp>
        <p:nvSpPr>
          <p:cNvPr id="3" name="文字版面配置區 2"/>
          <p:cNvSpPr>
            <a:spLocks noGrp="1"/>
          </p:cNvSpPr>
          <p:nvPr>
            <p:ph type="body" sz="half" idx="1"/>
          </p:nvPr>
        </p:nvSpPr>
        <p:spPr>
          <a:xfrm>
            <a:off x="776536" y="1772816"/>
            <a:ext cx="8136904" cy="4525963"/>
          </a:xfrm>
        </p:spPr>
        <p:txBody>
          <a:bodyPr>
            <a:normAutofit lnSpcReduction="10000"/>
          </a:bodyPr>
          <a:lstStyle/>
          <a:p>
            <a:pPr algn="just">
              <a:buNone/>
            </a:pPr>
            <a:r>
              <a:rPr lang="zh-TW" altLang="en-US" dirty="0"/>
              <a:t>          </a:t>
            </a:r>
            <a:r>
              <a:rPr lang="zh-TW" altLang="en-US" sz="3000" dirty="0"/>
              <a:t>為讓像麵包師傅吳寶春、作家瓊瑤這種有特殊專長的人可以進大學，教育部</a:t>
            </a:r>
            <a:r>
              <a:rPr lang="en-US" altLang="zh-TW" sz="3000" dirty="0"/>
              <a:t>104</a:t>
            </a:r>
            <a:r>
              <a:rPr lang="zh-TW" altLang="en-US" sz="3000" dirty="0"/>
              <a:t>起開放大學試辦「特殊選才」招生，每年大約</a:t>
            </a:r>
            <a:r>
              <a:rPr lang="en-US" altLang="zh-TW" sz="3000" dirty="0"/>
              <a:t>11</a:t>
            </a:r>
            <a:r>
              <a:rPr lang="zh-TW" altLang="en-US" sz="3000" dirty="0"/>
              <a:t>月簡章公告，</a:t>
            </a:r>
            <a:r>
              <a:rPr lang="en-US" altLang="zh-TW" sz="3000" dirty="0"/>
              <a:t>12</a:t>
            </a:r>
            <a:r>
              <a:rPr lang="zh-TW" altLang="en-US" sz="3000" dirty="0"/>
              <a:t>月報名，隔年</a:t>
            </a:r>
            <a:r>
              <a:rPr lang="en-US" altLang="zh-TW" sz="3000" dirty="0"/>
              <a:t>1</a:t>
            </a:r>
            <a:r>
              <a:rPr lang="zh-TW" altLang="en-US" sz="3000" dirty="0"/>
              <a:t>月公告結果，不看學測、指考，甄選方式多為資料審查和面試。</a:t>
            </a:r>
            <a:r>
              <a:rPr lang="en-US" altLang="zh-TW" sz="3000" dirty="0"/>
              <a:t>107</a:t>
            </a:r>
            <a:r>
              <a:rPr lang="zh-TW" altLang="en-US" sz="3000" dirty="0"/>
              <a:t>學年度為正式的大學入學管道。</a:t>
            </a:r>
            <a:endParaRPr lang="en-US" altLang="zh-TW" sz="3000" dirty="0"/>
          </a:p>
          <a:p>
            <a:pPr algn="just">
              <a:buNone/>
            </a:pPr>
            <a:r>
              <a:rPr lang="zh-TW" altLang="en-US" sz="3000" dirty="0">
                <a:latin typeface="arial"/>
              </a:rPr>
              <a:t>         相關學校招生資訊可於</a:t>
            </a:r>
            <a:r>
              <a:rPr lang="zh-TW" altLang="en-US" sz="3000" dirty="0">
                <a:solidFill>
                  <a:srgbClr val="FF0000"/>
                </a:solidFill>
                <a:latin typeface="arial"/>
              </a:rPr>
              <a:t>大學辦理特殊選才</a:t>
            </a:r>
            <a:r>
              <a:rPr lang="en-US" altLang="zh-TW" sz="2000" dirty="0">
                <a:latin typeface="arial"/>
              </a:rPr>
              <a:t>(</a:t>
            </a:r>
            <a:r>
              <a:rPr lang="en-US" altLang="zh-TW" sz="2000" dirty="0">
                <a:latin typeface="arial"/>
                <a:hlinkClick r:id="rId2"/>
              </a:rPr>
              <a:t>http://srecruit.moe.edu.tw/</a:t>
            </a:r>
            <a:r>
              <a:rPr lang="en-US" altLang="zh-TW" sz="2000" dirty="0">
                <a:latin typeface="arial"/>
              </a:rPr>
              <a:t>)</a:t>
            </a:r>
            <a:r>
              <a:rPr lang="zh-TW" altLang="en-US" sz="2000" dirty="0">
                <a:latin typeface="arial"/>
              </a:rPr>
              <a:t>或</a:t>
            </a:r>
            <a:r>
              <a:rPr lang="zh-TW" altLang="en-US" sz="3000" dirty="0">
                <a:solidFill>
                  <a:srgbClr val="FF0000"/>
                </a:solidFill>
                <a:latin typeface="arial"/>
              </a:rPr>
              <a:t>大學多元入學升學網</a:t>
            </a:r>
            <a:r>
              <a:rPr lang="en-US" altLang="zh-TW" sz="2000" dirty="0">
                <a:latin typeface="arial"/>
              </a:rPr>
              <a:t>(http://nsdua.moe.edu.tw/#/)</a:t>
            </a:r>
            <a:r>
              <a:rPr lang="zh-TW" altLang="en-US" sz="3000" dirty="0">
                <a:latin typeface="arial"/>
              </a:rPr>
              <a:t>查詢參考。</a:t>
            </a:r>
            <a:endParaRPr lang="en-US" altLang="zh-TW" sz="3000" dirty="0"/>
          </a:p>
          <a:p>
            <a:pPr algn="just">
              <a:buNone/>
            </a:pPr>
            <a:r>
              <a:rPr lang="zh-TW" altLang="en-US" dirty="0"/>
              <a:t>           </a:t>
            </a:r>
          </a:p>
          <a:p>
            <a:pPr>
              <a:buNone/>
            </a:pPr>
            <a:endParaRPr lang="zh-TW" altLang="en-US" dirty="0"/>
          </a:p>
        </p:txBody>
      </p:sp>
      <p:sp>
        <p:nvSpPr>
          <p:cNvPr id="5" name="投影片編號版面配置區 4"/>
          <p:cNvSpPr>
            <a:spLocks noGrp="1"/>
          </p:cNvSpPr>
          <p:nvPr>
            <p:ph type="sldNum" sz="quarter" idx="12"/>
          </p:nvPr>
        </p:nvSpPr>
        <p:spPr/>
        <p:txBody>
          <a:bodyPr>
            <a:normAutofit fontScale="85000" lnSpcReduction="20000"/>
          </a:bodyPr>
          <a:lstStyle/>
          <a:p>
            <a:pPr>
              <a:defRPr/>
            </a:pPr>
            <a:fld id="{364BA64F-B2FE-4BBA-B1ED-3FE5C98622AC}" type="slidenum">
              <a:rPr lang="en-US" altLang="zh-TW" smtClean="0"/>
              <a:pPr>
                <a:defRPr/>
              </a:pPr>
              <a:t>40</a:t>
            </a:fld>
            <a:endParaRPr lang="en-US" altLang="zh-TW"/>
          </a:p>
        </p:txBody>
      </p:sp>
    </p:spTree>
    <p:extLst>
      <p:ext uri="{BB962C8B-B14F-4D97-AF65-F5344CB8AC3E}">
        <p14:creationId xmlns:p14="http://schemas.microsoft.com/office/powerpoint/2010/main" val="3211226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大學特殊選才舉例</a:t>
            </a:r>
            <a:r>
              <a:rPr lang="en-US" altLang="zh-TW" dirty="0"/>
              <a:t>:</a:t>
            </a:r>
            <a:r>
              <a:rPr lang="zh-TW" altLang="en-US" dirty="0"/>
              <a:t>清大拾穗計畫</a:t>
            </a:r>
          </a:p>
        </p:txBody>
      </p:sp>
      <p:sp>
        <p:nvSpPr>
          <p:cNvPr id="3" name="文字版面配置區 2"/>
          <p:cNvSpPr>
            <a:spLocks noGrp="1"/>
          </p:cNvSpPr>
          <p:nvPr>
            <p:ph type="body" sz="half" idx="1"/>
          </p:nvPr>
        </p:nvSpPr>
        <p:spPr>
          <a:xfrm>
            <a:off x="495300" y="1600202"/>
            <a:ext cx="9138220" cy="5141166"/>
          </a:xfrm>
        </p:spPr>
        <p:txBody>
          <a:bodyPr>
            <a:normAutofit/>
          </a:bodyPr>
          <a:lstStyle/>
          <a:p>
            <a:pPr algn="just">
              <a:buNone/>
            </a:pPr>
            <a:r>
              <a:rPr lang="zh-TW" altLang="en-US" dirty="0"/>
              <a:t>          </a:t>
            </a:r>
            <a:r>
              <a:rPr lang="zh-TW" altLang="en-US" sz="3000" dirty="0"/>
              <a:t>網羅各領域特殊才能或特殊優良行為學生，包括：總統教育獎得主、資訊軟體、物理、生物、多國語言、西洋棋、文學創作、冒險、滑輪、表演藝術、社會公益楷模，以及經濟逆境奮發向上之全國傑出學生，錄取面向十分多元。</a:t>
            </a:r>
            <a:endParaRPr lang="en-US" altLang="zh-TW" sz="3000" dirty="0"/>
          </a:p>
          <a:p>
            <a:pPr algn="just">
              <a:buNone/>
            </a:pPr>
            <a:r>
              <a:rPr lang="zh-TW" altLang="en-US" sz="3000" dirty="0"/>
              <a:t>           例如</a:t>
            </a:r>
            <a:r>
              <a:rPr lang="en-US" altLang="zh-TW" sz="3000" dirty="0"/>
              <a:t>:</a:t>
            </a:r>
            <a:r>
              <a:rPr lang="zh-TW" altLang="en-US" sz="3200" dirty="0"/>
              <a:t>陳慧潔，曾有超過</a:t>
            </a:r>
            <a:r>
              <a:rPr lang="en-US" altLang="zh-TW" sz="3200" dirty="0"/>
              <a:t>200</a:t>
            </a:r>
            <a:r>
              <a:rPr lang="zh-TW" altLang="en-US" sz="3200" dirty="0"/>
              <a:t>場推廣社會公益活動的演說，自詡為夢想行動者，曾出版過「有了夢想、然後呢？」一書。</a:t>
            </a:r>
            <a:endParaRPr lang="zh-TW" altLang="en-US" sz="3000" dirty="0"/>
          </a:p>
        </p:txBody>
      </p:sp>
      <p:sp>
        <p:nvSpPr>
          <p:cNvPr id="5" name="投影片編號版面配置區 4"/>
          <p:cNvSpPr>
            <a:spLocks noGrp="1"/>
          </p:cNvSpPr>
          <p:nvPr>
            <p:ph type="sldNum" sz="quarter" idx="12"/>
          </p:nvPr>
        </p:nvSpPr>
        <p:spPr/>
        <p:txBody>
          <a:bodyPr>
            <a:normAutofit fontScale="85000" lnSpcReduction="20000"/>
          </a:bodyPr>
          <a:lstStyle/>
          <a:p>
            <a:pPr>
              <a:defRPr/>
            </a:pPr>
            <a:fld id="{364BA64F-B2FE-4BBA-B1ED-3FE5C98622AC}" type="slidenum">
              <a:rPr lang="en-US" altLang="zh-TW" smtClean="0"/>
              <a:pPr>
                <a:defRPr/>
              </a:pPr>
              <a:t>41</a:t>
            </a:fld>
            <a:endParaRPr lang="en-US" altLang="zh-TW"/>
          </a:p>
        </p:txBody>
      </p:sp>
    </p:spTree>
    <p:extLst>
      <p:ext uri="{BB962C8B-B14F-4D97-AF65-F5344CB8AC3E}">
        <p14:creationId xmlns:p14="http://schemas.microsoft.com/office/powerpoint/2010/main" val="35508473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109</a:t>
            </a:r>
            <a:r>
              <a:rPr lang="zh-TW" altLang="en-US" dirty="0"/>
              <a:t>學年度特殊選才</a:t>
            </a:r>
          </a:p>
        </p:txBody>
      </p:sp>
      <p:sp>
        <p:nvSpPr>
          <p:cNvPr id="3" name="文字版面配置區 2"/>
          <p:cNvSpPr>
            <a:spLocks noGrp="1"/>
          </p:cNvSpPr>
          <p:nvPr>
            <p:ph type="body" sz="half" idx="1"/>
          </p:nvPr>
        </p:nvSpPr>
        <p:spPr>
          <a:xfrm>
            <a:off x="495300" y="1600206"/>
            <a:ext cx="8815418" cy="4525963"/>
          </a:xfrm>
        </p:spPr>
        <p:txBody>
          <a:bodyPr>
            <a:normAutofit/>
          </a:bodyPr>
          <a:lstStyle/>
          <a:p>
            <a:r>
              <a:rPr lang="zh-TW" altLang="en-US" dirty="0"/>
              <a:t>交大特殊選才招生總名額為</a:t>
            </a:r>
            <a:r>
              <a:rPr lang="en-US" altLang="zh-TW" dirty="0"/>
              <a:t>47</a:t>
            </a:r>
            <a:r>
              <a:rPr lang="zh-TW" altLang="en-US" dirty="0"/>
              <a:t>名。包括百川學士學位學程</a:t>
            </a:r>
            <a:r>
              <a:rPr lang="en-US" altLang="zh-TW" dirty="0"/>
              <a:t>33</a:t>
            </a:r>
            <a:r>
              <a:rPr lang="zh-TW" altLang="en-US" dirty="0"/>
              <a:t>名、電機工程學系七名、資訊工程學系七名。</a:t>
            </a:r>
            <a:endParaRPr lang="zh-TW" altLang="en-US" b="1" dirty="0"/>
          </a:p>
          <a:p>
            <a:endParaRPr lang="en-US" altLang="zh-TW" b="1" dirty="0"/>
          </a:p>
          <a:p>
            <a:r>
              <a:rPr lang="zh-TW" altLang="en-US" b="1" dirty="0"/>
              <a:t>大學特殊選才 成大首創上機考「</a:t>
            </a:r>
            <a:r>
              <a:rPr lang="en-US" altLang="zh-TW" b="1" dirty="0"/>
              <a:t>8</a:t>
            </a:r>
            <a:r>
              <a:rPr lang="zh-TW" altLang="en-US" b="1" dirty="0"/>
              <a:t>小時」，</a:t>
            </a:r>
            <a:r>
              <a:rPr lang="zh-TW" altLang="en-US" dirty="0"/>
              <a:t>上機考占總分八成，另兩成是書審成績。 </a:t>
            </a:r>
            <a:r>
              <a:rPr lang="en-US" altLang="zh-TW" b="1" dirty="0"/>
              <a:t>(2019.9.2</a:t>
            </a:r>
            <a:r>
              <a:rPr lang="zh-TW" altLang="en-US" b="1" dirty="0"/>
              <a:t>新聞</a:t>
            </a:r>
            <a:r>
              <a:rPr lang="en-US" altLang="zh-TW" b="1" dirty="0"/>
              <a:t>)</a:t>
            </a:r>
          </a:p>
          <a:p>
            <a:pPr>
              <a:buNone/>
            </a:pPr>
            <a:endParaRPr lang="en-US" altLang="zh-TW" b="1" dirty="0"/>
          </a:p>
          <a:p>
            <a:r>
              <a:rPr lang="zh-TW" altLang="en-US" b="1" dirty="0"/>
              <a:t>大灣高中</a:t>
            </a:r>
            <a:r>
              <a:rPr lang="en-US" altLang="zh-TW" b="1" dirty="0"/>
              <a:t>109</a:t>
            </a:r>
            <a:r>
              <a:rPr lang="zh-TW" altLang="en-US" b="1" dirty="0"/>
              <a:t>學年度有一位學生以資訊及物理專長錄取國立中興大學物理學系光電物理組。</a:t>
            </a:r>
            <a:endParaRPr lang="en-US" altLang="zh-TW" b="1" dirty="0"/>
          </a:p>
        </p:txBody>
      </p:sp>
      <p:sp>
        <p:nvSpPr>
          <p:cNvPr id="5" name="投影片編號版面配置區 4"/>
          <p:cNvSpPr>
            <a:spLocks noGrp="1"/>
          </p:cNvSpPr>
          <p:nvPr>
            <p:ph type="sldNum" sz="quarter" idx="12"/>
          </p:nvPr>
        </p:nvSpPr>
        <p:spPr/>
        <p:txBody>
          <a:bodyPr>
            <a:normAutofit fontScale="85000" lnSpcReduction="20000"/>
          </a:bodyPr>
          <a:lstStyle/>
          <a:p>
            <a:pPr>
              <a:defRPr/>
            </a:pPr>
            <a:fld id="{364BA64F-B2FE-4BBA-B1ED-3FE5C98622AC}" type="slidenum">
              <a:rPr lang="en-US" altLang="zh-TW" smtClean="0"/>
              <a:pPr>
                <a:defRPr/>
              </a:pPr>
              <a:t>42</a:t>
            </a:fld>
            <a:endParaRPr lang="en-US" altLang="zh-TW"/>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肘形接點 28"/>
          <p:cNvCxnSpPr/>
          <p:nvPr/>
        </p:nvCxnSpPr>
        <p:spPr>
          <a:xfrm>
            <a:off x="1554484" y="5853685"/>
            <a:ext cx="4190604" cy="532644"/>
          </a:xfrm>
          <a:prstGeom prst="bentConnector3">
            <a:avLst>
              <a:gd name="adj1" fmla="val -402"/>
            </a:avLst>
          </a:prstGeom>
          <a:ln w="50800">
            <a:solidFill>
              <a:schemeClr val="accent5">
                <a:lumMod val="50000"/>
              </a:schemeClr>
            </a:solidFill>
            <a:prstDash val="sysDash"/>
            <a:tailEnd type="none"/>
          </a:ln>
        </p:spPr>
        <p:style>
          <a:lnRef idx="1">
            <a:schemeClr val="accent1"/>
          </a:lnRef>
          <a:fillRef idx="0">
            <a:schemeClr val="accent1"/>
          </a:fillRef>
          <a:effectRef idx="0">
            <a:schemeClr val="accent1"/>
          </a:effectRef>
          <a:fontRef idx="minor">
            <a:schemeClr val="tx1"/>
          </a:fontRef>
        </p:style>
      </p:cxnSp>
      <p:sp>
        <p:nvSpPr>
          <p:cNvPr id="5" name="Rectangle 42"/>
          <p:cNvSpPr txBox="1">
            <a:spLocks noChangeArrowheads="1"/>
          </p:cNvSpPr>
          <p:nvPr/>
        </p:nvSpPr>
        <p:spPr>
          <a:xfrm>
            <a:off x="560512" y="548681"/>
            <a:ext cx="8928992" cy="719931"/>
          </a:xfrm>
          <a:prstGeom prst="rect">
            <a:avLst/>
          </a:prstGeom>
          <a:noFill/>
        </p:spPr>
        <p:txBody>
          <a:bodyPr/>
          <a:lstStyle/>
          <a:p>
            <a:pPr eaLnBrk="1" hangingPunct="1">
              <a:defRPr/>
            </a:pPr>
            <a:r>
              <a:rPr lang="zh-TW" altLang="en-US" sz="3600" dirty="0">
                <a:solidFill>
                  <a:schemeClr val="accent4">
                    <a:lumMod val="50000"/>
                  </a:schemeClr>
                </a:solidFill>
                <a:latin typeface="微軟正黑體" panose="020B0604030504040204" pitchFamily="34" charset="-120"/>
                <a:ea typeface="微軟正黑體" panose="020B0604030504040204" pitchFamily="34" charset="-120"/>
              </a:rPr>
              <a:t>繁星推薦入學簡圖</a:t>
            </a:r>
            <a:endParaRPr lang="en-US" altLang="zh-TW" sz="2400" dirty="0">
              <a:solidFill>
                <a:srgbClr val="FF0000"/>
              </a:solidFill>
              <a:latin typeface="微軟正黑體" panose="020B0604030504040204" pitchFamily="34" charset="-120"/>
              <a:ea typeface="微軟正黑體" panose="020B0604030504040204" pitchFamily="34" charset="-120"/>
            </a:endParaRPr>
          </a:p>
        </p:txBody>
      </p:sp>
      <p:sp>
        <p:nvSpPr>
          <p:cNvPr id="7" name="Rectangle 5"/>
          <p:cNvSpPr>
            <a:spLocks noChangeArrowheads="1"/>
          </p:cNvSpPr>
          <p:nvPr/>
        </p:nvSpPr>
        <p:spPr bwMode="auto">
          <a:xfrm>
            <a:off x="765036" y="3387228"/>
            <a:ext cx="4680717" cy="1624862"/>
          </a:xfrm>
          <a:prstGeom prst="rect">
            <a:avLst/>
          </a:prstGeom>
          <a:noFill/>
          <a:ln w="57150">
            <a:solidFill>
              <a:srgbClr val="FF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endParaRPr lang="zh-TW" altLang="en-US">
              <a:latin typeface="+mj-ea"/>
              <a:ea typeface="+mj-ea"/>
            </a:endParaRPr>
          </a:p>
        </p:txBody>
      </p:sp>
      <p:sp>
        <p:nvSpPr>
          <p:cNvPr id="9" name="AutoShape 7"/>
          <p:cNvSpPr>
            <a:spLocks noChangeArrowheads="1"/>
          </p:cNvSpPr>
          <p:nvPr/>
        </p:nvSpPr>
        <p:spPr bwMode="auto">
          <a:xfrm>
            <a:off x="909494" y="3534177"/>
            <a:ext cx="638640" cy="1362313"/>
          </a:xfrm>
          <a:prstGeom prst="roundRect">
            <a:avLst>
              <a:gd name="adj" fmla="val 16667"/>
            </a:avLst>
          </a:prstGeom>
          <a:gradFill flip="none" rotWithShape="1">
            <a:gsLst>
              <a:gs pos="0">
                <a:srgbClr val="CCFFFF">
                  <a:shade val="30000"/>
                  <a:satMod val="115000"/>
                </a:srgbClr>
              </a:gs>
              <a:gs pos="50000">
                <a:srgbClr val="CCFFFF">
                  <a:shade val="67500"/>
                  <a:satMod val="115000"/>
                </a:srgbClr>
              </a:gs>
              <a:gs pos="100000">
                <a:srgbClr val="CCFFFF">
                  <a:shade val="100000"/>
                  <a:satMod val="115000"/>
                </a:srgbClr>
              </a:gs>
            </a:gsLst>
            <a:lin ang="2700000" scaled="1"/>
            <a:tileRect/>
          </a:gradFill>
          <a:ln>
            <a:noFill/>
          </a:ln>
          <a:effectLst>
            <a:glow rad="228600">
              <a:schemeClr val="accent6">
                <a:satMod val="175000"/>
                <a:alpha val="40000"/>
              </a:schemeClr>
            </a:glow>
          </a:effectLst>
          <a:scene3d>
            <a:camera prst="orthographicFront"/>
            <a:lightRig rig="threePt" dir="t"/>
          </a:scene3d>
          <a:sp3d>
            <a:bevelT/>
          </a:sp3d>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r>
              <a:rPr lang="zh-TW" altLang="en-US" sz="3200" dirty="0">
                <a:solidFill>
                  <a:srgbClr val="0000CC"/>
                </a:solidFill>
                <a:latin typeface="+mj-ea"/>
                <a:ea typeface="+mj-ea"/>
              </a:rPr>
              <a:t>比</a:t>
            </a:r>
          </a:p>
          <a:p>
            <a:pPr algn="ctr" eaLnBrk="1" hangingPunct="1"/>
            <a:r>
              <a:rPr lang="zh-TW" altLang="en-US" sz="3200" dirty="0">
                <a:solidFill>
                  <a:srgbClr val="0000CC"/>
                </a:solidFill>
                <a:latin typeface="+mj-ea"/>
                <a:ea typeface="+mj-ea"/>
              </a:rPr>
              <a:t>序</a:t>
            </a:r>
          </a:p>
        </p:txBody>
      </p:sp>
      <p:sp>
        <p:nvSpPr>
          <p:cNvPr id="10" name="AutoShape 8"/>
          <p:cNvSpPr>
            <a:spLocks noChangeArrowheads="1"/>
          </p:cNvSpPr>
          <p:nvPr/>
        </p:nvSpPr>
        <p:spPr bwMode="auto">
          <a:xfrm>
            <a:off x="272480" y="1685331"/>
            <a:ext cx="9001000" cy="427538"/>
          </a:xfrm>
          <a:prstGeom prst="roundRect">
            <a:avLst>
              <a:gd name="adj" fmla="val 16667"/>
            </a:avLst>
          </a:prstGeom>
          <a:gradFill flip="none" rotWithShape="1">
            <a:gsLst>
              <a:gs pos="0">
                <a:schemeClr val="bg2">
                  <a:lumMod val="75000"/>
                  <a:tint val="66000"/>
                  <a:satMod val="160000"/>
                </a:schemeClr>
              </a:gs>
              <a:gs pos="50000">
                <a:schemeClr val="bg2">
                  <a:lumMod val="75000"/>
                  <a:tint val="44500"/>
                  <a:satMod val="160000"/>
                </a:schemeClr>
              </a:gs>
              <a:gs pos="100000">
                <a:schemeClr val="bg2">
                  <a:lumMod val="75000"/>
                  <a:tint val="23500"/>
                  <a:satMod val="160000"/>
                </a:schemeClr>
              </a:gs>
            </a:gsLst>
            <a:lin ang="2700000" scaled="1"/>
            <a:tileRect/>
          </a:gradFill>
          <a:ln>
            <a:noFill/>
          </a:ln>
          <a:effectLst>
            <a:glow rad="139700">
              <a:schemeClr val="accent2">
                <a:satMod val="175000"/>
                <a:alpha val="40000"/>
              </a:schemeClr>
            </a:glow>
          </a:effectLst>
          <a:scene3d>
            <a:camera prst="orthographicFront"/>
            <a:lightRig rig="threePt" dir="t"/>
          </a:scene3d>
          <a:sp3d>
            <a:bevelT/>
          </a:sp3d>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r>
              <a:rPr lang="zh-TW" altLang="en-US" sz="2400" dirty="0">
                <a:solidFill>
                  <a:srgbClr val="0000CC"/>
                </a:solidFill>
                <a:latin typeface="+mj-ea"/>
                <a:ea typeface="+mj-ea"/>
              </a:rPr>
              <a:t> 符合校系之校排</a:t>
            </a:r>
            <a:r>
              <a:rPr lang="en-US" altLang="zh-TW" sz="2200" dirty="0">
                <a:solidFill>
                  <a:srgbClr val="0070C0"/>
                </a:solidFill>
                <a:latin typeface="標楷體" pitchFamily="65" charset="-120"/>
                <a:ea typeface="標楷體" pitchFamily="65" charset="-120"/>
              </a:rPr>
              <a:t>(</a:t>
            </a:r>
            <a:r>
              <a:rPr lang="zh-TW" altLang="en-US" sz="2200" dirty="0">
                <a:solidFill>
                  <a:srgbClr val="0070C0"/>
                </a:solidFill>
                <a:latin typeface="標楷體" pitchFamily="65" charset="-120"/>
                <a:ea typeface="標楷體" pitchFamily="65" charset="-120"/>
              </a:rPr>
              <a:t>前</a:t>
            </a:r>
            <a:r>
              <a:rPr lang="en-US" altLang="zh-TW" sz="2200" dirty="0">
                <a:solidFill>
                  <a:srgbClr val="0070C0"/>
                </a:solidFill>
                <a:latin typeface="標楷體" pitchFamily="65" charset="-120"/>
                <a:ea typeface="標楷體" pitchFamily="65" charset="-120"/>
              </a:rPr>
              <a:t>50%</a:t>
            </a:r>
            <a:r>
              <a:rPr lang="zh-TW" altLang="en-US" sz="2200" dirty="0">
                <a:solidFill>
                  <a:srgbClr val="0070C0"/>
                </a:solidFill>
                <a:latin typeface="標楷體" pitchFamily="65" charset="-120"/>
                <a:ea typeface="標楷體" pitchFamily="65" charset="-120"/>
              </a:rPr>
              <a:t>、前</a:t>
            </a:r>
            <a:r>
              <a:rPr lang="en-US" altLang="zh-TW" sz="2200" dirty="0">
                <a:solidFill>
                  <a:srgbClr val="0070C0"/>
                </a:solidFill>
                <a:latin typeface="標楷體" pitchFamily="65" charset="-120"/>
                <a:ea typeface="標楷體" pitchFamily="65" charset="-120"/>
              </a:rPr>
              <a:t>40%</a:t>
            </a:r>
            <a:r>
              <a:rPr lang="zh-TW" altLang="en-US" sz="2200" dirty="0">
                <a:solidFill>
                  <a:srgbClr val="0070C0"/>
                </a:solidFill>
                <a:latin typeface="標楷體" pitchFamily="65" charset="-120"/>
                <a:ea typeface="標楷體" pitchFamily="65" charset="-120"/>
              </a:rPr>
              <a:t>、前</a:t>
            </a:r>
            <a:r>
              <a:rPr lang="en-US" altLang="zh-TW" sz="2200" dirty="0">
                <a:solidFill>
                  <a:srgbClr val="0070C0"/>
                </a:solidFill>
                <a:latin typeface="標楷體" pitchFamily="65" charset="-120"/>
                <a:ea typeface="標楷體" pitchFamily="65" charset="-120"/>
              </a:rPr>
              <a:t>30%</a:t>
            </a:r>
            <a:r>
              <a:rPr lang="zh-TW" altLang="en-US" sz="2200" dirty="0">
                <a:solidFill>
                  <a:srgbClr val="0070C0"/>
                </a:solidFill>
                <a:latin typeface="標楷體" pitchFamily="65" charset="-120"/>
                <a:ea typeface="標楷體" pitchFamily="65" charset="-120"/>
              </a:rPr>
              <a:t>及前</a:t>
            </a:r>
            <a:r>
              <a:rPr lang="en-US" altLang="zh-TW" sz="2200" dirty="0">
                <a:solidFill>
                  <a:srgbClr val="0070C0"/>
                </a:solidFill>
                <a:latin typeface="標楷體" pitchFamily="65" charset="-120"/>
                <a:ea typeface="標楷體" pitchFamily="65" charset="-120"/>
              </a:rPr>
              <a:t>20%)</a:t>
            </a:r>
            <a:r>
              <a:rPr lang="en-US" altLang="zh-TW" sz="2400" dirty="0">
                <a:solidFill>
                  <a:srgbClr val="0070C0"/>
                </a:solidFill>
                <a:latin typeface="+mj-ea"/>
                <a:ea typeface="+mj-ea"/>
              </a:rPr>
              <a:t>/</a:t>
            </a:r>
            <a:r>
              <a:rPr lang="zh-TW" altLang="en-US" sz="2400" dirty="0">
                <a:solidFill>
                  <a:srgbClr val="0000CC"/>
                </a:solidFill>
                <a:latin typeface="+mj-ea"/>
                <a:ea typeface="+mj-ea"/>
              </a:rPr>
              <a:t>學測</a:t>
            </a:r>
            <a:r>
              <a:rPr lang="en-US" altLang="zh-TW" sz="2400" dirty="0">
                <a:solidFill>
                  <a:srgbClr val="0000CC"/>
                </a:solidFill>
                <a:latin typeface="+mj-ea"/>
                <a:ea typeface="+mj-ea"/>
              </a:rPr>
              <a:t>/</a:t>
            </a:r>
            <a:r>
              <a:rPr lang="zh-TW" altLang="en-US" sz="2400" dirty="0">
                <a:solidFill>
                  <a:srgbClr val="0000CC"/>
                </a:solidFill>
                <a:latin typeface="+mj-ea"/>
                <a:ea typeface="+mj-ea"/>
              </a:rPr>
              <a:t>英聽</a:t>
            </a:r>
            <a:r>
              <a:rPr lang="en-US" altLang="zh-TW" sz="2400" dirty="0">
                <a:solidFill>
                  <a:srgbClr val="0000CC"/>
                </a:solidFill>
                <a:latin typeface="+mj-ea"/>
                <a:ea typeface="+mj-ea"/>
              </a:rPr>
              <a:t>/</a:t>
            </a:r>
            <a:r>
              <a:rPr lang="zh-TW" altLang="en-US" sz="2400" dirty="0">
                <a:solidFill>
                  <a:srgbClr val="0000CC"/>
                </a:solidFill>
                <a:latin typeface="+mj-ea"/>
                <a:ea typeface="+mj-ea"/>
              </a:rPr>
              <a:t>術科門檻</a:t>
            </a:r>
          </a:p>
        </p:txBody>
      </p:sp>
      <p:sp>
        <p:nvSpPr>
          <p:cNvPr id="13" name="AutoShape 8"/>
          <p:cNvSpPr>
            <a:spLocks noChangeArrowheads="1"/>
          </p:cNvSpPr>
          <p:nvPr/>
        </p:nvSpPr>
        <p:spPr bwMode="auto">
          <a:xfrm>
            <a:off x="712405" y="2501981"/>
            <a:ext cx="4752157" cy="427887"/>
          </a:xfrm>
          <a:prstGeom prst="roundRect">
            <a:avLst>
              <a:gd name="adj" fmla="val 16667"/>
            </a:avLst>
          </a:prstGeom>
          <a:gradFill flip="none" rotWithShape="1">
            <a:gsLst>
              <a:gs pos="0">
                <a:schemeClr val="bg2">
                  <a:lumMod val="75000"/>
                  <a:tint val="66000"/>
                  <a:satMod val="160000"/>
                </a:schemeClr>
              </a:gs>
              <a:gs pos="50000">
                <a:schemeClr val="bg2">
                  <a:lumMod val="75000"/>
                  <a:tint val="44500"/>
                  <a:satMod val="160000"/>
                </a:schemeClr>
              </a:gs>
              <a:gs pos="100000">
                <a:schemeClr val="bg2">
                  <a:lumMod val="75000"/>
                  <a:tint val="23500"/>
                  <a:satMod val="160000"/>
                </a:schemeClr>
              </a:gs>
            </a:gsLst>
            <a:lin ang="2700000" scaled="1"/>
            <a:tileRect/>
          </a:gradFill>
          <a:ln>
            <a:noFill/>
          </a:ln>
          <a:effectLst>
            <a:glow rad="139700">
              <a:schemeClr val="accent2">
                <a:satMod val="175000"/>
                <a:alpha val="40000"/>
              </a:schemeClr>
            </a:glow>
          </a:effectLst>
          <a:scene3d>
            <a:camera prst="orthographicFront"/>
            <a:lightRig rig="threePt" dir="t"/>
          </a:scene3d>
          <a:sp3d>
            <a:bevelT/>
          </a:sp3d>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r>
              <a:rPr lang="zh-TW" altLang="en-US" sz="2400" dirty="0">
                <a:solidFill>
                  <a:srgbClr val="0000CC"/>
                </a:solidFill>
                <a:latin typeface="+mj-ea"/>
                <a:ea typeface="+mj-ea"/>
              </a:rPr>
              <a:t>高中依學群推薦（排序）</a:t>
            </a:r>
          </a:p>
        </p:txBody>
      </p:sp>
      <p:sp>
        <p:nvSpPr>
          <p:cNvPr id="14" name="AutoShape 8"/>
          <p:cNvSpPr>
            <a:spLocks noChangeArrowheads="1"/>
          </p:cNvSpPr>
          <p:nvPr/>
        </p:nvSpPr>
        <p:spPr bwMode="auto">
          <a:xfrm>
            <a:off x="1548134" y="3534114"/>
            <a:ext cx="3870848" cy="576263"/>
          </a:xfrm>
          <a:prstGeom prst="roundRect">
            <a:avLst>
              <a:gd name="adj" fmla="val 16667"/>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ln>
            <a:noFill/>
          </a:ln>
          <a:effectLst>
            <a:glow rad="139700">
              <a:schemeClr val="accent2">
                <a:satMod val="175000"/>
                <a:alpha val="40000"/>
              </a:schemeClr>
            </a:glow>
          </a:effectLst>
          <a:scene3d>
            <a:camera prst="orthographicFront"/>
            <a:lightRig rig="threePt" dir="t"/>
          </a:scene3d>
          <a:sp3d>
            <a:bevelT/>
          </a:sp3d>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sz="2400" dirty="0">
                <a:solidFill>
                  <a:srgbClr val="0000CC"/>
                </a:solidFill>
                <a:latin typeface="+mj-ea"/>
                <a:ea typeface="+mj-ea"/>
              </a:rPr>
              <a:t>1</a:t>
            </a:r>
            <a:r>
              <a:rPr lang="zh-TW" altLang="en-US" sz="2400" dirty="0">
                <a:solidFill>
                  <a:srgbClr val="0000CC"/>
                </a:solidFill>
                <a:latin typeface="+mj-ea"/>
                <a:ea typeface="+mj-ea"/>
              </a:rPr>
              <a:t>高中校排百分比</a:t>
            </a:r>
          </a:p>
        </p:txBody>
      </p:sp>
      <p:sp>
        <p:nvSpPr>
          <p:cNvPr id="15" name="AutoShape 8"/>
          <p:cNvSpPr>
            <a:spLocks noChangeArrowheads="1"/>
          </p:cNvSpPr>
          <p:nvPr/>
        </p:nvSpPr>
        <p:spPr bwMode="auto">
          <a:xfrm>
            <a:off x="1548134" y="4192313"/>
            <a:ext cx="3870848" cy="704177"/>
          </a:xfrm>
          <a:prstGeom prst="roundRect">
            <a:avLst>
              <a:gd name="adj" fmla="val 16667"/>
            </a:avLst>
          </a:prstGeom>
          <a:gradFill flip="none" rotWithShape="1">
            <a:gsLst>
              <a:gs pos="0">
                <a:schemeClr val="bg2">
                  <a:lumMod val="75000"/>
                  <a:tint val="66000"/>
                  <a:satMod val="160000"/>
                </a:schemeClr>
              </a:gs>
              <a:gs pos="50000">
                <a:schemeClr val="bg2">
                  <a:lumMod val="75000"/>
                  <a:tint val="44500"/>
                  <a:satMod val="160000"/>
                </a:schemeClr>
              </a:gs>
              <a:gs pos="100000">
                <a:schemeClr val="bg2">
                  <a:lumMod val="75000"/>
                  <a:tint val="23500"/>
                  <a:satMod val="160000"/>
                </a:schemeClr>
              </a:gs>
            </a:gsLst>
            <a:lin ang="2700000" scaled="1"/>
            <a:tileRect/>
          </a:gradFill>
          <a:ln>
            <a:noFill/>
          </a:ln>
          <a:effectLst>
            <a:glow rad="139700">
              <a:schemeClr val="accent2">
                <a:satMod val="175000"/>
                <a:alpha val="40000"/>
              </a:schemeClr>
            </a:glow>
          </a:effectLst>
          <a:scene3d>
            <a:camera prst="orthographicFront"/>
            <a:lightRig rig="threePt" dir="t"/>
          </a:scene3d>
          <a:sp3d>
            <a:bevelT/>
          </a:sp3d>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sz="2400" dirty="0">
                <a:solidFill>
                  <a:srgbClr val="0000CC"/>
                </a:solidFill>
                <a:latin typeface="+mj-ea"/>
                <a:ea typeface="+mj-ea"/>
              </a:rPr>
              <a:t>2-7</a:t>
            </a:r>
            <a:r>
              <a:rPr lang="zh-TW" altLang="en-US" sz="2400" dirty="0">
                <a:solidFill>
                  <a:srgbClr val="0000CC"/>
                </a:solidFill>
                <a:latin typeface="+mj-ea"/>
                <a:ea typeface="+mj-ea"/>
              </a:rPr>
              <a:t>學測級分或術科成績</a:t>
            </a:r>
            <a:endParaRPr lang="en-US" altLang="zh-TW" sz="2400" dirty="0">
              <a:solidFill>
                <a:srgbClr val="0000CC"/>
              </a:solidFill>
              <a:latin typeface="+mj-ea"/>
              <a:ea typeface="+mj-ea"/>
            </a:endParaRPr>
          </a:p>
          <a:p>
            <a:pPr eaLnBrk="1" hangingPunct="1"/>
            <a:r>
              <a:rPr lang="en-US" altLang="zh-TW" sz="2400" dirty="0">
                <a:solidFill>
                  <a:srgbClr val="0000CC"/>
                </a:solidFill>
                <a:latin typeface="+mj-ea"/>
                <a:ea typeface="+mj-ea"/>
              </a:rPr>
              <a:t>      </a:t>
            </a:r>
            <a:r>
              <a:rPr lang="zh-TW" altLang="en-US" sz="2400" dirty="0">
                <a:solidFill>
                  <a:srgbClr val="0000CC"/>
                </a:solidFill>
                <a:latin typeface="+mj-ea"/>
                <a:ea typeface="+mj-ea"/>
              </a:rPr>
              <a:t>或學科校排百分比</a:t>
            </a:r>
          </a:p>
        </p:txBody>
      </p:sp>
      <p:cxnSp>
        <p:nvCxnSpPr>
          <p:cNvPr id="16" name="直線單箭頭接點 15"/>
          <p:cNvCxnSpPr/>
          <p:nvPr/>
        </p:nvCxnSpPr>
        <p:spPr>
          <a:xfrm>
            <a:off x="3080606" y="2132856"/>
            <a:ext cx="0" cy="292542"/>
          </a:xfrm>
          <a:prstGeom prst="straightConnector1">
            <a:avLst/>
          </a:prstGeom>
          <a:ln w="57150">
            <a:solidFill>
              <a:schemeClr val="accent5">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18" name="直線單箭頭接點 17"/>
          <p:cNvCxnSpPr/>
          <p:nvPr/>
        </p:nvCxnSpPr>
        <p:spPr>
          <a:xfrm flipH="1">
            <a:off x="3080613" y="3009512"/>
            <a:ext cx="2555" cy="298006"/>
          </a:xfrm>
          <a:prstGeom prst="straightConnector1">
            <a:avLst/>
          </a:prstGeom>
          <a:ln w="57150">
            <a:solidFill>
              <a:schemeClr val="accent5">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21" name="直線單箭頭接點 20"/>
          <p:cNvCxnSpPr/>
          <p:nvPr/>
        </p:nvCxnSpPr>
        <p:spPr>
          <a:xfrm flipH="1">
            <a:off x="1548134" y="5049158"/>
            <a:ext cx="2555" cy="298006"/>
          </a:xfrm>
          <a:prstGeom prst="straightConnector1">
            <a:avLst/>
          </a:prstGeom>
          <a:ln w="57150">
            <a:solidFill>
              <a:schemeClr val="accent5">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22" name="AutoShape 8"/>
          <p:cNvSpPr>
            <a:spLocks noChangeArrowheads="1"/>
          </p:cNvSpPr>
          <p:nvPr/>
        </p:nvSpPr>
        <p:spPr bwMode="auto">
          <a:xfrm>
            <a:off x="594845" y="5392469"/>
            <a:ext cx="1994729" cy="427887"/>
          </a:xfrm>
          <a:prstGeom prst="roundRect">
            <a:avLst>
              <a:gd name="adj" fmla="val 16667"/>
            </a:avLst>
          </a:prstGeom>
          <a:gradFill flip="none" rotWithShape="1">
            <a:gsLst>
              <a:gs pos="0">
                <a:schemeClr val="bg2">
                  <a:lumMod val="75000"/>
                  <a:tint val="66000"/>
                  <a:satMod val="160000"/>
                </a:schemeClr>
              </a:gs>
              <a:gs pos="50000">
                <a:schemeClr val="bg2">
                  <a:lumMod val="75000"/>
                  <a:tint val="44500"/>
                  <a:satMod val="160000"/>
                </a:schemeClr>
              </a:gs>
              <a:gs pos="100000">
                <a:schemeClr val="bg2">
                  <a:lumMod val="75000"/>
                  <a:tint val="23500"/>
                  <a:satMod val="160000"/>
                </a:schemeClr>
              </a:gs>
            </a:gsLst>
            <a:lin ang="2700000" scaled="1"/>
            <a:tileRect/>
          </a:gradFill>
          <a:ln>
            <a:noFill/>
          </a:ln>
          <a:effectLst>
            <a:glow rad="139700">
              <a:schemeClr val="accent2">
                <a:satMod val="175000"/>
                <a:alpha val="40000"/>
              </a:schemeClr>
            </a:glow>
          </a:effectLst>
          <a:scene3d>
            <a:camera prst="orthographicFront"/>
            <a:lightRig rig="threePt" dir="t"/>
          </a:scene3d>
          <a:sp3d>
            <a:bevelT/>
          </a:sp3d>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r>
              <a:rPr lang="en-US" altLang="zh-TW" sz="2400" dirty="0">
                <a:solidFill>
                  <a:srgbClr val="0000CC"/>
                </a:solidFill>
                <a:latin typeface="+mj-ea"/>
                <a:ea typeface="+mj-ea"/>
              </a:rPr>
              <a:t>1-7</a:t>
            </a:r>
            <a:r>
              <a:rPr lang="zh-TW" altLang="en-US" sz="2400" dirty="0">
                <a:solidFill>
                  <a:srgbClr val="0000CC"/>
                </a:solidFill>
                <a:latin typeface="+mj-ea"/>
                <a:ea typeface="+mj-ea"/>
              </a:rPr>
              <a:t>學群錄取</a:t>
            </a:r>
          </a:p>
        </p:txBody>
      </p:sp>
      <p:cxnSp>
        <p:nvCxnSpPr>
          <p:cNvPr id="23" name="直線單箭頭接點 22"/>
          <p:cNvCxnSpPr/>
          <p:nvPr/>
        </p:nvCxnSpPr>
        <p:spPr>
          <a:xfrm flipH="1">
            <a:off x="4016899" y="5067352"/>
            <a:ext cx="2555" cy="298006"/>
          </a:xfrm>
          <a:prstGeom prst="straightConnector1">
            <a:avLst/>
          </a:prstGeom>
          <a:ln w="57150">
            <a:solidFill>
              <a:schemeClr val="accent5">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24" name="AutoShape 8"/>
          <p:cNvSpPr>
            <a:spLocks noChangeArrowheads="1"/>
          </p:cNvSpPr>
          <p:nvPr/>
        </p:nvSpPr>
        <p:spPr bwMode="auto">
          <a:xfrm>
            <a:off x="3080606" y="5392469"/>
            <a:ext cx="1966988" cy="427887"/>
          </a:xfrm>
          <a:prstGeom prst="roundRect">
            <a:avLst>
              <a:gd name="adj" fmla="val 16667"/>
            </a:avLst>
          </a:prstGeom>
          <a:gradFill flip="none" rotWithShape="1">
            <a:gsLst>
              <a:gs pos="0">
                <a:schemeClr val="bg2">
                  <a:lumMod val="75000"/>
                  <a:tint val="66000"/>
                  <a:satMod val="160000"/>
                </a:schemeClr>
              </a:gs>
              <a:gs pos="50000">
                <a:schemeClr val="bg2">
                  <a:lumMod val="75000"/>
                  <a:tint val="44500"/>
                  <a:satMod val="160000"/>
                </a:schemeClr>
              </a:gs>
              <a:gs pos="100000">
                <a:schemeClr val="bg2">
                  <a:lumMod val="75000"/>
                  <a:tint val="23500"/>
                  <a:satMod val="160000"/>
                </a:schemeClr>
              </a:gs>
            </a:gsLst>
            <a:lin ang="2700000" scaled="1"/>
            <a:tileRect/>
          </a:gradFill>
          <a:ln>
            <a:noFill/>
          </a:ln>
          <a:effectLst>
            <a:glow rad="139700">
              <a:schemeClr val="accent2">
                <a:satMod val="175000"/>
                <a:alpha val="40000"/>
              </a:schemeClr>
            </a:glow>
          </a:effectLst>
          <a:scene3d>
            <a:camera prst="orthographicFront"/>
            <a:lightRig rig="threePt" dir="t"/>
          </a:scene3d>
          <a:sp3d>
            <a:bevelT/>
          </a:sp3d>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r>
              <a:rPr lang="zh-TW" altLang="en-US" sz="2400" dirty="0">
                <a:solidFill>
                  <a:srgbClr val="0000CC"/>
                </a:solidFill>
                <a:latin typeface="+mj-ea"/>
                <a:ea typeface="+mj-ea"/>
              </a:rPr>
              <a:t>第</a:t>
            </a:r>
            <a:r>
              <a:rPr lang="en-US" altLang="zh-TW" sz="2400" dirty="0">
                <a:solidFill>
                  <a:srgbClr val="0000CC"/>
                </a:solidFill>
                <a:latin typeface="+mj-ea"/>
                <a:ea typeface="+mj-ea"/>
              </a:rPr>
              <a:t>8</a:t>
            </a:r>
            <a:r>
              <a:rPr lang="zh-TW" altLang="en-US" sz="2400" dirty="0">
                <a:solidFill>
                  <a:srgbClr val="0000CC"/>
                </a:solidFill>
                <a:latin typeface="+mj-ea"/>
                <a:ea typeface="+mj-ea"/>
              </a:rPr>
              <a:t>學群面試</a:t>
            </a:r>
          </a:p>
        </p:txBody>
      </p:sp>
      <p:cxnSp>
        <p:nvCxnSpPr>
          <p:cNvPr id="25" name="直線單箭頭接點 24"/>
          <p:cNvCxnSpPr/>
          <p:nvPr/>
        </p:nvCxnSpPr>
        <p:spPr>
          <a:xfrm flipH="1">
            <a:off x="4016899" y="5847335"/>
            <a:ext cx="2555" cy="298006"/>
          </a:xfrm>
          <a:prstGeom prst="straightConnector1">
            <a:avLst/>
          </a:prstGeom>
          <a:ln w="57150">
            <a:solidFill>
              <a:schemeClr val="accent5">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26" name="AutoShape 8"/>
          <p:cNvSpPr>
            <a:spLocks noChangeArrowheads="1"/>
          </p:cNvSpPr>
          <p:nvPr/>
        </p:nvSpPr>
        <p:spPr bwMode="auto">
          <a:xfrm>
            <a:off x="3548751" y="6172452"/>
            <a:ext cx="936290" cy="427887"/>
          </a:xfrm>
          <a:prstGeom prst="roundRect">
            <a:avLst>
              <a:gd name="adj" fmla="val 16667"/>
            </a:avLst>
          </a:prstGeom>
          <a:gradFill flip="none" rotWithShape="1">
            <a:gsLst>
              <a:gs pos="0">
                <a:schemeClr val="bg2">
                  <a:lumMod val="75000"/>
                  <a:tint val="66000"/>
                  <a:satMod val="160000"/>
                </a:schemeClr>
              </a:gs>
              <a:gs pos="50000">
                <a:schemeClr val="bg2">
                  <a:lumMod val="75000"/>
                  <a:tint val="44500"/>
                  <a:satMod val="160000"/>
                </a:schemeClr>
              </a:gs>
              <a:gs pos="100000">
                <a:schemeClr val="bg2">
                  <a:lumMod val="75000"/>
                  <a:tint val="23500"/>
                  <a:satMod val="160000"/>
                </a:schemeClr>
              </a:gs>
            </a:gsLst>
            <a:lin ang="2700000" scaled="1"/>
            <a:tileRect/>
          </a:gradFill>
          <a:ln>
            <a:noFill/>
          </a:ln>
          <a:effectLst>
            <a:glow rad="139700">
              <a:schemeClr val="accent2">
                <a:satMod val="175000"/>
                <a:alpha val="40000"/>
              </a:schemeClr>
            </a:glow>
          </a:effectLst>
          <a:scene3d>
            <a:camera prst="orthographicFront"/>
            <a:lightRig rig="threePt" dir="t"/>
          </a:scene3d>
          <a:sp3d>
            <a:bevelT/>
          </a:sp3d>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r>
              <a:rPr lang="zh-TW" altLang="en-US" sz="2400" dirty="0">
                <a:solidFill>
                  <a:srgbClr val="0000CC"/>
                </a:solidFill>
                <a:latin typeface="+mj-ea"/>
                <a:ea typeface="+mj-ea"/>
              </a:rPr>
              <a:t>錄取</a:t>
            </a:r>
          </a:p>
        </p:txBody>
      </p:sp>
      <p:cxnSp>
        <p:nvCxnSpPr>
          <p:cNvPr id="36" name="肘形接點 35"/>
          <p:cNvCxnSpPr>
            <a:endCxn id="42" idx="1"/>
          </p:cNvCxnSpPr>
          <p:nvPr/>
        </p:nvCxnSpPr>
        <p:spPr>
          <a:xfrm rot="5400000" flipH="1" flipV="1">
            <a:off x="4791336" y="4712291"/>
            <a:ext cx="2627861" cy="720286"/>
          </a:xfrm>
          <a:prstGeom prst="bentConnector2">
            <a:avLst/>
          </a:prstGeom>
          <a:ln w="50800">
            <a:solidFill>
              <a:schemeClr val="accent5">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42" name="AutoShape 8"/>
          <p:cNvSpPr>
            <a:spLocks noChangeArrowheads="1"/>
          </p:cNvSpPr>
          <p:nvPr/>
        </p:nvSpPr>
        <p:spPr bwMode="auto">
          <a:xfrm>
            <a:off x="6465373" y="3544533"/>
            <a:ext cx="3096139" cy="427887"/>
          </a:xfrm>
          <a:prstGeom prst="roundRect">
            <a:avLst>
              <a:gd name="adj" fmla="val 16667"/>
            </a:avLst>
          </a:prstGeom>
          <a:solidFill>
            <a:srgbClr val="E70939"/>
          </a:solidFill>
          <a:ln>
            <a:solidFill>
              <a:srgbClr val="00B0F0"/>
            </a:solidFill>
          </a:ln>
          <a:effectLst>
            <a:glow rad="139700">
              <a:schemeClr val="accent2">
                <a:satMod val="175000"/>
                <a:alpha val="40000"/>
              </a:schemeClr>
            </a:glow>
          </a:effectLst>
          <a:scene3d>
            <a:camera prst="orthographicFront"/>
            <a:lightRig rig="threePt" dir="t"/>
          </a:scene3d>
          <a:sp3d>
            <a:bevelT/>
          </a:sp3d>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r>
              <a:rPr lang="zh-TW" altLang="en-US" sz="2400" dirty="0">
                <a:solidFill>
                  <a:schemeClr val="bg1"/>
                </a:solidFill>
                <a:latin typeface="+mj-ea"/>
                <a:ea typeface="+mj-ea"/>
              </a:rPr>
              <a:t>推薦</a:t>
            </a:r>
            <a:r>
              <a:rPr lang="en-US" altLang="zh-TW" sz="2400" dirty="0">
                <a:solidFill>
                  <a:schemeClr val="bg1"/>
                </a:solidFill>
                <a:latin typeface="+mj-ea"/>
                <a:ea typeface="+mj-ea"/>
              </a:rPr>
              <a:t>/</a:t>
            </a:r>
            <a:r>
              <a:rPr lang="zh-TW" altLang="en-US" sz="2400" dirty="0">
                <a:solidFill>
                  <a:schemeClr val="bg1"/>
                </a:solidFill>
                <a:latin typeface="+mj-ea"/>
                <a:ea typeface="+mj-ea"/>
              </a:rPr>
              <a:t>錄取放棄之限制</a:t>
            </a:r>
          </a:p>
        </p:txBody>
      </p:sp>
      <p:sp>
        <p:nvSpPr>
          <p:cNvPr id="3" name="投影片編號版面配置區 2"/>
          <p:cNvSpPr>
            <a:spLocks noGrp="1"/>
          </p:cNvSpPr>
          <p:nvPr>
            <p:ph type="sldNum" sz="quarter" idx="12"/>
          </p:nvPr>
        </p:nvSpPr>
        <p:spPr/>
        <p:txBody>
          <a:bodyPr>
            <a:normAutofit fontScale="85000" lnSpcReduction="20000"/>
          </a:bodyPr>
          <a:lstStyle/>
          <a:p>
            <a:pPr>
              <a:defRPr/>
            </a:pPr>
            <a:fld id="{364BA64F-B2FE-4BBA-B1ED-3FE5C98622AC}" type="slidenum">
              <a:rPr lang="en-US" altLang="zh-TW" smtClean="0"/>
              <a:pPr>
                <a:defRPr/>
              </a:pPr>
              <a:t>43</a:t>
            </a:fld>
            <a:endParaRPr lang="en-US" altLang="zh-TW"/>
          </a:p>
        </p:txBody>
      </p:sp>
      <p:cxnSp>
        <p:nvCxnSpPr>
          <p:cNvPr id="27" name="肘形接點 26"/>
          <p:cNvCxnSpPr/>
          <p:nvPr/>
        </p:nvCxnSpPr>
        <p:spPr>
          <a:xfrm>
            <a:off x="4042736" y="5116207"/>
            <a:ext cx="1698564" cy="1205"/>
          </a:xfrm>
          <a:prstGeom prst="straightConnector1">
            <a:avLst/>
          </a:prstGeom>
          <a:ln w="50800">
            <a:solidFill>
              <a:schemeClr val="accent5">
                <a:lumMod val="50000"/>
              </a:schemeClr>
            </a:solidFill>
            <a:prstDash val="sysDash"/>
            <a:tailEnd type="none"/>
          </a:ln>
        </p:spPr>
        <p:style>
          <a:lnRef idx="1">
            <a:schemeClr val="accent1"/>
          </a:lnRef>
          <a:fillRef idx="0">
            <a:schemeClr val="accent1"/>
          </a:fillRef>
          <a:effectRef idx="0">
            <a:schemeClr val="accent1"/>
          </a:effectRef>
          <a:fontRef idx="minor">
            <a:schemeClr val="tx1"/>
          </a:fontRef>
        </p:style>
      </p:cxnSp>
      <p:pic>
        <p:nvPicPr>
          <p:cNvPr id="6146" name="Picture 2"/>
          <p:cNvPicPr>
            <a:picLocks noChangeAspect="1" noChangeArrowheads="1"/>
          </p:cNvPicPr>
          <p:nvPr/>
        </p:nvPicPr>
        <p:blipFill>
          <a:blip r:embed="rId2"/>
          <a:srcRect/>
          <a:stretch>
            <a:fillRect/>
          </a:stretch>
        </p:blipFill>
        <p:spPr bwMode="auto">
          <a:xfrm>
            <a:off x="4667248" y="214290"/>
            <a:ext cx="5000660" cy="1164510"/>
          </a:xfrm>
          <a:prstGeom prst="rect">
            <a:avLst/>
          </a:prstGeom>
          <a:noFill/>
          <a:ln w="9525">
            <a:noFill/>
            <a:miter lim="800000"/>
            <a:headEnd/>
            <a:tailEnd/>
          </a:ln>
          <a:effectLst/>
        </p:spPr>
      </p:pic>
    </p:spTree>
    <p:extLst>
      <p:ext uri="{BB962C8B-B14F-4D97-AF65-F5344CB8AC3E}">
        <p14:creationId xmlns:p14="http://schemas.microsoft.com/office/powerpoint/2010/main" val="30802661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88548" y="260648"/>
            <a:ext cx="9717458" cy="1143000"/>
          </a:xfrm>
        </p:spPr>
        <p:txBody>
          <a:bodyPr>
            <a:normAutofit fontScale="90000"/>
          </a:bodyPr>
          <a:lstStyle/>
          <a:p>
            <a:br>
              <a:rPr lang="en-US" altLang="zh-TW" b="1" dirty="0"/>
            </a:br>
            <a:br>
              <a:rPr lang="en-US" altLang="zh-TW" b="1" dirty="0"/>
            </a:br>
            <a:br>
              <a:rPr lang="en-US" altLang="zh-TW" b="1" dirty="0"/>
            </a:br>
            <a:r>
              <a:rPr lang="zh-TW" altLang="en-US" sz="3600" b="1" dirty="0"/>
              <a:t>舉例</a:t>
            </a:r>
            <a:r>
              <a:rPr lang="en-US" altLang="zh-TW" sz="3600" b="1" dirty="0"/>
              <a:t>:109</a:t>
            </a:r>
            <a:r>
              <a:rPr lang="zh-TW" altLang="en-US" sz="3600" b="1" dirty="0"/>
              <a:t>繁星入學「在校學業成績」全校排名百分比</a:t>
            </a:r>
            <a:br>
              <a:rPr lang="zh-TW" altLang="en-US" sz="3600" b="1" dirty="0"/>
            </a:br>
            <a:br>
              <a:rPr lang="zh-TW" altLang="en-US" sz="3600" b="1" dirty="0"/>
            </a:br>
            <a:br>
              <a:rPr lang="zh-TW" altLang="en-US" dirty="0"/>
            </a:br>
            <a:endParaRPr lang="zh-TW" altLang="en-US" dirty="0"/>
          </a:p>
        </p:txBody>
      </p:sp>
      <p:sp>
        <p:nvSpPr>
          <p:cNvPr id="5" name="投影片編號版面配置區 4"/>
          <p:cNvSpPr>
            <a:spLocks noGrp="1"/>
          </p:cNvSpPr>
          <p:nvPr>
            <p:ph type="sldNum" sz="quarter" idx="12"/>
          </p:nvPr>
        </p:nvSpPr>
        <p:spPr/>
        <p:txBody>
          <a:bodyPr>
            <a:normAutofit fontScale="85000" lnSpcReduction="20000"/>
          </a:bodyPr>
          <a:lstStyle/>
          <a:p>
            <a:pPr>
              <a:defRPr/>
            </a:pPr>
            <a:fld id="{364BA64F-B2FE-4BBA-B1ED-3FE5C98622AC}" type="slidenum">
              <a:rPr lang="en-US" altLang="zh-TW" smtClean="0"/>
              <a:pPr>
                <a:defRPr/>
              </a:pPr>
              <a:t>44</a:t>
            </a:fld>
            <a:endParaRPr lang="en-US" altLang="zh-TW"/>
          </a:p>
        </p:txBody>
      </p:sp>
      <p:pic>
        <p:nvPicPr>
          <p:cNvPr id="7170" name="Picture 2"/>
          <p:cNvPicPr>
            <a:picLocks noChangeAspect="1" noChangeArrowheads="1"/>
          </p:cNvPicPr>
          <p:nvPr/>
        </p:nvPicPr>
        <p:blipFill>
          <a:blip r:embed="rId2"/>
          <a:srcRect/>
          <a:stretch>
            <a:fillRect/>
          </a:stretch>
        </p:blipFill>
        <p:spPr bwMode="auto">
          <a:xfrm>
            <a:off x="0" y="1500174"/>
            <a:ext cx="9906000" cy="2500330"/>
          </a:xfrm>
          <a:prstGeom prst="rect">
            <a:avLst/>
          </a:prstGeom>
          <a:noFill/>
          <a:ln w="12700">
            <a:solidFill>
              <a:schemeClr val="tx1">
                <a:alpha val="98000"/>
              </a:schemeClr>
            </a:solidFill>
            <a:miter lim="800000"/>
            <a:headEnd/>
            <a:tailEnd/>
          </a:ln>
          <a:effectLst/>
        </p:spPr>
      </p:pic>
      <p:pic>
        <p:nvPicPr>
          <p:cNvPr id="7172" name="Picture 4"/>
          <p:cNvPicPr>
            <a:picLocks noChangeAspect="1" noChangeArrowheads="1"/>
          </p:cNvPicPr>
          <p:nvPr/>
        </p:nvPicPr>
        <p:blipFill>
          <a:blip r:embed="rId3"/>
          <a:srcRect/>
          <a:stretch>
            <a:fillRect/>
          </a:stretch>
        </p:blipFill>
        <p:spPr bwMode="auto">
          <a:xfrm>
            <a:off x="0" y="4214819"/>
            <a:ext cx="9906000" cy="2643182"/>
          </a:xfrm>
          <a:prstGeom prst="rect">
            <a:avLst/>
          </a:prstGeom>
          <a:noFill/>
          <a:ln w="9525">
            <a:solidFill>
              <a:schemeClr val="tx1">
                <a:alpha val="99000"/>
              </a:schemeClr>
            </a:solidFill>
            <a:miter lim="800000"/>
            <a:headEnd/>
            <a:tailEnd/>
          </a:ln>
          <a:effectLst/>
        </p:spPr>
      </p:pic>
    </p:spTree>
    <p:extLst>
      <p:ext uri="{BB962C8B-B14F-4D97-AF65-F5344CB8AC3E}">
        <p14:creationId xmlns:p14="http://schemas.microsoft.com/office/powerpoint/2010/main" val="31535853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2"/>
          </p:nvPr>
        </p:nvSpPr>
        <p:spPr/>
        <p:txBody>
          <a:bodyPr>
            <a:normAutofit fontScale="85000" lnSpcReduction="20000"/>
          </a:bodyPr>
          <a:lstStyle/>
          <a:p>
            <a:pPr>
              <a:defRPr/>
            </a:pPr>
            <a:fld id="{364BA64F-B2FE-4BBA-B1ED-3FE5C98622AC}" type="slidenum">
              <a:rPr lang="en-US" altLang="zh-TW" smtClean="0"/>
              <a:pPr>
                <a:defRPr/>
              </a:pPr>
              <a:t>45</a:t>
            </a:fld>
            <a:endParaRPr lang="en-US" altLang="zh-TW"/>
          </a:p>
        </p:txBody>
      </p:sp>
      <p:sp>
        <p:nvSpPr>
          <p:cNvPr id="9" name="標題 1"/>
          <p:cNvSpPr>
            <a:spLocks noGrp="1"/>
          </p:cNvSpPr>
          <p:nvPr>
            <p:ph type="title"/>
          </p:nvPr>
        </p:nvSpPr>
        <p:spPr>
          <a:xfrm>
            <a:off x="188548" y="260648"/>
            <a:ext cx="9717458" cy="1143000"/>
          </a:xfrm>
        </p:spPr>
        <p:txBody>
          <a:bodyPr>
            <a:normAutofit fontScale="90000"/>
          </a:bodyPr>
          <a:lstStyle/>
          <a:p>
            <a:br>
              <a:rPr lang="en-US" altLang="zh-TW" b="1" dirty="0"/>
            </a:br>
            <a:br>
              <a:rPr lang="en-US" altLang="zh-TW" b="1" dirty="0"/>
            </a:br>
            <a:br>
              <a:rPr lang="en-US" altLang="zh-TW" b="1" dirty="0"/>
            </a:br>
            <a:r>
              <a:rPr lang="zh-TW" altLang="en-US" sz="3600" b="1" dirty="0"/>
              <a:t>舉例</a:t>
            </a:r>
            <a:r>
              <a:rPr lang="en-US" altLang="zh-TW" sz="3600" b="1" dirty="0"/>
              <a:t>:109</a:t>
            </a:r>
            <a:r>
              <a:rPr lang="zh-TW" altLang="en-US" sz="3600" b="1" dirty="0"/>
              <a:t>繁星入學「在校學業成績」全校排名百分比</a:t>
            </a:r>
            <a:br>
              <a:rPr lang="zh-TW" altLang="en-US" sz="3600" b="1" dirty="0"/>
            </a:br>
            <a:br>
              <a:rPr lang="zh-TW" altLang="en-US" sz="3600" b="1" dirty="0"/>
            </a:br>
            <a:br>
              <a:rPr lang="zh-TW" altLang="en-US" dirty="0"/>
            </a:br>
            <a:endParaRPr lang="zh-TW" altLang="en-US" dirty="0"/>
          </a:p>
        </p:txBody>
      </p:sp>
      <p:pic>
        <p:nvPicPr>
          <p:cNvPr id="8194" name="Picture 2"/>
          <p:cNvPicPr>
            <a:picLocks noChangeAspect="1" noChangeArrowheads="1"/>
          </p:cNvPicPr>
          <p:nvPr/>
        </p:nvPicPr>
        <p:blipFill>
          <a:blip r:embed="rId2"/>
          <a:srcRect/>
          <a:stretch>
            <a:fillRect/>
          </a:stretch>
        </p:blipFill>
        <p:spPr bwMode="auto">
          <a:xfrm>
            <a:off x="1" y="1571612"/>
            <a:ext cx="9906000" cy="1714512"/>
          </a:xfrm>
          <a:prstGeom prst="rect">
            <a:avLst/>
          </a:prstGeom>
          <a:noFill/>
          <a:ln w="9525">
            <a:solidFill>
              <a:schemeClr val="tx1">
                <a:alpha val="99000"/>
              </a:schemeClr>
            </a:solidFill>
            <a:miter lim="800000"/>
            <a:headEnd/>
            <a:tailEnd/>
          </a:ln>
          <a:effectLst/>
        </p:spPr>
      </p:pic>
      <p:pic>
        <p:nvPicPr>
          <p:cNvPr id="8195" name="Picture 3"/>
          <p:cNvPicPr>
            <a:picLocks noChangeAspect="1" noChangeArrowheads="1"/>
          </p:cNvPicPr>
          <p:nvPr/>
        </p:nvPicPr>
        <p:blipFill>
          <a:blip r:embed="rId3"/>
          <a:srcRect/>
          <a:stretch>
            <a:fillRect/>
          </a:stretch>
        </p:blipFill>
        <p:spPr bwMode="auto">
          <a:xfrm>
            <a:off x="0" y="3500438"/>
            <a:ext cx="9906000" cy="3357562"/>
          </a:xfrm>
          <a:prstGeom prst="rect">
            <a:avLst/>
          </a:prstGeom>
          <a:noFill/>
          <a:ln w="9525">
            <a:solidFill>
              <a:schemeClr val="tx1"/>
            </a:solidFill>
            <a:miter lim="800000"/>
            <a:headEnd/>
            <a:tailEnd/>
          </a:ln>
          <a:effectLst/>
        </p:spPr>
      </p:pic>
    </p:spTree>
    <p:extLst>
      <p:ext uri="{BB962C8B-B14F-4D97-AF65-F5344CB8AC3E}">
        <p14:creationId xmlns:p14="http://schemas.microsoft.com/office/powerpoint/2010/main" val="28465411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1"/>
          <p:cNvPicPr>
            <a:picLocks noChangeAspect="1" noChangeArrowheads="1"/>
          </p:cNvPicPr>
          <p:nvPr/>
        </p:nvPicPr>
        <p:blipFill>
          <a:blip r:embed="rId2"/>
          <a:srcRect/>
          <a:stretch>
            <a:fillRect/>
          </a:stretch>
        </p:blipFill>
        <p:spPr bwMode="auto">
          <a:xfrm>
            <a:off x="0" y="1516032"/>
            <a:ext cx="9762097" cy="5341968"/>
          </a:xfrm>
          <a:prstGeom prst="rect">
            <a:avLst/>
          </a:prstGeom>
          <a:noFill/>
          <a:ln w="9525">
            <a:noFill/>
            <a:miter lim="800000"/>
            <a:headEnd/>
            <a:tailEnd/>
          </a:ln>
          <a:effectLst/>
        </p:spPr>
      </p:pic>
      <p:sp>
        <p:nvSpPr>
          <p:cNvPr id="2" name="標題 1"/>
          <p:cNvSpPr>
            <a:spLocks noGrp="1"/>
          </p:cNvSpPr>
          <p:nvPr>
            <p:ph type="title"/>
          </p:nvPr>
        </p:nvSpPr>
        <p:spPr/>
        <p:txBody>
          <a:bodyPr/>
          <a:lstStyle/>
          <a:p>
            <a:r>
              <a:rPr lang="zh-TW" altLang="zh-TW" dirty="0"/>
              <a:t>繁星簡章舉例</a:t>
            </a:r>
            <a:endParaRPr lang="zh-TW" altLang="en-US" dirty="0"/>
          </a:p>
        </p:txBody>
      </p:sp>
      <p:sp>
        <p:nvSpPr>
          <p:cNvPr id="5" name="投影片編號版面配置區 4"/>
          <p:cNvSpPr>
            <a:spLocks noGrp="1"/>
          </p:cNvSpPr>
          <p:nvPr>
            <p:ph type="sldNum" sz="quarter" idx="12"/>
          </p:nvPr>
        </p:nvSpPr>
        <p:spPr/>
        <p:txBody>
          <a:bodyPr>
            <a:normAutofit fontScale="85000" lnSpcReduction="20000"/>
          </a:bodyPr>
          <a:lstStyle/>
          <a:p>
            <a:pPr>
              <a:defRPr/>
            </a:pPr>
            <a:fld id="{364BA64F-B2FE-4BBA-B1ED-3FE5C98622AC}" type="slidenum">
              <a:rPr lang="en-US" altLang="zh-TW" smtClean="0"/>
              <a:pPr>
                <a:defRPr/>
              </a:pPr>
              <a:t>46</a:t>
            </a:fld>
            <a:endParaRPr lang="en-US" altLang="zh-TW"/>
          </a:p>
        </p:txBody>
      </p:sp>
      <p:sp>
        <p:nvSpPr>
          <p:cNvPr id="6" name="矩形 5"/>
          <p:cNvSpPr/>
          <p:nvPr/>
        </p:nvSpPr>
        <p:spPr>
          <a:xfrm>
            <a:off x="2166918" y="1714488"/>
            <a:ext cx="1512168" cy="321471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FF0000"/>
              </a:solidFill>
            </a:endParaRPr>
          </a:p>
        </p:txBody>
      </p:sp>
    </p:spTree>
    <p:extLst>
      <p:ext uri="{BB962C8B-B14F-4D97-AF65-F5344CB8AC3E}">
        <p14:creationId xmlns:p14="http://schemas.microsoft.com/office/powerpoint/2010/main" val="771835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1"/>
          <p:cNvPicPr>
            <a:picLocks noChangeAspect="1" noChangeArrowheads="1"/>
          </p:cNvPicPr>
          <p:nvPr/>
        </p:nvPicPr>
        <p:blipFill>
          <a:blip r:embed="rId2"/>
          <a:srcRect/>
          <a:stretch>
            <a:fillRect/>
          </a:stretch>
        </p:blipFill>
        <p:spPr bwMode="auto">
          <a:xfrm>
            <a:off x="238092" y="1500174"/>
            <a:ext cx="9286940" cy="5143536"/>
          </a:xfrm>
          <a:prstGeom prst="rect">
            <a:avLst/>
          </a:prstGeom>
          <a:noFill/>
          <a:ln w="9525">
            <a:noFill/>
            <a:miter lim="800000"/>
            <a:headEnd/>
            <a:tailEnd/>
          </a:ln>
          <a:effectLst/>
        </p:spPr>
      </p:pic>
      <p:sp>
        <p:nvSpPr>
          <p:cNvPr id="2" name="標題 1"/>
          <p:cNvSpPr>
            <a:spLocks noGrp="1"/>
          </p:cNvSpPr>
          <p:nvPr>
            <p:ph type="title"/>
          </p:nvPr>
        </p:nvSpPr>
        <p:spPr/>
        <p:txBody>
          <a:bodyPr/>
          <a:lstStyle/>
          <a:p>
            <a:r>
              <a:rPr lang="zh-TW" altLang="zh-TW" dirty="0"/>
              <a:t>繁星簡章舉例</a:t>
            </a:r>
            <a:endParaRPr lang="zh-TW" altLang="en-US" dirty="0"/>
          </a:p>
        </p:txBody>
      </p:sp>
      <p:sp>
        <p:nvSpPr>
          <p:cNvPr id="5" name="投影片編號版面配置區 4"/>
          <p:cNvSpPr>
            <a:spLocks noGrp="1"/>
          </p:cNvSpPr>
          <p:nvPr>
            <p:ph type="sldNum" sz="quarter" idx="12"/>
          </p:nvPr>
        </p:nvSpPr>
        <p:spPr/>
        <p:txBody>
          <a:bodyPr>
            <a:normAutofit fontScale="85000" lnSpcReduction="20000"/>
          </a:bodyPr>
          <a:lstStyle/>
          <a:p>
            <a:pPr>
              <a:defRPr/>
            </a:pPr>
            <a:fld id="{364BA64F-B2FE-4BBA-B1ED-3FE5C98622AC}" type="slidenum">
              <a:rPr lang="en-US" altLang="zh-TW" smtClean="0"/>
              <a:pPr>
                <a:defRPr/>
              </a:pPr>
              <a:t>47</a:t>
            </a:fld>
            <a:endParaRPr lang="en-US" altLang="zh-TW"/>
          </a:p>
        </p:txBody>
      </p:sp>
      <p:sp>
        <p:nvSpPr>
          <p:cNvPr id="6" name="矩形 5"/>
          <p:cNvSpPr/>
          <p:nvPr/>
        </p:nvSpPr>
        <p:spPr>
          <a:xfrm>
            <a:off x="2166918" y="1785926"/>
            <a:ext cx="1368722" cy="300039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FF0000"/>
              </a:solidFill>
            </a:endParaRPr>
          </a:p>
        </p:txBody>
      </p:sp>
      <p:sp>
        <p:nvSpPr>
          <p:cNvPr id="8" name="矩形 7"/>
          <p:cNvSpPr/>
          <p:nvPr/>
        </p:nvSpPr>
        <p:spPr>
          <a:xfrm>
            <a:off x="3595678" y="1785926"/>
            <a:ext cx="1500198" cy="300039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FF0000"/>
              </a:solidFill>
            </a:endParaRPr>
          </a:p>
        </p:txBody>
      </p:sp>
    </p:spTree>
    <p:extLst>
      <p:ext uri="{BB962C8B-B14F-4D97-AF65-F5344CB8AC3E}">
        <p14:creationId xmlns:p14="http://schemas.microsoft.com/office/powerpoint/2010/main" val="212943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2"/>
          <p:cNvSpPr txBox="1">
            <a:spLocks noChangeArrowheads="1"/>
          </p:cNvSpPr>
          <p:nvPr/>
        </p:nvSpPr>
        <p:spPr>
          <a:xfrm>
            <a:off x="560512" y="548681"/>
            <a:ext cx="8928992" cy="719931"/>
          </a:xfrm>
          <a:prstGeom prst="rect">
            <a:avLst/>
          </a:prstGeom>
          <a:noFill/>
        </p:spPr>
        <p:txBody>
          <a:bodyPr/>
          <a:lstStyle/>
          <a:p>
            <a:pPr eaLnBrk="1" hangingPunct="1">
              <a:defRPr/>
            </a:pPr>
            <a:r>
              <a:rPr lang="zh-TW" altLang="zh-TW" sz="3600" dirty="0">
                <a:solidFill>
                  <a:schemeClr val="accent6">
                    <a:lumMod val="50000"/>
                  </a:schemeClr>
                </a:solidFill>
              </a:rPr>
              <a:t>大學依學系性質</a:t>
            </a:r>
            <a:r>
              <a:rPr lang="zh-TW" altLang="zh-TW" sz="3600" dirty="0">
                <a:solidFill>
                  <a:srgbClr val="FF0000"/>
                </a:solidFill>
              </a:rPr>
              <a:t>分學群招生</a:t>
            </a:r>
            <a:endParaRPr lang="en-US" altLang="zh-TW" sz="2400" dirty="0">
              <a:solidFill>
                <a:srgbClr val="FF0000"/>
              </a:solidFill>
              <a:latin typeface="微軟正黑體" panose="020B0604030504040204" pitchFamily="34" charset="-120"/>
              <a:ea typeface="微軟正黑體" panose="020B0604030504040204" pitchFamily="34" charset="-120"/>
            </a:endParaRPr>
          </a:p>
        </p:txBody>
      </p:sp>
      <p:graphicFrame>
        <p:nvGraphicFramePr>
          <p:cNvPr id="27" name="Group 31"/>
          <p:cNvGraphicFramePr>
            <a:graphicFrameLocks noGrp="1"/>
          </p:cNvGraphicFramePr>
          <p:nvPr>
            <p:ph sz="half" idx="4294967295"/>
            <p:extLst>
              <p:ext uri="{D42A27DB-BD31-4B8C-83A1-F6EECF244321}">
                <p14:modId xmlns:p14="http://schemas.microsoft.com/office/powerpoint/2010/main" val="790440083"/>
              </p:ext>
            </p:extLst>
          </p:nvPr>
        </p:nvGraphicFramePr>
        <p:xfrm>
          <a:off x="668524" y="1772818"/>
          <a:ext cx="8712968" cy="3976689"/>
        </p:xfrm>
        <a:graphic>
          <a:graphicData uri="http://schemas.openxmlformats.org/drawingml/2006/table">
            <a:tbl>
              <a:tblPr/>
              <a:tblGrid>
                <a:gridCol w="1865313">
                  <a:extLst>
                    <a:ext uri="{9D8B030D-6E8A-4147-A177-3AD203B41FA5}">
                      <a16:colId xmlns:a16="http://schemas.microsoft.com/office/drawing/2014/main" val="20000"/>
                    </a:ext>
                  </a:extLst>
                </a:gridCol>
                <a:gridCol w="6847655">
                  <a:extLst>
                    <a:ext uri="{9D8B030D-6E8A-4147-A177-3AD203B41FA5}">
                      <a16:colId xmlns:a16="http://schemas.microsoft.com/office/drawing/2014/main" val="20001"/>
                    </a:ext>
                  </a:extLst>
                </a:gridCol>
              </a:tblGrid>
              <a:tr h="45720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TW" altLang="en-US" sz="2400" b="0" i="0" u="none" strike="noStrike" cap="none" normalizeH="0" baseline="0" dirty="0">
                          <a:ln>
                            <a:noFill/>
                          </a:ln>
                          <a:solidFill>
                            <a:srgbClr val="FF0000"/>
                          </a:solidFill>
                          <a:effectLst/>
                          <a:latin typeface="+mj-ea"/>
                          <a:ea typeface="+mj-ea"/>
                          <a:cs typeface="Times New Roman" pitchFamily="18" charset="0"/>
                        </a:rPr>
                        <a:t>第一類學群</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zh-TW" altLang="en-US" sz="2400" b="0" i="0" u="none" strike="noStrike" cap="none" normalizeH="0" baseline="0" dirty="0">
                          <a:ln>
                            <a:noFill/>
                          </a:ln>
                          <a:solidFill>
                            <a:srgbClr val="FF0000"/>
                          </a:solidFill>
                          <a:effectLst/>
                          <a:latin typeface="+mj-ea"/>
                          <a:ea typeface="+mj-ea"/>
                          <a:cs typeface="Times New Roman" pitchFamily="18" charset="0"/>
                        </a:rPr>
                        <a:t>文、法、商、社會科學、教育、管理等學系</a:t>
                      </a:r>
                      <a:r>
                        <a:rPr kumimoji="1" lang="en-US" altLang="zh-TW" sz="2400" b="0" i="0" u="none" strike="noStrike" cap="none" normalizeH="0" baseline="0" dirty="0">
                          <a:ln>
                            <a:noFill/>
                          </a:ln>
                          <a:solidFill>
                            <a:srgbClr val="FF0000"/>
                          </a:solidFill>
                          <a:effectLst/>
                          <a:latin typeface="+mj-ea"/>
                          <a:ea typeface="+mj-ea"/>
                          <a:cs typeface="Times New Roman" pitchFamily="18" charset="0"/>
                        </a:rPr>
                        <a:t>(</a:t>
                      </a:r>
                      <a:r>
                        <a:rPr kumimoji="1" lang="zh-TW" altLang="en-US" sz="2400" b="0" i="0" u="none" strike="noStrike" cap="none" normalizeH="0" baseline="0" dirty="0">
                          <a:ln>
                            <a:noFill/>
                          </a:ln>
                          <a:solidFill>
                            <a:srgbClr val="FF0000"/>
                          </a:solidFill>
                          <a:effectLst/>
                          <a:latin typeface="+mj-ea"/>
                          <a:ea typeface="+mj-ea"/>
                          <a:cs typeface="Times New Roman" pitchFamily="18" charset="0"/>
                        </a:rPr>
                        <a:t>學程</a:t>
                      </a:r>
                      <a:r>
                        <a:rPr kumimoji="1" lang="en-US" altLang="zh-TW" sz="2400" b="0" i="0" u="none" strike="noStrike" cap="none" normalizeH="0" baseline="0" dirty="0">
                          <a:ln>
                            <a:noFill/>
                          </a:ln>
                          <a:solidFill>
                            <a:srgbClr val="FF0000"/>
                          </a:solidFill>
                          <a:effectLst/>
                          <a:latin typeface="+mj-ea"/>
                          <a:ea typeface="+mj-ea"/>
                          <a:cs typeface="Times New Roman" pitchFamily="18" charset="0"/>
                        </a:rPr>
                        <a: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1435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TW" altLang="en-US" sz="2400" b="0" i="0" u="none" strike="noStrike" cap="none" normalizeH="0" baseline="0" dirty="0">
                          <a:ln>
                            <a:noFill/>
                          </a:ln>
                          <a:solidFill>
                            <a:srgbClr val="FF0000"/>
                          </a:solidFill>
                          <a:effectLst/>
                          <a:latin typeface="+mj-ea"/>
                          <a:ea typeface="+mj-ea"/>
                          <a:cs typeface="Times New Roman" pitchFamily="18" charset="0"/>
                        </a:rPr>
                        <a:t>第二類學群</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zh-TW" altLang="en-US" sz="2400" b="0" i="0" u="none" strike="noStrike" cap="none" normalizeH="0" baseline="0" dirty="0">
                          <a:ln>
                            <a:noFill/>
                          </a:ln>
                          <a:solidFill>
                            <a:srgbClr val="FF0000"/>
                          </a:solidFill>
                          <a:effectLst/>
                          <a:latin typeface="+mj-ea"/>
                          <a:ea typeface="+mj-ea"/>
                          <a:cs typeface="Times New Roman" pitchFamily="18" charset="0"/>
                        </a:rPr>
                        <a:t>理、工等學系</a:t>
                      </a:r>
                      <a:r>
                        <a:rPr kumimoji="1" lang="en-US" altLang="zh-TW" sz="2400" b="0" i="0" u="none" strike="noStrike" cap="none" normalizeH="0" baseline="0" dirty="0">
                          <a:ln>
                            <a:noFill/>
                          </a:ln>
                          <a:solidFill>
                            <a:srgbClr val="FF0000"/>
                          </a:solidFill>
                          <a:effectLst/>
                          <a:latin typeface="+mj-ea"/>
                          <a:ea typeface="+mj-ea"/>
                          <a:cs typeface="Times New Roman" pitchFamily="18" charset="0"/>
                        </a:rPr>
                        <a:t>(</a:t>
                      </a:r>
                      <a:r>
                        <a:rPr kumimoji="1" lang="zh-TW" altLang="en-US" sz="2400" b="0" i="0" u="none" strike="noStrike" cap="none" normalizeH="0" baseline="0" dirty="0">
                          <a:ln>
                            <a:noFill/>
                          </a:ln>
                          <a:solidFill>
                            <a:srgbClr val="FF0000"/>
                          </a:solidFill>
                          <a:effectLst/>
                          <a:latin typeface="+mj-ea"/>
                          <a:ea typeface="+mj-ea"/>
                          <a:cs typeface="Times New Roman" pitchFamily="18" charset="0"/>
                        </a:rPr>
                        <a:t>學程</a:t>
                      </a:r>
                      <a:r>
                        <a:rPr kumimoji="1" lang="en-US" altLang="zh-TW" sz="2400" b="0" i="0" u="none" strike="noStrike" cap="none" normalizeH="0" baseline="0" dirty="0">
                          <a:ln>
                            <a:noFill/>
                          </a:ln>
                          <a:solidFill>
                            <a:srgbClr val="FF0000"/>
                          </a:solidFill>
                          <a:effectLst/>
                          <a:latin typeface="+mj-ea"/>
                          <a:ea typeface="+mj-ea"/>
                          <a:cs typeface="Times New Roman" pitchFamily="18" charset="0"/>
                        </a:rPr>
                        <a: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9688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TW" altLang="en-US" sz="2400" b="0" i="0" u="none" strike="noStrike" cap="none" normalizeH="0" baseline="0" dirty="0">
                          <a:ln>
                            <a:noFill/>
                          </a:ln>
                          <a:solidFill>
                            <a:srgbClr val="FF0000"/>
                          </a:solidFill>
                          <a:effectLst/>
                          <a:latin typeface="+mj-ea"/>
                          <a:ea typeface="+mj-ea"/>
                          <a:cs typeface="Times New Roman" pitchFamily="18" charset="0"/>
                        </a:rPr>
                        <a:t>第三類學群</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zh-TW" altLang="en-US" sz="2400" b="0" i="0" u="none" strike="noStrike" cap="none" normalizeH="0" baseline="0" dirty="0">
                          <a:ln>
                            <a:noFill/>
                          </a:ln>
                          <a:solidFill>
                            <a:srgbClr val="FF0000"/>
                          </a:solidFill>
                          <a:effectLst/>
                          <a:latin typeface="+mj-ea"/>
                          <a:ea typeface="+mj-ea"/>
                          <a:cs typeface="Times New Roman" pitchFamily="18" charset="0"/>
                        </a:rPr>
                        <a:t>醫藥衛生、生命科學、農等學系</a:t>
                      </a:r>
                      <a:r>
                        <a:rPr kumimoji="1" lang="en-US" altLang="zh-TW" sz="2400" b="0" i="0" u="none" strike="noStrike" cap="none" normalizeH="0" baseline="0" dirty="0">
                          <a:ln>
                            <a:noFill/>
                          </a:ln>
                          <a:solidFill>
                            <a:srgbClr val="FF0000"/>
                          </a:solidFill>
                          <a:effectLst/>
                          <a:latin typeface="+mj-ea"/>
                          <a:ea typeface="+mj-ea"/>
                          <a:cs typeface="Times New Roman" pitchFamily="18" charset="0"/>
                        </a:rPr>
                        <a:t>(</a:t>
                      </a:r>
                      <a:r>
                        <a:rPr kumimoji="1" lang="zh-TW" altLang="en-US" sz="2400" b="0" i="0" u="none" strike="noStrike" cap="none" normalizeH="0" baseline="0" dirty="0">
                          <a:ln>
                            <a:noFill/>
                          </a:ln>
                          <a:solidFill>
                            <a:srgbClr val="FF0000"/>
                          </a:solidFill>
                          <a:effectLst/>
                          <a:latin typeface="+mj-ea"/>
                          <a:ea typeface="+mj-ea"/>
                          <a:cs typeface="Times New Roman" pitchFamily="18" charset="0"/>
                        </a:rPr>
                        <a:t>學程</a:t>
                      </a:r>
                      <a:r>
                        <a:rPr kumimoji="1" lang="en-US" altLang="zh-TW" sz="2400" b="0" i="0" u="none" strike="noStrike" cap="none" normalizeH="0" baseline="0" dirty="0">
                          <a:ln>
                            <a:noFill/>
                          </a:ln>
                          <a:solidFill>
                            <a:srgbClr val="FF0000"/>
                          </a:solidFill>
                          <a:effectLst/>
                          <a:latin typeface="+mj-ea"/>
                          <a:ea typeface="+mj-ea"/>
                          <a:cs typeface="Times New Roman" pitchFamily="18" charset="0"/>
                        </a:rPr>
                        <a: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1117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TW" altLang="en-US" sz="2400" b="0" i="0" u="none" strike="noStrike" cap="none" normalizeH="0" baseline="0" dirty="0">
                          <a:ln>
                            <a:noFill/>
                          </a:ln>
                          <a:solidFill>
                            <a:schemeClr val="tx1"/>
                          </a:solidFill>
                          <a:effectLst/>
                          <a:latin typeface="+mj-ea"/>
                          <a:ea typeface="+mj-ea"/>
                          <a:cs typeface="Times New Roman" pitchFamily="18" charset="0"/>
                        </a:rPr>
                        <a:t>第四類學群</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zh-TW" altLang="en-US" sz="2400" b="0" i="0" u="none" strike="noStrike" cap="none" normalizeH="0" baseline="0" dirty="0">
                          <a:ln>
                            <a:noFill/>
                          </a:ln>
                          <a:solidFill>
                            <a:schemeClr val="tx1"/>
                          </a:solidFill>
                          <a:effectLst/>
                          <a:latin typeface="+mj-ea"/>
                          <a:ea typeface="+mj-ea"/>
                          <a:cs typeface="Times New Roman" pitchFamily="18" charset="0"/>
                        </a:rPr>
                        <a:t>音樂相關學系</a:t>
                      </a:r>
                      <a:r>
                        <a:rPr kumimoji="1" lang="en-US" altLang="zh-TW" sz="2400" b="0" i="0" u="none" strike="noStrike" cap="none" normalizeH="0" baseline="0" dirty="0">
                          <a:ln>
                            <a:noFill/>
                          </a:ln>
                          <a:solidFill>
                            <a:schemeClr val="tx1"/>
                          </a:solidFill>
                          <a:effectLst/>
                          <a:latin typeface="+mj-ea"/>
                          <a:ea typeface="+mj-ea"/>
                          <a:cs typeface="Times New Roman" pitchFamily="18" charset="0"/>
                        </a:rPr>
                        <a:t>(</a:t>
                      </a:r>
                      <a:r>
                        <a:rPr kumimoji="1" lang="zh-TW" altLang="en-US" sz="2400" b="0" i="0" u="none" strike="noStrike" cap="none" normalizeH="0" baseline="0" dirty="0">
                          <a:ln>
                            <a:noFill/>
                          </a:ln>
                          <a:solidFill>
                            <a:schemeClr val="tx1"/>
                          </a:solidFill>
                          <a:effectLst/>
                          <a:latin typeface="+mj-ea"/>
                          <a:ea typeface="+mj-ea"/>
                          <a:cs typeface="Times New Roman" pitchFamily="18" charset="0"/>
                        </a:rPr>
                        <a:t>學程</a:t>
                      </a:r>
                      <a:r>
                        <a:rPr kumimoji="1" lang="en-US" altLang="zh-TW" sz="2400" b="0" i="0" u="none" strike="noStrike" cap="none" normalizeH="0" baseline="0" dirty="0">
                          <a:ln>
                            <a:noFill/>
                          </a:ln>
                          <a:solidFill>
                            <a:schemeClr val="tx1"/>
                          </a:solidFill>
                          <a:effectLst/>
                          <a:latin typeface="+mj-ea"/>
                          <a:ea typeface="+mj-ea"/>
                          <a:cs typeface="Times New Roman" pitchFamily="18" charset="0"/>
                        </a:rPr>
                        <a: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0482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TW" altLang="en-US" sz="2400" b="0" i="0" u="none" strike="noStrike" cap="none" normalizeH="0" baseline="0" dirty="0">
                          <a:ln>
                            <a:noFill/>
                          </a:ln>
                          <a:solidFill>
                            <a:schemeClr val="tx1"/>
                          </a:solidFill>
                          <a:effectLst/>
                          <a:latin typeface="+mj-ea"/>
                          <a:ea typeface="+mj-ea"/>
                          <a:cs typeface="Times New Roman" pitchFamily="18" charset="0"/>
                        </a:rPr>
                        <a:t>第五類學群</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zh-TW" altLang="en-US" sz="2400" b="0" i="0" u="none" strike="noStrike" cap="none" normalizeH="0" baseline="0" dirty="0">
                          <a:ln>
                            <a:noFill/>
                          </a:ln>
                          <a:solidFill>
                            <a:schemeClr val="tx1"/>
                          </a:solidFill>
                          <a:effectLst/>
                          <a:latin typeface="+mj-ea"/>
                          <a:ea typeface="+mj-ea"/>
                          <a:cs typeface="Times New Roman" pitchFamily="18" charset="0"/>
                        </a:rPr>
                        <a:t>美術相關學系</a:t>
                      </a:r>
                      <a:r>
                        <a:rPr kumimoji="1" lang="en-US" altLang="zh-TW" sz="2400" b="0" i="0" u="none" strike="noStrike" cap="none" normalizeH="0" baseline="0" dirty="0">
                          <a:ln>
                            <a:noFill/>
                          </a:ln>
                          <a:solidFill>
                            <a:schemeClr val="tx1"/>
                          </a:solidFill>
                          <a:effectLst/>
                          <a:latin typeface="+mj-ea"/>
                          <a:ea typeface="+mj-ea"/>
                          <a:cs typeface="Times New Roman" pitchFamily="18" charset="0"/>
                        </a:rPr>
                        <a:t>(</a:t>
                      </a:r>
                      <a:r>
                        <a:rPr kumimoji="1" lang="zh-TW" altLang="en-US" sz="2400" b="0" i="0" u="none" strike="noStrike" cap="none" normalizeH="0" baseline="0" dirty="0">
                          <a:ln>
                            <a:noFill/>
                          </a:ln>
                          <a:solidFill>
                            <a:schemeClr val="tx1"/>
                          </a:solidFill>
                          <a:effectLst/>
                          <a:latin typeface="+mj-ea"/>
                          <a:ea typeface="+mj-ea"/>
                          <a:cs typeface="Times New Roman" pitchFamily="18" charset="0"/>
                        </a:rPr>
                        <a:t>學程</a:t>
                      </a:r>
                      <a:r>
                        <a:rPr kumimoji="1" lang="en-US" altLang="zh-TW" sz="2400" b="0" i="0" u="none" strike="noStrike" cap="none" normalizeH="0" baseline="0" dirty="0">
                          <a:ln>
                            <a:noFill/>
                          </a:ln>
                          <a:solidFill>
                            <a:schemeClr val="tx1"/>
                          </a:solidFill>
                          <a:effectLst/>
                          <a:latin typeface="+mj-ea"/>
                          <a:ea typeface="+mj-ea"/>
                          <a:cs typeface="Times New Roman" pitchFamily="18" charset="0"/>
                        </a:rPr>
                        <a: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0482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TW" altLang="en-US" sz="2400" b="0" i="0" u="none" strike="noStrike" cap="none" normalizeH="0" baseline="0" dirty="0">
                          <a:ln>
                            <a:noFill/>
                          </a:ln>
                          <a:solidFill>
                            <a:schemeClr val="tx1"/>
                          </a:solidFill>
                          <a:effectLst/>
                          <a:latin typeface="+mj-ea"/>
                          <a:ea typeface="+mj-ea"/>
                          <a:cs typeface="Times New Roman" pitchFamily="18" charset="0"/>
                        </a:rPr>
                        <a:t>第六類學群</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zh-TW" altLang="en-US" sz="2400" b="0" i="0" u="none" strike="noStrike" cap="none" normalizeH="0" baseline="0" dirty="0">
                          <a:ln>
                            <a:noFill/>
                          </a:ln>
                          <a:solidFill>
                            <a:schemeClr val="tx1"/>
                          </a:solidFill>
                          <a:effectLst/>
                          <a:latin typeface="+mj-ea"/>
                          <a:ea typeface="+mj-ea"/>
                          <a:cs typeface="Times New Roman" pitchFamily="18" charset="0"/>
                        </a:rPr>
                        <a:t>舞蹈相關學系</a:t>
                      </a:r>
                      <a:r>
                        <a:rPr kumimoji="1" lang="en-US" altLang="zh-TW" sz="2400" b="0" i="0" u="none" strike="noStrike" cap="none" normalizeH="0" baseline="0" dirty="0">
                          <a:ln>
                            <a:noFill/>
                          </a:ln>
                          <a:solidFill>
                            <a:schemeClr val="tx1"/>
                          </a:solidFill>
                          <a:effectLst/>
                          <a:latin typeface="+mj-ea"/>
                          <a:ea typeface="+mj-ea"/>
                          <a:cs typeface="Times New Roman" pitchFamily="18" charset="0"/>
                        </a:rPr>
                        <a:t>(</a:t>
                      </a:r>
                      <a:r>
                        <a:rPr kumimoji="1" lang="zh-TW" altLang="en-US" sz="2400" b="0" i="0" u="none" strike="noStrike" cap="none" normalizeH="0" baseline="0" dirty="0">
                          <a:ln>
                            <a:noFill/>
                          </a:ln>
                          <a:solidFill>
                            <a:schemeClr val="tx1"/>
                          </a:solidFill>
                          <a:effectLst/>
                          <a:latin typeface="+mj-ea"/>
                          <a:ea typeface="+mj-ea"/>
                          <a:cs typeface="Times New Roman" pitchFamily="18" charset="0"/>
                        </a:rPr>
                        <a:t>學程</a:t>
                      </a:r>
                      <a:r>
                        <a:rPr kumimoji="1" lang="en-US" altLang="zh-TW" sz="2400" b="0" i="0" u="none" strike="noStrike" cap="none" normalizeH="0" baseline="0" dirty="0">
                          <a:ln>
                            <a:noFill/>
                          </a:ln>
                          <a:solidFill>
                            <a:schemeClr val="tx1"/>
                          </a:solidFill>
                          <a:effectLst/>
                          <a:latin typeface="+mj-ea"/>
                          <a:ea typeface="+mj-ea"/>
                          <a:cs typeface="Times New Roman" pitchFamily="18" charset="0"/>
                        </a:rPr>
                        <a: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9371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TW" altLang="en-US" sz="2400" b="0" i="0" u="none" strike="noStrike" cap="none" normalizeH="0" baseline="0" dirty="0">
                          <a:ln>
                            <a:noFill/>
                          </a:ln>
                          <a:solidFill>
                            <a:schemeClr val="tx1"/>
                          </a:solidFill>
                          <a:effectLst/>
                          <a:latin typeface="+mj-ea"/>
                          <a:ea typeface="+mj-ea"/>
                          <a:cs typeface="Times New Roman" pitchFamily="18" charset="0"/>
                        </a:rPr>
                        <a:t>第七類學群</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zh-TW" altLang="en-US" sz="2400" b="0" i="0" u="none" strike="noStrike" cap="none" normalizeH="0" baseline="0" dirty="0">
                          <a:ln>
                            <a:noFill/>
                          </a:ln>
                          <a:solidFill>
                            <a:schemeClr val="tx1"/>
                          </a:solidFill>
                          <a:effectLst/>
                          <a:latin typeface="+mj-ea"/>
                          <a:ea typeface="+mj-ea"/>
                          <a:cs typeface="Times New Roman" pitchFamily="18" charset="0"/>
                        </a:rPr>
                        <a:t>體育相關學系</a:t>
                      </a:r>
                      <a:r>
                        <a:rPr kumimoji="1" lang="en-US" altLang="zh-TW" sz="2400" b="0" i="0" u="none" strike="noStrike" cap="none" normalizeH="0" baseline="0" dirty="0">
                          <a:ln>
                            <a:noFill/>
                          </a:ln>
                          <a:solidFill>
                            <a:schemeClr val="tx1"/>
                          </a:solidFill>
                          <a:effectLst/>
                          <a:latin typeface="+mj-ea"/>
                          <a:ea typeface="+mj-ea"/>
                          <a:cs typeface="Times New Roman" pitchFamily="18" charset="0"/>
                        </a:rPr>
                        <a:t>(</a:t>
                      </a:r>
                      <a:r>
                        <a:rPr kumimoji="1" lang="zh-TW" altLang="en-US" sz="2400" b="0" i="0" u="none" strike="noStrike" cap="none" normalizeH="0" baseline="0" dirty="0">
                          <a:ln>
                            <a:noFill/>
                          </a:ln>
                          <a:solidFill>
                            <a:schemeClr val="tx1"/>
                          </a:solidFill>
                          <a:effectLst/>
                          <a:latin typeface="+mj-ea"/>
                          <a:ea typeface="+mj-ea"/>
                          <a:cs typeface="Times New Roman" pitchFamily="18" charset="0"/>
                        </a:rPr>
                        <a:t>學程</a:t>
                      </a:r>
                      <a:r>
                        <a:rPr kumimoji="1" lang="en-US" altLang="zh-TW" sz="2400" b="0" i="0" u="none" strike="noStrike" cap="none" normalizeH="0" baseline="0" dirty="0">
                          <a:ln>
                            <a:noFill/>
                          </a:ln>
                          <a:solidFill>
                            <a:schemeClr val="tx1"/>
                          </a:solidFill>
                          <a:effectLst/>
                          <a:latin typeface="+mj-ea"/>
                          <a:ea typeface="+mj-ea"/>
                          <a:cs typeface="Times New Roman" pitchFamily="18" charset="0"/>
                        </a:rPr>
                        <a: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9371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1" lang="zh-TW" altLang="en-US" sz="2400" b="0" i="0" u="none" strike="noStrike" cap="none" normalizeH="0" baseline="0" dirty="0">
                          <a:ln>
                            <a:noFill/>
                          </a:ln>
                          <a:solidFill>
                            <a:srgbClr val="FF0000"/>
                          </a:solidFill>
                          <a:effectLst/>
                          <a:latin typeface="+mj-ea"/>
                          <a:ea typeface="+mj-ea"/>
                          <a:cs typeface="Times New Roman" pitchFamily="18" charset="0"/>
                        </a:rPr>
                        <a:t>第八類學群</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zh-TW" altLang="en-US" sz="2400" b="0" i="0" u="none" strike="noStrike" cap="none" normalizeH="0" baseline="0" dirty="0">
                          <a:ln>
                            <a:noFill/>
                          </a:ln>
                          <a:solidFill>
                            <a:srgbClr val="FF0000"/>
                          </a:solidFill>
                          <a:effectLst/>
                          <a:latin typeface="+mj-ea"/>
                          <a:ea typeface="+mj-ea"/>
                          <a:cs typeface="Times New Roman" pitchFamily="18" charset="0"/>
                        </a:rPr>
                        <a:t>醫學系</a:t>
                      </a:r>
                      <a:endParaRPr kumimoji="1" lang="en-US" altLang="zh-TW" sz="2400" b="0" i="0" u="none" strike="noStrike" cap="none" normalizeH="0" baseline="0" dirty="0">
                        <a:ln>
                          <a:noFill/>
                        </a:ln>
                        <a:solidFill>
                          <a:srgbClr val="FF0000"/>
                        </a:solidFill>
                        <a:effectLst/>
                        <a:latin typeface="+mj-ea"/>
                        <a:ea typeface="+mj-ea"/>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2" name="投影片編號版面配置區 1"/>
          <p:cNvSpPr>
            <a:spLocks noGrp="1"/>
          </p:cNvSpPr>
          <p:nvPr>
            <p:ph type="sldNum" sz="quarter" idx="12"/>
          </p:nvPr>
        </p:nvSpPr>
        <p:spPr/>
        <p:txBody>
          <a:bodyPr>
            <a:normAutofit fontScale="85000" lnSpcReduction="20000"/>
          </a:bodyPr>
          <a:lstStyle/>
          <a:p>
            <a:pPr>
              <a:defRPr/>
            </a:pPr>
            <a:fld id="{364BA64F-B2FE-4BBA-B1ED-3FE5C98622AC}" type="slidenum">
              <a:rPr lang="en-US" altLang="zh-TW" smtClean="0"/>
              <a:pPr>
                <a:defRPr/>
              </a:pPr>
              <a:t>48</a:t>
            </a:fld>
            <a:endParaRPr lang="en-US" altLang="zh-TW"/>
          </a:p>
        </p:txBody>
      </p:sp>
    </p:spTree>
    <p:extLst>
      <p:ext uri="{BB962C8B-B14F-4D97-AF65-F5344CB8AC3E}">
        <p14:creationId xmlns:p14="http://schemas.microsoft.com/office/powerpoint/2010/main" val="407882752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2"/>
          </p:nvPr>
        </p:nvSpPr>
        <p:spPr/>
        <p:txBody>
          <a:bodyPr>
            <a:normAutofit fontScale="85000" lnSpcReduction="20000"/>
          </a:bodyPr>
          <a:lstStyle/>
          <a:p>
            <a:pPr>
              <a:defRPr/>
            </a:pPr>
            <a:fld id="{364BA64F-B2FE-4BBA-B1ED-3FE5C98622AC}" type="slidenum">
              <a:rPr lang="en-US" altLang="zh-TW" smtClean="0"/>
              <a:pPr>
                <a:defRPr/>
              </a:pPr>
              <a:t>49</a:t>
            </a:fld>
            <a:endParaRPr lang="en-US" altLang="zh-TW"/>
          </a:p>
        </p:txBody>
      </p:sp>
      <p:pic>
        <p:nvPicPr>
          <p:cNvPr id="9218" name="Picture 2"/>
          <p:cNvPicPr>
            <a:picLocks noChangeAspect="1" noChangeArrowheads="1"/>
          </p:cNvPicPr>
          <p:nvPr/>
        </p:nvPicPr>
        <p:blipFill>
          <a:blip r:embed="rId2"/>
          <a:srcRect/>
          <a:stretch>
            <a:fillRect/>
          </a:stretch>
        </p:blipFill>
        <p:spPr bwMode="auto">
          <a:xfrm>
            <a:off x="523844" y="0"/>
            <a:ext cx="9382156" cy="6858000"/>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normAutofit fontScale="85000" lnSpcReduction="20000"/>
          </a:bodyPr>
          <a:lstStyle/>
          <a:p>
            <a:fld id="{1AD93096-5B34-4342-9326-69289CEAE4C2}" type="slidenum">
              <a:rPr lang="en-US" smtClean="0"/>
              <a:pPr/>
              <a:t>5</a:t>
            </a:fld>
            <a:endParaRPr lang="en-US" dirty="0">
              <a:solidFill>
                <a:srgbClr val="FFFFFF"/>
              </a:solidFill>
            </a:endParaRPr>
          </a:p>
        </p:txBody>
      </p:sp>
      <p:pic>
        <p:nvPicPr>
          <p:cNvPr id="3074" name="Picture 2"/>
          <p:cNvPicPr>
            <a:picLocks noChangeAspect="1" noChangeArrowheads="1"/>
          </p:cNvPicPr>
          <p:nvPr/>
        </p:nvPicPr>
        <p:blipFill>
          <a:blip r:embed="rId2"/>
          <a:srcRect/>
          <a:stretch>
            <a:fillRect/>
          </a:stretch>
        </p:blipFill>
        <p:spPr bwMode="auto">
          <a:xfrm>
            <a:off x="0" y="142851"/>
            <a:ext cx="9906000" cy="6701841"/>
          </a:xfrm>
          <a:prstGeom prst="rect">
            <a:avLst/>
          </a:prstGeom>
          <a:noFill/>
          <a:ln w="9525">
            <a:noFill/>
            <a:miter lim="800000"/>
            <a:headEnd/>
            <a:tailEnd/>
          </a:ln>
          <a:effec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31"/>
          <p:cNvGrpSpPr>
            <a:grpSpLocks/>
          </p:cNvGrpSpPr>
          <p:nvPr/>
        </p:nvGrpSpPr>
        <p:grpSpPr bwMode="auto">
          <a:xfrm>
            <a:off x="271735" y="260417"/>
            <a:ext cx="3093906" cy="1577975"/>
            <a:chOff x="158" y="164"/>
            <a:chExt cx="1799" cy="994"/>
          </a:xfrm>
        </p:grpSpPr>
        <p:pic>
          <p:nvPicPr>
            <p:cNvPr id="8233" name="文字方塊 1"/>
            <p:cNvPicPr>
              <a:picLocks noChangeArrowheads="1"/>
            </p:cNvPicPr>
            <p:nvPr/>
          </p:nvPicPr>
          <p:blipFill>
            <a:blip r:embed="rId3" cstate="print"/>
            <a:srcRect/>
            <a:stretch>
              <a:fillRect/>
            </a:stretch>
          </p:blipFill>
          <p:spPr bwMode="auto">
            <a:xfrm>
              <a:off x="158" y="164"/>
              <a:ext cx="1799" cy="994"/>
            </a:xfrm>
            <a:prstGeom prst="rect">
              <a:avLst/>
            </a:prstGeom>
            <a:noFill/>
            <a:ln w="9525">
              <a:noFill/>
              <a:miter lim="800000"/>
              <a:headEnd/>
              <a:tailEnd/>
            </a:ln>
          </p:spPr>
        </p:pic>
        <p:sp>
          <p:nvSpPr>
            <p:cNvPr id="8234" name="Text Box 33"/>
            <p:cNvSpPr txBox="1">
              <a:spLocks noChangeArrowheads="1"/>
            </p:cNvSpPr>
            <p:nvPr/>
          </p:nvSpPr>
          <p:spPr bwMode="auto">
            <a:xfrm>
              <a:off x="251" y="333"/>
              <a:ext cx="1638" cy="480"/>
            </a:xfrm>
            <a:prstGeom prst="rect">
              <a:avLst/>
            </a:prstGeom>
            <a:noFill/>
            <a:ln w="9525">
              <a:noFill/>
              <a:miter lim="800000"/>
              <a:headEnd/>
              <a:tailEnd/>
            </a:ln>
          </p:spPr>
          <p:txBody>
            <a:bodyPr>
              <a:spAutoFit/>
            </a:bodyPr>
            <a:lstStyle/>
            <a:p>
              <a:pPr algn="ctr"/>
              <a:r>
                <a:rPr kumimoji="0" lang="zh-TW" altLang="en-US" sz="4400" b="1">
                  <a:solidFill>
                    <a:srgbClr val="FFFFFF"/>
                  </a:solidFill>
                  <a:latin typeface="華康中明體(P)" pitchFamily="18" charset="-120"/>
                  <a:ea typeface="華康中明體(P)" pitchFamily="18" charset="-120"/>
                  <a:cs typeface="華康圓體 Std W3"/>
                </a:rPr>
                <a:t>推薦順序</a:t>
              </a:r>
            </a:p>
          </p:txBody>
        </p:sp>
      </p:grpSp>
      <p:sp>
        <p:nvSpPr>
          <p:cNvPr id="3" name="內容版面配置區 2"/>
          <p:cNvSpPr>
            <a:spLocks/>
          </p:cNvSpPr>
          <p:nvPr/>
        </p:nvSpPr>
        <p:spPr bwMode="auto">
          <a:xfrm>
            <a:off x="116946" y="1557338"/>
            <a:ext cx="9789054" cy="1008062"/>
          </a:xfrm>
          <a:prstGeom prst="rect">
            <a:avLst/>
          </a:prstGeom>
          <a:noFill/>
          <a:ln w="9525">
            <a:noFill/>
            <a:miter lim="800000"/>
            <a:headEnd/>
            <a:tailEnd/>
          </a:ln>
        </p:spPr>
        <p:txBody>
          <a:bodyPr/>
          <a:lstStyle/>
          <a:p>
            <a:pPr marL="342900" indent="-342900">
              <a:lnSpc>
                <a:spcPct val="130000"/>
              </a:lnSpc>
              <a:buClr>
                <a:schemeClr val="bg2"/>
              </a:buClr>
              <a:buSzPct val="75000"/>
              <a:buFont typeface="Wingdings 2" pitchFamily="18" charset="2"/>
              <a:buChar char=""/>
            </a:pPr>
            <a:r>
              <a:rPr lang="zh-TW" altLang="en-US" sz="3400">
                <a:latin typeface="華康雅藝體W6(P)" pitchFamily="82" charset="-120"/>
                <a:ea typeface="華康雅藝體W6(P)" pitchFamily="82" charset="-120"/>
                <a:cs typeface="華康儷黑 Std W5"/>
              </a:rPr>
              <a:t>若推薦超過</a:t>
            </a:r>
            <a:r>
              <a:rPr lang="en-US" altLang="zh-TW" sz="3400">
                <a:latin typeface="華康雅藝體W6(P)" pitchFamily="82" charset="-120"/>
                <a:ea typeface="華康雅藝體W6(P)" pitchFamily="82" charset="-120"/>
                <a:cs typeface="華康儷黑 Std W5"/>
              </a:rPr>
              <a:t>1</a:t>
            </a:r>
            <a:r>
              <a:rPr lang="zh-TW" altLang="en-US" sz="3400">
                <a:latin typeface="華康雅藝體W6(P)" pitchFamily="82" charset="-120"/>
                <a:ea typeface="華康雅藝體W6(P)" pitchFamily="82" charset="-120"/>
                <a:cs typeface="華康儷黑 Std W5"/>
              </a:rPr>
              <a:t>名</a:t>
            </a:r>
            <a:r>
              <a:rPr lang="zh-TW" altLang="en-US" sz="3200">
                <a:latin typeface="華康雅藝體W6(P)" pitchFamily="82" charset="-120"/>
                <a:ea typeface="華康雅藝體W6(P)" pitchFamily="82" charset="-120"/>
                <a:cs typeface="華康儷黑 Std W5"/>
              </a:rPr>
              <a:t>，</a:t>
            </a:r>
            <a:r>
              <a:rPr lang="zh-TW" altLang="en-US" sz="3400">
                <a:latin typeface="華康雅藝體W6(P)" pitchFamily="82" charset="-120"/>
                <a:ea typeface="華康雅藝體W6(P)" pitchFamily="82" charset="-120"/>
                <a:cs typeface="華康儷黑 Std W5"/>
              </a:rPr>
              <a:t>則需排定學生之</a:t>
            </a:r>
            <a:r>
              <a:rPr lang="zh-TW" altLang="en-US" sz="3400">
                <a:solidFill>
                  <a:srgbClr val="FF0000"/>
                </a:solidFill>
                <a:latin typeface="華康雅藝體W6(P)" pitchFamily="82" charset="-120"/>
                <a:ea typeface="華康雅藝體W6(P)" pitchFamily="82" charset="-120"/>
                <a:cs typeface="華康儷黑 Std W5"/>
              </a:rPr>
              <a:t>推薦順序。</a:t>
            </a:r>
          </a:p>
        </p:txBody>
      </p:sp>
      <p:grpSp>
        <p:nvGrpSpPr>
          <p:cNvPr id="19" name="Group 58"/>
          <p:cNvGrpSpPr>
            <a:grpSpLocks/>
          </p:cNvGrpSpPr>
          <p:nvPr/>
        </p:nvGrpSpPr>
        <p:grpSpPr bwMode="auto">
          <a:xfrm>
            <a:off x="584730" y="3141663"/>
            <a:ext cx="3434425" cy="2990850"/>
            <a:chOff x="1655" y="1749"/>
            <a:chExt cx="1997" cy="1884"/>
          </a:xfrm>
        </p:grpSpPr>
        <p:sp>
          <p:nvSpPr>
            <p:cNvPr id="4" name="文字方塊 3"/>
            <p:cNvSpPr txBox="1"/>
            <p:nvPr/>
          </p:nvSpPr>
          <p:spPr>
            <a:xfrm>
              <a:off x="1655" y="2115"/>
              <a:ext cx="1406" cy="1369"/>
            </a:xfrm>
            <a:prstGeom prst="rect">
              <a:avLst/>
            </a:prstGeom>
            <a:solidFill>
              <a:schemeClr val="bg2">
                <a:lumMod val="75000"/>
                <a:alpha val="31000"/>
              </a:schemeClr>
            </a:solidFill>
            <a:ln w="25400">
              <a:solidFill>
                <a:schemeClr val="accent1"/>
              </a:solidFill>
              <a:prstDash val="lgDash"/>
            </a:ln>
          </p:spPr>
          <p:txBody>
            <a:bodyPr>
              <a:spAutoFit/>
            </a:bodyPr>
            <a:lstStyle/>
            <a:p>
              <a:pPr algn="ctr">
                <a:defRPr/>
              </a:pPr>
              <a:r>
                <a:rPr kumimoji="0" lang="zh-TW" altLang="en-US" sz="2400" b="1">
                  <a:latin typeface="微軟正黑體" pitchFamily="34" charset="-120"/>
                  <a:ea typeface="微軟正黑體" pitchFamily="34" charset="-120"/>
                </a:rPr>
                <a:t>例</a:t>
              </a:r>
              <a:r>
                <a:rPr kumimoji="0" lang="en-US" altLang="zh-TW" sz="2400" b="1">
                  <a:latin typeface="微軟正黑體" pitchFamily="34" charset="-120"/>
                  <a:ea typeface="微軟正黑體" pitchFamily="34" charset="-120"/>
                </a:rPr>
                <a:t>:</a:t>
              </a:r>
              <a:r>
                <a:rPr kumimoji="0" lang="en-US" altLang="zh-TW" sz="2700" b="1">
                  <a:latin typeface="Gill Sans MT" pitchFamily="34" charset="0"/>
                  <a:ea typeface="超世紀粗顏楷" pitchFamily="2" charset="-120"/>
                </a:rPr>
                <a:t> </a:t>
              </a:r>
              <a:r>
                <a:rPr kumimoji="0" lang="zh-TW" altLang="en-US" sz="2700" b="1">
                  <a:solidFill>
                    <a:srgbClr val="000076"/>
                  </a:solidFill>
                  <a:latin typeface="Gill Sans MT" pitchFamily="34" charset="0"/>
                  <a:ea typeface="超世紀粗顏楷" pitchFamily="2" charset="-120"/>
                </a:rPr>
                <a:t>成功大學</a:t>
              </a:r>
            </a:p>
            <a:p>
              <a:pPr algn="ctr">
                <a:defRPr/>
              </a:pPr>
              <a:r>
                <a:rPr kumimoji="0" lang="zh-TW" altLang="zh-TW" sz="2700" b="1">
                  <a:latin typeface="Gill Sans MT" pitchFamily="34" charset="0"/>
                  <a:ea typeface="微軟正黑體" pitchFamily="34" charset="-120"/>
                </a:rPr>
                <a:t>第一類學群</a:t>
              </a:r>
              <a:endParaRPr kumimoji="0" lang="zh-TW" altLang="zh-TW" sz="2700">
                <a:latin typeface="Gill Sans MT" pitchFamily="34" charset="0"/>
                <a:ea typeface="微軟正黑體" pitchFamily="34" charset="-120"/>
              </a:endParaRPr>
            </a:p>
            <a:p>
              <a:pPr algn="ctr">
                <a:defRPr/>
              </a:pPr>
              <a:r>
                <a:rPr kumimoji="0" lang="zh-TW" altLang="zh-TW" sz="2700" b="1">
                  <a:latin typeface="Gill Sans MT" pitchFamily="34" charset="0"/>
                  <a:ea typeface="微軟正黑體" pitchFamily="34" charset="-120"/>
                </a:rPr>
                <a:t>第二類學群</a:t>
              </a:r>
              <a:endParaRPr kumimoji="0" lang="zh-TW" altLang="zh-TW" sz="2700">
                <a:latin typeface="Gill Sans MT" pitchFamily="34" charset="0"/>
                <a:ea typeface="微軟正黑體" pitchFamily="34" charset="-120"/>
              </a:endParaRPr>
            </a:p>
            <a:p>
              <a:pPr algn="ctr">
                <a:defRPr/>
              </a:pPr>
              <a:r>
                <a:rPr kumimoji="0" lang="zh-TW" altLang="zh-TW" sz="2700" b="1">
                  <a:latin typeface="Gill Sans MT" pitchFamily="34" charset="0"/>
                  <a:ea typeface="微軟正黑體" pitchFamily="34" charset="-120"/>
                </a:rPr>
                <a:t>第三類學群</a:t>
              </a:r>
              <a:endParaRPr kumimoji="0" lang="zh-TW" altLang="en-US" sz="2700" b="1">
                <a:latin typeface="Gill Sans MT" pitchFamily="34" charset="0"/>
                <a:ea typeface="微軟正黑體" pitchFamily="34" charset="-120"/>
              </a:endParaRPr>
            </a:p>
            <a:p>
              <a:pPr algn="ctr">
                <a:defRPr/>
              </a:pPr>
              <a:r>
                <a:rPr kumimoji="0" lang="zh-TW" altLang="zh-TW" sz="2700" b="1">
                  <a:latin typeface="Gill Sans MT" pitchFamily="34" charset="0"/>
                  <a:ea typeface="微軟正黑體" pitchFamily="34" charset="-120"/>
                </a:rPr>
                <a:t>第</a:t>
              </a:r>
              <a:r>
                <a:rPr kumimoji="0" lang="zh-TW" altLang="en-US" sz="2700" b="1">
                  <a:latin typeface="Gill Sans MT" pitchFamily="34" charset="0"/>
                  <a:ea typeface="微軟正黑體" pitchFamily="34" charset="-120"/>
                </a:rPr>
                <a:t>八</a:t>
              </a:r>
              <a:r>
                <a:rPr kumimoji="0" lang="zh-TW" altLang="zh-TW" sz="2700" b="1">
                  <a:latin typeface="Gill Sans MT" pitchFamily="34" charset="0"/>
                  <a:ea typeface="微軟正黑體" pitchFamily="34" charset="-120"/>
                </a:rPr>
                <a:t>類學群</a:t>
              </a:r>
            </a:p>
          </p:txBody>
        </p:sp>
        <p:sp>
          <p:nvSpPr>
            <p:cNvPr id="10" name="橢圓 9"/>
            <p:cNvSpPr/>
            <p:nvPr/>
          </p:nvSpPr>
          <p:spPr>
            <a:xfrm>
              <a:off x="3386" y="1749"/>
              <a:ext cx="257" cy="277"/>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kumimoji="0" lang="zh-TW" altLang="en-US" sz="1400">
                  <a:solidFill>
                    <a:schemeClr val="tx1"/>
                  </a:solidFill>
                  <a:latin typeface="Gill Sans MT" pitchFamily="34" charset="0"/>
                  <a:ea typeface="微軟正黑體" pitchFamily="34" charset="-120"/>
                </a:rPr>
                <a:t>甲</a:t>
              </a:r>
            </a:p>
          </p:txBody>
        </p:sp>
        <p:sp>
          <p:nvSpPr>
            <p:cNvPr id="11" name="橢圓 10"/>
            <p:cNvSpPr/>
            <p:nvPr/>
          </p:nvSpPr>
          <p:spPr>
            <a:xfrm>
              <a:off x="3395" y="2060"/>
              <a:ext cx="257" cy="277"/>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kumimoji="0" lang="zh-TW" altLang="en-US" sz="1400">
                  <a:solidFill>
                    <a:schemeClr val="tx1"/>
                  </a:solidFill>
                  <a:latin typeface="Gill Sans MT" pitchFamily="34" charset="0"/>
                  <a:ea typeface="微軟正黑體" pitchFamily="34" charset="-120"/>
                </a:rPr>
                <a:t>乙</a:t>
              </a:r>
            </a:p>
          </p:txBody>
        </p:sp>
        <p:grpSp>
          <p:nvGrpSpPr>
            <p:cNvPr id="21" name="群組 12"/>
            <p:cNvGrpSpPr>
              <a:grpSpLocks/>
            </p:cNvGrpSpPr>
            <p:nvPr/>
          </p:nvGrpSpPr>
          <p:grpSpPr bwMode="auto">
            <a:xfrm>
              <a:off x="3395" y="3008"/>
              <a:ext cx="257" cy="625"/>
              <a:chOff x="3203848" y="4149080"/>
              <a:chExt cx="288032" cy="648072"/>
            </a:xfrm>
          </p:grpSpPr>
          <p:sp>
            <p:nvSpPr>
              <p:cNvPr id="14" name="橢圓 13"/>
              <p:cNvSpPr/>
              <p:nvPr/>
            </p:nvSpPr>
            <p:spPr>
              <a:xfrm>
                <a:off x="3203848" y="4149079"/>
                <a:ext cx="288032" cy="28722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kumimoji="0" lang="zh-TW" altLang="en-US" sz="1400">
                    <a:solidFill>
                      <a:schemeClr val="tx1"/>
                    </a:solidFill>
                    <a:latin typeface="Gill Sans MT" pitchFamily="34" charset="0"/>
                    <a:ea typeface="微軟正黑體" pitchFamily="34" charset="-120"/>
                  </a:rPr>
                  <a:t>戊</a:t>
                </a:r>
              </a:p>
            </p:txBody>
          </p:sp>
          <p:sp>
            <p:nvSpPr>
              <p:cNvPr id="2" name="橢圓 14"/>
              <p:cNvSpPr/>
              <p:nvPr/>
            </p:nvSpPr>
            <p:spPr>
              <a:xfrm>
                <a:off x="3203848" y="4509926"/>
                <a:ext cx="288032" cy="28722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kumimoji="0" lang="zh-TW" altLang="en-US" sz="1400">
                    <a:solidFill>
                      <a:schemeClr val="tx1"/>
                    </a:solidFill>
                    <a:latin typeface="Gill Sans MT" pitchFamily="34" charset="0"/>
                    <a:ea typeface="微軟正黑體" pitchFamily="34" charset="-120"/>
                  </a:rPr>
                  <a:t>已</a:t>
                </a:r>
              </a:p>
            </p:txBody>
          </p:sp>
        </p:grpSp>
        <p:grpSp>
          <p:nvGrpSpPr>
            <p:cNvPr id="23" name="群組 15"/>
            <p:cNvGrpSpPr>
              <a:grpSpLocks/>
            </p:cNvGrpSpPr>
            <p:nvPr/>
          </p:nvGrpSpPr>
          <p:grpSpPr bwMode="auto">
            <a:xfrm>
              <a:off x="3395" y="2336"/>
              <a:ext cx="257" cy="627"/>
              <a:chOff x="3203848" y="4149080"/>
              <a:chExt cx="288032" cy="648072"/>
            </a:xfrm>
          </p:grpSpPr>
          <p:sp>
            <p:nvSpPr>
              <p:cNvPr id="17" name="橢圓 16"/>
              <p:cNvSpPr/>
              <p:nvPr/>
            </p:nvSpPr>
            <p:spPr>
              <a:xfrm>
                <a:off x="3203848" y="4149079"/>
                <a:ext cx="288032" cy="288377"/>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kumimoji="0" lang="zh-TW" altLang="en-US" sz="1400">
                    <a:solidFill>
                      <a:schemeClr val="tx1"/>
                    </a:solidFill>
                    <a:latin typeface="Gill Sans MT" pitchFamily="34" charset="0"/>
                    <a:ea typeface="微軟正黑體" pitchFamily="34" charset="-120"/>
                  </a:rPr>
                  <a:t>丙</a:t>
                </a:r>
              </a:p>
            </p:txBody>
          </p:sp>
          <p:sp>
            <p:nvSpPr>
              <p:cNvPr id="18" name="橢圓 17"/>
              <p:cNvSpPr/>
              <p:nvPr/>
            </p:nvSpPr>
            <p:spPr>
              <a:xfrm>
                <a:off x="3203848" y="4508775"/>
                <a:ext cx="288032" cy="288377"/>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kumimoji="0" lang="zh-TW" altLang="en-US" sz="1400">
                    <a:solidFill>
                      <a:schemeClr val="tx1"/>
                    </a:solidFill>
                    <a:latin typeface="Gill Sans MT" pitchFamily="34" charset="0"/>
                    <a:ea typeface="微軟正黑體" pitchFamily="34" charset="-120"/>
                  </a:rPr>
                  <a:t>丁</a:t>
                </a:r>
              </a:p>
            </p:txBody>
          </p:sp>
        </p:grpSp>
        <p:cxnSp>
          <p:nvCxnSpPr>
            <p:cNvPr id="20" name="直線接點 19"/>
            <p:cNvCxnSpPr/>
            <p:nvPr/>
          </p:nvCxnSpPr>
          <p:spPr>
            <a:xfrm flipV="1">
              <a:off x="2925" y="2024"/>
              <a:ext cx="409" cy="49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2" name="直線接點 21"/>
            <p:cNvCxnSpPr/>
            <p:nvPr/>
          </p:nvCxnSpPr>
          <p:spPr>
            <a:xfrm flipV="1">
              <a:off x="2925" y="2251"/>
              <a:ext cx="409" cy="31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5" name="直線接點 24"/>
            <p:cNvCxnSpPr/>
            <p:nvPr/>
          </p:nvCxnSpPr>
          <p:spPr>
            <a:xfrm flipV="1">
              <a:off x="2971" y="2523"/>
              <a:ext cx="363" cy="22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8" name="直線接點 27"/>
            <p:cNvCxnSpPr/>
            <p:nvPr/>
          </p:nvCxnSpPr>
          <p:spPr>
            <a:xfrm>
              <a:off x="2970" y="2796"/>
              <a:ext cx="363" cy="4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0" name="直線接點 29"/>
            <p:cNvCxnSpPr/>
            <p:nvPr/>
          </p:nvCxnSpPr>
          <p:spPr>
            <a:xfrm>
              <a:off x="2970" y="3068"/>
              <a:ext cx="363" cy="27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2" name="直線接點 31"/>
            <p:cNvCxnSpPr/>
            <p:nvPr/>
          </p:nvCxnSpPr>
          <p:spPr>
            <a:xfrm>
              <a:off x="2970" y="3022"/>
              <a:ext cx="363" cy="136"/>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15" name="橢圓 14"/>
          <p:cNvSpPr>
            <a:spLocks noChangeArrowheads="1"/>
          </p:cNvSpPr>
          <p:nvPr/>
        </p:nvSpPr>
        <p:spPr bwMode="auto">
          <a:xfrm>
            <a:off x="3585766" y="5729288"/>
            <a:ext cx="467783" cy="360362"/>
          </a:xfrm>
          <a:prstGeom prst="ellipse">
            <a:avLst/>
          </a:prstGeom>
          <a:solidFill>
            <a:srgbClr val="CC0000"/>
          </a:solidFill>
          <a:ln w="25400" algn="ctr">
            <a:noFill/>
            <a:round/>
            <a:headEnd/>
            <a:tailEnd/>
          </a:ln>
        </p:spPr>
        <p:txBody>
          <a:bodyPr anchor="ctr"/>
          <a:lstStyle/>
          <a:p>
            <a:pPr algn="ctr"/>
            <a:r>
              <a:rPr kumimoji="0" lang="en-US" altLang="zh-TW" b="1">
                <a:solidFill>
                  <a:schemeClr val="bg1"/>
                </a:solidFill>
                <a:latin typeface="華康中特圓體(P)" pitchFamily="34" charset="-120"/>
                <a:ea typeface="華康中特圓體(P)" pitchFamily="34" charset="-120"/>
              </a:rPr>
              <a:t>1</a:t>
            </a:r>
          </a:p>
        </p:txBody>
      </p:sp>
      <p:grpSp>
        <p:nvGrpSpPr>
          <p:cNvPr id="24" name="Group 77"/>
          <p:cNvGrpSpPr>
            <a:grpSpLocks/>
          </p:cNvGrpSpPr>
          <p:nvPr/>
        </p:nvGrpSpPr>
        <p:grpSpPr bwMode="auto">
          <a:xfrm>
            <a:off x="4117181" y="2824163"/>
            <a:ext cx="916650" cy="3573462"/>
            <a:chOff x="2608" y="1883"/>
            <a:chExt cx="533" cy="2251"/>
          </a:xfrm>
        </p:grpSpPr>
        <p:sp>
          <p:nvSpPr>
            <p:cNvPr id="34" name="左中括弧 33"/>
            <p:cNvSpPr>
              <a:spLocks/>
            </p:cNvSpPr>
            <p:nvPr/>
          </p:nvSpPr>
          <p:spPr bwMode="auto">
            <a:xfrm flipH="1">
              <a:off x="2608" y="2160"/>
              <a:ext cx="91" cy="1723"/>
            </a:xfrm>
            <a:prstGeom prst="leftBracket">
              <a:avLst>
                <a:gd name="adj" fmla="val 15778"/>
              </a:avLst>
            </a:prstGeom>
            <a:noFill/>
            <a:ln w="25400" algn="ctr">
              <a:solidFill>
                <a:schemeClr val="accent1"/>
              </a:solidFill>
              <a:round/>
              <a:headEnd/>
              <a:tailEnd/>
            </a:ln>
          </p:spPr>
          <p:txBody>
            <a:bodyPr anchor="ctr"/>
            <a:lstStyle/>
            <a:p>
              <a:pPr algn="ctr" fontAlgn="auto">
                <a:spcBef>
                  <a:spcPts val="0"/>
                </a:spcBef>
                <a:spcAft>
                  <a:spcPts val="0"/>
                </a:spcAft>
                <a:defRPr/>
              </a:pPr>
              <a:endParaRPr kumimoji="0" lang="zh-TW" altLang="en-US">
                <a:latin typeface="+mn-lt"/>
                <a:ea typeface="+mn-ea"/>
              </a:endParaRPr>
            </a:p>
          </p:txBody>
        </p:sp>
        <p:sp>
          <p:nvSpPr>
            <p:cNvPr id="8217" name="文字方塊 34"/>
            <p:cNvSpPr txBox="1">
              <a:spLocks noChangeArrowheads="1"/>
            </p:cNvSpPr>
            <p:nvPr/>
          </p:nvSpPr>
          <p:spPr bwMode="auto">
            <a:xfrm>
              <a:off x="2819" y="1883"/>
              <a:ext cx="322" cy="2251"/>
            </a:xfrm>
            <a:prstGeom prst="rect">
              <a:avLst/>
            </a:prstGeom>
            <a:noFill/>
            <a:ln w="9525">
              <a:noFill/>
              <a:miter lim="800000"/>
              <a:headEnd/>
              <a:tailEnd/>
            </a:ln>
          </p:spPr>
          <p:txBody>
            <a:bodyPr vert="eaVert">
              <a:spAutoFit/>
            </a:bodyPr>
            <a:lstStyle/>
            <a:p>
              <a:r>
                <a:rPr kumimoji="0" lang="zh-TW" altLang="en-US" sz="2400" b="1">
                  <a:latin typeface="Lucida Sans Unicode" pitchFamily="34" charset="0"/>
                  <a:ea typeface="微軟正黑體" pitchFamily="34" charset="-120"/>
                </a:rPr>
                <a:t>六名學生一起排推薦順序</a:t>
              </a:r>
            </a:p>
          </p:txBody>
        </p:sp>
      </p:grpSp>
      <p:grpSp>
        <p:nvGrpSpPr>
          <p:cNvPr id="26" name="Group 103"/>
          <p:cNvGrpSpPr>
            <a:grpSpLocks/>
          </p:cNvGrpSpPr>
          <p:nvPr/>
        </p:nvGrpSpPr>
        <p:grpSpPr bwMode="auto">
          <a:xfrm>
            <a:off x="3958997" y="3202055"/>
            <a:ext cx="858177" cy="2897187"/>
            <a:chOff x="3787" y="2005"/>
            <a:chExt cx="499" cy="1825"/>
          </a:xfrm>
        </p:grpSpPr>
        <p:sp>
          <p:nvSpPr>
            <p:cNvPr id="8210" name="Text Box 96"/>
            <p:cNvSpPr txBox="1">
              <a:spLocks noChangeArrowheads="1"/>
            </p:cNvSpPr>
            <p:nvPr/>
          </p:nvSpPr>
          <p:spPr bwMode="auto">
            <a:xfrm>
              <a:off x="3833" y="2005"/>
              <a:ext cx="432" cy="231"/>
            </a:xfrm>
            <a:prstGeom prst="rect">
              <a:avLst/>
            </a:prstGeom>
            <a:noFill/>
            <a:ln w="9525">
              <a:noFill/>
              <a:miter lim="800000"/>
              <a:headEnd/>
              <a:tailEnd/>
            </a:ln>
          </p:spPr>
          <p:txBody>
            <a:bodyPr>
              <a:spAutoFit/>
            </a:bodyPr>
            <a:lstStyle/>
            <a:p>
              <a:pPr>
                <a:spcBef>
                  <a:spcPct val="50000"/>
                </a:spcBef>
              </a:pPr>
              <a:r>
                <a:rPr lang="en-US" altLang="zh-TW" b="1">
                  <a:ea typeface="新細明體" pitchFamily="18" charset="-120"/>
                </a:rPr>
                <a:t>5%</a:t>
              </a:r>
            </a:p>
          </p:txBody>
        </p:sp>
        <p:sp>
          <p:nvSpPr>
            <p:cNvPr id="8211" name="Text Box 97"/>
            <p:cNvSpPr txBox="1">
              <a:spLocks noChangeArrowheads="1"/>
            </p:cNvSpPr>
            <p:nvPr/>
          </p:nvSpPr>
          <p:spPr bwMode="auto">
            <a:xfrm>
              <a:off x="3787" y="2322"/>
              <a:ext cx="432" cy="231"/>
            </a:xfrm>
            <a:prstGeom prst="rect">
              <a:avLst/>
            </a:prstGeom>
            <a:noFill/>
            <a:ln w="9525">
              <a:noFill/>
              <a:miter lim="800000"/>
              <a:headEnd/>
              <a:tailEnd/>
            </a:ln>
          </p:spPr>
          <p:txBody>
            <a:bodyPr>
              <a:spAutoFit/>
            </a:bodyPr>
            <a:lstStyle/>
            <a:p>
              <a:pPr>
                <a:spcBef>
                  <a:spcPct val="50000"/>
                </a:spcBef>
              </a:pPr>
              <a:r>
                <a:rPr lang="en-US" altLang="zh-TW" b="1">
                  <a:ea typeface="新細明體" pitchFamily="18" charset="-120"/>
                </a:rPr>
                <a:t>15%</a:t>
              </a:r>
            </a:p>
          </p:txBody>
        </p:sp>
        <p:sp>
          <p:nvSpPr>
            <p:cNvPr id="8212" name="Text Box 98"/>
            <p:cNvSpPr txBox="1">
              <a:spLocks noChangeArrowheads="1"/>
            </p:cNvSpPr>
            <p:nvPr/>
          </p:nvSpPr>
          <p:spPr bwMode="auto">
            <a:xfrm>
              <a:off x="3817" y="3282"/>
              <a:ext cx="432" cy="231"/>
            </a:xfrm>
            <a:prstGeom prst="rect">
              <a:avLst/>
            </a:prstGeom>
            <a:noFill/>
            <a:ln w="9525">
              <a:noFill/>
              <a:miter lim="800000"/>
              <a:headEnd/>
              <a:tailEnd/>
            </a:ln>
          </p:spPr>
          <p:txBody>
            <a:bodyPr>
              <a:spAutoFit/>
            </a:bodyPr>
            <a:lstStyle/>
            <a:p>
              <a:pPr>
                <a:spcBef>
                  <a:spcPct val="50000"/>
                </a:spcBef>
              </a:pPr>
              <a:r>
                <a:rPr lang="en-US" altLang="zh-TW" b="1">
                  <a:ea typeface="新細明體" pitchFamily="18" charset="-120"/>
                </a:rPr>
                <a:t>10%</a:t>
              </a:r>
            </a:p>
          </p:txBody>
        </p:sp>
        <p:sp>
          <p:nvSpPr>
            <p:cNvPr id="8213" name="Text Box 99"/>
            <p:cNvSpPr txBox="1">
              <a:spLocks noChangeArrowheads="1"/>
            </p:cNvSpPr>
            <p:nvPr/>
          </p:nvSpPr>
          <p:spPr bwMode="auto">
            <a:xfrm>
              <a:off x="3854" y="2939"/>
              <a:ext cx="432" cy="231"/>
            </a:xfrm>
            <a:prstGeom prst="rect">
              <a:avLst/>
            </a:prstGeom>
            <a:noFill/>
            <a:ln w="9525">
              <a:noFill/>
              <a:miter lim="800000"/>
              <a:headEnd/>
              <a:tailEnd/>
            </a:ln>
          </p:spPr>
          <p:txBody>
            <a:bodyPr>
              <a:spAutoFit/>
            </a:bodyPr>
            <a:lstStyle/>
            <a:p>
              <a:pPr>
                <a:spcBef>
                  <a:spcPct val="50000"/>
                </a:spcBef>
              </a:pPr>
              <a:r>
                <a:rPr lang="en-US" altLang="zh-TW" b="1">
                  <a:ea typeface="新細明體" pitchFamily="18" charset="-120"/>
                </a:rPr>
                <a:t>9%</a:t>
              </a:r>
            </a:p>
          </p:txBody>
        </p:sp>
        <p:sp>
          <p:nvSpPr>
            <p:cNvPr id="8214" name="Text Box 100"/>
            <p:cNvSpPr txBox="1">
              <a:spLocks noChangeArrowheads="1"/>
            </p:cNvSpPr>
            <p:nvPr/>
          </p:nvSpPr>
          <p:spPr bwMode="auto">
            <a:xfrm>
              <a:off x="3824" y="2603"/>
              <a:ext cx="432" cy="231"/>
            </a:xfrm>
            <a:prstGeom prst="rect">
              <a:avLst/>
            </a:prstGeom>
            <a:noFill/>
            <a:ln w="9525">
              <a:noFill/>
              <a:miter lim="800000"/>
              <a:headEnd/>
              <a:tailEnd/>
            </a:ln>
          </p:spPr>
          <p:txBody>
            <a:bodyPr>
              <a:spAutoFit/>
            </a:bodyPr>
            <a:lstStyle/>
            <a:p>
              <a:pPr>
                <a:spcBef>
                  <a:spcPct val="50000"/>
                </a:spcBef>
              </a:pPr>
              <a:r>
                <a:rPr lang="en-US" altLang="zh-TW" b="1">
                  <a:ea typeface="新細明體" pitchFamily="18" charset="-120"/>
                </a:rPr>
                <a:t>4%</a:t>
              </a:r>
            </a:p>
          </p:txBody>
        </p:sp>
        <p:sp>
          <p:nvSpPr>
            <p:cNvPr id="8215" name="Text Box 101"/>
            <p:cNvSpPr txBox="1">
              <a:spLocks noChangeArrowheads="1"/>
            </p:cNvSpPr>
            <p:nvPr/>
          </p:nvSpPr>
          <p:spPr bwMode="auto">
            <a:xfrm>
              <a:off x="3816" y="3599"/>
              <a:ext cx="432" cy="231"/>
            </a:xfrm>
            <a:prstGeom prst="rect">
              <a:avLst/>
            </a:prstGeom>
            <a:noFill/>
            <a:ln w="9525">
              <a:noFill/>
              <a:miter lim="800000"/>
              <a:headEnd/>
              <a:tailEnd/>
            </a:ln>
          </p:spPr>
          <p:txBody>
            <a:bodyPr>
              <a:spAutoFit/>
            </a:bodyPr>
            <a:lstStyle/>
            <a:p>
              <a:pPr>
                <a:spcBef>
                  <a:spcPct val="50000"/>
                </a:spcBef>
              </a:pPr>
              <a:r>
                <a:rPr lang="en-US" altLang="zh-TW" b="1">
                  <a:ea typeface="新細明體" pitchFamily="18" charset="-120"/>
                </a:rPr>
                <a:t>1%</a:t>
              </a:r>
            </a:p>
          </p:txBody>
        </p:sp>
      </p:grpSp>
      <p:sp>
        <p:nvSpPr>
          <p:cNvPr id="5" name="橢圓 14"/>
          <p:cNvSpPr>
            <a:spLocks noChangeArrowheads="1"/>
          </p:cNvSpPr>
          <p:nvPr/>
        </p:nvSpPr>
        <p:spPr bwMode="auto">
          <a:xfrm>
            <a:off x="3547932" y="4087813"/>
            <a:ext cx="467783" cy="360362"/>
          </a:xfrm>
          <a:prstGeom prst="ellipse">
            <a:avLst/>
          </a:prstGeom>
          <a:solidFill>
            <a:srgbClr val="CC0000"/>
          </a:solidFill>
          <a:ln w="25400" algn="ctr">
            <a:noFill/>
            <a:round/>
            <a:headEnd/>
            <a:tailEnd/>
          </a:ln>
        </p:spPr>
        <p:txBody>
          <a:bodyPr anchor="ctr"/>
          <a:lstStyle/>
          <a:p>
            <a:pPr algn="ctr"/>
            <a:r>
              <a:rPr kumimoji="0" lang="en-US" altLang="zh-TW" b="1">
                <a:solidFill>
                  <a:schemeClr val="bg1"/>
                </a:solidFill>
                <a:latin typeface="華康中特圓體(P)" pitchFamily="34" charset="-120"/>
                <a:ea typeface="華康中特圓體(P)" pitchFamily="34" charset="-120"/>
              </a:rPr>
              <a:t>2</a:t>
            </a:r>
          </a:p>
        </p:txBody>
      </p:sp>
      <p:sp>
        <p:nvSpPr>
          <p:cNvPr id="6" name="橢圓 14"/>
          <p:cNvSpPr>
            <a:spLocks noChangeArrowheads="1"/>
          </p:cNvSpPr>
          <p:nvPr/>
        </p:nvSpPr>
        <p:spPr bwMode="auto">
          <a:xfrm>
            <a:off x="3532452" y="3173413"/>
            <a:ext cx="467783" cy="360362"/>
          </a:xfrm>
          <a:prstGeom prst="ellipse">
            <a:avLst/>
          </a:prstGeom>
          <a:solidFill>
            <a:srgbClr val="CC0000"/>
          </a:solidFill>
          <a:ln w="25400" algn="ctr">
            <a:noFill/>
            <a:round/>
            <a:headEnd/>
            <a:tailEnd/>
          </a:ln>
        </p:spPr>
        <p:txBody>
          <a:bodyPr anchor="ctr"/>
          <a:lstStyle/>
          <a:p>
            <a:pPr algn="ctr"/>
            <a:r>
              <a:rPr kumimoji="0" lang="en-US" altLang="zh-TW" b="1">
                <a:solidFill>
                  <a:schemeClr val="bg1"/>
                </a:solidFill>
                <a:latin typeface="華康中特圓體(P)" pitchFamily="34" charset="-120"/>
                <a:ea typeface="華康中特圓體(P)" pitchFamily="34" charset="-120"/>
              </a:rPr>
              <a:t>3</a:t>
            </a:r>
          </a:p>
        </p:txBody>
      </p:sp>
      <p:sp>
        <p:nvSpPr>
          <p:cNvPr id="7" name="橢圓 14"/>
          <p:cNvSpPr>
            <a:spLocks noChangeArrowheads="1"/>
          </p:cNvSpPr>
          <p:nvPr/>
        </p:nvSpPr>
        <p:spPr bwMode="auto">
          <a:xfrm>
            <a:off x="3578887" y="4646613"/>
            <a:ext cx="467783" cy="360362"/>
          </a:xfrm>
          <a:prstGeom prst="ellipse">
            <a:avLst/>
          </a:prstGeom>
          <a:solidFill>
            <a:srgbClr val="CC0000"/>
          </a:solidFill>
          <a:ln w="25400" algn="ctr">
            <a:noFill/>
            <a:round/>
            <a:headEnd/>
            <a:tailEnd/>
          </a:ln>
        </p:spPr>
        <p:txBody>
          <a:bodyPr anchor="ctr"/>
          <a:lstStyle/>
          <a:p>
            <a:pPr algn="ctr"/>
            <a:r>
              <a:rPr kumimoji="0" lang="en-US" altLang="zh-TW" b="1">
                <a:solidFill>
                  <a:schemeClr val="bg1"/>
                </a:solidFill>
                <a:latin typeface="華康中特圓體(P)" pitchFamily="34" charset="-120"/>
                <a:ea typeface="華康中特圓體(P)" pitchFamily="34" charset="-120"/>
              </a:rPr>
              <a:t>4</a:t>
            </a:r>
          </a:p>
        </p:txBody>
      </p:sp>
      <p:sp>
        <p:nvSpPr>
          <p:cNvPr id="8" name="橢圓 14"/>
          <p:cNvSpPr>
            <a:spLocks noChangeArrowheads="1"/>
          </p:cNvSpPr>
          <p:nvPr/>
        </p:nvSpPr>
        <p:spPr bwMode="auto">
          <a:xfrm>
            <a:off x="3563415" y="5178492"/>
            <a:ext cx="467783" cy="360363"/>
          </a:xfrm>
          <a:prstGeom prst="ellipse">
            <a:avLst/>
          </a:prstGeom>
          <a:solidFill>
            <a:srgbClr val="CC0000"/>
          </a:solidFill>
          <a:ln w="25400" algn="ctr">
            <a:noFill/>
            <a:round/>
            <a:headEnd/>
            <a:tailEnd/>
          </a:ln>
        </p:spPr>
        <p:txBody>
          <a:bodyPr anchor="ctr"/>
          <a:lstStyle/>
          <a:p>
            <a:pPr algn="ctr"/>
            <a:r>
              <a:rPr kumimoji="0" lang="en-US" altLang="zh-TW" b="1">
                <a:solidFill>
                  <a:schemeClr val="bg1"/>
                </a:solidFill>
                <a:latin typeface="華康中特圓體(P)" pitchFamily="34" charset="-120"/>
                <a:ea typeface="華康中特圓體(P)" pitchFamily="34" charset="-120"/>
              </a:rPr>
              <a:t>5</a:t>
            </a:r>
          </a:p>
        </p:txBody>
      </p:sp>
      <p:sp>
        <p:nvSpPr>
          <p:cNvPr id="9" name="橢圓 14"/>
          <p:cNvSpPr>
            <a:spLocks noChangeArrowheads="1"/>
          </p:cNvSpPr>
          <p:nvPr/>
        </p:nvSpPr>
        <p:spPr bwMode="auto">
          <a:xfrm>
            <a:off x="3549650" y="3644908"/>
            <a:ext cx="467783" cy="360363"/>
          </a:xfrm>
          <a:prstGeom prst="ellipse">
            <a:avLst/>
          </a:prstGeom>
          <a:solidFill>
            <a:srgbClr val="CC0000"/>
          </a:solidFill>
          <a:ln w="25400" algn="ctr">
            <a:noFill/>
            <a:round/>
            <a:headEnd/>
            <a:tailEnd/>
          </a:ln>
        </p:spPr>
        <p:txBody>
          <a:bodyPr anchor="ctr"/>
          <a:lstStyle/>
          <a:p>
            <a:pPr algn="ctr"/>
            <a:r>
              <a:rPr kumimoji="0" lang="en-US" altLang="zh-TW" b="1">
                <a:solidFill>
                  <a:schemeClr val="bg1"/>
                </a:solidFill>
                <a:latin typeface="華康中特圓體(P)" pitchFamily="34" charset="-120"/>
                <a:ea typeface="華康中特圓體(P)" pitchFamily="34" charset="-120"/>
              </a:rPr>
              <a:t>6</a:t>
            </a:r>
          </a:p>
        </p:txBody>
      </p:sp>
      <p:sp>
        <p:nvSpPr>
          <p:cNvPr id="152685" name="Rectangle 109"/>
          <p:cNvSpPr>
            <a:spLocks noChangeArrowheads="1"/>
          </p:cNvSpPr>
          <p:nvPr/>
        </p:nvSpPr>
        <p:spPr bwMode="auto">
          <a:xfrm>
            <a:off x="5295239" y="2613025"/>
            <a:ext cx="4292600" cy="4038600"/>
          </a:xfrm>
          <a:prstGeom prst="rect">
            <a:avLst/>
          </a:prstGeom>
          <a:noFill/>
          <a:ln w="9525">
            <a:noFill/>
            <a:miter lim="800000"/>
            <a:headEnd/>
            <a:tailEnd/>
          </a:ln>
        </p:spPr>
        <p:txBody>
          <a:bodyPr/>
          <a:lstStyle/>
          <a:p>
            <a:pPr marL="342900" indent="-342900" eaLnBrk="0" hangingPunct="0">
              <a:spcBef>
                <a:spcPct val="20000"/>
              </a:spcBef>
              <a:buClr>
                <a:schemeClr val="bg2"/>
              </a:buClr>
              <a:buSzPct val="75000"/>
              <a:buFont typeface="Wingdings" pitchFamily="2" charset="2"/>
              <a:buChar char="n"/>
            </a:pPr>
            <a:endParaRPr lang="zh-TW" altLang="en-US" sz="3300">
              <a:ea typeface="新細明體" pitchFamily="18" charset="-120"/>
            </a:endParaRPr>
          </a:p>
          <a:p>
            <a:pPr marL="342900" indent="-342900" eaLnBrk="0" hangingPunct="0">
              <a:spcBef>
                <a:spcPct val="20000"/>
              </a:spcBef>
              <a:buClr>
                <a:schemeClr val="bg2"/>
              </a:buClr>
              <a:buSzPct val="75000"/>
              <a:buFont typeface="Wingdings" pitchFamily="2" charset="2"/>
              <a:buNone/>
            </a:pPr>
            <a:r>
              <a:rPr lang="zh-TW" altLang="en-US" sz="3300">
                <a:latin typeface="華康雅藝體W6(P)" pitchFamily="82" charset="-120"/>
                <a:ea typeface="華康雅藝體W6(P)" pitchFamily="82" charset="-120"/>
              </a:rPr>
              <a:t>   高一、高二各學期學業成績總平均之全校排名百分比比序，</a:t>
            </a:r>
            <a:r>
              <a:rPr lang="zh-TW" altLang="en-US" sz="3300">
                <a:solidFill>
                  <a:srgbClr val="FF0000"/>
                </a:solidFill>
                <a:latin typeface="華康雅藝體W6(P)" pitchFamily="82" charset="-120"/>
                <a:ea typeface="華康雅藝體W6(P)" pitchFamily="82" charset="-120"/>
              </a:rPr>
              <a:t>校排百分比</a:t>
            </a:r>
            <a:r>
              <a:rPr lang="zh-TW" altLang="en-US" sz="3300" b="1">
                <a:solidFill>
                  <a:srgbClr val="FF0000"/>
                </a:solidFill>
                <a:latin typeface="華康雅藝體W6(P)" pitchFamily="82" charset="-120"/>
                <a:ea typeface="華康雅藝體W6(P)" pitchFamily="82" charset="-120"/>
              </a:rPr>
              <a:t>小</a:t>
            </a:r>
            <a:r>
              <a:rPr lang="zh-TW" altLang="en-US" sz="3300">
                <a:solidFill>
                  <a:srgbClr val="FF0000"/>
                </a:solidFill>
                <a:latin typeface="華康雅藝體W6(P)" pitchFamily="82" charset="-120"/>
                <a:ea typeface="華康雅藝體W6(P)" pitchFamily="82" charset="-120"/>
              </a:rPr>
              <a:t>者推薦順序越前面</a:t>
            </a:r>
          </a:p>
        </p:txBody>
      </p:sp>
      <p:sp>
        <p:nvSpPr>
          <p:cNvPr id="8206" name="Line 39"/>
          <p:cNvSpPr>
            <a:spLocks noChangeShapeType="1"/>
          </p:cNvSpPr>
          <p:nvPr/>
        </p:nvSpPr>
        <p:spPr bwMode="auto">
          <a:xfrm>
            <a:off x="2144581" y="5805488"/>
            <a:ext cx="390392" cy="576262"/>
          </a:xfrm>
          <a:prstGeom prst="line">
            <a:avLst/>
          </a:prstGeom>
          <a:noFill/>
          <a:ln w="9525">
            <a:solidFill>
              <a:schemeClr val="tx1"/>
            </a:solidFill>
            <a:round/>
            <a:headEnd/>
            <a:tailEnd/>
          </a:ln>
        </p:spPr>
        <p:txBody>
          <a:bodyPr/>
          <a:lstStyle/>
          <a:p>
            <a:endParaRPr lang="zh-TW" altLang="en-US"/>
          </a:p>
        </p:txBody>
      </p:sp>
      <p:sp>
        <p:nvSpPr>
          <p:cNvPr id="8207" name="Line 40"/>
          <p:cNvSpPr>
            <a:spLocks noChangeShapeType="1"/>
          </p:cNvSpPr>
          <p:nvPr/>
        </p:nvSpPr>
        <p:spPr bwMode="auto">
          <a:xfrm flipH="1">
            <a:off x="1833298" y="5805488"/>
            <a:ext cx="233892" cy="576262"/>
          </a:xfrm>
          <a:prstGeom prst="line">
            <a:avLst/>
          </a:prstGeom>
          <a:noFill/>
          <a:ln w="9525">
            <a:solidFill>
              <a:schemeClr val="tx1"/>
            </a:solidFill>
            <a:round/>
            <a:headEnd/>
            <a:tailEnd/>
          </a:ln>
        </p:spPr>
        <p:txBody>
          <a:bodyPr/>
          <a:lstStyle/>
          <a:p>
            <a:endParaRPr lang="zh-TW" altLang="en-US"/>
          </a:p>
        </p:txBody>
      </p:sp>
      <p:sp>
        <p:nvSpPr>
          <p:cNvPr id="12" name="橢圓 14"/>
          <p:cNvSpPr>
            <a:spLocks noChangeArrowheads="1"/>
          </p:cNvSpPr>
          <p:nvPr/>
        </p:nvSpPr>
        <p:spPr bwMode="auto">
          <a:xfrm>
            <a:off x="1442907" y="6237288"/>
            <a:ext cx="467783" cy="360362"/>
          </a:xfrm>
          <a:prstGeom prst="ellipse">
            <a:avLst/>
          </a:prstGeom>
          <a:solidFill>
            <a:srgbClr val="CC0000"/>
          </a:solidFill>
          <a:ln w="25400" algn="ctr">
            <a:noFill/>
            <a:round/>
            <a:headEnd/>
            <a:tailEnd/>
          </a:ln>
        </p:spPr>
        <p:txBody>
          <a:bodyPr anchor="ctr"/>
          <a:lstStyle/>
          <a:p>
            <a:pPr algn="ctr"/>
            <a:r>
              <a:rPr kumimoji="0" lang="en-US" altLang="zh-TW" b="1">
                <a:solidFill>
                  <a:schemeClr val="bg1"/>
                </a:solidFill>
                <a:latin typeface="華康中特圓體(P)" pitchFamily="34" charset="-120"/>
                <a:ea typeface="華康中特圓體(P)" pitchFamily="34" charset="-120"/>
              </a:rPr>
              <a:t>1</a:t>
            </a:r>
          </a:p>
        </p:txBody>
      </p:sp>
      <p:sp>
        <p:nvSpPr>
          <p:cNvPr id="13" name="橢圓 14"/>
          <p:cNvSpPr>
            <a:spLocks noChangeArrowheads="1"/>
          </p:cNvSpPr>
          <p:nvPr/>
        </p:nvSpPr>
        <p:spPr bwMode="auto">
          <a:xfrm>
            <a:off x="2457583" y="6237288"/>
            <a:ext cx="467783" cy="360362"/>
          </a:xfrm>
          <a:prstGeom prst="ellipse">
            <a:avLst/>
          </a:prstGeom>
          <a:solidFill>
            <a:srgbClr val="CC0000"/>
          </a:solidFill>
          <a:ln w="25400" algn="ctr">
            <a:noFill/>
            <a:round/>
            <a:headEnd/>
            <a:tailEnd/>
          </a:ln>
        </p:spPr>
        <p:txBody>
          <a:bodyPr anchor="ctr"/>
          <a:lstStyle/>
          <a:p>
            <a:pPr algn="ctr"/>
            <a:r>
              <a:rPr kumimoji="0" lang="en-US" altLang="zh-TW" b="1">
                <a:solidFill>
                  <a:schemeClr val="bg1"/>
                </a:solidFill>
                <a:latin typeface="華康中特圓體(P)" pitchFamily="34" charset="-120"/>
                <a:ea typeface="華康中特圓體(P)" pitchFamily="34" charset="-120"/>
              </a:rPr>
              <a:t>2</a:t>
            </a:r>
          </a:p>
        </p:txBody>
      </p:sp>
      <p:sp>
        <p:nvSpPr>
          <p:cNvPr id="27" name="投影片編號版面配置區 26"/>
          <p:cNvSpPr>
            <a:spLocks noGrp="1"/>
          </p:cNvSpPr>
          <p:nvPr>
            <p:ph type="sldNum" sz="quarter" idx="12"/>
          </p:nvPr>
        </p:nvSpPr>
        <p:spPr/>
        <p:txBody>
          <a:bodyPr/>
          <a:lstStyle/>
          <a:p>
            <a:fld id="{1AD93096-5B34-4342-9326-69289CEAE4C2}" type="slidenum">
              <a:rPr lang="en-US" smtClean="0"/>
              <a:pPr/>
              <a:t>50</a:t>
            </a:fld>
            <a:endParaRPr lang="en-US"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subTnLst>
                                    <p:set>
                                      <p:cBhvr override="childStyle">
                                        <p:cTn dur="1" fill="hold" display="0" masterRel="nextClick" afterEffect="1"/>
                                        <p:tgtEl>
                                          <p:spTgt spid="24"/>
                                        </p:tgtEl>
                                        <p:attrNameLst>
                                          <p:attrName>style.visibility</p:attrName>
                                        </p:attrNameLst>
                                      </p:cBhvr>
                                      <p:to>
                                        <p:strVal val="hidden"/>
                                      </p:to>
                                    </p:set>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2" presetClass="entr" presetSubtype="1" fill="hold" grpId="0" nodeType="clickEffect">
                                  <p:stCondLst>
                                    <p:cond delay="0"/>
                                  </p:stCondLst>
                                  <p:childTnLst>
                                    <p:set>
                                      <p:cBhvr>
                                        <p:cTn id="22" dur="1" fill="hold">
                                          <p:stCondLst>
                                            <p:cond delay="0"/>
                                          </p:stCondLst>
                                        </p:cTn>
                                        <p:tgtEl>
                                          <p:spTgt spid="152685"/>
                                        </p:tgtEl>
                                        <p:attrNameLst>
                                          <p:attrName>style.visibility</p:attrName>
                                        </p:attrNameLst>
                                      </p:cBhvr>
                                      <p:to>
                                        <p:strVal val="visible"/>
                                      </p:to>
                                    </p:set>
                                    <p:animEffect transition="in" filter="slide(fromTop)">
                                      <p:cBhvr>
                                        <p:cTn id="23" dur="500"/>
                                        <p:tgtEl>
                                          <p:spTgt spid="15268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8"/>
                                        </p:tgtEl>
                                        <p:attrNameLst>
                                          <p:attrName>style.visibility</p:attrName>
                                        </p:attrNameLst>
                                      </p:cBhvr>
                                      <p:to>
                                        <p:strVal val="visible"/>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childTnLst>
                                </p:cTn>
                              </p:par>
                            </p:childTnLst>
                          </p:cTn>
                        </p:par>
                      </p:childTnLst>
                    </p:cTn>
                  </p:par>
                  <p:par>
                    <p:cTn id="48" fill="hold" nodeType="clickPar">
                      <p:stCondLst>
                        <p:cond delay="indefinite"/>
                      </p:stCondLst>
                      <p:childTnLst>
                        <p:par>
                          <p:cTn id="49" fill="hold" nodeType="withGroup">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childTnLst>
                                </p:cTn>
                              </p:par>
                            </p:childTnLst>
                          </p:cTn>
                        </p:par>
                      </p:childTnLst>
                    </p:cTn>
                  </p:par>
                  <p:par>
                    <p:cTn id="52" fill="hold" nodeType="clickPar">
                      <p:stCondLst>
                        <p:cond delay="indefinite"/>
                      </p:stCondLst>
                      <p:childTnLst>
                        <p:par>
                          <p:cTn id="53" fill="hold" nodeType="withGroup">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 grpId="0" animBg="1"/>
      <p:bldP spid="5" grpId="0" animBg="1"/>
      <p:bldP spid="6" grpId="0" animBg="1"/>
      <p:bldP spid="7" grpId="0" animBg="1"/>
      <p:bldP spid="8" grpId="0" animBg="1"/>
      <p:bldP spid="9" grpId="0" animBg="1"/>
      <p:bldP spid="152685" grpId="0"/>
      <p:bldP spid="12" grpId="0" animBg="1"/>
      <p:bldP spid="13"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2"/>
          <p:cNvPicPr>
            <a:picLocks noChangeAspect="1" noChangeArrowheads="1"/>
          </p:cNvPicPr>
          <p:nvPr/>
        </p:nvPicPr>
        <p:blipFill>
          <a:blip r:embed="rId2"/>
          <a:srcRect/>
          <a:stretch>
            <a:fillRect/>
          </a:stretch>
        </p:blipFill>
        <p:spPr bwMode="auto">
          <a:xfrm>
            <a:off x="166654" y="170566"/>
            <a:ext cx="9572692" cy="6473144"/>
          </a:xfrm>
          <a:prstGeom prst="rect">
            <a:avLst/>
          </a:prstGeom>
          <a:noFill/>
          <a:ln w="9525">
            <a:noFill/>
            <a:miter lim="800000"/>
            <a:headEnd/>
            <a:tailEnd/>
          </a:ln>
          <a:effectLst/>
        </p:spPr>
      </p:pic>
      <p:sp>
        <p:nvSpPr>
          <p:cNvPr id="2" name="投影片編號版面配置區 1"/>
          <p:cNvSpPr>
            <a:spLocks noGrp="1"/>
          </p:cNvSpPr>
          <p:nvPr>
            <p:ph type="sldNum" sz="quarter" idx="12"/>
          </p:nvPr>
        </p:nvSpPr>
        <p:spPr/>
        <p:txBody>
          <a:bodyPr/>
          <a:lstStyle/>
          <a:p>
            <a:fld id="{1AD93096-5B34-4342-9326-69289CEAE4C2}" type="slidenum">
              <a:rPr lang="en-US" smtClean="0"/>
              <a:pPr/>
              <a:t>51</a:t>
            </a:fld>
            <a:endParaRPr lang="en-US" dirty="0">
              <a:solidFill>
                <a:schemeClr val="tx2"/>
              </a:solidFill>
            </a:endParaRPr>
          </a:p>
        </p:txBody>
      </p:sp>
      <p:sp>
        <p:nvSpPr>
          <p:cNvPr id="4" name="文字方塊 3"/>
          <p:cNvSpPr txBox="1"/>
          <p:nvPr/>
        </p:nvSpPr>
        <p:spPr>
          <a:xfrm>
            <a:off x="166654" y="142852"/>
            <a:ext cx="1143008" cy="923330"/>
          </a:xfrm>
          <a:prstGeom prst="rect">
            <a:avLst/>
          </a:prstGeom>
          <a:solidFill>
            <a:schemeClr val="bg1"/>
          </a:solidFill>
        </p:spPr>
        <p:txBody>
          <a:bodyPr wrap="square" rtlCol="0">
            <a:spAutoFit/>
          </a:bodyPr>
          <a:lstStyle/>
          <a:p>
            <a:endParaRPr lang="en-US" altLang="zh-TW" dirty="0"/>
          </a:p>
          <a:p>
            <a:endParaRPr lang="en-US" altLang="zh-TW" dirty="0"/>
          </a:p>
          <a:p>
            <a:endParaRPr lang="zh-TW" alt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1AD93096-5B34-4342-9326-69289CEAE4C2}" type="slidenum">
              <a:rPr lang="en-US" smtClean="0"/>
              <a:pPr/>
              <a:t>52</a:t>
            </a:fld>
            <a:endParaRPr lang="en-US" dirty="0">
              <a:solidFill>
                <a:schemeClr val="tx2"/>
              </a:solidFill>
            </a:endParaRPr>
          </a:p>
        </p:txBody>
      </p:sp>
      <p:pic>
        <p:nvPicPr>
          <p:cNvPr id="116738" name="Picture 2"/>
          <p:cNvPicPr>
            <a:picLocks noChangeAspect="1" noChangeArrowheads="1"/>
          </p:cNvPicPr>
          <p:nvPr/>
        </p:nvPicPr>
        <p:blipFill>
          <a:blip r:embed="rId2"/>
          <a:srcRect/>
          <a:stretch>
            <a:fillRect/>
          </a:stretch>
        </p:blipFill>
        <p:spPr bwMode="auto">
          <a:xfrm>
            <a:off x="166654" y="188564"/>
            <a:ext cx="9429816" cy="6383708"/>
          </a:xfrm>
          <a:prstGeom prst="rect">
            <a:avLst/>
          </a:prstGeom>
          <a:noFill/>
          <a:ln w="9525">
            <a:noFill/>
            <a:miter lim="800000"/>
            <a:headEnd/>
            <a:tailEnd/>
          </a:ln>
          <a:effectLst/>
        </p:spPr>
      </p:pic>
      <p:sp>
        <p:nvSpPr>
          <p:cNvPr id="4" name="文字方塊 3"/>
          <p:cNvSpPr txBox="1"/>
          <p:nvPr/>
        </p:nvSpPr>
        <p:spPr>
          <a:xfrm>
            <a:off x="166654" y="0"/>
            <a:ext cx="1143008" cy="923330"/>
          </a:xfrm>
          <a:prstGeom prst="rect">
            <a:avLst/>
          </a:prstGeom>
          <a:solidFill>
            <a:schemeClr val="bg1"/>
          </a:solidFill>
        </p:spPr>
        <p:txBody>
          <a:bodyPr wrap="square" rtlCol="0">
            <a:spAutoFit/>
          </a:bodyPr>
          <a:lstStyle/>
          <a:p>
            <a:endParaRPr lang="en-US" altLang="zh-TW" dirty="0"/>
          </a:p>
          <a:p>
            <a:endParaRPr lang="en-US" altLang="zh-TW" dirty="0"/>
          </a:p>
          <a:p>
            <a:endParaRPr lang="zh-TW" alt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1AD93096-5B34-4342-9326-69289CEAE4C2}" type="slidenum">
              <a:rPr lang="en-US" smtClean="0"/>
              <a:pPr/>
              <a:t>53</a:t>
            </a:fld>
            <a:endParaRPr lang="en-US" dirty="0">
              <a:solidFill>
                <a:schemeClr val="tx2"/>
              </a:solidFill>
            </a:endParaRPr>
          </a:p>
        </p:txBody>
      </p:sp>
      <p:pic>
        <p:nvPicPr>
          <p:cNvPr id="117762" name="Picture 2"/>
          <p:cNvPicPr>
            <a:picLocks noChangeAspect="1" noChangeArrowheads="1"/>
          </p:cNvPicPr>
          <p:nvPr/>
        </p:nvPicPr>
        <p:blipFill>
          <a:blip r:embed="rId2"/>
          <a:srcRect/>
          <a:stretch>
            <a:fillRect/>
          </a:stretch>
        </p:blipFill>
        <p:spPr bwMode="auto">
          <a:xfrm>
            <a:off x="0" y="281592"/>
            <a:ext cx="9667907" cy="6362118"/>
          </a:xfrm>
          <a:prstGeom prst="rect">
            <a:avLst/>
          </a:prstGeom>
          <a:noFill/>
          <a:ln w="9525">
            <a:noFill/>
            <a:miter lim="800000"/>
            <a:headEnd/>
            <a:tailEnd/>
          </a:ln>
          <a:effectLst/>
        </p:spPr>
      </p:pic>
      <p:sp>
        <p:nvSpPr>
          <p:cNvPr id="4" name="文字方塊 3"/>
          <p:cNvSpPr txBox="1"/>
          <p:nvPr/>
        </p:nvSpPr>
        <p:spPr>
          <a:xfrm>
            <a:off x="0" y="285728"/>
            <a:ext cx="1143008" cy="923330"/>
          </a:xfrm>
          <a:prstGeom prst="rect">
            <a:avLst/>
          </a:prstGeom>
          <a:solidFill>
            <a:schemeClr val="bg1"/>
          </a:solidFill>
        </p:spPr>
        <p:txBody>
          <a:bodyPr wrap="square" rtlCol="0">
            <a:spAutoFit/>
          </a:bodyPr>
          <a:lstStyle/>
          <a:p>
            <a:endParaRPr lang="en-US" altLang="zh-TW" dirty="0"/>
          </a:p>
          <a:p>
            <a:endParaRPr lang="en-US" altLang="zh-TW" dirty="0"/>
          </a:p>
          <a:p>
            <a:endParaRPr lang="zh-TW" alt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1AD93096-5B34-4342-9326-69289CEAE4C2}" type="slidenum">
              <a:rPr lang="en-US" smtClean="0"/>
              <a:pPr/>
              <a:t>54</a:t>
            </a:fld>
            <a:endParaRPr lang="en-US" dirty="0">
              <a:solidFill>
                <a:schemeClr val="tx2"/>
              </a:solidFill>
            </a:endParaRPr>
          </a:p>
        </p:txBody>
      </p:sp>
      <p:pic>
        <p:nvPicPr>
          <p:cNvPr id="118786" name="Picture 2"/>
          <p:cNvPicPr>
            <a:picLocks noChangeAspect="1" noChangeArrowheads="1"/>
          </p:cNvPicPr>
          <p:nvPr/>
        </p:nvPicPr>
        <p:blipFill>
          <a:blip r:embed="rId2"/>
          <a:srcRect/>
          <a:stretch>
            <a:fillRect/>
          </a:stretch>
        </p:blipFill>
        <p:spPr bwMode="auto">
          <a:xfrm>
            <a:off x="166654" y="178571"/>
            <a:ext cx="9429816" cy="6322263"/>
          </a:xfrm>
          <a:prstGeom prst="rect">
            <a:avLst/>
          </a:prstGeom>
          <a:noFill/>
          <a:ln w="9525">
            <a:noFill/>
            <a:miter lim="800000"/>
            <a:headEnd/>
            <a:tailEnd/>
          </a:ln>
          <a:effectLst/>
        </p:spPr>
      </p:pic>
      <p:sp>
        <p:nvSpPr>
          <p:cNvPr id="4" name="文字方塊 3"/>
          <p:cNvSpPr txBox="1"/>
          <p:nvPr/>
        </p:nvSpPr>
        <p:spPr>
          <a:xfrm>
            <a:off x="166654" y="142852"/>
            <a:ext cx="1143008" cy="923330"/>
          </a:xfrm>
          <a:prstGeom prst="rect">
            <a:avLst/>
          </a:prstGeom>
          <a:solidFill>
            <a:schemeClr val="bg1"/>
          </a:solidFill>
        </p:spPr>
        <p:txBody>
          <a:bodyPr wrap="square" rtlCol="0">
            <a:spAutoFit/>
          </a:bodyPr>
          <a:lstStyle/>
          <a:p>
            <a:endParaRPr lang="en-US" altLang="zh-TW" dirty="0"/>
          </a:p>
          <a:p>
            <a:endParaRPr lang="en-US" altLang="zh-TW" dirty="0"/>
          </a:p>
          <a:p>
            <a:endParaRPr lang="zh-TW" alt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1AD93096-5B34-4342-9326-69289CEAE4C2}" type="slidenum">
              <a:rPr lang="en-US" smtClean="0"/>
              <a:pPr/>
              <a:t>55</a:t>
            </a:fld>
            <a:endParaRPr lang="en-US" dirty="0">
              <a:solidFill>
                <a:schemeClr val="tx2"/>
              </a:solidFill>
            </a:endParaRPr>
          </a:p>
        </p:txBody>
      </p:sp>
      <p:pic>
        <p:nvPicPr>
          <p:cNvPr id="119810" name="Picture 2"/>
          <p:cNvPicPr>
            <a:picLocks noChangeAspect="1" noChangeArrowheads="1"/>
          </p:cNvPicPr>
          <p:nvPr/>
        </p:nvPicPr>
        <p:blipFill>
          <a:blip r:embed="rId2"/>
          <a:srcRect/>
          <a:stretch>
            <a:fillRect/>
          </a:stretch>
        </p:blipFill>
        <p:spPr bwMode="auto">
          <a:xfrm>
            <a:off x="166654" y="237164"/>
            <a:ext cx="9429816" cy="6263670"/>
          </a:xfrm>
          <a:prstGeom prst="rect">
            <a:avLst/>
          </a:prstGeom>
          <a:noFill/>
          <a:ln w="9525">
            <a:noFill/>
            <a:miter lim="800000"/>
            <a:headEnd/>
            <a:tailEnd/>
          </a:ln>
          <a:effectLst/>
        </p:spPr>
      </p:pic>
      <p:sp>
        <p:nvSpPr>
          <p:cNvPr id="4" name="文字方塊 3"/>
          <p:cNvSpPr txBox="1"/>
          <p:nvPr/>
        </p:nvSpPr>
        <p:spPr>
          <a:xfrm>
            <a:off x="166654" y="142852"/>
            <a:ext cx="1143008" cy="923330"/>
          </a:xfrm>
          <a:prstGeom prst="rect">
            <a:avLst/>
          </a:prstGeom>
          <a:solidFill>
            <a:schemeClr val="bg1"/>
          </a:solidFill>
        </p:spPr>
        <p:txBody>
          <a:bodyPr wrap="square" rtlCol="0">
            <a:spAutoFit/>
          </a:bodyPr>
          <a:lstStyle/>
          <a:p>
            <a:endParaRPr lang="en-US" altLang="zh-TW" dirty="0"/>
          </a:p>
          <a:p>
            <a:endParaRPr lang="en-US" altLang="zh-TW" dirty="0"/>
          </a:p>
          <a:p>
            <a:endParaRPr lang="zh-TW" alt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2"/>
          <p:cNvSpPr txBox="1">
            <a:spLocks noChangeArrowheads="1"/>
          </p:cNvSpPr>
          <p:nvPr/>
        </p:nvSpPr>
        <p:spPr>
          <a:xfrm>
            <a:off x="560512" y="548681"/>
            <a:ext cx="8928992" cy="719931"/>
          </a:xfrm>
          <a:prstGeom prst="rect">
            <a:avLst/>
          </a:prstGeom>
          <a:noFill/>
        </p:spPr>
        <p:txBody>
          <a:bodyPr/>
          <a:lstStyle/>
          <a:p>
            <a:pPr eaLnBrk="1" hangingPunct="1">
              <a:defRPr/>
            </a:pPr>
            <a:r>
              <a:rPr lang="zh-TW" altLang="en-US" sz="3600" dirty="0">
                <a:solidFill>
                  <a:schemeClr val="accent4">
                    <a:lumMod val="50000"/>
                  </a:schemeClr>
                </a:solidFill>
                <a:latin typeface="微軟正黑體" panose="020B0604030504040204" pitchFamily="34" charset="-120"/>
                <a:ea typeface="微軟正黑體" panose="020B0604030504040204" pitchFamily="34" charset="-120"/>
              </a:rPr>
              <a:t>高中推薦注意事項</a:t>
            </a:r>
            <a:endParaRPr lang="en-US" altLang="zh-TW" sz="2400" dirty="0">
              <a:solidFill>
                <a:srgbClr val="FF0000"/>
              </a:solidFill>
              <a:latin typeface="微軟正黑體" panose="020B0604030504040204" pitchFamily="34" charset="-120"/>
              <a:ea typeface="微軟正黑體" panose="020B0604030504040204" pitchFamily="34" charset="-120"/>
            </a:endParaRPr>
          </a:p>
        </p:txBody>
      </p:sp>
      <p:graphicFrame>
        <p:nvGraphicFramePr>
          <p:cNvPr id="27" name="Group 31"/>
          <p:cNvGraphicFramePr>
            <a:graphicFrameLocks noGrp="1"/>
          </p:cNvGraphicFramePr>
          <p:nvPr>
            <p:ph sz="half" idx="4294967295"/>
            <p:extLst>
              <p:ext uri="{D42A27DB-BD31-4B8C-83A1-F6EECF244321}">
                <p14:modId xmlns:p14="http://schemas.microsoft.com/office/powerpoint/2010/main" val="4183722172"/>
              </p:ext>
            </p:extLst>
          </p:nvPr>
        </p:nvGraphicFramePr>
        <p:xfrm>
          <a:off x="668524" y="1772816"/>
          <a:ext cx="8820980" cy="3888432"/>
        </p:xfrm>
        <a:graphic>
          <a:graphicData uri="http://schemas.openxmlformats.org/drawingml/2006/table">
            <a:tbl>
              <a:tblPr/>
              <a:tblGrid>
                <a:gridCol w="1605280">
                  <a:extLst>
                    <a:ext uri="{9D8B030D-6E8A-4147-A177-3AD203B41FA5}">
                      <a16:colId xmlns:a16="http://schemas.microsoft.com/office/drawing/2014/main" val="20000"/>
                    </a:ext>
                  </a:extLst>
                </a:gridCol>
                <a:gridCol w="7215700">
                  <a:extLst>
                    <a:ext uri="{9D8B030D-6E8A-4147-A177-3AD203B41FA5}">
                      <a16:colId xmlns:a16="http://schemas.microsoft.com/office/drawing/2014/main" val="20001"/>
                    </a:ext>
                  </a:extLst>
                </a:gridCol>
              </a:tblGrid>
              <a:tr h="1481307">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TW" altLang="en-US" sz="2400" b="1" i="0" u="none" strike="noStrike" cap="none" normalizeH="0" baseline="0" dirty="0">
                          <a:ln>
                            <a:noFill/>
                          </a:ln>
                          <a:solidFill>
                            <a:schemeClr val="tx1"/>
                          </a:solidFill>
                          <a:effectLst/>
                          <a:latin typeface="+mj-ea"/>
                          <a:ea typeface="+mj-ea"/>
                          <a:cs typeface="Times New Roman" pitchFamily="18" charset="0"/>
                        </a:rPr>
                        <a:t>推薦資格</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lang="en-US" altLang="zh-TW" sz="2000" kern="1200" dirty="0">
                          <a:solidFill>
                            <a:schemeClr val="tx1"/>
                          </a:solidFill>
                          <a:effectLst/>
                          <a:latin typeface="+mj-ea"/>
                          <a:ea typeface="+mj-ea"/>
                          <a:cs typeface="+mn-cs"/>
                        </a:rPr>
                        <a:t>1.</a:t>
                      </a:r>
                      <a:r>
                        <a:rPr lang="zh-TW" altLang="zh-TW" sz="2000" kern="1200" dirty="0">
                          <a:solidFill>
                            <a:srgbClr val="FF0000"/>
                          </a:solidFill>
                          <a:effectLst/>
                          <a:latin typeface="+mj-ea"/>
                          <a:ea typeface="+mj-ea"/>
                          <a:cs typeface="+mn-cs"/>
                        </a:rPr>
                        <a:t>全程就讀、前四學期學業成績總平均校排</a:t>
                      </a:r>
                      <a:r>
                        <a:rPr lang="zh-TW" altLang="en-US" sz="2000" kern="1200" dirty="0">
                          <a:solidFill>
                            <a:srgbClr val="FF0000"/>
                          </a:solidFill>
                          <a:effectLst/>
                          <a:latin typeface="+mj-ea"/>
                          <a:ea typeface="+mj-ea"/>
                          <a:cs typeface="+mn-cs"/>
                        </a:rPr>
                        <a:t>名</a:t>
                      </a:r>
                      <a:r>
                        <a:rPr lang="zh-TW" altLang="zh-TW" sz="2000" kern="1200" dirty="0">
                          <a:solidFill>
                            <a:srgbClr val="FF0000"/>
                          </a:solidFill>
                          <a:effectLst/>
                          <a:latin typeface="+mj-ea"/>
                          <a:ea typeface="+mj-ea"/>
                          <a:cs typeface="+mn-cs"/>
                        </a:rPr>
                        <a:t>百分比符合大學</a:t>
                      </a:r>
                      <a:endParaRPr lang="en-US" altLang="zh-TW" sz="2000" kern="1200" dirty="0">
                        <a:solidFill>
                          <a:srgbClr val="FF0000"/>
                        </a:solidFill>
                        <a:effectLst/>
                        <a:latin typeface="+mj-ea"/>
                        <a:ea typeface="+mj-ea"/>
                        <a:cs typeface="+mn-cs"/>
                      </a:endParaRPr>
                    </a:p>
                    <a:p>
                      <a:pPr marL="342900" marR="0" lvl="0" indent="-342900" algn="l" defTabSz="914400" rtl="0" eaLnBrk="1" fontAlgn="base" latinLnBrk="0" hangingPunct="1">
                        <a:lnSpc>
                          <a:spcPct val="100000"/>
                        </a:lnSpc>
                        <a:spcBef>
                          <a:spcPct val="0"/>
                        </a:spcBef>
                        <a:spcAft>
                          <a:spcPct val="0"/>
                        </a:spcAft>
                        <a:buClrTx/>
                        <a:buSzTx/>
                        <a:buFontTx/>
                        <a:buNone/>
                        <a:tabLst/>
                      </a:pPr>
                      <a:r>
                        <a:rPr lang="en-US" altLang="zh-TW" sz="2000" kern="1200" dirty="0">
                          <a:solidFill>
                            <a:srgbClr val="FF0000"/>
                          </a:solidFill>
                          <a:effectLst/>
                          <a:latin typeface="+mj-ea"/>
                          <a:ea typeface="+mj-ea"/>
                          <a:cs typeface="+mn-cs"/>
                        </a:rPr>
                        <a:t>   </a:t>
                      </a:r>
                      <a:r>
                        <a:rPr lang="zh-TW" altLang="zh-TW" sz="2000" kern="1200" dirty="0">
                          <a:solidFill>
                            <a:srgbClr val="FF0000"/>
                          </a:solidFill>
                          <a:effectLst/>
                          <a:latin typeface="+mj-ea"/>
                          <a:ea typeface="+mj-ea"/>
                          <a:cs typeface="+mn-cs"/>
                        </a:rPr>
                        <a:t>規定</a:t>
                      </a:r>
                      <a:r>
                        <a:rPr lang="zh-TW" altLang="en-US" sz="2000" kern="1200" dirty="0">
                          <a:solidFill>
                            <a:srgbClr val="FF0000"/>
                          </a:solidFill>
                          <a:effectLst/>
                          <a:latin typeface="+mj-ea"/>
                          <a:ea typeface="+mn-ea"/>
                          <a:cs typeface="+mn-cs"/>
                        </a:rPr>
                        <a:t>。</a:t>
                      </a:r>
                      <a:endParaRPr lang="en-US" altLang="zh-TW" sz="2000" kern="1200" dirty="0">
                        <a:solidFill>
                          <a:srgbClr val="FF0000"/>
                        </a:solidFill>
                        <a:effectLst/>
                        <a:latin typeface="+mj-ea"/>
                        <a:ea typeface="+mj-ea"/>
                        <a:cs typeface="+mn-cs"/>
                      </a:endParaRPr>
                    </a:p>
                    <a:p>
                      <a:pPr marL="342900" marR="0" lvl="0" indent="-342900" algn="l" defTabSz="914400" rtl="0" eaLnBrk="1" fontAlgn="base" latinLnBrk="0" hangingPunct="1">
                        <a:lnSpc>
                          <a:spcPct val="100000"/>
                        </a:lnSpc>
                        <a:spcBef>
                          <a:spcPct val="0"/>
                        </a:spcBef>
                        <a:spcAft>
                          <a:spcPct val="0"/>
                        </a:spcAft>
                        <a:buClrTx/>
                        <a:buSzTx/>
                        <a:buFontTx/>
                        <a:buNone/>
                        <a:tabLst/>
                      </a:pPr>
                      <a:r>
                        <a:rPr lang="en-US" altLang="zh-TW" sz="2000" kern="1200" dirty="0">
                          <a:solidFill>
                            <a:schemeClr val="tx1"/>
                          </a:solidFill>
                          <a:effectLst/>
                          <a:latin typeface="+mj-ea"/>
                          <a:ea typeface="+mj-ea"/>
                          <a:cs typeface="+mn-cs"/>
                        </a:rPr>
                        <a:t>2.</a:t>
                      </a:r>
                      <a:r>
                        <a:rPr lang="zh-TW" altLang="en-US" sz="2000" kern="1200" dirty="0">
                          <a:solidFill>
                            <a:schemeClr val="tx1"/>
                          </a:solidFill>
                          <a:effectLst/>
                          <a:latin typeface="+mj-ea"/>
                          <a:ea typeface="+mj-ea"/>
                          <a:cs typeface="+mn-cs"/>
                        </a:rPr>
                        <a:t>各</a:t>
                      </a:r>
                      <a:r>
                        <a:rPr lang="zh-TW" altLang="zh-TW" sz="2000" kern="1200" dirty="0">
                          <a:solidFill>
                            <a:schemeClr val="tx1"/>
                          </a:solidFill>
                          <a:effectLst/>
                          <a:latin typeface="+mj-ea"/>
                          <a:ea typeface="+mj-ea"/>
                          <a:cs typeface="+mn-cs"/>
                        </a:rPr>
                        <a:t>藝才班及體育班</a:t>
                      </a:r>
                      <a:r>
                        <a:rPr lang="zh-TW" altLang="en-US" sz="2000" kern="1200" dirty="0">
                          <a:solidFill>
                            <a:schemeClr val="tx1"/>
                          </a:solidFill>
                          <a:effectLst/>
                          <a:latin typeface="+mj-ea"/>
                          <a:ea typeface="+mj-ea"/>
                          <a:cs typeface="+mn-cs"/>
                        </a:rPr>
                        <a:t>分別</a:t>
                      </a:r>
                      <a:r>
                        <a:rPr lang="zh-TW" altLang="zh-TW" sz="2000" kern="1200" dirty="0">
                          <a:solidFill>
                            <a:schemeClr val="tx1"/>
                          </a:solidFill>
                          <a:effectLst/>
                          <a:latin typeface="+mj-ea"/>
                          <a:ea typeface="+mj-ea"/>
                          <a:cs typeface="+mn-cs"/>
                        </a:rPr>
                        <a:t>計算校排</a:t>
                      </a:r>
                      <a:r>
                        <a:rPr lang="zh-TW" altLang="en-US" sz="2000" kern="1200" dirty="0">
                          <a:solidFill>
                            <a:schemeClr val="tx1"/>
                          </a:solidFill>
                          <a:effectLst/>
                          <a:latin typeface="+mj-ea"/>
                          <a:ea typeface="+mj-ea"/>
                          <a:cs typeface="+mn-cs"/>
                        </a:rPr>
                        <a:t>名</a:t>
                      </a:r>
                      <a:r>
                        <a:rPr lang="zh-TW" altLang="zh-TW" sz="2000" kern="1200" dirty="0">
                          <a:solidFill>
                            <a:schemeClr val="tx1"/>
                          </a:solidFill>
                          <a:effectLst/>
                          <a:latin typeface="+mj-ea"/>
                          <a:ea typeface="+mj-ea"/>
                          <a:cs typeface="+mn-cs"/>
                        </a:rPr>
                        <a:t>百分比</a:t>
                      </a:r>
                      <a:r>
                        <a:rPr lang="zh-TW" altLang="en-US" sz="2000" kern="1200" dirty="0">
                          <a:solidFill>
                            <a:schemeClr val="tx1"/>
                          </a:solidFill>
                          <a:effectLst/>
                          <a:latin typeface="+mj-ea"/>
                          <a:ea typeface="+mj-ea"/>
                          <a:cs typeface="+mn-cs"/>
                        </a:rPr>
                        <a:t>，並</a:t>
                      </a:r>
                      <a:r>
                        <a:rPr lang="zh-TW" altLang="zh-TW" sz="2000" kern="1200" dirty="0">
                          <a:solidFill>
                            <a:schemeClr val="tx1"/>
                          </a:solidFill>
                          <a:effectLst/>
                          <a:latin typeface="+mj-ea"/>
                          <a:ea typeface="+mj-ea"/>
                          <a:cs typeface="+mn-cs"/>
                        </a:rPr>
                        <a:t>限被推薦至大</a:t>
                      </a:r>
                      <a:endParaRPr lang="en-US" altLang="zh-TW" sz="2000" kern="1200" dirty="0">
                        <a:solidFill>
                          <a:schemeClr val="tx1"/>
                        </a:solidFill>
                        <a:effectLst/>
                        <a:latin typeface="+mj-ea"/>
                        <a:ea typeface="+mj-ea"/>
                        <a:cs typeface="+mn-cs"/>
                      </a:endParaRPr>
                    </a:p>
                    <a:p>
                      <a:pPr marL="342900" marR="0" lvl="0" indent="-342900" algn="l" defTabSz="914400" rtl="0" eaLnBrk="1" fontAlgn="base" latinLnBrk="0" hangingPunct="1">
                        <a:lnSpc>
                          <a:spcPct val="100000"/>
                        </a:lnSpc>
                        <a:spcBef>
                          <a:spcPct val="0"/>
                        </a:spcBef>
                        <a:spcAft>
                          <a:spcPct val="0"/>
                        </a:spcAft>
                        <a:buClrTx/>
                        <a:buSzTx/>
                        <a:buFontTx/>
                        <a:buNone/>
                        <a:tabLst/>
                      </a:pPr>
                      <a:r>
                        <a:rPr lang="en-US" altLang="zh-TW" sz="2000" kern="1200" dirty="0">
                          <a:solidFill>
                            <a:schemeClr val="tx1"/>
                          </a:solidFill>
                          <a:effectLst/>
                          <a:latin typeface="+mj-ea"/>
                          <a:ea typeface="+mj-ea"/>
                          <a:cs typeface="+mn-cs"/>
                        </a:rPr>
                        <a:t>   </a:t>
                      </a:r>
                      <a:r>
                        <a:rPr lang="zh-TW" altLang="zh-TW" sz="2000" kern="1200" dirty="0">
                          <a:solidFill>
                            <a:schemeClr val="tx1"/>
                          </a:solidFill>
                          <a:effectLst/>
                          <a:latin typeface="+mj-ea"/>
                          <a:ea typeface="+mj-ea"/>
                          <a:cs typeface="+mn-cs"/>
                        </a:rPr>
                        <a:t>學</a:t>
                      </a:r>
                      <a:r>
                        <a:rPr lang="en-US" altLang="zh-TW" sz="2000" kern="1200" dirty="0">
                          <a:solidFill>
                            <a:schemeClr val="tx1"/>
                          </a:solidFill>
                          <a:effectLst/>
                          <a:latin typeface="+mj-ea"/>
                          <a:ea typeface="+mj-ea"/>
                          <a:cs typeface="+mn-cs"/>
                        </a:rPr>
                        <a:t>4-7</a:t>
                      </a:r>
                      <a:r>
                        <a:rPr lang="zh-TW" altLang="zh-TW" sz="2000" kern="1200" dirty="0">
                          <a:solidFill>
                            <a:schemeClr val="tx1"/>
                          </a:solidFill>
                          <a:effectLst/>
                          <a:latin typeface="+mj-ea"/>
                          <a:ea typeface="+mj-ea"/>
                          <a:cs typeface="+mn-cs"/>
                        </a:rPr>
                        <a:t>類與學生在校所學相關之學群。</a:t>
                      </a:r>
                      <a:endParaRPr lang="en-US" altLang="zh-TW" sz="2000" kern="1200" dirty="0">
                        <a:solidFill>
                          <a:schemeClr val="tx1"/>
                        </a:solidFill>
                        <a:effectLst/>
                        <a:latin typeface="+mj-ea"/>
                        <a:ea typeface="+mj-ea"/>
                        <a:cs typeface="+mn-cs"/>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81327">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1" lang="zh-TW" altLang="en-US" sz="2400" b="1" i="0" u="none" strike="noStrike" kern="1200" cap="none" normalizeH="0" baseline="0" dirty="0">
                          <a:ln>
                            <a:noFill/>
                          </a:ln>
                          <a:solidFill>
                            <a:schemeClr val="tx1"/>
                          </a:solidFill>
                          <a:effectLst/>
                          <a:latin typeface="+mj-ea"/>
                          <a:ea typeface="+mj-ea"/>
                          <a:cs typeface="Times New Roman" pitchFamily="18" charset="0"/>
                        </a:rPr>
                        <a:t>成績檢定</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lang="zh-TW" altLang="zh-TW" sz="2000" kern="1200" dirty="0">
                          <a:solidFill>
                            <a:schemeClr val="tx1"/>
                          </a:solidFill>
                          <a:effectLst/>
                          <a:latin typeface="+mj-ea"/>
                          <a:ea typeface="+mj-ea"/>
                          <a:cs typeface="+mn-cs"/>
                        </a:rPr>
                        <a:t>學科能力測驗、術科</a:t>
                      </a:r>
                      <a:r>
                        <a:rPr lang="zh-TW" altLang="en-US" sz="2000" kern="1200" dirty="0">
                          <a:solidFill>
                            <a:schemeClr val="tx1"/>
                          </a:solidFill>
                          <a:effectLst/>
                          <a:latin typeface="+mj-ea"/>
                          <a:ea typeface="+mj-ea"/>
                          <a:cs typeface="+mn-cs"/>
                        </a:rPr>
                        <a:t>或英聽</a:t>
                      </a:r>
                      <a:r>
                        <a:rPr lang="zh-TW" altLang="zh-TW" sz="2000" kern="1200" dirty="0">
                          <a:solidFill>
                            <a:schemeClr val="tx1"/>
                          </a:solidFill>
                          <a:effectLst/>
                          <a:latin typeface="+mj-ea"/>
                          <a:ea typeface="+mj-ea"/>
                          <a:cs typeface="+mn-cs"/>
                        </a:rPr>
                        <a:t>成績通過校系之檢定標準</a:t>
                      </a:r>
                      <a:r>
                        <a:rPr lang="en-US" altLang="zh-TW" sz="2000" kern="1200" dirty="0">
                          <a:solidFill>
                            <a:schemeClr val="tx1"/>
                          </a:solidFill>
                          <a:effectLst/>
                          <a:latin typeface="+mj-ea"/>
                          <a:ea typeface="+mj-ea"/>
                          <a:cs typeface="+mn-cs"/>
                        </a:rPr>
                        <a:t>(</a:t>
                      </a:r>
                      <a:r>
                        <a:rPr lang="zh-TW" altLang="en-US" sz="2000" kern="1200" dirty="0">
                          <a:solidFill>
                            <a:schemeClr val="tx1"/>
                          </a:solidFill>
                          <a:effectLst/>
                          <a:latin typeface="+mj-ea"/>
                          <a:ea typeface="+mj-ea"/>
                          <a:cs typeface="+mn-cs"/>
                        </a:rPr>
                        <a:t>各校自訂</a:t>
                      </a:r>
                      <a:r>
                        <a:rPr lang="en-US" altLang="zh-TW" sz="2000" kern="1200" dirty="0">
                          <a:solidFill>
                            <a:schemeClr val="tx1"/>
                          </a:solidFill>
                          <a:effectLst/>
                          <a:latin typeface="+mj-ea"/>
                          <a:ea typeface="+mj-ea"/>
                          <a:cs typeface="+mn-cs"/>
                        </a:rPr>
                        <a:t>)</a:t>
                      </a:r>
                      <a:endParaRPr kumimoji="1" lang="en-US" altLang="zh-TW" sz="2000" b="0" i="0" u="none" strike="noStrike" cap="none" normalizeH="0" baseline="0" dirty="0">
                        <a:ln>
                          <a:noFill/>
                        </a:ln>
                        <a:solidFill>
                          <a:schemeClr val="tx1"/>
                        </a:solidFill>
                        <a:effectLst/>
                        <a:latin typeface="+mj-ea"/>
                        <a:ea typeface="+mj-ea"/>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82579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1" lang="zh-TW" altLang="en-US" sz="2400" b="1" i="0" u="none" strike="noStrike" kern="1200" cap="none" normalizeH="0" baseline="0" dirty="0">
                          <a:ln>
                            <a:noFill/>
                          </a:ln>
                          <a:solidFill>
                            <a:schemeClr val="tx1"/>
                          </a:solidFill>
                          <a:effectLst/>
                          <a:latin typeface="+mj-ea"/>
                          <a:ea typeface="+mj-ea"/>
                          <a:cs typeface="Times New Roman" pitchFamily="18" charset="0"/>
                        </a:rPr>
                        <a:t>人數</a:t>
                      </a:r>
                      <a:r>
                        <a:rPr kumimoji="1" lang="en-US" altLang="zh-TW" sz="2400" b="1" i="0" u="none" strike="noStrike" kern="1200" cap="none" normalizeH="0" baseline="0" dirty="0">
                          <a:ln>
                            <a:noFill/>
                          </a:ln>
                          <a:solidFill>
                            <a:schemeClr val="tx1"/>
                          </a:solidFill>
                          <a:effectLst/>
                          <a:latin typeface="+mj-ea"/>
                          <a:ea typeface="+mj-ea"/>
                          <a:cs typeface="Times New Roman" pitchFamily="18" charset="0"/>
                        </a:rPr>
                        <a:t>/</a:t>
                      </a:r>
                      <a:r>
                        <a:rPr kumimoji="1" lang="zh-TW" altLang="en-US" sz="2400" b="1" i="0" u="none" strike="noStrike" kern="1200" cap="none" normalizeH="0" baseline="0" dirty="0">
                          <a:ln>
                            <a:noFill/>
                          </a:ln>
                          <a:solidFill>
                            <a:schemeClr val="tx1"/>
                          </a:solidFill>
                          <a:effectLst/>
                          <a:latin typeface="+mj-ea"/>
                          <a:ea typeface="+mj-ea"/>
                          <a:cs typeface="Times New Roman" pitchFamily="18" charset="0"/>
                        </a:rPr>
                        <a:t>順序</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lang="en-US" altLang="zh-TW" sz="2000" kern="1200" dirty="0">
                          <a:solidFill>
                            <a:schemeClr val="tx1"/>
                          </a:solidFill>
                          <a:effectLst/>
                          <a:latin typeface="+mj-ea"/>
                          <a:ea typeface="+mj-ea"/>
                          <a:cs typeface="+mn-cs"/>
                        </a:rPr>
                        <a:t>1.</a:t>
                      </a:r>
                      <a:r>
                        <a:rPr lang="zh-TW" altLang="zh-TW" sz="2000" kern="1200" dirty="0">
                          <a:solidFill>
                            <a:srgbClr val="FF0000"/>
                          </a:solidFill>
                          <a:effectLst/>
                          <a:latin typeface="+mj-ea"/>
                          <a:ea typeface="+mj-ea"/>
                          <a:cs typeface="+mn-cs"/>
                        </a:rPr>
                        <a:t>每學群至多推薦</a:t>
                      </a:r>
                      <a:r>
                        <a:rPr lang="en-US" altLang="zh-TW" sz="2000" kern="1200" dirty="0">
                          <a:solidFill>
                            <a:srgbClr val="FF0000"/>
                          </a:solidFill>
                          <a:effectLst/>
                          <a:latin typeface="+mj-ea"/>
                          <a:ea typeface="+mj-ea"/>
                          <a:cs typeface="+mn-cs"/>
                        </a:rPr>
                        <a:t>2</a:t>
                      </a:r>
                      <a:r>
                        <a:rPr lang="zh-TW" altLang="zh-TW" sz="2000" kern="1200" dirty="0">
                          <a:solidFill>
                            <a:srgbClr val="FF0000"/>
                          </a:solidFill>
                          <a:effectLst/>
                          <a:latin typeface="+mj-ea"/>
                          <a:ea typeface="+mj-ea"/>
                          <a:cs typeface="+mn-cs"/>
                        </a:rPr>
                        <a:t>名</a:t>
                      </a:r>
                      <a:r>
                        <a:rPr lang="zh-TW" altLang="zh-TW" sz="2000" kern="1200" dirty="0">
                          <a:solidFill>
                            <a:schemeClr val="tx1"/>
                          </a:solidFill>
                          <a:effectLst/>
                          <a:latin typeface="+mj-ea"/>
                          <a:ea typeface="+mj-ea"/>
                          <a:cs typeface="+mn-cs"/>
                        </a:rPr>
                        <a:t>，如推薦超過</a:t>
                      </a:r>
                      <a:r>
                        <a:rPr lang="en-US" altLang="zh-TW" sz="2000" kern="1200" dirty="0">
                          <a:solidFill>
                            <a:schemeClr val="tx1"/>
                          </a:solidFill>
                          <a:effectLst/>
                          <a:latin typeface="+mj-ea"/>
                          <a:ea typeface="+mj-ea"/>
                          <a:cs typeface="+mn-cs"/>
                        </a:rPr>
                        <a:t>1</a:t>
                      </a:r>
                      <a:r>
                        <a:rPr lang="zh-TW" altLang="zh-TW" sz="2000" kern="1200" dirty="0">
                          <a:solidFill>
                            <a:schemeClr val="tx1"/>
                          </a:solidFill>
                          <a:effectLst/>
                          <a:latin typeface="+mj-ea"/>
                          <a:ea typeface="+mj-ea"/>
                          <a:cs typeface="+mn-cs"/>
                        </a:rPr>
                        <a:t>名時，須排定推薦順序，</a:t>
                      </a:r>
                      <a:endParaRPr lang="en-US" altLang="zh-TW" sz="2000" kern="1200" dirty="0">
                        <a:solidFill>
                          <a:schemeClr val="tx1"/>
                        </a:solidFill>
                        <a:effectLst/>
                        <a:latin typeface="+mj-ea"/>
                        <a:ea typeface="+mj-ea"/>
                        <a:cs typeface="+mn-cs"/>
                      </a:endParaRPr>
                    </a:p>
                    <a:p>
                      <a:pPr marL="342900" marR="0" lvl="0" indent="-342900" algn="l" defTabSz="914400" rtl="0" eaLnBrk="1" fontAlgn="base" latinLnBrk="0" hangingPunct="1">
                        <a:lnSpc>
                          <a:spcPct val="100000"/>
                        </a:lnSpc>
                        <a:spcBef>
                          <a:spcPct val="0"/>
                        </a:spcBef>
                        <a:spcAft>
                          <a:spcPct val="0"/>
                        </a:spcAft>
                        <a:buClrTx/>
                        <a:buSzTx/>
                        <a:buFontTx/>
                        <a:buNone/>
                        <a:tabLst/>
                      </a:pPr>
                      <a:r>
                        <a:rPr lang="en-US" altLang="zh-TW" sz="2000" kern="1200" dirty="0">
                          <a:solidFill>
                            <a:schemeClr val="tx1"/>
                          </a:solidFill>
                          <a:effectLst/>
                          <a:latin typeface="+mj-ea"/>
                          <a:ea typeface="+mj-ea"/>
                          <a:cs typeface="+mn-cs"/>
                        </a:rPr>
                        <a:t>   </a:t>
                      </a:r>
                      <a:r>
                        <a:rPr lang="zh-TW" altLang="zh-TW" sz="2000" kern="1200" dirty="0">
                          <a:solidFill>
                            <a:schemeClr val="tx1"/>
                          </a:solidFill>
                          <a:effectLst/>
                          <a:latin typeface="+mj-ea"/>
                          <a:ea typeface="+mj-ea"/>
                          <a:cs typeface="+mn-cs"/>
                        </a:rPr>
                        <a:t>大學甄選入學委員會</a:t>
                      </a:r>
                      <a:r>
                        <a:rPr lang="zh-TW" altLang="en-US" sz="2000" kern="1200" dirty="0">
                          <a:solidFill>
                            <a:schemeClr val="tx1"/>
                          </a:solidFill>
                          <a:effectLst/>
                          <a:latin typeface="+mj-ea"/>
                          <a:ea typeface="+mj-ea"/>
                          <a:cs typeface="+mn-cs"/>
                        </a:rPr>
                        <a:t>依此做為</a:t>
                      </a:r>
                      <a:r>
                        <a:rPr lang="zh-TW" altLang="zh-TW" sz="2000" kern="1200" dirty="0">
                          <a:solidFill>
                            <a:schemeClr val="tx1"/>
                          </a:solidFill>
                          <a:effectLst/>
                          <a:latin typeface="+mj-ea"/>
                          <a:ea typeface="+mj-ea"/>
                          <a:cs typeface="+mn-cs"/>
                        </a:rPr>
                        <a:t>分發</a:t>
                      </a:r>
                      <a:r>
                        <a:rPr lang="en-US" altLang="zh-TW" sz="2000" u="sng" kern="1200" dirty="0">
                          <a:solidFill>
                            <a:schemeClr val="tx1"/>
                          </a:solidFill>
                          <a:effectLst/>
                          <a:latin typeface="+mj-ea"/>
                          <a:ea typeface="+mj-ea"/>
                          <a:cs typeface="+mn-cs"/>
                        </a:rPr>
                        <a:t>/</a:t>
                      </a:r>
                      <a:r>
                        <a:rPr lang="zh-TW" altLang="zh-TW" sz="2000" u="sng" kern="1200" dirty="0">
                          <a:solidFill>
                            <a:schemeClr val="tx1"/>
                          </a:solidFill>
                          <a:effectLst/>
                          <a:latin typeface="+mj-ea"/>
                          <a:ea typeface="+mj-ea"/>
                          <a:cs typeface="+mn-cs"/>
                        </a:rPr>
                        <a:t>篩選</a:t>
                      </a:r>
                      <a:r>
                        <a:rPr lang="zh-TW" altLang="zh-TW" sz="2000" kern="1200" dirty="0">
                          <a:solidFill>
                            <a:schemeClr val="tx1"/>
                          </a:solidFill>
                          <a:effectLst/>
                          <a:latin typeface="+mj-ea"/>
                          <a:ea typeface="+mj-ea"/>
                          <a:cs typeface="+mn-cs"/>
                        </a:rPr>
                        <a:t>依</a:t>
                      </a:r>
                      <a:r>
                        <a:rPr lang="zh-TW" altLang="en-US" sz="2000" kern="1200" dirty="0">
                          <a:solidFill>
                            <a:schemeClr val="tx1"/>
                          </a:solidFill>
                          <a:effectLst/>
                          <a:latin typeface="+mj-ea"/>
                          <a:ea typeface="+mj-ea"/>
                          <a:cs typeface="+mn-cs"/>
                        </a:rPr>
                        <a:t>據。</a:t>
                      </a:r>
                      <a:endParaRPr lang="en-US" altLang="zh-TW" sz="2000" kern="1200" dirty="0">
                        <a:solidFill>
                          <a:schemeClr val="tx1"/>
                        </a:solidFill>
                        <a:effectLst/>
                        <a:latin typeface="+mj-ea"/>
                        <a:ea typeface="+mj-ea"/>
                        <a:cs typeface="+mn-cs"/>
                      </a:endParaRPr>
                    </a:p>
                    <a:p>
                      <a:r>
                        <a:rPr lang="en-US" altLang="zh-TW" sz="2000" kern="1200" dirty="0">
                          <a:solidFill>
                            <a:schemeClr val="tx1"/>
                          </a:solidFill>
                          <a:effectLst/>
                          <a:latin typeface="+mj-ea"/>
                          <a:ea typeface="+mj-ea"/>
                          <a:cs typeface="+mn-cs"/>
                        </a:rPr>
                        <a:t>2.</a:t>
                      </a:r>
                      <a:r>
                        <a:rPr lang="zh-TW" altLang="zh-TW" sz="2000" kern="1200" dirty="0">
                          <a:solidFill>
                            <a:srgbClr val="FF0000"/>
                          </a:solidFill>
                          <a:effectLst/>
                          <a:latin typeface="+mj-ea"/>
                          <a:ea typeface="+mj-ea"/>
                          <a:cs typeface="+mn-cs"/>
                        </a:rPr>
                        <a:t>每名考生僅能被推薦至</a:t>
                      </a:r>
                      <a:r>
                        <a:rPr lang="en-US" altLang="zh-TW" sz="2000" kern="1200" dirty="0">
                          <a:solidFill>
                            <a:srgbClr val="FF0000"/>
                          </a:solidFill>
                          <a:effectLst/>
                          <a:latin typeface="+mj-ea"/>
                          <a:ea typeface="+mj-ea"/>
                          <a:cs typeface="+mn-cs"/>
                        </a:rPr>
                        <a:t>1</a:t>
                      </a:r>
                      <a:r>
                        <a:rPr lang="zh-TW" altLang="zh-TW" sz="2000" kern="1200" dirty="0">
                          <a:solidFill>
                            <a:srgbClr val="FF0000"/>
                          </a:solidFill>
                          <a:effectLst/>
                          <a:latin typeface="+mj-ea"/>
                          <a:ea typeface="+mj-ea"/>
                          <a:cs typeface="+mn-cs"/>
                        </a:rPr>
                        <a:t>校</a:t>
                      </a:r>
                      <a:r>
                        <a:rPr lang="en-US" altLang="zh-TW" sz="2000" kern="1200" dirty="0">
                          <a:solidFill>
                            <a:srgbClr val="FF0000"/>
                          </a:solidFill>
                          <a:effectLst/>
                          <a:latin typeface="+mj-ea"/>
                          <a:ea typeface="+mj-ea"/>
                          <a:cs typeface="+mn-cs"/>
                        </a:rPr>
                        <a:t>1</a:t>
                      </a:r>
                      <a:r>
                        <a:rPr lang="zh-TW" altLang="zh-TW" sz="2000" kern="1200" dirty="0">
                          <a:solidFill>
                            <a:srgbClr val="FF0000"/>
                          </a:solidFill>
                          <a:effectLst/>
                          <a:latin typeface="+mj-ea"/>
                          <a:ea typeface="+mj-ea"/>
                          <a:cs typeface="+mn-cs"/>
                        </a:rPr>
                        <a:t>學群</a:t>
                      </a:r>
                      <a:r>
                        <a:rPr lang="zh-TW" altLang="zh-TW" sz="2000" kern="1200" dirty="0">
                          <a:solidFill>
                            <a:schemeClr val="tx1"/>
                          </a:solidFill>
                          <a:effectLst/>
                          <a:latin typeface="+mj-ea"/>
                          <a:ea typeface="+mj-ea"/>
                          <a:cs typeface="+mn-cs"/>
                        </a:rPr>
                        <a:t>，選填志願數依大學之規定</a:t>
                      </a:r>
                      <a:r>
                        <a:rPr lang="zh-TW" altLang="en-US" sz="2000" kern="1200" dirty="0">
                          <a:solidFill>
                            <a:schemeClr val="tx1"/>
                          </a:solidFill>
                          <a:effectLst/>
                          <a:latin typeface="+mj-ea"/>
                          <a:ea typeface="+mn-ea"/>
                          <a:cs typeface="+mn-cs"/>
                        </a:rPr>
                        <a:t>。</a:t>
                      </a:r>
                      <a:endParaRPr lang="en-US" altLang="zh-TW" sz="2000" kern="1200" dirty="0">
                        <a:solidFill>
                          <a:schemeClr val="tx1"/>
                        </a:solidFill>
                        <a:effectLst/>
                        <a:latin typeface="+mj-ea"/>
                        <a:ea typeface="+mj-ea"/>
                        <a:cs typeface="+mn-cs"/>
                      </a:endParaRPr>
                    </a:p>
                    <a:p>
                      <a:r>
                        <a:rPr lang="en-US" altLang="zh-TW" sz="2000" kern="1200" dirty="0">
                          <a:solidFill>
                            <a:schemeClr val="tx1"/>
                          </a:solidFill>
                          <a:effectLst/>
                          <a:latin typeface="+mj-ea"/>
                          <a:ea typeface="+mj-ea"/>
                          <a:cs typeface="+mn-cs"/>
                        </a:rPr>
                        <a:t>3.</a:t>
                      </a:r>
                      <a:r>
                        <a:rPr lang="zh-TW" altLang="zh-TW" sz="2000" kern="1200" dirty="0">
                          <a:solidFill>
                            <a:schemeClr val="tx1"/>
                          </a:solidFill>
                          <a:effectLst/>
                          <a:latin typeface="+mj-ea"/>
                          <a:ea typeface="+mj-ea"/>
                          <a:cs typeface="+mn-cs"/>
                        </a:rPr>
                        <a:t>具原住民身份之學生，得以一般生或原住民生身分擇一參加</a:t>
                      </a:r>
                      <a:endParaRPr lang="en-US" altLang="zh-TW" sz="2000" kern="1200" dirty="0">
                        <a:solidFill>
                          <a:schemeClr val="tx1"/>
                        </a:solidFill>
                        <a:effectLst/>
                        <a:latin typeface="+mj-ea"/>
                        <a:ea typeface="+mj-ea"/>
                        <a:cs typeface="+mn-cs"/>
                      </a:endParaRPr>
                    </a:p>
                    <a:p>
                      <a:r>
                        <a:rPr lang="en-US" altLang="zh-TW" sz="2000" kern="1200" dirty="0">
                          <a:solidFill>
                            <a:schemeClr val="tx1"/>
                          </a:solidFill>
                          <a:effectLst/>
                          <a:latin typeface="+mj-ea"/>
                          <a:ea typeface="+mj-ea"/>
                          <a:cs typeface="+mn-cs"/>
                        </a:rPr>
                        <a:t>   </a:t>
                      </a:r>
                      <a:r>
                        <a:rPr lang="zh-TW" altLang="zh-TW" sz="2000" kern="1200" dirty="0">
                          <a:solidFill>
                            <a:schemeClr val="tx1"/>
                          </a:solidFill>
                          <a:effectLst/>
                          <a:latin typeface="+mj-ea"/>
                          <a:ea typeface="+mj-ea"/>
                          <a:cs typeface="+mn-cs"/>
                        </a:rPr>
                        <a:t>本招生。</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2" name="投影片編號版面配置區 1"/>
          <p:cNvSpPr>
            <a:spLocks noGrp="1"/>
          </p:cNvSpPr>
          <p:nvPr>
            <p:ph type="sldNum" sz="quarter" idx="12"/>
          </p:nvPr>
        </p:nvSpPr>
        <p:spPr/>
        <p:txBody>
          <a:bodyPr>
            <a:normAutofit fontScale="85000" lnSpcReduction="20000"/>
          </a:bodyPr>
          <a:lstStyle/>
          <a:p>
            <a:pPr>
              <a:defRPr/>
            </a:pPr>
            <a:fld id="{364BA64F-B2FE-4BBA-B1ED-3FE5C98622AC}" type="slidenum">
              <a:rPr lang="en-US" altLang="zh-TW" smtClean="0"/>
              <a:pPr>
                <a:defRPr/>
              </a:pPr>
              <a:t>56</a:t>
            </a:fld>
            <a:endParaRPr lang="en-US" altLang="zh-TW"/>
          </a:p>
        </p:txBody>
      </p:sp>
    </p:spTree>
    <p:extLst>
      <p:ext uri="{BB962C8B-B14F-4D97-AF65-F5344CB8AC3E}">
        <p14:creationId xmlns:p14="http://schemas.microsoft.com/office/powerpoint/2010/main" val="364734745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2"/>
          <p:cNvSpPr txBox="1">
            <a:spLocks noChangeArrowheads="1"/>
          </p:cNvSpPr>
          <p:nvPr/>
        </p:nvSpPr>
        <p:spPr>
          <a:xfrm>
            <a:off x="560512" y="548681"/>
            <a:ext cx="8928992" cy="719931"/>
          </a:xfrm>
          <a:prstGeom prst="rect">
            <a:avLst/>
          </a:prstGeom>
          <a:noFill/>
        </p:spPr>
        <p:txBody>
          <a:bodyPr/>
          <a:lstStyle/>
          <a:p>
            <a:pPr eaLnBrk="1" hangingPunct="1">
              <a:defRPr/>
            </a:pPr>
            <a:r>
              <a:rPr lang="zh-TW" altLang="en-US" sz="3600" dirty="0">
                <a:solidFill>
                  <a:schemeClr val="accent4">
                    <a:lumMod val="50000"/>
                  </a:schemeClr>
                </a:solidFill>
                <a:latin typeface="微軟正黑體" panose="020B0604030504040204" pitchFamily="34" charset="-120"/>
                <a:ea typeface="微軟正黑體" panose="020B0604030504040204" pitchFamily="34" charset="-120"/>
              </a:rPr>
              <a:t>繁星推薦</a:t>
            </a:r>
            <a:r>
              <a:rPr lang="en-US" altLang="zh-TW" sz="3600" dirty="0">
                <a:solidFill>
                  <a:srgbClr val="FF0000"/>
                </a:solidFill>
                <a:latin typeface="微軟正黑體" panose="020B0604030504040204" pitchFamily="34" charset="-120"/>
                <a:ea typeface="微軟正黑體" panose="020B0604030504040204" pitchFamily="34" charset="-120"/>
              </a:rPr>
              <a:t>1-7</a:t>
            </a:r>
            <a:r>
              <a:rPr lang="zh-TW" altLang="en-US" sz="3600" dirty="0">
                <a:solidFill>
                  <a:srgbClr val="FF0000"/>
                </a:solidFill>
                <a:latin typeface="微軟正黑體" panose="020B0604030504040204" pitchFamily="34" charset="-120"/>
                <a:ea typeface="微軟正黑體" panose="020B0604030504040204" pitchFamily="34" charset="-120"/>
              </a:rPr>
              <a:t>類學群</a:t>
            </a:r>
            <a:r>
              <a:rPr lang="zh-TW" altLang="en-US" sz="3600" dirty="0">
                <a:solidFill>
                  <a:schemeClr val="accent4">
                    <a:lumMod val="50000"/>
                  </a:schemeClr>
                </a:solidFill>
                <a:latin typeface="微軟正黑體" panose="020B0604030504040204" pitchFamily="34" charset="-120"/>
                <a:ea typeface="微軟正黑體" panose="020B0604030504040204" pitchFamily="34" charset="-120"/>
              </a:rPr>
              <a:t>分發作業</a:t>
            </a:r>
            <a:endParaRPr lang="en-US" altLang="zh-TW" sz="2400" dirty="0">
              <a:solidFill>
                <a:srgbClr val="FF0000"/>
              </a:solidFill>
              <a:latin typeface="微軟正黑體" panose="020B0604030504040204" pitchFamily="34" charset="-120"/>
              <a:ea typeface="微軟正黑體" panose="020B0604030504040204" pitchFamily="34" charset="-120"/>
            </a:endParaRPr>
          </a:p>
        </p:txBody>
      </p:sp>
      <p:graphicFrame>
        <p:nvGraphicFramePr>
          <p:cNvPr id="27" name="Group 31"/>
          <p:cNvGraphicFramePr>
            <a:graphicFrameLocks noGrp="1"/>
          </p:cNvGraphicFramePr>
          <p:nvPr>
            <p:ph sz="half" idx="4294967295"/>
            <p:extLst>
              <p:ext uri="{D42A27DB-BD31-4B8C-83A1-F6EECF244321}">
                <p14:modId xmlns:p14="http://schemas.microsoft.com/office/powerpoint/2010/main" val="4122662615"/>
              </p:ext>
            </p:extLst>
          </p:nvPr>
        </p:nvGraphicFramePr>
        <p:xfrm>
          <a:off x="668524" y="1772816"/>
          <a:ext cx="8820980" cy="3474720"/>
        </p:xfrm>
        <a:graphic>
          <a:graphicData uri="http://schemas.openxmlformats.org/drawingml/2006/table">
            <a:tbl>
              <a:tblPr/>
              <a:tblGrid>
                <a:gridCol w="1605280">
                  <a:extLst>
                    <a:ext uri="{9D8B030D-6E8A-4147-A177-3AD203B41FA5}">
                      <a16:colId xmlns:a16="http://schemas.microsoft.com/office/drawing/2014/main" val="20000"/>
                    </a:ext>
                  </a:extLst>
                </a:gridCol>
                <a:gridCol w="7215700">
                  <a:extLst>
                    <a:ext uri="{9D8B030D-6E8A-4147-A177-3AD203B41FA5}">
                      <a16:colId xmlns:a16="http://schemas.microsoft.com/office/drawing/2014/main" val="20001"/>
                    </a:ext>
                  </a:extLst>
                </a:gridCol>
              </a:tblGrid>
              <a:tr h="45720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TW" altLang="en-US" sz="2400" b="1" i="0" u="none" strike="noStrike" cap="none" normalizeH="0" baseline="0" dirty="0">
                          <a:ln>
                            <a:noFill/>
                          </a:ln>
                          <a:solidFill>
                            <a:schemeClr val="tx1"/>
                          </a:solidFill>
                          <a:effectLst/>
                          <a:latin typeface="+mj-ea"/>
                          <a:ea typeface="+mj-ea"/>
                          <a:cs typeface="Times New Roman" pitchFamily="18" charset="0"/>
                        </a:rPr>
                        <a:t>分發過程</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lang="en-US" altLang="zh-TW" sz="2400" kern="1200" dirty="0">
                          <a:solidFill>
                            <a:schemeClr val="tx1"/>
                          </a:solidFill>
                          <a:effectLst/>
                          <a:latin typeface="+mj-ea"/>
                          <a:ea typeface="+mj-ea"/>
                          <a:cs typeface="+mn-cs"/>
                        </a:rPr>
                        <a:t>1.</a:t>
                      </a:r>
                      <a:r>
                        <a:rPr lang="zh-TW" altLang="en-US" sz="2400" kern="1200" dirty="0">
                          <a:solidFill>
                            <a:schemeClr val="tx1"/>
                          </a:solidFill>
                          <a:effectLst/>
                          <a:latin typeface="+mj-ea"/>
                          <a:ea typeface="+mj-ea"/>
                          <a:cs typeface="+mn-cs"/>
                        </a:rPr>
                        <a:t>依各大學校系所訂之學測成績檢定標準、術科考試</a:t>
                      </a:r>
                      <a:endParaRPr lang="en-US" altLang="zh-TW" sz="2400" kern="1200" dirty="0">
                        <a:solidFill>
                          <a:schemeClr val="tx1"/>
                        </a:solidFill>
                        <a:effectLst/>
                        <a:latin typeface="+mj-ea"/>
                        <a:ea typeface="+mj-ea"/>
                        <a:cs typeface="+mn-cs"/>
                      </a:endParaRPr>
                    </a:p>
                    <a:p>
                      <a:pPr marL="342900" marR="0" lvl="0" indent="-342900" algn="l" defTabSz="914400" rtl="0" eaLnBrk="1" fontAlgn="base" latinLnBrk="0" hangingPunct="1">
                        <a:lnSpc>
                          <a:spcPct val="100000"/>
                        </a:lnSpc>
                        <a:spcBef>
                          <a:spcPct val="0"/>
                        </a:spcBef>
                        <a:spcAft>
                          <a:spcPct val="0"/>
                        </a:spcAft>
                        <a:buClrTx/>
                        <a:buSzTx/>
                        <a:buFontTx/>
                        <a:buNone/>
                        <a:tabLst/>
                      </a:pPr>
                      <a:r>
                        <a:rPr lang="zh-TW" altLang="en-US" sz="2400" kern="1200" dirty="0">
                          <a:solidFill>
                            <a:schemeClr val="tx1"/>
                          </a:solidFill>
                          <a:effectLst/>
                          <a:latin typeface="+mj-ea"/>
                          <a:ea typeface="+mj-ea"/>
                          <a:cs typeface="+mn-cs"/>
                        </a:rPr>
                        <a:t>    成績檢定標準、高中推薦優先順序及分發比序項目</a:t>
                      </a:r>
                      <a:endParaRPr lang="en-US" altLang="zh-TW" sz="2400" kern="1200" dirty="0">
                        <a:solidFill>
                          <a:schemeClr val="tx1"/>
                        </a:solidFill>
                        <a:effectLst/>
                        <a:latin typeface="+mj-ea"/>
                        <a:ea typeface="+mj-ea"/>
                        <a:cs typeface="+mn-cs"/>
                      </a:endParaRPr>
                    </a:p>
                    <a:p>
                      <a:pPr marL="342900" marR="0" lvl="0" indent="-342900" algn="l" defTabSz="914400" rtl="0" eaLnBrk="1" fontAlgn="base" latinLnBrk="0" hangingPunct="1">
                        <a:lnSpc>
                          <a:spcPct val="100000"/>
                        </a:lnSpc>
                        <a:spcBef>
                          <a:spcPct val="0"/>
                        </a:spcBef>
                        <a:spcAft>
                          <a:spcPct val="0"/>
                        </a:spcAft>
                        <a:buClrTx/>
                        <a:buSzTx/>
                        <a:buFontTx/>
                        <a:buNone/>
                        <a:tabLst/>
                      </a:pPr>
                      <a:r>
                        <a:rPr lang="en-US" altLang="zh-TW" sz="2400" kern="1200" dirty="0">
                          <a:solidFill>
                            <a:schemeClr val="tx1"/>
                          </a:solidFill>
                          <a:effectLst/>
                          <a:latin typeface="+mj-ea"/>
                          <a:ea typeface="+mj-ea"/>
                          <a:cs typeface="+mn-cs"/>
                        </a:rPr>
                        <a:t>    </a:t>
                      </a:r>
                      <a:r>
                        <a:rPr lang="zh-TW" altLang="en-US" sz="2400" kern="1200" dirty="0">
                          <a:solidFill>
                            <a:schemeClr val="tx1"/>
                          </a:solidFill>
                          <a:effectLst/>
                          <a:latin typeface="+mj-ea"/>
                          <a:ea typeface="+mj-ea"/>
                          <a:cs typeface="+mn-cs"/>
                        </a:rPr>
                        <a:t>進行第一輪分發作業，各大學錄取同一高中學生以一名為限。</a:t>
                      </a:r>
                      <a:endParaRPr lang="en-US" altLang="zh-TW" sz="2400" kern="1200" dirty="0">
                        <a:solidFill>
                          <a:schemeClr val="tx1"/>
                        </a:solidFill>
                        <a:effectLst/>
                        <a:latin typeface="+mj-ea"/>
                        <a:ea typeface="+mj-ea"/>
                        <a:cs typeface="+mn-cs"/>
                      </a:endParaRPr>
                    </a:p>
                    <a:p>
                      <a:pPr marL="342900" marR="0" lvl="0" indent="-342900" algn="l" defTabSz="914400" rtl="0" eaLnBrk="1" fontAlgn="base" latinLnBrk="0" hangingPunct="1">
                        <a:lnSpc>
                          <a:spcPct val="100000"/>
                        </a:lnSpc>
                        <a:spcBef>
                          <a:spcPct val="0"/>
                        </a:spcBef>
                        <a:spcAft>
                          <a:spcPct val="0"/>
                        </a:spcAft>
                        <a:buClrTx/>
                        <a:buSzTx/>
                        <a:buFontTx/>
                        <a:buNone/>
                        <a:tabLst/>
                        <a:defRPr/>
                      </a:pPr>
                      <a:r>
                        <a:rPr lang="en-US" altLang="zh-TW" sz="2400" kern="1200" dirty="0">
                          <a:solidFill>
                            <a:schemeClr val="tx1"/>
                          </a:solidFill>
                          <a:effectLst/>
                          <a:latin typeface="+mn-lt"/>
                          <a:ea typeface="+mn-ea"/>
                          <a:cs typeface="+mn-cs"/>
                        </a:rPr>
                        <a:t>2.</a:t>
                      </a:r>
                      <a:r>
                        <a:rPr lang="zh-TW" altLang="zh-TW" sz="2400" kern="1200" dirty="0">
                          <a:solidFill>
                            <a:schemeClr val="tx1"/>
                          </a:solidFill>
                          <a:effectLst/>
                          <a:latin typeface="+mn-lt"/>
                          <a:ea typeface="+mn-ea"/>
                          <a:cs typeface="+mn-cs"/>
                        </a:rPr>
                        <a:t>校系於第一輪分發後仍有缺額者，就缺額校系依前</a:t>
                      </a:r>
                      <a:endParaRPr lang="en-US" altLang="zh-TW" sz="2400" kern="1200" dirty="0">
                        <a:solidFill>
                          <a:schemeClr val="tx1"/>
                        </a:solidFill>
                        <a:effectLst/>
                        <a:latin typeface="+mn-lt"/>
                        <a:ea typeface="+mn-ea"/>
                        <a:cs typeface="+mn-cs"/>
                      </a:endParaRPr>
                    </a:p>
                    <a:p>
                      <a:pPr marL="342900" marR="0" lvl="0" indent="-342900" algn="l" defTabSz="914400" rtl="0" eaLnBrk="1" fontAlgn="base" latinLnBrk="0" hangingPunct="1">
                        <a:lnSpc>
                          <a:spcPct val="100000"/>
                        </a:lnSpc>
                        <a:spcBef>
                          <a:spcPct val="0"/>
                        </a:spcBef>
                        <a:spcAft>
                          <a:spcPct val="0"/>
                        </a:spcAft>
                        <a:buClrTx/>
                        <a:buSzTx/>
                        <a:buFontTx/>
                        <a:buNone/>
                        <a:tabLst/>
                        <a:defRPr/>
                      </a:pPr>
                      <a:r>
                        <a:rPr lang="en-US" altLang="zh-TW" sz="2400" kern="1200" dirty="0">
                          <a:solidFill>
                            <a:schemeClr val="tx1"/>
                          </a:solidFill>
                          <a:effectLst/>
                          <a:latin typeface="+mn-lt"/>
                          <a:ea typeface="+mn-ea"/>
                          <a:cs typeface="+mn-cs"/>
                        </a:rPr>
                        <a:t>   </a:t>
                      </a:r>
                      <a:r>
                        <a:rPr lang="zh-TW" altLang="zh-TW" sz="2400" kern="1200" dirty="0">
                          <a:solidFill>
                            <a:schemeClr val="tx1"/>
                          </a:solidFill>
                          <a:effectLst/>
                          <a:latin typeface="+mn-lt"/>
                          <a:ea typeface="+mn-ea"/>
                          <a:cs typeface="+mn-cs"/>
                        </a:rPr>
                        <a:t>項分發作業原則進行第二輪分發。</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9688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1" lang="zh-TW" altLang="en-US" sz="2400" b="1" i="0" u="none" strike="noStrike" kern="1200" cap="none" normalizeH="0" baseline="0" dirty="0">
                          <a:ln>
                            <a:noFill/>
                          </a:ln>
                          <a:solidFill>
                            <a:schemeClr val="tx1"/>
                          </a:solidFill>
                          <a:effectLst/>
                          <a:latin typeface="+mj-ea"/>
                          <a:ea typeface="+mj-ea"/>
                          <a:cs typeface="Times New Roman" pitchFamily="18" charset="0"/>
                        </a:rPr>
                        <a:t>錄取限制</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r>
                        <a:rPr lang="zh-TW" altLang="zh-TW" sz="2400" kern="1200" dirty="0">
                          <a:solidFill>
                            <a:srgbClr val="FF0000"/>
                          </a:solidFill>
                          <a:effectLst/>
                          <a:latin typeface="+mn-lt"/>
                          <a:ea typeface="+mn-ea"/>
                          <a:cs typeface="+mn-cs"/>
                        </a:rPr>
                        <a:t>第</a:t>
                      </a:r>
                      <a:r>
                        <a:rPr lang="en-US" altLang="zh-TW" sz="2400" kern="1200" dirty="0">
                          <a:solidFill>
                            <a:srgbClr val="FF0000"/>
                          </a:solidFill>
                          <a:effectLst/>
                          <a:latin typeface="+mn-lt"/>
                          <a:ea typeface="+mn-ea"/>
                          <a:cs typeface="+mn-cs"/>
                        </a:rPr>
                        <a:t>1-7</a:t>
                      </a:r>
                      <a:r>
                        <a:rPr lang="zh-TW" altLang="zh-TW" sz="2400" kern="1200" dirty="0">
                          <a:solidFill>
                            <a:srgbClr val="FF0000"/>
                          </a:solidFill>
                          <a:effectLst/>
                          <a:latin typeface="+mn-lt"/>
                          <a:ea typeface="+mn-ea"/>
                          <a:cs typeface="+mn-cs"/>
                        </a:rPr>
                        <a:t>類學群錄取生不得報名該學年度大學個人申請入學，亦不得參加該學年度科技校院日間部四年制申請入學第一階段篩選。</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2" name="投影片編號版面配置區 1"/>
          <p:cNvSpPr>
            <a:spLocks noGrp="1"/>
          </p:cNvSpPr>
          <p:nvPr>
            <p:ph type="sldNum" sz="quarter" idx="12"/>
          </p:nvPr>
        </p:nvSpPr>
        <p:spPr/>
        <p:txBody>
          <a:bodyPr>
            <a:normAutofit fontScale="85000" lnSpcReduction="20000"/>
          </a:bodyPr>
          <a:lstStyle/>
          <a:p>
            <a:pPr>
              <a:defRPr/>
            </a:pPr>
            <a:fld id="{364BA64F-B2FE-4BBA-B1ED-3FE5C98622AC}" type="slidenum">
              <a:rPr lang="en-US" altLang="zh-TW" smtClean="0"/>
              <a:pPr>
                <a:defRPr/>
              </a:pPr>
              <a:t>57</a:t>
            </a:fld>
            <a:endParaRPr lang="en-US" altLang="zh-TW"/>
          </a:p>
        </p:txBody>
      </p:sp>
    </p:spTree>
    <p:extLst>
      <p:ext uri="{BB962C8B-B14F-4D97-AF65-F5344CB8AC3E}">
        <p14:creationId xmlns:p14="http://schemas.microsoft.com/office/powerpoint/2010/main" val="206811743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2"/>
          <p:cNvSpPr txBox="1">
            <a:spLocks noChangeArrowheads="1"/>
          </p:cNvSpPr>
          <p:nvPr/>
        </p:nvSpPr>
        <p:spPr>
          <a:xfrm>
            <a:off x="560512" y="548681"/>
            <a:ext cx="8928992" cy="719931"/>
          </a:xfrm>
          <a:prstGeom prst="rect">
            <a:avLst/>
          </a:prstGeom>
          <a:noFill/>
        </p:spPr>
        <p:txBody>
          <a:bodyPr/>
          <a:lstStyle/>
          <a:p>
            <a:pPr eaLnBrk="1" hangingPunct="1">
              <a:defRPr/>
            </a:pPr>
            <a:r>
              <a:rPr lang="zh-TW" altLang="en-US" sz="3600" dirty="0">
                <a:solidFill>
                  <a:schemeClr val="accent4">
                    <a:lumMod val="50000"/>
                  </a:schemeClr>
                </a:solidFill>
                <a:latin typeface="+mj-ea"/>
                <a:ea typeface="+mj-ea"/>
              </a:rPr>
              <a:t>繁星推薦</a:t>
            </a:r>
            <a:r>
              <a:rPr lang="zh-TW" altLang="en-US" sz="3600" dirty="0">
                <a:solidFill>
                  <a:srgbClr val="FF0000"/>
                </a:solidFill>
                <a:latin typeface="+mj-ea"/>
                <a:ea typeface="+mj-ea"/>
              </a:rPr>
              <a:t>第</a:t>
            </a:r>
            <a:r>
              <a:rPr lang="en-US" altLang="zh-TW" sz="3600" dirty="0">
                <a:solidFill>
                  <a:srgbClr val="FF0000"/>
                </a:solidFill>
                <a:latin typeface="+mj-ea"/>
                <a:ea typeface="+mj-ea"/>
              </a:rPr>
              <a:t>8</a:t>
            </a:r>
            <a:r>
              <a:rPr lang="zh-TW" altLang="en-US" sz="3600" dirty="0">
                <a:solidFill>
                  <a:srgbClr val="FF0000"/>
                </a:solidFill>
                <a:latin typeface="+mj-ea"/>
                <a:ea typeface="+mj-ea"/>
              </a:rPr>
              <a:t>類學群</a:t>
            </a:r>
            <a:r>
              <a:rPr lang="zh-TW" altLang="en-US" sz="3600" dirty="0">
                <a:solidFill>
                  <a:schemeClr val="accent4">
                    <a:lumMod val="50000"/>
                  </a:schemeClr>
                </a:solidFill>
                <a:latin typeface="+mj-ea"/>
                <a:ea typeface="+mj-ea"/>
              </a:rPr>
              <a:t>甄試作業</a:t>
            </a:r>
            <a:endParaRPr lang="en-US" altLang="zh-TW" sz="2400" dirty="0">
              <a:solidFill>
                <a:srgbClr val="FF0000"/>
              </a:solidFill>
              <a:latin typeface="+mj-ea"/>
              <a:ea typeface="+mj-ea"/>
            </a:endParaRPr>
          </a:p>
        </p:txBody>
      </p:sp>
      <p:graphicFrame>
        <p:nvGraphicFramePr>
          <p:cNvPr id="27" name="Group 31"/>
          <p:cNvGraphicFramePr>
            <a:graphicFrameLocks noGrp="1"/>
          </p:cNvGraphicFramePr>
          <p:nvPr>
            <p:ph sz="half" idx="4294967295"/>
            <p:extLst>
              <p:ext uri="{D42A27DB-BD31-4B8C-83A1-F6EECF244321}">
                <p14:modId xmlns:p14="http://schemas.microsoft.com/office/powerpoint/2010/main" val="1343511310"/>
              </p:ext>
            </p:extLst>
          </p:nvPr>
        </p:nvGraphicFramePr>
        <p:xfrm>
          <a:off x="668524" y="1772816"/>
          <a:ext cx="8820980" cy="3749040"/>
        </p:xfrm>
        <a:graphic>
          <a:graphicData uri="http://schemas.openxmlformats.org/drawingml/2006/table">
            <a:tbl>
              <a:tblPr/>
              <a:tblGrid>
                <a:gridCol w="1605280">
                  <a:extLst>
                    <a:ext uri="{9D8B030D-6E8A-4147-A177-3AD203B41FA5}">
                      <a16:colId xmlns:a16="http://schemas.microsoft.com/office/drawing/2014/main" val="20000"/>
                    </a:ext>
                  </a:extLst>
                </a:gridCol>
                <a:gridCol w="7215700">
                  <a:extLst>
                    <a:ext uri="{9D8B030D-6E8A-4147-A177-3AD203B41FA5}">
                      <a16:colId xmlns:a16="http://schemas.microsoft.com/office/drawing/2014/main" val="20001"/>
                    </a:ext>
                  </a:extLst>
                </a:gridCol>
              </a:tblGrid>
              <a:tr h="367240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TW" altLang="en-US" sz="2400" b="1" i="0" u="none" strike="noStrike" kern="1200" cap="none" normalizeH="0" baseline="0" dirty="0">
                          <a:ln>
                            <a:noFill/>
                          </a:ln>
                          <a:solidFill>
                            <a:schemeClr val="tx1"/>
                          </a:solidFill>
                          <a:effectLst/>
                          <a:latin typeface="+mj-ea"/>
                          <a:ea typeface="+mn-ea"/>
                          <a:cs typeface="Times New Roman" pitchFamily="18" charset="0"/>
                        </a:rPr>
                        <a:t>篩選</a:t>
                      </a:r>
                      <a:r>
                        <a:rPr kumimoji="1" lang="en-US" altLang="zh-TW" sz="2400" b="1" i="0" u="none" strike="noStrike" kern="1200" cap="none" normalizeH="0" baseline="0" dirty="0">
                          <a:ln>
                            <a:noFill/>
                          </a:ln>
                          <a:solidFill>
                            <a:schemeClr val="tx1"/>
                          </a:solidFill>
                          <a:effectLst/>
                          <a:latin typeface="+mj-ea"/>
                          <a:ea typeface="+mn-ea"/>
                          <a:cs typeface="Times New Roman" pitchFamily="18" charset="0"/>
                        </a:rPr>
                        <a:t>/</a:t>
                      </a:r>
                      <a:r>
                        <a:rPr kumimoji="1" lang="zh-TW" altLang="en-US" sz="2400" b="1" i="0" u="none" strike="noStrike" kern="1200" cap="none" normalizeH="0" baseline="0" dirty="0">
                          <a:ln>
                            <a:noFill/>
                          </a:ln>
                          <a:solidFill>
                            <a:schemeClr val="tx1"/>
                          </a:solidFill>
                          <a:effectLst/>
                          <a:latin typeface="+mj-ea"/>
                          <a:ea typeface="+mn-ea"/>
                          <a:cs typeface="Times New Roman" pitchFamily="18" charset="0"/>
                        </a:rPr>
                        <a:t>甄試</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r>
                        <a:rPr lang="en-US" altLang="zh-TW" sz="2400" kern="1200" dirty="0">
                          <a:solidFill>
                            <a:schemeClr val="tx1"/>
                          </a:solidFill>
                          <a:effectLst/>
                          <a:latin typeface="+mj-ea"/>
                          <a:ea typeface="+mj-ea"/>
                          <a:cs typeface="+mn-cs"/>
                          <a:sym typeface="Wingdings"/>
                        </a:rPr>
                        <a:t>1.</a:t>
                      </a:r>
                      <a:r>
                        <a:rPr lang="zh-TW" altLang="zh-TW" sz="2400" kern="1200" dirty="0">
                          <a:solidFill>
                            <a:schemeClr val="tx1"/>
                          </a:solidFill>
                          <a:effectLst/>
                          <a:latin typeface="+mj-ea"/>
                          <a:ea typeface="+mj-ea"/>
                          <a:cs typeface="+mn-cs"/>
                        </a:rPr>
                        <a:t> </a:t>
                      </a:r>
                      <a:r>
                        <a:rPr lang="zh-TW" altLang="zh-TW" sz="2400" kern="1200" dirty="0">
                          <a:solidFill>
                            <a:srgbClr val="FF0000"/>
                          </a:solidFill>
                          <a:effectLst/>
                          <a:latin typeface="+mj-ea"/>
                          <a:ea typeface="+mj-ea"/>
                          <a:cs typeface="+mn-cs"/>
                        </a:rPr>
                        <a:t>第一階段篩選</a:t>
                      </a:r>
                      <a:r>
                        <a:rPr lang="zh-TW" altLang="zh-TW" sz="2400" kern="1200" dirty="0">
                          <a:solidFill>
                            <a:schemeClr val="tx1"/>
                          </a:solidFill>
                          <a:effectLst/>
                          <a:latin typeface="+mj-ea"/>
                          <a:ea typeface="+mj-ea"/>
                          <a:cs typeface="+mn-cs"/>
                        </a:rPr>
                        <a:t>：由甄選會依大學校系所訂學測成績</a:t>
                      </a:r>
                      <a:endParaRPr lang="en-US" altLang="zh-TW" sz="2400" kern="1200" dirty="0">
                        <a:solidFill>
                          <a:schemeClr val="tx1"/>
                        </a:solidFill>
                        <a:effectLst/>
                        <a:latin typeface="+mj-ea"/>
                        <a:ea typeface="+mj-ea"/>
                        <a:cs typeface="+mn-cs"/>
                      </a:endParaRPr>
                    </a:p>
                    <a:p>
                      <a:r>
                        <a:rPr lang="en-US" altLang="zh-TW" sz="2400" kern="1200" dirty="0">
                          <a:solidFill>
                            <a:schemeClr val="tx1"/>
                          </a:solidFill>
                          <a:effectLst/>
                          <a:latin typeface="+mj-ea"/>
                          <a:ea typeface="+mj-ea"/>
                          <a:cs typeface="+mn-cs"/>
                        </a:rPr>
                        <a:t>   </a:t>
                      </a:r>
                      <a:r>
                        <a:rPr lang="zh-TW" altLang="zh-TW" sz="2400" kern="1200" dirty="0">
                          <a:solidFill>
                            <a:schemeClr val="tx1"/>
                          </a:solidFill>
                          <a:effectLst/>
                          <a:latin typeface="+mj-ea"/>
                          <a:ea typeface="+mj-ea"/>
                          <a:cs typeface="+mn-cs"/>
                        </a:rPr>
                        <a:t>檢定標準、高中推薦優先順序及比序項目進行篩選</a:t>
                      </a:r>
                      <a:r>
                        <a:rPr lang="en-US" altLang="zh-TW" sz="2400" kern="1200" dirty="0">
                          <a:solidFill>
                            <a:schemeClr val="tx1"/>
                          </a:solidFill>
                          <a:effectLst/>
                          <a:latin typeface="+mj-ea"/>
                          <a:ea typeface="+mj-ea"/>
                          <a:cs typeface="+mn-cs"/>
                        </a:rPr>
                        <a:t> </a:t>
                      </a:r>
                      <a:r>
                        <a:rPr lang="zh-TW" altLang="zh-TW" sz="2400" kern="1200" dirty="0">
                          <a:solidFill>
                            <a:schemeClr val="tx1"/>
                          </a:solidFill>
                          <a:effectLst/>
                          <a:latin typeface="+mj-ea"/>
                          <a:ea typeface="+mj-ea"/>
                          <a:cs typeface="+mn-cs"/>
                        </a:rPr>
                        <a:t>（第一輪），通過篩選學生各校至多</a:t>
                      </a:r>
                      <a:r>
                        <a:rPr lang="en-US" altLang="zh-TW" sz="2400" kern="1200" dirty="0">
                          <a:solidFill>
                            <a:schemeClr val="tx1"/>
                          </a:solidFill>
                          <a:effectLst/>
                          <a:latin typeface="+mj-ea"/>
                          <a:ea typeface="+mj-ea"/>
                          <a:cs typeface="+mn-cs"/>
                        </a:rPr>
                        <a:t>1</a:t>
                      </a:r>
                      <a:r>
                        <a:rPr lang="zh-TW" altLang="zh-TW" sz="2400" kern="1200" dirty="0">
                          <a:solidFill>
                            <a:schemeClr val="tx1"/>
                          </a:solidFill>
                          <a:effectLst/>
                          <a:latin typeface="+mj-ea"/>
                          <a:ea typeface="+mj-ea"/>
                          <a:cs typeface="+mn-cs"/>
                        </a:rPr>
                        <a:t>名；第一輪篩</a:t>
                      </a:r>
                      <a:endParaRPr lang="en-US" altLang="zh-TW" sz="2400" kern="1200" dirty="0">
                        <a:solidFill>
                          <a:schemeClr val="tx1"/>
                        </a:solidFill>
                        <a:effectLst/>
                        <a:latin typeface="+mj-ea"/>
                        <a:ea typeface="+mj-ea"/>
                        <a:cs typeface="+mn-cs"/>
                      </a:endParaRPr>
                    </a:p>
                    <a:p>
                      <a:r>
                        <a:rPr lang="en-US" altLang="zh-TW" sz="2400" kern="1200" dirty="0">
                          <a:solidFill>
                            <a:schemeClr val="tx1"/>
                          </a:solidFill>
                          <a:effectLst/>
                          <a:latin typeface="+mj-ea"/>
                          <a:ea typeface="+mj-ea"/>
                          <a:cs typeface="+mn-cs"/>
                        </a:rPr>
                        <a:t>   </a:t>
                      </a:r>
                      <a:r>
                        <a:rPr lang="zh-TW" altLang="zh-TW" sz="2400" kern="1200" dirty="0">
                          <a:solidFill>
                            <a:schemeClr val="tx1"/>
                          </a:solidFill>
                          <a:effectLst/>
                          <a:latin typeface="+mj-ea"/>
                          <a:ea typeface="+mj-ea"/>
                          <a:cs typeface="+mn-cs"/>
                        </a:rPr>
                        <a:t>選後如未達校系預定面試人數，再依前述原則進行</a:t>
                      </a:r>
                      <a:endParaRPr lang="en-US" altLang="zh-TW" sz="2400" kern="1200" dirty="0">
                        <a:solidFill>
                          <a:schemeClr val="tx1"/>
                        </a:solidFill>
                        <a:effectLst/>
                        <a:latin typeface="+mj-ea"/>
                        <a:ea typeface="+mj-ea"/>
                        <a:cs typeface="+mn-cs"/>
                      </a:endParaRPr>
                    </a:p>
                    <a:p>
                      <a:r>
                        <a:rPr lang="en-US" altLang="zh-TW" sz="2400" kern="1200" dirty="0">
                          <a:solidFill>
                            <a:schemeClr val="tx1"/>
                          </a:solidFill>
                          <a:effectLst/>
                          <a:latin typeface="+mj-ea"/>
                          <a:ea typeface="+mj-ea"/>
                          <a:cs typeface="+mn-cs"/>
                        </a:rPr>
                        <a:t>   </a:t>
                      </a:r>
                      <a:r>
                        <a:rPr lang="zh-TW" altLang="zh-TW" sz="2400" kern="1200" dirty="0">
                          <a:solidFill>
                            <a:schemeClr val="tx1"/>
                          </a:solidFill>
                          <a:effectLst/>
                          <a:latin typeface="+mj-ea"/>
                          <a:ea typeface="+mj-ea"/>
                          <a:cs typeface="+mn-cs"/>
                        </a:rPr>
                        <a:t>第二輪篩選，以達預定面試人數。</a:t>
                      </a:r>
                      <a:endParaRPr lang="en-US" altLang="zh-TW" sz="2400" kern="1200" dirty="0">
                        <a:solidFill>
                          <a:schemeClr val="tx1"/>
                        </a:solidFill>
                        <a:effectLst/>
                        <a:latin typeface="+mj-ea"/>
                        <a:ea typeface="+mj-ea"/>
                        <a:cs typeface="+mn-cs"/>
                      </a:endParaRPr>
                    </a:p>
                    <a:p>
                      <a:r>
                        <a:rPr lang="en-US" altLang="zh-TW" sz="2400" kern="1200" dirty="0">
                          <a:solidFill>
                            <a:schemeClr val="tx1"/>
                          </a:solidFill>
                          <a:effectLst/>
                          <a:latin typeface="+mj-ea"/>
                          <a:ea typeface="+mn-ea"/>
                          <a:cs typeface="+mn-cs"/>
                          <a:sym typeface="Wingdings"/>
                        </a:rPr>
                        <a:t>2.</a:t>
                      </a:r>
                      <a:r>
                        <a:rPr lang="zh-TW" altLang="zh-TW" sz="2400" kern="1200" dirty="0">
                          <a:solidFill>
                            <a:schemeClr val="tx1"/>
                          </a:solidFill>
                          <a:effectLst/>
                          <a:latin typeface="+mj-ea"/>
                          <a:ea typeface="+mn-ea"/>
                          <a:cs typeface="+mn-cs"/>
                        </a:rPr>
                        <a:t>面試人數由各校系自訂，至多為招生名額之</a:t>
                      </a:r>
                      <a:r>
                        <a:rPr lang="en-US" altLang="zh-TW" sz="2400" kern="1200" dirty="0">
                          <a:solidFill>
                            <a:schemeClr val="tx1"/>
                          </a:solidFill>
                          <a:effectLst/>
                          <a:latin typeface="+mj-ea"/>
                          <a:ea typeface="+mn-ea"/>
                          <a:cs typeface="+mn-cs"/>
                        </a:rPr>
                        <a:t>3</a:t>
                      </a:r>
                      <a:r>
                        <a:rPr lang="zh-TW" altLang="zh-TW" sz="2400" kern="1200" dirty="0">
                          <a:solidFill>
                            <a:schemeClr val="tx1"/>
                          </a:solidFill>
                          <a:effectLst/>
                          <a:latin typeface="+mj-ea"/>
                          <a:ea typeface="+mn-ea"/>
                          <a:cs typeface="+mn-cs"/>
                        </a:rPr>
                        <a:t>倍率</a:t>
                      </a:r>
                      <a:endParaRPr lang="en-US" altLang="zh-TW" sz="2400" kern="1200" dirty="0">
                        <a:solidFill>
                          <a:schemeClr val="tx1"/>
                        </a:solidFill>
                        <a:effectLst/>
                        <a:latin typeface="+mj-ea"/>
                        <a:ea typeface="+mn-ea"/>
                        <a:cs typeface="+mn-cs"/>
                      </a:endParaRPr>
                    </a:p>
                    <a:p>
                      <a:r>
                        <a:rPr lang="en-US" altLang="zh-TW" sz="2400" kern="1200" dirty="0">
                          <a:solidFill>
                            <a:schemeClr val="tx1"/>
                          </a:solidFill>
                          <a:effectLst/>
                          <a:latin typeface="+mj-ea"/>
                          <a:ea typeface="+mn-ea"/>
                          <a:cs typeface="+mn-cs"/>
                        </a:rPr>
                        <a:t>   </a:t>
                      </a:r>
                      <a:r>
                        <a:rPr lang="zh-TW" altLang="zh-TW" sz="2400" kern="1200" dirty="0">
                          <a:solidFill>
                            <a:schemeClr val="tx1"/>
                          </a:solidFill>
                          <a:effectLst/>
                          <a:latin typeface="+mj-ea"/>
                          <a:ea typeface="+mn-ea"/>
                          <a:cs typeface="+mn-cs"/>
                        </a:rPr>
                        <a:t>或</a:t>
                      </a:r>
                      <a:r>
                        <a:rPr lang="en-US" altLang="zh-TW" sz="2400" kern="1200" dirty="0">
                          <a:solidFill>
                            <a:schemeClr val="tx1"/>
                          </a:solidFill>
                          <a:effectLst/>
                          <a:latin typeface="+mj-ea"/>
                          <a:ea typeface="+mn-ea"/>
                          <a:cs typeface="+mn-cs"/>
                        </a:rPr>
                        <a:t>50</a:t>
                      </a:r>
                      <a:r>
                        <a:rPr lang="zh-TW" altLang="zh-TW" sz="2400" kern="1200" dirty="0">
                          <a:solidFill>
                            <a:schemeClr val="tx1"/>
                          </a:solidFill>
                          <a:effectLst/>
                          <a:latin typeface="+mj-ea"/>
                          <a:ea typeface="+mn-ea"/>
                          <a:cs typeface="+mn-cs"/>
                        </a:rPr>
                        <a:t>人。</a:t>
                      </a:r>
                    </a:p>
                    <a:p>
                      <a:r>
                        <a:rPr lang="en-US" altLang="zh-TW" sz="2400" kern="1200" dirty="0">
                          <a:solidFill>
                            <a:schemeClr val="tx1"/>
                          </a:solidFill>
                          <a:effectLst/>
                          <a:latin typeface="+mj-ea"/>
                          <a:ea typeface="+mj-ea"/>
                          <a:cs typeface="+mn-cs"/>
                          <a:sym typeface="Wingdings"/>
                        </a:rPr>
                        <a:t>3.</a:t>
                      </a:r>
                      <a:r>
                        <a:rPr lang="zh-TW" altLang="zh-TW" sz="2400" kern="1200" dirty="0">
                          <a:solidFill>
                            <a:srgbClr val="FF0000"/>
                          </a:solidFill>
                          <a:effectLst/>
                          <a:latin typeface="+mj-ea"/>
                          <a:ea typeface="+mj-ea"/>
                          <a:cs typeface="+mn-cs"/>
                        </a:rPr>
                        <a:t>通過篩選學生</a:t>
                      </a:r>
                      <a:r>
                        <a:rPr lang="zh-TW" altLang="en-US" sz="2400" kern="1200" dirty="0">
                          <a:solidFill>
                            <a:srgbClr val="FF0000"/>
                          </a:solidFill>
                          <a:effectLst/>
                          <a:latin typeface="+mj-ea"/>
                          <a:ea typeface="+mj-ea"/>
                          <a:cs typeface="+mn-cs"/>
                        </a:rPr>
                        <a:t>需</a:t>
                      </a:r>
                      <a:r>
                        <a:rPr lang="zh-TW" altLang="zh-TW" sz="2400" kern="1200" dirty="0">
                          <a:solidFill>
                            <a:srgbClr val="FF0000"/>
                          </a:solidFill>
                          <a:effectLst/>
                          <a:latin typeface="+mj-ea"/>
                          <a:ea typeface="+mj-ea"/>
                          <a:cs typeface="+mn-cs"/>
                        </a:rPr>
                        <a:t>參加面試</a:t>
                      </a:r>
                      <a:r>
                        <a:rPr lang="zh-TW" altLang="zh-TW" sz="2400" kern="1200" dirty="0">
                          <a:solidFill>
                            <a:schemeClr val="tx1"/>
                          </a:solidFill>
                          <a:effectLst/>
                          <a:latin typeface="+mj-ea"/>
                          <a:ea typeface="+mj-ea"/>
                          <a:cs typeface="+mn-cs"/>
                        </a:rPr>
                        <a:t>，面試內容由各校自訂，</a:t>
                      </a:r>
                      <a:endParaRPr lang="en-US" altLang="zh-TW" sz="2400" kern="1200" dirty="0">
                        <a:solidFill>
                          <a:schemeClr val="tx1"/>
                        </a:solidFill>
                        <a:effectLst/>
                        <a:latin typeface="+mj-ea"/>
                        <a:ea typeface="+mj-ea"/>
                        <a:cs typeface="+mn-cs"/>
                      </a:endParaRPr>
                    </a:p>
                    <a:p>
                      <a:r>
                        <a:rPr lang="en-US" altLang="zh-TW" sz="2400" kern="1200" dirty="0">
                          <a:solidFill>
                            <a:schemeClr val="tx1"/>
                          </a:solidFill>
                          <a:effectLst/>
                          <a:latin typeface="+mj-ea"/>
                          <a:ea typeface="+mj-ea"/>
                          <a:cs typeface="+mn-cs"/>
                        </a:rPr>
                        <a:t>   </a:t>
                      </a:r>
                      <a:r>
                        <a:rPr lang="zh-TW" altLang="zh-TW" sz="2400" kern="1200" dirty="0">
                          <a:solidFill>
                            <a:schemeClr val="tx1"/>
                          </a:solidFill>
                          <a:effectLst/>
                          <a:latin typeface="+mj-ea"/>
                          <a:ea typeface="+mj-ea"/>
                          <a:cs typeface="+mn-cs"/>
                        </a:rPr>
                        <a:t>併同個人申請第二階段指定項目甄試辦理。</a:t>
                      </a:r>
                    </a:p>
                    <a:p>
                      <a:r>
                        <a:rPr lang="en-US" altLang="zh-TW" sz="2400" kern="1200" dirty="0">
                          <a:solidFill>
                            <a:schemeClr val="tx1"/>
                          </a:solidFill>
                          <a:effectLst/>
                          <a:latin typeface="+mj-ea"/>
                          <a:ea typeface="+mj-ea"/>
                          <a:cs typeface="+mn-cs"/>
                          <a:sym typeface="Wingdings"/>
                        </a:rPr>
                        <a:t>4.</a:t>
                      </a:r>
                      <a:r>
                        <a:rPr lang="zh-TW" altLang="zh-TW" sz="2400" kern="1200" dirty="0">
                          <a:solidFill>
                            <a:schemeClr val="tx1"/>
                          </a:solidFill>
                          <a:effectLst/>
                          <a:latin typeface="+mj-ea"/>
                          <a:ea typeface="+mj-ea"/>
                          <a:cs typeface="+mn-cs"/>
                        </a:rPr>
                        <a:t>錄取：</a:t>
                      </a:r>
                      <a:r>
                        <a:rPr lang="zh-TW" altLang="zh-TW" sz="2400" kern="1200" dirty="0">
                          <a:solidFill>
                            <a:srgbClr val="FF0000"/>
                          </a:solidFill>
                          <a:effectLst/>
                          <a:latin typeface="+mj-ea"/>
                          <a:ea typeface="+mj-ea"/>
                          <a:cs typeface="+mn-cs"/>
                        </a:rPr>
                        <a:t>依面試成績決定錄取結果</a:t>
                      </a:r>
                      <a:r>
                        <a:rPr lang="zh-TW" altLang="zh-TW" sz="2400" kern="1200" dirty="0">
                          <a:solidFill>
                            <a:schemeClr val="tx1"/>
                          </a:solidFill>
                          <a:effectLst/>
                          <a:latin typeface="+mj-ea"/>
                          <a:ea typeface="+mj-ea"/>
                          <a:cs typeface="+mn-cs"/>
                        </a:rPr>
                        <a:t>，不列備取。</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2" name="投影片編號版面配置區 1"/>
          <p:cNvSpPr>
            <a:spLocks noGrp="1"/>
          </p:cNvSpPr>
          <p:nvPr>
            <p:ph type="sldNum" sz="quarter" idx="12"/>
          </p:nvPr>
        </p:nvSpPr>
        <p:spPr/>
        <p:txBody>
          <a:bodyPr>
            <a:normAutofit fontScale="85000" lnSpcReduction="20000"/>
          </a:bodyPr>
          <a:lstStyle/>
          <a:p>
            <a:pPr>
              <a:defRPr/>
            </a:pPr>
            <a:fld id="{364BA64F-B2FE-4BBA-B1ED-3FE5C98622AC}" type="slidenum">
              <a:rPr lang="en-US" altLang="zh-TW" smtClean="0"/>
              <a:pPr>
                <a:defRPr/>
              </a:pPr>
              <a:t>58</a:t>
            </a:fld>
            <a:endParaRPr lang="en-US" altLang="zh-TW"/>
          </a:p>
        </p:txBody>
      </p:sp>
    </p:spTree>
    <p:extLst>
      <p:ext uri="{BB962C8B-B14F-4D97-AF65-F5344CB8AC3E}">
        <p14:creationId xmlns:p14="http://schemas.microsoft.com/office/powerpoint/2010/main" val="175976108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肘形接點 28"/>
          <p:cNvCxnSpPr/>
          <p:nvPr/>
        </p:nvCxnSpPr>
        <p:spPr>
          <a:xfrm flipV="1">
            <a:off x="2132628" y="3886017"/>
            <a:ext cx="1260047" cy="6351"/>
          </a:xfrm>
          <a:prstGeom prst="bentConnector3">
            <a:avLst>
              <a:gd name="adj1" fmla="val 50000"/>
            </a:avLst>
          </a:prstGeom>
          <a:ln w="50800">
            <a:solidFill>
              <a:schemeClr val="accent5">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5" name="Rectangle 42"/>
          <p:cNvSpPr txBox="1">
            <a:spLocks noChangeArrowheads="1"/>
          </p:cNvSpPr>
          <p:nvPr/>
        </p:nvSpPr>
        <p:spPr>
          <a:xfrm>
            <a:off x="560512" y="548681"/>
            <a:ext cx="8928992" cy="719931"/>
          </a:xfrm>
          <a:prstGeom prst="rect">
            <a:avLst/>
          </a:prstGeom>
          <a:noFill/>
        </p:spPr>
        <p:txBody>
          <a:bodyPr/>
          <a:lstStyle/>
          <a:p>
            <a:pPr eaLnBrk="1" hangingPunct="1">
              <a:defRPr/>
            </a:pPr>
            <a:r>
              <a:rPr lang="zh-TW" altLang="en-US" sz="3600" dirty="0">
                <a:solidFill>
                  <a:schemeClr val="accent4">
                    <a:lumMod val="50000"/>
                  </a:schemeClr>
                </a:solidFill>
                <a:latin typeface="+mj-ea"/>
              </a:rPr>
              <a:t>繁星推薦</a:t>
            </a:r>
            <a:r>
              <a:rPr lang="zh-TW" altLang="en-US" sz="3600" dirty="0">
                <a:solidFill>
                  <a:srgbClr val="FF0000"/>
                </a:solidFill>
                <a:latin typeface="微軟正黑體" panose="020B0604030504040204" pitchFamily="34" charset="-120"/>
                <a:ea typeface="微軟正黑體" panose="020B0604030504040204" pitchFamily="34" charset="-120"/>
              </a:rPr>
              <a:t>第</a:t>
            </a:r>
            <a:r>
              <a:rPr lang="en-US" altLang="zh-TW" sz="3600" dirty="0">
                <a:solidFill>
                  <a:srgbClr val="FF0000"/>
                </a:solidFill>
                <a:latin typeface="微軟正黑體" panose="020B0604030504040204" pitchFamily="34" charset="-120"/>
                <a:ea typeface="微軟正黑體" panose="020B0604030504040204" pitchFamily="34" charset="-120"/>
              </a:rPr>
              <a:t>8</a:t>
            </a:r>
            <a:r>
              <a:rPr lang="zh-TW" altLang="en-US" sz="3600" dirty="0">
                <a:solidFill>
                  <a:srgbClr val="FF0000"/>
                </a:solidFill>
                <a:latin typeface="微軟正黑體" panose="020B0604030504040204" pitchFamily="34" charset="-120"/>
                <a:ea typeface="微軟正黑體" panose="020B0604030504040204" pitchFamily="34" charset="-120"/>
              </a:rPr>
              <a:t>類學群</a:t>
            </a:r>
            <a:r>
              <a:rPr lang="zh-TW" altLang="en-US" sz="3600" dirty="0">
                <a:solidFill>
                  <a:schemeClr val="accent4">
                    <a:lumMod val="50000"/>
                  </a:schemeClr>
                </a:solidFill>
                <a:latin typeface="微軟正黑體" panose="020B0604030504040204" pitchFamily="34" charset="-120"/>
                <a:ea typeface="微軟正黑體" panose="020B0604030504040204" pitchFamily="34" charset="-120"/>
              </a:rPr>
              <a:t>推薦及錄取後限制</a:t>
            </a:r>
            <a:endParaRPr lang="en-US" altLang="zh-TW" sz="2400" dirty="0">
              <a:solidFill>
                <a:srgbClr val="FF0000"/>
              </a:solidFill>
              <a:latin typeface="微軟正黑體" panose="020B0604030504040204" pitchFamily="34" charset="-120"/>
              <a:ea typeface="微軟正黑體" panose="020B0604030504040204" pitchFamily="34" charset="-120"/>
            </a:endParaRPr>
          </a:p>
        </p:txBody>
      </p:sp>
      <p:sp>
        <p:nvSpPr>
          <p:cNvPr id="24" name="AutoShape 8"/>
          <p:cNvSpPr>
            <a:spLocks noChangeArrowheads="1"/>
          </p:cNvSpPr>
          <p:nvPr/>
        </p:nvSpPr>
        <p:spPr bwMode="auto">
          <a:xfrm>
            <a:off x="704531" y="1844825"/>
            <a:ext cx="1966988" cy="427887"/>
          </a:xfrm>
          <a:prstGeom prst="roundRect">
            <a:avLst>
              <a:gd name="adj" fmla="val 16667"/>
            </a:avLst>
          </a:prstGeom>
          <a:gradFill flip="none" rotWithShape="1">
            <a:gsLst>
              <a:gs pos="0">
                <a:schemeClr val="bg2">
                  <a:lumMod val="75000"/>
                  <a:tint val="66000"/>
                  <a:satMod val="160000"/>
                </a:schemeClr>
              </a:gs>
              <a:gs pos="50000">
                <a:schemeClr val="bg2">
                  <a:lumMod val="75000"/>
                  <a:tint val="44500"/>
                  <a:satMod val="160000"/>
                </a:schemeClr>
              </a:gs>
              <a:gs pos="100000">
                <a:schemeClr val="bg2">
                  <a:lumMod val="75000"/>
                  <a:tint val="23500"/>
                  <a:satMod val="160000"/>
                </a:schemeClr>
              </a:gs>
            </a:gsLst>
            <a:lin ang="2700000" scaled="1"/>
            <a:tileRect/>
          </a:gradFill>
          <a:ln>
            <a:noFill/>
          </a:ln>
          <a:effectLst>
            <a:glow rad="139700">
              <a:schemeClr val="accent2">
                <a:satMod val="175000"/>
                <a:alpha val="40000"/>
              </a:schemeClr>
            </a:glow>
          </a:effectLst>
          <a:scene3d>
            <a:camera prst="orthographicFront"/>
            <a:lightRig rig="threePt" dir="t"/>
          </a:scene3d>
          <a:sp3d>
            <a:bevelT/>
          </a:sp3d>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r>
              <a:rPr lang="zh-TW" altLang="en-US" sz="2400" dirty="0">
                <a:solidFill>
                  <a:srgbClr val="0000CC"/>
                </a:solidFill>
                <a:latin typeface="+mj-ea"/>
                <a:ea typeface="+mj-ea"/>
              </a:rPr>
              <a:t>第</a:t>
            </a:r>
            <a:r>
              <a:rPr lang="en-US" altLang="zh-TW" sz="2400" dirty="0">
                <a:solidFill>
                  <a:srgbClr val="0000CC"/>
                </a:solidFill>
                <a:latin typeface="+mj-ea"/>
                <a:ea typeface="+mj-ea"/>
              </a:rPr>
              <a:t>8</a:t>
            </a:r>
            <a:r>
              <a:rPr lang="zh-TW" altLang="en-US" sz="2400" dirty="0">
                <a:solidFill>
                  <a:srgbClr val="0000CC"/>
                </a:solidFill>
                <a:latin typeface="+mj-ea"/>
                <a:ea typeface="+mj-ea"/>
              </a:rPr>
              <a:t>學群篩選</a:t>
            </a:r>
          </a:p>
        </p:txBody>
      </p:sp>
      <p:cxnSp>
        <p:nvCxnSpPr>
          <p:cNvPr id="25" name="直線單箭頭接點 24"/>
          <p:cNvCxnSpPr/>
          <p:nvPr/>
        </p:nvCxnSpPr>
        <p:spPr>
          <a:xfrm flipH="1">
            <a:off x="1664484" y="3347018"/>
            <a:ext cx="2555" cy="298006"/>
          </a:xfrm>
          <a:prstGeom prst="straightConnector1">
            <a:avLst/>
          </a:prstGeom>
          <a:ln w="57150">
            <a:solidFill>
              <a:schemeClr val="accent5">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26" name="AutoShape 8"/>
          <p:cNvSpPr>
            <a:spLocks noChangeArrowheads="1"/>
          </p:cNvSpPr>
          <p:nvPr/>
        </p:nvSpPr>
        <p:spPr bwMode="auto">
          <a:xfrm>
            <a:off x="1196338" y="3672071"/>
            <a:ext cx="936290" cy="427887"/>
          </a:xfrm>
          <a:prstGeom prst="roundRect">
            <a:avLst>
              <a:gd name="adj" fmla="val 16667"/>
            </a:avLst>
          </a:prstGeom>
          <a:gradFill flip="none" rotWithShape="1">
            <a:gsLst>
              <a:gs pos="0">
                <a:schemeClr val="bg2">
                  <a:lumMod val="75000"/>
                  <a:tint val="66000"/>
                  <a:satMod val="160000"/>
                </a:schemeClr>
              </a:gs>
              <a:gs pos="50000">
                <a:schemeClr val="bg2">
                  <a:lumMod val="75000"/>
                  <a:tint val="44500"/>
                  <a:satMod val="160000"/>
                </a:schemeClr>
              </a:gs>
              <a:gs pos="100000">
                <a:schemeClr val="bg2">
                  <a:lumMod val="75000"/>
                  <a:tint val="23500"/>
                  <a:satMod val="160000"/>
                </a:schemeClr>
              </a:gs>
            </a:gsLst>
            <a:lin ang="2700000" scaled="1"/>
            <a:tileRect/>
          </a:gradFill>
          <a:ln>
            <a:noFill/>
          </a:ln>
          <a:effectLst>
            <a:glow rad="139700">
              <a:schemeClr val="accent2">
                <a:satMod val="175000"/>
                <a:alpha val="40000"/>
              </a:schemeClr>
            </a:glow>
          </a:effectLst>
          <a:scene3d>
            <a:camera prst="orthographicFront"/>
            <a:lightRig rig="threePt" dir="t"/>
          </a:scene3d>
          <a:sp3d>
            <a:bevelT/>
          </a:sp3d>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r>
              <a:rPr lang="zh-TW" altLang="en-US" sz="2400" dirty="0">
                <a:solidFill>
                  <a:srgbClr val="0000CC"/>
                </a:solidFill>
                <a:latin typeface="+mj-ea"/>
                <a:ea typeface="+mj-ea"/>
              </a:rPr>
              <a:t>錄取</a:t>
            </a:r>
          </a:p>
        </p:txBody>
      </p:sp>
      <p:sp>
        <p:nvSpPr>
          <p:cNvPr id="42" name="AutoShape 8"/>
          <p:cNvSpPr>
            <a:spLocks noChangeArrowheads="1"/>
          </p:cNvSpPr>
          <p:nvPr/>
        </p:nvSpPr>
        <p:spPr bwMode="auto">
          <a:xfrm>
            <a:off x="3392675" y="3926027"/>
            <a:ext cx="3360524" cy="427887"/>
          </a:xfrm>
          <a:prstGeom prst="roundRect">
            <a:avLst>
              <a:gd name="adj" fmla="val 16667"/>
            </a:avLst>
          </a:prstGeom>
          <a:solidFill>
            <a:srgbClr val="E70939"/>
          </a:solidFill>
          <a:ln>
            <a:solidFill>
              <a:srgbClr val="00B0F0"/>
            </a:solidFill>
          </a:ln>
          <a:effectLst>
            <a:glow rad="139700">
              <a:schemeClr val="accent2">
                <a:satMod val="175000"/>
                <a:alpha val="40000"/>
              </a:schemeClr>
            </a:glow>
          </a:effectLst>
          <a:scene3d>
            <a:camera prst="orthographicFront"/>
            <a:lightRig rig="threePt" dir="t"/>
          </a:scene3d>
          <a:sp3d>
            <a:bevelT/>
          </a:sp3d>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r>
              <a:rPr lang="zh-TW" altLang="en-US" sz="2400" dirty="0">
                <a:solidFill>
                  <a:schemeClr val="bg1"/>
                </a:solidFill>
                <a:latin typeface="+mj-ea"/>
                <a:ea typeface="+mj-ea"/>
              </a:rPr>
              <a:t>錄取未放棄資格之限制</a:t>
            </a:r>
          </a:p>
        </p:txBody>
      </p:sp>
      <p:cxnSp>
        <p:nvCxnSpPr>
          <p:cNvPr id="9" name="直線單箭頭接點 8"/>
          <p:cNvCxnSpPr/>
          <p:nvPr/>
        </p:nvCxnSpPr>
        <p:spPr>
          <a:xfrm flipH="1">
            <a:off x="1640824" y="2383869"/>
            <a:ext cx="2555" cy="298006"/>
          </a:xfrm>
          <a:prstGeom prst="straightConnector1">
            <a:avLst/>
          </a:prstGeom>
          <a:ln w="57150">
            <a:solidFill>
              <a:schemeClr val="accent5">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0" name="AutoShape 8"/>
          <p:cNvSpPr>
            <a:spLocks noChangeArrowheads="1"/>
          </p:cNvSpPr>
          <p:nvPr/>
        </p:nvSpPr>
        <p:spPr bwMode="auto">
          <a:xfrm>
            <a:off x="704531" y="2708986"/>
            <a:ext cx="1966988" cy="427887"/>
          </a:xfrm>
          <a:prstGeom prst="roundRect">
            <a:avLst>
              <a:gd name="adj" fmla="val 16667"/>
            </a:avLst>
          </a:prstGeom>
          <a:gradFill flip="none" rotWithShape="1">
            <a:gsLst>
              <a:gs pos="0">
                <a:schemeClr val="bg2">
                  <a:lumMod val="75000"/>
                  <a:tint val="66000"/>
                  <a:satMod val="160000"/>
                </a:schemeClr>
              </a:gs>
              <a:gs pos="50000">
                <a:schemeClr val="bg2">
                  <a:lumMod val="75000"/>
                  <a:tint val="44500"/>
                  <a:satMod val="160000"/>
                </a:schemeClr>
              </a:gs>
              <a:gs pos="100000">
                <a:schemeClr val="bg2">
                  <a:lumMod val="75000"/>
                  <a:tint val="23500"/>
                  <a:satMod val="160000"/>
                </a:schemeClr>
              </a:gs>
            </a:gsLst>
            <a:lin ang="2700000" scaled="1"/>
            <a:tileRect/>
          </a:gradFill>
          <a:ln>
            <a:noFill/>
          </a:ln>
          <a:effectLst>
            <a:glow rad="139700">
              <a:schemeClr val="accent2">
                <a:satMod val="175000"/>
                <a:alpha val="40000"/>
              </a:schemeClr>
            </a:glow>
          </a:effectLst>
          <a:scene3d>
            <a:camera prst="orthographicFront"/>
            <a:lightRig rig="threePt" dir="t"/>
          </a:scene3d>
          <a:sp3d>
            <a:bevelT/>
          </a:sp3d>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r>
              <a:rPr lang="zh-TW" altLang="en-US" sz="2400" dirty="0">
                <a:solidFill>
                  <a:srgbClr val="0000CC"/>
                </a:solidFill>
                <a:latin typeface="+mj-ea"/>
                <a:ea typeface="+mj-ea"/>
              </a:rPr>
              <a:t>第</a:t>
            </a:r>
            <a:r>
              <a:rPr lang="en-US" altLang="zh-TW" sz="2400" dirty="0">
                <a:solidFill>
                  <a:srgbClr val="0000CC"/>
                </a:solidFill>
                <a:latin typeface="+mj-ea"/>
                <a:ea typeface="+mj-ea"/>
              </a:rPr>
              <a:t>8</a:t>
            </a:r>
            <a:r>
              <a:rPr lang="zh-TW" altLang="en-US" sz="2400" dirty="0">
                <a:solidFill>
                  <a:srgbClr val="0000CC"/>
                </a:solidFill>
                <a:latin typeface="+mj-ea"/>
                <a:ea typeface="+mj-ea"/>
              </a:rPr>
              <a:t>學群面試</a:t>
            </a:r>
          </a:p>
        </p:txBody>
      </p:sp>
      <p:sp>
        <p:nvSpPr>
          <p:cNvPr id="11" name="AutoShape 8"/>
          <p:cNvSpPr>
            <a:spLocks noChangeArrowheads="1"/>
          </p:cNvSpPr>
          <p:nvPr/>
        </p:nvSpPr>
        <p:spPr bwMode="auto">
          <a:xfrm>
            <a:off x="3392675" y="1844825"/>
            <a:ext cx="3360524" cy="427887"/>
          </a:xfrm>
          <a:prstGeom prst="roundRect">
            <a:avLst>
              <a:gd name="adj" fmla="val 16667"/>
            </a:avLst>
          </a:prstGeom>
          <a:solidFill>
            <a:srgbClr val="E70939"/>
          </a:solidFill>
          <a:ln>
            <a:solidFill>
              <a:srgbClr val="00B0F0"/>
            </a:solidFill>
          </a:ln>
          <a:effectLst>
            <a:glow rad="139700">
              <a:schemeClr val="accent2">
                <a:satMod val="175000"/>
                <a:alpha val="40000"/>
              </a:schemeClr>
            </a:glow>
          </a:effectLst>
          <a:scene3d>
            <a:camera prst="orthographicFront"/>
            <a:lightRig rig="threePt" dir="t"/>
          </a:scene3d>
          <a:sp3d>
            <a:bevelT/>
          </a:sp3d>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r>
              <a:rPr lang="zh-TW" altLang="en-US" sz="2400" dirty="0">
                <a:solidFill>
                  <a:schemeClr val="bg1"/>
                </a:solidFill>
                <a:latin typeface="+mj-ea"/>
                <a:ea typeface="+mj-ea"/>
              </a:rPr>
              <a:t>推薦後申請校系之限制</a:t>
            </a:r>
          </a:p>
        </p:txBody>
      </p:sp>
      <p:cxnSp>
        <p:nvCxnSpPr>
          <p:cNvPr id="12" name="肘形接點 11"/>
          <p:cNvCxnSpPr>
            <a:endCxn id="11" idx="1"/>
          </p:cNvCxnSpPr>
          <p:nvPr/>
        </p:nvCxnSpPr>
        <p:spPr>
          <a:xfrm flipV="1">
            <a:off x="2762651" y="2058767"/>
            <a:ext cx="630024" cy="6352"/>
          </a:xfrm>
          <a:prstGeom prst="bentConnector3">
            <a:avLst>
              <a:gd name="adj1" fmla="val 50000"/>
            </a:avLst>
          </a:prstGeom>
          <a:ln w="50800">
            <a:solidFill>
              <a:schemeClr val="accent5">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4" name="AutoShape 8"/>
          <p:cNvSpPr>
            <a:spLocks noChangeArrowheads="1"/>
          </p:cNvSpPr>
          <p:nvPr/>
        </p:nvSpPr>
        <p:spPr bwMode="auto">
          <a:xfrm>
            <a:off x="3392710" y="3330486"/>
            <a:ext cx="3360525" cy="427887"/>
          </a:xfrm>
          <a:prstGeom prst="roundRect">
            <a:avLst>
              <a:gd name="adj" fmla="val 16667"/>
            </a:avLst>
          </a:prstGeom>
          <a:solidFill>
            <a:srgbClr val="E70939"/>
          </a:solidFill>
          <a:ln>
            <a:solidFill>
              <a:srgbClr val="00B0F0"/>
            </a:solidFill>
          </a:ln>
          <a:effectLst>
            <a:glow rad="139700">
              <a:schemeClr val="accent2">
                <a:satMod val="175000"/>
                <a:alpha val="40000"/>
              </a:schemeClr>
            </a:glow>
          </a:effectLst>
          <a:scene3d>
            <a:camera prst="orthographicFront"/>
            <a:lightRig rig="threePt" dir="t"/>
          </a:scene3d>
          <a:sp3d>
            <a:bevelT/>
          </a:sp3d>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r>
              <a:rPr lang="zh-TW" altLang="en-US" sz="2400" dirty="0">
                <a:solidFill>
                  <a:schemeClr val="bg1"/>
                </a:solidFill>
                <a:latin typeface="+mj-ea"/>
                <a:ea typeface="+mj-ea"/>
              </a:rPr>
              <a:t>錄取後申請入學之限制</a:t>
            </a:r>
          </a:p>
        </p:txBody>
      </p:sp>
      <p:graphicFrame>
        <p:nvGraphicFramePr>
          <p:cNvPr id="6" name="表格 5"/>
          <p:cNvGraphicFramePr>
            <a:graphicFrameLocks noGrp="1"/>
          </p:cNvGraphicFramePr>
          <p:nvPr>
            <p:extLst>
              <p:ext uri="{D42A27DB-BD31-4B8C-83A1-F6EECF244321}">
                <p14:modId xmlns:p14="http://schemas.microsoft.com/office/powerpoint/2010/main" val="1190976447"/>
              </p:ext>
            </p:extLst>
          </p:nvPr>
        </p:nvGraphicFramePr>
        <p:xfrm>
          <a:off x="3404863" y="4509120"/>
          <a:ext cx="5148573" cy="1463040"/>
        </p:xfrm>
        <a:graphic>
          <a:graphicData uri="http://schemas.openxmlformats.org/drawingml/2006/table">
            <a:tbl>
              <a:tblPr/>
              <a:tblGrid>
                <a:gridCol w="5148573">
                  <a:extLst>
                    <a:ext uri="{9D8B030D-6E8A-4147-A177-3AD203B41FA5}">
                      <a16:colId xmlns:a16="http://schemas.microsoft.com/office/drawing/2014/main" val="20000"/>
                    </a:ext>
                  </a:extLst>
                </a:gridCol>
              </a:tblGrid>
              <a:tr h="5143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800" kern="1200" dirty="0">
                          <a:solidFill>
                            <a:schemeClr val="tx1"/>
                          </a:solidFill>
                          <a:effectLst/>
                          <a:latin typeface="+mj-ea"/>
                          <a:ea typeface="+mj-ea"/>
                          <a:cs typeface="+mn-cs"/>
                        </a:rPr>
                        <a:t>1.</a:t>
                      </a:r>
                      <a:r>
                        <a:rPr lang="zh-TW" altLang="zh-TW" sz="1800" kern="1200" dirty="0">
                          <a:solidFill>
                            <a:srgbClr val="FF0000"/>
                          </a:solidFill>
                          <a:effectLst/>
                          <a:latin typeface="+mj-ea"/>
                          <a:ea typeface="+mj-ea"/>
                          <a:cs typeface="+mn-cs"/>
                        </a:rPr>
                        <a:t>錄取生於個人申請所有錄取校系視同無效，不</a:t>
                      </a:r>
                      <a:endParaRPr lang="en-US" altLang="zh-TW" sz="1800" kern="1200" dirty="0">
                        <a:solidFill>
                          <a:srgbClr val="FF0000"/>
                        </a:solidFill>
                        <a:effectLst/>
                        <a:latin typeface="+mj-ea"/>
                        <a:ea typeface="+mj-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800" kern="1200" dirty="0">
                          <a:solidFill>
                            <a:srgbClr val="FF0000"/>
                          </a:solidFill>
                          <a:effectLst/>
                          <a:latin typeface="+mj-ea"/>
                          <a:ea typeface="+mj-ea"/>
                          <a:cs typeface="+mn-cs"/>
                        </a:rPr>
                        <a:t>   </a:t>
                      </a:r>
                      <a:r>
                        <a:rPr lang="zh-TW" altLang="zh-TW" sz="1800" kern="1200" dirty="0">
                          <a:solidFill>
                            <a:srgbClr val="FF0000"/>
                          </a:solidFill>
                          <a:effectLst/>
                          <a:latin typeface="+mj-ea"/>
                          <a:ea typeface="+mj-ea"/>
                          <a:cs typeface="+mn-cs"/>
                        </a:rPr>
                        <a:t>得參加個人申請統一分發登記。</a:t>
                      </a:r>
                      <a:endParaRPr lang="en-US" altLang="zh-TW" sz="1800" kern="1200" dirty="0">
                        <a:solidFill>
                          <a:srgbClr val="FF0000"/>
                        </a:solidFill>
                        <a:effectLst/>
                        <a:latin typeface="+mj-ea"/>
                        <a:ea typeface="+mj-ea"/>
                        <a:cs typeface="+mn-cs"/>
                      </a:endParaRPr>
                    </a:p>
                    <a:p>
                      <a:pPr marL="342900" marR="0" lvl="0" indent="-342900" algn="l" defTabSz="914400" rtl="0" eaLnBrk="1" fontAlgn="base" latinLnBrk="0" hangingPunct="1">
                        <a:lnSpc>
                          <a:spcPct val="100000"/>
                        </a:lnSpc>
                        <a:spcBef>
                          <a:spcPct val="0"/>
                        </a:spcBef>
                        <a:spcAft>
                          <a:spcPct val="0"/>
                        </a:spcAft>
                        <a:buClrTx/>
                        <a:buSzTx/>
                        <a:buFontTx/>
                        <a:buNone/>
                        <a:tabLst/>
                      </a:pPr>
                      <a:r>
                        <a:rPr lang="en-US" altLang="zh-TW" sz="1800" kern="1200" dirty="0">
                          <a:solidFill>
                            <a:schemeClr val="tx1"/>
                          </a:solidFill>
                          <a:effectLst/>
                          <a:latin typeface="+mj-ea"/>
                          <a:ea typeface="+mj-ea"/>
                          <a:cs typeface="+mn-cs"/>
                        </a:rPr>
                        <a:t>2.</a:t>
                      </a:r>
                      <a:r>
                        <a:rPr lang="zh-TW" altLang="zh-TW" sz="1800" kern="1200" dirty="0">
                          <a:solidFill>
                            <a:schemeClr val="tx1"/>
                          </a:solidFill>
                          <a:effectLst/>
                          <a:latin typeface="+mj-ea"/>
                          <a:ea typeface="+mj-ea"/>
                          <a:cs typeface="+mn-cs"/>
                        </a:rPr>
                        <a:t>錄取生未於規定期限內放棄錄取資格者，不得</a:t>
                      </a:r>
                      <a:endParaRPr lang="en-US" altLang="zh-TW" sz="1800" kern="1200" dirty="0">
                        <a:solidFill>
                          <a:schemeClr val="tx1"/>
                        </a:solidFill>
                        <a:effectLst/>
                        <a:latin typeface="+mj-ea"/>
                        <a:ea typeface="+mj-ea"/>
                        <a:cs typeface="+mn-cs"/>
                      </a:endParaRPr>
                    </a:p>
                    <a:p>
                      <a:pPr marL="342900" marR="0" lvl="0" indent="-342900" algn="l" defTabSz="914400" rtl="0" eaLnBrk="1" fontAlgn="base" latinLnBrk="0" hangingPunct="1">
                        <a:lnSpc>
                          <a:spcPct val="100000"/>
                        </a:lnSpc>
                        <a:spcBef>
                          <a:spcPct val="0"/>
                        </a:spcBef>
                        <a:spcAft>
                          <a:spcPct val="0"/>
                        </a:spcAft>
                        <a:buClrTx/>
                        <a:buSzTx/>
                        <a:buFontTx/>
                        <a:buNone/>
                        <a:tabLst/>
                      </a:pPr>
                      <a:r>
                        <a:rPr lang="en-US" altLang="zh-TW" sz="1800" kern="1200" dirty="0">
                          <a:solidFill>
                            <a:schemeClr val="tx1"/>
                          </a:solidFill>
                          <a:effectLst/>
                          <a:latin typeface="+mj-ea"/>
                          <a:ea typeface="+mj-ea"/>
                          <a:cs typeface="+mn-cs"/>
                        </a:rPr>
                        <a:t>   </a:t>
                      </a:r>
                      <a:r>
                        <a:rPr lang="zh-TW" altLang="zh-TW" sz="1800" kern="1200" dirty="0">
                          <a:solidFill>
                            <a:schemeClr val="tx1"/>
                          </a:solidFill>
                          <a:effectLst/>
                          <a:latin typeface="+mj-ea"/>
                          <a:ea typeface="+mj-ea"/>
                          <a:cs typeface="+mn-cs"/>
                        </a:rPr>
                        <a:t>報名該學年度大學考試入學招生及四技二專各</a:t>
                      </a:r>
                      <a:endParaRPr lang="en-US" altLang="zh-TW" sz="1800" kern="1200" dirty="0">
                        <a:solidFill>
                          <a:schemeClr val="tx1"/>
                        </a:solidFill>
                        <a:effectLst/>
                        <a:latin typeface="+mj-ea"/>
                        <a:ea typeface="+mj-ea"/>
                        <a:cs typeface="+mn-cs"/>
                      </a:endParaRPr>
                    </a:p>
                    <a:p>
                      <a:pPr marL="342900" marR="0" lvl="0" indent="-342900" algn="l" defTabSz="914400" rtl="0" eaLnBrk="1" fontAlgn="base" latinLnBrk="0" hangingPunct="1">
                        <a:lnSpc>
                          <a:spcPct val="100000"/>
                        </a:lnSpc>
                        <a:spcBef>
                          <a:spcPct val="0"/>
                        </a:spcBef>
                        <a:spcAft>
                          <a:spcPct val="0"/>
                        </a:spcAft>
                        <a:buClrTx/>
                        <a:buSzTx/>
                        <a:buFontTx/>
                        <a:buNone/>
                        <a:tabLst/>
                      </a:pPr>
                      <a:r>
                        <a:rPr lang="en-US" altLang="zh-TW" sz="1800" kern="1200" dirty="0">
                          <a:solidFill>
                            <a:schemeClr val="tx1"/>
                          </a:solidFill>
                          <a:effectLst/>
                          <a:latin typeface="+mj-ea"/>
                          <a:ea typeface="+mj-ea"/>
                          <a:cs typeface="+mn-cs"/>
                        </a:rPr>
                        <a:t>   </a:t>
                      </a:r>
                      <a:r>
                        <a:rPr lang="zh-TW" altLang="zh-TW" sz="1800" kern="1200" dirty="0">
                          <a:solidFill>
                            <a:schemeClr val="tx1"/>
                          </a:solidFill>
                          <a:effectLst/>
                          <a:latin typeface="+mj-ea"/>
                          <a:ea typeface="+mj-ea"/>
                          <a:cs typeface="+mn-cs"/>
                        </a:rPr>
                        <a:t>聯合登記分發入學招生。</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17" name="表格 16"/>
          <p:cNvGraphicFramePr>
            <a:graphicFrameLocks noGrp="1"/>
          </p:cNvGraphicFramePr>
          <p:nvPr>
            <p:extLst>
              <p:ext uri="{D42A27DB-BD31-4B8C-83A1-F6EECF244321}">
                <p14:modId xmlns:p14="http://schemas.microsoft.com/office/powerpoint/2010/main" val="2168906259"/>
              </p:ext>
            </p:extLst>
          </p:nvPr>
        </p:nvGraphicFramePr>
        <p:xfrm>
          <a:off x="3392683" y="2388880"/>
          <a:ext cx="5160726" cy="640080"/>
        </p:xfrm>
        <a:graphic>
          <a:graphicData uri="http://schemas.openxmlformats.org/drawingml/2006/table">
            <a:tbl>
              <a:tblPr/>
              <a:tblGrid>
                <a:gridCol w="5160726">
                  <a:extLst>
                    <a:ext uri="{9D8B030D-6E8A-4147-A177-3AD203B41FA5}">
                      <a16:colId xmlns:a16="http://schemas.microsoft.com/office/drawing/2014/main" val="20000"/>
                    </a:ext>
                  </a:extLst>
                </a:gridCol>
              </a:tblGrid>
              <a:tr h="5143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zh-TW" sz="1800" kern="1200" dirty="0">
                          <a:solidFill>
                            <a:srgbClr val="FF0000"/>
                          </a:solidFill>
                          <a:effectLst/>
                          <a:latin typeface="+mj-ea"/>
                          <a:ea typeface="+mn-ea"/>
                          <a:cs typeface="+mn-cs"/>
                        </a:rPr>
                        <a:t>學生如獲推薦至</a:t>
                      </a:r>
                      <a:r>
                        <a:rPr lang="en-US" altLang="zh-TW" sz="1800" kern="1200" dirty="0">
                          <a:solidFill>
                            <a:srgbClr val="FF0000"/>
                          </a:solidFill>
                          <a:effectLst/>
                          <a:latin typeface="+mj-ea"/>
                          <a:ea typeface="+mn-ea"/>
                          <a:cs typeface="+mn-cs"/>
                        </a:rPr>
                        <a:t>A</a:t>
                      </a:r>
                      <a:r>
                        <a:rPr lang="zh-TW" altLang="zh-TW" sz="1800" kern="1200" dirty="0">
                          <a:solidFill>
                            <a:srgbClr val="FF0000"/>
                          </a:solidFill>
                          <a:effectLst/>
                          <a:latin typeface="+mj-ea"/>
                          <a:ea typeface="+mn-ea"/>
                          <a:cs typeface="+mn-cs"/>
                        </a:rPr>
                        <a:t>校醫學系，並通過第</a:t>
                      </a:r>
                      <a:r>
                        <a:rPr lang="en-US" altLang="zh-TW" sz="1800" kern="1200" dirty="0">
                          <a:solidFill>
                            <a:srgbClr val="FF0000"/>
                          </a:solidFill>
                          <a:effectLst/>
                          <a:latin typeface="+mj-ea"/>
                          <a:ea typeface="+mn-ea"/>
                          <a:cs typeface="+mn-cs"/>
                        </a:rPr>
                        <a:t>1</a:t>
                      </a:r>
                      <a:r>
                        <a:rPr lang="zh-TW" altLang="zh-TW" sz="1800" kern="1200" dirty="0">
                          <a:solidFill>
                            <a:srgbClr val="FF0000"/>
                          </a:solidFill>
                          <a:effectLst/>
                          <a:latin typeface="+mj-ea"/>
                          <a:ea typeface="+mn-ea"/>
                          <a:cs typeface="+mn-cs"/>
                        </a:rPr>
                        <a:t>階段篩選，不得再於個人申請報名</a:t>
                      </a:r>
                      <a:r>
                        <a:rPr lang="en-US" altLang="zh-TW" sz="1800" kern="1200" dirty="0">
                          <a:solidFill>
                            <a:srgbClr val="FF0000"/>
                          </a:solidFill>
                          <a:effectLst/>
                          <a:latin typeface="+mj-ea"/>
                          <a:ea typeface="+mn-ea"/>
                          <a:cs typeface="+mn-cs"/>
                        </a:rPr>
                        <a:t>A</a:t>
                      </a:r>
                      <a:r>
                        <a:rPr lang="zh-TW" altLang="zh-TW" sz="1800" kern="1200" dirty="0">
                          <a:solidFill>
                            <a:srgbClr val="FF0000"/>
                          </a:solidFill>
                          <a:effectLst/>
                          <a:latin typeface="+mj-ea"/>
                          <a:ea typeface="+mn-ea"/>
                          <a:cs typeface="+mn-cs"/>
                        </a:rPr>
                        <a:t>校醫學系。</a:t>
                      </a:r>
                      <a:endParaRPr lang="zh-TW" altLang="zh-TW" sz="1800" kern="1200" dirty="0">
                        <a:solidFill>
                          <a:srgbClr val="FF0000"/>
                        </a:solidFill>
                        <a:effectLst/>
                        <a:latin typeface="+mj-ea"/>
                        <a:ea typeface="+mj-ea"/>
                        <a:cs typeface="+mn-cs"/>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2" name="投影片編號版面配置區 1"/>
          <p:cNvSpPr>
            <a:spLocks noGrp="1"/>
          </p:cNvSpPr>
          <p:nvPr>
            <p:ph type="sldNum" sz="quarter" idx="12"/>
          </p:nvPr>
        </p:nvSpPr>
        <p:spPr/>
        <p:txBody>
          <a:bodyPr>
            <a:normAutofit fontScale="85000" lnSpcReduction="20000"/>
          </a:bodyPr>
          <a:lstStyle/>
          <a:p>
            <a:pPr>
              <a:defRPr/>
            </a:pPr>
            <a:fld id="{364BA64F-B2FE-4BBA-B1ED-3FE5C98622AC}" type="slidenum">
              <a:rPr lang="en-US" altLang="zh-TW" smtClean="0"/>
              <a:pPr>
                <a:defRPr/>
              </a:pPr>
              <a:t>59</a:t>
            </a:fld>
            <a:endParaRPr lang="en-US" altLang="zh-TW"/>
          </a:p>
        </p:txBody>
      </p:sp>
    </p:spTree>
    <p:extLst>
      <p:ext uri="{BB962C8B-B14F-4D97-AF65-F5344CB8AC3E}">
        <p14:creationId xmlns:p14="http://schemas.microsoft.com/office/powerpoint/2010/main" val="7633971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normAutofit fontScale="85000" lnSpcReduction="20000"/>
          </a:bodyPr>
          <a:lstStyle/>
          <a:p>
            <a:fld id="{1AD93096-5B34-4342-9326-69289CEAE4C2}" type="slidenum">
              <a:rPr lang="en-US" smtClean="0"/>
              <a:pPr/>
              <a:t>6</a:t>
            </a:fld>
            <a:endParaRPr lang="en-US" dirty="0">
              <a:solidFill>
                <a:srgbClr val="FFFFFF"/>
              </a:solidFill>
            </a:endParaRPr>
          </a:p>
        </p:txBody>
      </p:sp>
      <p:pic>
        <p:nvPicPr>
          <p:cNvPr id="4098" name="Picture 2"/>
          <p:cNvPicPr>
            <a:picLocks noChangeAspect="1" noChangeArrowheads="1"/>
          </p:cNvPicPr>
          <p:nvPr/>
        </p:nvPicPr>
        <p:blipFill>
          <a:blip r:embed="rId2"/>
          <a:srcRect/>
          <a:stretch>
            <a:fillRect/>
          </a:stretch>
        </p:blipFill>
        <p:spPr bwMode="auto">
          <a:xfrm>
            <a:off x="0" y="0"/>
            <a:ext cx="9906000" cy="6858000"/>
          </a:xfrm>
          <a:prstGeom prst="rect">
            <a:avLst/>
          </a:prstGeom>
          <a:noFill/>
          <a:ln w="9525">
            <a:noFill/>
            <a:miter lim="800000"/>
            <a:headEnd/>
            <a:tailEnd/>
          </a:ln>
          <a:effec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2"/>
          <p:cNvSpPr txBox="1">
            <a:spLocks noChangeArrowheads="1"/>
          </p:cNvSpPr>
          <p:nvPr/>
        </p:nvSpPr>
        <p:spPr>
          <a:xfrm>
            <a:off x="560512" y="548681"/>
            <a:ext cx="9345488" cy="719931"/>
          </a:xfrm>
          <a:prstGeom prst="rect">
            <a:avLst/>
          </a:prstGeom>
          <a:noFill/>
        </p:spPr>
        <p:txBody>
          <a:bodyPr/>
          <a:lstStyle/>
          <a:p>
            <a:pPr>
              <a:defRPr/>
            </a:pPr>
            <a:r>
              <a:rPr lang="zh-TW" altLang="en-US" sz="3600" dirty="0">
                <a:solidFill>
                  <a:schemeClr val="accent4">
                    <a:lumMod val="50000"/>
                  </a:schemeClr>
                </a:solidFill>
                <a:latin typeface="微軟正黑體" panose="020B0604030504040204" pitchFamily="34" charset="-120"/>
                <a:ea typeface="微軟正黑體" panose="020B0604030504040204" pitchFamily="34" charset="-120"/>
              </a:rPr>
              <a:t>個人申請入學簡介</a:t>
            </a:r>
            <a:endParaRPr lang="en-US" altLang="zh-TW" sz="2800" dirty="0">
              <a:solidFill>
                <a:srgbClr val="FF0000"/>
              </a:solidFill>
              <a:latin typeface="微軟正黑體" panose="020B0604030504040204" pitchFamily="34" charset="-120"/>
              <a:ea typeface="微軟正黑體" panose="020B0604030504040204" pitchFamily="34" charset="-120"/>
            </a:endParaRPr>
          </a:p>
        </p:txBody>
      </p:sp>
      <p:sp>
        <p:nvSpPr>
          <p:cNvPr id="9" name="圓角矩形 8"/>
          <p:cNvSpPr/>
          <p:nvPr/>
        </p:nvSpPr>
        <p:spPr>
          <a:xfrm>
            <a:off x="704533" y="1929080"/>
            <a:ext cx="2074661" cy="309762"/>
          </a:xfrm>
          <a:prstGeom prst="roundRect">
            <a:avLst/>
          </a:prstGeom>
          <a:solidFill>
            <a:srgbClr val="0070C0"/>
          </a:solidFill>
          <a:ln>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dirty="0">
                <a:solidFill>
                  <a:schemeClr val="bg1"/>
                </a:solidFill>
                <a:latin typeface="+mj-ea"/>
              </a:rPr>
              <a:t>個人申請入學</a:t>
            </a:r>
            <a:endParaRPr lang="ja-JP" altLang="en-US" sz="2000" dirty="0">
              <a:solidFill>
                <a:schemeClr val="bg1"/>
              </a:solidFill>
              <a:latin typeface="+mj-ea"/>
            </a:endParaRPr>
          </a:p>
        </p:txBody>
      </p:sp>
      <p:sp>
        <p:nvSpPr>
          <p:cNvPr id="11" name="圓角矩形 10"/>
          <p:cNvSpPr/>
          <p:nvPr/>
        </p:nvSpPr>
        <p:spPr>
          <a:xfrm>
            <a:off x="704533" y="2564904"/>
            <a:ext cx="2074661" cy="224890"/>
          </a:xfrm>
          <a:prstGeom prst="roundRect">
            <a:avLst/>
          </a:prstGeom>
          <a:solidFill>
            <a:schemeClr val="accent2">
              <a:lumMod val="75000"/>
            </a:schemeClr>
          </a:solidFill>
          <a:ln>
            <a:solidFill>
              <a:schemeClr val="accent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dirty="0">
                <a:solidFill>
                  <a:schemeClr val="bg1"/>
                </a:solidFill>
                <a:latin typeface="+mj-ea"/>
              </a:rPr>
              <a:t>英聽</a:t>
            </a:r>
            <a:r>
              <a:rPr lang="en-US" altLang="zh-TW" sz="1600" dirty="0">
                <a:solidFill>
                  <a:schemeClr val="bg1"/>
                </a:solidFill>
                <a:latin typeface="+mj-ea"/>
              </a:rPr>
              <a:t>/</a:t>
            </a:r>
            <a:r>
              <a:rPr lang="zh-TW" altLang="en-US" sz="1600" dirty="0">
                <a:solidFill>
                  <a:schemeClr val="bg1"/>
                </a:solidFill>
                <a:latin typeface="+mj-ea"/>
              </a:rPr>
              <a:t>學測</a:t>
            </a:r>
            <a:r>
              <a:rPr lang="en-US" altLang="zh-TW" sz="1600" dirty="0">
                <a:solidFill>
                  <a:schemeClr val="bg1"/>
                </a:solidFill>
                <a:latin typeface="+mj-ea"/>
              </a:rPr>
              <a:t>/</a:t>
            </a:r>
            <a:r>
              <a:rPr lang="zh-TW" altLang="en-US" sz="1600" dirty="0">
                <a:solidFill>
                  <a:schemeClr val="bg1"/>
                </a:solidFill>
                <a:latin typeface="+mj-ea"/>
              </a:rPr>
              <a:t>術科</a:t>
            </a:r>
            <a:endParaRPr lang="ja-JP" altLang="en-US" sz="1600" dirty="0">
              <a:solidFill>
                <a:schemeClr val="bg1"/>
              </a:solidFill>
              <a:latin typeface="+mj-ea"/>
            </a:endParaRPr>
          </a:p>
        </p:txBody>
      </p:sp>
      <p:cxnSp>
        <p:nvCxnSpPr>
          <p:cNvPr id="14" name="直線單箭頭接點 13"/>
          <p:cNvCxnSpPr/>
          <p:nvPr/>
        </p:nvCxnSpPr>
        <p:spPr>
          <a:xfrm>
            <a:off x="1719407" y="2277712"/>
            <a:ext cx="0" cy="287192"/>
          </a:xfrm>
          <a:prstGeom prst="straightConnector1">
            <a:avLst/>
          </a:prstGeom>
          <a:ln w="57150">
            <a:solidFill>
              <a:schemeClr val="accent5">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20" name="直線單箭頭接點 19"/>
          <p:cNvCxnSpPr/>
          <p:nvPr/>
        </p:nvCxnSpPr>
        <p:spPr>
          <a:xfrm>
            <a:off x="1715240" y="2789794"/>
            <a:ext cx="0" cy="287192"/>
          </a:xfrm>
          <a:prstGeom prst="straightConnector1">
            <a:avLst/>
          </a:prstGeom>
          <a:ln w="57150">
            <a:solidFill>
              <a:schemeClr val="accent5">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23" name="圓角矩形 22"/>
          <p:cNvSpPr/>
          <p:nvPr/>
        </p:nvSpPr>
        <p:spPr>
          <a:xfrm>
            <a:off x="704533" y="3060596"/>
            <a:ext cx="2074661" cy="551125"/>
          </a:xfrm>
          <a:prstGeom prst="roundRect">
            <a:avLst/>
          </a:prstGeom>
          <a:solidFill>
            <a:srgbClr val="0070C0"/>
          </a:solidFill>
          <a:ln>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dirty="0">
                <a:solidFill>
                  <a:schemeClr val="bg1"/>
                </a:solidFill>
                <a:latin typeface="+mj-ea"/>
              </a:rPr>
              <a:t>報名（最多六校系）級分篩選</a:t>
            </a:r>
            <a:endParaRPr lang="ja-JP" altLang="en-US" sz="1600" dirty="0">
              <a:solidFill>
                <a:schemeClr val="bg1"/>
              </a:solidFill>
              <a:latin typeface="+mj-ea"/>
            </a:endParaRPr>
          </a:p>
        </p:txBody>
      </p:sp>
      <p:cxnSp>
        <p:nvCxnSpPr>
          <p:cNvPr id="25" name="直線單箭頭接點 24"/>
          <p:cNvCxnSpPr/>
          <p:nvPr/>
        </p:nvCxnSpPr>
        <p:spPr>
          <a:xfrm>
            <a:off x="1715243" y="3636037"/>
            <a:ext cx="4168" cy="344413"/>
          </a:xfrm>
          <a:prstGeom prst="straightConnector1">
            <a:avLst/>
          </a:prstGeom>
          <a:ln w="57150">
            <a:solidFill>
              <a:schemeClr val="accent5">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26" name="直線單箭頭接點 25"/>
          <p:cNvCxnSpPr/>
          <p:nvPr/>
        </p:nvCxnSpPr>
        <p:spPr>
          <a:xfrm>
            <a:off x="1719407" y="4467738"/>
            <a:ext cx="0" cy="287192"/>
          </a:xfrm>
          <a:prstGeom prst="straightConnector1">
            <a:avLst/>
          </a:prstGeom>
          <a:ln w="57150">
            <a:solidFill>
              <a:schemeClr val="accent5">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27" name="圓角矩形 26"/>
          <p:cNvSpPr/>
          <p:nvPr/>
        </p:nvSpPr>
        <p:spPr>
          <a:xfrm>
            <a:off x="704533" y="3988560"/>
            <a:ext cx="2074661" cy="479178"/>
          </a:xfrm>
          <a:prstGeom prst="roundRect">
            <a:avLst/>
          </a:prstGeom>
          <a:solidFill>
            <a:srgbClr val="0070C0"/>
          </a:solidFill>
          <a:ln>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dirty="0">
                <a:solidFill>
                  <a:schemeClr val="bg1"/>
                </a:solidFill>
                <a:latin typeface="+mj-ea"/>
              </a:rPr>
              <a:t>大學甄試及公告</a:t>
            </a:r>
            <a:endParaRPr lang="en-US" altLang="zh-TW" sz="1600" dirty="0">
              <a:solidFill>
                <a:schemeClr val="bg1"/>
              </a:solidFill>
              <a:latin typeface="+mj-ea"/>
            </a:endParaRPr>
          </a:p>
          <a:p>
            <a:pPr algn="ctr"/>
            <a:r>
              <a:rPr lang="zh-TW" altLang="en-US" sz="1600" dirty="0">
                <a:solidFill>
                  <a:schemeClr val="bg1"/>
                </a:solidFill>
                <a:latin typeface="+mj-ea"/>
              </a:rPr>
              <a:t>正備取名單</a:t>
            </a:r>
            <a:endParaRPr lang="ja-JP" altLang="en-US" sz="1600" dirty="0">
              <a:solidFill>
                <a:schemeClr val="bg1"/>
              </a:solidFill>
              <a:latin typeface="+mj-ea"/>
            </a:endParaRPr>
          </a:p>
        </p:txBody>
      </p:sp>
      <p:sp>
        <p:nvSpPr>
          <p:cNvPr id="28" name="圓角矩形 27"/>
          <p:cNvSpPr/>
          <p:nvPr/>
        </p:nvSpPr>
        <p:spPr>
          <a:xfrm>
            <a:off x="713196" y="5496051"/>
            <a:ext cx="2057335" cy="306647"/>
          </a:xfrm>
          <a:prstGeom prst="roundRect">
            <a:avLst/>
          </a:prstGeom>
          <a:solidFill>
            <a:srgbClr val="0070C0"/>
          </a:solidFill>
          <a:ln>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dirty="0">
                <a:solidFill>
                  <a:schemeClr val="bg1"/>
                </a:solidFill>
                <a:latin typeface="+mj-ea"/>
              </a:rPr>
              <a:t>公告統一分發結果</a:t>
            </a:r>
            <a:endParaRPr lang="ja-JP" altLang="en-US" sz="1600" dirty="0">
              <a:solidFill>
                <a:schemeClr val="bg1"/>
              </a:solidFill>
              <a:latin typeface="+mj-ea"/>
            </a:endParaRPr>
          </a:p>
        </p:txBody>
      </p:sp>
      <p:cxnSp>
        <p:nvCxnSpPr>
          <p:cNvPr id="30" name="直線單箭頭接點 29"/>
          <p:cNvCxnSpPr/>
          <p:nvPr/>
        </p:nvCxnSpPr>
        <p:spPr>
          <a:xfrm>
            <a:off x="1719407" y="5208793"/>
            <a:ext cx="0" cy="287192"/>
          </a:xfrm>
          <a:prstGeom prst="straightConnector1">
            <a:avLst/>
          </a:prstGeom>
          <a:ln w="57150">
            <a:solidFill>
              <a:schemeClr val="accent5">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31" name="圓角矩形 30"/>
          <p:cNvSpPr/>
          <p:nvPr/>
        </p:nvSpPr>
        <p:spPr>
          <a:xfrm>
            <a:off x="704528" y="4754996"/>
            <a:ext cx="2057335" cy="453863"/>
          </a:xfrm>
          <a:prstGeom prst="roundRect">
            <a:avLst/>
          </a:prstGeom>
          <a:solidFill>
            <a:srgbClr val="0070C0"/>
          </a:solidFill>
          <a:ln>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dirty="0">
                <a:solidFill>
                  <a:schemeClr val="bg1"/>
                </a:solidFill>
                <a:latin typeface="+mj-ea"/>
              </a:rPr>
              <a:t>正備取生上網登記</a:t>
            </a:r>
            <a:endParaRPr lang="en-US" altLang="zh-TW" sz="1600" dirty="0">
              <a:solidFill>
                <a:schemeClr val="bg1"/>
              </a:solidFill>
              <a:latin typeface="+mj-ea"/>
            </a:endParaRPr>
          </a:p>
          <a:p>
            <a:pPr algn="ctr"/>
            <a:r>
              <a:rPr lang="zh-TW" altLang="en-US" sz="1600" dirty="0">
                <a:solidFill>
                  <a:schemeClr val="bg1"/>
                </a:solidFill>
                <a:latin typeface="+mj-ea"/>
              </a:rPr>
              <a:t>就讀志願序</a:t>
            </a:r>
            <a:endParaRPr lang="ja-JP" altLang="en-US" sz="1600" dirty="0">
              <a:solidFill>
                <a:schemeClr val="bg1"/>
              </a:solidFill>
              <a:latin typeface="+mj-ea"/>
            </a:endParaRPr>
          </a:p>
        </p:txBody>
      </p:sp>
      <p:cxnSp>
        <p:nvCxnSpPr>
          <p:cNvPr id="34" name="肘形接點 33"/>
          <p:cNvCxnSpPr/>
          <p:nvPr/>
        </p:nvCxnSpPr>
        <p:spPr>
          <a:xfrm>
            <a:off x="2919472" y="5649308"/>
            <a:ext cx="1241442" cy="12700"/>
          </a:xfrm>
          <a:prstGeom prst="bentConnector3">
            <a:avLst>
              <a:gd name="adj1" fmla="val 50000"/>
            </a:avLst>
          </a:prstGeom>
          <a:ln w="47625">
            <a:solidFill>
              <a:schemeClr val="accent5">
                <a:lumMod val="7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42" name="AutoShape 8"/>
          <p:cNvSpPr>
            <a:spLocks noChangeArrowheads="1"/>
          </p:cNvSpPr>
          <p:nvPr/>
        </p:nvSpPr>
        <p:spPr bwMode="auto">
          <a:xfrm>
            <a:off x="4353030" y="5374811"/>
            <a:ext cx="4961362" cy="427887"/>
          </a:xfrm>
          <a:prstGeom prst="roundRect">
            <a:avLst>
              <a:gd name="adj" fmla="val 16667"/>
            </a:avLst>
          </a:prstGeom>
          <a:solidFill>
            <a:srgbClr val="E70939"/>
          </a:solidFill>
          <a:ln>
            <a:solidFill>
              <a:srgbClr val="00B0F0"/>
            </a:solidFill>
          </a:ln>
          <a:effectLst>
            <a:glow rad="139700">
              <a:schemeClr val="accent2">
                <a:satMod val="175000"/>
                <a:alpha val="40000"/>
              </a:schemeClr>
            </a:glow>
          </a:effectLst>
          <a:scene3d>
            <a:camera prst="orthographicFront"/>
            <a:lightRig rig="threePt" dir="t"/>
          </a:scene3d>
          <a:sp3d>
            <a:bevelT/>
          </a:sp3d>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r>
              <a:rPr lang="zh-TW" altLang="en-US" sz="2400" dirty="0">
                <a:solidFill>
                  <a:schemeClr val="bg1"/>
                </a:solidFill>
                <a:latin typeface="+mj-ea"/>
                <a:ea typeface="+mj-ea"/>
              </a:rPr>
              <a:t>聲明放棄後始得參加指考之登記分發</a:t>
            </a:r>
          </a:p>
        </p:txBody>
      </p:sp>
      <p:graphicFrame>
        <p:nvGraphicFramePr>
          <p:cNvPr id="24" name="Group 31"/>
          <p:cNvGraphicFramePr>
            <a:graphicFrameLocks noGrp="1"/>
          </p:cNvGraphicFramePr>
          <p:nvPr>
            <p:ph sz="half" idx="4294967295"/>
            <p:extLst>
              <p:ext uri="{D42A27DB-BD31-4B8C-83A1-F6EECF244321}">
                <p14:modId xmlns:p14="http://schemas.microsoft.com/office/powerpoint/2010/main" val="4160724754"/>
              </p:ext>
            </p:extLst>
          </p:nvPr>
        </p:nvGraphicFramePr>
        <p:xfrm>
          <a:off x="4353024" y="2968967"/>
          <a:ext cx="4900462" cy="1334135"/>
        </p:xfrm>
        <a:graphic>
          <a:graphicData uri="http://schemas.openxmlformats.org/drawingml/2006/table">
            <a:tbl>
              <a:tblPr/>
              <a:tblGrid>
                <a:gridCol w="1588094">
                  <a:extLst>
                    <a:ext uri="{9D8B030D-6E8A-4147-A177-3AD203B41FA5}">
                      <a16:colId xmlns:a16="http://schemas.microsoft.com/office/drawing/2014/main" val="20000"/>
                    </a:ext>
                  </a:extLst>
                </a:gridCol>
                <a:gridCol w="3312368">
                  <a:extLst>
                    <a:ext uri="{9D8B030D-6E8A-4147-A177-3AD203B41FA5}">
                      <a16:colId xmlns:a16="http://schemas.microsoft.com/office/drawing/2014/main" val="20001"/>
                    </a:ext>
                  </a:extLst>
                </a:gridCol>
              </a:tblGrid>
              <a:tr h="511175">
                <a:tc>
                  <a:txBody>
                    <a:bodyPr/>
                    <a:lstStyle/>
                    <a:p>
                      <a:pPr marL="342900" marR="0" lvl="0" indent="-342900" algn="ctr" defTabSz="914400" rtl="0" eaLnBrk="1" fontAlgn="base" latinLnBrk="0" hangingPunct="1">
                        <a:lnSpc>
                          <a:spcPct val="100000"/>
                        </a:lnSpc>
                        <a:spcBef>
                          <a:spcPts val="0"/>
                        </a:spcBef>
                        <a:spcAft>
                          <a:spcPts val="0"/>
                        </a:spcAft>
                        <a:buClrTx/>
                        <a:buSzTx/>
                        <a:buFontTx/>
                        <a:buNone/>
                        <a:tabLst/>
                      </a:pPr>
                      <a:r>
                        <a:rPr kumimoji="1" lang="zh-TW" altLang="en-US" sz="2400" b="1" i="0" u="none" strike="noStrike" cap="none" normalizeH="0" baseline="0" dirty="0">
                          <a:ln>
                            <a:noFill/>
                          </a:ln>
                          <a:solidFill>
                            <a:schemeClr val="tx1"/>
                          </a:solidFill>
                          <a:effectLst/>
                          <a:latin typeface="+mj-ea"/>
                          <a:ea typeface="+mj-ea"/>
                          <a:cs typeface="Times New Roman" pitchFamily="18" charset="0"/>
                        </a:rPr>
                        <a:t>備審資料</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342900" marR="0" lvl="0" indent="-342900" algn="l" defTabSz="914400" rtl="0" eaLnBrk="1" fontAlgn="base" latinLnBrk="0" hangingPunct="1">
                        <a:lnSpc>
                          <a:spcPct val="100000"/>
                        </a:lnSpc>
                        <a:spcBef>
                          <a:spcPts val="0"/>
                        </a:spcBef>
                        <a:spcAft>
                          <a:spcPts val="0"/>
                        </a:spcAft>
                        <a:buClrTx/>
                        <a:buSzTx/>
                        <a:buFontTx/>
                        <a:buNone/>
                        <a:tabLst/>
                      </a:pPr>
                      <a:r>
                        <a:rPr kumimoji="1" lang="zh-TW" altLang="en-US" sz="2400" b="0" i="0" u="none" strike="noStrike" cap="none" normalizeH="0" baseline="0" dirty="0">
                          <a:ln>
                            <a:noFill/>
                          </a:ln>
                          <a:solidFill>
                            <a:schemeClr val="tx1"/>
                          </a:solidFill>
                          <a:effectLst/>
                          <a:latin typeface="+mj-ea"/>
                          <a:ea typeface="+mj-ea"/>
                          <a:cs typeface="Times New Roman" pitchFamily="18" charset="0"/>
                        </a:rPr>
                        <a:t>全面電子化上傳</a:t>
                      </a:r>
                      <a:endParaRPr kumimoji="1" lang="en-US" altLang="zh-TW" sz="2400" b="0" i="0" u="none" strike="noStrike" cap="none" normalizeH="0" baseline="0" dirty="0">
                        <a:ln>
                          <a:noFill/>
                        </a:ln>
                        <a:solidFill>
                          <a:schemeClr val="tx1"/>
                        </a:solidFill>
                        <a:effectLst/>
                        <a:latin typeface="+mj-ea"/>
                        <a:ea typeface="+mj-ea"/>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04825">
                <a:tc>
                  <a:txBody>
                    <a:bodyPr/>
                    <a:lstStyle/>
                    <a:p>
                      <a:pPr marL="342900" marR="0" lvl="0" indent="-342900" algn="ctr" defTabSz="914400" rtl="0" eaLnBrk="1" fontAlgn="base" latinLnBrk="0" hangingPunct="1">
                        <a:lnSpc>
                          <a:spcPct val="100000"/>
                        </a:lnSpc>
                        <a:spcBef>
                          <a:spcPts val="0"/>
                        </a:spcBef>
                        <a:spcAft>
                          <a:spcPts val="0"/>
                        </a:spcAft>
                        <a:buClrTx/>
                        <a:buSzTx/>
                        <a:buFontTx/>
                        <a:buNone/>
                        <a:tabLst/>
                      </a:pPr>
                      <a:r>
                        <a:rPr kumimoji="1" lang="zh-TW" altLang="en-US" sz="2400" b="1" i="0" u="none" strike="noStrike" cap="none" normalizeH="0" baseline="0" dirty="0">
                          <a:ln>
                            <a:noFill/>
                          </a:ln>
                          <a:solidFill>
                            <a:schemeClr val="tx1"/>
                          </a:solidFill>
                          <a:effectLst/>
                          <a:latin typeface="+mj-ea"/>
                          <a:ea typeface="+mj-ea"/>
                          <a:cs typeface="Times New Roman" pitchFamily="18" charset="0"/>
                        </a:rPr>
                        <a:t>大學自辦</a:t>
                      </a:r>
                      <a:endParaRPr kumimoji="1" lang="en-US" altLang="zh-TW" sz="2400" b="1" i="0" u="none" strike="noStrike" cap="none" normalizeH="0" baseline="0" dirty="0">
                        <a:ln>
                          <a:noFill/>
                        </a:ln>
                        <a:solidFill>
                          <a:schemeClr val="tx1"/>
                        </a:solidFill>
                        <a:effectLst/>
                        <a:latin typeface="+mj-ea"/>
                        <a:ea typeface="+mj-ea"/>
                        <a:cs typeface="Times New Roman" pitchFamily="18" charset="0"/>
                      </a:endParaRPr>
                    </a:p>
                    <a:p>
                      <a:pPr marL="342900" marR="0" lvl="0" indent="-342900" algn="ctr" defTabSz="914400" rtl="0" eaLnBrk="1" fontAlgn="base" latinLnBrk="0" hangingPunct="1">
                        <a:lnSpc>
                          <a:spcPct val="100000"/>
                        </a:lnSpc>
                        <a:spcBef>
                          <a:spcPts val="0"/>
                        </a:spcBef>
                        <a:spcAft>
                          <a:spcPts val="0"/>
                        </a:spcAft>
                        <a:buClrTx/>
                        <a:buSzTx/>
                        <a:buFontTx/>
                        <a:buNone/>
                        <a:tabLst/>
                      </a:pPr>
                      <a:r>
                        <a:rPr kumimoji="1" lang="zh-TW" altLang="en-US" sz="2400" b="1" i="0" u="none" strike="noStrike" cap="none" normalizeH="0" baseline="0" dirty="0">
                          <a:ln>
                            <a:noFill/>
                          </a:ln>
                          <a:solidFill>
                            <a:schemeClr val="tx1"/>
                          </a:solidFill>
                          <a:effectLst/>
                          <a:latin typeface="+mj-ea"/>
                          <a:ea typeface="+mj-ea"/>
                          <a:cs typeface="Times New Roman" pitchFamily="18" charset="0"/>
                        </a:rPr>
                        <a:t>甄試時程</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76200">
                        <a:lnSpc>
                          <a:spcPct val="100000"/>
                        </a:lnSpc>
                        <a:spcBef>
                          <a:spcPts val="0"/>
                        </a:spcBef>
                        <a:spcAft>
                          <a:spcPts val="0"/>
                        </a:spcAft>
                        <a:tabLst>
                          <a:tab pos="114300" algn="l"/>
                        </a:tabLst>
                      </a:pPr>
                      <a:r>
                        <a:rPr lang="en-US" altLang="zh-TW" sz="2400" kern="0" dirty="0">
                          <a:solidFill>
                            <a:srgbClr val="FF0000"/>
                          </a:solidFill>
                          <a:latin typeface="+mj-ea"/>
                          <a:ea typeface="+mj-ea"/>
                        </a:rPr>
                        <a:t>110/4/14~5/2</a:t>
                      </a:r>
                      <a:endParaRPr lang="zh-TW" altLang="zh-TW" sz="2400" kern="100" dirty="0">
                        <a:solidFill>
                          <a:srgbClr val="FF0000"/>
                        </a:solidFill>
                        <a:latin typeface="+mj-ea"/>
                        <a:ea typeface="+mj-ea"/>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3" name="投影片編號版面配置區 2"/>
          <p:cNvSpPr>
            <a:spLocks noGrp="1"/>
          </p:cNvSpPr>
          <p:nvPr>
            <p:ph type="sldNum" sz="quarter" idx="12"/>
          </p:nvPr>
        </p:nvSpPr>
        <p:spPr/>
        <p:txBody>
          <a:bodyPr>
            <a:normAutofit fontScale="85000" lnSpcReduction="20000"/>
          </a:bodyPr>
          <a:lstStyle/>
          <a:p>
            <a:pPr>
              <a:defRPr/>
            </a:pPr>
            <a:fld id="{364BA64F-B2FE-4BBA-B1ED-3FE5C98622AC}" type="slidenum">
              <a:rPr lang="en-US" altLang="zh-TW" smtClean="0"/>
              <a:pPr>
                <a:defRPr/>
              </a:pPr>
              <a:t>60</a:t>
            </a:fld>
            <a:endParaRPr lang="en-US" altLang="zh-TW"/>
          </a:p>
        </p:txBody>
      </p:sp>
      <p:pic>
        <p:nvPicPr>
          <p:cNvPr id="10242" name="Picture 2"/>
          <p:cNvPicPr>
            <a:picLocks noChangeAspect="1" noChangeArrowheads="1"/>
          </p:cNvPicPr>
          <p:nvPr/>
        </p:nvPicPr>
        <p:blipFill>
          <a:blip r:embed="rId2"/>
          <a:srcRect/>
          <a:stretch>
            <a:fillRect/>
          </a:stretch>
        </p:blipFill>
        <p:spPr bwMode="auto">
          <a:xfrm>
            <a:off x="4452933" y="0"/>
            <a:ext cx="5453067" cy="1500174"/>
          </a:xfrm>
          <a:prstGeom prst="rect">
            <a:avLst/>
          </a:prstGeom>
          <a:noFill/>
          <a:ln w="9525">
            <a:noFill/>
            <a:miter lim="800000"/>
            <a:headEnd/>
            <a:tailEnd/>
          </a:ln>
          <a:effectLst/>
        </p:spPr>
      </p:pic>
    </p:spTree>
    <p:extLst>
      <p:ext uri="{BB962C8B-B14F-4D97-AF65-F5344CB8AC3E}">
        <p14:creationId xmlns:p14="http://schemas.microsoft.com/office/powerpoint/2010/main" val="279431277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標題 1" hidden="1"/>
          <p:cNvSpPr>
            <a:spLocks noGrp="1"/>
          </p:cNvSpPr>
          <p:nvPr>
            <p:ph type="title"/>
          </p:nvPr>
        </p:nvSpPr>
        <p:spPr/>
        <p:txBody>
          <a:bodyPr/>
          <a:lstStyle/>
          <a:p>
            <a:endParaRPr lang="zh-TW" altLang="en-US"/>
          </a:p>
        </p:txBody>
      </p:sp>
      <p:pic>
        <p:nvPicPr>
          <p:cNvPr id="11266" name="Picture 2"/>
          <p:cNvPicPr>
            <a:picLocks noChangeAspect="1" noChangeArrowheads="1"/>
          </p:cNvPicPr>
          <p:nvPr/>
        </p:nvPicPr>
        <p:blipFill>
          <a:blip r:embed="rId2"/>
          <a:srcRect/>
          <a:stretch>
            <a:fillRect/>
          </a:stretch>
        </p:blipFill>
        <p:spPr bwMode="auto">
          <a:xfrm>
            <a:off x="309530" y="142852"/>
            <a:ext cx="9286940" cy="6572296"/>
          </a:xfrm>
          <a:prstGeom prst="rect">
            <a:avLst/>
          </a:prstGeom>
          <a:noFill/>
          <a:ln w="9525">
            <a:noFill/>
            <a:miter lim="800000"/>
            <a:headEnd/>
            <a:tailEnd/>
          </a:ln>
          <a:effectLst/>
        </p:spPr>
      </p:pic>
    </p:spTree>
    <p:extLst>
      <p:ext uri="{BB962C8B-B14F-4D97-AF65-F5344CB8AC3E}">
        <p14:creationId xmlns:p14="http://schemas.microsoft.com/office/powerpoint/2010/main" val="1233577159"/>
      </p:ext>
    </p:extLst>
  </p:cSld>
  <p:clrMapOvr>
    <a:masterClrMapping/>
  </p:clrMapOvr>
  <p:transition spd="slow"/>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p:cNvPicPr>
            <a:picLocks noChangeAspect="1" noChangeArrowheads="1"/>
          </p:cNvPicPr>
          <p:nvPr/>
        </p:nvPicPr>
        <p:blipFill>
          <a:blip r:embed="rId2"/>
          <a:srcRect/>
          <a:stretch>
            <a:fillRect/>
          </a:stretch>
        </p:blipFill>
        <p:spPr bwMode="auto">
          <a:xfrm>
            <a:off x="1" y="785794"/>
            <a:ext cx="9906000" cy="6072206"/>
          </a:xfrm>
          <a:prstGeom prst="rect">
            <a:avLst/>
          </a:prstGeom>
          <a:noFill/>
          <a:ln w="9525">
            <a:noFill/>
            <a:miter lim="800000"/>
            <a:headEnd/>
            <a:tailEnd/>
          </a:ln>
          <a:effectLst/>
        </p:spPr>
      </p:pic>
      <p:sp>
        <p:nvSpPr>
          <p:cNvPr id="2" name="標題 1"/>
          <p:cNvSpPr>
            <a:spLocks noGrp="1"/>
          </p:cNvSpPr>
          <p:nvPr>
            <p:ph type="title"/>
          </p:nvPr>
        </p:nvSpPr>
        <p:spPr>
          <a:xfrm>
            <a:off x="238092" y="0"/>
            <a:ext cx="8915400" cy="928670"/>
          </a:xfrm>
        </p:spPr>
        <p:txBody>
          <a:bodyPr>
            <a:normAutofit/>
          </a:bodyPr>
          <a:lstStyle/>
          <a:p>
            <a:r>
              <a:rPr lang="zh-TW" altLang="en-US" dirty="0"/>
              <a:t>個人</a:t>
            </a:r>
            <a:r>
              <a:rPr lang="zh-TW" altLang="zh-TW" dirty="0"/>
              <a:t>申請簡章舉例</a:t>
            </a:r>
            <a:endParaRPr lang="zh-TW" altLang="en-US" dirty="0"/>
          </a:p>
        </p:txBody>
      </p:sp>
      <p:sp>
        <p:nvSpPr>
          <p:cNvPr id="5" name="投影片編號版面配置區 4"/>
          <p:cNvSpPr>
            <a:spLocks noGrp="1"/>
          </p:cNvSpPr>
          <p:nvPr>
            <p:ph type="sldNum" sz="quarter" idx="12"/>
          </p:nvPr>
        </p:nvSpPr>
        <p:spPr/>
        <p:txBody>
          <a:bodyPr>
            <a:normAutofit fontScale="85000" lnSpcReduction="20000"/>
          </a:bodyPr>
          <a:lstStyle/>
          <a:p>
            <a:pPr>
              <a:defRPr/>
            </a:pPr>
            <a:fld id="{364BA64F-B2FE-4BBA-B1ED-3FE5C98622AC}" type="slidenum">
              <a:rPr lang="en-US" altLang="zh-TW" smtClean="0"/>
              <a:pPr>
                <a:defRPr/>
              </a:pPr>
              <a:t>62</a:t>
            </a:fld>
            <a:endParaRPr lang="en-US" altLang="zh-TW"/>
          </a:p>
        </p:txBody>
      </p:sp>
      <p:sp>
        <p:nvSpPr>
          <p:cNvPr id="6" name="矩形 5"/>
          <p:cNvSpPr/>
          <p:nvPr/>
        </p:nvSpPr>
        <p:spPr>
          <a:xfrm>
            <a:off x="3667116" y="857232"/>
            <a:ext cx="4214842" cy="3214710"/>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矩形 6"/>
          <p:cNvSpPr/>
          <p:nvPr/>
        </p:nvSpPr>
        <p:spPr>
          <a:xfrm>
            <a:off x="2095480" y="857232"/>
            <a:ext cx="1518578" cy="321471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FF0000"/>
              </a:solidFill>
            </a:endParaRPr>
          </a:p>
        </p:txBody>
      </p:sp>
      <p:sp>
        <p:nvSpPr>
          <p:cNvPr id="8" name="矩形 7"/>
          <p:cNvSpPr/>
          <p:nvPr/>
        </p:nvSpPr>
        <p:spPr>
          <a:xfrm>
            <a:off x="2309794" y="4143380"/>
            <a:ext cx="7596206" cy="1285884"/>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solidFill>
                <a:srgbClr val="FF0000"/>
              </a:solidFill>
            </a:endParaRPr>
          </a:p>
        </p:txBody>
      </p:sp>
      <p:sp>
        <p:nvSpPr>
          <p:cNvPr id="9" name="矩形 8"/>
          <p:cNvSpPr/>
          <p:nvPr/>
        </p:nvSpPr>
        <p:spPr>
          <a:xfrm>
            <a:off x="309530" y="6500834"/>
            <a:ext cx="4000528" cy="357166"/>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solidFill>
                <a:srgbClr val="FF0000"/>
              </a:solidFill>
            </a:endParaRPr>
          </a:p>
        </p:txBody>
      </p:sp>
    </p:spTree>
    <p:extLst>
      <p:ext uri="{BB962C8B-B14F-4D97-AF65-F5344CB8AC3E}">
        <p14:creationId xmlns:p14="http://schemas.microsoft.com/office/powerpoint/2010/main" val="3747620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srcRect/>
          <a:stretch>
            <a:fillRect/>
          </a:stretch>
        </p:blipFill>
        <p:spPr bwMode="auto">
          <a:xfrm>
            <a:off x="0" y="-2369"/>
            <a:ext cx="9906000" cy="6862739"/>
          </a:xfrm>
          <a:prstGeom prst="rect">
            <a:avLst/>
          </a:prstGeom>
          <a:noFill/>
          <a:ln w="9525">
            <a:noFill/>
            <a:miter lim="800000"/>
            <a:headEnd/>
            <a:tailEnd/>
          </a:ln>
          <a:effec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大學扶助弱勢計畫</a:t>
            </a:r>
          </a:p>
        </p:txBody>
      </p:sp>
      <p:sp>
        <p:nvSpPr>
          <p:cNvPr id="3" name="文字版面配置區 2"/>
          <p:cNvSpPr>
            <a:spLocks noGrp="1"/>
          </p:cNvSpPr>
          <p:nvPr>
            <p:ph type="body" sz="half" idx="1"/>
          </p:nvPr>
        </p:nvSpPr>
        <p:spPr>
          <a:xfrm>
            <a:off x="495300" y="1600206"/>
            <a:ext cx="9101170" cy="4853130"/>
          </a:xfrm>
        </p:spPr>
        <p:txBody>
          <a:bodyPr>
            <a:normAutofit lnSpcReduction="10000"/>
          </a:bodyPr>
          <a:lstStyle/>
          <a:p>
            <a:pPr algn="just">
              <a:buNone/>
            </a:pPr>
            <a:r>
              <a:rPr lang="zh-TW" altLang="en-US" dirty="0"/>
              <a:t>            </a:t>
            </a:r>
            <a:r>
              <a:rPr lang="zh-TW" altLang="en-US" sz="3800" dirty="0"/>
              <a:t>教育部自</a:t>
            </a:r>
            <a:r>
              <a:rPr lang="en-US" altLang="zh-TW" sz="3800" dirty="0"/>
              <a:t>102</a:t>
            </a:r>
            <a:r>
              <a:rPr lang="zh-TW" altLang="en-US" sz="3800" dirty="0"/>
              <a:t>學年度開始鼓勵大學辦理扶弱招生措施，提高弱勢學生就學意願，部分學校提供就學期間可申請學雜費減免、助學金、交通或住宿補助等。例如有清華大學旭日組、交通大學旋風揚帆組、</a:t>
            </a:r>
            <a:r>
              <a:rPr lang="zh-TW" altLang="en-US" sz="3800" dirty="0">
                <a:hlinkClick r:id="rId2"/>
              </a:rPr>
              <a:t>政治大學政星組</a:t>
            </a:r>
            <a:r>
              <a:rPr lang="zh-TW" altLang="en-US" sz="3800" dirty="0"/>
              <a:t>、中央大學向日葵組、陽明大學璞玉組以及中山大學南星計畫等。</a:t>
            </a:r>
            <a:r>
              <a:rPr lang="zh-TW" altLang="en-US" sz="3800" dirty="0">
                <a:solidFill>
                  <a:srgbClr val="FF0000"/>
                </a:solidFill>
              </a:rPr>
              <a:t>詳情請見</a:t>
            </a:r>
            <a:r>
              <a:rPr lang="zh-TW" altLang="en-US" sz="3800" dirty="0">
                <a:solidFill>
                  <a:srgbClr val="FF0000"/>
                </a:solidFill>
                <a:latin typeface="新細明體"/>
                <a:ea typeface="新細明體"/>
              </a:rPr>
              <a:t>「</a:t>
            </a:r>
            <a:r>
              <a:rPr lang="en-US" altLang="zh-TW" sz="3800" dirty="0">
                <a:solidFill>
                  <a:srgbClr val="FF0000"/>
                </a:solidFill>
                <a:latin typeface="新細明體"/>
                <a:ea typeface="新細明體"/>
              </a:rPr>
              <a:t>110</a:t>
            </a:r>
            <a:r>
              <a:rPr lang="zh-TW" altLang="en-US" sz="3800" dirty="0">
                <a:solidFill>
                  <a:srgbClr val="FF0000"/>
                </a:solidFill>
              </a:rPr>
              <a:t>個人申請</a:t>
            </a:r>
            <a:r>
              <a:rPr lang="zh-TW" altLang="en-US" sz="3800" dirty="0">
                <a:solidFill>
                  <a:srgbClr val="FF0000"/>
                </a:solidFill>
                <a:latin typeface="新細明體"/>
                <a:ea typeface="新細明體"/>
              </a:rPr>
              <a:t>」</a:t>
            </a:r>
            <a:r>
              <a:rPr lang="zh-TW" altLang="en-US" sz="3800" dirty="0">
                <a:solidFill>
                  <a:srgbClr val="FF0000"/>
                </a:solidFill>
              </a:rPr>
              <a:t>網站的</a:t>
            </a:r>
            <a:r>
              <a:rPr lang="zh-TW" altLang="en-US" sz="3800" dirty="0">
                <a:solidFill>
                  <a:srgbClr val="FF0000"/>
                </a:solidFill>
                <a:latin typeface="新細明體"/>
                <a:ea typeface="新細明體"/>
              </a:rPr>
              <a:t>「</a:t>
            </a:r>
            <a:r>
              <a:rPr lang="zh-TW" altLang="en-US" sz="3800" dirty="0">
                <a:solidFill>
                  <a:srgbClr val="FF0000"/>
                </a:solidFill>
              </a:rPr>
              <a:t>扶助弱勢</a:t>
            </a:r>
            <a:r>
              <a:rPr lang="zh-TW" altLang="en-US" sz="3800" dirty="0">
                <a:solidFill>
                  <a:srgbClr val="FF0000"/>
                </a:solidFill>
                <a:latin typeface="新細明體"/>
                <a:ea typeface="新細明體"/>
              </a:rPr>
              <a:t>」</a:t>
            </a:r>
            <a:r>
              <a:rPr lang="zh-TW" altLang="en-US" sz="3800" dirty="0">
                <a:solidFill>
                  <a:srgbClr val="FF0000"/>
                </a:solidFill>
              </a:rPr>
              <a:t>專區。</a:t>
            </a:r>
          </a:p>
        </p:txBody>
      </p:sp>
      <p:sp>
        <p:nvSpPr>
          <p:cNvPr id="5" name="投影片編號版面配置區 4"/>
          <p:cNvSpPr>
            <a:spLocks noGrp="1"/>
          </p:cNvSpPr>
          <p:nvPr>
            <p:ph type="sldNum" sz="quarter" idx="12"/>
          </p:nvPr>
        </p:nvSpPr>
        <p:spPr/>
        <p:txBody>
          <a:bodyPr>
            <a:normAutofit fontScale="85000" lnSpcReduction="20000"/>
          </a:bodyPr>
          <a:lstStyle/>
          <a:p>
            <a:pPr>
              <a:defRPr/>
            </a:pPr>
            <a:fld id="{364BA64F-B2FE-4BBA-B1ED-3FE5C98622AC}" type="slidenum">
              <a:rPr lang="en-US" altLang="zh-TW" smtClean="0"/>
              <a:pPr>
                <a:defRPr/>
              </a:pPr>
              <a:t>64</a:t>
            </a:fld>
            <a:endParaRPr lang="en-US" altLang="zh-TW"/>
          </a:p>
        </p:txBody>
      </p:sp>
    </p:spTree>
    <p:extLst>
      <p:ext uri="{BB962C8B-B14F-4D97-AF65-F5344CB8AC3E}">
        <p14:creationId xmlns:p14="http://schemas.microsoft.com/office/powerpoint/2010/main" val="386650444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76509"/>
            <a:ext cx="9905999" cy="6424325"/>
          </a:xfrm>
          <a:prstGeom prst="rect">
            <a:avLst/>
          </a:prstGeom>
          <a:noFill/>
          <a:ln w="9525">
            <a:noFill/>
            <a:miter lim="800000"/>
            <a:headEnd/>
            <a:tailEnd/>
          </a:ln>
          <a:effectLst/>
        </p:spPr>
      </p:pic>
      <p:sp>
        <p:nvSpPr>
          <p:cNvPr id="5" name="投影片編號版面配置區 4"/>
          <p:cNvSpPr>
            <a:spLocks noGrp="1"/>
          </p:cNvSpPr>
          <p:nvPr>
            <p:ph type="sldNum" sz="quarter" idx="12"/>
          </p:nvPr>
        </p:nvSpPr>
        <p:spPr/>
        <p:txBody>
          <a:bodyPr>
            <a:normAutofit fontScale="85000" lnSpcReduction="20000"/>
          </a:bodyPr>
          <a:lstStyle/>
          <a:p>
            <a:pPr>
              <a:defRPr/>
            </a:pPr>
            <a:fld id="{364BA64F-B2FE-4BBA-B1ED-3FE5C98622AC}" type="slidenum">
              <a:rPr lang="en-US" altLang="zh-TW" smtClean="0"/>
              <a:pPr>
                <a:defRPr/>
              </a:pPr>
              <a:t>65</a:t>
            </a:fld>
            <a:endParaRPr lang="en-US" altLang="zh-TW"/>
          </a:p>
        </p:txBody>
      </p:sp>
      <p:sp>
        <p:nvSpPr>
          <p:cNvPr id="7" name="文字方塊 6"/>
          <p:cNvSpPr txBox="1"/>
          <p:nvPr/>
        </p:nvSpPr>
        <p:spPr>
          <a:xfrm>
            <a:off x="238092" y="142852"/>
            <a:ext cx="1143008" cy="646331"/>
          </a:xfrm>
          <a:prstGeom prst="rect">
            <a:avLst/>
          </a:prstGeom>
          <a:solidFill>
            <a:schemeClr val="bg1"/>
          </a:solidFill>
        </p:spPr>
        <p:txBody>
          <a:bodyPr wrap="square" rtlCol="0">
            <a:spAutoFit/>
          </a:bodyPr>
          <a:lstStyle/>
          <a:p>
            <a:endParaRPr lang="en-US" altLang="zh-TW" dirty="0">
              <a:solidFill>
                <a:schemeClr val="bg1"/>
              </a:solidFill>
            </a:endParaRPr>
          </a:p>
          <a:p>
            <a:endParaRPr lang="en-US" altLang="zh-TW" dirty="0">
              <a:solidFill>
                <a:schemeClr val="bg1"/>
              </a:solidFil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2"/>
          <p:cNvSpPr txBox="1">
            <a:spLocks noChangeArrowheads="1"/>
          </p:cNvSpPr>
          <p:nvPr/>
        </p:nvSpPr>
        <p:spPr>
          <a:xfrm>
            <a:off x="560512" y="548681"/>
            <a:ext cx="9345488" cy="719931"/>
          </a:xfrm>
          <a:prstGeom prst="rect">
            <a:avLst/>
          </a:prstGeom>
          <a:noFill/>
        </p:spPr>
        <p:txBody>
          <a:bodyPr/>
          <a:lstStyle/>
          <a:p>
            <a:pPr>
              <a:defRPr/>
            </a:pPr>
            <a:r>
              <a:rPr lang="zh-TW" altLang="en-US" sz="3600" dirty="0">
                <a:solidFill>
                  <a:schemeClr val="tx2"/>
                </a:solidFill>
                <a:latin typeface="標楷體" panose="03000509000000000000" pitchFamily="65" charset="-120"/>
              </a:rPr>
              <a:t>甄選總成績採計的差異</a:t>
            </a:r>
            <a:r>
              <a:rPr lang="en-US" altLang="zh-TW" sz="3600" dirty="0">
                <a:solidFill>
                  <a:schemeClr val="tx2"/>
                </a:solidFill>
                <a:latin typeface="標楷體" panose="03000509000000000000" pitchFamily="65" charset="-120"/>
              </a:rPr>
              <a:t>-</a:t>
            </a:r>
            <a:r>
              <a:rPr lang="zh-TW" altLang="en-US" sz="3600" dirty="0">
                <a:solidFill>
                  <a:srgbClr val="FF0000"/>
                </a:solidFill>
                <a:latin typeface="標楷體" panose="03000509000000000000" pitchFamily="65" charset="-120"/>
              </a:rPr>
              <a:t>校系選才特色</a:t>
            </a:r>
            <a:endParaRPr lang="en-US" altLang="zh-TW" sz="2800" dirty="0">
              <a:solidFill>
                <a:srgbClr val="FF0000"/>
              </a:solidFill>
              <a:latin typeface="微軟正黑體" panose="020B0604030504040204" pitchFamily="34" charset="-120"/>
              <a:ea typeface="微軟正黑體" panose="020B0604030504040204" pitchFamily="34" charset="-120"/>
            </a:endParaRPr>
          </a:p>
        </p:txBody>
      </p:sp>
      <p:graphicFrame>
        <p:nvGraphicFramePr>
          <p:cNvPr id="4" name="表格 3"/>
          <p:cNvGraphicFramePr>
            <a:graphicFrameLocks noGrp="1"/>
          </p:cNvGraphicFramePr>
          <p:nvPr>
            <p:extLst>
              <p:ext uri="{D42A27DB-BD31-4B8C-83A1-F6EECF244321}">
                <p14:modId xmlns:p14="http://schemas.microsoft.com/office/powerpoint/2010/main" val="346952315"/>
              </p:ext>
            </p:extLst>
          </p:nvPr>
        </p:nvGraphicFramePr>
        <p:xfrm>
          <a:off x="776539" y="1772816"/>
          <a:ext cx="8064896" cy="4119850"/>
        </p:xfrm>
        <a:graphic>
          <a:graphicData uri="http://schemas.openxmlformats.org/drawingml/2006/table">
            <a:tbl>
              <a:tblPr>
                <a:tableStyleId>{5C22544A-7EE6-4342-B048-85BDC9FD1C3A}</a:tableStyleId>
              </a:tblPr>
              <a:tblGrid>
                <a:gridCol w="607826">
                  <a:extLst>
                    <a:ext uri="{9D8B030D-6E8A-4147-A177-3AD203B41FA5}">
                      <a16:colId xmlns:a16="http://schemas.microsoft.com/office/drawing/2014/main" val="20000"/>
                    </a:ext>
                  </a:extLst>
                </a:gridCol>
                <a:gridCol w="1085850">
                  <a:extLst>
                    <a:ext uri="{9D8B030D-6E8A-4147-A177-3AD203B41FA5}">
                      <a16:colId xmlns:a16="http://schemas.microsoft.com/office/drawing/2014/main" val="20001"/>
                    </a:ext>
                  </a:extLst>
                </a:gridCol>
                <a:gridCol w="2229854">
                  <a:extLst>
                    <a:ext uri="{9D8B030D-6E8A-4147-A177-3AD203B41FA5}">
                      <a16:colId xmlns:a16="http://schemas.microsoft.com/office/drawing/2014/main" val="20002"/>
                    </a:ext>
                  </a:extLst>
                </a:gridCol>
                <a:gridCol w="2294892">
                  <a:extLst>
                    <a:ext uri="{9D8B030D-6E8A-4147-A177-3AD203B41FA5}">
                      <a16:colId xmlns:a16="http://schemas.microsoft.com/office/drawing/2014/main" val="20003"/>
                    </a:ext>
                  </a:extLst>
                </a:gridCol>
                <a:gridCol w="1846474">
                  <a:extLst>
                    <a:ext uri="{9D8B030D-6E8A-4147-A177-3AD203B41FA5}">
                      <a16:colId xmlns:a16="http://schemas.microsoft.com/office/drawing/2014/main" val="20004"/>
                    </a:ext>
                  </a:extLst>
                </a:gridCol>
              </a:tblGrid>
              <a:tr h="576064">
                <a:tc rowSpan="2">
                  <a:txBody>
                    <a:bodyPr/>
                    <a:lstStyle/>
                    <a:p>
                      <a:pPr algn="ctr">
                        <a:lnSpc>
                          <a:spcPct val="100000"/>
                        </a:lnSpc>
                        <a:spcAft>
                          <a:spcPts val="0"/>
                        </a:spcAft>
                      </a:pPr>
                      <a:r>
                        <a:rPr lang="zh-TW" sz="2000" kern="0" dirty="0">
                          <a:effectLst/>
                        </a:rPr>
                        <a:t>校系</a:t>
                      </a:r>
                      <a:endParaRPr lang="zh-TW" sz="2000" kern="100" dirty="0">
                        <a:effectLs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4">
                  <a:txBody>
                    <a:bodyPr/>
                    <a:lstStyle/>
                    <a:p>
                      <a:pPr algn="ctr">
                        <a:lnSpc>
                          <a:spcPct val="100000"/>
                        </a:lnSpc>
                        <a:spcAft>
                          <a:spcPts val="0"/>
                        </a:spcAft>
                      </a:pPr>
                      <a:r>
                        <a:rPr lang="zh-TW" sz="2400" kern="0" dirty="0">
                          <a:effectLst/>
                        </a:rPr>
                        <a:t>甄選總成績採計方式及佔總成績比例</a:t>
                      </a:r>
                      <a:r>
                        <a:rPr lang="zh-TW" altLang="en-US" sz="2400" kern="0" dirty="0">
                          <a:solidFill>
                            <a:srgbClr val="FF0000"/>
                          </a:solidFill>
                          <a:effectLst/>
                        </a:rPr>
                        <a:t>舉例說明</a:t>
                      </a:r>
                      <a:endParaRPr lang="zh-TW" sz="2400" kern="100" dirty="0">
                        <a:solidFill>
                          <a:srgbClr val="FF0000"/>
                        </a:solidFill>
                        <a:effectLst/>
                        <a:latin typeface="Times New Roman" panose="02020603050405020304" pitchFamily="18" charset="0"/>
                        <a:ea typeface="新細明體" panose="02020500000000000000" pitchFamily="18"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0"/>
                  </a:ext>
                </a:extLst>
              </a:tr>
              <a:tr h="648072">
                <a:tc vMerge="1">
                  <a:txBody>
                    <a:bodyPr/>
                    <a:lstStyle/>
                    <a:p>
                      <a:endParaRPr lang="zh-TW" altLang="en-US"/>
                    </a:p>
                  </a:txBody>
                  <a:tcPr/>
                </a:tc>
                <a:tc>
                  <a:txBody>
                    <a:bodyPr/>
                    <a:lstStyle/>
                    <a:p>
                      <a:pPr algn="ctr">
                        <a:lnSpc>
                          <a:spcPct val="100000"/>
                        </a:lnSpc>
                        <a:spcAft>
                          <a:spcPts val="0"/>
                        </a:spcAft>
                      </a:pPr>
                      <a:r>
                        <a:rPr lang="zh-TW" sz="2000" kern="0" dirty="0">
                          <a:effectLst/>
                        </a:rPr>
                        <a:t>學測成績</a:t>
                      </a:r>
                      <a:endParaRPr lang="en-US" altLang="zh-TW" sz="2000" kern="0" dirty="0">
                        <a:effectLst/>
                      </a:endParaRPr>
                    </a:p>
                    <a:p>
                      <a:pPr algn="ctr">
                        <a:lnSpc>
                          <a:spcPct val="100000"/>
                        </a:lnSpc>
                        <a:spcAft>
                          <a:spcPts val="0"/>
                        </a:spcAft>
                      </a:pPr>
                      <a:r>
                        <a:rPr lang="zh-TW" sz="2000" kern="0" dirty="0">
                          <a:effectLst/>
                        </a:rPr>
                        <a:t>採計方式</a:t>
                      </a:r>
                      <a:endParaRPr lang="zh-TW" sz="2000" kern="100" dirty="0">
                        <a:effectLst/>
                        <a:latin typeface="Times New Roman" panose="02020603050405020304" pitchFamily="18" charset="0"/>
                        <a:ea typeface="新細明體" panose="02020500000000000000" pitchFamily="18"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zh-TW" sz="2000" kern="0" dirty="0">
                          <a:effectLst/>
                        </a:rPr>
                        <a:t>佔甄選總成績比例</a:t>
                      </a:r>
                      <a:endParaRPr lang="zh-TW" sz="2000" kern="100" dirty="0">
                        <a:effectLst/>
                        <a:latin typeface="Times New Roman" panose="02020603050405020304" pitchFamily="18" charset="0"/>
                        <a:ea typeface="新細明體" panose="02020500000000000000" pitchFamily="18"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zh-TW" sz="2000" kern="0">
                          <a:effectLst/>
                        </a:rPr>
                        <a:t>指定項目</a:t>
                      </a:r>
                      <a:endParaRPr lang="zh-TW" sz="2000" kern="100">
                        <a:effectLst/>
                        <a:latin typeface="Times New Roman" panose="02020603050405020304" pitchFamily="18" charset="0"/>
                        <a:ea typeface="新細明體" panose="02020500000000000000" pitchFamily="18"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zh-TW" sz="2000" kern="0" dirty="0">
                          <a:effectLst/>
                        </a:rPr>
                        <a:t>佔甄選總成績</a:t>
                      </a:r>
                      <a:endParaRPr lang="en-US" altLang="zh-TW" sz="2000" kern="0" dirty="0">
                        <a:effectLst/>
                      </a:endParaRPr>
                    </a:p>
                    <a:p>
                      <a:pPr algn="ctr">
                        <a:lnSpc>
                          <a:spcPct val="100000"/>
                        </a:lnSpc>
                        <a:spcAft>
                          <a:spcPts val="0"/>
                        </a:spcAft>
                      </a:pPr>
                      <a:r>
                        <a:rPr lang="zh-TW" sz="2000" kern="0" dirty="0">
                          <a:effectLst/>
                        </a:rPr>
                        <a:t>比例</a:t>
                      </a:r>
                      <a:endParaRPr lang="zh-TW" sz="2000" kern="100" dirty="0">
                        <a:effectLst/>
                        <a:latin typeface="Times New Roman" panose="02020603050405020304" pitchFamily="18" charset="0"/>
                        <a:ea typeface="新細明體" panose="02020500000000000000" pitchFamily="18"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21695">
                <a:tc rowSpan="2">
                  <a:txBody>
                    <a:bodyPr/>
                    <a:lstStyle/>
                    <a:p>
                      <a:pPr algn="ctr">
                        <a:lnSpc>
                          <a:spcPct val="100000"/>
                        </a:lnSpc>
                        <a:spcAft>
                          <a:spcPts val="0"/>
                        </a:spcAft>
                      </a:pPr>
                      <a:r>
                        <a:rPr lang="en-US" sz="2000" kern="0" dirty="0">
                          <a:effectLst/>
                        </a:rPr>
                        <a:t>A</a:t>
                      </a:r>
                      <a:endParaRPr lang="zh-TW" sz="2000" kern="100" dirty="0">
                        <a:effectLst/>
                        <a:latin typeface="Times New Roman" panose="02020603050405020304" pitchFamily="18" charset="0"/>
                        <a:ea typeface="新細明體" panose="02020500000000000000" pitchFamily="18"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lnSpc>
                          <a:spcPct val="100000"/>
                        </a:lnSpc>
                        <a:spcAft>
                          <a:spcPts val="0"/>
                        </a:spcAft>
                      </a:pPr>
                      <a:r>
                        <a:rPr lang="zh-TW" sz="2000" kern="0" dirty="0">
                          <a:effectLst/>
                        </a:rPr>
                        <a:t>國</a:t>
                      </a:r>
                      <a:r>
                        <a:rPr lang="en-US" sz="2000" kern="0" dirty="0">
                          <a:effectLst/>
                        </a:rPr>
                        <a:t>*1.50 </a:t>
                      </a:r>
                      <a:endParaRPr lang="zh-TW" sz="2000" kern="100" dirty="0">
                        <a:effectLst/>
                        <a:latin typeface="Times New Roman" panose="02020603050405020304" pitchFamily="18" charset="0"/>
                        <a:ea typeface="新細明體" panose="02020500000000000000" pitchFamily="18"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rowSpan="2">
                  <a:txBody>
                    <a:bodyPr/>
                    <a:lstStyle/>
                    <a:p>
                      <a:pPr algn="ctr">
                        <a:lnSpc>
                          <a:spcPct val="100000"/>
                        </a:lnSpc>
                        <a:spcAft>
                          <a:spcPts val="0"/>
                        </a:spcAft>
                      </a:pPr>
                      <a:r>
                        <a:rPr lang="en-US" sz="2000" kern="0" dirty="0">
                          <a:effectLst/>
                        </a:rPr>
                        <a:t>40%</a:t>
                      </a:r>
                      <a:endParaRPr lang="zh-TW" sz="2000" kern="100" dirty="0">
                        <a:effectLst/>
                        <a:latin typeface="Times New Roman" panose="02020603050405020304" pitchFamily="18" charset="0"/>
                        <a:ea typeface="新細明體" panose="02020500000000000000" pitchFamily="18"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nSpc>
                          <a:spcPct val="100000"/>
                        </a:lnSpc>
                        <a:spcAft>
                          <a:spcPts val="0"/>
                        </a:spcAft>
                      </a:pPr>
                      <a:r>
                        <a:rPr lang="zh-TW" sz="2000" kern="0">
                          <a:effectLst/>
                        </a:rPr>
                        <a:t>審查資料</a:t>
                      </a:r>
                      <a:endParaRPr lang="zh-TW" sz="2000" kern="100">
                        <a:effectLst/>
                        <a:latin typeface="Times New Roman" panose="02020603050405020304" pitchFamily="18" charset="0"/>
                        <a:ea typeface="新細明體" panose="02020500000000000000" pitchFamily="18"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lnSpc>
                          <a:spcPct val="100000"/>
                        </a:lnSpc>
                        <a:spcAft>
                          <a:spcPts val="0"/>
                        </a:spcAft>
                      </a:pPr>
                      <a:r>
                        <a:rPr lang="en-US" sz="2000" kern="0">
                          <a:effectLst/>
                        </a:rPr>
                        <a:t>10% </a:t>
                      </a:r>
                      <a:endParaRPr lang="zh-TW" sz="2000" kern="100">
                        <a:effectLst/>
                        <a:latin typeface="Times New Roman" panose="02020603050405020304" pitchFamily="18" charset="0"/>
                        <a:ea typeface="新細明體" panose="02020500000000000000" pitchFamily="18"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0002"/>
                  </a:ext>
                </a:extLst>
              </a:tr>
              <a:tr h="321695">
                <a:tc vMerge="1">
                  <a:txBody>
                    <a:bodyPr/>
                    <a:lstStyle/>
                    <a:p>
                      <a:endParaRPr lang="zh-TW" altLang="en-US"/>
                    </a:p>
                  </a:txBody>
                  <a:tcPr/>
                </a:tc>
                <a:tc>
                  <a:txBody>
                    <a:bodyPr/>
                    <a:lstStyle/>
                    <a:p>
                      <a:pPr algn="ctr">
                        <a:lnSpc>
                          <a:spcPct val="100000"/>
                        </a:lnSpc>
                        <a:spcAft>
                          <a:spcPts val="0"/>
                        </a:spcAft>
                      </a:pPr>
                      <a:r>
                        <a:rPr lang="zh-TW" sz="2000" kern="0" dirty="0">
                          <a:effectLst/>
                        </a:rPr>
                        <a:t>英</a:t>
                      </a:r>
                      <a:r>
                        <a:rPr lang="en-US" sz="2000" kern="0" dirty="0">
                          <a:effectLst/>
                        </a:rPr>
                        <a:t>*2.00 </a:t>
                      </a:r>
                      <a:endParaRPr lang="zh-TW" sz="2000" kern="100" dirty="0">
                        <a:effectLst/>
                        <a:latin typeface="Times New Roman" panose="02020603050405020304" pitchFamily="18" charset="0"/>
                        <a:ea typeface="新細明體" panose="02020500000000000000" pitchFamily="18"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vMerge="1">
                  <a:txBody>
                    <a:bodyPr/>
                    <a:lstStyle/>
                    <a:p>
                      <a:endParaRPr lang="zh-TW" altLang="en-US"/>
                    </a:p>
                  </a:txBody>
                  <a:tcPr/>
                </a:tc>
                <a:tc>
                  <a:txBody>
                    <a:bodyPr/>
                    <a:lstStyle/>
                    <a:p>
                      <a:pPr>
                        <a:lnSpc>
                          <a:spcPct val="100000"/>
                        </a:lnSpc>
                        <a:spcAft>
                          <a:spcPts val="0"/>
                        </a:spcAft>
                      </a:pPr>
                      <a:r>
                        <a:rPr lang="zh-TW" sz="2000" kern="0" dirty="0">
                          <a:effectLst/>
                        </a:rPr>
                        <a:t>面試</a:t>
                      </a:r>
                      <a:r>
                        <a:rPr lang="en-US" sz="2000" kern="0" dirty="0">
                          <a:effectLst/>
                        </a:rPr>
                        <a:t> </a:t>
                      </a:r>
                      <a:endParaRPr lang="zh-TW" sz="2000" kern="100" dirty="0">
                        <a:effectLst/>
                        <a:latin typeface="Times New Roman" panose="02020603050405020304" pitchFamily="18" charset="0"/>
                        <a:ea typeface="新細明體" panose="02020500000000000000" pitchFamily="18"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lnSpc>
                          <a:spcPct val="100000"/>
                        </a:lnSpc>
                        <a:spcAft>
                          <a:spcPts val="0"/>
                        </a:spcAft>
                      </a:pPr>
                      <a:r>
                        <a:rPr lang="en-US" sz="2000" kern="0" dirty="0">
                          <a:effectLst/>
                        </a:rPr>
                        <a:t>50% </a:t>
                      </a:r>
                      <a:endParaRPr lang="zh-TW" sz="2000" kern="100" dirty="0">
                        <a:effectLst/>
                        <a:latin typeface="Times New Roman" panose="02020603050405020304" pitchFamily="18" charset="0"/>
                        <a:ea typeface="新細明體" panose="02020500000000000000" pitchFamily="18"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0003"/>
                  </a:ext>
                </a:extLst>
              </a:tr>
              <a:tr h="321695">
                <a:tc rowSpan="3">
                  <a:txBody>
                    <a:bodyPr/>
                    <a:lstStyle/>
                    <a:p>
                      <a:pPr algn="ctr">
                        <a:lnSpc>
                          <a:spcPct val="100000"/>
                        </a:lnSpc>
                        <a:spcAft>
                          <a:spcPts val="0"/>
                        </a:spcAft>
                      </a:pPr>
                      <a:r>
                        <a:rPr lang="en-US" sz="2000" kern="0">
                          <a:effectLst/>
                        </a:rPr>
                        <a:t>B</a:t>
                      </a:r>
                      <a:endParaRPr lang="zh-TW" sz="2000" kern="100">
                        <a:effectLst/>
                        <a:latin typeface="Times New Roman" panose="02020603050405020304" pitchFamily="18" charset="0"/>
                        <a:ea typeface="新細明體" panose="02020500000000000000" pitchFamily="18"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zh-TW" sz="2000" kern="0" dirty="0">
                          <a:effectLst/>
                        </a:rPr>
                        <a:t>國</a:t>
                      </a:r>
                      <a:r>
                        <a:rPr lang="en-US" sz="2000" kern="0" dirty="0">
                          <a:effectLst/>
                        </a:rPr>
                        <a:t>*1.25 </a:t>
                      </a:r>
                      <a:endParaRPr lang="zh-TW" sz="2000" kern="100" dirty="0">
                        <a:effectLst/>
                        <a:latin typeface="Times New Roman" panose="02020603050405020304" pitchFamily="18" charset="0"/>
                        <a:ea typeface="新細明體" panose="02020500000000000000" pitchFamily="18"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algn="ctr">
                        <a:lnSpc>
                          <a:spcPct val="100000"/>
                        </a:lnSpc>
                        <a:spcAft>
                          <a:spcPts val="0"/>
                        </a:spcAft>
                      </a:pPr>
                      <a:r>
                        <a:rPr lang="en-US" sz="2000" kern="0" dirty="0">
                          <a:effectLst/>
                        </a:rPr>
                        <a:t>25%</a:t>
                      </a:r>
                      <a:endParaRPr lang="zh-TW" sz="2000" kern="100" dirty="0">
                        <a:effectLst/>
                        <a:latin typeface="Times New Roman" panose="02020603050405020304" pitchFamily="18" charset="0"/>
                        <a:ea typeface="新細明體" panose="02020500000000000000" pitchFamily="18"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Aft>
                          <a:spcPts val="0"/>
                        </a:spcAft>
                      </a:pPr>
                      <a:r>
                        <a:rPr lang="zh-TW" sz="2000" kern="0" dirty="0">
                          <a:effectLst/>
                        </a:rPr>
                        <a:t>英文綜合測驗</a:t>
                      </a:r>
                      <a:r>
                        <a:rPr lang="en-US" sz="2000" kern="0" dirty="0">
                          <a:effectLst/>
                        </a:rPr>
                        <a:t> </a:t>
                      </a:r>
                      <a:endParaRPr lang="zh-TW" sz="2000" kern="100" dirty="0">
                        <a:effectLst/>
                        <a:latin typeface="Times New Roman" panose="02020603050405020304" pitchFamily="18" charset="0"/>
                        <a:ea typeface="新細明體" panose="02020500000000000000" pitchFamily="18"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000" kern="0">
                          <a:effectLst/>
                        </a:rPr>
                        <a:t>25% </a:t>
                      </a:r>
                      <a:endParaRPr lang="zh-TW" sz="2000" kern="100">
                        <a:effectLst/>
                        <a:latin typeface="Times New Roman" panose="02020603050405020304" pitchFamily="18" charset="0"/>
                        <a:ea typeface="新細明體" panose="02020500000000000000" pitchFamily="18"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21695">
                <a:tc vMerge="1">
                  <a:txBody>
                    <a:bodyPr/>
                    <a:lstStyle/>
                    <a:p>
                      <a:endParaRPr lang="zh-TW" altLang="en-US"/>
                    </a:p>
                  </a:txBody>
                  <a:tcPr/>
                </a:tc>
                <a:tc>
                  <a:txBody>
                    <a:bodyPr/>
                    <a:lstStyle/>
                    <a:p>
                      <a:pPr algn="ctr">
                        <a:lnSpc>
                          <a:spcPct val="100000"/>
                        </a:lnSpc>
                        <a:spcAft>
                          <a:spcPts val="0"/>
                        </a:spcAft>
                      </a:pPr>
                      <a:r>
                        <a:rPr lang="zh-TW" sz="2000" kern="0" dirty="0">
                          <a:effectLst/>
                        </a:rPr>
                        <a:t>英</a:t>
                      </a:r>
                      <a:r>
                        <a:rPr lang="en-US" sz="2000" kern="0" dirty="0">
                          <a:effectLst/>
                        </a:rPr>
                        <a:t>*2.00 </a:t>
                      </a:r>
                      <a:endParaRPr lang="zh-TW" sz="2000" kern="100" dirty="0">
                        <a:effectLst/>
                        <a:latin typeface="Times New Roman" panose="02020603050405020304" pitchFamily="18" charset="0"/>
                        <a:ea typeface="新細明體" panose="02020500000000000000" pitchFamily="18"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TW" altLang="en-US"/>
                    </a:p>
                  </a:txBody>
                  <a:tcPr/>
                </a:tc>
                <a:tc>
                  <a:txBody>
                    <a:bodyPr/>
                    <a:lstStyle/>
                    <a:p>
                      <a:pPr>
                        <a:lnSpc>
                          <a:spcPct val="100000"/>
                        </a:lnSpc>
                        <a:spcAft>
                          <a:spcPts val="0"/>
                        </a:spcAft>
                      </a:pPr>
                      <a:r>
                        <a:rPr lang="zh-TW" sz="2000" kern="0" dirty="0">
                          <a:effectLst/>
                        </a:rPr>
                        <a:t>英文作文與翻譯</a:t>
                      </a:r>
                      <a:r>
                        <a:rPr lang="en-US" sz="2000" kern="0" dirty="0">
                          <a:effectLst/>
                        </a:rPr>
                        <a:t> </a:t>
                      </a:r>
                      <a:endParaRPr lang="zh-TW" sz="2000" kern="100" dirty="0">
                        <a:effectLst/>
                        <a:latin typeface="Times New Roman" panose="02020603050405020304" pitchFamily="18" charset="0"/>
                        <a:ea typeface="新細明體" panose="02020500000000000000" pitchFamily="18"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000" kern="0">
                          <a:effectLst/>
                        </a:rPr>
                        <a:t>25% </a:t>
                      </a:r>
                      <a:endParaRPr lang="zh-TW" sz="2000" kern="100">
                        <a:effectLst/>
                        <a:latin typeface="Times New Roman" panose="02020603050405020304" pitchFamily="18" charset="0"/>
                        <a:ea typeface="新細明體" panose="02020500000000000000" pitchFamily="18"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21695">
                <a:tc vMerge="1">
                  <a:txBody>
                    <a:bodyPr/>
                    <a:lstStyle/>
                    <a:p>
                      <a:endParaRPr lang="zh-TW" altLang="en-US"/>
                    </a:p>
                  </a:txBody>
                  <a:tcPr/>
                </a:tc>
                <a:tc>
                  <a:txBody>
                    <a:bodyPr/>
                    <a:lstStyle/>
                    <a:p>
                      <a:pPr algn="ctr">
                        <a:lnSpc>
                          <a:spcPct val="100000"/>
                        </a:lnSpc>
                        <a:spcAft>
                          <a:spcPts val="0"/>
                        </a:spcAft>
                      </a:pPr>
                      <a:r>
                        <a:rPr lang="zh-TW" sz="2000" kern="0" dirty="0">
                          <a:effectLst/>
                        </a:rPr>
                        <a:t>社</a:t>
                      </a:r>
                      <a:r>
                        <a:rPr lang="en-US" sz="2000" kern="0" dirty="0">
                          <a:effectLst/>
                        </a:rPr>
                        <a:t>*1.00 </a:t>
                      </a:r>
                      <a:endParaRPr lang="zh-TW" sz="2000" kern="100" dirty="0">
                        <a:effectLst/>
                        <a:latin typeface="Times New Roman" panose="02020603050405020304" pitchFamily="18" charset="0"/>
                        <a:ea typeface="新細明體" panose="02020500000000000000" pitchFamily="18"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TW" altLang="en-US"/>
                    </a:p>
                  </a:txBody>
                  <a:tcPr/>
                </a:tc>
                <a:tc>
                  <a:txBody>
                    <a:bodyPr/>
                    <a:lstStyle/>
                    <a:p>
                      <a:pPr>
                        <a:lnSpc>
                          <a:spcPct val="100000"/>
                        </a:lnSpc>
                        <a:spcAft>
                          <a:spcPts val="0"/>
                        </a:spcAft>
                      </a:pPr>
                      <a:r>
                        <a:rPr lang="zh-TW" sz="2000" kern="0" dirty="0">
                          <a:effectLst/>
                        </a:rPr>
                        <a:t>英文口試</a:t>
                      </a:r>
                      <a:r>
                        <a:rPr lang="en-US" sz="2000" kern="0" dirty="0">
                          <a:effectLst/>
                        </a:rPr>
                        <a:t> </a:t>
                      </a:r>
                      <a:endParaRPr lang="zh-TW" sz="2000" kern="100" dirty="0">
                        <a:effectLst/>
                        <a:latin typeface="Times New Roman" panose="02020603050405020304" pitchFamily="18" charset="0"/>
                        <a:ea typeface="新細明體" panose="02020500000000000000" pitchFamily="18"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000" kern="0" dirty="0">
                          <a:effectLst/>
                        </a:rPr>
                        <a:t>25% </a:t>
                      </a:r>
                      <a:endParaRPr lang="zh-TW" sz="2000" kern="100" dirty="0">
                        <a:effectLst/>
                        <a:latin typeface="Times New Roman" panose="02020603050405020304" pitchFamily="18" charset="0"/>
                        <a:ea typeface="新細明體" panose="02020500000000000000" pitchFamily="18"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21695">
                <a:tc rowSpan="2">
                  <a:txBody>
                    <a:bodyPr/>
                    <a:lstStyle/>
                    <a:p>
                      <a:pPr algn="ctr">
                        <a:lnSpc>
                          <a:spcPct val="100000"/>
                        </a:lnSpc>
                        <a:spcAft>
                          <a:spcPts val="0"/>
                        </a:spcAft>
                      </a:pPr>
                      <a:r>
                        <a:rPr lang="en-US" sz="2000" kern="0" dirty="0">
                          <a:effectLst/>
                        </a:rPr>
                        <a:t>C</a:t>
                      </a:r>
                      <a:endParaRPr lang="zh-TW" sz="2000" kern="100" dirty="0">
                        <a:effectLst/>
                        <a:latin typeface="Times New Roman" panose="02020603050405020304" pitchFamily="18" charset="0"/>
                        <a:ea typeface="新細明體" panose="02020500000000000000" pitchFamily="18"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lnSpc>
                          <a:spcPct val="100000"/>
                        </a:lnSpc>
                        <a:spcAft>
                          <a:spcPts val="0"/>
                        </a:spcAft>
                      </a:pPr>
                      <a:r>
                        <a:rPr lang="zh-TW" sz="2000" kern="0" dirty="0">
                          <a:effectLst/>
                        </a:rPr>
                        <a:t>國</a:t>
                      </a:r>
                      <a:r>
                        <a:rPr lang="en-US" sz="2000" kern="0" dirty="0">
                          <a:effectLst/>
                        </a:rPr>
                        <a:t>*1.00 </a:t>
                      </a:r>
                      <a:endParaRPr lang="zh-TW" sz="2000" kern="100" dirty="0">
                        <a:effectLst/>
                        <a:latin typeface="Times New Roman" panose="02020603050405020304" pitchFamily="18" charset="0"/>
                        <a:ea typeface="新細明體" panose="02020500000000000000" pitchFamily="18"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rowSpan="2">
                  <a:txBody>
                    <a:bodyPr/>
                    <a:lstStyle/>
                    <a:p>
                      <a:pPr algn="ctr">
                        <a:lnSpc>
                          <a:spcPct val="100000"/>
                        </a:lnSpc>
                        <a:spcAft>
                          <a:spcPts val="0"/>
                        </a:spcAft>
                      </a:pPr>
                      <a:r>
                        <a:rPr lang="en-US" sz="2000" kern="0" dirty="0">
                          <a:effectLst/>
                        </a:rPr>
                        <a:t>60%</a:t>
                      </a:r>
                      <a:endParaRPr lang="zh-TW" sz="2000" kern="100" dirty="0">
                        <a:effectLst/>
                        <a:latin typeface="Times New Roman" panose="02020603050405020304" pitchFamily="18" charset="0"/>
                        <a:ea typeface="新細明體" panose="02020500000000000000" pitchFamily="18"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nSpc>
                          <a:spcPct val="100000"/>
                        </a:lnSpc>
                        <a:spcAft>
                          <a:spcPts val="0"/>
                        </a:spcAft>
                      </a:pPr>
                      <a:r>
                        <a:rPr lang="zh-TW" sz="2000" kern="0" dirty="0">
                          <a:effectLst/>
                        </a:rPr>
                        <a:t>英文綜合測驗</a:t>
                      </a:r>
                      <a:r>
                        <a:rPr lang="en-US" sz="2000" kern="0" dirty="0">
                          <a:effectLst/>
                        </a:rPr>
                        <a:t> </a:t>
                      </a:r>
                      <a:endParaRPr lang="zh-TW" sz="2000" kern="100" dirty="0">
                        <a:effectLst/>
                        <a:latin typeface="Times New Roman" panose="02020603050405020304" pitchFamily="18" charset="0"/>
                        <a:ea typeface="新細明體" panose="02020500000000000000" pitchFamily="18"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lnSpc>
                          <a:spcPct val="100000"/>
                        </a:lnSpc>
                        <a:spcAft>
                          <a:spcPts val="0"/>
                        </a:spcAft>
                      </a:pPr>
                      <a:r>
                        <a:rPr lang="en-US" sz="2000" kern="0" dirty="0">
                          <a:effectLst/>
                        </a:rPr>
                        <a:t>20% </a:t>
                      </a:r>
                      <a:endParaRPr lang="zh-TW" sz="2000" kern="100" dirty="0">
                        <a:effectLst/>
                        <a:latin typeface="Times New Roman" panose="02020603050405020304" pitchFamily="18" charset="0"/>
                        <a:ea typeface="新細明體" panose="02020500000000000000" pitchFamily="18"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0007"/>
                  </a:ext>
                </a:extLst>
              </a:tr>
              <a:tr h="321695">
                <a:tc vMerge="1">
                  <a:txBody>
                    <a:bodyPr/>
                    <a:lstStyle/>
                    <a:p>
                      <a:endParaRPr lang="zh-TW" altLang="en-US"/>
                    </a:p>
                  </a:txBody>
                  <a:tcPr/>
                </a:tc>
                <a:tc>
                  <a:txBody>
                    <a:bodyPr/>
                    <a:lstStyle/>
                    <a:p>
                      <a:pPr algn="ctr">
                        <a:lnSpc>
                          <a:spcPct val="100000"/>
                        </a:lnSpc>
                        <a:spcAft>
                          <a:spcPts val="0"/>
                        </a:spcAft>
                      </a:pPr>
                      <a:r>
                        <a:rPr lang="zh-TW" sz="2000" kern="0" dirty="0">
                          <a:effectLst/>
                        </a:rPr>
                        <a:t>英</a:t>
                      </a:r>
                      <a:r>
                        <a:rPr lang="en-US" sz="2000" kern="0" dirty="0">
                          <a:effectLst/>
                        </a:rPr>
                        <a:t>*2.00 </a:t>
                      </a:r>
                      <a:endParaRPr lang="zh-TW" sz="2000" kern="100" dirty="0">
                        <a:effectLst/>
                        <a:latin typeface="Times New Roman" panose="02020603050405020304" pitchFamily="18" charset="0"/>
                        <a:ea typeface="新細明體" panose="02020500000000000000" pitchFamily="18"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vMerge="1">
                  <a:txBody>
                    <a:bodyPr/>
                    <a:lstStyle/>
                    <a:p>
                      <a:endParaRPr lang="zh-TW" altLang="en-US"/>
                    </a:p>
                  </a:txBody>
                  <a:tcPr/>
                </a:tc>
                <a:tc>
                  <a:txBody>
                    <a:bodyPr/>
                    <a:lstStyle/>
                    <a:p>
                      <a:pPr>
                        <a:lnSpc>
                          <a:spcPct val="100000"/>
                        </a:lnSpc>
                        <a:spcAft>
                          <a:spcPts val="0"/>
                        </a:spcAft>
                      </a:pPr>
                      <a:r>
                        <a:rPr lang="zh-TW" sz="2000" kern="0" dirty="0">
                          <a:effectLst/>
                        </a:rPr>
                        <a:t>英文作文與翻譯</a:t>
                      </a:r>
                      <a:r>
                        <a:rPr lang="en-US" sz="2000" kern="0" dirty="0">
                          <a:effectLst/>
                        </a:rPr>
                        <a:t> </a:t>
                      </a:r>
                      <a:endParaRPr lang="zh-TW" sz="2000" kern="100" dirty="0">
                        <a:effectLst/>
                        <a:latin typeface="Times New Roman" panose="02020603050405020304" pitchFamily="18" charset="0"/>
                        <a:ea typeface="新細明體" panose="02020500000000000000" pitchFamily="18"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lnSpc>
                          <a:spcPct val="100000"/>
                        </a:lnSpc>
                        <a:spcAft>
                          <a:spcPts val="0"/>
                        </a:spcAft>
                      </a:pPr>
                      <a:r>
                        <a:rPr lang="en-US" sz="2000" kern="0" dirty="0">
                          <a:effectLst/>
                        </a:rPr>
                        <a:t>20% </a:t>
                      </a:r>
                      <a:endParaRPr lang="zh-TW" sz="2000" kern="100" dirty="0">
                        <a:effectLst/>
                        <a:latin typeface="Times New Roman" panose="02020603050405020304" pitchFamily="18" charset="0"/>
                        <a:ea typeface="新細明體" panose="02020500000000000000" pitchFamily="18"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0008"/>
                  </a:ext>
                </a:extLst>
              </a:tr>
              <a:tr h="322154">
                <a:tc rowSpan="2">
                  <a:txBody>
                    <a:bodyPr/>
                    <a:lstStyle/>
                    <a:p>
                      <a:pPr algn="ctr">
                        <a:lnSpc>
                          <a:spcPct val="100000"/>
                        </a:lnSpc>
                        <a:spcAft>
                          <a:spcPts val="0"/>
                        </a:spcAft>
                      </a:pPr>
                      <a:r>
                        <a:rPr lang="en-US" sz="2000" kern="0">
                          <a:effectLst/>
                        </a:rPr>
                        <a:t>D</a:t>
                      </a:r>
                      <a:endParaRPr lang="zh-TW" sz="2000" kern="100">
                        <a:effectLst/>
                        <a:latin typeface="Times New Roman" panose="02020603050405020304" pitchFamily="18" charset="0"/>
                        <a:ea typeface="新細明體" panose="02020500000000000000" pitchFamily="18"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000" kern="0" dirty="0">
                          <a:effectLst/>
                        </a:rPr>
                        <a:t> </a:t>
                      </a:r>
                      <a:endParaRPr lang="zh-TW" sz="2000" kern="100" dirty="0">
                        <a:effectLst/>
                        <a:latin typeface="Times New Roman" panose="02020603050405020304" pitchFamily="18" charset="0"/>
                        <a:ea typeface="新細明體" panose="02020500000000000000" pitchFamily="18"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lnSpc>
                          <a:spcPct val="100000"/>
                        </a:lnSpc>
                        <a:spcAft>
                          <a:spcPts val="0"/>
                        </a:spcAft>
                      </a:pPr>
                      <a:r>
                        <a:rPr lang="en-US" sz="2000" kern="0" dirty="0">
                          <a:effectLst/>
                        </a:rPr>
                        <a:t>0%</a:t>
                      </a:r>
                      <a:endParaRPr lang="zh-TW" sz="2000" kern="100" dirty="0">
                        <a:effectLst/>
                        <a:latin typeface="Times New Roman" panose="02020603050405020304" pitchFamily="18" charset="0"/>
                        <a:ea typeface="新細明體" panose="02020500000000000000" pitchFamily="18"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Aft>
                          <a:spcPts val="0"/>
                        </a:spcAft>
                      </a:pPr>
                      <a:r>
                        <a:rPr lang="zh-TW" sz="2000" kern="0" dirty="0">
                          <a:effectLst/>
                        </a:rPr>
                        <a:t>審查資料</a:t>
                      </a:r>
                      <a:endParaRPr lang="zh-TW" sz="2000" kern="100" dirty="0">
                        <a:effectLst/>
                        <a:latin typeface="Times New Roman" panose="02020603050405020304" pitchFamily="18" charset="0"/>
                        <a:ea typeface="新細明體" panose="02020500000000000000" pitchFamily="18"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000" kern="0" dirty="0">
                          <a:effectLst/>
                        </a:rPr>
                        <a:t>50% </a:t>
                      </a:r>
                      <a:endParaRPr lang="zh-TW" sz="2000" kern="100" dirty="0">
                        <a:effectLst/>
                        <a:latin typeface="Times New Roman" panose="02020603050405020304" pitchFamily="18" charset="0"/>
                        <a:ea typeface="新細明體" panose="02020500000000000000" pitchFamily="18"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321695">
                <a:tc vMerge="1">
                  <a:txBody>
                    <a:bodyPr/>
                    <a:lstStyle/>
                    <a:p>
                      <a:endParaRPr lang="zh-TW" altLang="en-US"/>
                    </a:p>
                  </a:txBody>
                  <a:tcPr/>
                </a:tc>
                <a:tc>
                  <a:txBody>
                    <a:bodyPr/>
                    <a:lstStyle/>
                    <a:p>
                      <a:pPr algn="ctr">
                        <a:lnSpc>
                          <a:spcPct val="100000"/>
                        </a:lnSpc>
                        <a:spcAft>
                          <a:spcPts val="0"/>
                        </a:spcAft>
                      </a:pPr>
                      <a:r>
                        <a:rPr lang="en-US" sz="2000" kern="0">
                          <a:effectLst/>
                        </a:rPr>
                        <a:t> </a:t>
                      </a:r>
                      <a:endParaRPr lang="zh-TW" sz="2000" kern="100">
                        <a:effectLst/>
                        <a:latin typeface="Times New Roman" panose="02020603050405020304" pitchFamily="18" charset="0"/>
                        <a:ea typeface="新細明體" panose="02020500000000000000" pitchFamily="18"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TW" altLang="en-US"/>
                    </a:p>
                  </a:txBody>
                  <a:tcPr/>
                </a:tc>
                <a:tc>
                  <a:txBody>
                    <a:bodyPr/>
                    <a:lstStyle/>
                    <a:p>
                      <a:pPr>
                        <a:lnSpc>
                          <a:spcPct val="100000"/>
                        </a:lnSpc>
                        <a:spcAft>
                          <a:spcPts val="0"/>
                        </a:spcAft>
                      </a:pPr>
                      <a:r>
                        <a:rPr lang="zh-TW" sz="2000" kern="0">
                          <a:effectLst/>
                        </a:rPr>
                        <a:t>英文口試</a:t>
                      </a:r>
                      <a:r>
                        <a:rPr lang="en-US" sz="2000" kern="0">
                          <a:effectLst/>
                        </a:rPr>
                        <a:t> </a:t>
                      </a:r>
                      <a:endParaRPr lang="zh-TW" sz="2000" kern="100">
                        <a:effectLst/>
                        <a:latin typeface="Times New Roman" panose="02020603050405020304" pitchFamily="18" charset="0"/>
                        <a:ea typeface="新細明體" panose="02020500000000000000" pitchFamily="18"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2000" kern="0" dirty="0">
                          <a:effectLst/>
                        </a:rPr>
                        <a:t>50% </a:t>
                      </a:r>
                      <a:endParaRPr lang="zh-TW" sz="2000" kern="100" dirty="0">
                        <a:effectLst/>
                        <a:latin typeface="Times New Roman" panose="02020603050405020304" pitchFamily="18" charset="0"/>
                        <a:ea typeface="新細明體" panose="02020500000000000000" pitchFamily="18"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bl>
          </a:graphicData>
        </a:graphic>
      </p:graphicFrame>
      <p:sp>
        <p:nvSpPr>
          <p:cNvPr id="2" name="投影片編號版面配置區 1"/>
          <p:cNvSpPr>
            <a:spLocks noGrp="1"/>
          </p:cNvSpPr>
          <p:nvPr>
            <p:ph type="sldNum" sz="quarter" idx="12"/>
          </p:nvPr>
        </p:nvSpPr>
        <p:spPr/>
        <p:txBody>
          <a:bodyPr>
            <a:normAutofit fontScale="85000" lnSpcReduction="20000"/>
          </a:bodyPr>
          <a:lstStyle/>
          <a:p>
            <a:pPr>
              <a:defRPr/>
            </a:pPr>
            <a:fld id="{364BA64F-B2FE-4BBA-B1ED-3FE5C98622AC}" type="slidenum">
              <a:rPr lang="en-US" altLang="zh-TW" smtClean="0"/>
              <a:pPr>
                <a:defRPr/>
              </a:pPr>
              <a:t>66</a:t>
            </a:fld>
            <a:endParaRPr lang="en-US" altLang="zh-TW"/>
          </a:p>
        </p:txBody>
      </p:sp>
    </p:spTree>
    <p:extLst>
      <p:ext uri="{BB962C8B-B14F-4D97-AF65-F5344CB8AC3E}">
        <p14:creationId xmlns:p14="http://schemas.microsoft.com/office/powerpoint/2010/main" val="255847405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直線單箭頭接點 15"/>
          <p:cNvCxnSpPr/>
          <p:nvPr/>
        </p:nvCxnSpPr>
        <p:spPr>
          <a:xfrm>
            <a:off x="3586976" y="2393000"/>
            <a:ext cx="0" cy="1926438"/>
          </a:xfrm>
          <a:prstGeom prst="straightConnector1">
            <a:avLst/>
          </a:prstGeom>
          <a:ln w="57150">
            <a:solidFill>
              <a:schemeClr val="accent5">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5" name="Rectangle 42"/>
          <p:cNvSpPr txBox="1">
            <a:spLocks noChangeArrowheads="1"/>
          </p:cNvSpPr>
          <p:nvPr/>
        </p:nvSpPr>
        <p:spPr>
          <a:xfrm>
            <a:off x="632520" y="620691"/>
            <a:ext cx="2520280" cy="719931"/>
          </a:xfrm>
          <a:prstGeom prst="rect">
            <a:avLst/>
          </a:prstGeom>
          <a:noFill/>
        </p:spPr>
        <p:txBody>
          <a:bodyPr/>
          <a:lstStyle/>
          <a:p>
            <a:pPr eaLnBrk="1" hangingPunct="1">
              <a:defRPr/>
            </a:pPr>
            <a:r>
              <a:rPr lang="zh-TW" altLang="en-US" sz="3600" dirty="0">
                <a:solidFill>
                  <a:schemeClr val="accent6">
                    <a:lumMod val="50000"/>
                  </a:schemeClr>
                </a:solidFill>
                <a:latin typeface="微軟正黑體" panose="020B0604030504040204" pitchFamily="34" charset="-120"/>
                <a:ea typeface="微軟正黑體" panose="020B0604030504040204" pitchFamily="34" charset="-120"/>
              </a:rPr>
              <a:t>考試入學</a:t>
            </a:r>
            <a:endParaRPr lang="en-US" altLang="zh-TW" sz="3600" dirty="0">
              <a:solidFill>
                <a:schemeClr val="accent6">
                  <a:lumMod val="50000"/>
                </a:schemeClr>
              </a:solidFill>
              <a:latin typeface="微軟正黑體" panose="020B0604030504040204" pitchFamily="34" charset="-120"/>
              <a:ea typeface="微軟正黑體" panose="020B0604030504040204" pitchFamily="34" charset="-120"/>
            </a:endParaRPr>
          </a:p>
        </p:txBody>
      </p:sp>
      <p:grpSp>
        <p:nvGrpSpPr>
          <p:cNvPr id="4" name="群組 10"/>
          <p:cNvGrpSpPr>
            <a:grpSpLocks/>
          </p:cNvGrpSpPr>
          <p:nvPr/>
        </p:nvGrpSpPr>
        <p:grpSpPr bwMode="auto">
          <a:xfrm>
            <a:off x="910751" y="1808247"/>
            <a:ext cx="3177873" cy="4403769"/>
            <a:chOff x="4994453" y="2230990"/>
            <a:chExt cx="3177873" cy="4404596"/>
          </a:xfrm>
        </p:grpSpPr>
        <p:sp>
          <p:nvSpPr>
            <p:cNvPr id="7" name="Text Box 6"/>
            <p:cNvSpPr txBox="1">
              <a:spLocks noChangeArrowheads="1"/>
            </p:cNvSpPr>
            <p:nvPr/>
          </p:nvSpPr>
          <p:spPr bwMode="auto">
            <a:xfrm>
              <a:off x="5003677" y="4042787"/>
              <a:ext cx="2451014" cy="369401"/>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19050">
              <a:noFill/>
              <a:miter lim="800000"/>
              <a:headEnd/>
              <a:tailEnd/>
            </a:ln>
            <a:scene3d>
              <a:camera prst="orthographicFront"/>
              <a:lightRig rig="threePt" dir="t"/>
            </a:scene3d>
            <a:sp3d>
              <a:bevelT/>
            </a:sp3d>
          </p:spPr>
          <p:txBody>
            <a:bodyPr wrap="square">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spcBef>
                  <a:spcPct val="50000"/>
                </a:spcBef>
              </a:pPr>
              <a:r>
                <a:rPr lang="zh-TW" altLang="en-US" dirty="0">
                  <a:solidFill>
                    <a:srgbClr val="0000FF"/>
                  </a:solidFill>
                  <a:latin typeface="微軟正黑體" panose="020B0604030504040204" pitchFamily="34" charset="-120"/>
                  <a:ea typeface="微軟正黑體" panose="020B0604030504040204" pitchFamily="34" charset="-120"/>
                </a:rPr>
                <a:t>術科考試</a:t>
              </a:r>
              <a:r>
                <a:rPr lang="en-US" altLang="zh-TW" dirty="0">
                  <a:solidFill>
                    <a:srgbClr val="FF0000"/>
                  </a:solidFill>
                  <a:latin typeface="微軟正黑體" panose="020B0604030504040204" pitchFamily="34" charset="-120"/>
                  <a:ea typeface="微軟正黑體" panose="020B0604030504040204" pitchFamily="34" charset="-120"/>
                </a:rPr>
                <a:t>(</a:t>
              </a:r>
              <a:r>
                <a:rPr lang="zh-TW" altLang="en-US" dirty="0">
                  <a:solidFill>
                    <a:srgbClr val="FF0000"/>
                  </a:solidFill>
                  <a:latin typeface="微軟正黑體" panose="020B0604030504040204" pitchFamily="34" charset="-120"/>
                  <a:ea typeface="微軟正黑體" panose="020B0604030504040204" pitchFamily="34" charset="-120"/>
                </a:rPr>
                <a:t>檢定或採計</a:t>
              </a:r>
              <a:r>
                <a:rPr lang="en-US" altLang="zh-TW" dirty="0">
                  <a:solidFill>
                    <a:srgbClr val="FF0000"/>
                  </a:solidFill>
                  <a:latin typeface="微軟正黑體" panose="020B0604030504040204" pitchFamily="34" charset="-120"/>
                  <a:ea typeface="微軟正黑體" panose="020B0604030504040204" pitchFamily="34" charset="-120"/>
                </a:rPr>
                <a:t>)</a:t>
              </a:r>
            </a:p>
          </p:txBody>
        </p:sp>
        <p:sp>
          <p:nvSpPr>
            <p:cNvPr id="8" name="Text Box 7"/>
            <p:cNvSpPr txBox="1">
              <a:spLocks noChangeArrowheads="1"/>
            </p:cNvSpPr>
            <p:nvPr/>
          </p:nvSpPr>
          <p:spPr bwMode="auto">
            <a:xfrm>
              <a:off x="5003676" y="2230990"/>
              <a:ext cx="3095873" cy="584885"/>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2700000" scaled="1"/>
              <a:tileRect/>
            </a:gradFill>
            <a:ln w="19050">
              <a:noFill/>
              <a:miter lim="800000"/>
              <a:headEnd/>
              <a:tailEnd/>
            </a:ln>
            <a:effectLst>
              <a:glow rad="228600">
                <a:schemeClr val="accent6">
                  <a:satMod val="175000"/>
                  <a:alpha val="40000"/>
                </a:schemeClr>
              </a:glow>
            </a:effectLst>
            <a:scene3d>
              <a:camera prst="orthographicFront"/>
              <a:lightRig rig="threePt" dir="t"/>
            </a:scene3d>
            <a:sp3d>
              <a:bevelT/>
            </a:sp3d>
          </p:spPr>
          <p:txBody>
            <a:bodyPr wrap="square">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spcBef>
                  <a:spcPct val="50000"/>
                </a:spcBef>
              </a:pPr>
              <a:r>
                <a:rPr lang="ja-JP" altLang="en-US" sz="3200" dirty="0">
                  <a:solidFill>
                    <a:srgbClr val="0000FF"/>
                  </a:solidFill>
                  <a:latin typeface="微軟正黑體" panose="020B0604030504040204" pitchFamily="34" charset="-120"/>
                  <a:ea typeface="微軟正黑體" panose="020B0604030504040204" pitchFamily="34" charset="-120"/>
                </a:rPr>
                <a:t>考試入</a:t>
              </a:r>
              <a:r>
                <a:rPr lang="zh-TW" altLang="en-US" sz="3200" dirty="0">
                  <a:solidFill>
                    <a:srgbClr val="0000FF"/>
                  </a:solidFill>
                  <a:latin typeface="微軟正黑體" panose="020B0604030504040204" pitchFamily="34" charset="-120"/>
                  <a:ea typeface="微軟正黑體" panose="020B0604030504040204" pitchFamily="34" charset="-120"/>
                </a:rPr>
                <a:t>學</a:t>
              </a:r>
              <a:endParaRPr lang="ja-JP" altLang="en-US" sz="3200" dirty="0">
                <a:solidFill>
                  <a:srgbClr val="0000FF"/>
                </a:solidFill>
                <a:latin typeface="微軟正黑體" panose="020B0604030504040204" pitchFamily="34" charset="-120"/>
                <a:ea typeface="微軟正黑體" panose="020B0604030504040204" pitchFamily="34" charset="-120"/>
              </a:endParaRPr>
            </a:p>
          </p:txBody>
        </p:sp>
        <p:sp>
          <p:nvSpPr>
            <p:cNvPr id="9" name="Text Box 8"/>
            <p:cNvSpPr txBox="1">
              <a:spLocks noChangeArrowheads="1"/>
            </p:cNvSpPr>
            <p:nvPr/>
          </p:nvSpPr>
          <p:spPr bwMode="auto">
            <a:xfrm>
              <a:off x="5003676" y="4837181"/>
              <a:ext cx="3168650" cy="831153"/>
            </a:xfrm>
            <a:prstGeom prst="rect">
              <a:avLst/>
            </a:prstGeom>
            <a:gradFill flip="none" rotWithShape="1">
              <a:gsLst>
                <a:gs pos="0">
                  <a:srgbClr val="00FFFF">
                    <a:tint val="66000"/>
                    <a:satMod val="160000"/>
                  </a:srgbClr>
                </a:gs>
                <a:gs pos="50000">
                  <a:srgbClr val="00FFFF">
                    <a:tint val="44500"/>
                    <a:satMod val="160000"/>
                  </a:srgbClr>
                </a:gs>
                <a:gs pos="100000">
                  <a:srgbClr val="00FFFF">
                    <a:tint val="23500"/>
                    <a:satMod val="160000"/>
                  </a:srgbClr>
                </a:gs>
              </a:gsLst>
              <a:lin ang="2700000" scaled="1"/>
              <a:tileRect/>
            </a:gradFill>
            <a:ln w="19050">
              <a:noFill/>
              <a:miter lim="800000"/>
              <a:headEnd/>
              <a:tailEnd/>
            </a:ln>
            <a:scene3d>
              <a:camera prst="orthographicFront"/>
              <a:lightRig rig="threePt" dir="t"/>
            </a:scene3d>
            <a:sp3d>
              <a:bevelT/>
            </a:sp3d>
          </p:spPr>
          <p:txBody>
            <a:bodyPr anchor="ctr" anchorCtr="1">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r>
                <a:rPr lang="ja-JP" altLang="en-US" sz="2400" dirty="0">
                  <a:solidFill>
                    <a:srgbClr val="FF0066"/>
                  </a:solidFill>
                  <a:latin typeface="微軟正黑體" panose="020B0604030504040204" pitchFamily="34" charset="-120"/>
                  <a:ea typeface="微軟正黑體" panose="020B0604030504040204" pitchFamily="34" charset="-120"/>
                </a:rPr>
                <a:t>指定科目考試</a:t>
              </a:r>
              <a:endParaRPr lang="ja-JP" altLang="zh-TW" sz="2400" dirty="0">
                <a:solidFill>
                  <a:srgbClr val="FF0066"/>
                </a:solidFill>
                <a:latin typeface="微軟正黑體" panose="020B0604030504040204" pitchFamily="34" charset="-120"/>
                <a:ea typeface="微軟正黑體" panose="020B0604030504040204" pitchFamily="34" charset="-120"/>
              </a:endParaRPr>
            </a:p>
            <a:p>
              <a:pPr algn="ctr" eaLnBrk="1" hangingPunct="1"/>
              <a:r>
                <a:rPr lang="zh-TW" altLang="en-US" sz="2400" dirty="0">
                  <a:solidFill>
                    <a:srgbClr val="FF0066"/>
                  </a:solidFill>
                  <a:latin typeface="微軟正黑體" panose="020B0604030504040204" pitchFamily="34" charset="-120"/>
                  <a:ea typeface="微軟正黑體" panose="020B0604030504040204" pitchFamily="34" charset="-120"/>
                </a:rPr>
                <a:t>採計</a:t>
              </a:r>
              <a:r>
                <a:rPr lang="en-US" altLang="zh-TW" sz="2400" dirty="0">
                  <a:solidFill>
                    <a:srgbClr val="FF0066"/>
                  </a:solidFill>
                  <a:latin typeface="微軟正黑體" panose="020B0604030504040204" pitchFamily="34" charset="-120"/>
                  <a:ea typeface="微軟正黑體" panose="020B0604030504040204" pitchFamily="34" charset="-120"/>
                </a:rPr>
                <a:t>3~5</a:t>
              </a:r>
              <a:r>
                <a:rPr lang="zh-TW" altLang="en-US" sz="2400" dirty="0">
                  <a:solidFill>
                    <a:srgbClr val="FF0066"/>
                  </a:solidFill>
                  <a:latin typeface="微軟正黑體" panose="020B0604030504040204" pitchFamily="34" charset="-120"/>
                  <a:ea typeface="微軟正黑體" panose="020B0604030504040204" pitchFamily="34" charset="-120"/>
                </a:rPr>
                <a:t>科（含術科）</a:t>
              </a:r>
            </a:p>
          </p:txBody>
        </p:sp>
        <p:sp>
          <p:nvSpPr>
            <p:cNvPr id="18" name="Text Box 6"/>
            <p:cNvSpPr txBox="1">
              <a:spLocks noChangeArrowheads="1"/>
            </p:cNvSpPr>
            <p:nvPr/>
          </p:nvSpPr>
          <p:spPr bwMode="auto">
            <a:xfrm>
              <a:off x="4994453" y="3176585"/>
              <a:ext cx="2460237" cy="369401"/>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19050">
              <a:noFill/>
              <a:miter lim="800000"/>
              <a:headEnd/>
              <a:tailEnd/>
            </a:ln>
            <a:scene3d>
              <a:camera prst="orthographicFront"/>
              <a:lightRig rig="threePt" dir="t"/>
            </a:scene3d>
            <a:sp3d>
              <a:bevelT/>
            </a:sp3d>
          </p:spPr>
          <p:txBody>
            <a:bodyPr wrap="square">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spcBef>
                  <a:spcPct val="50000"/>
                </a:spcBef>
              </a:pPr>
              <a:r>
                <a:rPr lang="zh-TW" altLang="en-US" dirty="0">
                  <a:solidFill>
                    <a:srgbClr val="0000FF"/>
                  </a:solidFill>
                  <a:latin typeface="微軟正黑體" panose="020B0604030504040204" pitchFamily="34" charset="-120"/>
                  <a:ea typeface="微軟正黑體" panose="020B0604030504040204" pitchFamily="34" charset="-120"/>
                </a:rPr>
                <a:t>高中英聽</a:t>
              </a:r>
              <a:r>
                <a:rPr lang="ja-JP" altLang="en-US" dirty="0">
                  <a:solidFill>
                    <a:srgbClr val="0000FF"/>
                  </a:solidFill>
                  <a:latin typeface="微軟正黑體" panose="020B0604030504040204" pitchFamily="34" charset="-120"/>
                  <a:ea typeface="微軟正黑體" panose="020B0604030504040204" pitchFamily="34" charset="-120"/>
                </a:rPr>
                <a:t>測驗</a:t>
              </a:r>
              <a:r>
                <a:rPr lang="en-US" altLang="ja-JP" dirty="0">
                  <a:solidFill>
                    <a:srgbClr val="FF0000"/>
                  </a:solidFill>
                  <a:latin typeface="微軟正黑體" panose="020B0604030504040204" pitchFamily="34" charset="-120"/>
                  <a:ea typeface="微軟正黑體" panose="020B0604030504040204" pitchFamily="34" charset="-120"/>
                </a:rPr>
                <a:t>(</a:t>
              </a:r>
              <a:r>
                <a:rPr lang="zh-TW" altLang="en-US" dirty="0">
                  <a:solidFill>
                    <a:srgbClr val="FF0000"/>
                  </a:solidFill>
                  <a:latin typeface="微軟正黑體" panose="020B0604030504040204" pitchFamily="34" charset="-120"/>
                  <a:ea typeface="微軟正黑體" panose="020B0604030504040204" pitchFamily="34" charset="-120"/>
                </a:rPr>
                <a:t>檢定</a:t>
              </a:r>
              <a:r>
                <a:rPr lang="en-US" altLang="ja-JP" dirty="0">
                  <a:solidFill>
                    <a:srgbClr val="FF0000"/>
                  </a:solidFill>
                  <a:latin typeface="微軟正黑體" panose="020B0604030504040204" pitchFamily="34" charset="-120"/>
                  <a:ea typeface="微軟正黑體" panose="020B0604030504040204" pitchFamily="34" charset="-120"/>
                </a:rPr>
                <a:t>)</a:t>
              </a:r>
              <a:endParaRPr lang="ja-JP" altLang="en-US" dirty="0">
                <a:solidFill>
                  <a:srgbClr val="FF0000"/>
                </a:solidFill>
                <a:latin typeface="微軟正黑體" panose="020B0604030504040204" pitchFamily="34" charset="-120"/>
                <a:ea typeface="微軟正黑體" panose="020B0604030504040204" pitchFamily="34" charset="-120"/>
              </a:endParaRPr>
            </a:p>
          </p:txBody>
        </p:sp>
        <p:sp>
          <p:nvSpPr>
            <p:cNvPr id="19" name="Text Box 6"/>
            <p:cNvSpPr txBox="1">
              <a:spLocks noChangeArrowheads="1"/>
            </p:cNvSpPr>
            <p:nvPr/>
          </p:nvSpPr>
          <p:spPr bwMode="auto">
            <a:xfrm>
              <a:off x="5003676" y="3594574"/>
              <a:ext cx="2451014" cy="369401"/>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19050">
              <a:noFill/>
              <a:miter lim="800000"/>
              <a:headEnd/>
              <a:tailEnd/>
            </a:ln>
            <a:scene3d>
              <a:camera prst="orthographicFront"/>
              <a:lightRig rig="threePt" dir="t"/>
            </a:scene3d>
            <a:sp3d>
              <a:bevelT/>
            </a:sp3d>
          </p:spPr>
          <p:txBody>
            <a:bodyPr wrap="square">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a:spcBef>
                  <a:spcPct val="50000"/>
                </a:spcBef>
              </a:pPr>
              <a:r>
                <a:rPr lang="ja-JP" altLang="en-US" dirty="0">
                  <a:solidFill>
                    <a:srgbClr val="0000FF"/>
                  </a:solidFill>
                  <a:latin typeface="微軟正黑體" panose="020B0604030504040204" pitchFamily="34" charset="-120"/>
                  <a:ea typeface="微軟正黑體" panose="020B0604030504040204" pitchFamily="34" charset="-120"/>
                </a:rPr>
                <a:t> 學科能力測驗</a:t>
              </a:r>
              <a:r>
                <a:rPr lang="en-US" altLang="ja-JP" dirty="0">
                  <a:solidFill>
                    <a:srgbClr val="FF0000"/>
                  </a:solidFill>
                  <a:latin typeface="微軟正黑體" panose="020B0604030504040204" pitchFamily="34" charset="-120"/>
                  <a:ea typeface="微軟正黑體" panose="020B0604030504040204" pitchFamily="34" charset="-120"/>
                </a:rPr>
                <a:t>(</a:t>
              </a:r>
              <a:r>
                <a:rPr lang="zh-TW" altLang="en-US" dirty="0">
                  <a:solidFill>
                    <a:srgbClr val="FF0000"/>
                  </a:solidFill>
                  <a:latin typeface="微軟正黑體" panose="020B0604030504040204" pitchFamily="34" charset="-120"/>
                  <a:ea typeface="微軟正黑體" panose="020B0604030504040204" pitchFamily="34" charset="-120"/>
                </a:rPr>
                <a:t>檢定</a:t>
              </a:r>
              <a:r>
                <a:rPr lang="en-US" altLang="ja-JP" dirty="0">
                  <a:solidFill>
                    <a:srgbClr val="FF0000"/>
                  </a:solidFill>
                  <a:latin typeface="微軟正黑體" panose="020B0604030504040204" pitchFamily="34" charset="-120"/>
                  <a:ea typeface="微軟正黑體" panose="020B0604030504040204" pitchFamily="34" charset="-120"/>
                </a:rPr>
                <a:t>)</a:t>
              </a:r>
              <a:endParaRPr lang="ja-JP" altLang="en-US" dirty="0">
                <a:solidFill>
                  <a:srgbClr val="FF0000"/>
                </a:solidFill>
                <a:latin typeface="微軟正黑體" panose="020B0604030504040204" pitchFamily="34" charset="-120"/>
                <a:ea typeface="微軟正黑體" panose="020B0604030504040204" pitchFamily="34" charset="-120"/>
              </a:endParaRPr>
            </a:p>
          </p:txBody>
        </p:sp>
        <p:sp>
          <p:nvSpPr>
            <p:cNvPr id="29" name="Text Box 8"/>
            <p:cNvSpPr txBox="1">
              <a:spLocks noChangeArrowheads="1"/>
            </p:cNvSpPr>
            <p:nvPr/>
          </p:nvSpPr>
          <p:spPr bwMode="auto">
            <a:xfrm>
              <a:off x="4994453" y="6173834"/>
              <a:ext cx="3168649" cy="461752"/>
            </a:xfrm>
            <a:prstGeom prst="rect">
              <a:avLst/>
            </a:prstGeom>
            <a:gradFill flip="none" rotWithShape="1">
              <a:gsLst>
                <a:gs pos="0">
                  <a:srgbClr val="00FFFF">
                    <a:tint val="66000"/>
                    <a:satMod val="160000"/>
                  </a:srgbClr>
                </a:gs>
                <a:gs pos="50000">
                  <a:srgbClr val="00FFFF">
                    <a:tint val="44500"/>
                    <a:satMod val="160000"/>
                  </a:srgbClr>
                </a:gs>
                <a:gs pos="100000">
                  <a:srgbClr val="00FFFF">
                    <a:tint val="23500"/>
                    <a:satMod val="160000"/>
                  </a:srgbClr>
                </a:gs>
              </a:gsLst>
              <a:lin ang="2700000" scaled="1"/>
              <a:tileRect/>
            </a:gradFill>
            <a:ln w="19050">
              <a:noFill/>
              <a:miter lim="800000"/>
              <a:headEnd/>
              <a:tailEnd/>
            </a:ln>
            <a:scene3d>
              <a:camera prst="orthographicFront"/>
              <a:lightRig rig="threePt" dir="t"/>
            </a:scene3d>
            <a:sp3d>
              <a:bevelT/>
            </a:sp3d>
          </p:spPr>
          <p:txBody>
            <a:bodyPr anchor="ctr" anchorCtr="1">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a:r>
                <a:rPr lang="zh-TW" altLang="en-US" sz="2400" dirty="0">
                  <a:solidFill>
                    <a:srgbClr val="1308EA"/>
                  </a:solidFill>
                  <a:latin typeface="微軟正黑體" pitchFamily="34" charset="-120"/>
                  <a:ea typeface="微軟正黑體" pitchFamily="34" charset="-120"/>
                </a:rPr>
                <a:t>網路選填志願及分發</a:t>
              </a:r>
              <a:endParaRPr lang="ja-JP" altLang="en-US" sz="2000" dirty="0">
                <a:solidFill>
                  <a:srgbClr val="1308EA"/>
                </a:solidFill>
                <a:latin typeface="微軟正黑體" pitchFamily="34" charset="-120"/>
                <a:ea typeface="微軟正黑體" pitchFamily="34" charset="-120"/>
              </a:endParaRPr>
            </a:p>
          </p:txBody>
        </p:sp>
      </p:grpSp>
      <p:sp>
        <p:nvSpPr>
          <p:cNvPr id="12" name="圓角矩形 11"/>
          <p:cNvSpPr/>
          <p:nvPr/>
        </p:nvSpPr>
        <p:spPr bwMode="auto">
          <a:xfrm>
            <a:off x="5723392" y="3359615"/>
            <a:ext cx="3095575" cy="1767658"/>
          </a:xfrm>
          <a:prstGeom prst="round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ln>
            <a:noFill/>
          </a:ln>
          <a:effectLst>
            <a:glow rad="228600">
              <a:schemeClr val="accent1">
                <a:satMod val="175000"/>
                <a:alpha val="40000"/>
              </a:schemeClr>
            </a:glow>
            <a:softEdge rad="6350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lgn="ctr">
              <a:defRPr/>
            </a:pPr>
            <a:r>
              <a:rPr lang="zh-TW" altLang="en-US" sz="2800" dirty="0">
                <a:solidFill>
                  <a:srgbClr val="1308EA"/>
                </a:solidFill>
                <a:latin typeface="微軟正黑體" panose="020B0604030504040204" pitchFamily="34" charset="-120"/>
                <a:ea typeface="微軟正黑體" panose="020B0604030504040204" pitchFamily="34" charset="-120"/>
              </a:rPr>
              <a:t>大學各校系自訂</a:t>
            </a:r>
            <a:endParaRPr lang="en-US" altLang="zh-TW" sz="2800" dirty="0">
              <a:solidFill>
                <a:srgbClr val="1308EA"/>
              </a:solidFill>
              <a:latin typeface="微軟正黑體" panose="020B0604030504040204" pitchFamily="34" charset="-120"/>
              <a:ea typeface="微軟正黑體" panose="020B0604030504040204" pitchFamily="34" charset="-120"/>
            </a:endParaRPr>
          </a:p>
          <a:p>
            <a:pPr marL="342900" indent="-342900" algn="ctr">
              <a:defRPr/>
            </a:pPr>
            <a:r>
              <a:rPr lang="zh-TW" altLang="en-US" sz="2800" dirty="0">
                <a:solidFill>
                  <a:srgbClr val="1308EA"/>
                </a:solidFill>
                <a:latin typeface="微軟正黑體" panose="020B0604030504040204" pitchFamily="34" charset="-120"/>
                <a:ea typeface="微軟正黑體" panose="020B0604030504040204" pitchFamily="34" charset="-120"/>
              </a:rPr>
              <a:t>不同加重科目</a:t>
            </a:r>
            <a:endParaRPr lang="en-US" altLang="zh-TW" sz="2800" dirty="0">
              <a:solidFill>
                <a:srgbClr val="1308EA"/>
              </a:solidFill>
              <a:latin typeface="微軟正黑體" panose="020B0604030504040204" pitchFamily="34" charset="-120"/>
              <a:ea typeface="微軟正黑體" panose="020B0604030504040204" pitchFamily="34" charset="-120"/>
            </a:endParaRPr>
          </a:p>
          <a:p>
            <a:pPr marL="342900" indent="-342900" algn="ctr">
              <a:defRPr/>
            </a:pPr>
            <a:r>
              <a:rPr lang="zh-TW" altLang="en-US" sz="2800" dirty="0">
                <a:solidFill>
                  <a:srgbClr val="1308EA"/>
                </a:solidFill>
                <a:latin typeface="微軟正黑體" panose="020B0604030504040204" pitchFamily="34" charset="-120"/>
                <a:ea typeface="微軟正黑體" panose="020B0604030504040204" pitchFamily="34" charset="-120"/>
              </a:rPr>
              <a:t>不同加重比例</a:t>
            </a:r>
            <a:endParaRPr lang="en-US" altLang="zh-TW" sz="2800" dirty="0">
              <a:solidFill>
                <a:srgbClr val="1308EA"/>
              </a:solidFill>
              <a:latin typeface="微軟正黑體" panose="020B0604030504040204" pitchFamily="34" charset="-120"/>
              <a:ea typeface="微軟正黑體" panose="020B0604030504040204" pitchFamily="34" charset="-120"/>
            </a:endParaRPr>
          </a:p>
          <a:p>
            <a:pPr marL="342900" indent="-342900" algn="ctr">
              <a:defRPr/>
            </a:pPr>
            <a:r>
              <a:rPr lang="en-US" altLang="zh-TW" sz="1600" dirty="0">
                <a:solidFill>
                  <a:srgbClr val="1308EA"/>
                </a:solidFill>
                <a:latin typeface="微軟正黑體" panose="020B0604030504040204" pitchFamily="34" charset="-120"/>
                <a:ea typeface="微軟正黑體" panose="020B0604030504040204" pitchFamily="34" charset="-120"/>
              </a:rPr>
              <a:t>25%</a:t>
            </a:r>
            <a:r>
              <a:rPr lang="zh-TW" altLang="en-US" sz="1600" dirty="0">
                <a:solidFill>
                  <a:srgbClr val="1308EA"/>
                </a:solidFill>
                <a:latin typeface="微軟正黑體" panose="020B0604030504040204" pitchFamily="34" charset="-120"/>
                <a:ea typeface="微軟正黑體" panose="020B0604030504040204" pitchFamily="34" charset="-120"/>
              </a:rPr>
              <a:t>、</a:t>
            </a:r>
            <a:r>
              <a:rPr lang="zh-TW" altLang="en-US" sz="1600" dirty="0">
                <a:solidFill>
                  <a:srgbClr val="1308EA"/>
                </a:solidFill>
                <a:latin typeface="微軟正黑體" panose="020B0604030504040204" pitchFamily="34" charset="-120"/>
              </a:rPr>
              <a:t> </a:t>
            </a:r>
            <a:r>
              <a:rPr lang="en-US" altLang="zh-TW" sz="1600" dirty="0">
                <a:solidFill>
                  <a:srgbClr val="1308EA"/>
                </a:solidFill>
                <a:latin typeface="微軟正黑體" panose="020B0604030504040204" pitchFamily="34" charset="-120"/>
              </a:rPr>
              <a:t>50%</a:t>
            </a:r>
            <a:r>
              <a:rPr lang="zh-TW" altLang="en-US" sz="1600" dirty="0">
                <a:solidFill>
                  <a:srgbClr val="1308EA"/>
                </a:solidFill>
                <a:latin typeface="微軟正黑體" panose="020B0604030504040204" pitchFamily="34" charset="-120"/>
              </a:rPr>
              <a:t>、</a:t>
            </a:r>
            <a:r>
              <a:rPr lang="en-US" altLang="zh-TW" sz="1600" dirty="0">
                <a:solidFill>
                  <a:srgbClr val="1308EA"/>
                </a:solidFill>
                <a:latin typeface="微軟正黑體" panose="020B0604030504040204" pitchFamily="34" charset="-120"/>
              </a:rPr>
              <a:t>75%</a:t>
            </a:r>
            <a:r>
              <a:rPr lang="zh-TW" altLang="en-US" sz="1600" dirty="0">
                <a:solidFill>
                  <a:srgbClr val="1308EA"/>
                </a:solidFill>
                <a:latin typeface="微軟正黑體" panose="020B0604030504040204" pitchFamily="34" charset="-120"/>
              </a:rPr>
              <a:t> 、</a:t>
            </a:r>
            <a:r>
              <a:rPr lang="en-US" altLang="zh-TW" sz="1600" dirty="0">
                <a:solidFill>
                  <a:srgbClr val="1308EA"/>
                </a:solidFill>
                <a:latin typeface="微軟正黑體" panose="020B0604030504040204" pitchFamily="34" charset="-120"/>
              </a:rPr>
              <a:t>100%</a:t>
            </a:r>
            <a:endParaRPr lang="zh-TW" altLang="en-US" sz="1600" dirty="0">
              <a:solidFill>
                <a:srgbClr val="1308EA"/>
              </a:solidFill>
              <a:latin typeface="微軟正黑體" panose="020B0604030504040204" pitchFamily="34" charset="-120"/>
              <a:ea typeface="微軟正黑體" panose="020B0604030504040204" pitchFamily="34" charset="-120"/>
            </a:endParaRPr>
          </a:p>
        </p:txBody>
      </p:sp>
      <p:cxnSp>
        <p:nvCxnSpPr>
          <p:cNvPr id="13" name="直線單箭頭接點 12"/>
          <p:cNvCxnSpPr/>
          <p:nvPr/>
        </p:nvCxnSpPr>
        <p:spPr>
          <a:xfrm flipH="1">
            <a:off x="2072591" y="2393066"/>
            <a:ext cx="2741" cy="360643"/>
          </a:xfrm>
          <a:prstGeom prst="straightConnector1">
            <a:avLst/>
          </a:prstGeom>
          <a:ln w="57150">
            <a:solidFill>
              <a:schemeClr val="accent5">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21" name="直線單箭頭接點 20"/>
          <p:cNvCxnSpPr/>
          <p:nvPr/>
        </p:nvCxnSpPr>
        <p:spPr>
          <a:xfrm flipH="1">
            <a:off x="2069848" y="4003454"/>
            <a:ext cx="2741" cy="360643"/>
          </a:xfrm>
          <a:prstGeom prst="straightConnector1">
            <a:avLst/>
          </a:prstGeom>
          <a:ln w="57150">
            <a:solidFill>
              <a:schemeClr val="accent5">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22" name="直線單箭頭接點 21"/>
          <p:cNvCxnSpPr/>
          <p:nvPr/>
        </p:nvCxnSpPr>
        <p:spPr>
          <a:xfrm flipH="1">
            <a:off x="4088588" y="4536500"/>
            <a:ext cx="1450622" cy="292991"/>
          </a:xfrm>
          <a:prstGeom prst="straightConnector1">
            <a:avLst/>
          </a:prstGeom>
          <a:ln w="57150">
            <a:solidFill>
              <a:srgbClr val="0070C0"/>
            </a:solidFill>
            <a:prstDash val="sysDash"/>
            <a:tailEnd type="triangle"/>
          </a:ln>
        </p:spPr>
        <p:style>
          <a:lnRef idx="1">
            <a:schemeClr val="dk1"/>
          </a:lnRef>
          <a:fillRef idx="0">
            <a:schemeClr val="dk1"/>
          </a:fillRef>
          <a:effectRef idx="0">
            <a:schemeClr val="dk1"/>
          </a:effectRef>
          <a:fontRef idx="minor">
            <a:schemeClr val="tx1"/>
          </a:fontRef>
        </p:style>
      </p:cxnSp>
      <p:sp>
        <p:nvSpPr>
          <p:cNvPr id="15" name="圓角矩形 14"/>
          <p:cNvSpPr/>
          <p:nvPr/>
        </p:nvSpPr>
        <p:spPr bwMode="auto">
          <a:xfrm>
            <a:off x="5691607" y="2406760"/>
            <a:ext cx="3095575" cy="764859"/>
          </a:xfrm>
          <a:prstGeom prst="round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ln>
            <a:noFill/>
          </a:ln>
          <a:effectLst>
            <a:glow rad="228600">
              <a:schemeClr val="accent1">
                <a:satMod val="175000"/>
                <a:alpha val="40000"/>
              </a:schemeClr>
            </a:glow>
            <a:softEdge rad="6350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lgn="ctr">
              <a:defRPr/>
            </a:pPr>
            <a:r>
              <a:rPr lang="zh-TW" altLang="en-US" sz="2400" dirty="0">
                <a:solidFill>
                  <a:srgbClr val="1308EA"/>
                </a:solidFill>
                <a:latin typeface="微軟正黑體" panose="020B0604030504040204" pitchFamily="34" charset="-120"/>
                <a:ea typeface="微軟正黑體" panose="020B0604030504040204" pitchFamily="34" charset="-120"/>
              </a:rPr>
              <a:t>學科能力測驗</a:t>
            </a:r>
            <a:endParaRPr lang="en-US" altLang="zh-TW" sz="2400" dirty="0">
              <a:solidFill>
                <a:srgbClr val="1308EA"/>
              </a:solidFill>
              <a:latin typeface="微軟正黑體" panose="020B0604030504040204" pitchFamily="34" charset="-120"/>
              <a:ea typeface="微軟正黑體" panose="020B0604030504040204" pitchFamily="34" charset="-120"/>
            </a:endParaRPr>
          </a:p>
          <a:p>
            <a:pPr marL="342900" indent="-342900" algn="ctr">
              <a:defRPr/>
            </a:pPr>
            <a:r>
              <a:rPr lang="zh-TW" altLang="en-US" sz="2400" dirty="0">
                <a:solidFill>
                  <a:srgbClr val="1308EA"/>
                </a:solidFill>
                <a:latin typeface="微軟正黑體" panose="020B0604030504040204" pitchFamily="34" charset="-120"/>
                <a:ea typeface="微軟正黑體" panose="020B0604030504040204" pitchFamily="34" charset="-120"/>
              </a:rPr>
              <a:t>檢定科目最多</a:t>
            </a:r>
            <a:r>
              <a:rPr lang="en-US" altLang="zh-TW" sz="2400" dirty="0">
                <a:solidFill>
                  <a:srgbClr val="1308EA"/>
                </a:solidFill>
                <a:latin typeface="微軟正黑體" panose="020B0604030504040204" pitchFamily="34" charset="-120"/>
                <a:ea typeface="微軟正黑體" panose="020B0604030504040204" pitchFamily="34" charset="-120"/>
              </a:rPr>
              <a:t>2</a:t>
            </a:r>
            <a:r>
              <a:rPr lang="zh-TW" altLang="en-US" sz="2400" dirty="0">
                <a:solidFill>
                  <a:srgbClr val="1308EA"/>
                </a:solidFill>
                <a:latin typeface="微軟正黑體" panose="020B0604030504040204" pitchFamily="34" charset="-120"/>
                <a:ea typeface="微軟正黑體" panose="020B0604030504040204" pitchFamily="34" charset="-120"/>
              </a:rPr>
              <a:t>科</a:t>
            </a:r>
          </a:p>
        </p:txBody>
      </p:sp>
      <p:cxnSp>
        <p:nvCxnSpPr>
          <p:cNvPr id="17" name="直線單箭頭接點 16"/>
          <p:cNvCxnSpPr/>
          <p:nvPr/>
        </p:nvCxnSpPr>
        <p:spPr>
          <a:xfrm flipH="1">
            <a:off x="3370959" y="2938374"/>
            <a:ext cx="2168258" cy="436797"/>
          </a:xfrm>
          <a:prstGeom prst="straightConnector1">
            <a:avLst/>
          </a:prstGeom>
          <a:ln w="57150">
            <a:solidFill>
              <a:srgbClr val="0070C0"/>
            </a:solidFill>
            <a:prstDash val="sysDash"/>
            <a:tailEnd type="triangle"/>
          </a:ln>
        </p:spPr>
        <p:style>
          <a:lnRef idx="1">
            <a:schemeClr val="dk1"/>
          </a:lnRef>
          <a:fillRef idx="0">
            <a:schemeClr val="dk1"/>
          </a:fillRef>
          <a:effectRef idx="0">
            <a:schemeClr val="dk1"/>
          </a:effectRef>
          <a:fontRef idx="minor">
            <a:schemeClr val="tx1"/>
          </a:fontRef>
        </p:style>
      </p:cxnSp>
      <p:cxnSp>
        <p:nvCxnSpPr>
          <p:cNvPr id="24" name="直線單箭頭接點 23"/>
          <p:cNvCxnSpPr/>
          <p:nvPr/>
        </p:nvCxnSpPr>
        <p:spPr>
          <a:xfrm flipH="1">
            <a:off x="2451530" y="5278438"/>
            <a:ext cx="16023" cy="471858"/>
          </a:xfrm>
          <a:prstGeom prst="straightConnector1">
            <a:avLst/>
          </a:prstGeom>
          <a:ln w="57150">
            <a:solidFill>
              <a:schemeClr val="accent5">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30" name="圓角矩形 29"/>
          <p:cNvSpPr/>
          <p:nvPr/>
        </p:nvSpPr>
        <p:spPr bwMode="auto">
          <a:xfrm>
            <a:off x="5744998" y="5243616"/>
            <a:ext cx="3095575" cy="968411"/>
          </a:xfrm>
          <a:prstGeom prst="round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ln>
            <a:noFill/>
          </a:ln>
          <a:effectLst>
            <a:glow rad="228600">
              <a:schemeClr val="accent1">
                <a:satMod val="175000"/>
                <a:alpha val="40000"/>
              </a:schemeClr>
            </a:glow>
            <a:softEdge rad="6350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76200" algn="ctr">
              <a:lnSpc>
                <a:spcPct val="100000"/>
              </a:lnSpc>
              <a:spcBef>
                <a:spcPts val="0"/>
              </a:spcBef>
              <a:spcAft>
                <a:spcPts val="0"/>
              </a:spcAft>
              <a:tabLst>
                <a:tab pos="114300" algn="l"/>
              </a:tabLst>
            </a:pPr>
            <a:r>
              <a:rPr lang="zh-TW" altLang="zh-TW" dirty="0">
                <a:solidFill>
                  <a:srgbClr val="1308EA"/>
                </a:solidFill>
              </a:rPr>
              <a:t>各考科組合總分未通過最低登記標準不得登記分發</a:t>
            </a:r>
            <a:endParaRPr lang="en-US" altLang="zh-TW" dirty="0">
              <a:solidFill>
                <a:srgbClr val="1308EA"/>
              </a:solidFill>
            </a:endParaRPr>
          </a:p>
          <a:p>
            <a:pPr marL="76200" algn="ctr">
              <a:lnSpc>
                <a:spcPct val="100000"/>
              </a:lnSpc>
              <a:spcBef>
                <a:spcPts val="0"/>
              </a:spcBef>
              <a:spcAft>
                <a:spcPts val="0"/>
              </a:spcAft>
              <a:tabLst>
                <a:tab pos="114300" algn="l"/>
              </a:tabLst>
            </a:pPr>
            <a:r>
              <a:rPr lang="zh-TW" altLang="en-US" kern="100" dirty="0">
                <a:solidFill>
                  <a:srgbClr val="1308EA"/>
                </a:solidFill>
                <a:latin typeface="+mj-ea"/>
              </a:rPr>
              <a:t>志願數最多可填</a:t>
            </a:r>
            <a:r>
              <a:rPr lang="en-US" altLang="zh-TW" kern="100" dirty="0">
                <a:solidFill>
                  <a:srgbClr val="1308EA"/>
                </a:solidFill>
                <a:latin typeface="+mj-ea"/>
              </a:rPr>
              <a:t>100</a:t>
            </a:r>
            <a:r>
              <a:rPr lang="zh-TW" altLang="en-US" kern="100" dirty="0">
                <a:solidFill>
                  <a:srgbClr val="1308EA"/>
                </a:solidFill>
                <a:latin typeface="+mj-ea"/>
              </a:rPr>
              <a:t>個</a:t>
            </a:r>
            <a:endParaRPr lang="zh-TW" altLang="zh-TW" kern="100" dirty="0">
              <a:solidFill>
                <a:srgbClr val="1308EA"/>
              </a:solidFill>
              <a:latin typeface="+mj-ea"/>
            </a:endParaRPr>
          </a:p>
        </p:txBody>
      </p:sp>
      <p:cxnSp>
        <p:nvCxnSpPr>
          <p:cNvPr id="31" name="直線單箭頭接點 30"/>
          <p:cNvCxnSpPr/>
          <p:nvPr/>
        </p:nvCxnSpPr>
        <p:spPr>
          <a:xfrm flipH="1">
            <a:off x="4088588" y="5750296"/>
            <a:ext cx="1450622" cy="223214"/>
          </a:xfrm>
          <a:prstGeom prst="straightConnector1">
            <a:avLst/>
          </a:prstGeom>
          <a:ln w="57150">
            <a:solidFill>
              <a:srgbClr val="0070C0"/>
            </a:solidFill>
            <a:prstDash val="sysDash"/>
            <a:tailEnd type="triangle"/>
          </a:ln>
        </p:spPr>
        <p:style>
          <a:lnRef idx="1">
            <a:schemeClr val="dk1"/>
          </a:lnRef>
          <a:fillRef idx="0">
            <a:schemeClr val="dk1"/>
          </a:fillRef>
          <a:effectRef idx="0">
            <a:schemeClr val="dk1"/>
          </a:effectRef>
          <a:fontRef idx="minor">
            <a:schemeClr val="tx1"/>
          </a:fontRef>
        </p:style>
      </p:cxnSp>
      <p:pic>
        <p:nvPicPr>
          <p:cNvPr id="2" name="圖片 1"/>
          <p:cNvPicPr>
            <a:picLocks noChangeAspect="1"/>
          </p:cNvPicPr>
          <p:nvPr/>
        </p:nvPicPr>
        <p:blipFill rotWithShape="1">
          <a:blip r:embed="rId2" cstate="print"/>
          <a:srcRect l="20668" t="12594" r="21775" b="72641"/>
          <a:stretch/>
        </p:blipFill>
        <p:spPr>
          <a:xfrm>
            <a:off x="2864768" y="185397"/>
            <a:ext cx="6768752" cy="976262"/>
          </a:xfrm>
          <a:prstGeom prst="rect">
            <a:avLst/>
          </a:prstGeom>
        </p:spPr>
      </p:pic>
      <p:sp>
        <p:nvSpPr>
          <p:cNvPr id="3" name="投影片編號版面配置區 2"/>
          <p:cNvSpPr>
            <a:spLocks noGrp="1"/>
          </p:cNvSpPr>
          <p:nvPr>
            <p:ph type="sldNum" sz="quarter" idx="12"/>
          </p:nvPr>
        </p:nvSpPr>
        <p:spPr/>
        <p:txBody>
          <a:bodyPr>
            <a:normAutofit fontScale="85000" lnSpcReduction="20000"/>
          </a:bodyPr>
          <a:lstStyle/>
          <a:p>
            <a:pPr>
              <a:defRPr/>
            </a:pPr>
            <a:fld id="{364BA64F-B2FE-4BBA-B1ED-3FE5C98622AC}" type="slidenum">
              <a:rPr lang="en-US" altLang="zh-TW" smtClean="0"/>
              <a:pPr>
                <a:defRPr/>
              </a:pPr>
              <a:t>67</a:t>
            </a:fld>
            <a:endParaRPr lang="en-US" altLang="zh-TW"/>
          </a:p>
        </p:txBody>
      </p:sp>
      <p:sp>
        <p:nvSpPr>
          <p:cNvPr id="23" name="文字方塊 22"/>
          <p:cNvSpPr txBox="1"/>
          <p:nvPr/>
        </p:nvSpPr>
        <p:spPr>
          <a:xfrm>
            <a:off x="8369207" y="6453336"/>
            <a:ext cx="1080120" cy="369332"/>
          </a:xfrm>
          <a:prstGeom prst="rect">
            <a:avLst/>
          </a:prstGeom>
          <a:noFill/>
        </p:spPr>
        <p:txBody>
          <a:bodyPr wrap="square" rtlCol="0">
            <a:spAutoFit/>
          </a:bodyPr>
          <a:lstStyle/>
          <a:p>
            <a:r>
              <a:rPr lang="zh-TW" altLang="en-US" dirty="0">
                <a:hlinkClick r:id="rId3"/>
              </a:rPr>
              <a:t>簡章</a:t>
            </a:r>
            <a:endParaRPr lang="zh-TW" altLang="en-US" dirty="0"/>
          </a:p>
        </p:txBody>
      </p:sp>
    </p:spTree>
    <p:extLst>
      <p:ext uri="{BB962C8B-B14F-4D97-AF65-F5344CB8AC3E}">
        <p14:creationId xmlns:p14="http://schemas.microsoft.com/office/powerpoint/2010/main" val="323388571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zh-TW" dirty="0"/>
              <a:t>考試分發簡章舉例</a:t>
            </a:r>
            <a:endParaRPr lang="zh-TW" altLang="en-US" dirty="0"/>
          </a:p>
        </p:txBody>
      </p:sp>
      <p:sp>
        <p:nvSpPr>
          <p:cNvPr id="5" name="投影片編號版面配置區 4"/>
          <p:cNvSpPr>
            <a:spLocks noGrp="1"/>
          </p:cNvSpPr>
          <p:nvPr>
            <p:ph type="sldNum" sz="quarter" idx="12"/>
          </p:nvPr>
        </p:nvSpPr>
        <p:spPr/>
        <p:txBody>
          <a:bodyPr>
            <a:normAutofit fontScale="85000" lnSpcReduction="20000"/>
          </a:bodyPr>
          <a:lstStyle/>
          <a:p>
            <a:pPr>
              <a:defRPr/>
            </a:pPr>
            <a:fld id="{364BA64F-B2FE-4BBA-B1ED-3FE5C98622AC}" type="slidenum">
              <a:rPr lang="en-US" altLang="zh-TW" smtClean="0"/>
              <a:pPr>
                <a:defRPr/>
              </a:pPr>
              <a:t>68</a:t>
            </a:fld>
            <a:endParaRPr lang="en-US" altLang="zh-TW"/>
          </a:p>
        </p:txBody>
      </p:sp>
      <p:pic>
        <p:nvPicPr>
          <p:cNvPr id="10" name="圖片 9"/>
          <p:cNvPicPr/>
          <p:nvPr/>
        </p:nvPicPr>
        <p:blipFill>
          <a:blip r:embed="rId2" cstate="print"/>
          <a:srcRect l="706" t="17073" r="2253" b="54959"/>
          <a:stretch>
            <a:fillRect/>
          </a:stretch>
        </p:blipFill>
        <p:spPr bwMode="auto">
          <a:xfrm>
            <a:off x="200237" y="1813466"/>
            <a:ext cx="9450705" cy="2409190"/>
          </a:xfrm>
          <a:prstGeom prst="rect">
            <a:avLst/>
          </a:prstGeom>
          <a:noFill/>
          <a:ln w="9525">
            <a:noFill/>
            <a:miter lim="800000"/>
            <a:headEnd/>
            <a:tailEnd/>
          </a:ln>
        </p:spPr>
      </p:pic>
      <p:sp>
        <p:nvSpPr>
          <p:cNvPr id="11" name="文字方塊 10"/>
          <p:cNvSpPr txBox="1"/>
          <p:nvPr/>
        </p:nvSpPr>
        <p:spPr>
          <a:xfrm>
            <a:off x="215377" y="1628800"/>
            <a:ext cx="3441515" cy="369332"/>
          </a:xfrm>
          <a:prstGeom prst="rect">
            <a:avLst/>
          </a:prstGeom>
          <a:noFill/>
        </p:spPr>
        <p:txBody>
          <a:bodyPr wrap="square" rtlCol="0">
            <a:spAutoFit/>
          </a:bodyPr>
          <a:lstStyle/>
          <a:p>
            <a:r>
              <a:rPr lang="zh-TW" altLang="zh-TW" dirty="0"/>
              <a:t>中正大學資訊管理系</a:t>
            </a:r>
          </a:p>
        </p:txBody>
      </p:sp>
      <p:sp>
        <p:nvSpPr>
          <p:cNvPr id="12" name="文字方塊 11"/>
          <p:cNvSpPr txBox="1"/>
          <p:nvPr/>
        </p:nvSpPr>
        <p:spPr>
          <a:xfrm>
            <a:off x="215376" y="4226816"/>
            <a:ext cx="3441515" cy="369332"/>
          </a:xfrm>
          <a:prstGeom prst="rect">
            <a:avLst/>
          </a:prstGeom>
          <a:noFill/>
        </p:spPr>
        <p:txBody>
          <a:bodyPr wrap="square" rtlCol="0">
            <a:spAutoFit/>
          </a:bodyPr>
          <a:lstStyle/>
          <a:p>
            <a:r>
              <a:rPr lang="zh-TW" altLang="zh-TW" dirty="0"/>
              <a:t>中</a:t>
            </a:r>
            <a:r>
              <a:rPr lang="zh-TW" altLang="en-US" dirty="0"/>
              <a:t>央</a:t>
            </a:r>
            <a:r>
              <a:rPr lang="zh-TW" altLang="zh-TW" dirty="0"/>
              <a:t>大學資訊管理系</a:t>
            </a:r>
          </a:p>
        </p:txBody>
      </p:sp>
      <p:pic>
        <p:nvPicPr>
          <p:cNvPr id="13" name="圖片 12"/>
          <p:cNvPicPr/>
          <p:nvPr/>
        </p:nvPicPr>
        <p:blipFill>
          <a:blip r:embed="rId3" cstate="print"/>
          <a:srcRect l="796" t="17561" r="2162" b="55609"/>
          <a:stretch>
            <a:fillRect/>
          </a:stretch>
        </p:blipFill>
        <p:spPr bwMode="auto">
          <a:xfrm>
            <a:off x="250758" y="4502789"/>
            <a:ext cx="9453880" cy="2286000"/>
          </a:xfrm>
          <a:prstGeom prst="rect">
            <a:avLst/>
          </a:prstGeom>
          <a:noFill/>
          <a:ln w="9525">
            <a:noFill/>
            <a:miter lim="800000"/>
            <a:headEnd/>
            <a:tailEnd/>
          </a:ln>
        </p:spPr>
      </p:pic>
    </p:spTree>
    <p:extLst>
      <p:ext uri="{BB962C8B-B14F-4D97-AF65-F5344CB8AC3E}">
        <p14:creationId xmlns:p14="http://schemas.microsoft.com/office/powerpoint/2010/main" val="239026158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2"/>
          </p:nvPr>
        </p:nvSpPr>
        <p:spPr/>
        <p:txBody>
          <a:bodyPr>
            <a:normAutofit fontScale="85000" lnSpcReduction="20000"/>
          </a:bodyPr>
          <a:lstStyle/>
          <a:p>
            <a:pPr>
              <a:defRPr/>
            </a:pPr>
            <a:fld id="{364BA64F-B2FE-4BBA-B1ED-3FE5C98622AC}" type="slidenum">
              <a:rPr lang="en-US" altLang="zh-TW" smtClean="0"/>
              <a:pPr>
                <a:defRPr/>
              </a:pPr>
              <a:t>69</a:t>
            </a:fld>
            <a:endParaRPr lang="en-US" altLang="zh-TW"/>
          </a:p>
        </p:txBody>
      </p:sp>
      <p:pic>
        <p:nvPicPr>
          <p:cNvPr id="7" name="圖片 6"/>
          <p:cNvPicPr/>
          <p:nvPr/>
        </p:nvPicPr>
        <p:blipFill>
          <a:blip r:embed="rId2"/>
          <a:stretch>
            <a:fillRect/>
          </a:stretch>
        </p:blipFill>
        <p:spPr>
          <a:xfrm>
            <a:off x="0" y="192439"/>
            <a:ext cx="9906000" cy="6858000"/>
          </a:xfrm>
          <a:prstGeom prst="rect">
            <a:avLst/>
          </a:prstGeom>
        </p:spPr>
      </p:pic>
      <p:sp>
        <p:nvSpPr>
          <p:cNvPr id="6" name="文字方塊 5"/>
          <p:cNvSpPr txBox="1"/>
          <p:nvPr/>
        </p:nvSpPr>
        <p:spPr>
          <a:xfrm>
            <a:off x="1928664" y="3152080"/>
            <a:ext cx="6264696" cy="938719"/>
          </a:xfrm>
          <a:prstGeom prst="rect">
            <a:avLst/>
          </a:prstGeom>
          <a:solidFill>
            <a:srgbClr val="FFFFFF"/>
          </a:solidFill>
        </p:spPr>
        <p:txBody>
          <a:bodyPr wrap="square" rtlCol="0">
            <a:spAutoFit/>
          </a:bodyPr>
          <a:lstStyle/>
          <a:p>
            <a:r>
              <a:rPr lang="zh-TW" altLang="en-US" sz="5500" dirty="0">
                <a:solidFill>
                  <a:srgbClr val="0070C0"/>
                </a:solidFill>
              </a:rPr>
              <a:t>  招生重要日程表</a:t>
            </a:r>
          </a:p>
        </p:txBody>
      </p:sp>
    </p:spTree>
    <p:extLst>
      <p:ext uri="{BB962C8B-B14F-4D97-AF65-F5344CB8AC3E}">
        <p14:creationId xmlns:p14="http://schemas.microsoft.com/office/powerpoint/2010/main" val="33271876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normAutofit fontScale="85000" lnSpcReduction="20000"/>
          </a:bodyPr>
          <a:lstStyle/>
          <a:p>
            <a:fld id="{1AD93096-5B34-4342-9326-69289CEAE4C2}" type="slidenum">
              <a:rPr lang="en-US" smtClean="0"/>
              <a:pPr/>
              <a:t>7</a:t>
            </a:fld>
            <a:endParaRPr lang="en-US" dirty="0">
              <a:solidFill>
                <a:srgbClr val="FFFFFF"/>
              </a:solidFill>
            </a:endParaRPr>
          </a:p>
        </p:txBody>
      </p:sp>
      <p:pic>
        <p:nvPicPr>
          <p:cNvPr id="5122" name="Picture 2"/>
          <p:cNvPicPr>
            <a:picLocks noChangeAspect="1" noChangeArrowheads="1"/>
          </p:cNvPicPr>
          <p:nvPr/>
        </p:nvPicPr>
        <p:blipFill>
          <a:blip r:embed="rId2"/>
          <a:srcRect/>
          <a:stretch>
            <a:fillRect/>
          </a:stretch>
        </p:blipFill>
        <p:spPr bwMode="auto">
          <a:xfrm>
            <a:off x="0" y="214290"/>
            <a:ext cx="9906000" cy="6983692"/>
          </a:xfrm>
          <a:prstGeom prst="rect">
            <a:avLst/>
          </a:prstGeom>
          <a:noFill/>
          <a:ln w="9525">
            <a:noFill/>
            <a:miter lim="800000"/>
            <a:headEnd/>
            <a:tailEnd/>
          </a:ln>
          <a:effectLst/>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2"/>
          <p:cNvSpPr txBox="1">
            <a:spLocks noChangeArrowheads="1"/>
          </p:cNvSpPr>
          <p:nvPr/>
        </p:nvSpPr>
        <p:spPr>
          <a:xfrm>
            <a:off x="560512" y="260648"/>
            <a:ext cx="8928992" cy="1224136"/>
          </a:xfrm>
          <a:prstGeom prst="rect">
            <a:avLst/>
          </a:prstGeom>
          <a:noFill/>
        </p:spPr>
        <p:txBody>
          <a:bodyPr/>
          <a:lstStyle/>
          <a:p>
            <a:r>
              <a:rPr lang="en-US" altLang="zh-TW" sz="3600" dirty="0">
                <a:solidFill>
                  <a:schemeClr val="accent4">
                    <a:lumMod val="50000"/>
                  </a:schemeClr>
                </a:solidFill>
                <a:latin typeface="+mj-ea"/>
                <a:ea typeface="+mj-ea"/>
              </a:rPr>
              <a:t>110</a:t>
            </a:r>
            <a:r>
              <a:rPr lang="zh-TW" altLang="zh-TW" sz="3600" dirty="0">
                <a:solidFill>
                  <a:schemeClr val="accent4">
                    <a:lumMod val="50000"/>
                  </a:schemeClr>
                </a:solidFill>
                <a:latin typeface="+mj-ea"/>
                <a:ea typeface="+mj-ea"/>
              </a:rPr>
              <a:t>學年度多元入學管道重要日程表</a:t>
            </a:r>
            <a:endParaRPr lang="en-US" altLang="zh-TW" sz="3600" dirty="0">
              <a:solidFill>
                <a:schemeClr val="accent4">
                  <a:lumMod val="50000"/>
                </a:schemeClr>
              </a:solidFill>
              <a:latin typeface="+mj-ea"/>
              <a:ea typeface="+mj-ea"/>
            </a:endParaRPr>
          </a:p>
          <a:p>
            <a:r>
              <a:rPr lang="zh-TW" altLang="zh-TW" sz="2000" dirty="0">
                <a:solidFill>
                  <a:schemeClr val="accent6">
                    <a:lumMod val="50000"/>
                  </a:schemeClr>
                </a:solidFill>
                <a:latin typeface="+mj-ea"/>
                <a:ea typeface="+mj-ea"/>
              </a:rPr>
              <a:t>（各項考試及招生日期以</a:t>
            </a:r>
            <a:r>
              <a:rPr lang="en-US" altLang="zh-TW" sz="2000" dirty="0">
                <a:solidFill>
                  <a:schemeClr val="accent6">
                    <a:lumMod val="50000"/>
                  </a:schemeClr>
                </a:solidFill>
                <a:latin typeface="+mj-ea"/>
                <a:ea typeface="+mj-ea"/>
              </a:rPr>
              <a:t>110</a:t>
            </a:r>
            <a:r>
              <a:rPr lang="zh-TW" altLang="zh-TW" sz="2000" dirty="0">
                <a:solidFill>
                  <a:schemeClr val="accent6">
                    <a:lumMod val="50000"/>
                  </a:schemeClr>
                </a:solidFill>
                <a:latin typeface="+mj-ea"/>
                <a:ea typeface="+mj-ea"/>
              </a:rPr>
              <a:t>學年度簡章為準）</a:t>
            </a:r>
          </a:p>
        </p:txBody>
      </p:sp>
      <p:graphicFrame>
        <p:nvGraphicFramePr>
          <p:cNvPr id="2" name="表格 1"/>
          <p:cNvGraphicFramePr>
            <a:graphicFrameLocks noGrp="1"/>
          </p:cNvGraphicFramePr>
          <p:nvPr>
            <p:extLst>
              <p:ext uri="{D42A27DB-BD31-4B8C-83A1-F6EECF244321}">
                <p14:modId xmlns:p14="http://schemas.microsoft.com/office/powerpoint/2010/main" val="2208937711"/>
              </p:ext>
            </p:extLst>
          </p:nvPr>
        </p:nvGraphicFramePr>
        <p:xfrm>
          <a:off x="704525" y="1628804"/>
          <a:ext cx="8856984" cy="4565015"/>
        </p:xfrm>
        <a:graphic>
          <a:graphicData uri="http://schemas.openxmlformats.org/drawingml/2006/table">
            <a:tbl>
              <a:tblPr>
                <a:tableStyleId>{5C22544A-7EE6-4342-B048-85BDC9FD1C3A}</a:tableStyleId>
              </a:tblPr>
              <a:tblGrid>
                <a:gridCol w="1238250">
                  <a:extLst>
                    <a:ext uri="{9D8B030D-6E8A-4147-A177-3AD203B41FA5}">
                      <a16:colId xmlns:a16="http://schemas.microsoft.com/office/drawing/2014/main" val="20000"/>
                    </a:ext>
                  </a:extLst>
                </a:gridCol>
                <a:gridCol w="2693243">
                  <a:extLst>
                    <a:ext uri="{9D8B030D-6E8A-4147-A177-3AD203B41FA5}">
                      <a16:colId xmlns:a16="http://schemas.microsoft.com/office/drawing/2014/main" val="20001"/>
                    </a:ext>
                  </a:extLst>
                </a:gridCol>
                <a:gridCol w="2693243">
                  <a:extLst>
                    <a:ext uri="{9D8B030D-6E8A-4147-A177-3AD203B41FA5}">
                      <a16:colId xmlns:a16="http://schemas.microsoft.com/office/drawing/2014/main" val="20002"/>
                    </a:ext>
                  </a:extLst>
                </a:gridCol>
                <a:gridCol w="2232248">
                  <a:extLst>
                    <a:ext uri="{9D8B030D-6E8A-4147-A177-3AD203B41FA5}">
                      <a16:colId xmlns:a16="http://schemas.microsoft.com/office/drawing/2014/main" val="20003"/>
                    </a:ext>
                  </a:extLst>
                </a:gridCol>
              </a:tblGrid>
              <a:tr h="706114">
                <a:tc>
                  <a:txBody>
                    <a:bodyPr/>
                    <a:lstStyle/>
                    <a:p>
                      <a:pPr indent="15240">
                        <a:lnSpc>
                          <a:spcPts val="2000"/>
                        </a:lnSpc>
                        <a:spcAft>
                          <a:spcPts val="0"/>
                        </a:spcAft>
                      </a:pPr>
                      <a:r>
                        <a:rPr lang="zh-TW" sz="1800" kern="0" dirty="0">
                          <a:effectLst/>
                        </a:rPr>
                        <a:t>日期</a:t>
                      </a:r>
                      <a:r>
                        <a:rPr lang="en-US" altLang="zh-TW" sz="1800" kern="0" dirty="0">
                          <a:effectLst/>
                        </a:rPr>
                        <a:t>\</a:t>
                      </a:r>
                      <a:r>
                        <a:rPr lang="zh-TW" altLang="en-US" sz="1800" kern="0" dirty="0">
                          <a:effectLst/>
                        </a:rPr>
                        <a:t>管道</a:t>
                      </a:r>
                      <a:endParaRPr lang="zh-TW" sz="1800" kern="100" dirty="0">
                        <a:effectLst/>
                        <a:latin typeface="Times New Roman" panose="02020603050405020304" pitchFamily="18" charset="0"/>
                        <a:ea typeface="新細明體" panose="02020500000000000000" pitchFamily="18"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2000"/>
                        </a:lnSpc>
                        <a:spcAft>
                          <a:spcPts val="0"/>
                        </a:spcAft>
                        <a:tabLst>
                          <a:tab pos="114300" algn="l"/>
                        </a:tabLst>
                      </a:pPr>
                      <a:r>
                        <a:rPr lang="zh-TW" sz="2000" kern="0" dirty="0">
                          <a:effectLst/>
                        </a:rPr>
                        <a:t>繁星推薦入學</a:t>
                      </a:r>
                      <a:endParaRPr lang="zh-TW" sz="2000" kern="100" dirty="0">
                        <a:effectLst/>
                        <a:latin typeface="Times New Roman" panose="02020603050405020304" pitchFamily="18" charset="0"/>
                        <a:ea typeface="新細明體" panose="02020500000000000000" pitchFamily="18"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lnSpc>
                          <a:spcPts val="2000"/>
                        </a:lnSpc>
                        <a:spcAft>
                          <a:spcPts val="0"/>
                        </a:spcAft>
                        <a:tabLst>
                          <a:tab pos="114300" algn="l"/>
                        </a:tabLst>
                      </a:pPr>
                      <a:r>
                        <a:rPr lang="zh-TW" sz="2000" kern="0" dirty="0">
                          <a:effectLst/>
                        </a:rPr>
                        <a:t>個人申請入學</a:t>
                      </a:r>
                      <a:endParaRPr lang="zh-TW" sz="2000" kern="100" dirty="0">
                        <a:effectLst/>
                        <a:latin typeface="Times New Roman" panose="02020603050405020304" pitchFamily="18" charset="0"/>
                        <a:ea typeface="新細明體" panose="02020500000000000000" pitchFamily="18"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lnSpc>
                          <a:spcPts val="2000"/>
                        </a:lnSpc>
                        <a:spcAft>
                          <a:spcPts val="0"/>
                        </a:spcAft>
                        <a:tabLst>
                          <a:tab pos="114300" algn="l"/>
                        </a:tabLst>
                      </a:pPr>
                      <a:r>
                        <a:rPr lang="zh-TW" sz="2000" kern="0" dirty="0">
                          <a:effectLst/>
                        </a:rPr>
                        <a:t>考試入學</a:t>
                      </a:r>
                      <a:endParaRPr lang="zh-TW" sz="2000" kern="100" dirty="0">
                        <a:effectLst/>
                        <a:latin typeface="Times New Roman" panose="02020603050405020304" pitchFamily="18" charset="0"/>
                        <a:ea typeface="新細明體" panose="02020500000000000000" pitchFamily="18"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0"/>
                  </a:ext>
                </a:extLst>
              </a:tr>
              <a:tr h="422337">
                <a:tc>
                  <a:txBody>
                    <a:bodyPr/>
                    <a:lstStyle/>
                    <a:p>
                      <a:pPr algn="ctr">
                        <a:lnSpc>
                          <a:spcPts val="2000"/>
                        </a:lnSpc>
                        <a:spcAft>
                          <a:spcPts val="0"/>
                        </a:spcAft>
                        <a:tabLst>
                          <a:tab pos="114300" algn="l"/>
                        </a:tabLst>
                      </a:pPr>
                      <a:r>
                        <a:rPr lang="en-US" sz="2000" kern="0" dirty="0">
                          <a:effectLst/>
                        </a:rPr>
                        <a:t>103/08</a:t>
                      </a:r>
                      <a:endParaRPr lang="zh-TW" sz="2000" kern="100" dirty="0">
                        <a:effectLst/>
                        <a:latin typeface="Times New Roman" panose="02020603050405020304" pitchFamily="18" charset="0"/>
                        <a:ea typeface="新細明體" panose="02020500000000000000" pitchFamily="18"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lnSpc>
                          <a:spcPts val="2400"/>
                        </a:lnSpc>
                        <a:spcAft>
                          <a:spcPts val="0"/>
                        </a:spcAft>
                        <a:tabLst>
                          <a:tab pos="114300" algn="l"/>
                        </a:tabLst>
                      </a:pPr>
                      <a:r>
                        <a:rPr lang="zh-TW" sz="2000" kern="0" dirty="0">
                          <a:effectLst/>
                        </a:rPr>
                        <a:t>發售英聽測驗簡章</a:t>
                      </a:r>
                      <a:r>
                        <a:rPr lang="en-US" sz="2000" kern="0" dirty="0">
                          <a:effectLst/>
                        </a:rPr>
                        <a:t>(8/15</a:t>
                      </a:r>
                      <a:r>
                        <a:rPr lang="zh-TW" sz="2000" kern="0" dirty="0">
                          <a:effectLst/>
                        </a:rPr>
                        <a:t>起</a:t>
                      </a:r>
                      <a:r>
                        <a:rPr lang="en-US" sz="2000" kern="0" dirty="0">
                          <a:effectLst/>
                        </a:rPr>
                        <a:t>)</a:t>
                      </a:r>
                      <a:endParaRPr lang="zh-TW" sz="2000" kern="100" dirty="0">
                        <a:effectLst/>
                        <a:latin typeface="Times New Roman" panose="02020603050405020304" pitchFamily="18" charset="0"/>
                        <a:ea typeface="新細明體" panose="02020500000000000000" pitchFamily="18"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a:txBody>
                    <a:bodyPr/>
                    <a:lstStyle/>
                    <a:p>
                      <a:pPr>
                        <a:lnSpc>
                          <a:spcPts val="2400"/>
                        </a:lnSpc>
                        <a:spcAft>
                          <a:spcPts val="0"/>
                        </a:spcAft>
                        <a:tabLst>
                          <a:tab pos="114300" algn="l"/>
                        </a:tabLst>
                      </a:pPr>
                      <a:r>
                        <a:rPr lang="en-US" sz="2000" kern="0">
                          <a:effectLst/>
                        </a:rPr>
                        <a:t> </a:t>
                      </a:r>
                      <a:endParaRPr lang="zh-TW" sz="2000" kern="100">
                        <a:effectLst/>
                        <a:latin typeface="Times New Roman" panose="02020603050405020304" pitchFamily="18" charset="0"/>
                        <a:ea typeface="新細明體" panose="02020500000000000000" pitchFamily="18"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58918">
                <a:tc>
                  <a:txBody>
                    <a:bodyPr/>
                    <a:lstStyle/>
                    <a:p>
                      <a:pPr algn="ctr">
                        <a:lnSpc>
                          <a:spcPts val="2000"/>
                        </a:lnSpc>
                        <a:spcAft>
                          <a:spcPts val="0"/>
                        </a:spcAft>
                        <a:tabLst>
                          <a:tab pos="114300" algn="l"/>
                        </a:tabLst>
                      </a:pPr>
                      <a:r>
                        <a:rPr lang="en-US" sz="2000" kern="0" dirty="0">
                          <a:effectLst/>
                        </a:rPr>
                        <a:t>103/09</a:t>
                      </a:r>
                      <a:endParaRPr lang="zh-TW" sz="2000" kern="100" dirty="0">
                        <a:effectLst/>
                        <a:latin typeface="Times New Roman" panose="02020603050405020304" pitchFamily="18" charset="0"/>
                        <a:ea typeface="新細明體" panose="02020500000000000000" pitchFamily="18"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lnSpc>
                          <a:spcPts val="2400"/>
                        </a:lnSpc>
                        <a:spcAft>
                          <a:spcPts val="0"/>
                        </a:spcAft>
                        <a:tabLst>
                          <a:tab pos="114300" algn="l"/>
                        </a:tabLst>
                      </a:pPr>
                      <a:r>
                        <a:rPr lang="zh-TW" sz="2000" kern="0" dirty="0">
                          <a:effectLst/>
                        </a:rPr>
                        <a:t>英聽測驗報名</a:t>
                      </a:r>
                      <a:r>
                        <a:rPr lang="en-US" sz="2000" kern="0" dirty="0">
                          <a:effectLst/>
                        </a:rPr>
                        <a:t>(9/15</a:t>
                      </a:r>
                      <a:r>
                        <a:rPr lang="zh-TW" sz="2000" kern="0" dirty="0">
                          <a:effectLst/>
                        </a:rPr>
                        <a:t>～</a:t>
                      </a:r>
                      <a:r>
                        <a:rPr lang="en-US" sz="2000" kern="0" dirty="0">
                          <a:effectLst/>
                        </a:rPr>
                        <a:t>9/22) </a:t>
                      </a:r>
                      <a:endParaRPr lang="zh-TW" sz="2000" kern="100" dirty="0">
                        <a:effectLst/>
                        <a:latin typeface="Times New Roman" panose="02020603050405020304" pitchFamily="18" charset="0"/>
                        <a:ea typeface="新細明體" panose="02020500000000000000" pitchFamily="18"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a:txBody>
                    <a:bodyPr/>
                    <a:lstStyle/>
                    <a:p>
                      <a:pPr>
                        <a:lnSpc>
                          <a:spcPts val="2400"/>
                        </a:lnSpc>
                        <a:spcAft>
                          <a:spcPts val="0"/>
                        </a:spcAft>
                        <a:tabLst>
                          <a:tab pos="114300" algn="l"/>
                        </a:tabLst>
                      </a:pPr>
                      <a:r>
                        <a:rPr lang="en-US" sz="2000" kern="0">
                          <a:effectLst/>
                        </a:rPr>
                        <a:t> </a:t>
                      </a:r>
                      <a:endParaRPr lang="zh-TW" sz="2000" kern="100">
                        <a:effectLst/>
                        <a:latin typeface="Times New Roman" panose="02020603050405020304" pitchFamily="18" charset="0"/>
                        <a:ea typeface="新細明體" panose="02020500000000000000" pitchFamily="18"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66677">
                <a:tc>
                  <a:txBody>
                    <a:bodyPr/>
                    <a:lstStyle/>
                    <a:p>
                      <a:pPr algn="ctr">
                        <a:lnSpc>
                          <a:spcPts val="2000"/>
                        </a:lnSpc>
                        <a:spcAft>
                          <a:spcPts val="0"/>
                        </a:spcAft>
                        <a:tabLst>
                          <a:tab pos="114300" algn="l"/>
                        </a:tabLst>
                      </a:pPr>
                      <a:r>
                        <a:rPr lang="en-US" sz="2000" kern="0">
                          <a:effectLst/>
                        </a:rPr>
                        <a:t>103/10</a:t>
                      </a:r>
                      <a:endParaRPr lang="zh-TW" sz="2000" kern="100">
                        <a:effectLst/>
                        <a:latin typeface="Times New Roman" panose="02020603050405020304" pitchFamily="18" charset="0"/>
                        <a:ea typeface="新細明體" panose="02020500000000000000" pitchFamily="18"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lnSpc>
                          <a:spcPts val="2400"/>
                        </a:lnSpc>
                        <a:spcAft>
                          <a:spcPts val="0"/>
                        </a:spcAft>
                        <a:tabLst>
                          <a:tab pos="114300" algn="l"/>
                        </a:tabLst>
                      </a:pPr>
                      <a:r>
                        <a:rPr lang="zh-TW" sz="2000" kern="0" dirty="0">
                          <a:effectLst/>
                        </a:rPr>
                        <a:t>發售學科能力測驗簡章</a:t>
                      </a:r>
                      <a:r>
                        <a:rPr lang="en-US" sz="2000" kern="0" dirty="0">
                          <a:effectLst/>
                        </a:rPr>
                        <a:t>(10/12</a:t>
                      </a:r>
                      <a:r>
                        <a:rPr lang="zh-TW" sz="2000" kern="0" dirty="0">
                          <a:effectLst/>
                        </a:rPr>
                        <a:t>起</a:t>
                      </a:r>
                      <a:r>
                        <a:rPr lang="en-US" sz="2000" kern="0" dirty="0">
                          <a:effectLst/>
                        </a:rPr>
                        <a:t>)</a:t>
                      </a:r>
                      <a:endParaRPr lang="zh-TW" sz="2000" kern="100" dirty="0">
                        <a:effectLst/>
                        <a:latin typeface="Times New Roman" panose="02020603050405020304" pitchFamily="18" charset="0"/>
                        <a:ea typeface="新細明體" panose="02020500000000000000" pitchFamily="18"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a:txBody>
                    <a:bodyPr/>
                    <a:lstStyle/>
                    <a:p>
                      <a:pPr>
                        <a:lnSpc>
                          <a:spcPts val="2400"/>
                        </a:lnSpc>
                        <a:spcAft>
                          <a:spcPts val="0"/>
                        </a:spcAft>
                        <a:tabLst>
                          <a:tab pos="114300" algn="l"/>
                        </a:tabLst>
                      </a:pPr>
                      <a:r>
                        <a:rPr lang="en-US" sz="2000" kern="0">
                          <a:effectLst/>
                        </a:rPr>
                        <a:t> </a:t>
                      </a:r>
                      <a:endParaRPr lang="zh-TW" sz="2000" kern="100">
                        <a:effectLst/>
                        <a:latin typeface="Times New Roman" panose="02020603050405020304" pitchFamily="18" charset="0"/>
                        <a:ea typeface="新細明體" panose="02020500000000000000" pitchFamily="18"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771515">
                <a:tc rowSpan="3">
                  <a:txBody>
                    <a:bodyPr/>
                    <a:lstStyle/>
                    <a:p>
                      <a:pPr algn="ctr">
                        <a:lnSpc>
                          <a:spcPts val="2000"/>
                        </a:lnSpc>
                        <a:spcAft>
                          <a:spcPts val="0"/>
                        </a:spcAft>
                        <a:tabLst>
                          <a:tab pos="114300" algn="l"/>
                        </a:tabLst>
                      </a:pPr>
                      <a:r>
                        <a:rPr lang="en-US" sz="2000" kern="0">
                          <a:effectLst/>
                        </a:rPr>
                        <a:t>103/11</a:t>
                      </a:r>
                      <a:endParaRPr lang="zh-TW" sz="2000" kern="100">
                        <a:effectLst/>
                        <a:latin typeface="Times New Roman" panose="02020603050405020304" pitchFamily="18" charset="0"/>
                        <a:ea typeface="新細明體" panose="02020500000000000000" pitchFamily="18"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lnSpc>
                          <a:spcPts val="2400"/>
                        </a:lnSpc>
                        <a:spcAft>
                          <a:spcPts val="0"/>
                        </a:spcAft>
                        <a:tabLst>
                          <a:tab pos="114300" algn="l"/>
                        </a:tabLst>
                      </a:pPr>
                      <a:r>
                        <a:rPr lang="zh-TW" sz="2000" kern="0" dirty="0">
                          <a:effectLst/>
                        </a:rPr>
                        <a:t>英聽測驗</a:t>
                      </a:r>
                      <a:r>
                        <a:rPr lang="en-US" sz="2000" kern="0" dirty="0">
                          <a:effectLst/>
                        </a:rPr>
                        <a:t>(1) (11/1)</a:t>
                      </a:r>
                      <a:endParaRPr lang="zh-TW" sz="2000" kern="100" dirty="0">
                        <a:effectLst/>
                      </a:endParaRPr>
                    </a:p>
                    <a:p>
                      <a:pPr algn="ctr">
                        <a:lnSpc>
                          <a:spcPts val="2400"/>
                        </a:lnSpc>
                        <a:spcAft>
                          <a:spcPts val="0"/>
                        </a:spcAft>
                        <a:tabLst>
                          <a:tab pos="114300" algn="l"/>
                        </a:tabLst>
                      </a:pPr>
                      <a:r>
                        <a:rPr lang="zh-TW" sz="2000" kern="0" dirty="0">
                          <a:effectLst/>
                        </a:rPr>
                        <a:t>寄發英聽測驗</a:t>
                      </a:r>
                      <a:r>
                        <a:rPr lang="en-US" sz="2000" kern="0" dirty="0">
                          <a:effectLst/>
                        </a:rPr>
                        <a:t>(1)</a:t>
                      </a:r>
                      <a:r>
                        <a:rPr lang="zh-TW" sz="2000" kern="0" dirty="0">
                          <a:effectLst/>
                        </a:rPr>
                        <a:t>成績單</a:t>
                      </a:r>
                      <a:r>
                        <a:rPr lang="en-US" sz="2000" kern="0" dirty="0">
                          <a:effectLst/>
                        </a:rPr>
                        <a:t>(11/13)</a:t>
                      </a:r>
                      <a:endParaRPr lang="zh-TW" sz="2000" kern="100" dirty="0">
                        <a:effectLst/>
                        <a:latin typeface="Times New Roman" panose="02020603050405020304" pitchFamily="18" charset="0"/>
                        <a:ea typeface="新細明體" panose="02020500000000000000" pitchFamily="18"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rowSpan="3">
                  <a:txBody>
                    <a:bodyPr/>
                    <a:lstStyle/>
                    <a:p>
                      <a:pPr algn="ctr">
                        <a:lnSpc>
                          <a:spcPts val="2400"/>
                        </a:lnSpc>
                        <a:spcAft>
                          <a:spcPts val="0"/>
                        </a:spcAft>
                        <a:tabLst>
                          <a:tab pos="114300" algn="l"/>
                        </a:tabLst>
                      </a:pPr>
                      <a:r>
                        <a:rPr lang="zh-TW" sz="2000" kern="0" dirty="0">
                          <a:effectLst/>
                        </a:rPr>
                        <a:t>發售考試入學簡章（暫訂</a:t>
                      </a:r>
                      <a:r>
                        <a:rPr lang="en-US" sz="2000" kern="0" dirty="0">
                          <a:effectLst/>
                        </a:rPr>
                        <a:t>11/7</a:t>
                      </a:r>
                      <a:r>
                        <a:rPr lang="zh-TW" sz="2000" kern="0" dirty="0">
                          <a:effectLst/>
                        </a:rPr>
                        <a:t>起）</a:t>
                      </a:r>
                      <a:endParaRPr lang="zh-TW" sz="2000" kern="100" dirty="0">
                        <a:effectLst/>
                        <a:latin typeface="Times New Roman" panose="02020603050405020304" pitchFamily="18" charset="0"/>
                        <a:ea typeface="新細明體" panose="02020500000000000000" pitchFamily="18"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1096304">
                <a:tc vMerge="1">
                  <a:txBody>
                    <a:bodyPr/>
                    <a:lstStyle/>
                    <a:p>
                      <a:endParaRPr lang="zh-TW" altLang="en-US"/>
                    </a:p>
                  </a:txBody>
                  <a:tcPr/>
                </a:tc>
                <a:tc gridSpan="2">
                  <a:txBody>
                    <a:bodyPr/>
                    <a:lstStyle/>
                    <a:p>
                      <a:pPr algn="ctr">
                        <a:lnSpc>
                          <a:spcPts val="2400"/>
                        </a:lnSpc>
                        <a:spcAft>
                          <a:spcPts val="0"/>
                        </a:spcAft>
                        <a:tabLst>
                          <a:tab pos="114300" algn="l"/>
                        </a:tabLst>
                      </a:pPr>
                      <a:r>
                        <a:rPr lang="zh-TW" sz="2000" kern="0" dirty="0">
                          <a:effectLst/>
                        </a:rPr>
                        <a:t>學科能力測驗報名（</a:t>
                      </a:r>
                      <a:r>
                        <a:rPr lang="en-US" sz="2000" kern="0" dirty="0">
                          <a:effectLst/>
                        </a:rPr>
                        <a:t>11/12</a:t>
                      </a:r>
                      <a:r>
                        <a:rPr lang="zh-TW" sz="2000" kern="0" dirty="0">
                          <a:effectLst/>
                        </a:rPr>
                        <a:t>～</a:t>
                      </a:r>
                      <a:r>
                        <a:rPr lang="en-US" sz="2000" kern="0" dirty="0">
                          <a:effectLst/>
                        </a:rPr>
                        <a:t>11/25</a:t>
                      </a:r>
                      <a:r>
                        <a:rPr lang="zh-TW" sz="2000" kern="0" dirty="0">
                          <a:effectLst/>
                        </a:rPr>
                        <a:t>）</a:t>
                      </a:r>
                      <a:endParaRPr lang="zh-TW" sz="2000" kern="100" dirty="0">
                        <a:effectLst/>
                      </a:endParaRPr>
                    </a:p>
                    <a:p>
                      <a:pPr algn="ctr">
                        <a:lnSpc>
                          <a:spcPts val="2400"/>
                        </a:lnSpc>
                        <a:spcAft>
                          <a:spcPts val="0"/>
                        </a:spcAft>
                        <a:tabLst>
                          <a:tab pos="114300" algn="l"/>
                        </a:tabLst>
                      </a:pPr>
                      <a:r>
                        <a:rPr lang="zh-TW" sz="2000" kern="0" dirty="0">
                          <a:effectLst/>
                        </a:rPr>
                        <a:t>術科考試報名（</a:t>
                      </a:r>
                      <a:r>
                        <a:rPr lang="en-US" sz="2000" kern="0" dirty="0">
                          <a:effectLst/>
                        </a:rPr>
                        <a:t>11/12</a:t>
                      </a:r>
                      <a:r>
                        <a:rPr lang="zh-TW" sz="2000" kern="0" dirty="0">
                          <a:effectLst/>
                        </a:rPr>
                        <a:t>～</a:t>
                      </a:r>
                      <a:r>
                        <a:rPr lang="en-US" sz="2000" kern="0" dirty="0">
                          <a:effectLst/>
                        </a:rPr>
                        <a:t>11/25</a:t>
                      </a:r>
                      <a:r>
                        <a:rPr lang="zh-TW" sz="2000" kern="0" dirty="0">
                          <a:effectLst/>
                        </a:rPr>
                        <a:t>）</a:t>
                      </a:r>
                      <a:endParaRPr lang="zh-TW" sz="2000" kern="100" dirty="0">
                        <a:effectLst/>
                      </a:endParaRPr>
                    </a:p>
                    <a:p>
                      <a:pPr algn="ctr">
                        <a:lnSpc>
                          <a:spcPts val="2400"/>
                        </a:lnSpc>
                        <a:spcAft>
                          <a:spcPts val="0"/>
                        </a:spcAft>
                        <a:tabLst>
                          <a:tab pos="114300" algn="l"/>
                        </a:tabLst>
                      </a:pPr>
                      <a:r>
                        <a:rPr lang="zh-TW" sz="2000" kern="0" dirty="0">
                          <a:effectLst/>
                        </a:rPr>
                        <a:t>英聽測驗</a:t>
                      </a:r>
                      <a:r>
                        <a:rPr lang="en-US" sz="2000" kern="0" dirty="0">
                          <a:effectLst/>
                        </a:rPr>
                        <a:t>(2)</a:t>
                      </a:r>
                      <a:r>
                        <a:rPr lang="zh-TW" sz="2000" kern="0" dirty="0">
                          <a:effectLst/>
                        </a:rPr>
                        <a:t>報名</a:t>
                      </a:r>
                      <a:r>
                        <a:rPr lang="en-US" sz="2000" kern="0" dirty="0">
                          <a:effectLst/>
                        </a:rPr>
                        <a:t>(11/18</a:t>
                      </a:r>
                      <a:r>
                        <a:rPr lang="zh-TW" sz="2000" kern="0" dirty="0">
                          <a:effectLst/>
                        </a:rPr>
                        <a:t>～</a:t>
                      </a:r>
                      <a:r>
                        <a:rPr lang="en-US" sz="2000" kern="0" dirty="0">
                          <a:effectLst/>
                        </a:rPr>
                        <a:t>11/25)</a:t>
                      </a:r>
                      <a:endParaRPr lang="zh-TW" sz="2000" kern="100" dirty="0">
                        <a:effectLst/>
                        <a:latin typeface="Times New Roman" panose="02020603050405020304" pitchFamily="18" charset="0"/>
                        <a:ea typeface="新細明體" panose="02020500000000000000" pitchFamily="18"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0005"/>
                  </a:ext>
                </a:extLst>
              </a:tr>
              <a:tr h="643150">
                <a:tc vMerge="1">
                  <a:txBody>
                    <a:bodyPr/>
                    <a:lstStyle/>
                    <a:p>
                      <a:endParaRPr lang="zh-TW" altLang="en-US"/>
                    </a:p>
                  </a:txBody>
                  <a:tcPr/>
                </a:tc>
                <a:tc>
                  <a:txBody>
                    <a:bodyPr/>
                    <a:lstStyle/>
                    <a:p>
                      <a:pPr algn="ctr">
                        <a:lnSpc>
                          <a:spcPts val="2400"/>
                        </a:lnSpc>
                        <a:spcAft>
                          <a:spcPts val="0"/>
                        </a:spcAft>
                        <a:tabLst>
                          <a:tab pos="114300" algn="l"/>
                        </a:tabLst>
                      </a:pPr>
                      <a:r>
                        <a:rPr lang="zh-TW" sz="2000" kern="0">
                          <a:effectLst/>
                        </a:rPr>
                        <a:t>發售繁星推薦入學簡章（</a:t>
                      </a:r>
                      <a:r>
                        <a:rPr lang="en-US" sz="2000" kern="0">
                          <a:effectLst/>
                        </a:rPr>
                        <a:t>11/12</a:t>
                      </a:r>
                      <a:r>
                        <a:rPr lang="zh-TW" sz="2000" kern="0">
                          <a:effectLst/>
                        </a:rPr>
                        <a:t>）</a:t>
                      </a:r>
                      <a:endParaRPr lang="zh-TW" sz="2000" kern="100">
                        <a:effectLst/>
                        <a:latin typeface="Times New Roman" panose="02020603050405020304" pitchFamily="18" charset="0"/>
                        <a:ea typeface="新細明體" panose="02020500000000000000" pitchFamily="18"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2400"/>
                        </a:lnSpc>
                        <a:spcAft>
                          <a:spcPts val="0"/>
                        </a:spcAft>
                        <a:tabLst>
                          <a:tab pos="114300" algn="l"/>
                        </a:tabLst>
                      </a:pPr>
                      <a:r>
                        <a:rPr lang="zh-TW" sz="2000" kern="0" dirty="0">
                          <a:effectLst/>
                        </a:rPr>
                        <a:t>發售個人申請入學簡章（</a:t>
                      </a:r>
                      <a:r>
                        <a:rPr lang="en-US" sz="2000" kern="0" dirty="0">
                          <a:effectLst/>
                        </a:rPr>
                        <a:t>11/12</a:t>
                      </a:r>
                      <a:r>
                        <a:rPr lang="zh-TW" sz="2000" kern="0" dirty="0">
                          <a:effectLst/>
                        </a:rPr>
                        <a:t>）</a:t>
                      </a:r>
                      <a:endParaRPr lang="zh-TW" sz="2000" kern="100" dirty="0">
                        <a:effectLst/>
                        <a:latin typeface="Times New Roman" panose="02020603050405020304" pitchFamily="18" charset="0"/>
                        <a:ea typeface="新細明體" panose="02020500000000000000" pitchFamily="18"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val="10006"/>
                  </a:ext>
                </a:extLst>
              </a:tr>
            </a:tbl>
          </a:graphicData>
        </a:graphic>
      </p:graphicFrame>
      <p:sp>
        <p:nvSpPr>
          <p:cNvPr id="3" name="投影片編號版面配置區 2"/>
          <p:cNvSpPr>
            <a:spLocks noGrp="1"/>
          </p:cNvSpPr>
          <p:nvPr>
            <p:ph type="sldNum" sz="quarter" idx="12"/>
          </p:nvPr>
        </p:nvSpPr>
        <p:spPr/>
        <p:txBody>
          <a:bodyPr>
            <a:normAutofit fontScale="85000" lnSpcReduction="20000"/>
          </a:bodyPr>
          <a:lstStyle/>
          <a:p>
            <a:pPr>
              <a:defRPr/>
            </a:pPr>
            <a:fld id="{364BA64F-B2FE-4BBA-B1ED-3FE5C98622AC}" type="slidenum">
              <a:rPr lang="en-US" altLang="zh-TW" smtClean="0"/>
              <a:pPr>
                <a:defRPr/>
              </a:pPr>
              <a:t>70</a:t>
            </a:fld>
            <a:endParaRPr lang="en-US" altLang="zh-TW"/>
          </a:p>
        </p:txBody>
      </p:sp>
      <p:graphicFrame>
        <p:nvGraphicFramePr>
          <p:cNvPr id="6" name="表格 5"/>
          <p:cNvGraphicFramePr>
            <a:graphicFrameLocks noGrp="1"/>
          </p:cNvGraphicFramePr>
          <p:nvPr>
            <p:extLst>
              <p:ext uri="{D42A27DB-BD31-4B8C-83A1-F6EECF244321}">
                <p14:modId xmlns:p14="http://schemas.microsoft.com/office/powerpoint/2010/main" val="2257426832"/>
              </p:ext>
            </p:extLst>
          </p:nvPr>
        </p:nvGraphicFramePr>
        <p:xfrm>
          <a:off x="704525" y="1628800"/>
          <a:ext cx="8856984" cy="4716856"/>
        </p:xfrm>
        <a:graphic>
          <a:graphicData uri="http://schemas.openxmlformats.org/drawingml/2006/table">
            <a:tbl>
              <a:tblPr>
                <a:tableStyleId>{5C22544A-7EE6-4342-B048-85BDC9FD1C3A}</a:tableStyleId>
              </a:tblPr>
              <a:tblGrid>
                <a:gridCol w="1238250">
                  <a:extLst>
                    <a:ext uri="{9D8B030D-6E8A-4147-A177-3AD203B41FA5}">
                      <a16:colId xmlns:a16="http://schemas.microsoft.com/office/drawing/2014/main" val="20000"/>
                    </a:ext>
                  </a:extLst>
                </a:gridCol>
                <a:gridCol w="2693243">
                  <a:extLst>
                    <a:ext uri="{9D8B030D-6E8A-4147-A177-3AD203B41FA5}">
                      <a16:colId xmlns:a16="http://schemas.microsoft.com/office/drawing/2014/main" val="20001"/>
                    </a:ext>
                  </a:extLst>
                </a:gridCol>
                <a:gridCol w="2693243">
                  <a:extLst>
                    <a:ext uri="{9D8B030D-6E8A-4147-A177-3AD203B41FA5}">
                      <a16:colId xmlns:a16="http://schemas.microsoft.com/office/drawing/2014/main" val="20002"/>
                    </a:ext>
                  </a:extLst>
                </a:gridCol>
                <a:gridCol w="2232248">
                  <a:extLst>
                    <a:ext uri="{9D8B030D-6E8A-4147-A177-3AD203B41FA5}">
                      <a16:colId xmlns:a16="http://schemas.microsoft.com/office/drawing/2014/main" val="20003"/>
                    </a:ext>
                  </a:extLst>
                </a:gridCol>
              </a:tblGrid>
              <a:tr h="657192">
                <a:tc>
                  <a:txBody>
                    <a:bodyPr/>
                    <a:lstStyle/>
                    <a:p>
                      <a:pPr indent="15240">
                        <a:lnSpc>
                          <a:spcPts val="2000"/>
                        </a:lnSpc>
                        <a:spcAft>
                          <a:spcPts val="0"/>
                        </a:spcAft>
                      </a:pPr>
                      <a:r>
                        <a:rPr lang="zh-TW" sz="1800" kern="0" dirty="0">
                          <a:effectLst/>
                        </a:rPr>
                        <a:t>日期</a:t>
                      </a:r>
                      <a:r>
                        <a:rPr lang="zh-TW" altLang="en-US" sz="1800" kern="0" baseline="0" dirty="0">
                          <a:effectLst/>
                        </a:rPr>
                        <a:t>    </a:t>
                      </a:r>
                      <a:r>
                        <a:rPr lang="zh-TW" altLang="en-US" sz="1800" kern="0" dirty="0">
                          <a:effectLst/>
                        </a:rPr>
                        <a:t>管道</a:t>
                      </a:r>
                      <a:endParaRPr lang="zh-TW" sz="1800" kern="100" dirty="0">
                        <a:effectLst/>
                        <a:latin typeface="Times New Roman" panose="02020603050405020304" pitchFamily="18" charset="0"/>
                        <a:ea typeface="新細明體" panose="02020500000000000000" pitchFamily="18"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2000"/>
                        </a:lnSpc>
                        <a:spcAft>
                          <a:spcPts val="0"/>
                        </a:spcAft>
                        <a:tabLst>
                          <a:tab pos="114300" algn="l"/>
                        </a:tabLst>
                      </a:pPr>
                      <a:r>
                        <a:rPr lang="zh-TW" sz="2000" kern="0" dirty="0">
                          <a:effectLst/>
                        </a:rPr>
                        <a:t>繁星推薦入學</a:t>
                      </a:r>
                      <a:endParaRPr lang="zh-TW" sz="2000" kern="100" dirty="0">
                        <a:effectLst/>
                        <a:latin typeface="Times New Roman" panose="02020603050405020304" pitchFamily="18" charset="0"/>
                        <a:ea typeface="新細明體" panose="02020500000000000000" pitchFamily="18"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lnSpc>
                          <a:spcPts val="2000"/>
                        </a:lnSpc>
                        <a:spcAft>
                          <a:spcPts val="0"/>
                        </a:spcAft>
                        <a:tabLst>
                          <a:tab pos="114300" algn="l"/>
                        </a:tabLst>
                      </a:pPr>
                      <a:r>
                        <a:rPr lang="zh-TW" sz="2000" kern="0" dirty="0">
                          <a:effectLst/>
                        </a:rPr>
                        <a:t>個人申請入學</a:t>
                      </a:r>
                      <a:endParaRPr lang="zh-TW" sz="2000" kern="100" dirty="0">
                        <a:effectLst/>
                        <a:latin typeface="Times New Roman" panose="02020603050405020304" pitchFamily="18" charset="0"/>
                        <a:ea typeface="新細明體" panose="02020500000000000000" pitchFamily="18"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lnSpc>
                          <a:spcPts val="2000"/>
                        </a:lnSpc>
                        <a:spcAft>
                          <a:spcPts val="0"/>
                        </a:spcAft>
                        <a:tabLst>
                          <a:tab pos="114300" algn="l"/>
                        </a:tabLst>
                      </a:pPr>
                      <a:r>
                        <a:rPr lang="zh-TW" sz="2000" kern="0" dirty="0">
                          <a:effectLst/>
                        </a:rPr>
                        <a:t>考試入學</a:t>
                      </a:r>
                      <a:endParaRPr lang="zh-TW" sz="2000" kern="100" dirty="0">
                        <a:effectLst/>
                        <a:latin typeface="Times New Roman" panose="02020603050405020304" pitchFamily="18" charset="0"/>
                        <a:ea typeface="新細明體" panose="02020500000000000000" pitchFamily="18"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0"/>
                  </a:ext>
                </a:extLst>
              </a:tr>
              <a:tr h="671835">
                <a:tc>
                  <a:txBody>
                    <a:bodyPr/>
                    <a:lstStyle/>
                    <a:p>
                      <a:pPr algn="ctr">
                        <a:lnSpc>
                          <a:spcPts val="2000"/>
                        </a:lnSpc>
                        <a:spcAft>
                          <a:spcPts val="0"/>
                        </a:spcAft>
                        <a:tabLst>
                          <a:tab pos="114300" algn="l"/>
                        </a:tabLst>
                      </a:pPr>
                      <a:r>
                        <a:rPr lang="en-US" altLang="zh-TW" sz="2000" b="0" i="0" u="none" strike="noStrike" kern="1200" baseline="0" dirty="0">
                          <a:solidFill>
                            <a:schemeClr val="dk1"/>
                          </a:solidFill>
                          <a:latin typeface="+mn-lt"/>
                          <a:ea typeface="+mn-ea"/>
                          <a:cs typeface="+mn-cs"/>
                        </a:rPr>
                        <a:t>109/08</a:t>
                      </a:r>
                      <a:endParaRPr lang="zh-TW" sz="2000" kern="100" dirty="0">
                        <a:effectLst/>
                        <a:latin typeface="Times New Roman" panose="02020603050405020304" pitchFamily="18" charset="0"/>
                        <a:ea typeface="新細明體" panose="02020500000000000000" pitchFamily="18"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marL="0" marR="0" indent="0" algn="ctr" defTabSz="914400" rtl="0" eaLnBrk="1" fontAlgn="auto" latinLnBrk="0" hangingPunct="1">
                        <a:lnSpc>
                          <a:spcPts val="2400"/>
                        </a:lnSpc>
                        <a:spcBef>
                          <a:spcPts val="0"/>
                        </a:spcBef>
                        <a:spcAft>
                          <a:spcPts val="0"/>
                        </a:spcAft>
                        <a:buClrTx/>
                        <a:buSzTx/>
                        <a:buFontTx/>
                        <a:buNone/>
                        <a:tabLst>
                          <a:tab pos="114300" algn="l"/>
                        </a:tabLst>
                        <a:defRPr/>
                      </a:pPr>
                      <a:r>
                        <a:rPr lang="en-US" altLang="zh-TW" sz="1800" b="0" i="0" u="none" strike="noStrike" kern="1200" baseline="0" dirty="0">
                          <a:solidFill>
                            <a:schemeClr val="dk1"/>
                          </a:solidFill>
                          <a:latin typeface="+mn-lt"/>
                          <a:ea typeface="+mn-ea"/>
                          <a:cs typeface="+mn-cs"/>
                        </a:rPr>
                        <a:t>	</a:t>
                      </a:r>
                      <a:r>
                        <a:rPr lang="zh-TW" altLang="en-US" sz="1800" b="0" i="0" u="none" strike="noStrike" kern="1200" baseline="0" dirty="0">
                          <a:solidFill>
                            <a:schemeClr val="dk1"/>
                          </a:solidFill>
                          <a:latin typeface="+mn-lt"/>
                          <a:ea typeface="+mn-ea"/>
                          <a:cs typeface="+mn-cs"/>
                        </a:rPr>
                        <a:t>      大考中心發售考試簡章</a:t>
                      </a:r>
                      <a:r>
                        <a:rPr lang="en-US" altLang="zh-TW" sz="1800" b="0" i="0" u="none" strike="noStrike" kern="1200" baseline="0" dirty="0">
                          <a:solidFill>
                            <a:schemeClr val="dk1"/>
                          </a:solidFill>
                          <a:latin typeface="+mn-lt"/>
                          <a:ea typeface="+mn-ea"/>
                          <a:cs typeface="+mn-cs"/>
                        </a:rPr>
                        <a:t>(</a:t>
                      </a:r>
                      <a:r>
                        <a:rPr lang="zh-TW" altLang="en-US" sz="1800" b="0" i="0" u="none" strike="noStrike" kern="1200" baseline="0" dirty="0">
                          <a:solidFill>
                            <a:schemeClr val="dk1"/>
                          </a:solidFill>
                          <a:latin typeface="+mn-lt"/>
                          <a:ea typeface="+mn-ea"/>
                          <a:cs typeface="+mn-cs"/>
                        </a:rPr>
                        <a:t>含英聽、學測、指考</a:t>
                      </a:r>
                      <a:r>
                        <a:rPr lang="en-US" altLang="zh-TW" sz="1800" b="0" i="0" u="none" strike="noStrike" kern="1200" baseline="0" dirty="0">
                          <a:solidFill>
                            <a:schemeClr val="dk1"/>
                          </a:solidFill>
                          <a:latin typeface="+mn-lt"/>
                          <a:ea typeface="+mn-ea"/>
                          <a:cs typeface="+mn-cs"/>
                        </a:rPr>
                        <a:t>)</a:t>
                      </a:r>
                      <a:r>
                        <a:rPr lang="zh-TW" altLang="en-US" sz="1800" b="0" i="0" u="none" strike="noStrike" kern="1200" baseline="0" dirty="0">
                          <a:solidFill>
                            <a:schemeClr val="dk1"/>
                          </a:solidFill>
                          <a:latin typeface="+mn-lt"/>
                          <a:ea typeface="+mn-ea"/>
                          <a:cs typeface="+mn-cs"/>
                        </a:rPr>
                        <a:t>、</a:t>
                      </a:r>
                      <a:endParaRPr lang="en-US" altLang="zh-TW" sz="1800" b="0" i="0" u="none" strike="noStrike" kern="1200" baseline="0" dirty="0">
                        <a:solidFill>
                          <a:schemeClr val="dk1"/>
                        </a:solidFill>
                        <a:latin typeface="+mn-lt"/>
                        <a:ea typeface="+mn-ea"/>
                        <a:cs typeface="+mn-cs"/>
                      </a:endParaRPr>
                    </a:p>
                    <a:p>
                      <a:pPr marL="0" marR="0" indent="0" algn="ctr" defTabSz="914400" rtl="0" eaLnBrk="1" fontAlgn="auto" latinLnBrk="0" hangingPunct="1">
                        <a:lnSpc>
                          <a:spcPts val="2400"/>
                        </a:lnSpc>
                        <a:spcBef>
                          <a:spcPts val="0"/>
                        </a:spcBef>
                        <a:spcAft>
                          <a:spcPts val="0"/>
                        </a:spcAft>
                        <a:buClrTx/>
                        <a:buSzTx/>
                        <a:buFontTx/>
                        <a:buNone/>
                        <a:tabLst>
                          <a:tab pos="114300" algn="l"/>
                        </a:tabLst>
                        <a:defRPr/>
                      </a:pPr>
                      <a:r>
                        <a:rPr lang="zh-TW" altLang="en-US" sz="1800" b="0" i="0" u="none" strike="noStrike" kern="1200" baseline="0" dirty="0">
                          <a:solidFill>
                            <a:schemeClr val="dk1"/>
                          </a:solidFill>
                          <a:latin typeface="+mn-lt"/>
                          <a:ea typeface="+mn-ea"/>
                          <a:cs typeface="+mn-cs"/>
                        </a:rPr>
                        <a:t>術科考試中心發售術科考試簡章（</a:t>
                      </a:r>
                      <a:r>
                        <a:rPr lang="en-US" altLang="zh-TW" sz="1800" b="0" i="0" u="none" strike="noStrike" kern="1200" baseline="0" dirty="0">
                          <a:solidFill>
                            <a:schemeClr val="dk1"/>
                          </a:solidFill>
                          <a:latin typeface="+mn-lt"/>
                          <a:ea typeface="+mn-ea"/>
                          <a:cs typeface="+mn-cs"/>
                        </a:rPr>
                        <a:t>8/4</a:t>
                      </a:r>
                      <a:r>
                        <a:rPr lang="zh-TW" altLang="en-US" sz="1800" b="0" i="0" u="none" strike="noStrike" kern="1200" baseline="0" dirty="0">
                          <a:solidFill>
                            <a:schemeClr val="dk1"/>
                          </a:solidFill>
                          <a:latin typeface="+mn-lt"/>
                          <a:ea typeface="+mn-ea"/>
                          <a:cs typeface="+mn-cs"/>
                        </a:rPr>
                        <a:t>起） </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indent="0" algn="ctr" defTabSz="914400" rtl="0" eaLnBrk="1" fontAlgn="auto" latinLnBrk="0" hangingPunct="1">
                        <a:lnSpc>
                          <a:spcPts val="2400"/>
                        </a:lnSpc>
                        <a:spcBef>
                          <a:spcPts val="0"/>
                        </a:spcBef>
                        <a:spcAft>
                          <a:spcPts val="0"/>
                        </a:spcAft>
                        <a:buClrTx/>
                        <a:buSzTx/>
                        <a:buFontTx/>
                        <a:buNone/>
                        <a:tabLst>
                          <a:tab pos="114300" algn="l"/>
                        </a:tabLst>
                        <a:defRPr/>
                      </a:pPr>
                      <a:endParaRPr lang="zh-TW" altLang="en-US" sz="1800" b="0" i="0" u="none" strike="noStrike" kern="1200" baseline="0" dirty="0">
                        <a:solidFill>
                          <a:schemeClr val="dk1"/>
                        </a:solidFill>
                        <a:latin typeface="+mn-lt"/>
                        <a:ea typeface="+mn-ea"/>
                        <a:cs typeface="+mn-cs"/>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nSpc>
                          <a:spcPts val="2400"/>
                        </a:lnSpc>
                        <a:spcAft>
                          <a:spcPts val="0"/>
                        </a:spcAft>
                        <a:tabLst>
                          <a:tab pos="114300" algn="l"/>
                        </a:tabLst>
                      </a:pPr>
                      <a:endParaRPr lang="zh-TW" sz="2000" kern="100" dirty="0">
                        <a:effectLst/>
                        <a:latin typeface="Times New Roman" panose="02020603050405020304" pitchFamily="18" charset="0"/>
                        <a:ea typeface="新細明體" panose="02020500000000000000" pitchFamily="18"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93039">
                <a:tc>
                  <a:txBody>
                    <a:bodyPr/>
                    <a:lstStyle/>
                    <a:p>
                      <a:pPr marL="0" marR="0" indent="0" algn="ctr" defTabSz="914400" rtl="0" eaLnBrk="1" fontAlgn="auto" latinLnBrk="0" hangingPunct="1">
                        <a:lnSpc>
                          <a:spcPts val="2000"/>
                        </a:lnSpc>
                        <a:spcBef>
                          <a:spcPts val="0"/>
                        </a:spcBef>
                        <a:spcAft>
                          <a:spcPts val="0"/>
                        </a:spcAft>
                        <a:buClrTx/>
                        <a:buSzTx/>
                        <a:buFontTx/>
                        <a:buNone/>
                        <a:tabLst>
                          <a:tab pos="114300" algn="l"/>
                        </a:tabLst>
                        <a:defRPr/>
                      </a:pPr>
                      <a:r>
                        <a:rPr lang="en-US" altLang="zh-TW" sz="2000" b="0" i="0" u="none" strike="noStrike" kern="1200" baseline="0" dirty="0">
                          <a:solidFill>
                            <a:schemeClr val="dk1"/>
                          </a:solidFill>
                          <a:latin typeface="+mn-lt"/>
                          <a:ea typeface="+mn-ea"/>
                          <a:cs typeface="+mn-cs"/>
                        </a:rPr>
                        <a:t> 109/09 </a:t>
                      </a:r>
                      <a:r>
                        <a:rPr lang="en-US" altLang="zh-TW" sz="1800" b="0" i="0" u="none" strike="noStrike" kern="1200" baseline="0" dirty="0">
                          <a:solidFill>
                            <a:schemeClr val="dk1"/>
                          </a:solidFill>
                          <a:latin typeface="+mn-lt"/>
                          <a:ea typeface="+mn-ea"/>
                          <a:cs typeface="+mn-cs"/>
                        </a:rPr>
                        <a:t>	</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marL="0" marR="0" indent="0" algn="ctr" defTabSz="914400" rtl="0" eaLnBrk="1" fontAlgn="auto" latinLnBrk="0" hangingPunct="1">
                        <a:lnSpc>
                          <a:spcPts val="2400"/>
                        </a:lnSpc>
                        <a:spcBef>
                          <a:spcPts val="0"/>
                        </a:spcBef>
                        <a:spcAft>
                          <a:spcPts val="0"/>
                        </a:spcAft>
                        <a:buClrTx/>
                        <a:buSzTx/>
                        <a:buFontTx/>
                        <a:buNone/>
                        <a:tabLst>
                          <a:tab pos="114300" algn="l"/>
                        </a:tabLst>
                        <a:defRPr/>
                      </a:pPr>
                      <a:r>
                        <a:rPr lang="zh-TW" altLang="en-US" sz="1800" b="0" i="0" u="none" strike="noStrike" kern="1200" baseline="0" dirty="0">
                          <a:solidFill>
                            <a:schemeClr val="dk1"/>
                          </a:solidFill>
                          <a:latin typeface="+mn-lt"/>
                          <a:ea typeface="+mn-ea"/>
                          <a:cs typeface="+mn-cs"/>
                        </a:rPr>
                        <a:t>英聽測驗</a:t>
                      </a:r>
                      <a:r>
                        <a:rPr lang="en-US" altLang="zh-TW" sz="1800" b="0" i="0" u="none" strike="noStrike" kern="1200" baseline="0" dirty="0">
                          <a:solidFill>
                            <a:schemeClr val="dk1"/>
                          </a:solidFill>
                          <a:latin typeface="+mn-lt"/>
                          <a:ea typeface="+mn-ea"/>
                          <a:cs typeface="+mn-cs"/>
                        </a:rPr>
                        <a:t>(1)</a:t>
                      </a:r>
                      <a:r>
                        <a:rPr lang="zh-TW" altLang="en-US" sz="1800" b="0" i="0" u="none" strike="noStrike" kern="1200" baseline="0" dirty="0">
                          <a:solidFill>
                            <a:schemeClr val="dk1"/>
                          </a:solidFill>
                          <a:latin typeface="+mn-lt"/>
                          <a:ea typeface="+mn-ea"/>
                          <a:cs typeface="+mn-cs"/>
                        </a:rPr>
                        <a:t>報名（</a:t>
                      </a:r>
                      <a:r>
                        <a:rPr lang="en-US" altLang="zh-TW" sz="1800" b="0" i="0" u="none" strike="noStrike" kern="1200" baseline="0" dirty="0">
                          <a:solidFill>
                            <a:schemeClr val="dk1"/>
                          </a:solidFill>
                          <a:latin typeface="+mn-lt"/>
                          <a:ea typeface="+mn-ea"/>
                          <a:cs typeface="+mn-cs"/>
                        </a:rPr>
                        <a:t>9/4</a:t>
                      </a:r>
                      <a:r>
                        <a:rPr lang="zh-TW" altLang="en-US" sz="1800" b="0" i="0" u="none" strike="noStrike" kern="1200" baseline="0" dirty="0">
                          <a:solidFill>
                            <a:schemeClr val="dk1"/>
                          </a:solidFill>
                          <a:latin typeface="+mn-lt"/>
                          <a:ea typeface="+mn-ea"/>
                          <a:cs typeface="+mn-cs"/>
                        </a:rPr>
                        <a:t>～</a:t>
                      </a:r>
                      <a:r>
                        <a:rPr lang="en-US" altLang="zh-TW" sz="1800" b="0" i="0" u="none" strike="noStrike" kern="1200" baseline="0" dirty="0">
                          <a:solidFill>
                            <a:schemeClr val="dk1"/>
                          </a:solidFill>
                          <a:latin typeface="+mn-lt"/>
                          <a:ea typeface="+mn-ea"/>
                          <a:cs typeface="+mn-cs"/>
                        </a:rPr>
                        <a:t>9/10</a:t>
                      </a:r>
                      <a:r>
                        <a:rPr lang="zh-TW" altLang="en-US" sz="1800" b="0" i="0" u="none" strike="noStrike" kern="1200" baseline="0" dirty="0">
                          <a:solidFill>
                            <a:schemeClr val="dk1"/>
                          </a:solidFill>
                          <a:latin typeface="+mn-lt"/>
                          <a:ea typeface="+mn-ea"/>
                          <a:cs typeface="+mn-cs"/>
                        </a:rPr>
                        <a:t>） 	</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pPr>
                        <a:lnSpc>
                          <a:spcPts val="2400"/>
                        </a:lnSpc>
                        <a:spcAft>
                          <a:spcPts val="0"/>
                        </a:spcAft>
                        <a:tabLst>
                          <a:tab pos="114300" algn="l"/>
                        </a:tabLst>
                      </a:pPr>
                      <a:endParaRPr lang="zh-TW" sz="2000" kern="100" dirty="0">
                        <a:effectLst/>
                        <a:latin typeface="Times New Roman" panose="02020603050405020304" pitchFamily="18" charset="0"/>
                        <a:ea typeface="新細明體" panose="02020500000000000000" pitchFamily="18"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13667">
                <a:tc rowSpan="2">
                  <a:txBody>
                    <a:bodyPr/>
                    <a:lstStyle/>
                    <a:p>
                      <a:pPr marL="0" marR="0" indent="0" algn="ctr" defTabSz="914400" rtl="0" eaLnBrk="1" fontAlgn="auto" latinLnBrk="0" hangingPunct="1">
                        <a:lnSpc>
                          <a:spcPts val="2000"/>
                        </a:lnSpc>
                        <a:spcBef>
                          <a:spcPts val="0"/>
                        </a:spcBef>
                        <a:spcAft>
                          <a:spcPts val="0"/>
                        </a:spcAft>
                        <a:buClrTx/>
                        <a:buSzTx/>
                        <a:buFontTx/>
                        <a:buNone/>
                        <a:tabLst>
                          <a:tab pos="114300" algn="l"/>
                        </a:tabLst>
                        <a:defRPr/>
                      </a:pPr>
                      <a:r>
                        <a:rPr lang="en-US" altLang="zh-TW" sz="2000" b="0" i="0" u="none" strike="noStrike" kern="1200" baseline="0" dirty="0">
                          <a:solidFill>
                            <a:schemeClr val="dk1"/>
                          </a:solidFill>
                          <a:latin typeface="+mn-lt"/>
                          <a:ea typeface="+mn-ea"/>
                          <a:cs typeface="+mn-cs"/>
                        </a:rPr>
                        <a:t> 109/10</a:t>
                      </a:r>
                      <a:r>
                        <a:rPr lang="en-US" altLang="zh-TW" sz="1800" b="0" i="0" u="none" strike="noStrike" kern="1200" baseline="0" dirty="0">
                          <a:solidFill>
                            <a:schemeClr val="dk1"/>
                          </a:solidFill>
                          <a:latin typeface="+mn-lt"/>
                          <a:ea typeface="+mn-ea"/>
                          <a:cs typeface="+mn-cs"/>
                        </a:rPr>
                        <a:t> 	</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marL="0" marR="0" indent="0" algn="ctr" defTabSz="914400" rtl="0" eaLnBrk="1" fontAlgn="auto" latinLnBrk="0" hangingPunct="1">
                        <a:lnSpc>
                          <a:spcPts val="2400"/>
                        </a:lnSpc>
                        <a:spcBef>
                          <a:spcPts val="0"/>
                        </a:spcBef>
                        <a:spcAft>
                          <a:spcPts val="0"/>
                        </a:spcAft>
                        <a:buClrTx/>
                        <a:buSzTx/>
                        <a:buFontTx/>
                        <a:buNone/>
                        <a:tabLst>
                          <a:tab pos="114300" algn="l"/>
                        </a:tabLst>
                        <a:defRPr/>
                      </a:pPr>
                      <a:r>
                        <a:rPr lang="zh-TW" altLang="en-US" sz="1800" b="1" i="0" u="none" strike="noStrike" kern="1200" baseline="0" dirty="0">
                          <a:solidFill>
                            <a:schemeClr val="dk1"/>
                          </a:solidFill>
                          <a:latin typeface="+mn-lt"/>
                          <a:ea typeface="+mn-ea"/>
                          <a:cs typeface="+mn-cs"/>
                        </a:rPr>
                        <a:t>英聽測驗</a:t>
                      </a:r>
                      <a:r>
                        <a:rPr lang="en-US" altLang="zh-TW" sz="1800" b="1" i="0" u="none" strike="noStrike" kern="1200" baseline="0" dirty="0">
                          <a:solidFill>
                            <a:schemeClr val="dk1"/>
                          </a:solidFill>
                          <a:latin typeface="+mn-lt"/>
                          <a:ea typeface="+mn-ea"/>
                          <a:cs typeface="+mn-cs"/>
                        </a:rPr>
                        <a:t>(1)</a:t>
                      </a:r>
                      <a:r>
                        <a:rPr lang="zh-TW" altLang="en-US" sz="1800" b="1" i="0" u="none" strike="noStrike" kern="1200" baseline="0" dirty="0">
                          <a:solidFill>
                            <a:schemeClr val="dk1"/>
                          </a:solidFill>
                          <a:latin typeface="+mn-lt"/>
                          <a:ea typeface="+mn-ea"/>
                          <a:cs typeface="+mn-cs"/>
                        </a:rPr>
                        <a:t>（</a:t>
                      </a:r>
                      <a:r>
                        <a:rPr lang="en-US" altLang="zh-TW" sz="1800" b="1" i="0" u="none" strike="noStrike" kern="1200" baseline="0" dirty="0">
                          <a:solidFill>
                            <a:schemeClr val="dk1"/>
                          </a:solidFill>
                          <a:latin typeface="+mn-lt"/>
                          <a:ea typeface="+mn-ea"/>
                          <a:cs typeface="+mn-cs"/>
                        </a:rPr>
                        <a:t>10/24</a:t>
                      </a:r>
                      <a:r>
                        <a:rPr lang="zh-TW" altLang="en-US" sz="1800" b="1" i="0" u="none" strike="noStrike" kern="1200" baseline="0" dirty="0">
                          <a:solidFill>
                            <a:schemeClr val="dk1"/>
                          </a:solidFill>
                          <a:latin typeface="+mn-lt"/>
                          <a:ea typeface="+mn-ea"/>
                          <a:cs typeface="+mn-cs"/>
                        </a:rPr>
                        <a:t>） </a:t>
                      </a:r>
                      <a:r>
                        <a:rPr lang="zh-TW" altLang="en-US" sz="1800" b="0" i="0" u="none" strike="noStrike" kern="1200" baseline="0" dirty="0">
                          <a:solidFill>
                            <a:schemeClr val="dk1"/>
                          </a:solidFill>
                          <a:latin typeface="+mn-lt"/>
                          <a:ea typeface="+mn-ea"/>
                          <a:cs typeface="+mn-cs"/>
                        </a:rPr>
                        <a:t>	</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pPr>
                        <a:lnSpc>
                          <a:spcPts val="2400"/>
                        </a:lnSpc>
                        <a:spcAft>
                          <a:spcPts val="0"/>
                        </a:spcAft>
                        <a:tabLst>
                          <a:tab pos="114300" algn="l"/>
                        </a:tabLst>
                      </a:pPr>
                      <a:endParaRPr lang="zh-TW" sz="2000" kern="100" dirty="0">
                        <a:effectLst/>
                        <a:latin typeface="Times New Roman" panose="02020603050405020304" pitchFamily="18" charset="0"/>
                        <a:ea typeface="新細明體" panose="02020500000000000000" pitchFamily="18"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428628">
                <a:tc vMerge="1">
                  <a:txBody>
                    <a:bodyPr/>
                    <a:lstStyle/>
                    <a:p>
                      <a:endParaRPr lang="zh-TW" altLang="en-US" dirty="0"/>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800" b="0" i="0" u="none" strike="noStrike" kern="1200" baseline="0" dirty="0">
                          <a:solidFill>
                            <a:schemeClr val="dk1"/>
                          </a:solidFill>
                          <a:latin typeface="+mn-lt"/>
                          <a:ea typeface="+mn-ea"/>
                          <a:cs typeface="+mn-cs"/>
                        </a:rPr>
                        <a:t>       學科能力測驗、術科考試報名（</a:t>
                      </a:r>
                      <a:r>
                        <a:rPr lang="en-US" altLang="zh-TW" sz="1800" b="0" i="0" u="none" strike="noStrike" kern="1200" baseline="0" dirty="0">
                          <a:solidFill>
                            <a:schemeClr val="dk1"/>
                          </a:solidFill>
                          <a:latin typeface="+mn-lt"/>
                          <a:ea typeface="+mn-ea"/>
                          <a:cs typeface="+mn-cs"/>
                        </a:rPr>
                        <a:t>10/30</a:t>
                      </a:r>
                      <a:r>
                        <a:rPr lang="zh-TW" altLang="en-US" sz="1800" b="0" i="0" u="none" strike="noStrike" kern="1200" baseline="0" dirty="0">
                          <a:solidFill>
                            <a:schemeClr val="dk1"/>
                          </a:solidFill>
                          <a:latin typeface="+mn-lt"/>
                          <a:ea typeface="+mn-ea"/>
                          <a:cs typeface="+mn-cs"/>
                        </a:rPr>
                        <a:t>～</a:t>
                      </a:r>
                      <a:r>
                        <a:rPr lang="en-US" altLang="zh-TW" sz="1800" b="0" i="0" u="none" strike="noStrike" kern="1200" baseline="0" dirty="0">
                          <a:solidFill>
                            <a:schemeClr val="dk1"/>
                          </a:solidFill>
                          <a:latin typeface="+mn-lt"/>
                          <a:ea typeface="+mn-ea"/>
                          <a:cs typeface="+mn-cs"/>
                        </a:rPr>
                        <a:t>11/13</a:t>
                      </a:r>
                      <a:r>
                        <a:rPr lang="zh-TW" altLang="en-US" sz="1800" b="0" i="0" u="none" strike="noStrike" kern="1200" baseline="0" dirty="0">
                          <a:solidFill>
                            <a:schemeClr val="dk1"/>
                          </a:solidFill>
                          <a:latin typeface="+mn-lt"/>
                          <a:ea typeface="+mn-ea"/>
                          <a:cs typeface="+mn-cs"/>
                        </a:rPr>
                        <a:t>） 	</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pPr>
                        <a:lnSpc>
                          <a:spcPts val="2400"/>
                        </a:lnSpc>
                        <a:spcAft>
                          <a:spcPts val="0"/>
                        </a:spcAft>
                        <a:tabLst>
                          <a:tab pos="114300" algn="l"/>
                        </a:tabLst>
                      </a:pPr>
                      <a:endParaRPr lang="zh-TW" sz="2000" kern="100" dirty="0">
                        <a:effectLst/>
                        <a:latin typeface="Times New Roman" panose="02020603050405020304" pitchFamily="18" charset="0"/>
                        <a:ea typeface="新細明體" panose="02020500000000000000" pitchFamily="18"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634875">
                <a:tc rowSpan="2">
                  <a:txBody>
                    <a:bodyPr/>
                    <a:lstStyle/>
                    <a:p>
                      <a:pPr marL="0" marR="0" indent="0" algn="ctr" defTabSz="914400" rtl="0" eaLnBrk="1" fontAlgn="auto" latinLnBrk="0" hangingPunct="1">
                        <a:lnSpc>
                          <a:spcPts val="2000"/>
                        </a:lnSpc>
                        <a:spcBef>
                          <a:spcPts val="0"/>
                        </a:spcBef>
                        <a:spcAft>
                          <a:spcPts val="0"/>
                        </a:spcAft>
                        <a:buClrTx/>
                        <a:buSzTx/>
                        <a:buFontTx/>
                        <a:buNone/>
                        <a:tabLst>
                          <a:tab pos="114300" algn="l"/>
                        </a:tabLst>
                        <a:defRPr/>
                      </a:pPr>
                      <a:r>
                        <a:rPr lang="en-US" altLang="zh-TW" sz="2000" b="0" i="0" u="none" strike="noStrike" kern="1200" baseline="0" dirty="0">
                          <a:solidFill>
                            <a:schemeClr val="dk1"/>
                          </a:solidFill>
                          <a:latin typeface="+mn-lt"/>
                          <a:ea typeface="+mn-ea"/>
                          <a:cs typeface="+mn-cs"/>
                        </a:rPr>
                        <a:t> 109/11 	</a:t>
                      </a:r>
                    </a:p>
                    <a:p>
                      <a:pPr algn="ctr">
                        <a:lnSpc>
                          <a:spcPts val="2000"/>
                        </a:lnSpc>
                        <a:spcAft>
                          <a:spcPts val="0"/>
                        </a:spcAft>
                        <a:tabLst>
                          <a:tab pos="114300" algn="l"/>
                        </a:tabLst>
                      </a:pPr>
                      <a:endParaRPr lang="zh-TW" sz="2000" kern="100" dirty="0">
                        <a:effectLst/>
                        <a:latin typeface="Times New Roman" panose="02020603050405020304" pitchFamily="18" charset="0"/>
                        <a:ea typeface="新細明體" panose="02020500000000000000" pitchFamily="18"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a:r>
                        <a:rPr lang="zh-TW" altLang="en-US" sz="1800" b="0" i="0" u="none" strike="noStrike" kern="1200" baseline="0" dirty="0">
                          <a:solidFill>
                            <a:schemeClr val="dk1"/>
                          </a:solidFill>
                          <a:latin typeface="+mn-lt"/>
                          <a:ea typeface="+mn-ea"/>
                          <a:cs typeface="+mn-cs"/>
                        </a:rPr>
                        <a:t>寄發英聽測驗</a:t>
                      </a:r>
                      <a:r>
                        <a:rPr lang="en-US" altLang="zh-TW" sz="1800" b="0" i="0" u="none" strike="noStrike" kern="1200" baseline="0" dirty="0">
                          <a:solidFill>
                            <a:schemeClr val="dk1"/>
                          </a:solidFill>
                          <a:latin typeface="+mn-lt"/>
                          <a:ea typeface="+mn-ea"/>
                          <a:cs typeface="+mn-cs"/>
                        </a:rPr>
                        <a:t>(1)</a:t>
                      </a:r>
                      <a:r>
                        <a:rPr lang="zh-TW" altLang="en-US" sz="1800" b="0" i="0" u="none" strike="noStrike" kern="1200" baseline="0" dirty="0">
                          <a:solidFill>
                            <a:schemeClr val="dk1"/>
                          </a:solidFill>
                          <a:latin typeface="+mn-lt"/>
                          <a:ea typeface="+mn-ea"/>
                          <a:cs typeface="+mn-cs"/>
                        </a:rPr>
                        <a:t>成績單（</a:t>
                      </a:r>
                      <a:r>
                        <a:rPr lang="en-US" altLang="zh-TW" sz="1800" b="0" i="0" u="none" strike="noStrike" kern="1200" baseline="0" dirty="0">
                          <a:solidFill>
                            <a:schemeClr val="dk1"/>
                          </a:solidFill>
                          <a:latin typeface="+mn-lt"/>
                          <a:ea typeface="+mn-ea"/>
                          <a:cs typeface="+mn-cs"/>
                        </a:rPr>
                        <a:t>11/5</a:t>
                      </a:r>
                      <a:r>
                        <a:rPr lang="zh-TW" altLang="en-US" sz="1800" b="0" i="0" u="none" strike="noStrike" kern="1200" baseline="0" dirty="0">
                          <a:solidFill>
                            <a:schemeClr val="dk1"/>
                          </a:solidFill>
                          <a:latin typeface="+mn-lt"/>
                          <a:ea typeface="+mn-ea"/>
                          <a:cs typeface="+mn-cs"/>
                        </a:rPr>
                        <a:t>） </a:t>
                      </a:r>
                    </a:p>
                    <a:p>
                      <a:pPr algn="ctr"/>
                      <a:r>
                        <a:rPr lang="zh-TW" altLang="en-US" sz="1800" b="0" i="0" u="none" strike="noStrike" kern="1200" baseline="0" dirty="0">
                          <a:solidFill>
                            <a:schemeClr val="dk1"/>
                          </a:solidFill>
                          <a:latin typeface="+mn-lt"/>
                          <a:ea typeface="+mn-ea"/>
                          <a:cs typeface="+mn-cs"/>
                        </a:rPr>
                        <a:t>           英聽測驗</a:t>
                      </a:r>
                      <a:r>
                        <a:rPr lang="en-US" altLang="zh-TW" sz="1800" b="0" i="0" u="none" strike="noStrike" kern="1200" baseline="0" dirty="0">
                          <a:solidFill>
                            <a:schemeClr val="dk1"/>
                          </a:solidFill>
                          <a:latin typeface="+mn-lt"/>
                          <a:ea typeface="+mn-ea"/>
                          <a:cs typeface="+mn-cs"/>
                        </a:rPr>
                        <a:t>(2)</a:t>
                      </a:r>
                      <a:r>
                        <a:rPr lang="zh-TW" altLang="en-US" sz="1800" b="0" i="0" u="none" strike="noStrike" kern="1200" baseline="0" dirty="0">
                          <a:solidFill>
                            <a:schemeClr val="dk1"/>
                          </a:solidFill>
                          <a:latin typeface="+mn-lt"/>
                          <a:ea typeface="+mn-ea"/>
                          <a:cs typeface="+mn-cs"/>
                        </a:rPr>
                        <a:t>報名（</a:t>
                      </a:r>
                      <a:r>
                        <a:rPr lang="en-US" altLang="zh-TW" sz="1800" b="0" i="0" u="none" strike="noStrike" kern="1200" baseline="0" dirty="0">
                          <a:solidFill>
                            <a:schemeClr val="dk1"/>
                          </a:solidFill>
                          <a:latin typeface="+mn-lt"/>
                          <a:ea typeface="+mn-ea"/>
                          <a:cs typeface="+mn-cs"/>
                        </a:rPr>
                        <a:t>11/9</a:t>
                      </a:r>
                      <a:r>
                        <a:rPr lang="zh-TW" altLang="en-US" sz="1800" b="0" i="0" u="none" strike="noStrike" kern="1200" baseline="0" dirty="0">
                          <a:solidFill>
                            <a:schemeClr val="dk1"/>
                          </a:solidFill>
                          <a:latin typeface="+mn-lt"/>
                          <a:ea typeface="+mn-ea"/>
                          <a:cs typeface="+mn-cs"/>
                        </a:rPr>
                        <a:t>～</a:t>
                      </a:r>
                      <a:r>
                        <a:rPr lang="en-US" altLang="zh-TW" sz="1800" b="0" i="0" u="none" strike="noStrike" kern="1200" baseline="0" dirty="0">
                          <a:solidFill>
                            <a:schemeClr val="dk1"/>
                          </a:solidFill>
                          <a:latin typeface="+mn-lt"/>
                          <a:ea typeface="+mn-ea"/>
                          <a:cs typeface="+mn-cs"/>
                        </a:rPr>
                        <a:t>11/13</a:t>
                      </a:r>
                      <a:r>
                        <a:rPr lang="zh-TW" altLang="en-US" sz="1800" b="0" i="0" u="none" strike="noStrike" kern="1200" baseline="0" dirty="0">
                          <a:solidFill>
                            <a:schemeClr val="dk1"/>
                          </a:solidFill>
                          <a:latin typeface="+mn-lt"/>
                          <a:ea typeface="+mn-ea"/>
                          <a:cs typeface="+mn-cs"/>
                        </a:rPr>
                        <a:t>） 	</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sz="1800" b="0" i="0" u="none" strike="noStrike" kern="1200" baseline="0" dirty="0">
                        <a:solidFill>
                          <a:schemeClr val="dk1"/>
                        </a:solidFill>
                        <a:latin typeface="+mn-lt"/>
                        <a:ea typeface="+mn-ea"/>
                        <a:cs typeface="+mn-cs"/>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708810">
                <a:tc vMerge="1">
                  <a:txBody>
                    <a:bodyPr/>
                    <a:lstStyle/>
                    <a:p>
                      <a:endParaRPr lang="zh-TW" altLang="en-US"/>
                    </a:p>
                  </a:txBody>
                  <a:tcPr/>
                </a:tc>
                <a:tc>
                  <a:txBody>
                    <a:bodyPr/>
                    <a:lstStyle/>
                    <a:p>
                      <a:pPr marL="0" marR="0" indent="0" algn="ctr" defTabSz="914400" rtl="0" eaLnBrk="1" fontAlgn="auto" latinLnBrk="0" hangingPunct="1">
                        <a:lnSpc>
                          <a:spcPts val="2400"/>
                        </a:lnSpc>
                        <a:spcBef>
                          <a:spcPts val="0"/>
                        </a:spcBef>
                        <a:spcAft>
                          <a:spcPts val="0"/>
                        </a:spcAft>
                        <a:buClrTx/>
                        <a:buSzTx/>
                        <a:buFontTx/>
                        <a:buNone/>
                        <a:tabLst>
                          <a:tab pos="114300" algn="l"/>
                        </a:tabLst>
                        <a:defRPr/>
                      </a:pPr>
                      <a:r>
                        <a:rPr lang="zh-TW" altLang="en-US" sz="1800" b="0" i="0" u="none" strike="noStrike" kern="1200" baseline="0" dirty="0">
                          <a:solidFill>
                            <a:schemeClr val="dk1"/>
                          </a:solidFill>
                          <a:latin typeface="+mn-lt"/>
                          <a:ea typeface="+mn-ea"/>
                          <a:cs typeface="+mn-cs"/>
                        </a:rPr>
                        <a:t>發售繁星推薦入學簡章</a:t>
                      </a:r>
                      <a:r>
                        <a:rPr lang="en-US" altLang="zh-TW" sz="1800" b="0" i="0" u="none" strike="noStrike" kern="1200" baseline="0" dirty="0">
                          <a:solidFill>
                            <a:schemeClr val="dk1"/>
                          </a:solidFill>
                          <a:latin typeface="+mn-lt"/>
                          <a:ea typeface="+mn-ea"/>
                          <a:cs typeface="+mn-cs"/>
                        </a:rPr>
                        <a:t>(11/12</a:t>
                      </a:r>
                      <a:r>
                        <a:rPr lang="zh-TW" altLang="en-US" sz="1800" b="0" i="0" u="none" strike="noStrike" kern="1200" baseline="0" dirty="0">
                          <a:solidFill>
                            <a:schemeClr val="dk1"/>
                          </a:solidFill>
                          <a:latin typeface="+mn-lt"/>
                          <a:ea typeface="+mn-ea"/>
                          <a:cs typeface="+mn-cs"/>
                        </a:rPr>
                        <a:t>） 	</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ts val="2400"/>
                        </a:lnSpc>
                        <a:spcBef>
                          <a:spcPts val="0"/>
                        </a:spcBef>
                        <a:spcAft>
                          <a:spcPts val="0"/>
                        </a:spcAft>
                        <a:buClrTx/>
                        <a:buSzTx/>
                        <a:buFontTx/>
                        <a:buNone/>
                        <a:tabLst>
                          <a:tab pos="114300" algn="l"/>
                        </a:tabLst>
                        <a:defRPr/>
                      </a:pPr>
                      <a:r>
                        <a:rPr lang="zh-TW" altLang="en-US" sz="1800" b="0" i="0" u="none" strike="noStrike" kern="1200" baseline="0" dirty="0">
                          <a:solidFill>
                            <a:schemeClr val="dk1"/>
                          </a:solidFill>
                          <a:latin typeface="+mn-lt"/>
                          <a:ea typeface="+mn-ea"/>
                          <a:cs typeface="+mn-cs"/>
                        </a:rPr>
                        <a:t>發售個人申請入學簡章</a:t>
                      </a:r>
                      <a:r>
                        <a:rPr lang="en-US" altLang="zh-TW" sz="1800" b="0" i="0" u="none" strike="noStrike" kern="1200" baseline="0" dirty="0">
                          <a:solidFill>
                            <a:schemeClr val="dk1"/>
                          </a:solidFill>
                          <a:latin typeface="+mn-lt"/>
                          <a:ea typeface="+mn-ea"/>
                          <a:cs typeface="+mn-cs"/>
                        </a:rPr>
                        <a:t>(11/12</a:t>
                      </a:r>
                      <a:r>
                        <a:rPr lang="zh-TW" altLang="en-US" sz="1800" b="0" i="0" u="none" strike="noStrike" kern="1200" baseline="0" dirty="0">
                          <a:solidFill>
                            <a:schemeClr val="dk1"/>
                          </a:solidFill>
                          <a:latin typeface="+mn-lt"/>
                          <a:ea typeface="+mn-ea"/>
                          <a:cs typeface="+mn-cs"/>
                        </a:rPr>
                        <a:t>） 	</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1800" b="0" i="0" u="none" strike="noStrike" kern="1200" baseline="0" dirty="0">
                          <a:solidFill>
                            <a:schemeClr val="dk1"/>
                          </a:solidFill>
                          <a:latin typeface="+mn-lt"/>
                          <a:ea typeface="+mn-ea"/>
                          <a:cs typeface="+mn-cs"/>
                        </a:rPr>
                        <a:t>發售考試入學簡章 </a:t>
                      </a:r>
                    </a:p>
                    <a:p>
                      <a:r>
                        <a:rPr lang="zh-TW" altLang="en-US" sz="1800" b="0" i="0" u="none" strike="noStrike" kern="1200" baseline="0" dirty="0">
                          <a:solidFill>
                            <a:schemeClr val="dk1"/>
                          </a:solidFill>
                          <a:latin typeface="+mn-lt"/>
                          <a:ea typeface="+mn-ea"/>
                          <a:cs typeface="+mn-cs"/>
                        </a:rPr>
                        <a:t>（</a:t>
                      </a:r>
                      <a:r>
                        <a:rPr lang="en-US" altLang="zh-TW" sz="1800" b="0" i="0" u="none" strike="noStrike" kern="1200" baseline="0" dirty="0">
                          <a:solidFill>
                            <a:schemeClr val="dk1"/>
                          </a:solidFill>
                          <a:latin typeface="+mn-lt"/>
                          <a:ea typeface="+mn-ea"/>
                          <a:cs typeface="+mn-cs"/>
                        </a:rPr>
                        <a:t>11/12</a:t>
                      </a:r>
                      <a:r>
                        <a:rPr lang="zh-TW" altLang="en-US" sz="1800" b="0" i="0" u="none" strike="noStrike" kern="1200" baseline="0" dirty="0">
                          <a:solidFill>
                            <a:schemeClr val="dk1"/>
                          </a:solidFill>
                          <a:latin typeface="+mn-lt"/>
                          <a:ea typeface="+mn-ea"/>
                          <a:cs typeface="+mn-cs"/>
                        </a:rPr>
                        <a:t>） </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708810">
                <a:tc>
                  <a:txBody>
                    <a:bodyPr/>
                    <a:lstStyle/>
                    <a:p>
                      <a:pPr algn="ctr">
                        <a:lnSpc>
                          <a:spcPts val="2400"/>
                        </a:lnSpc>
                        <a:spcAft>
                          <a:spcPts val="0"/>
                        </a:spcAft>
                        <a:tabLst>
                          <a:tab pos="114300" algn="l"/>
                        </a:tabLst>
                      </a:pPr>
                      <a:r>
                        <a:rPr lang="en-US" sz="2000" b="0" kern="0" dirty="0">
                          <a:effectLst/>
                          <a:latin typeface="+mj-lt"/>
                          <a:ea typeface="+mj-ea"/>
                        </a:rPr>
                        <a:t>10</a:t>
                      </a:r>
                      <a:r>
                        <a:rPr lang="en-US" altLang="zh-TW" sz="2000" b="0" kern="0" dirty="0">
                          <a:effectLst/>
                          <a:latin typeface="+mj-lt"/>
                          <a:ea typeface="+mj-ea"/>
                        </a:rPr>
                        <a:t>9</a:t>
                      </a:r>
                      <a:r>
                        <a:rPr lang="en-US" sz="2000" b="0" kern="0" dirty="0">
                          <a:effectLst/>
                          <a:latin typeface="+mj-lt"/>
                          <a:ea typeface="+mj-ea"/>
                        </a:rPr>
                        <a:t>/12</a:t>
                      </a:r>
                      <a:endParaRPr lang="zh-TW" sz="2000" b="0" kern="100" dirty="0">
                        <a:effectLst/>
                        <a:latin typeface="+mj-lt"/>
                        <a:ea typeface="+mj-ea"/>
                      </a:endParaRPr>
                    </a:p>
                  </a:txBody>
                  <a:tcPr marL="6809" marR="68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a:r>
                        <a:rPr lang="zh-TW" altLang="en-US" sz="1800" b="0" i="0" u="none" strike="noStrike" kern="1200" baseline="0" dirty="0">
                          <a:solidFill>
                            <a:schemeClr val="dk1"/>
                          </a:solidFill>
                          <a:latin typeface="+mn-lt"/>
                          <a:ea typeface="+mn-ea"/>
                          <a:cs typeface="+mn-cs"/>
                        </a:rPr>
                        <a:t> </a:t>
                      </a:r>
                      <a:r>
                        <a:rPr lang="zh-TW" altLang="en-US" sz="1800" b="1" i="0" u="none" strike="noStrike" kern="1200" baseline="0" dirty="0">
                          <a:solidFill>
                            <a:schemeClr val="dk1"/>
                          </a:solidFill>
                          <a:latin typeface="+mn-lt"/>
                          <a:ea typeface="+mn-ea"/>
                          <a:cs typeface="+mn-cs"/>
                        </a:rPr>
                        <a:t>英聽測驗</a:t>
                      </a:r>
                      <a:r>
                        <a:rPr lang="en-US" altLang="zh-TW" sz="1800" b="1" i="0" u="none" strike="noStrike" kern="1200" baseline="0" dirty="0">
                          <a:solidFill>
                            <a:schemeClr val="dk1"/>
                          </a:solidFill>
                          <a:latin typeface="+mn-lt"/>
                          <a:ea typeface="+mn-ea"/>
                          <a:cs typeface="+mn-cs"/>
                        </a:rPr>
                        <a:t>(2)</a:t>
                      </a:r>
                      <a:r>
                        <a:rPr lang="zh-TW" altLang="en-US" sz="1800" b="1" i="0" u="none" strike="noStrike" kern="1200" baseline="0" dirty="0">
                          <a:solidFill>
                            <a:schemeClr val="dk1"/>
                          </a:solidFill>
                          <a:latin typeface="+mn-lt"/>
                          <a:ea typeface="+mn-ea"/>
                          <a:cs typeface="+mn-cs"/>
                        </a:rPr>
                        <a:t>（</a:t>
                      </a:r>
                      <a:r>
                        <a:rPr lang="en-US" altLang="zh-TW" sz="1800" b="1" i="0" u="none" strike="noStrike" kern="1200" baseline="0" dirty="0">
                          <a:solidFill>
                            <a:schemeClr val="dk1"/>
                          </a:solidFill>
                          <a:latin typeface="+mn-lt"/>
                          <a:ea typeface="+mn-ea"/>
                          <a:cs typeface="+mn-cs"/>
                        </a:rPr>
                        <a:t>12/12</a:t>
                      </a:r>
                      <a:r>
                        <a:rPr lang="zh-TW" altLang="en-US" sz="1800" b="1" i="0" u="none" strike="noStrike" kern="1200" baseline="0" dirty="0">
                          <a:solidFill>
                            <a:schemeClr val="dk1"/>
                          </a:solidFill>
                          <a:latin typeface="+mn-lt"/>
                          <a:ea typeface="+mn-ea"/>
                          <a:cs typeface="+mn-cs"/>
                        </a:rPr>
                        <a:t>） </a:t>
                      </a:r>
                    </a:p>
                    <a:p>
                      <a:pPr algn="ctr"/>
                      <a:r>
                        <a:rPr lang="zh-TW" altLang="en-US" sz="1800" b="0" i="0" u="none" strike="noStrike" kern="1200" baseline="0" dirty="0">
                          <a:solidFill>
                            <a:schemeClr val="dk1"/>
                          </a:solidFill>
                          <a:latin typeface="+mn-lt"/>
                          <a:ea typeface="+mn-ea"/>
                          <a:cs typeface="+mn-cs"/>
                        </a:rPr>
                        <a:t>    寄發英聽測驗</a:t>
                      </a:r>
                      <a:r>
                        <a:rPr lang="en-US" altLang="zh-TW" sz="1800" b="0" i="0" u="none" strike="noStrike" kern="1200" baseline="0" dirty="0">
                          <a:solidFill>
                            <a:schemeClr val="dk1"/>
                          </a:solidFill>
                          <a:latin typeface="+mn-lt"/>
                          <a:ea typeface="+mn-ea"/>
                          <a:cs typeface="+mn-cs"/>
                        </a:rPr>
                        <a:t>(2)</a:t>
                      </a:r>
                      <a:r>
                        <a:rPr lang="zh-TW" altLang="en-US" sz="1800" b="0" i="0" u="none" strike="noStrike" kern="1200" baseline="0" dirty="0">
                          <a:solidFill>
                            <a:schemeClr val="dk1"/>
                          </a:solidFill>
                          <a:latin typeface="+mn-lt"/>
                          <a:ea typeface="+mn-ea"/>
                          <a:cs typeface="+mn-cs"/>
                        </a:rPr>
                        <a:t>成績單（</a:t>
                      </a:r>
                      <a:r>
                        <a:rPr lang="en-US" altLang="zh-TW" sz="1800" b="0" i="0" u="none" strike="noStrike" kern="1200" baseline="0" dirty="0">
                          <a:solidFill>
                            <a:schemeClr val="dk1"/>
                          </a:solidFill>
                          <a:latin typeface="+mn-lt"/>
                          <a:ea typeface="+mn-ea"/>
                          <a:cs typeface="+mn-cs"/>
                        </a:rPr>
                        <a:t>12/24</a:t>
                      </a:r>
                      <a:r>
                        <a:rPr lang="zh-TW" altLang="en-US" sz="1800" b="0" i="0" u="none" strike="noStrike" kern="1200" baseline="0" dirty="0">
                          <a:solidFill>
                            <a:schemeClr val="dk1"/>
                          </a:solidFill>
                          <a:latin typeface="+mn-lt"/>
                          <a:ea typeface="+mn-ea"/>
                          <a:cs typeface="+mn-cs"/>
                        </a:rPr>
                        <a:t>） </a:t>
                      </a:r>
                    </a:p>
                  </a:txBody>
                  <a:tcPr marL="6809" marR="68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lnSpc>
                          <a:spcPts val="2400"/>
                        </a:lnSpc>
                        <a:spcAft>
                          <a:spcPts val="0"/>
                        </a:spcAft>
                        <a:tabLst>
                          <a:tab pos="114300" algn="l"/>
                        </a:tabLst>
                      </a:pPr>
                      <a:endParaRPr lang="zh-TW" sz="2000" kern="100" dirty="0">
                        <a:effectLst/>
                        <a:latin typeface="+mj-ea"/>
                        <a:ea typeface="+mj-ea"/>
                      </a:endParaRPr>
                    </a:p>
                  </a:txBody>
                  <a:tcPr marL="6809" marR="68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28494220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normAutofit fontScale="85000" lnSpcReduction="20000"/>
          </a:bodyPr>
          <a:lstStyle/>
          <a:p>
            <a:pPr>
              <a:defRPr/>
            </a:pPr>
            <a:fld id="{364BA64F-B2FE-4BBA-B1ED-3FE5C98622AC}" type="slidenum">
              <a:rPr lang="en-US" altLang="zh-TW" smtClean="0"/>
              <a:pPr>
                <a:defRPr/>
              </a:pPr>
              <a:t>71</a:t>
            </a:fld>
            <a:endParaRPr lang="en-US" altLang="zh-TW"/>
          </a:p>
        </p:txBody>
      </p:sp>
      <p:graphicFrame>
        <p:nvGraphicFramePr>
          <p:cNvPr id="5" name="表格 4"/>
          <p:cNvGraphicFramePr>
            <a:graphicFrameLocks noGrp="1"/>
          </p:cNvGraphicFramePr>
          <p:nvPr>
            <p:extLst>
              <p:ext uri="{D42A27DB-BD31-4B8C-83A1-F6EECF244321}">
                <p14:modId xmlns:p14="http://schemas.microsoft.com/office/powerpoint/2010/main" val="3161931770"/>
              </p:ext>
            </p:extLst>
          </p:nvPr>
        </p:nvGraphicFramePr>
        <p:xfrm>
          <a:off x="309530" y="428605"/>
          <a:ext cx="9358378" cy="6225589"/>
        </p:xfrm>
        <a:graphic>
          <a:graphicData uri="http://schemas.openxmlformats.org/drawingml/2006/table">
            <a:tbl>
              <a:tblPr>
                <a:tableStyleId>{5C22544A-7EE6-4342-B048-85BDC9FD1C3A}</a:tableStyleId>
              </a:tblPr>
              <a:tblGrid>
                <a:gridCol w="1114092">
                  <a:extLst>
                    <a:ext uri="{9D8B030D-6E8A-4147-A177-3AD203B41FA5}">
                      <a16:colId xmlns:a16="http://schemas.microsoft.com/office/drawing/2014/main" val="20000"/>
                    </a:ext>
                  </a:extLst>
                </a:gridCol>
                <a:gridCol w="3045187">
                  <a:extLst>
                    <a:ext uri="{9D8B030D-6E8A-4147-A177-3AD203B41FA5}">
                      <a16:colId xmlns:a16="http://schemas.microsoft.com/office/drawing/2014/main" val="20001"/>
                    </a:ext>
                  </a:extLst>
                </a:gridCol>
                <a:gridCol w="3140199">
                  <a:extLst>
                    <a:ext uri="{9D8B030D-6E8A-4147-A177-3AD203B41FA5}">
                      <a16:colId xmlns:a16="http://schemas.microsoft.com/office/drawing/2014/main" val="20002"/>
                    </a:ext>
                  </a:extLst>
                </a:gridCol>
                <a:gridCol w="131968">
                  <a:extLst>
                    <a:ext uri="{9D8B030D-6E8A-4147-A177-3AD203B41FA5}">
                      <a16:colId xmlns:a16="http://schemas.microsoft.com/office/drawing/2014/main" val="20003"/>
                    </a:ext>
                  </a:extLst>
                </a:gridCol>
                <a:gridCol w="1926932">
                  <a:extLst>
                    <a:ext uri="{9D8B030D-6E8A-4147-A177-3AD203B41FA5}">
                      <a16:colId xmlns:a16="http://schemas.microsoft.com/office/drawing/2014/main" val="20004"/>
                    </a:ext>
                  </a:extLst>
                </a:gridCol>
              </a:tblGrid>
              <a:tr h="637479">
                <a:tc>
                  <a:txBody>
                    <a:bodyPr/>
                    <a:lstStyle/>
                    <a:p>
                      <a:pPr indent="15240">
                        <a:lnSpc>
                          <a:spcPts val="2000"/>
                        </a:lnSpc>
                        <a:spcAft>
                          <a:spcPts val="0"/>
                        </a:spcAft>
                      </a:pPr>
                      <a:r>
                        <a:rPr lang="zh-TW" altLang="zh-TW" sz="1800" kern="0" dirty="0">
                          <a:effectLst/>
                          <a:latin typeface="+mj-ea"/>
                          <a:ea typeface="+mj-ea"/>
                        </a:rPr>
                        <a:t>日期</a:t>
                      </a:r>
                      <a:r>
                        <a:rPr lang="en-US" altLang="zh-TW" sz="1800" kern="0" dirty="0">
                          <a:effectLst/>
                          <a:latin typeface="+mj-ea"/>
                          <a:ea typeface="+mj-ea"/>
                        </a:rPr>
                        <a:t>\</a:t>
                      </a:r>
                      <a:r>
                        <a:rPr lang="zh-TW" altLang="en-US" sz="1800" kern="0" dirty="0">
                          <a:effectLst/>
                          <a:latin typeface="+mj-ea"/>
                          <a:ea typeface="+mj-ea"/>
                        </a:rPr>
                        <a:t>管道</a:t>
                      </a:r>
                      <a:endParaRPr lang="zh-TW" altLang="zh-TW" sz="1800" kern="100" dirty="0">
                        <a:effectLst/>
                        <a:latin typeface="+mj-ea"/>
                        <a:ea typeface="+mj-ea"/>
                      </a:endParaRPr>
                    </a:p>
                  </a:txBody>
                  <a:tcPr marL="6809" marR="68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2000"/>
                        </a:lnSpc>
                        <a:spcAft>
                          <a:spcPts val="0"/>
                        </a:spcAft>
                        <a:tabLst>
                          <a:tab pos="114300" algn="l"/>
                        </a:tabLst>
                      </a:pPr>
                      <a:r>
                        <a:rPr lang="zh-TW" sz="2000" kern="0" dirty="0">
                          <a:effectLst/>
                        </a:rPr>
                        <a:t>繁星推薦入學</a:t>
                      </a:r>
                      <a:endParaRPr lang="zh-TW" sz="2000" kern="100" dirty="0">
                        <a:effectLst/>
                        <a:latin typeface="Times New Roman" panose="02020603050405020304" pitchFamily="18" charset="0"/>
                        <a:ea typeface="新細明體" panose="02020500000000000000" pitchFamily="18"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gridSpan="2">
                  <a:txBody>
                    <a:bodyPr/>
                    <a:lstStyle/>
                    <a:p>
                      <a:pPr algn="ctr">
                        <a:lnSpc>
                          <a:spcPts val="2000"/>
                        </a:lnSpc>
                        <a:spcAft>
                          <a:spcPts val="0"/>
                        </a:spcAft>
                        <a:tabLst>
                          <a:tab pos="114300" algn="l"/>
                        </a:tabLst>
                      </a:pPr>
                      <a:r>
                        <a:rPr lang="zh-TW" sz="2000" kern="0" dirty="0">
                          <a:effectLst/>
                        </a:rPr>
                        <a:t>個人申請入學</a:t>
                      </a:r>
                      <a:endParaRPr lang="zh-TW" sz="2000" kern="100" dirty="0">
                        <a:effectLst/>
                        <a:latin typeface="Times New Roman" panose="02020603050405020304" pitchFamily="18" charset="0"/>
                        <a:ea typeface="新細明體" panose="02020500000000000000" pitchFamily="18"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hMerge="1">
                  <a:txBody>
                    <a:bodyPr/>
                    <a:lstStyle/>
                    <a:p>
                      <a:pPr algn="ctr">
                        <a:lnSpc>
                          <a:spcPts val="2000"/>
                        </a:lnSpc>
                        <a:spcAft>
                          <a:spcPts val="0"/>
                        </a:spcAft>
                        <a:tabLst>
                          <a:tab pos="114300" algn="l"/>
                        </a:tabLst>
                      </a:pPr>
                      <a:endParaRPr lang="zh-TW" sz="2000" kern="100" dirty="0">
                        <a:effectLst/>
                        <a:latin typeface="Times New Roman" panose="02020603050405020304" pitchFamily="18" charset="0"/>
                        <a:ea typeface="新細明體" panose="02020500000000000000" pitchFamily="18"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lnSpc>
                          <a:spcPts val="2000"/>
                        </a:lnSpc>
                        <a:spcAft>
                          <a:spcPts val="0"/>
                        </a:spcAft>
                        <a:tabLst>
                          <a:tab pos="114300" algn="l"/>
                        </a:tabLst>
                      </a:pPr>
                      <a:r>
                        <a:rPr lang="zh-TW" sz="2000" kern="0" dirty="0">
                          <a:effectLst/>
                        </a:rPr>
                        <a:t>考試入學</a:t>
                      </a:r>
                      <a:endParaRPr lang="zh-TW" sz="2000" kern="100" dirty="0">
                        <a:effectLst/>
                        <a:latin typeface="Times New Roman" panose="02020603050405020304" pitchFamily="18" charset="0"/>
                        <a:ea typeface="新細明體" panose="02020500000000000000" pitchFamily="18"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0"/>
                  </a:ext>
                </a:extLst>
              </a:tr>
              <a:tr h="459304">
                <a:tc rowSpan="2">
                  <a:txBody>
                    <a:bodyPr/>
                    <a:lstStyle/>
                    <a:p>
                      <a:pPr algn="ctr">
                        <a:lnSpc>
                          <a:spcPts val="2400"/>
                        </a:lnSpc>
                        <a:spcAft>
                          <a:spcPts val="0"/>
                        </a:spcAft>
                        <a:tabLst>
                          <a:tab pos="114300" algn="l"/>
                        </a:tabLst>
                      </a:pPr>
                      <a:r>
                        <a:rPr lang="en-US" sz="2000" kern="0" dirty="0">
                          <a:effectLst/>
                          <a:latin typeface="+mj-lt"/>
                          <a:ea typeface="+mj-ea"/>
                        </a:rPr>
                        <a:t>1</a:t>
                      </a:r>
                      <a:r>
                        <a:rPr lang="en-US" altLang="zh-TW" sz="2000" kern="0" dirty="0">
                          <a:effectLst/>
                          <a:latin typeface="+mj-lt"/>
                          <a:ea typeface="+mj-ea"/>
                        </a:rPr>
                        <a:t>10</a:t>
                      </a:r>
                      <a:r>
                        <a:rPr lang="en-US" sz="2000" kern="0" dirty="0">
                          <a:effectLst/>
                          <a:latin typeface="+mj-lt"/>
                          <a:ea typeface="+mj-ea"/>
                        </a:rPr>
                        <a:t>/01</a:t>
                      </a:r>
                      <a:endParaRPr lang="zh-TW" sz="2000" kern="100" dirty="0">
                        <a:effectLst/>
                        <a:latin typeface="+mj-lt"/>
                        <a:ea typeface="+mj-ea"/>
                      </a:endParaRPr>
                    </a:p>
                    <a:p>
                      <a:pPr marL="0" marR="0" indent="0" algn="ctr" defTabSz="914400" rtl="0" eaLnBrk="1" fontAlgn="auto" latinLnBrk="0" hangingPunct="1">
                        <a:lnSpc>
                          <a:spcPts val="2400"/>
                        </a:lnSpc>
                        <a:spcBef>
                          <a:spcPts val="0"/>
                        </a:spcBef>
                        <a:spcAft>
                          <a:spcPts val="0"/>
                        </a:spcAft>
                        <a:buClrTx/>
                        <a:buSzTx/>
                        <a:buFontTx/>
                        <a:buNone/>
                        <a:tabLst>
                          <a:tab pos="114300" algn="l"/>
                        </a:tabLst>
                        <a:defRPr/>
                      </a:pPr>
                      <a:r>
                        <a:rPr lang="en-US" altLang="zh-TW" sz="2000" b="0" i="0" u="none" strike="noStrike" kern="1200" baseline="0" dirty="0">
                          <a:solidFill>
                            <a:schemeClr val="dk1"/>
                          </a:solidFill>
                          <a:latin typeface="+mn-lt"/>
                          <a:ea typeface="+mn-ea"/>
                          <a:cs typeface="+mn-cs"/>
                        </a:rPr>
                        <a:t>	</a:t>
                      </a:r>
                    </a:p>
                  </a:txBody>
                  <a:tcPr marL="6809" marR="68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marL="0" marR="0" indent="0" algn="ctr" defTabSz="914400" rtl="0" eaLnBrk="1" fontAlgn="auto" latinLnBrk="0" hangingPunct="1">
                        <a:lnSpc>
                          <a:spcPts val="2400"/>
                        </a:lnSpc>
                        <a:spcBef>
                          <a:spcPts val="0"/>
                        </a:spcBef>
                        <a:spcAft>
                          <a:spcPts val="0"/>
                        </a:spcAft>
                        <a:buClrTx/>
                        <a:buSzTx/>
                        <a:buFontTx/>
                        <a:buNone/>
                        <a:tabLst>
                          <a:tab pos="114300" algn="l"/>
                        </a:tabLst>
                        <a:defRPr/>
                      </a:pPr>
                      <a:r>
                        <a:rPr lang="zh-TW" altLang="en-US" sz="1800" b="1" i="0" u="none" strike="noStrike" kern="1200" baseline="0" dirty="0">
                          <a:solidFill>
                            <a:schemeClr val="dk1"/>
                          </a:solidFill>
                          <a:latin typeface="+mn-lt"/>
                          <a:ea typeface="+mn-ea"/>
                          <a:cs typeface="+mn-cs"/>
                        </a:rPr>
                        <a:t>學科能力測驗考試（</a:t>
                      </a:r>
                      <a:r>
                        <a:rPr lang="en-US" altLang="zh-TW" sz="1800" b="1" i="0" u="none" strike="noStrike" kern="1200" baseline="0" dirty="0">
                          <a:solidFill>
                            <a:schemeClr val="dk1"/>
                          </a:solidFill>
                          <a:latin typeface="+mn-lt"/>
                          <a:ea typeface="+mn-ea"/>
                          <a:cs typeface="+mn-cs"/>
                        </a:rPr>
                        <a:t>1/22</a:t>
                      </a:r>
                      <a:r>
                        <a:rPr lang="zh-TW" altLang="en-US" sz="1800" b="1" i="0" u="none" strike="noStrike" kern="1200" baseline="0" dirty="0">
                          <a:solidFill>
                            <a:schemeClr val="dk1"/>
                          </a:solidFill>
                          <a:latin typeface="+mn-lt"/>
                          <a:ea typeface="+mn-ea"/>
                          <a:cs typeface="+mn-cs"/>
                        </a:rPr>
                        <a:t>～</a:t>
                      </a:r>
                      <a:r>
                        <a:rPr lang="en-US" altLang="zh-TW" sz="1800" b="1" i="0" u="none" strike="noStrike" kern="1200" baseline="0" dirty="0">
                          <a:solidFill>
                            <a:schemeClr val="dk1"/>
                          </a:solidFill>
                          <a:latin typeface="+mn-lt"/>
                          <a:ea typeface="+mn-ea"/>
                          <a:cs typeface="+mn-cs"/>
                        </a:rPr>
                        <a:t>1/23</a:t>
                      </a:r>
                      <a:r>
                        <a:rPr lang="zh-TW" altLang="en-US" sz="1800" b="1" i="0" u="none" strike="noStrike" kern="1200" baseline="0" dirty="0">
                          <a:solidFill>
                            <a:schemeClr val="dk1"/>
                          </a:solidFill>
                          <a:latin typeface="+mn-lt"/>
                          <a:ea typeface="+mn-ea"/>
                          <a:cs typeface="+mn-cs"/>
                        </a:rPr>
                        <a:t>） 	</a:t>
                      </a:r>
                    </a:p>
                  </a:txBody>
                  <a:tcPr marL="6809" marR="68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pPr algn="ctr">
                        <a:lnSpc>
                          <a:spcPts val="2400"/>
                        </a:lnSpc>
                        <a:spcAft>
                          <a:spcPts val="0"/>
                        </a:spcAft>
                        <a:tabLst>
                          <a:tab pos="114300" algn="l"/>
                        </a:tabLst>
                      </a:pPr>
                      <a:endParaRPr lang="zh-TW" sz="2000" kern="100" dirty="0">
                        <a:effectLst/>
                        <a:latin typeface="+mj-ea"/>
                        <a:ea typeface="+mj-ea"/>
                      </a:endParaRPr>
                    </a:p>
                  </a:txBody>
                  <a:tcPr marL="6809" marR="68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extLst>
                  <a:ext uri="{0D108BD9-81ED-4DB2-BD59-A6C34878D82A}">
                    <a16:rowId xmlns:a16="http://schemas.microsoft.com/office/drawing/2014/main" val="10001"/>
                  </a:ext>
                </a:extLst>
              </a:tr>
              <a:tr h="487604">
                <a:tc vMerge="1">
                  <a:txBody>
                    <a:bodyPr/>
                    <a:lstStyle/>
                    <a:p>
                      <a:pPr marL="0" marR="0" indent="0" algn="ctr" defTabSz="914400" rtl="0" eaLnBrk="1" fontAlgn="auto" latinLnBrk="0" hangingPunct="1">
                        <a:lnSpc>
                          <a:spcPts val="2400"/>
                        </a:lnSpc>
                        <a:spcBef>
                          <a:spcPts val="0"/>
                        </a:spcBef>
                        <a:spcAft>
                          <a:spcPts val="0"/>
                        </a:spcAft>
                        <a:buClrTx/>
                        <a:buSzTx/>
                        <a:buFontTx/>
                        <a:buNone/>
                        <a:tabLst>
                          <a:tab pos="114300" algn="l"/>
                        </a:tabLst>
                        <a:defRPr/>
                      </a:pPr>
                      <a:endParaRPr lang="en-US" altLang="zh-TW" sz="1800" b="0" i="0" u="none" strike="noStrike" kern="1200" baseline="0" dirty="0">
                        <a:solidFill>
                          <a:schemeClr val="dk1"/>
                        </a:solidFill>
                        <a:latin typeface="+mn-lt"/>
                        <a:ea typeface="+mn-ea"/>
                        <a:cs typeface="+mn-cs"/>
                      </a:endParaRPr>
                    </a:p>
                  </a:txBody>
                  <a:tcPr marL="6809" marR="68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marL="0" marR="0" indent="0" algn="ctr" defTabSz="914400" rtl="0" eaLnBrk="1" fontAlgn="auto" latinLnBrk="0" hangingPunct="1">
                        <a:lnSpc>
                          <a:spcPts val="2400"/>
                        </a:lnSpc>
                        <a:spcBef>
                          <a:spcPts val="0"/>
                        </a:spcBef>
                        <a:spcAft>
                          <a:spcPts val="0"/>
                        </a:spcAft>
                        <a:buClrTx/>
                        <a:buSzTx/>
                        <a:buFontTx/>
                        <a:buNone/>
                        <a:tabLst>
                          <a:tab pos="114300" algn="l"/>
                        </a:tabLst>
                        <a:defRPr/>
                      </a:pPr>
                      <a:r>
                        <a:rPr lang="zh-TW" altLang="en-US" sz="1800" b="1" i="0" u="none" strike="noStrike" kern="1200" baseline="0" dirty="0">
                          <a:solidFill>
                            <a:schemeClr val="dk1"/>
                          </a:solidFill>
                          <a:latin typeface="+mn-lt"/>
                          <a:ea typeface="+mn-ea"/>
                          <a:cs typeface="+mn-cs"/>
                        </a:rPr>
                        <a:t>     術科考試（體育組</a:t>
                      </a:r>
                      <a:r>
                        <a:rPr lang="en-US" altLang="zh-TW" sz="1800" b="1" i="0" u="none" strike="noStrike" kern="1200" baseline="0" dirty="0">
                          <a:solidFill>
                            <a:schemeClr val="dk1"/>
                          </a:solidFill>
                          <a:latin typeface="+mn-lt"/>
                          <a:ea typeface="+mn-ea"/>
                          <a:cs typeface="+mn-cs"/>
                        </a:rPr>
                        <a:t>1/25~1/27</a:t>
                      </a:r>
                      <a:r>
                        <a:rPr lang="zh-TW" altLang="en-US" sz="1800" b="1" i="0" u="none" strike="noStrike" kern="1200" baseline="0" dirty="0">
                          <a:solidFill>
                            <a:schemeClr val="dk1"/>
                          </a:solidFill>
                          <a:latin typeface="+mn-lt"/>
                          <a:ea typeface="+mn-ea"/>
                          <a:cs typeface="+mn-cs"/>
                        </a:rPr>
                        <a:t>、美術組</a:t>
                      </a:r>
                      <a:r>
                        <a:rPr lang="en-US" altLang="zh-TW" sz="1800" b="1" i="0" u="none" strike="noStrike" kern="1200" baseline="0" dirty="0">
                          <a:solidFill>
                            <a:schemeClr val="dk1"/>
                          </a:solidFill>
                          <a:latin typeface="+mn-lt"/>
                          <a:ea typeface="+mn-ea"/>
                          <a:cs typeface="+mn-cs"/>
                        </a:rPr>
                        <a:t>1/29</a:t>
                      </a:r>
                      <a:r>
                        <a:rPr lang="zh-TW" altLang="en-US" sz="1800" b="1" i="0" u="none" strike="noStrike" kern="1200" baseline="0" dirty="0">
                          <a:solidFill>
                            <a:schemeClr val="dk1"/>
                          </a:solidFill>
                          <a:latin typeface="+mn-lt"/>
                          <a:ea typeface="+mn-ea"/>
                          <a:cs typeface="+mn-cs"/>
                        </a:rPr>
                        <a:t>～</a:t>
                      </a:r>
                      <a:r>
                        <a:rPr lang="en-US" altLang="zh-TW" sz="1800" b="1" i="0" u="none" strike="noStrike" kern="1200" baseline="0" dirty="0">
                          <a:solidFill>
                            <a:schemeClr val="dk1"/>
                          </a:solidFill>
                          <a:latin typeface="+mn-lt"/>
                          <a:ea typeface="+mn-ea"/>
                          <a:cs typeface="+mn-cs"/>
                        </a:rPr>
                        <a:t>1/30</a:t>
                      </a:r>
                      <a:r>
                        <a:rPr lang="zh-TW" altLang="en-US" sz="1800" b="1" i="0" u="none" strike="noStrike" kern="1200" baseline="0" dirty="0">
                          <a:solidFill>
                            <a:schemeClr val="dk1"/>
                          </a:solidFill>
                          <a:latin typeface="+mn-lt"/>
                          <a:ea typeface="+mn-ea"/>
                          <a:cs typeface="+mn-cs"/>
                        </a:rPr>
                        <a:t>、音樂組</a:t>
                      </a:r>
                      <a:r>
                        <a:rPr lang="en-US" altLang="zh-TW" sz="1800" b="1" i="0" u="none" strike="noStrike" kern="1200" baseline="0" dirty="0">
                          <a:solidFill>
                            <a:schemeClr val="dk1"/>
                          </a:solidFill>
                          <a:latin typeface="+mn-lt"/>
                          <a:ea typeface="+mn-ea"/>
                          <a:cs typeface="+mn-cs"/>
                        </a:rPr>
                        <a:t>2/1~2/4)</a:t>
                      </a:r>
                      <a:r>
                        <a:rPr lang="zh-TW" altLang="en-US" sz="1800" b="1" i="0" u="none" strike="noStrike" kern="1200" baseline="0" dirty="0">
                          <a:solidFill>
                            <a:schemeClr val="dk1"/>
                          </a:solidFill>
                          <a:latin typeface="+mn-lt"/>
                          <a:ea typeface="+mn-ea"/>
                          <a:cs typeface="+mn-cs"/>
                        </a:rPr>
                        <a:t>	</a:t>
                      </a:r>
                    </a:p>
                  </a:txBody>
                  <a:tcPr marL="6809" marR="68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pPr algn="ctr">
                        <a:lnSpc>
                          <a:spcPts val="2400"/>
                        </a:lnSpc>
                        <a:spcAft>
                          <a:spcPts val="0"/>
                        </a:spcAft>
                        <a:tabLst>
                          <a:tab pos="114300" algn="l"/>
                        </a:tabLst>
                      </a:pPr>
                      <a:endParaRPr lang="zh-TW" sz="2000" kern="100" dirty="0">
                        <a:effectLst/>
                        <a:latin typeface="+mj-ea"/>
                        <a:ea typeface="+mj-ea"/>
                      </a:endParaRPr>
                    </a:p>
                  </a:txBody>
                  <a:tcPr marL="6809" marR="68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extLst>
                  <a:ext uri="{0D108BD9-81ED-4DB2-BD59-A6C34878D82A}">
                    <a16:rowId xmlns:a16="http://schemas.microsoft.com/office/drawing/2014/main" val="10002"/>
                  </a:ext>
                </a:extLst>
              </a:tr>
              <a:tr h="599116">
                <a:tc rowSpan="2">
                  <a:txBody>
                    <a:bodyPr/>
                    <a:lstStyle/>
                    <a:p>
                      <a:pPr marL="0" marR="0" indent="0" algn="ctr" defTabSz="914400" rtl="0" eaLnBrk="1" fontAlgn="auto" latinLnBrk="0" hangingPunct="1">
                        <a:lnSpc>
                          <a:spcPts val="2400"/>
                        </a:lnSpc>
                        <a:spcBef>
                          <a:spcPts val="0"/>
                        </a:spcBef>
                        <a:spcAft>
                          <a:spcPts val="0"/>
                        </a:spcAft>
                        <a:buClrTx/>
                        <a:buSzTx/>
                        <a:buFontTx/>
                        <a:buNone/>
                        <a:tabLst>
                          <a:tab pos="114300" algn="l"/>
                        </a:tabLst>
                        <a:defRPr/>
                      </a:pPr>
                      <a:r>
                        <a:rPr lang="en-US" altLang="zh-TW" sz="2200" b="0" i="0" u="none" strike="noStrike" kern="1200" baseline="0" dirty="0">
                          <a:solidFill>
                            <a:schemeClr val="dk1"/>
                          </a:solidFill>
                          <a:latin typeface="+mn-lt"/>
                          <a:ea typeface="+mn-ea"/>
                          <a:cs typeface="+mn-cs"/>
                        </a:rPr>
                        <a:t>110/02</a:t>
                      </a:r>
                    </a:p>
                  </a:txBody>
                  <a:tcPr marL="6809" marR="68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marL="0" marR="0" indent="0" algn="ctr" defTabSz="914400" rtl="0" eaLnBrk="1" fontAlgn="auto" latinLnBrk="0" hangingPunct="1">
                        <a:lnSpc>
                          <a:spcPts val="2400"/>
                        </a:lnSpc>
                        <a:spcBef>
                          <a:spcPts val="0"/>
                        </a:spcBef>
                        <a:spcAft>
                          <a:spcPts val="0"/>
                        </a:spcAft>
                        <a:buClrTx/>
                        <a:buSzTx/>
                        <a:buFontTx/>
                        <a:buNone/>
                        <a:tabLst>
                          <a:tab pos="114300" algn="l"/>
                        </a:tabLst>
                        <a:defRPr/>
                      </a:pPr>
                      <a:r>
                        <a:rPr lang="zh-TW" altLang="en-US" dirty="0"/>
                        <a:t>公布學科能力測驗成績及統計資料（</a:t>
                      </a:r>
                      <a:r>
                        <a:rPr lang="en-US" altLang="zh-TW" dirty="0"/>
                        <a:t>2/24</a:t>
                      </a:r>
                      <a:r>
                        <a:rPr lang="zh-TW" altLang="en-US" dirty="0"/>
                        <a:t>）</a:t>
                      </a:r>
                      <a:endParaRPr lang="en-US" altLang="zh-TW" sz="1800" b="0" i="0" u="none" strike="noStrike" kern="1200" baseline="0" dirty="0">
                        <a:solidFill>
                          <a:schemeClr val="dk1"/>
                        </a:solidFill>
                        <a:latin typeface="+mn-lt"/>
                        <a:ea typeface="+mn-ea"/>
                        <a:cs typeface="+mn-cs"/>
                      </a:endParaRPr>
                    </a:p>
                    <a:p>
                      <a:pPr marL="0" marR="0" indent="0" algn="ctr" defTabSz="914400" rtl="0" eaLnBrk="1" fontAlgn="auto" latinLnBrk="0" hangingPunct="1">
                        <a:lnSpc>
                          <a:spcPts val="2400"/>
                        </a:lnSpc>
                        <a:spcBef>
                          <a:spcPts val="0"/>
                        </a:spcBef>
                        <a:spcAft>
                          <a:spcPts val="0"/>
                        </a:spcAft>
                        <a:buClrTx/>
                        <a:buSzTx/>
                        <a:buFontTx/>
                        <a:buNone/>
                        <a:tabLst>
                          <a:tab pos="114300" algn="l"/>
                        </a:tabLst>
                        <a:defRPr/>
                      </a:pPr>
                      <a:r>
                        <a:rPr lang="zh-TW" altLang="en-US" sz="1800" b="0" i="0" u="none" strike="noStrike" kern="1200" baseline="0" dirty="0">
                          <a:solidFill>
                            <a:schemeClr val="dk1"/>
                          </a:solidFill>
                          <a:latin typeface="+mn-lt"/>
                          <a:ea typeface="+mn-ea"/>
                          <a:cs typeface="+mn-cs"/>
                        </a:rPr>
                        <a:t>寄發學科能力測驗成績單</a:t>
                      </a:r>
                      <a:r>
                        <a:rPr lang="en-US" altLang="zh-TW" sz="1800" b="0" i="0" u="none" strike="noStrike" kern="1200" baseline="0" dirty="0">
                          <a:solidFill>
                            <a:schemeClr val="dk1"/>
                          </a:solidFill>
                          <a:latin typeface="+mn-lt"/>
                          <a:ea typeface="+mn-ea"/>
                          <a:cs typeface="+mn-cs"/>
                        </a:rPr>
                        <a:t>(2/25)</a:t>
                      </a:r>
                      <a:r>
                        <a:rPr lang="zh-TW" altLang="en-US" sz="1800" b="0" i="0" u="none" strike="noStrike" kern="1200" baseline="0" dirty="0">
                          <a:solidFill>
                            <a:schemeClr val="dk1"/>
                          </a:solidFill>
                          <a:latin typeface="+mn-lt"/>
                          <a:ea typeface="+mn-ea"/>
                          <a:cs typeface="+mn-cs"/>
                        </a:rPr>
                        <a:t>、術科成績單 </a:t>
                      </a:r>
                      <a:r>
                        <a:rPr lang="en-US" altLang="zh-TW" sz="1800" b="0" i="0" u="none" strike="noStrike" kern="1200" baseline="0" dirty="0">
                          <a:solidFill>
                            <a:schemeClr val="dk1"/>
                          </a:solidFill>
                          <a:latin typeface="+mn-lt"/>
                          <a:ea typeface="+mn-ea"/>
                          <a:cs typeface="+mn-cs"/>
                        </a:rPr>
                        <a:t>(2/26) 	</a:t>
                      </a:r>
                    </a:p>
                  </a:txBody>
                  <a:tcPr marL="6809" marR="68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pPr algn="ctr">
                        <a:lnSpc>
                          <a:spcPts val="2400"/>
                        </a:lnSpc>
                        <a:spcAft>
                          <a:spcPts val="0"/>
                        </a:spcAft>
                        <a:tabLst>
                          <a:tab pos="114300" algn="l"/>
                        </a:tabLst>
                      </a:pPr>
                      <a:endParaRPr lang="zh-TW" sz="2000" kern="100" dirty="0">
                        <a:effectLst/>
                        <a:latin typeface="+mj-ea"/>
                        <a:ea typeface="+mj-ea"/>
                      </a:endParaRPr>
                    </a:p>
                  </a:txBody>
                  <a:tcPr marL="6809" marR="68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extLst>
                  <a:ext uri="{0D108BD9-81ED-4DB2-BD59-A6C34878D82A}">
                    <a16:rowId xmlns:a16="http://schemas.microsoft.com/office/drawing/2014/main" val="10003"/>
                  </a:ext>
                </a:extLst>
              </a:tr>
              <a:tr h="763562">
                <a:tc vMerge="1">
                  <a:txBody>
                    <a:bodyPr/>
                    <a:lstStyle/>
                    <a:p>
                      <a:pPr algn="ctr">
                        <a:lnSpc>
                          <a:spcPts val="2400"/>
                        </a:lnSpc>
                        <a:spcAft>
                          <a:spcPts val="0"/>
                        </a:spcAft>
                        <a:tabLst>
                          <a:tab pos="114300" algn="l"/>
                        </a:tabLst>
                      </a:pPr>
                      <a:endParaRPr lang="zh-TW" sz="2000" kern="100" dirty="0">
                        <a:effectLst/>
                        <a:latin typeface="+mj-ea"/>
                        <a:ea typeface="+mj-ea"/>
                      </a:endParaRPr>
                    </a:p>
                  </a:txBody>
                  <a:tcPr marL="6809" marR="68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ctr"/>
                      <a:r>
                        <a:rPr lang="zh-TW" altLang="en-US" sz="1800" b="0" i="0" u="none" strike="noStrike" kern="1200" baseline="0" dirty="0">
                          <a:solidFill>
                            <a:schemeClr val="dk1"/>
                          </a:solidFill>
                          <a:latin typeface="+mn-lt"/>
                          <a:ea typeface="+mn-ea"/>
                          <a:cs typeface="+mn-cs"/>
                        </a:rPr>
                        <a:t>申請學測考試成績複查（</a:t>
                      </a:r>
                      <a:r>
                        <a:rPr lang="en-US" altLang="zh-TW" sz="1800" b="0" i="0" u="none" strike="noStrike" kern="1200" baseline="0" dirty="0">
                          <a:solidFill>
                            <a:schemeClr val="dk1"/>
                          </a:solidFill>
                          <a:latin typeface="+mn-lt"/>
                          <a:ea typeface="+mn-ea"/>
                          <a:cs typeface="+mn-cs"/>
                        </a:rPr>
                        <a:t>2/25</a:t>
                      </a:r>
                      <a:r>
                        <a:rPr lang="zh-TW" altLang="en-US" sz="1800" b="0" i="0" u="none" strike="noStrike" kern="1200" baseline="0" dirty="0">
                          <a:solidFill>
                            <a:schemeClr val="dk1"/>
                          </a:solidFill>
                          <a:latin typeface="+mn-lt"/>
                          <a:ea typeface="+mn-ea"/>
                          <a:cs typeface="+mn-cs"/>
                        </a:rPr>
                        <a:t>～</a:t>
                      </a:r>
                      <a:r>
                        <a:rPr lang="en-US" altLang="zh-TW" sz="1800" b="0" i="0" u="none" strike="noStrike" kern="1200" baseline="0" dirty="0">
                          <a:solidFill>
                            <a:schemeClr val="dk1"/>
                          </a:solidFill>
                          <a:latin typeface="+mn-lt"/>
                          <a:ea typeface="+mn-ea"/>
                          <a:cs typeface="+mn-cs"/>
                        </a:rPr>
                        <a:t>3/2</a:t>
                      </a:r>
                      <a:r>
                        <a:rPr lang="zh-TW" altLang="en-US" sz="1800" b="0" i="0" u="none" strike="noStrike" kern="1200" baseline="0" dirty="0">
                          <a:solidFill>
                            <a:schemeClr val="dk1"/>
                          </a:solidFill>
                          <a:latin typeface="+mn-lt"/>
                          <a:ea typeface="+mn-ea"/>
                          <a:cs typeface="+mn-cs"/>
                        </a:rPr>
                        <a:t>） </a:t>
                      </a:r>
                    </a:p>
                    <a:p>
                      <a:pPr algn="ctr"/>
                      <a:r>
                        <a:rPr lang="zh-TW" altLang="en-US" sz="1800" b="0" i="0" u="none" strike="noStrike" kern="1200" baseline="0" dirty="0">
                          <a:solidFill>
                            <a:schemeClr val="dk1"/>
                          </a:solidFill>
                          <a:latin typeface="+mn-lt"/>
                          <a:ea typeface="+mn-ea"/>
                          <a:cs typeface="+mn-cs"/>
                        </a:rPr>
                        <a:t>      申請術科考試成績複查（</a:t>
                      </a:r>
                      <a:r>
                        <a:rPr lang="en-US" altLang="zh-TW" sz="1800" b="0" i="0" u="none" strike="noStrike" kern="1200" baseline="0" dirty="0">
                          <a:solidFill>
                            <a:schemeClr val="dk1"/>
                          </a:solidFill>
                          <a:latin typeface="+mn-lt"/>
                          <a:ea typeface="+mn-ea"/>
                          <a:cs typeface="+mn-cs"/>
                        </a:rPr>
                        <a:t>2/26</a:t>
                      </a:r>
                      <a:r>
                        <a:rPr lang="zh-TW" altLang="en-US" sz="1800" b="0" i="0" u="none" strike="noStrike" kern="1200" baseline="0" dirty="0">
                          <a:solidFill>
                            <a:schemeClr val="dk1"/>
                          </a:solidFill>
                          <a:latin typeface="+mn-lt"/>
                          <a:ea typeface="+mn-ea"/>
                          <a:cs typeface="+mn-cs"/>
                        </a:rPr>
                        <a:t>～</a:t>
                      </a:r>
                      <a:r>
                        <a:rPr lang="en-US" altLang="zh-TW" sz="1800" b="0" i="0" u="none" strike="noStrike" kern="1200" baseline="0" dirty="0">
                          <a:solidFill>
                            <a:schemeClr val="dk1"/>
                          </a:solidFill>
                          <a:latin typeface="+mn-lt"/>
                          <a:ea typeface="+mn-ea"/>
                          <a:cs typeface="+mn-cs"/>
                        </a:rPr>
                        <a:t>3/3</a:t>
                      </a:r>
                      <a:r>
                        <a:rPr lang="zh-TW" altLang="en-US" sz="1800" b="0" i="0" u="none" strike="noStrike" kern="1200" baseline="0" dirty="0">
                          <a:solidFill>
                            <a:schemeClr val="dk1"/>
                          </a:solidFill>
                          <a:latin typeface="+mn-lt"/>
                          <a:ea typeface="+mn-ea"/>
                          <a:cs typeface="+mn-cs"/>
                        </a:rPr>
                        <a:t>） 	</a:t>
                      </a:r>
                    </a:p>
                  </a:txBody>
                  <a:tcPr marL="6809" marR="68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pPr algn="ctr">
                        <a:lnSpc>
                          <a:spcPts val="2400"/>
                        </a:lnSpc>
                        <a:spcAft>
                          <a:spcPts val="0"/>
                        </a:spcAft>
                        <a:tabLst>
                          <a:tab pos="114300" algn="l"/>
                        </a:tabLst>
                      </a:pPr>
                      <a:endParaRPr lang="zh-TW" sz="2000" kern="100" dirty="0">
                        <a:effectLst/>
                        <a:latin typeface="+mj-ea"/>
                        <a:ea typeface="+mj-ea"/>
                      </a:endParaRPr>
                    </a:p>
                  </a:txBody>
                  <a:tcPr marL="6809" marR="68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extLst>
                  <a:ext uri="{0D108BD9-81ED-4DB2-BD59-A6C34878D82A}">
                    <a16:rowId xmlns:a16="http://schemas.microsoft.com/office/drawing/2014/main" val="10004"/>
                  </a:ext>
                </a:extLst>
              </a:tr>
              <a:tr h="2276879">
                <a:tc>
                  <a:txBody>
                    <a:bodyPr/>
                    <a:lstStyle/>
                    <a:p>
                      <a:pPr algn="ctr">
                        <a:lnSpc>
                          <a:spcPts val="2400"/>
                        </a:lnSpc>
                        <a:spcAft>
                          <a:spcPts val="0"/>
                        </a:spcAft>
                        <a:tabLst>
                          <a:tab pos="114300" algn="l"/>
                        </a:tabLst>
                      </a:pPr>
                      <a:r>
                        <a:rPr lang="en-US" altLang="zh-TW" sz="2000" kern="0" dirty="0">
                          <a:effectLst/>
                          <a:latin typeface="+mj-ea"/>
                          <a:ea typeface="+mj-ea"/>
                        </a:rPr>
                        <a:t>110</a:t>
                      </a:r>
                      <a:r>
                        <a:rPr lang="en-US" sz="2000" kern="0" dirty="0">
                          <a:effectLst/>
                          <a:latin typeface="+mj-ea"/>
                          <a:ea typeface="+mj-ea"/>
                        </a:rPr>
                        <a:t>/</a:t>
                      </a:r>
                      <a:r>
                        <a:rPr lang="en-US" altLang="zh-TW" sz="2000" kern="0" dirty="0">
                          <a:effectLst/>
                          <a:latin typeface="+mj-ea"/>
                          <a:ea typeface="+mj-ea"/>
                        </a:rPr>
                        <a:t>03</a:t>
                      </a:r>
                      <a:endParaRPr lang="zh-TW" sz="2000" kern="100" dirty="0">
                        <a:effectLst/>
                        <a:latin typeface="+mj-ea"/>
                        <a:ea typeface="+mj-ea"/>
                      </a:endParaRPr>
                    </a:p>
                  </a:txBody>
                  <a:tcPr marL="6809" marR="68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800" b="0" i="0" u="none" strike="noStrike" kern="1200" baseline="0" dirty="0">
                          <a:solidFill>
                            <a:schemeClr val="dk1"/>
                          </a:solidFill>
                          <a:latin typeface="+mn-lt"/>
                          <a:ea typeface="+mn-ea"/>
                          <a:cs typeface="+mn-cs"/>
                        </a:rPr>
                        <a:t>1.</a:t>
                      </a:r>
                      <a:r>
                        <a:rPr lang="zh-TW" altLang="en-US" sz="1800" b="0" i="0" u="none" strike="noStrike" kern="1200" baseline="0" dirty="0">
                          <a:solidFill>
                            <a:schemeClr val="dk1"/>
                          </a:solidFill>
                          <a:latin typeface="+mn-lt"/>
                          <a:ea typeface="+mn-ea"/>
                          <a:cs typeface="+mn-cs"/>
                        </a:rPr>
                        <a:t>繁星推薦繳費報名</a:t>
                      </a:r>
                      <a:r>
                        <a:rPr lang="en-US" altLang="zh-TW" sz="1800" b="0" i="0" u="none" strike="noStrike" kern="1200" baseline="0" dirty="0">
                          <a:solidFill>
                            <a:schemeClr val="dk1"/>
                          </a:solidFill>
                          <a:latin typeface="+mn-lt"/>
                          <a:ea typeface="+mn-ea"/>
                          <a:cs typeface="+mn-cs"/>
                        </a:rPr>
                        <a:t>(3/10</a:t>
                      </a:r>
                      <a:r>
                        <a:rPr lang="zh-TW" altLang="en-US" sz="1800" b="0" i="0" u="none" strike="noStrike" kern="1200" baseline="0" dirty="0">
                          <a:solidFill>
                            <a:schemeClr val="dk1"/>
                          </a:solidFill>
                          <a:latin typeface="+mn-lt"/>
                          <a:ea typeface="+mn-ea"/>
                          <a:cs typeface="+mn-cs"/>
                        </a:rPr>
                        <a:t>～ </a:t>
                      </a:r>
                      <a:endParaRPr lang="en-US" altLang="zh-TW" sz="1800" b="0" i="0" u="none" strike="noStrike" kern="1200" baseline="0" dirty="0">
                        <a:solidFill>
                          <a:schemeClr val="dk1"/>
                        </a:solidFill>
                        <a:latin typeface="+mn-lt"/>
                        <a:ea typeface="+mn-ea"/>
                        <a:cs typeface="+mn-cs"/>
                      </a:endParaRPr>
                    </a:p>
                    <a:p>
                      <a:r>
                        <a:rPr lang="zh-TW" altLang="en-US" sz="1800" b="0" i="0" u="none" strike="noStrike" kern="1200" baseline="0" dirty="0">
                          <a:solidFill>
                            <a:schemeClr val="dk1"/>
                          </a:solidFill>
                          <a:latin typeface="+mn-lt"/>
                          <a:ea typeface="+mn-ea"/>
                          <a:cs typeface="+mn-cs"/>
                        </a:rPr>
                        <a:t>  </a:t>
                      </a:r>
                      <a:r>
                        <a:rPr lang="en-US" altLang="zh-TW" sz="1800" b="0" i="0" u="none" strike="noStrike" kern="1200" baseline="0" dirty="0">
                          <a:solidFill>
                            <a:schemeClr val="dk1"/>
                          </a:solidFill>
                          <a:latin typeface="+mn-lt"/>
                          <a:ea typeface="+mn-ea"/>
                          <a:cs typeface="+mn-cs"/>
                        </a:rPr>
                        <a:t>3/11) </a:t>
                      </a:r>
                    </a:p>
                    <a:p>
                      <a:r>
                        <a:rPr lang="en-US" altLang="zh-TW" sz="1800" b="0" i="0" u="none" strike="noStrike" kern="1200" baseline="0" dirty="0">
                          <a:solidFill>
                            <a:schemeClr val="dk1"/>
                          </a:solidFill>
                          <a:latin typeface="+mn-lt"/>
                          <a:ea typeface="+mn-ea"/>
                          <a:cs typeface="+mn-cs"/>
                        </a:rPr>
                        <a:t>2.</a:t>
                      </a:r>
                      <a:r>
                        <a:rPr lang="zh-TW" altLang="en-US" sz="1800" b="1" i="0" u="none" strike="noStrike" kern="1200" baseline="0" dirty="0">
                          <a:solidFill>
                            <a:schemeClr val="dk1"/>
                          </a:solidFill>
                          <a:latin typeface="+mn-lt"/>
                          <a:ea typeface="+mn-ea"/>
                          <a:cs typeface="+mn-cs"/>
                        </a:rPr>
                        <a:t>公告第</a:t>
                      </a:r>
                      <a:r>
                        <a:rPr lang="en-US" altLang="zh-TW" sz="1800" b="1" i="0" u="none" strike="noStrike" kern="1200" baseline="0" dirty="0">
                          <a:solidFill>
                            <a:schemeClr val="dk1"/>
                          </a:solidFill>
                          <a:latin typeface="+mn-lt"/>
                          <a:ea typeface="+mn-ea"/>
                          <a:cs typeface="+mn-cs"/>
                        </a:rPr>
                        <a:t>1</a:t>
                      </a:r>
                      <a:r>
                        <a:rPr lang="zh-TW" altLang="en-US" sz="1800" b="1" i="0" u="none" strike="noStrike" kern="1200" baseline="0" dirty="0">
                          <a:solidFill>
                            <a:schemeClr val="dk1"/>
                          </a:solidFill>
                          <a:latin typeface="+mn-lt"/>
                          <a:ea typeface="+mn-ea"/>
                          <a:cs typeface="+mn-cs"/>
                        </a:rPr>
                        <a:t>～</a:t>
                      </a:r>
                      <a:r>
                        <a:rPr lang="en-US" altLang="zh-TW" sz="1800" b="1" i="0" u="none" strike="noStrike" kern="1200" baseline="0" dirty="0">
                          <a:solidFill>
                            <a:schemeClr val="dk1"/>
                          </a:solidFill>
                          <a:latin typeface="+mn-lt"/>
                          <a:ea typeface="+mn-ea"/>
                          <a:cs typeface="+mn-cs"/>
                        </a:rPr>
                        <a:t>7</a:t>
                      </a:r>
                      <a:r>
                        <a:rPr lang="zh-TW" altLang="en-US" sz="1800" b="1" i="0" u="none" strike="noStrike" kern="1200" baseline="0" dirty="0">
                          <a:solidFill>
                            <a:schemeClr val="dk1"/>
                          </a:solidFill>
                          <a:latin typeface="+mn-lt"/>
                          <a:ea typeface="+mn-ea"/>
                          <a:cs typeface="+mn-cs"/>
                        </a:rPr>
                        <a:t>類學群錄取名單</a:t>
                      </a:r>
                      <a:endParaRPr lang="en-US" altLang="zh-TW" sz="1800" b="1" i="0" u="none" strike="noStrike" kern="1200" baseline="0" dirty="0">
                        <a:solidFill>
                          <a:schemeClr val="dk1"/>
                        </a:solidFill>
                        <a:latin typeface="+mn-lt"/>
                        <a:ea typeface="+mn-ea"/>
                        <a:cs typeface="+mn-cs"/>
                      </a:endParaRPr>
                    </a:p>
                    <a:p>
                      <a:r>
                        <a:rPr lang="zh-TW" altLang="en-US" sz="1800" b="1" i="0" u="none" strike="noStrike" kern="1200" baseline="0" dirty="0">
                          <a:solidFill>
                            <a:schemeClr val="dk1"/>
                          </a:solidFill>
                          <a:latin typeface="+mn-lt"/>
                          <a:ea typeface="+mn-ea"/>
                          <a:cs typeface="+mn-cs"/>
                        </a:rPr>
                        <a:t>   及第</a:t>
                      </a:r>
                      <a:r>
                        <a:rPr lang="en-US" altLang="zh-TW" sz="1800" b="1" i="0" u="none" strike="noStrike" kern="1200" baseline="0" dirty="0">
                          <a:solidFill>
                            <a:schemeClr val="dk1"/>
                          </a:solidFill>
                          <a:latin typeface="+mn-lt"/>
                          <a:ea typeface="+mn-ea"/>
                          <a:cs typeface="+mn-cs"/>
                        </a:rPr>
                        <a:t>8</a:t>
                      </a:r>
                      <a:r>
                        <a:rPr lang="zh-TW" altLang="en-US" sz="1800" b="1" i="0" u="none" strike="noStrike" kern="1200" baseline="0" dirty="0">
                          <a:solidFill>
                            <a:schemeClr val="dk1"/>
                          </a:solidFill>
                          <a:latin typeface="+mn-lt"/>
                          <a:ea typeface="+mn-ea"/>
                          <a:cs typeface="+mn-cs"/>
                        </a:rPr>
                        <a:t>類學群通過第</a:t>
                      </a:r>
                      <a:r>
                        <a:rPr lang="en-US" altLang="zh-TW" sz="1800" b="1" i="0" u="none" strike="noStrike" kern="1200" baseline="0" dirty="0">
                          <a:solidFill>
                            <a:schemeClr val="dk1"/>
                          </a:solidFill>
                          <a:latin typeface="+mn-lt"/>
                          <a:ea typeface="+mn-ea"/>
                          <a:cs typeface="+mn-cs"/>
                        </a:rPr>
                        <a:t>1</a:t>
                      </a:r>
                      <a:r>
                        <a:rPr lang="zh-TW" altLang="en-US" sz="1800" b="1" i="0" u="none" strike="noStrike" kern="1200" baseline="0" dirty="0">
                          <a:solidFill>
                            <a:schemeClr val="dk1"/>
                          </a:solidFill>
                          <a:latin typeface="+mn-lt"/>
                          <a:ea typeface="+mn-ea"/>
                          <a:cs typeface="+mn-cs"/>
                        </a:rPr>
                        <a:t>階段篩</a:t>
                      </a:r>
                      <a:endParaRPr lang="en-US" altLang="zh-TW" sz="1800" b="1" i="0" u="none" strike="noStrike" kern="1200" baseline="0" dirty="0">
                        <a:solidFill>
                          <a:schemeClr val="dk1"/>
                        </a:solidFill>
                        <a:latin typeface="+mn-lt"/>
                        <a:ea typeface="+mn-ea"/>
                        <a:cs typeface="+mn-cs"/>
                      </a:endParaRPr>
                    </a:p>
                    <a:p>
                      <a:r>
                        <a:rPr lang="zh-TW" altLang="en-US" sz="1800" b="1" i="0" u="none" strike="noStrike" kern="1200" baseline="0" dirty="0">
                          <a:solidFill>
                            <a:schemeClr val="dk1"/>
                          </a:solidFill>
                          <a:latin typeface="+mn-lt"/>
                          <a:ea typeface="+mn-ea"/>
                          <a:cs typeface="+mn-cs"/>
                        </a:rPr>
                        <a:t>   選結果（</a:t>
                      </a:r>
                      <a:r>
                        <a:rPr lang="en-US" altLang="zh-TW" sz="1800" b="1" i="0" u="none" strike="noStrike" kern="1200" baseline="0" dirty="0">
                          <a:solidFill>
                            <a:schemeClr val="dk1"/>
                          </a:solidFill>
                          <a:latin typeface="+mn-lt"/>
                          <a:ea typeface="+mn-ea"/>
                          <a:cs typeface="+mn-cs"/>
                        </a:rPr>
                        <a:t>3/17</a:t>
                      </a:r>
                      <a:r>
                        <a:rPr lang="zh-TW" altLang="en-US" sz="1800" b="1" i="0" u="none" strike="noStrike" kern="1200" baseline="0" dirty="0">
                          <a:solidFill>
                            <a:schemeClr val="dk1"/>
                          </a:solidFill>
                          <a:latin typeface="+mn-lt"/>
                          <a:ea typeface="+mn-ea"/>
                          <a:cs typeface="+mn-cs"/>
                        </a:rPr>
                        <a:t>） </a:t>
                      </a:r>
                    </a:p>
                    <a:p>
                      <a:r>
                        <a:rPr lang="en-US" altLang="zh-TW" sz="1800" b="0" i="0" u="none" strike="noStrike" kern="1200" baseline="0" dirty="0">
                          <a:solidFill>
                            <a:schemeClr val="dk1"/>
                          </a:solidFill>
                          <a:latin typeface="+mn-lt"/>
                          <a:ea typeface="+mn-ea"/>
                          <a:cs typeface="+mn-cs"/>
                        </a:rPr>
                        <a:t>3.</a:t>
                      </a:r>
                      <a:r>
                        <a:rPr lang="zh-TW" altLang="en-US" sz="1800" b="0" i="0" u="none" strike="noStrike" kern="1200" baseline="0" dirty="0">
                          <a:solidFill>
                            <a:schemeClr val="dk1"/>
                          </a:solidFill>
                          <a:latin typeface="+mn-lt"/>
                          <a:ea typeface="+mn-ea"/>
                          <a:cs typeface="+mn-cs"/>
                        </a:rPr>
                        <a:t>錄取生放棄入學資格截止 </a:t>
                      </a:r>
                      <a:endParaRPr lang="en-US" altLang="zh-TW" sz="1800" b="0" i="0" u="none" strike="noStrike" kern="1200" baseline="0" dirty="0">
                        <a:solidFill>
                          <a:schemeClr val="dk1"/>
                        </a:solidFill>
                        <a:latin typeface="+mn-lt"/>
                        <a:ea typeface="+mn-ea"/>
                        <a:cs typeface="+mn-cs"/>
                      </a:endParaRPr>
                    </a:p>
                    <a:p>
                      <a:r>
                        <a:rPr lang="zh-TW" altLang="en-US" sz="1800" b="0" i="0" u="none" strike="noStrike" kern="1200" baseline="0" dirty="0">
                          <a:solidFill>
                            <a:schemeClr val="dk1"/>
                          </a:solidFill>
                          <a:latin typeface="+mn-lt"/>
                          <a:ea typeface="+mn-ea"/>
                          <a:cs typeface="+mn-cs"/>
                        </a:rPr>
                        <a:t>  （</a:t>
                      </a:r>
                      <a:r>
                        <a:rPr lang="en-US" altLang="zh-TW" sz="1800" b="0" i="0" u="none" strike="noStrike" kern="1200" baseline="0" dirty="0">
                          <a:solidFill>
                            <a:schemeClr val="dk1"/>
                          </a:solidFill>
                          <a:latin typeface="+mn-lt"/>
                          <a:ea typeface="+mn-ea"/>
                          <a:cs typeface="+mn-cs"/>
                        </a:rPr>
                        <a:t>3/22</a:t>
                      </a:r>
                      <a:r>
                        <a:rPr lang="zh-TW" altLang="en-US" sz="1800" b="0" i="0" u="none" strike="noStrike" kern="1200" baseline="0" dirty="0">
                          <a:solidFill>
                            <a:schemeClr val="dk1"/>
                          </a:solidFill>
                          <a:latin typeface="+mn-lt"/>
                          <a:ea typeface="+mn-ea"/>
                          <a:cs typeface="+mn-cs"/>
                        </a:rPr>
                        <a:t>） </a:t>
                      </a:r>
                    </a:p>
                  </a:txBody>
                  <a:tcPr marL="6809" marR="68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800" b="0" i="0" u="none" strike="noStrike" kern="1200" baseline="0" dirty="0">
                          <a:solidFill>
                            <a:schemeClr val="dk1"/>
                          </a:solidFill>
                          <a:latin typeface="+mn-lt"/>
                          <a:ea typeface="+mn-ea"/>
                          <a:cs typeface="+mn-cs"/>
                        </a:rPr>
                        <a:t>1.</a:t>
                      </a:r>
                      <a:r>
                        <a:rPr lang="zh-TW" altLang="en-US" sz="1800" b="0" i="0" u="none" strike="noStrike" kern="1200" baseline="0" dirty="0">
                          <a:solidFill>
                            <a:schemeClr val="dk1"/>
                          </a:solidFill>
                          <a:latin typeface="+mn-lt"/>
                          <a:ea typeface="+mn-ea"/>
                          <a:cs typeface="+mn-cs"/>
                        </a:rPr>
                        <a:t>個人申請繳費（</a:t>
                      </a:r>
                      <a:r>
                        <a:rPr lang="en-US" altLang="zh-TW" sz="1800" b="0" i="0" u="none" strike="noStrike" kern="1200" baseline="0" dirty="0">
                          <a:solidFill>
                            <a:schemeClr val="dk1"/>
                          </a:solidFill>
                          <a:latin typeface="+mn-lt"/>
                          <a:ea typeface="+mn-ea"/>
                          <a:cs typeface="+mn-cs"/>
                        </a:rPr>
                        <a:t>3/22</a:t>
                      </a:r>
                      <a:r>
                        <a:rPr lang="zh-TW" altLang="en-US" sz="1800" b="0" i="0" u="none" strike="noStrike" kern="1200" baseline="0" dirty="0">
                          <a:solidFill>
                            <a:schemeClr val="dk1"/>
                          </a:solidFill>
                          <a:latin typeface="+mn-lt"/>
                          <a:ea typeface="+mn-ea"/>
                          <a:cs typeface="+mn-cs"/>
                        </a:rPr>
                        <a:t>～</a:t>
                      </a:r>
                      <a:r>
                        <a:rPr lang="en-US" altLang="zh-TW" sz="1800" b="0" i="0" u="none" strike="noStrike" kern="1200" baseline="0" dirty="0">
                          <a:solidFill>
                            <a:schemeClr val="dk1"/>
                          </a:solidFill>
                          <a:latin typeface="+mn-lt"/>
                          <a:ea typeface="+mn-ea"/>
                          <a:cs typeface="+mn-cs"/>
                        </a:rPr>
                        <a:t>3/24</a:t>
                      </a:r>
                      <a:r>
                        <a:rPr lang="zh-TW" altLang="en-US" sz="1800" b="0" i="0" u="none" strike="noStrike" kern="1200" baseline="0" dirty="0">
                          <a:solidFill>
                            <a:schemeClr val="dk1"/>
                          </a:solidFill>
                          <a:latin typeface="+mn-lt"/>
                          <a:ea typeface="+mn-ea"/>
                          <a:cs typeface="+mn-cs"/>
                        </a:rPr>
                        <a:t>） </a:t>
                      </a:r>
                    </a:p>
                    <a:p>
                      <a:r>
                        <a:rPr lang="en-US" altLang="zh-TW" sz="1800" b="0" i="0" u="none" strike="noStrike" kern="1200" baseline="0" dirty="0">
                          <a:solidFill>
                            <a:schemeClr val="dk1"/>
                          </a:solidFill>
                          <a:latin typeface="+mn-lt"/>
                          <a:ea typeface="+mn-ea"/>
                          <a:cs typeface="+mn-cs"/>
                        </a:rPr>
                        <a:t>2.</a:t>
                      </a:r>
                      <a:r>
                        <a:rPr lang="zh-TW" altLang="en-US" sz="1800" b="1" i="0" u="none" strike="noStrike" kern="1200" baseline="0" dirty="0">
                          <a:solidFill>
                            <a:schemeClr val="dk1"/>
                          </a:solidFill>
                          <a:latin typeface="+mn-lt"/>
                          <a:ea typeface="+mn-ea"/>
                          <a:cs typeface="+mn-cs"/>
                        </a:rPr>
                        <a:t>個人申請報名（</a:t>
                      </a:r>
                      <a:r>
                        <a:rPr lang="en-US" altLang="zh-TW" sz="1800" b="1" i="0" u="none" strike="noStrike" kern="1200" baseline="0" dirty="0">
                          <a:solidFill>
                            <a:schemeClr val="dk1"/>
                          </a:solidFill>
                          <a:latin typeface="+mn-lt"/>
                          <a:ea typeface="+mn-ea"/>
                          <a:cs typeface="+mn-cs"/>
                        </a:rPr>
                        <a:t>3/23</a:t>
                      </a:r>
                      <a:r>
                        <a:rPr lang="zh-TW" altLang="en-US" sz="1800" b="1" i="0" u="none" strike="noStrike" kern="1200" baseline="0" dirty="0">
                          <a:solidFill>
                            <a:schemeClr val="dk1"/>
                          </a:solidFill>
                          <a:latin typeface="+mn-lt"/>
                          <a:ea typeface="+mn-ea"/>
                          <a:cs typeface="+mn-cs"/>
                        </a:rPr>
                        <a:t>～</a:t>
                      </a:r>
                      <a:r>
                        <a:rPr lang="en-US" altLang="zh-TW" sz="1800" b="1" i="0" u="none" strike="noStrike" kern="1200" baseline="0" dirty="0">
                          <a:solidFill>
                            <a:schemeClr val="dk1"/>
                          </a:solidFill>
                          <a:latin typeface="+mn-lt"/>
                          <a:ea typeface="+mn-ea"/>
                          <a:cs typeface="+mn-cs"/>
                        </a:rPr>
                        <a:t>3/24</a:t>
                      </a:r>
                      <a:r>
                        <a:rPr lang="zh-TW" altLang="en-US" sz="1800" b="1" i="0" u="none" strike="noStrike" kern="1200" baseline="0" dirty="0">
                          <a:solidFill>
                            <a:schemeClr val="dk1"/>
                          </a:solidFill>
                          <a:latin typeface="+mn-lt"/>
                          <a:ea typeface="+mn-ea"/>
                          <a:cs typeface="+mn-cs"/>
                        </a:rPr>
                        <a:t>） </a:t>
                      </a:r>
                    </a:p>
                    <a:p>
                      <a:r>
                        <a:rPr lang="en-US" altLang="zh-TW" sz="1800" b="1" i="0" u="none" strike="noStrike" kern="1200" baseline="0" dirty="0">
                          <a:solidFill>
                            <a:schemeClr val="dk1"/>
                          </a:solidFill>
                          <a:latin typeface="+mn-lt"/>
                          <a:ea typeface="+mn-ea"/>
                          <a:cs typeface="+mn-cs"/>
                        </a:rPr>
                        <a:t>3.</a:t>
                      </a:r>
                      <a:r>
                        <a:rPr lang="zh-TW" altLang="en-US" sz="1800" b="1" i="0" u="none" strike="noStrike" kern="1200" baseline="0" dirty="0">
                          <a:solidFill>
                            <a:schemeClr val="dk1"/>
                          </a:solidFill>
                          <a:latin typeface="+mn-lt"/>
                          <a:ea typeface="+mn-ea"/>
                          <a:cs typeface="+mn-cs"/>
                        </a:rPr>
                        <a:t>公告第一階段</a:t>
                      </a:r>
                      <a:r>
                        <a:rPr lang="en-US" altLang="zh-TW" sz="1800" b="1" i="0" u="none" strike="noStrike" kern="1200" baseline="0" dirty="0">
                          <a:solidFill>
                            <a:schemeClr val="dk1"/>
                          </a:solidFill>
                          <a:latin typeface="+mn-lt"/>
                          <a:ea typeface="+mn-ea"/>
                          <a:cs typeface="+mn-cs"/>
                        </a:rPr>
                        <a:t>(</a:t>
                      </a:r>
                      <a:r>
                        <a:rPr lang="zh-TW" altLang="en-US" sz="1800" b="1" i="0" u="none" strike="noStrike" kern="1200" baseline="0" dirty="0">
                          <a:solidFill>
                            <a:schemeClr val="dk1"/>
                          </a:solidFill>
                          <a:latin typeface="+mn-lt"/>
                          <a:ea typeface="+mn-ea"/>
                          <a:cs typeface="+mn-cs"/>
                        </a:rPr>
                        <a:t>學測、術科成</a:t>
                      </a:r>
                      <a:endParaRPr lang="en-US" altLang="zh-TW" sz="1800" b="1" i="0" u="none" strike="noStrike" kern="1200" baseline="0" dirty="0">
                        <a:solidFill>
                          <a:schemeClr val="dk1"/>
                        </a:solidFill>
                        <a:latin typeface="+mn-lt"/>
                        <a:ea typeface="+mn-ea"/>
                        <a:cs typeface="+mn-cs"/>
                      </a:endParaRPr>
                    </a:p>
                    <a:p>
                      <a:r>
                        <a:rPr lang="zh-TW" altLang="en-US" sz="1800" b="1" i="0" u="none" strike="noStrike" kern="1200" baseline="0" dirty="0">
                          <a:solidFill>
                            <a:schemeClr val="dk1"/>
                          </a:solidFill>
                          <a:latin typeface="+mn-lt"/>
                          <a:ea typeface="+mn-ea"/>
                          <a:cs typeface="+mn-cs"/>
                        </a:rPr>
                        <a:t>   績</a:t>
                      </a:r>
                      <a:r>
                        <a:rPr lang="en-US" altLang="zh-TW" sz="1800" b="1" i="0" u="none" strike="noStrike" kern="1200" baseline="0" dirty="0">
                          <a:solidFill>
                            <a:schemeClr val="dk1"/>
                          </a:solidFill>
                          <a:latin typeface="+mn-lt"/>
                          <a:ea typeface="+mn-ea"/>
                          <a:cs typeface="+mn-cs"/>
                        </a:rPr>
                        <a:t>)</a:t>
                      </a:r>
                      <a:r>
                        <a:rPr lang="zh-TW" altLang="en-US" sz="1800" b="1" i="0" u="none" strike="noStrike" kern="1200" baseline="0" dirty="0">
                          <a:solidFill>
                            <a:schemeClr val="dk1"/>
                          </a:solidFill>
                          <a:latin typeface="+mn-lt"/>
                          <a:ea typeface="+mn-ea"/>
                          <a:cs typeface="+mn-cs"/>
                        </a:rPr>
                        <a:t>篩選結果（</a:t>
                      </a:r>
                      <a:r>
                        <a:rPr lang="en-US" altLang="zh-TW" sz="1800" b="1" i="0" u="none" strike="noStrike" kern="1200" baseline="0" dirty="0">
                          <a:solidFill>
                            <a:schemeClr val="dk1"/>
                          </a:solidFill>
                          <a:latin typeface="+mn-lt"/>
                          <a:ea typeface="+mn-ea"/>
                          <a:cs typeface="+mn-cs"/>
                        </a:rPr>
                        <a:t>3/31</a:t>
                      </a:r>
                      <a:r>
                        <a:rPr lang="zh-TW" altLang="en-US" sz="1800" b="1" i="0" u="none" strike="noStrike" kern="1200" baseline="0" dirty="0">
                          <a:solidFill>
                            <a:schemeClr val="dk1"/>
                          </a:solidFill>
                          <a:latin typeface="+mn-lt"/>
                          <a:ea typeface="+mn-ea"/>
                          <a:cs typeface="+mn-cs"/>
                        </a:rPr>
                        <a:t>） </a:t>
                      </a:r>
                    </a:p>
                    <a:p>
                      <a:r>
                        <a:rPr lang="en-US" altLang="zh-TW" sz="1800" b="0" i="0" u="none" strike="noStrike" kern="1200" baseline="0" dirty="0">
                          <a:solidFill>
                            <a:schemeClr val="dk1"/>
                          </a:solidFill>
                          <a:latin typeface="+mn-lt"/>
                          <a:ea typeface="+mn-ea"/>
                          <a:cs typeface="+mn-cs"/>
                        </a:rPr>
                        <a:t>4.</a:t>
                      </a:r>
                      <a:r>
                        <a:rPr lang="zh-TW" altLang="en-US" sz="1800" b="0" i="0" u="none" strike="noStrike" kern="1200" baseline="0" dirty="0">
                          <a:solidFill>
                            <a:schemeClr val="dk1"/>
                          </a:solidFill>
                          <a:latin typeface="+mn-lt"/>
                          <a:ea typeface="+mn-ea"/>
                          <a:cs typeface="+mn-cs"/>
                        </a:rPr>
                        <a:t>大學寄發指定項目甄試通知、</a:t>
                      </a:r>
                      <a:endParaRPr lang="en-US" altLang="zh-TW" sz="1800" b="0" i="0" u="none" strike="noStrike" kern="1200" baseline="0" dirty="0">
                        <a:solidFill>
                          <a:schemeClr val="dk1"/>
                        </a:solidFill>
                        <a:latin typeface="+mn-lt"/>
                        <a:ea typeface="+mn-ea"/>
                        <a:cs typeface="+mn-cs"/>
                      </a:endParaRPr>
                    </a:p>
                    <a:p>
                      <a:r>
                        <a:rPr lang="zh-TW" altLang="en-US" sz="1800" b="0" i="0" u="none" strike="noStrike" kern="1200" baseline="0" dirty="0">
                          <a:solidFill>
                            <a:schemeClr val="dk1"/>
                          </a:solidFill>
                          <a:latin typeface="+mn-lt"/>
                          <a:ea typeface="+mn-ea"/>
                          <a:cs typeface="+mn-cs"/>
                        </a:rPr>
                        <a:t>   繳交甄試費用 （大學自訂） </a:t>
                      </a:r>
                    </a:p>
                  </a:txBody>
                  <a:tcPr marL="6809" marR="6809"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kern="0" dirty="0">
                          <a:effectLst/>
                          <a:latin typeface="+mj-ea"/>
                          <a:ea typeface="+mj-ea"/>
                        </a:rPr>
                        <a:t> </a:t>
                      </a:r>
                      <a:endParaRPr lang="zh-TW" sz="1600" kern="100" dirty="0">
                        <a:effectLst/>
                        <a:latin typeface="+mj-ea"/>
                        <a:ea typeface="+mj-ea"/>
                      </a:endParaRPr>
                    </a:p>
                  </a:txBody>
                  <a:tcPr marL="6809" marR="6809"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TW" sz="1600" kern="100" dirty="0">
                        <a:effectLst/>
                        <a:latin typeface="+mj-ea"/>
                        <a:ea typeface="+mj-ea"/>
                      </a:endParaRPr>
                    </a:p>
                  </a:txBody>
                  <a:tcPr marL="6809" marR="68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991161">
                <a:tc>
                  <a:txBody>
                    <a:bodyPr/>
                    <a:lstStyle/>
                    <a:p>
                      <a:pPr algn="ctr">
                        <a:lnSpc>
                          <a:spcPts val="2400"/>
                        </a:lnSpc>
                        <a:spcAft>
                          <a:spcPts val="0"/>
                        </a:spcAft>
                        <a:tabLst>
                          <a:tab pos="114300" algn="l"/>
                        </a:tabLst>
                      </a:pPr>
                      <a:r>
                        <a:rPr lang="en-US" altLang="zh-TW" sz="2000" kern="0" dirty="0">
                          <a:effectLst/>
                          <a:latin typeface="+mj-ea"/>
                          <a:ea typeface="+mj-ea"/>
                        </a:rPr>
                        <a:t>110</a:t>
                      </a:r>
                      <a:r>
                        <a:rPr lang="en-US" sz="2000" kern="0" dirty="0">
                          <a:effectLst/>
                          <a:latin typeface="+mj-ea"/>
                          <a:ea typeface="+mj-ea"/>
                        </a:rPr>
                        <a:t>/</a:t>
                      </a:r>
                      <a:r>
                        <a:rPr lang="en-US" altLang="zh-TW" sz="2000" kern="0" dirty="0">
                          <a:effectLst/>
                          <a:latin typeface="+mj-ea"/>
                          <a:ea typeface="+mj-ea"/>
                        </a:rPr>
                        <a:t>04</a:t>
                      </a:r>
                      <a:endParaRPr lang="zh-TW" sz="2000" kern="100" dirty="0">
                        <a:effectLst/>
                        <a:latin typeface="+mj-ea"/>
                        <a:ea typeface="+mj-ea"/>
                      </a:endParaRPr>
                    </a:p>
                  </a:txBody>
                  <a:tcPr marL="6809" marR="68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11125" marR="0" indent="-34925" algn="l" defTabSz="914400" rtl="0" eaLnBrk="1" fontAlgn="auto" latinLnBrk="0" hangingPunct="1">
                        <a:lnSpc>
                          <a:spcPts val="2400"/>
                        </a:lnSpc>
                        <a:spcBef>
                          <a:spcPts val="0"/>
                        </a:spcBef>
                        <a:spcAft>
                          <a:spcPts val="0"/>
                        </a:spcAft>
                        <a:buClrTx/>
                        <a:buSzTx/>
                        <a:buFontTx/>
                        <a:buNone/>
                        <a:tabLst>
                          <a:tab pos="114300" algn="l"/>
                        </a:tabLst>
                        <a:defRPr/>
                      </a:pPr>
                      <a:r>
                        <a:rPr lang="zh-TW" altLang="en-US" sz="1800" b="0" i="0" u="none" strike="noStrike" kern="1200" baseline="0" dirty="0">
                          <a:solidFill>
                            <a:schemeClr val="dk1"/>
                          </a:solidFill>
                          <a:latin typeface="+mn-lt"/>
                          <a:ea typeface="+mn-ea"/>
                          <a:cs typeface="+mn-cs"/>
                        </a:rPr>
                        <a:t>大學醫學系辦理第</a:t>
                      </a:r>
                      <a:r>
                        <a:rPr lang="en-US" altLang="zh-TW" sz="1800" b="0" i="0" u="none" strike="noStrike" kern="1200" baseline="0" dirty="0">
                          <a:solidFill>
                            <a:schemeClr val="dk1"/>
                          </a:solidFill>
                          <a:latin typeface="+mn-lt"/>
                          <a:ea typeface="+mn-ea"/>
                          <a:cs typeface="+mn-cs"/>
                        </a:rPr>
                        <a:t>8</a:t>
                      </a:r>
                      <a:r>
                        <a:rPr lang="zh-TW" altLang="en-US" sz="1800" b="0" i="0" u="none" strike="noStrike" kern="1200" baseline="0" dirty="0">
                          <a:solidFill>
                            <a:schemeClr val="dk1"/>
                          </a:solidFill>
                          <a:latin typeface="+mn-lt"/>
                          <a:ea typeface="+mn-ea"/>
                          <a:cs typeface="+mn-cs"/>
                        </a:rPr>
                        <a:t>類學群第</a:t>
                      </a:r>
                      <a:r>
                        <a:rPr lang="en-US" altLang="zh-TW" sz="1800" b="0" i="0" u="none" strike="noStrike" kern="1200" baseline="0" dirty="0">
                          <a:solidFill>
                            <a:schemeClr val="dk1"/>
                          </a:solidFill>
                          <a:latin typeface="+mn-lt"/>
                          <a:ea typeface="+mn-ea"/>
                          <a:cs typeface="+mn-cs"/>
                        </a:rPr>
                        <a:t>2</a:t>
                      </a:r>
                      <a:r>
                        <a:rPr lang="zh-TW" altLang="en-US" sz="1800" b="0" i="0" u="none" strike="noStrike" kern="1200" baseline="0" dirty="0">
                          <a:solidFill>
                            <a:schemeClr val="dk1"/>
                          </a:solidFill>
                          <a:latin typeface="+mn-lt"/>
                          <a:ea typeface="+mn-ea"/>
                          <a:cs typeface="+mn-cs"/>
                        </a:rPr>
                        <a:t>階段面試（</a:t>
                      </a:r>
                      <a:r>
                        <a:rPr lang="en-US" altLang="zh-TW" sz="1800" b="0" i="0" u="none" strike="noStrike" kern="1200" baseline="0" dirty="0">
                          <a:solidFill>
                            <a:schemeClr val="dk1"/>
                          </a:solidFill>
                          <a:latin typeface="+mn-lt"/>
                          <a:ea typeface="+mn-ea"/>
                          <a:cs typeface="+mn-cs"/>
                        </a:rPr>
                        <a:t>4/14~5/2</a:t>
                      </a:r>
                      <a:r>
                        <a:rPr lang="zh-TW" altLang="en-US" sz="1800" b="0" i="0" u="none" strike="noStrike" kern="1200" baseline="0" dirty="0">
                          <a:solidFill>
                            <a:schemeClr val="dk1"/>
                          </a:solidFill>
                          <a:latin typeface="+mn-lt"/>
                          <a:ea typeface="+mn-ea"/>
                          <a:cs typeface="+mn-cs"/>
                        </a:rPr>
                        <a:t>）</a:t>
                      </a:r>
                      <a:endParaRPr lang="zh-TW" sz="1600" kern="100" dirty="0">
                        <a:effectLst/>
                        <a:latin typeface="+mj-ea"/>
                        <a:ea typeface="+mj-ea"/>
                      </a:endParaRPr>
                    </a:p>
                  </a:txBody>
                  <a:tcPr marL="6809" marR="68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1800" b="0" i="0" u="none" strike="noStrike" kern="1200" baseline="0" dirty="0">
                          <a:solidFill>
                            <a:schemeClr val="dk1"/>
                          </a:solidFill>
                          <a:latin typeface="+mn-lt"/>
                          <a:ea typeface="+mn-ea"/>
                          <a:cs typeface="+mn-cs"/>
                        </a:rPr>
                        <a:t>大學校系辦理指定項目甄試 </a:t>
                      </a:r>
                    </a:p>
                    <a:p>
                      <a:r>
                        <a:rPr lang="zh-TW" altLang="en-US" sz="1800" b="0" i="0" u="none" strike="noStrike" kern="1200" baseline="0" dirty="0">
                          <a:solidFill>
                            <a:schemeClr val="dk1"/>
                          </a:solidFill>
                          <a:latin typeface="+mn-lt"/>
                          <a:ea typeface="+mn-ea"/>
                          <a:cs typeface="+mn-cs"/>
                        </a:rPr>
                        <a:t>（</a:t>
                      </a:r>
                      <a:r>
                        <a:rPr lang="en-US" altLang="zh-TW" sz="1800" b="0" i="0" u="none" strike="noStrike" kern="1200" baseline="0" dirty="0">
                          <a:solidFill>
                            <a:schemeClr val="dk1"/>
                          </a:solidFill>
                          <a:latin typeface="+mn-lt"/>
                          <a:ea typeface="+mn-ea"/>
                          <a:cs typeface="+mn-cs"/>
                        </a:rPr>
                        <a:t>4/14~5/2)</a:t>
                      </a:r>
                      <a:r>
                        <a:rPr lang="zh-TW" altLang="en-US" sz="1800" b="0" i="0" u="none" strike="noStrike" kern="1200" baseline="0" dirty="0">
                          <a:solidFill>
                            <a:schemeClr val="dk1"/>
                          </a:solidFill>
                          <a:latin typeface="+mn-lt"/>
                          <a:ea typeface="+mn-ea"/>
                          <a:cs typeface="+mn-cs"/>
                        </a:rPr>
                        <a:t> </a:t>
                      </a:r>
                      <a:endParaRPr lang="zh-TW" sz="1600" kern="0" dirty="0">
                        <a:effectLst/>
                        <a:latin typeface="+mj-ea"/>
                        <a:ea typeface="+mj-ea"/>
                      </a:endParaRPr>
                    </a:p>
                  </a:txBody>
                  <a:tcPr marL="6809" marR="6809"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TW" sz="1600" kern="100" dirty="0">
                        <a:effectLst/>
                        <a:latin typeface="+mj-ea"/>
                        <a:ea typeface="+mj-ea"/>
                      </a:endParaRPr>
                    </a:p>
                  </a:txBody>
                  <a:tcPr marL="6809" marR="6809"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r>
                        <a:rPr lang="zh-TW" altLang="en-US" sz="1600" dirty="0"/>
                        <a:t>發售大學考試入學登記分發相關 資訊（暫定 </a:t>
                      </a:r>
                      <a:r>
                        <a:rPr lang="en-US" altLang="zh-TW" sz="1600" dirty="0"/>
                        <a:t>4/9</a:t>
                      </a:r>
                      <a:r>
                        <a:rPr lang="zh-TW" altLang="en-US" sz="1600" dirty="0"/>
                        <a:t>） </a:t>
                      </a:r>
                      <a:endParaRPr lang="zh-TW" sz="1600" kern="100" dirty="0">
                        <a:effectLst/>
                        <a:latin typeface="+mj-ea"/>
                        <a:ea typeface="+mj-ea"/>
                      </a:endParaRPr>
                    </a:p>
                  </a:txBody>
                  <a:tcPr marL="6809" marR="68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6"/>
                  </a:ext>
                </a:extLst>
              </a:tr>
            </a:tbl>
          </a:graphicData>
        </a:graphic>
      </p:graphicFrame>
      <p:cxnSp>
        <p:nvCxnSpPr>
          <p:cNvPr id="12" name="直線接點 11"/>
          <p:cNvCxnSpPr/>
          <p:nvPr/>
        </p:nvCxnSpPr>
        <p:spPr>
          <a:xfrm>
            <a:off x="7239016" y="6643710"/>
            <a:ext cx="2428892"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570688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normAutofit fontScale="85000" lnSpcReduction="20000"/>
          </a:bodyPr>
          <a:lstStyle/>
          <a:p>
            <a:pPr>
              <a:defRPr/>
            </a:pPr>
            <a:fld id="{364BA64F-B2FE-4BBA-B1ED-3FE5C98622AC}" type="slidenum">
              <a:rPr lang="en-US" altLang="zh-TW" smtClean="0"/>
              <a:pPr>
                <a:defRPr/>
              </a:pPr>
              <a:t>72</a:t>
            </a:fld>
            <a:endParaRPr lang="en-US" altLang="zh-TW"/>
          </a:p>
        </p:txBody>
      </p:sp>
      <p:graphicFrame>
        <p:nvGraphicFramePr>
          <p:cNvPr id="5" name="表格 4"/>
          <p:cNvGraphicFramePr>
            <a:graphicFrameLocks noGrp="1"/>
          </p:cNvGraphicFramePr>
          <p:nvPr>
            <p:extLst>
              <p:ext uri="{D42A27DB-BD31-4B8C-83A1-F6EECF244321}">
                <p14:modId xmlns:p14="http://schemas.microsoft.com/office/powerpoint/2010/main" val="2748802268"/>
              </p:ext>
            </p:extLst>
          </p:nvPr>
        </p:nvGraphicFramePr>
        <p:xfrm>
          <a:off x="166654" y="214291"/>
          <a:ext cx="9572691" cy="6418849"/>
        </p:xfrm>
        <a:graphic>
          <a:graphicData uri="http://schemas.openxmlformats.org/drawingml/2006/table">
            <a:tbl>
              <a:tblPr>
                <a:tableStyleId>{5C22544A-7EE6-4342-B048-85BDC9FD1C3A}</a:tableStyleId>
              </a:tblPr>
              <a:tblGrid>
                <a:gridCol w="949962">
                  <a:extLst>
                    <a:ext uri="{9D8B030D-6E8A-4147-A177-3AD203B41FA5}">
                      <a16:colId xmlns:a16="http://schemas.microsoft.com/office/drawing/2014/main" val="20000"/>
                    </a:ext>
                  </a:extLst>
                </a:gridCol>
                <a:gridCol w="2979127">
                  <a:extLst>
                    <a:ext uri="{9D8B030D-6E8A-4147-A177-3AD203B41FA5}">
                      <a16:colId xmlns:a16="http://schemas.microsoft.com/office/drawing/2014/main" val="20001"/>
                    </a:ext>
                  </a:extLst>
                </a:gridCol>
                <a:gridCol w="2928959">
                  <a:extLst>
                    <a:ext uri="{9D8B030D-6E8A-4147-A177-3AD203B41FA5}">
                      <a16:colId xmlns:a16="http://schemas.microsoft.com/office/drawing/2014/main" val="20002"/>
                    </a:ext>
                  </a:extLst>
                </a:gridCol>
                <a:gridCol w="2714643">
                  <a:extLst>
                    <a:ext uri="{9D8B030D-6E8A-4147-A177-3AD203B41FA5}">
                      <a16:colId xmlns:a16="http://schemas.microsoft.com/office/drawing/2014/main" val="20003"/>
                    </a:ext>
                  </a:extLst>
                </a:gridCol>
              </a:tblGrid>
              <a:tr h="565674">
                <a:tc>
                  <a:txBody>
                    <a:bodyPr/>
                    <a:lstStyle/>
                    <a:p>
                      <a:pPr indent="15240" algn="ctr">
                        <a:lnSpc>
                          <a:spcPts val="2400"/>
                        </a:lnSpc>
                        <a:spcAft>
                          <a:spcPts val="0"/>
                        </a:spcAft>
                      </a:pPr>
                      <a:r>
                        <a:rPr lang="zh-TW" altLang="zh-TW" sz="1800" kern="0" dirty="0">
                          <a:solidFill>
                            <a:schemeClr val="dk1"/>
                          </a:solidFill>
                          <a:effectLst/>
                          <a:latin typeface="+mj-ea"/>
                          <a:ea typeface="+mj-ea"/>
                          <a:cs typeface="+mn-cs"/>
                        </a:rPr>
                        <a:t>日期</a:t>
                      </a:r>
                      <a:r>
                        <a:rPr lang="en-US" altLang="zh-TW" sz="1800" kern="0" dirty="0">
                          <a:solidFill>
                            <a:schemeClr val="dk1"/>
                          </a:solidFill>
                          <a:effectLst/>
                          <a:latin typeface="+mj-ea"/>
                          <a:ea typeface="+mj-ea"/>
                          <a:cs typeface="+mn-cs"/>
                        </a:rPr>
                        <a:t>\</a:t>
                      </a:r>
                      <a:r>
                        <a:rPr lang="zh-TW" altLang="en-US" sz="1800" kern="0" dirty="0">
                          <a:solidFill>
                            <a:schemeClr val="dk1"/>
                          </a:solidFill>
                          <a:effectLst/>
                          <a:latin typeface="+mj-ea"/>
                          <a:ea typeface="+mj-ea"/>
                          <a:cs typeface="+mn-cs"/>
                        </a:rPr>
                        <a:t>管道</a:t>
                      </a:r>
                      <a:endParaRPr lang="zh-TW" altLang="zh-TW" sz="1800" kern="100" dirty="0">
                        <a:solidFill>
                          <a:schemeClr val="dk1"/>
                        </a:solidFill>
                        <a:effectLst/>
                        <a:latin typeface="+mj-ea"/>
                        <a:ea typeface="+mj-ea"/>
                        <a:cs typeface="+mn-cs"/>
                      </a:endParaRPr>
                    </a:p>
                  </a:txBody>
                  <a:tcPr marL="6809" marR="68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2400"/>
                        </a:lnSpc>
                        <a:spcAft>
                          <a:spcPts val="0"/>
                        </a:spcAft>
                        <a:tabLst>
                          <a:tab pos="114300" algn="l"/>
                        </a:tabLst>
                      </a:pPr>
                      <a:r>
                        <a:rPr lang="zh-TW" sz="2000" kern="0" dirty="0">
                          <a:effectLst/>
                          <a:latin typeface="+mj-ea"/>
                          <a:ea typeface="+mj-ea"/>
                        </a:rPr>
                        <a:t>繁星推薦入學</a:t>
                      </a:r>
                      <a:endParaRPr lang="zh-TW" sz="2000" kern="100" dirty="0">
                        <a:effectLst/>
                        <a:latin typeface="+mj-ea"/>
                        <a:ea typeface="+mj-ea"/>
                      </a:endParaRPr>
                    </a:p>
                  </a:txBody>
                  <a:tcPr marL="6809" marR="68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lnSpc>
                          <a:spcPts val="2400"/>
                        </a:lnSpc>
                        <a:spcAft>
                          <a:spcPts val="0"/>
                        </a:spcAft>
                        <a:tabLst>
                          <a:tab pos="114300" algn="l"/>
                        </a:tabLst>
                      </a:pPr>
                      <a:r>
                        <a:rPr lang="zh-TW" sz="2000" kern="0" dirty="0">
                          <a:effectLst/>
                          <a:latin typeface="+mj-ea"/>
                          <a:ea typeface="+mj-ea"/>
                        </a:rPr>
                        <a:t>個人申請入學</a:t>
                      </a:r>
                      <a:endParaRPr lang="zh-TW" sz="2000" kern="100" dirty="0">
                        <a:effectLst/>
                        <a:latin typeface="+mj-ea"/>
                        <a:ea typeface="+mj-ea"/>
                      </a:endParaRPr>
                    </a:p>
                  </a:txBody>
                  <a:tcPr marL="6809" marR="68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lnSpc>
                          <a:spcPts val="2400"/>
                        </a:lnSpc>
                        <a:spcAft>
                          <a:spcPts val="0"/>
                        </a:spcAft>
                        <a:tabLst>
                          <a:tab pos="114300" algn="l"/>
                        </a:tabLst>
                      </a:pPr>
                      <a:r>
                        <a:rPr lang="zh-TW" sz="2000" kern="0" dirty="0">
                          <a:effectLst/>
                          <a:latin typeface="+mj-ea"/>
                          <a:ea typeface="+mj-ea"/>
                        </a:rPr>
                        <a:t>考試入學</a:t>
                      </a:r>
                      <a:endParaRPr lang="zh-TW" sz="2000" kern="100" dirty="0">
                        <a:effectLst/>
                        <a:latin typeface="+mj-ea"/>
                        <a:ea typeface="+mj-ea"/>
                      </a:endParaRPr>
                    </a:p>
                  </a:txBody>
                  <a:tcPr marL="6809" marR="68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0"/>
                  </a:ext>
                </a:extLst>
              </a:tr>
              <a:tr h="1983696">
                <a:tc>
                  <a:txBody>
                    <a:bodyPr/>
                    <a:lstStyle/>
                    <a:p>
                      <a:pPr marL="0" algn="ctr">
                        <a:lnSpc>
                          <a:spcPts val="2400"/>
                        </a:lnSpc>
                        <a:spcAft>
                          <a:spcPts val="0"/>
                        </a:spcAft>
                        <a:tabLst>
                          <a:tab pos="114300" algn="l"/>
                        </a:tabLst>
                      </a:pPr>
                      <a:r>
                        <a:rPr lang="en-US" altLang="zh-TW" sz="2000" kern="0" dirty="0">
                          <a:effectLst/>
                          <a:latin typeface="+mj-ea"/>
                          <a:ea typeface="+mj-ea"/>
                        </a:rPr>
                        <a:t>110</a:t>
                      </a:r>
                      <a:r>
                        <a:rPr lang="en-US" sz="2000" kern="0" dirty="0">
                          <a:effectLst/>
                          <a:latin typeface="+mj-ea"/>
                          <a:ea typeface="+mj-ea"/>
                        </a:rPr>
                        <a:t>/05</a:t>
                      </a:r>
                      <a:endParaRPr lang="zh-TW" sz="2000" kern="100" dirty="0">
                        <a:effectLst/>
                        <a:latin typeface="+mj-ea"/>
                        <a:ea typeface="+mj-ea"/>
                      </a:endParaRPr>
                    </a:p>
                  </a:txBody>
                  <a:tcPr marL="6809" marR="68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800" b="0" i="0" u="none" strike="noStrike" kern="1200" baseline="0" dirty="0">
                          <a:solidFill>
                            <a:schemeClr val="dk1"/>
                          </a:solidFill>
                          <a:latin typeface="+mn-lt"/>
                          <a:ea typeface="+mn-ea"/>
                          <a:cs typeface="+mn-cs"/>
                        </a:rPr>
                        <a:t>1.</a:t>
                      </a:r>
                      <a:r>
                        <a:rPr lang="zh-TW" altLang="en-US" sz="1800" b="0" i="0" u="none" strike="noStrike" kern="1200" baseline="0" dirty="0">
                          <a:solidFill>
                            <a:schemeClr val="dk1"/>
                          </a:solidFill>
                          <a:latin typeface="+mn-lt"/>
                          <a:ea typeface="+mn-ea"/>
                          <a:cs typeface="+mn-cs"/>
                        </a:rPr>
                        <a:t>大學醫學系公告第</a:t>
                      </a:r>
                      <a:r>
                        <a:rPr lang="en-US" altLang="zh-TW" sz="1800" b="0" i="0" u="none" strike="noStrike" kern="1200" baseline="0" dirty="0">
                          <a:solidFill>
                            <a:schemeClr val="dk1"/>
                          </a:solidFill>
                          <a:latin typeface="+mn-lt"/>
                          <a:ea typeface="+mn-ea"/>
                          <a:cs typeface="+mn-cs"/>
                        </a:rPr>
                        <a:t>8</a:t>
                      </a:r>
                      <a:r>
                        <a:rPr lang="zh-TW" altLang="en-US" sz="1800" b="0" i="0" u="none" strike="noStrike" kern="1200" baseline="0" dirty="0">
                          <a:solidFill>
                            <a:schemeClr val="dk1"/>
                          </a:solidFill>
                          <a:latin typeface="+mn-lt"/>
                          <a:ea typeface="+mn-ea"/>
                          <a:cs typeface="+mn-cs"/>
                        </a:rPr>
                        <a:t>類學群第</a:t>
                      </a:r>
                      <a:r>
                        <a:rPr lang="en-US" altLang="zh-TW" sz="1800" b="0" i="0" u="none" strike="noStrike" kern="1200" baseline="0" dirty="0">
                          <a:solidFill>
                            <a:schemeClr val="dk1"/>
                          </a:solidFill>
                          <a:latin typeface="+mn-lt"/>
                          <a:ea typeface="+mn-ea"/>
                          <a:cs typeface="+mn-cs"/>
                        </a:rPr>
                        <a:t>2</a:t>
                      </a:r>
                      <a:r>
                        <a:rPr lang="zh-TW" altLang="en-US" sz="1800" b="0" i="0" u="none" strike="noStrike" kern="1200" baseline="0" dirty="0">
                          <a:solidFill>
                            <a:schemeClr val="dk1"/>
                          </a:solidFill>
                          <a:latin typeface="+mn-lt"/>
                          <a:ea typeface="+mn-ea"/>
                          <a:cs typeface="+mn-cs"/>
                        </a:rPr>
                        <a:t>階段面試錄取名單（</a:t>
                      </a:r>
                      <a:r>
                        <a:rPr lang="en-US" altLang="zh-TW" sz="1800" b="0" i="0" u="none" strike="noStrike" kern="1200" baseline="0" dirty="0">
                          <a:solidFill>
                            <a:schemeClr val="dk1"/>
                          </a:solidFill>
                          <a:latin typeface="+mn-lt"/>
                          <a:ea typeface="+mn-ea"/>
                          <a:cs typeface="+mn-cs"/>
                        </a:rPr>
                        <a:t>5/10</a:t>
                      </a:r>
                      <a:r>
                        <a:rPr lang="zh-TW" altLang="en-US" sz="1800" b="0" i="0" u="none" strike="noStrike" kern="1200" baseline="0" dirty="0">
                          <a:solidFill>
                            <a:schemeClr val="dk1"/>
                          </a:solidFill>
                          <a:latin typeface="+mn-lt"/>
                          <a:ea typeface="+mn-ea"/>
                          <a:cs typeface="+mn-cs"/>
                        </a:rPr>
                        <a:t>前） </a:t>
                      </a:r>
                      <a:endParaRPr lang="en-US" altLang="zh-TW" sz="1800" b="0" i="0" u="none" strike="noStrike" kern="1200" baseline="0" dirty="0">
                        <a:solidFill>
                          <a:schemeClr val="dk1"/>
                        </a:solidFill>
                        <a:latin typeface="+mn-lt"/>
                        <a:ea typeface="+mn-ea"/>
                        <a:cs typeface="+mn-cs"/>
                      </a:endParaRPr>
                    </a:p>
                    <a:p>
                      <a:r>
                        <a:rPr lang="en-US" altLang="zh-TW" sz="1800" b="0" i="0" u="none" strike="noStrike" kern="1200" baseline="0" dirty="0">
                          <a:solidFill>
                            <a:schemeClr val="dk1"/>
                          </a:solidFill>
                          <a:latin typeface="+mn-lt"/>
                          <a:ea typeface="+mn-ea"/>
                          <a:cs typeface="+mn-cs"/>
                        </a:rPr>
                        <a:t>2.</a:t>
                      </a:r>
                      <a:r>
                        <a:rPr lang="zh-TW" altLang="en-US" sz="1800" b="0" i="0" u="none" strike="noStrike" kern="1200" baseline="0" dirty="0">
                          <a:solidFill>
                            <a:schemeClr val="dk1"/>
                          </a:solidFill>
                          <a:latin typeface="+mn-lt"/>
                          <a:ea typeface="+mn-ea"/>
                          <a:cs typeface="+mn-cs"/>
                        </a:rPr>
                        <a:t>甄選委員會統一公告第</a:t>
                      </a:r>
                      <a:r>
                        <a:rPr lang="en-US" altLang="zh-TW" sz="1800" b="0" i="0" u="none" strike="noStrike" kern="1200" baseline="0" dirty="0">
                          <a:solidFill>
                            <a:schemeClr val="dk1"/>
                          </a:solidFill>
                          <a:latin typeface="+mn-lt"/>
                          <a:ea typeface="+mn-ea"/>
                          <a:cs typeface="+mn-cs"/>
                        </a:rPr>
                        <a:t>8</a:t>
                      </a:r>
                      <a:r>
                        <a:rPr lang="zh-TW" altLang="en-US" sz="1800" b="0" i="0" u="none" strike="noStrike" kern="1200" baseline="0" dirty="0">
                          <a:solidFill>
                            <a:schemeClr val="dk1"/>
                          </a:solidFill>
                          <a:latin typeface="+mn-lt"/>
                          <a:ea typeface="+mn-ea"/>
                          <a:cs typeface="+mn-cs"/>
                        </a:rPr>
                        <a:t>類學群錄取名單（</a:t>
                      </a:r>
                      <a:r>
                        <a:rPr lang="en-US" altLang="zh-TW" sz="1800" b="0" i="0" u="none" strike="noStrike" kern="1200" baseline="0" dirty="0">
                          <a:solidFill>
                            <a:schemeClr val="dk1"/>
                          </a:solidFill>
                          <a:latin typeface="+mn-lt"/>
                          <a:ea typeface="+mn-ea"/>
                          <a:cs typeface="+mn-cs"/>
                        </a:rPr>
                        <a:t>5/12</a:t>
                      </a:r>
                      <a:r>
                        <a:rPr lang="zh-TW" altLang="en-US" sz="1800" b="0" i="0" u="none" strike="noStrike" kern="1200" baseline="0" dirty="0">
                          <a:solidFill>
                            <a:schemeClr val="dk1"/>
                          </a:solidFill>
                          <a:latin typeface="+mn-lt"/>
                          <a:ea typeface="+mn-ea"/>
                          <a:cs typeface="+mn-cs"/>
                        </a:rPr>
                        <a:t>） </a:t>
                      </a:r>
                    </a:p>
                    <a:p>
                      <a:r>
                        <a:rPr lang="en-US" altLang="zh-TW" sz="1800" b="0" i="0" u="none" strike="noStrike" kern="1200" baseline="0" dirty="0">
                          <a:solidFill>
                            <a:schemeClr val="dk1"/>
                          </a:solidFill>
                          <a:latin typeface="+mn-lt"/>
                          <a:ea typeface="+mn-ea"/>
                          <a:cs typeface="+mn-cs"/>
                        </a:rPr>
                        <a:t>3.</a:t>
                      </a:r>
                      <a:r>
                        <a:rPr lang="zh-TW" altLang="en-US" sz="1800" b="0" i="0" u="none" strike="noStrike" kern="1200" baseline="0" dirty="0">
                          <a:solidFill>
                            <a:schemeClr val="dk1"/>
                          </a:solidFill>
                          <a:latin typeface="+mn-lt"/>
                          <a:ea typeface="+mn-ea"/>
                          <a:cs typeface="+mn-cs"/>
                        </a:rPr>
                        <a:t>第</a:t>
                      </a:r>
                      <a:r>
                        <a:rPr lang="en-US" altLang="zh-TW" sz="1800" b="0" i="0" u="none" strike="noStrike" kern="1200" baseline="0" dirty="0">
                          <a:solidFill>
                            <a:schemeClr val="dk1"/>
                          </a:solidFill>
                          <a:latin typeface="+mn-lt"/>
                          <a:ea typeface="+mn-ea"/>
                          <a:cs typeface="+mn-cs"/>
                        </a:rPr>
                        <a:t>8</a:t>
                      </a:r>
                      <a:r>
                        <a:rPr lang="zh-TW" altLang="en-US" sz="1800" b="0" i="0" u="none" strike="noStrike" kern="1200" baseline="0" dirty="0">
                          <a:solidFill>
                            <a:schemeClr val="dk1"/>
                          </a:solidFill>
                          <a:latin typeface="+mn-lt"/>
                          <a:ea typeface="+mn-ea"/>
                          <a:cs typeface="+mn-cs"/>
                        </a:rPr>
                        <a:t>類學群錄取生放棄入學資格截止（</a:t>
                      </a:r>
                      <a:r>
                        <a:rPr lang="en-US" altLang="zh-TW" sz="1800" b="0" i="0" u="none" strike="noStrike" kern="1200" baseline="0" dirty="0">
                          <a:solidFill>
                            <a:schemeClr val="dk1"/>
                          </a:solidFill>
                          <a:latin typeface="+mn-lt"/>
                          <a:ea typeface="+mn-ea"/>
                          <a:cs typeface="+mn-cs"/>
                        </a:rPr>
                        <a:t>5/24</a:t>
                      </a:r>
                      <a:r>
                        <a:rPr lang="zh-TW" altLang="en-US" sz="1800" b="0" i="0" u="none" strike="noStrike" kern="1200" baseline="0" dirty="0">
                          <a:solidFill>
                            <a:schemeClr val="dk1"/>
                          </a:solidFill>
                          <a:latin typeface="+mn-lt"/>
                          <a:ea typeface="+mn-ea"/>
                          <a:cs typeface="+mn-cs"/>
                        </a:rPr>
                        <a:t>）</a:t>
                      </a:r>
                      <a:endParaRPr lang="zh-TW" sz="1600" kern="100" spc="-60" dirty="0">
                        <a:effectLst/>
                        <a:latin typeface="+mj-ea"/>
                        <a:ea typeface="+mj-ea"/>
                      </a:endParaRPr>
                    </a:p>
                  </a:txBody>
                  <a:tcPr marL="6809" marR="68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800" b="0" i="0" u="none" strike="noStrike" kern="1200" baseline="0" dirty="0">
                          <a:solidFill>
                            <a:schemeClr val="dk1"/>
                          </a:solidFill>
                          <a:latin typeface="+mn-lt"/>
                          <a:ea typeface="+mn-ea"/>
                          <a:cs typeface="+mn-cs"/>
                        </a:rPr>
                        <a:t>1.</a:t>
                      </a:r>
                      <a:r>
                        <a:rPr lang="zh-TW" altLang="en-US" sz="1800" b="0" i="0" u="none" strike="noStrike" kern="1200" baseline="0" dirty="0">
                          <a:solidFill>
                            <a:schemeClr val="dk1"/>
                          </a:solidFill>
                          <a:latin typeface="+mn-lt"/>
                          <a:ea typeface="+mn-ea"/>
                          <a:cs typeface="+mn-cs"/>
                        </a:rPr>
                        <a:t>大學公告錄取名單並寄發甄選總成績單（</a:t>
                      </a:r>
                      <a:r>
                        <a:rPr lang="en-US" altLang="zh-TW" sz="1800" b="0" i="0" u="none" strike="noStrike" kern="1200" baseline="0" dirty="0">
                          <a:solidFill>
                            <a:schemeClr val="dk1"/>
                          </a:solidFill>
                          <a:latin typeface="+mn-lt"/>
                          <a:ea typeface="+mn-ea"/>
                          <a:cs typeface="+mn-cs"/>
                        </a:rPr>
                        <a:t>5/10</a:t>
                      </a:r>
                      <a:r>
                        <a:rPr lang="zh-TW" altLang="en-US" sz="1800" b="0" i="0" u="none" strike="noStrike" kern="1200" baseline="0" dirty="0">
                          <a:solidFill>
                            <a:schemeClr val="dk1"/>
                          </a:solidFill>
                          <a:latin typeface="+mn-lt"/>
                          <a:ea typeface="+mn-ea"/>
                          <a:cs typeface="+mn-cs"/>
                        </a:rPr>
                        <a:t>前）</a:t>
                      </a:r>
                      <a:endParaRPr lang="en-US" altLang="zh-TW" sz="1800" b="0" i="0" u="none" strike="noStrike" kern="1200" baseline="0" dirty="0">
                        <a:solidFill>
                          <a:schemeClr val="dk1"/>
                        </a:solidFill>
                        <a:latin typeface="+mn-lt"/>
                        <a:ea typeface="+mn-ea"/>
                        <a:cs typeface="+mn-cs"/>
                      </a:endParaRPr>
                    </a:p>
                    <a:p>
                      <a:r>
                        <a:rPr lang="en-US" altLang="zh-TW" sz="1800" b="0" i="0" u="none" strike="noStrike" kern="1200" baseline="0" dirty="0">
                          <a:solidFill>
                            <a:schemeClr val="dk1"/>
                          </a:solidFill>
                          <a:latin typeface="+mn-lt"/>
                          <a:ea typeface="+mn-ea"/>
                          <a:cs typeface="+mn-cs"/>
                        </a:rPr>
                        <a:t>2.</a:t>
                      </a:r>
                      <a:r>
                        <a:rPr lang="zh-TW" altLang="en-US" sz="1800" b="1" i="0" u="none" strike="noStrike" kern="1200" baseline="0" dirty="0">
                          <a:solidFill>
                            <a:schemeClr val="dk1"/>
                          </a:solidFill>
                          <a:latin typeface="+mn-lt"/>
                          <a:ea typeface="+mn-ea"/>
                          <a:cs typeface="+mn-cs"/>
                        </a:rPr>
                        <a:t>正備取生向甄選委員會登記就讀志願序（</a:t>
                      </a:r>
                      <a:r>
                        <a:rPr lang="en-US" altLang="zh-TW" sz="1800" b="1" i="0" u="none" strike="noStrike" kern="1200" baseline="0" dirty="0">
                          <a:solidFill>
                            <a:schemeClr val="dk1"/>
                          </a:solidFill>
                          <a:latin typeface="+mn-lt"/>
                          <a:ea typeface="+mn-ea"/>
                          <a:cs typeface="+mn-cs"/>
                        </a:rPr>
                        <a:t>5/13</a:t>
                      </a:r>
                      <a:r>
                        <a:rPr lang="zh-TW" altLang="en-US" sz="1800" b="1" i="0" u="none" strike="noStrike" kern="1200" baseline="0" dirty="0">
                          <a:solidFill>
                            <a:schemeClr val="dk1"/>
                          </a:solidFill>
                          <a:latin typeface="+mn-lt"/>
                          <a:ea typeface="+mn-ea"/>
                          <a:cs typeface="+mn-cs"/>
                        </a:rPr>
                        <a:t>～</a:t>
                      </a:r>
                      <a:r>
                        <a:rPr lang="en-US" altLang="zh-TW" sz="1800" b="1" i="0" u="none" strike="noStrike" kern="1200" baseline="0" dirty="0">
                          <a:solidFill>
                            <a:schemeClr val="dk1"/>
                          </a:solidFill>
                          <a:latin typeface="+mn-lt"/>
                          <a:ea typeface="+mn-ea"/>
                          <a:cs typeface="+mn-cs"/>
                        </a:rPr>
                        <a:t>5/14</a:t>
                      </a:r>
                      <a:r>
                        <a:rPr lang="zh-TW" altLang="en-US" sz="1800" b="1" i="0" u="none" strike="noStrike" kern="1200" baseline="0" dirty="0">
                          <a:solidFill>
                            <a:schemeClr val="dk1"/>
                          </a:solidFill>
                          <a:latin typeface="+mn-lt"/>
                          <a:ea typeface="+mn-ea"/>
                          <a:cs typeface="+mn-cs"/>
                        </a:rPr>
                        <a:t>） </a:t>
                      </a:r>
                    </a:p>
                    <a:p>
                      <a:r>
                        <a:rPr lang="en-US" altLang="zh-TW" sz="1800" b="0" i="0" u="none" strike="noStrike" kern="1200" baseline="0" dirty="0">
                          <a:solidFill>
                            <a:schemeClr val="dk1"/>
                          </a:solidFill>
                          <a:latin typeface="+mn-lt"/>
                          <a:ea typeface="+mn-ea"/>
                          <a:cs typeface="+mn-cs"/>
                        </a:rPr>
                        <a:t>3.</a:t>
                      </a:r>
                      <a:r>
                        <a:rPr lang="zh-TW" altLang="en-US" sz="1800" b="1" i="0" u="none" strike="noStrike" kern="1200" baseline="0" dirty="0">
                          <a:solidFill>
                            <a:schemeClr val="dk1"/>
                          </a:solidFill>
                          <a:latin typeface="+mn-lt"/>
                          <a:ea typeface="+mn-ea"/>
                          <a:cs typeface="+mn-cs"/>
                        </a:rPr>
                        <a:t>公告統一分發結果（</a:t>
                      </a:r>
                      <a:r>
                        <a:rPr lang="en-US" altLang="zh-TW" sz="1800" b="1" i="0" u="none" strike="noStrike" kern="1200" baseline="0" dirty="0">
                          <a:solidFill>
                            <a:schemeClr val="dk1"/>
                          </a:solidFill>
                          <a:latin typeface="+mn-lt"/>
                          <a:ea typeface="+mn-ea"/>
                          <a:cs typeface="+mn-cs"/>
                        </a:rPr>
                        <a:t>5/20</a:t>
                      </a:r>
                      <a:r>
                        <a:rPr lang="zh-TW" altLang="en-US" sz="1800" b="1" i="0" u="none" strike="noStrike" kern="1200" baseline="0" dirty="0">
                          <a:solidFill>
                            <a:schemeClr val="dk1"/>
                          </a:solidFill>
                          <a:latin typeface="+mn-lt"/>
                          <a:ea typeface="+mn-ea"/>
                          <a:cs typeface="+mn-cs"/>
                        </a:rPr>
                        <a:t>） </a:t>
                      </a:r>
                    </a:p>
                    <a:p>
                      <a:r>
                        <a:rPr lang="en-US" altLang="zh-TW" sz="1800" b="0" i="0" u="none" strike="noStrike" kern="1200" baseline="0" dirty="0">
                          <a:solidFill>
                            <a:schemeClr val="dk1"/>
                          </a:solidFill>
                          <a:latin typeface="+mn-lt"/>
                          <a:ea typeface="+mn-ea"/>
                          <a:cs typeface="+mn-cs"/>
                        </a:rPr>
                        <a:t>4.</a:t>
                      </a:r>
                      <a:r>
                        <a:rPr lang="zh-TW" altLang="en-US" sz="1800" b="0" i="0" u="none" strike="noStrike" kern="1200" baseline="0" dirty="0">
                          <a:solidFill>
                            <a:schemeClr val="dk1"/>
                          </a:solidFill>
                          <a:latin typeface="+mn-lt"/>
                          <a:ea typeface="+mn-ea"/>
                          <a:cs typeface="+mn-cs"/>
                        </a:rPr>
                        <a:t>錄取生放棄入學資格截止（</a:t>
                      </a:r>
                      <a:r>
                        <a:rPr lang="en-US" altLang="zh-TW" sz="1800" b="0" i="0" u="none" strike="noStrike" kern="1200" baseline="0" dirty="0">
                          <a:solidFill>
                            <a:schemeClr val="dk1"/>
                          </a:solidFill>
                          <a:latin typeface="+mn-lt"/>
                          <a:ea typeface="+mn-ea"/>
                          <a:cs typeface="+mn-cs"/>
                        </a:rPr>
                        <a:t>5/24</a:t>
                      </a:r>
                      <a:r>
                        <a:rPr lang="zh-TW" altLang="en-US" sz="1800" b="0" i="0" u="none" strike="noStrike" kern="1200" baseline="0" dirty="0">
                          <a:solidFill>
                            <a:schemeClr val="dk1"/>
                          </a:solidFill>
                          <a:latin typeface="+mn-lt"/>
                          <a:ea typeface="+mn-ea"/>
                          <a:cs typeface="+mn-cs"/>
                        </a:rPr>
                        <a:t>） </a:t>
                      </a:r>
                      <a:endParaRPr lang="zh-TW" sz="1600" kern="100" spc="0" dirty="0">
                        <a:effectLst/>
                        <a:latin typeface="+mj-ea"/>
                        <a:ea typeface="+mj-ea"/>
                      </a:endParaRPr>
                    </a:p>
                  </a:txBody>
                  <a:tcPr marL="6809" marR="68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800" b="0" i="0" u="none" strike="noStrike" kern="1200" baseline="0" dirty="0">
                          <a:solidFill>
                            <a:schemeClr val="dk1"/>
                          </a:solidFill>
                          <a:latin typeface="+mn-lt"/>
                          <a:ea typeface="+mn-ea"/>
                          <a:cs typeface="+mn-cs"/>
                        </a:rPr>
                        <a:t>1.</a:t>
                      </a:r>
                      <a:r>
                        <a:rPr lang="zh-TW" altLang="en-US" sz="1800" b="0" i="0" u="none" strike="noStrike" kern="1200" baseline="0" dirty="0">
                          <a:solidFill>
                            <a:schemeClr val="dk1"/>
                          </a:solidFill>
                          <a:latin typeface="+mn-lt"/>
                          <a:ea typeface="+mn-ea"/>
                          <a:cs typeface="+mn-cs"/>
                        </a:rPr>
                        <a:t>指定科目考試報名（</a:t>
                      </a:r>
                      <a:r>
                        <a:rPr lang="en-US" altLang="zh-TW" sz="1800" b="0" i="0" u="none" strike="noStrike" kern="1200" baseline="0" dirty="0">
                          <a:solidFill>
                            <a:schemeClr val="dk1"/>
                          </a:solidFill>
                          <a:latin typeface="+mn-lt"/>
                          <a:ea typeface="+mn-ea"/>
                          <a:cs typeface="+mn-cs"/>
                        </a:rPr>
                        <a:t>5/18</a:t>
                      </a:r>
                      <a:r>
                        <a:rPr lang="zh-TW" altLang="en-US" sz="1800" b="0" i="0" u="none" strike="noStrike" kern="1200" baseline="0" dirty="0">
                          <a:solidFill>
                            <a:schemeClr val="dk1"/>
                          </a:solidFill>
                          <a:latin typeface="+mn-lt"/>
                          <a:ea typeface="+mn-ea"/>
                          <a:cs typeface="+mn-cs"/>
                        </a:rPr>
                        <a:t>～</a:t>
                      </a:r>
                      <a:r>
                        <a:rPr lang="en-US" altLang="zh-TW" sz="1800" b="0" i="0" u="none" strike="noStrike" kern="1200" baseline="0" dirty="0">
                          <a:solidFill>
                            <a:schemeClr val="dk1"/>
                          </a:solidFill>
                          <a:latin typeface="+mn-lt"/>
                          <a:ea typeface="+mn-ea"/>
                          <a:cs typeface="+mn-cs"/>
                        </a:rPr>
                        <a:t>5/27</a:t>
                      </a:r>
                      <a:r>
                        <a:rPr lang="zh-TW" altLang="en-US" sz="1800" b="0" i="0" u="none" strike="noStrike" kern="1200" baseline="0" dirty="0">
                          <a:solidFill>
                            <a:schemeClr val="dk1"/>
                          </a:solidFill>
                          <a:latin typeface="+mn-lt"/>
                          <a:ea typeface="+mn-ea"/>
                          <a:cs typeface="+mn-cs"/>
                        </a:rPr>
                        <a:t>） </a:t>
                      </a:r>
                    </a:p>
                    <a:p>
                      <a:r>
                        <a:rPr lang="en-US" altLang="zh-TW" sz="1800" b="0" i="0" u="none" strike="noStrike" kern="1200" baseline="0" dirty="0">
                          <a:solidFill>
                            <a:schemeClr val="dk1"/>
                          </a:solidFill>
                          <a:latin typeface="+mn-lt"/>
                          <a:ea typeface="+mn-ea"/>
                          <a:cs typeface="+mn-cs"/>
                        </a:rPr>
                        <a:t>2.</a:t>
                      </a:r>
                      <a:r>
                        <a:rPr lang="zh-TW" altLang="en-US" sz="1800" b="0" i="0" u="none" strike="noStrike" kern="1200" baseline="0" dirty="0">
                          <a:solidFill>
                            <a:schemeClr val="dk1"/>
                          </a:solidFill>
                          <a:latin typeface="+mn-lt"/>
                          <a:ea typeface="+mn-ea"/>
                          <a:cs typeface="+mn-cs"/>
                        </a:rPr>
                        <a:t>登記分發相關證明文件審查申請及繳件（</a:t>
                      </a:r>
                      <a:r>
                        <a:rPr lang="en-US" altLang="zh-TW" sz="1800" b="0" i="0" u="none" strike="noStrike" kern="1200" baseline="0" dirty="0">
                          <a:solidFill>
                            <a:schemeClr val="dk1"/>
                          </a:solidFill>
                          <a:latin typeface="+mn-lt"/>
                          <a:ea typeface="+mn-ea"/>
                          <a:cs typeface="+mn-cs"/>
                        </a:rPr>
                        <a:t>5/10</a:t>
                      </a:r>
                      <a:r>
                        <a:rPr lang="zh-TW" altLang="en-US" sz="1800" b="0" i="0" u="none" strike="noStrike" kern="1200" baseline="0" dirty="0">
                          <a:solidFill>
                            <a:schemeClr val="dk1"/>
                          </a:solidFill>
                          <a:latin typeface="+mn-lt"/>
                          <a:ea typeface="+mn-ea"/>
                          <a:cs typeface="+mn-cs"/>
                        </a:rPr>
                        <a:t>～</a:t>
                      </a:r>
                      <a:r>
                        <a:rPr lang="en-US" altLang="zh-TW" sz="1800" b="0" i="0" u="none" strike="noStrike" kern="1200" baseline="0" dirty="0">
                          <a:solidFill>
                            <a:schemeClr val="dk1"/>
                          </a:solidFill>
                          <a:latin typeface="+mn-lt"/>
                          <a:ea typeface="+mn-ea"/>
                          <a:cs typeface="+mn-cs"/>
                        </a:rPr>
                        <a:t>5/31</a:t>
                      </a:r>
                      <a:r>
                        <a:rPr lang="zh-TW" altLang="en-US" sz="1800" b="0" i="0" u="none" strike="noStrike" kern="1200" baseline="0" dirty="0">
                          <a:solidFill>
                            <a:schemeClr val="dk1"/>
                          </a:solidFill>
                          <a:latin typeface="+mn-lt"/>
                          <a:ea typeface="+mn-ea"/>
                          <a:cs typeface="+mn-cs"/>
                        </a:rPr>
                        <a:t>） </a:t>
                      </a:r>
                    </a:p>
                  </a:txBody>
                  <a:tcPr marL="6809" marR="68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04067">
                <a:tc rowSpan="2">
                  <a:txBody>
                    <a:bodyPr/>
                    <a:lstStyle/>
                    <a:p>
                      <a:pPr marL="0" algn="ctr">
                        <a:lnSpc>
                          <a:spcPts val="2400"/>
                        </a:lnSpc>
                        <a:spcAft>
                          <a:spcPts val="0"/>
                        </a:spcAft>
                        <a:tabLst>
                          <a:tab pos="114300" algn="l"/>
                        </a:tabLst>
                      </a:pPr>
                      <a:r>
                        <a:rPr lang="en-US" altLang="zh-TW" sz="2000" kern="0" dirty="0">
                          <a:effectLst/>
                          <a:latin typeface="+mj-ea"/>
                          <a:ea typeface="+mj-ea"/>
                        </a:rPr>
                        <a:t>110</a:t>
                      </a:r>
                      <a:r>
                        <a:rPr lang="en-US" sz="2000" kern="0" dirty="0">
                          <a:effectLst/>
                          <a:latin typeface="+mj-ea"/>
                          <a:ea typeface="+mj-ea"/>
                        </a:rPr>
                        <a:t>/07</a:t>
                      </a:r>
                      <a:endParaRPr lang="zh-TW" sz="2000" kern="100" dirty="0">
                        <a:effectLst/>
                        <a:latin typeface="+mj-ea"/>
                        <a:ea typeface="+mj-ea"/>
                      </a:endParaRPr>
                    </a:p>
                  </a:txBody>
                  <a:tcPr marL="6809" marR="68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indent="209550">
                        <a:lnSpc>
                          <a:spcPts val="2400"/>
                        </a:lnSpc>
                        <a:spcAft>
                          <a:spcPts val="0"/>
                        </a:spcAft>
                        <a:tabLst>
                          <a:tab pos="114300" algn="l"/>
                        </a:tabLst>
                      </a:pPr>
                      <a:r>
                        <a:rPr lang="en-US" sz="1400" kern="0" spc="0" dirty="0">
                          <a:effectLst/>
                          <a:latin typeface="+mj-ea"/>
                          <a:ea typeface="+mj-ea"/>
                        </a:rPr>
                        <a:t> </a:t>
                      </a:r>
                      <a:endParaRPr lang="zh-TW" sz="1400" kern="100" spc="0" dirty="0">
                        <a:effectLst/>
                        <a:latin typeface="+mj-ea"/>
                        <a:ea typeface="+mj-ea"/>
                      </a:endParaRPr>
                    </a:p>
                  </a:txBody>
                  <a:tcPr marL="6809" marR="68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indent="209550">
                        <a:lnSpc>
                          <a:spcPts val="2400"/>
                        </a:lnSpc>
                        <a:spcAft>
                          <a:spcPts val="0"/>
                        </a:spcAft>
                        <a:tabLst>
                          <a:tab pos="114300" algn="l"/>
                        </a:tabLst>
                      </a:pPr>
                      <a:r>
                        <a:rPr lang="en-US" sz="1400" kern="0" spc="0" dirty="0">
                          <a:effectLst/>
                          <a:latin typeface="+mj-ea"/>
                          <a:ea typeface="+mj-ea"/>
                        </a:rPr>
                        <a:t> </a:t>
                      </a:r>
                      <a:endParaRPr lang="zh-TW" sz="1400" kern="100" spc="0" dirty="0">
                        <a:effectLst/>
                        <a:latin typeface="+mj-ea"/>
                        <a:ea typeface="+mj-ea"/>
                      </a:endParaRPr>
                    </a:p>
                  </a:txBody>
                  <a:tcPr marL="6809" marR="68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a:lnSpc>
                          <a:spcPts val="2400"/>
                        </a:lnSpc>
                        <a:spcAft>
                          <a:spcPts val="0"/>
                        </a:spcAft>
                        <a:tabLst>
                          <a:tab pos="114300" algn="l"/>
                        </a:tabLst>
                      </a:pPr>
                      <a:r>
                        <a:rPr lang="zh-TW" sz="1800" b="1" kern="0" spc="0" dirty="0">
                          <a:effectLst/>
                          <a:latin typeface="+mj-ea"/>
                          <a:ea typeface="+mj-ea"/>
                        </a:rPr>
                        <a:t>指定科目考試（</a:t>
                      </a:r>
                      <a:r>
                        <a:rPr lang="en-US" sz="1800" b="1" kern="0" spc="0" dirty="0">
                          <a:effectLst/>
                          <a:latin typeface="+mj-ea"/>
                          <a:ea typeface="+mj-ea"/>
                        </a:rPr>
                        <a:t>7/1~7/3</a:t>
                      </a:r>
                      <a:r>
                        <a:rPr lang="zh-TW" sz="1800" b="1" kern="0" spc="0" dirty="0">
                          <a:effectLst/>
                          <a:latin typeface="+mj-ea"/>
                          <a:ea typeface="+mj-ea"/>
                        </a:rPr>
                        <a:t>）</a:t>
                      </a:r>
                      <a:endParaRPr lang="zh-TW" sz="1800" b="1" kern="100" spc="0" dirty="0">
                        <a:effectLst/>
                        <a:latin typeface="+mj-ea"/>
                        <a:ea typeface="+mj-ea"/>
                      </a:endParaRPr>
                    </a:p>
                  </a:txBody>
                  <a:tcPr marL="6809" marR="68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381233">
                <a:tc vMerge="1">
                  <a:txBody>
                    <a:bodyPr/>
                    <a:lstStyle/>
                    <a:p>
                      <a:endParaRPr lang="zh-TW" altLang="en-US"/>
                    </a:p>
                  </a:txBody>
                  <a:tcPr/>
                </a:tc>
                <a:tc vMerge="1">
                  <a:txBody>
                    <a:bodyPr/>
                    <a:lstStyle/>
                    <a:p>
                      <a:endParaRPr lang="zh-TW" altLang="en-US"/>
                    </a:p>
                  </a:txBody>
                  <a:tcPr/>
                </a:tc>
                <a:tc vMerge="1">
                  <a:txBody>
                    <a:bodyPr/>
                    <a:lstStyle/>
                    <a:p>
                      <a:pPr marL="0" indent="209550">
                        <a:lnSpc>
                          <a:spcPts val="2400"/>
                        </a:lnSpc>
                        <a:spcAft>
                          <a:spcPts val="0"/>
                        </a:spcAft>
                        <a:tabLst>
                          <a:tab pos="114300" algn="l"/>
                        </a:tabLst>
                      </a:pPr>
                      <a:endParaRPr lang="zh-TW" sz="1400" kern="100" spc="0" dirty="0">
                        <a:effectLst/>
                        <a:latin typeface="+mj-ea"/>
                        <a:ea typeface="+mj-ea"/>
                      </a:endParaRPr>
                    </a:p>
                  </a:txBody>
                  <a:tcPr marL="6809" marR="68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800" b="0" i="0" u="none" strike="noStrike" kern="1200" baseline="0" dirty="0">
                          <a:solidFill>
                            <a:schemeClr val="dk1"/>
                          </a:solidFill>
                          <a:latin typeface="+mn-lt"/>
                          <a:ea typeface="+mn-ea"/>
                          <a:cs typeface="+mn-cs"/>
                        </a:rPr>
                        <a:t>1.</a:t>
                      </a:r>
                      <a:r>
                        <a:rPr lang="zh-TW" altLang="en-US" sz="1800" b="1" i="0" u="none" strike="noStrike" kern="1200" baseline="0" dirty="0">
                          <a:solidFill>
                            <a:schemeClr val="dk1"/>
                          </a:solidFill>
                          <a:latin typeface="+mn-lt"/>
                          <a:ea typeface="+mn-ea"/>
                          <a:cs typeface="+mn-cs"/>
                        </a:rPr>
                        <a:t>寄發指定科目考試成績單 </a:t>
                      </a:r>
                      <a:endParaRPr lang="en-US" altLang="zh-TW" sz="1800" b="1" i="0" u="none" strike="noStrike" kern="1200" baseline="0" dirty="0">
                        <a:solidFill>
                          <a:schemeClr val="dk1"/>
                        </a:solidFill>
                        <a:latin typeface="+mn-lt"/>
                        <a:ea typeface="+mn-ea"/>
                        <a:cs typeface="+mn-cs"/>
                      </a:endParaRPr>
                    </a:p>
                    <a:p>
                      <a:r>
                        <a:rPr lang="zh-TW" altLang="en-US" sz="1800" b="1" i="0" u="none" strike="noStrike" kern="1200" baseline="0" dirty="0">
                          <a:solidFill>
                            <a:schemeClr val="dk1"/>
                          </a:solidFill>
                          <a:latin typeface="+mn-lt"/>
                          <a:ea typeface="+mn-ea"/>
                          <a:cs typeface="+mn-cs"/>
                        </a:rPr>
                        <a:t>  （暫定</a:t>
                      </a:r>
                      <a:r>
                        <a:rPr lang="en-US" altLang="zh-TW" sz="1800" b="1" i="0" u="none" strike="noStrike" kern="1200" baseline="0" dirty="0">
                          <a:solidFill>
                            <a:schemeClr val="dk1"/>
                          </a:solidFill>
                          <a:latin typeface="+mn-lt"/>
                          <a:ea typeface="+mn-ea"/>
                          <a:cs typeface="+mn-cs"/>
                        </a:rPr>
                        <a:t>7/19</a:t>
                      </a:r>
                      <a:r>
                        <a:rPr lang="zh-TW" altLang="en-US" sz="1800" b="1" i="0" u="none" strike="noStrike" kern="1200" baseline="0" dirty="0">
                          <a:solidFill>
                            <a:schemeClr val="dk1"/>
                          </a:solidFill>
                          <a:latin typeface="+mn-lt"/>
                          <a:ea typeface="+mn-ea"/>
                          <a:cs typeface="+mn-cs"/>
                        </a:rPr>
                        <a:t>）</a:t>
                      </a:r>
                      <a:r>
                        <a:rPr lang="zh-TW" altLang="en-US" sz="1800" b="0" i="0" u="none" strike="noStrike" kern="1200" baseline="0" dirty="0">
                          <a:solidFill>
                            <a:schemeClr val="dk1"/>
                          </a:solidFill>
                          <a:latin typeface="+mn-lt"/>
                          <a:ea typeface="+mn-ea"/>
                          <a:cs typeface="+mn-cs"/>
                        </a:rPr>
                        <a:t> </a:t>
                      </a:r>
                    </a:p>
                    <a:p>
                      <a:r>
                        <a:rPr lang="en-US" altLang="zh-TW" sz="1800" b="0" i="0" u="none" strike="noStrike" kern="1200" baseline="0" dirty="0">
                          <a:solidFill>
                            <a:schemeClr val="dk1"/>
                          </a:solidFill>
                          <a:latin typeface="+mn-lt"/>
                          <a:ea typeface="+mn-ea"/>
                          <a:cs typeface="+mn-cs"/>
                        </a:rPr>
                        <a:t>2.</a:t>
                      </a:r>
                      <a:r>
                        <a:rPr lang="zh-TW" altLang="en-US" sz="1800" b="0" i="0" u="none" strike="noStrike" kern="1200" baseline="0" dirty="0">
                          <a:solidFill>
                            <a:schemeClr val="dk1"/>
                          </a:solidFill>
                          <a:latin typeface="+mn-lt"/>
                          <a:ea typeface="+mn-ea"/>
                          <a:cs typeface="+mn-cs"/>
                        </a:rPr>
                        <a:t>公布考科組合成績人數累</a:t>
                      </a:r>
                      <a:endParaRPr lang="en-US" altLang="zh-TW" sz="1800" b="0" i="0" u="none" strike="noStrike" kern="1200" baseline="0" dirty="0">
                        <a:solidFill>
                          <a:schemeClr val="dk1"/>
                        </a:solidFill>
                        <a:latin typeface="+mn-lt"/>
                        <a:ea typeface="+mn-ea"/>
                        <a:cs typeface="+mn-cs"/>
                      </a:endParaRPr>
                    </a:p>
                    <a:p>
                      <a:r>
                        <a:rPr lang="zh-TW" altLang="en-US" sz="1800" b="0" i="0" u="none" strike="noStrike" kern="1200" baseline="0" dirty="0">
                          <a:solidFill>
                            <a:schemeClr val="dk1"/>
                          </a:solidFill>
                          <a:latin typeface="+mn-lt"/>
                          <a:ea typeface="+mn-ea"/>
                          <a:cs typeface="+mn-cs"/>
                        </a:rPr>
                        <a:t>  計表及最低登記標準    </a:t>
                      </a:r>
                      <a:endParaRPr lang="en-US" altLang="zh-TW" sz="1800" b="0" i="0" u="none" strike="noStrike" kern="1200" baseline="0" dirty="0">
                        <a:solidFill>
                          <a:schemeClr val="dk1"/>
                        </a:solidFill>
                        <a:latin typeface="+mn-lt"/>
                        <a:ea typeface="+mn-ea"/>
                        <a:cs typeface="+mn-cs"/>
                      </a:endParaRPr>
                    </a:p>
                    <a:p>
                      <a:r>
                        <a:rPr lang="zh-TW" altLang="en-US" sz="1800" b="0" i="0" u="none" strike="noStrike" kern="1200" baseline="0" dirty="0">
                          <a:solidFill>
                            <a:schemeClr val="dk1"/>
                          </a:solidFill>
                          <a:latin typeface="+mn-lt"/>
                          <a:ea typeface="+mn-ea"/>
                          <a:cs typeface="+mn-cs"/>
                        </a:rPr>
                        <a:t>   </a:t>
                      </a:r>
                      <a:r>
                        <a:rPr lang="en-US" altLang="zh-TW" sz="1800" b="0" i="0" u="none" strike="noStrike" kern="1200" baseline="0" dirty="0">
                          <a:solidFill>
                            <a:schemeClr val="dk1"/>
                          </a:solidFill>
                          <a:latin typeface="+mn-lt"/>
                          <a:ea typeface="+mn-ea"/>
                          <a:cs typeface="+mn-cs"/>
                        </a:rPr>
                        <a:t>(</a:t>
                      </a:r>
                      <a:r>
                        <a:rPr lang="zh-TW" altLang="en-US" sz="1800" b="0" i="0" u="none" strike="noStrike" kern="1200" baseline="0" dirty="0">
                          <a:solidFill>
                            <a:schemeClr val="dk1"/>
                          </a:solidFill>
                          <a:latin typeface="+mn-lt"/>
                          <a:ea typeface="+mn-ea"/>
                          <a:cs typeface="+mn-cs"/>
                        </a:rPr>
                        <a:t>暫定</a:t>
                      </a:r>
                      <a:r>
                        <a:rPr lang="en-US" altLang="zh-TW" sz="1800" b="0" i="0" u="none" strike="noStrike" kern="1200" baseline="0" dirty="0">
                          <a:solidFill>
                            <a:schemeClr val="dk1"/>
                          </a:solidFill>
                          <a:latin typeface="+mn-lt"/>
                          <a:ea typeface="+mn-ea"/>
                          <a:cs typeface="+mn-cs"/>
                        </a:rPr>
                        <a:t>7/19</a:t>
                      </a:r>
                      <a:r>
                        <a:rPr lang="zh-TW" altLang="en-US" sz="1800" b="0" i="0" u="none" strike="noStrike" kern="1200" baseline="0" dirty="0">
                          <a:solidFill>
                            <a:schemeClr val="dk1"/>
                          </a:solidFill>
                          <a:latin typeface="+mn-lt"/>
                          <a:ea typeface="+mn-ea"/>
                          <a:cs typeface="+mn-cs"/>
                        </a:rPr>
                        <a:t>） </a:t>
                      </a:r>
                    </a:p>
                    <a:p>
                      <a:r>
                        <a:rPr lang="en-US" altLang="zh-TW" sz="1800" b="0" i="0" u="none" strike="noStrike" kern="1200" baseline="0" dirty="0">
                          <a:solidFill>
                            <a:schemeClr val="dk1"/>
                          </a:solidFill>
                          <a:latin typeface="+mn-lt"/>
                          <a:ea typeface="+mn-ea"/>
                          <a:cs typeface="+mn-cs"/>
                        </a:rPr>
                        <a:t>3.</a:t>
                      </a:r>
                      <a:r>
                        <a:rPr lang="zh-TW" altLang="en-US" sz="1800" b="0" i="0" u="none" strike="noStrike" kern="1200" baseline="0" dirty="0">
                          <a:solidFill>
                            <a:schemeClr val="dk1"/>
                          </a:solidFill>
                          <a:latin typeface="+mn-lt"/>
                          <a:ea typeface="+mn-ea"/>
                          <a:cs typeface="+mn-cs"/>
                        </a:rPr>
                        <a:t>繳交登記費（暫定</a:t>
                      </a:r>
                      <a:endParaRPr lang="en-US" altLang="zh-TW" sz="1800" b="0" i="0" u="none" strike="noStrike" kern="1200" baseline="0" dirty="0">
                        <a:solidFill>
                          <a:schemeClr val="dk1"/>
                        </a:solidFill>
                        <a:latin typeface="+mn-lt"/>
                        <a:ea typeface="+mn-ea"/>
                        <a:cs typeface="+mn-cs"/>
                      </a:endParaRPr>
                    </a:p>
                    <a:p>
                      <a:r>
                        <a:rPr lang="zh-TW" altLang="en-US" sz="1800" b="0" i="0" u="none" strike="noStrike" kern="1200" baseline="0" dirty="0">
                          <a:solidFill>
                            <a:schemeClr val="dk1"/>
                          </a:solidFill>
                          <a:latin typeface="+mn-lt"/>
                          <a:ea typeface="+mn-ea"/>
                          <a:cs typeface="+mn-cs"/>
                        </a:rPr>
                        <a:t>   </a:t>
                      </a:r>
                      <a:r>
                        <a:rPr lang="en-US" altLang="zh-TW" sz="1800" b="0" i="0" u="none" strike="noStrike" kern="1200" baseline="0" dirty="0">
                          <a:solidFill>
                            <a:schemeClr val="dk1"/>
                          </a:solidFill>
                          <a:latin typeface="+mn-lt"/>
                          <a:ea typeface="+mn-ea"/>
                          <a:cs typeface="+mn-cs"/>
                        </a:rPr>
                        <a:t>7/19~7/28</a:t>
                      </a:r>
                      <a:r>
                        <a:rPr lang="zh-TW" altLang="en-US" sz="1800" b="0" i="0" u="none" strike="noStrike" kern="1200" baseline="0" dirty="0">
                          <a:solidFill>
                            <a:schemeClr val="dk1"/>
                          </a:solidFill>
                          <a:latin typeface="+mn-lt"/>
                          <a:ea typeface="+mn-ea"/>
                          <a:cs typeface="+mn-cs"/>
                        </a:rPr>
                        <a:t>） </a:t>
                      </a:r>
                    </a:p>
                    <a:p>
                      <a:r>
                        <a:rPr lang="en-US" altLang="zh-TW" sz="1800" b="0" i="0" u="none" strike="noStrike" kern="1200" baseline="0" dirty="0">
                          <a:solidFill>
                            <a:schemeClr val="dk1"/>
                          </a:solidFill>
                          <a:latin typeface="+mn-lt"/>
                          <a:ea typeface="+mn-ea"/>
                          <a:cs typeface="+mn-cs"/>
                        </a:rPr>
                        <a:t>4.</a:t>
                      </a:r>
                      <a:r>
                        <a:rPr lang="zh-TW" altLang="en-US" sz="1800" b="1" i="0" u="none" strike="noStrike" kern="1200" baseline="0" dirty="0">
                          <a:solidFill>
                            <a:schemeClr val="dk1"/>
                          </a:solidFill>
                          <a:latin typeface="+mn-lt"/>
                          <a:ea typeface="+mn-ea"/>
                          <a:cs typeface="+mn-cs"/>
                        </a:rPr>
                        <a:t>網路登記分發志願（暫定</a:t>
                      </a:r>
                      <a:endParaRPr lang="en-US" altLang="zh-TW" sz="1800" b="1" i="0" u="none" strike="noStrike" kern="1200" baseline="0" dirty="0">
                        <a:solidFill>
                          <a:schemeClr val="dk1"/>
                        </a:solidFill>
                        <a:latin typeface="+mn-lt"/>
                        <a:ea typeface="+mn-ea"/>
                        <a:cs typeface="+mn-cs"/>
                      </a:endParaRPr>
                    </a:p>
                    <a:p>
                      <a:r>
                        <a:rPr lang="zh-TW" altLang="en-US" sz="1800" b="1" i="0" u="none" strike="noStrike" kern="1200" baseline="0" dirty="0">
                          <a:solidFill>
                            <a:schemeClr val="dk1"/>
                          </a:solidFill>
                          <a:latin typeface="+mn-lt"/>
                          <a:ea typeface="+mn-ea"/>
                          <a:cs typeface="+mn-cs"/>
                        </a:rPr>
                        <a:t>    </a:t>
                      </a:r>
                      <a:r>
                        <a:rPr lang="en-US" altLang="zh-TW" sz="1800" b="1" i="0" u="none" strike="noStrike" kern="1200" baseline="0" dirty="0">
                          <a:solidFill>
                            <a:schemeClr val="dk1"/>
                          </a:solidFill>
                          <a:latin typeface="+mn-lt"/>
                          <a:ea typeface="+mn-ea"/>
                          <a:cs typeface="+mn-cs"/>
                        </a:rPr>
                        <a:t>7/24~7/28</a:t>
                      </a:r>
                      <a:r>
                        <a:rPr lang="zh-TW" altLang="en-US" sz="1800" b="1" i="0" u="none" strike="noStrike" kern="1200" baseline="0" dirty="0">
                          <a:solidFill>
                            <a:schemeClr val="dk1"/>
                          </a:solidFill>
                          <a:latin typeface="+mn-lt"/>
                          <a:ea typeface="+mn-ea"/>
                          <a:cs typeface="+mn-cs"/>
                        </a:rPr>
                        <a:t>）</a:t>
                      </a:r>
                    </a:p>
                  </a:txBody>
                  <a:tcPr marL="6809" marR="68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051873">
                <a:tc>
                  <a:txBody>
                    <a:bodyPr/>
                    <a:lstStyle/>
                    <a:p>
                      <a:pPr marL="0" algn="ctr">
                        <a:lnSpc>
                          <a:spcPts val="2400"/>
                        </a:lnSpc>
                        <a:spcAft>
                          <a:spcPts val="0"/>
                        </a:spcAft>
                        <a:tabLst>
                          <a:tab pos="114300" algn="l"/>
                        </a:tabLst>
                      </a:pPr>
                      <a:r>
                        <a:rPr lang="en-US" altLang="zh-TW" sz="2000" kern="100" dirty="0">
                          <a:effectLst/>
                          <a:latin typeface="+mj-ea"/>
                          <a:ea typeface="+mj-ea"/>
                        </a:rPr>
                        <a:t>110/08</a:t>
                      </a:r>
                      <a:endParaRPr lang="zh-TW" sz="2000" kern="100" dirty="0">
                        <a:effectLst/>
                        <a:latin typeface="+mj-ea"/>
                        <a:ea typeface="+mj-ea"/>
                      </a:endParaRPr>
                    </a:p>
                  </a:txBody>
                  <a:tcPr marL="6809" marR="68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209550">
                        <a:lnSpc>
                          <a:spcPts val="2400"/>
                        </a:lnSpc>
                        <a:spcAft>
                          <a:spcPts val="0"/>
                        </a:spcAft>
                        <a:tabLst>
                          <a:tab pos="114300" algn="l"/>
                        </a:tabLst>
                      </a:pPr>
                      <a:endParaRPr lang="zh-TW" sz="1400" kern="100" spc="0" dirty="0">
                        <a:effectLst/>
                        <a:latin typeface="+mj-ea"/>
                        <a:ea typeface="+mj-ea"/>
                      </a:endParaRPr>
                    </a:p>
                  </a:txBody>
                  <a:tcPr marL="6809" marR="68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209550">
                        <a:lnSpc>
                          <a:spcPts val="2400"/>
                        </a:lnSpc>
                        <a:spcAft>
                          <a:spcPts val="0"/>
                        </a:spcAft>
                        <a:tabLst>
                          <a:tab pos="114300" algn="l"/>
                        </a:tabLst>
                      </a:pPr>
                      <a:endParaRPr lang="zh-TW" sz="1400" kern="100" spc="0" dirty="0">
                        <a:effectLst/>
                        <a:latin typeface="+mj-ea"/>
                        <a:ea typeface="+mj-ea"/>
                      </a:endParaRPr>
                    </a:p>
                  </a:txBody>
                  <a:tcPr marL="6809" marR="68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1800" b="1" i="0" u="none" strike="noStrike" kern="1200" baseline="0" dirty="0">
                          <a:solidFill>
                            <a:schemeClr val="dk1"/>
                          </a:solidFill>
                          <a:latin typeface="+mn-lt"/>
                          <a:ea typeface="+mn-ea"/>
                          <a:cs typeface="+mn-cs"/>
                        </a:rPr>
                        <a:t>考試入學錄取公告（暫定 </a:t>
                      </a:r>
                      <a:r>
                        <a:rPr lang="en-US" altLang="zh-TW" sz="1800" b="1" i="0" u="none" strike="noStrike" kern="1200" baseline="0" dirty="0">
                          <a:solidFill>
                            <a:schemeClr val="dk1"/>
                          </a:solidFill>
                          <a:latin typeface="+mn-lt"/>
                          <a:ea typeface="+mn-ea"/>
                          <a:cs typeface="+mn-cs"/>
                        </a:rPr>
                        <a:t>8/6</a:t>
                      </a:r>
                      <a:r>
                        <a:rPr lang="zh-TW" altLang="en-US" sz="1800" b="1" i="0" u="none" strike="noStrike" kern="1200" baseline="0" dirty="0">
                          <a:solidFill>
                            <a:schemeClr val="dk1"/>
                          </a:solidFill>
                          <a:latin typeface="+mn-lt"/>
                          <a:ea typeface="+mn-ea"/>
                          <a:cs typeface="+mn-cs"/>
                        </a:rPr>
                        <a:t>） </a:t>
                      </a:r>
                    </a:p>
                  </a:txBody>
                  <a:tcPr marL="6809" marR="68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07125343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2"/>
          </p:nvPr>
        </p:nvSpPr>
        <p:spPr/>
        <p:txBody>
          <a:bodyPr>
            <a:normAutofit fontScale="85000" lnSpcReduction="20000"/>
          </a:bodyPr>
          <a:lstStyle/>
          <a:p>
            <a:pPr>
              <a:defRPr/>
            </a:pPr>
            <a:fld id="{364BA64F-B2FE-4BBA-B1ED-3FE5C98622AC}" type="slidenum">
              <a:rPr lang="en-US" altLang="zh-TW" smtClean="0"/>
              <a:pPr>
                <a:defRPr/>
              </a:pPr>
              <a:t>73</a:t>
            </a:fld>
            <a:endParaRPr lang="en-US" altLang="zh-TW"/>
          </a:p>
        </p:txBody>
      </p:sp>
      <p:pic>
        <p:nvPicPr>
          <p:cNvPr id="14338" name="Picture 2"/>
          <p:cNvPicPr>
            <a:picLocks noChangeAspect="1" noChangeArrowheads="1"/>
          </p:cNvPicPr>
          <p:nvPr/>
        </p:nvPicPr>
        <p:blipFill>
          <a:blip r:embed="rId2"/>
          <a:srcRect/>
          <a:stretch>
            <a:fillRect/>
          </a:stretch>
        </p:blipFill>
        <p:spPr bwMode="auto">
          <a:xfrm>
            <a:off x="631069" y="0"/>
            <a:ext cx="9274931" cy="6858000"/>
          </a:xfrm>
          <a:prstGeom prst="rect">
            <a:avLst/>
          </a:prstGeom>
          <a:noFill/>
          <a:ln w="9525">
            <a:noFill/>
            <a:miter lim="800000"/>
            <a:headEnd/>
            <a:tailEnd/>
          </a:ln>
          <a:effectLst/>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其他生涯探索網站資源</a:t>
            </a:r>
          </a:p>
        </p:txBody>
      </p:sp>
      <p:sp>
        <p:nvSpPr>
          <p:cNvPr id="3" name="文字版面配置區 2"/>
          <p:cNvSpPr>
            <a:spLocks noGrp="1"/>
          </p:cNvSpPr>
          <p:nvPr>
            <p:ph type="body" sz="half" idx="1"/>
          </p:nvPr>
        </p:nvSpPr>
        <p:spPr>
          <a:xfrm>
            <a:off x="495304" y="1600206"/>
            <a:ext cx="8886851" cy="5257794"/>
          </a:xfrm>
        </p:spPr>
        <p:txBody>
          <a:bodyPr>
            <a:normAutofit/>
          </a:bodyPr>
          <a:lstStyle/>
          <a:p>
            <a:pPr eaLnBrk="0" fontAlgn="base" hangingPunct="0"/>
            <a:r>
              <a:rPr lang="en-US" altLang="zh-TW" dirty="0"/>
              <a:t>1.</a:t>
            </a:r>
            <a:r>
              <a:rPr lang="zh-TW" altLang="en-US" dirty="0"/>
              <a:t>大學選才與高中育才輔助系統</a:t>
            </a:r>
            <a:r>
              <a:rPr lang="en-US" dirty="0" err="1">
                <a:hlinkClick r:id="rId2"/>
              </a:rPr>
              <a:t>collego</a:t>
            </a:r>
            <a:endParaRPr lang="en-US" altLang="zh-TW" dirty="0"/>
          </a:p>
          <a:p>
            <a:pPr eaLnBrk="0" fontAlgn="base" hangingPunct="0">
              <a:buNone/>
            </a:pPr>
            <a:r>
              <a:rPr lang="en-US" dirty="0">
                <a:hlinkClick r:id="rId2"/>
              </a:rPr>
              <a:t>https://collego.ceec.edu.tw/Login/Index</a:t>
            </a:r>
            <a:endParaRPr lang="en-US" dirty="0"/>
          </a:p>
          <a:p>
            <a:pPr eaLnBrk="0" fontAlgn="base" hangingPunct="0">
              <a:buNone/>
            </a:pPr>
            <a:r>
              <a:rPr lang="zh-TW" altLang="en-US" dirty="0"/>
              <a:t>    </a:t>
            </a:r>
            <a:r>
              <a:rPr lang="zh-TW" altLang="en-US" dirty="0">
                <a:sym typeface="Wingdings"/>
              </a:rPr>
              <a:t></a:t>
            </a:r>
            <a:r>
              <a:rPr lang="zh-TW" altLang="en-US" dirty="0"/>
              <a:t>學生自我認識與大學各校系介紹</a:t>
            </a:r>
            <a:endParaRPr lang="en-US" altLang="zh-TW" dirty="0"/>
          </a:p>
          <a:p>
            <a:pPr eaLnBrk="0" fontAlgn="base" hangingPunct="0"/>
            <a:r>
              <a:rPr lang="en-US" altLang="zh-TW" dirty="0"/>
              <a:t>2.1111</a:t>
            </a:r>
            <a:r>
              <a:rPr lang="zh-TW" altLang="en-US" dirty="0"/>
              <a:t> 大學網</a:t>
            </a:r>
            <a:r>
              <a:rPr lang="zh-TW" altLang="zh-TW" dirty="0"/>
              <a:t> </a:t>
            </a:r>
            <a:r>
              <a:rPr lang="en-US" dirty="0">
                <a:hlinkClick r:id="rId3"/>
              </a:rPr>
              <a:t>https://university.1111.com.tw/</a:t>
            </a:r>
            <a:endParaRPr lang="en-US" dirty="0"/>
          </a:p>
          <a:p>
            <a:pPr eaLnBrk="0" fontAlgn="base" hangingPunct="0">
              <a:buNone/>
            </a:pPr>
            <a:r>
              <a:rPr lang="zh-TW" altLang="en-US" dirty="0">
                <a:sym typeface="Wingdings"/>
              </a:rPr>
              <a:t>    </a:t>
            </a:r>
            <a:r>
              <a:rPr lang="zh-TW" altLang="en-US" dirty="0"/>
              <a:t>大學、科大校系介紹與未來出路</a:t>
            </a:r>
            <a:endParaRPr lang="en-US" dirty="0"/>
          </a:p>
          <a:p>
            <a:pPr eaLnBrk="0" fontAlgn="base" hangingPunct="0"/>
            <a:r>
              <a:rPr lang="en-US" altLang="zh-TW" dirty="0"/>
              <a:t>3. IOH</a:t>
            </a:r>
            <a:r>
              <a:rPr lang="zh-TW" altLang="en-US" dirty="0"/>
              <a:t>開放個人經驗平台</a:t>
            </a:r>
            <a:r>
              <a:rPr lang="en-US" dirty="0">
                <a:hlinkClick r:id="rId4"/>
              </a:rPr>
              <a:t>https://ioh.tw/</a:t>
            </a:r>
            <a:endParaRPr lang="en-US" dirty="0"/>
          </a:p>
          <a:p>
            <a:pPr eaLnBrk="0" fontAlgn="base" hangingPunct="0">
              <a:buNone/>
            </a:pPr>
            <a:r>
              <a:rPr lang="zh-TW" altLang="en-US" dirty="0"/>
              <a:t>     </a:t>
            </a:r>
            <a:r>
              <a:rPr lang="zh-TW" altLang="en-US" dirty="0">
                <a:sym typeface="Wingdings"/>
              </a:rPr>
              <a:t>各大學學生影片介紹校系與分享心得</a:t>
            </a:r>
            <a:endParaRPr lang="en-US" altLang="zh-TW" dirty="0"/>
          </a:p>
          <a:p>
            <a:pPr eaLnBrk="0" fontAlgn="base" hangingPunct="0"/>
            <a:r>
              <a:rPr lang="en-US" altLang="zh-TW" dirty="0"/>
              <a:t>4.</a:t>
            </a:r>
            <a:r>
              <a:rPr lang="zh-TW" altLang="en-US" dirty="0"/>
              <a:t>學生生涯輔導網</a:t>
            </a:r>
            <a:r>
              <a:rPr lang="en-US" dirty="0">
                <a:hlinkClick r:id="rId5"/>
              </a:rPr>
              <a:t>https://career.cloud.ncnu.edu.tw/</a:t>
            </a:r>
            <a:endParaRPr lang="en-US" altLang="zh-TW" u="sng" dirty="0"/>
          </a:p>
          <a:p>
            <a:pPr eaLnBrk="0" fontAlgn="base" hangingPunct="0">
              <a:buNone/>
            </a:pPr>
            <a:r>
              <a:rPr lang="zh-TW" altLang="en-US" sz="2800" dirty="0"/>
              <a:t>     </a:t>
            </a:r>
            <a:r>
              <a:rPr lang="zh-TW" altLang="en-US" sz="2800" dirty="0">
                <a:sym typeface="Wingdings"/>
              </a:rPr>
              <a:t>大專校院與產業職業介紹</a:t>
            </a:r>
            <a:endParaRPr lang="en-US" altLang="zh-TW" sz="2800" dirty="0"/>
          </a:p>
          <a:p>
            <a:pPr eaLnBrk="0" fontAlgn="base" hangingPunct="0"/>
            <a:endParaRPr lang="en-US" altLang="zh-TW" sz="2800" dirty="0"/>
          </a:p>
          <a:p>
            <a:pPr eaLnBrk="0" fontAlgn="base" hangingPunct="0"/>
            <a:endParaRPr lang="en-US" altLang="zh-TW" sz="2800" dirty="0"/>
          </a:p>
          <a:p>
            <a:pPr eaLnBrk="0" fontAlgn="base" hangingPunct="0"/>
            <a:endParaRPr lang="zh-TW" altLang="zh-TW" sz="2600" dirty="0"/>
          </a:p>
          <a:p>
            <a:pPr>
              <a:buNone/>
            </a:pPr>
            <a:endParaRPr lang="zh-TW" altLang="en-US" dirty="0"/>
          </a:p>
        </p:txBody>
      </p:sp>
      <p:sp>
        <p:nvSpPr>
          <p:cNvPr id="5" name="投影片編號版面配置區 4"/>
          <p:cNvSpPr>
            <a:spLocks noGrp="1"/>
          </p:cNvSpPr>
          <p:nvPr>
            <p:ph type="sldNum" sz="quarter" idx="12"/>
          </p:nvPr>
        </p:nvSpPr>
        <p:spPr/>
        <p:txBody>
          <a:bodyPr>
            <a:normAutofit fontScale="85000" lnSpcReduction="20000"/>
          </a:bodyPr>
          <a:lstStyle/>
          <a:p>
            <a:pPr>
              <a:defRPr/>
            </a:pPr>
            <a:fld id="{364BA64F-B2FE-4BBA-B1ED-3FE5C98622AC}" type="slidenum">
              <a:rPr lang="en-US" altLang="zh-TW" smtClean="0"/>
              <a:pPr>
                <a:defRPr/>
              </a:pPr>
              <a:t>74</a:t>
            </a:fld>
            <a:endParaRPr lang="en-US" altLang="zh-TW"/>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其他升學管道</a:t>
            </a:r>
          </a:p>
        </p:txBody>
      </p:sp>
      <p:sp>
        <p:nvSpPr>
          <p:cNvPr id="3" name="文字版面配置區 2"/>
          <p:cNvSpPr>
            <a:spLocks noGrp="1"/>
          </p:cNvSpPr>
          <p:nvPr>
            <p:ph type="body" sz="half" idx="1"/>
          </p:nvPr>
        </p:nvSpPr>
        <p:spPr>
          <a:xfrm>
            <a:off x="495304" y="1600206"/>
            <a:ext cx="8886851" cy="4757752"/>
          </a:xfrm>
        </p:spPr>
        <p:txBody>
          <a:bodyPr>
            <a:normAutofit fontScale="92500" lnSpcReduction="10000"/>
          </a:bodyPr>
          <a:lstStyle/>
          <a:p>
            <a:pPr eaLnBrk="0" fontAlgn="base" hangingPunct="0"/>
            <a:r>
              <a:rPr lang="en-US" altLang="zh-TW" dirty="0"/>
              <a:t>1.</a:t>
            </a:r>
            <a:r>
              <a:rPr lang="zh-TW" altLang="zh-TW" dirty="0"/>
              <a:t>科技校院日間部四年制申請入學聯合招生委員會</a:t>
            </a:r>
            <a:r>
              <a:rPr lang="en-US" altLang="zh-TW" u="sng" dirty="0">
                <a:hlinkClick r:id="rId2"/>
              </a:rPr>
              <a:t>https://caac.jctv.ntut.edu.tw/</a:t>
            </a:r>
            <a:endParaRPr lang="zh-TW" altLang="zh-TW" dirty="0"/>
          </a:p>
          <a:p>
            <a:pPr eaLnBrk="0" fontAlgn="base" hangingPunct="0"/>
            <a:r>
              <a:rPr lang="en-US" altLang="zh-TW" dirty="0"/>
              <a:t>2.</a:t>
            </a:r>
            <a:r>
              <a:rPr lang="zh-TW" altLang="zh-TW" dirty="0"/>
              <a:t>國軍人才招募中心 </a:t>
            </a:r>
            <a:r>
              <a:rPr lang="en-US" altLang="zh-TW" u="sng" dirty="0">
                <a:hlinkClick r:id="rId3"/>
              </a:rPr>
              <a:t>http://rdrc.mnd.gov.tw/rdrc/index.aspx</a:t>
            </a:r>
            <a:endParaRPr lang="zh-TW" altLang="zh-TW" dirty="0"/>
          </a:p>
          <a:p>
            <a:pPr eaLnBrk="0" fontAlgn="base" hangingPunct="0"/>
            <a:r>
              <a:rPr lang="en-US" altLang="zh-TW" dirty="0"/>
              <a:t>3.</a:t>
            </a:r>
            <a:r>
              <a:rPr lang="zh-TW" altLang="zh-TW" dirty="0"/>
              <a:t>中央警察大學學士班四年制入學招生</a:t>
            </a:r>
            <a:r>
              <a:rPr lang="en-US" altLang="zh-TW" u="sng" dirty="0">
                <a:hlinkClick r:id="rId4"/>
              </a:rPr>
              <a:t>http://www.cpu.edu.tw/bin/home.php</a:t>
            </a:r>
            <a:endParaRPr lang="zh-TW" altLang="zh-TW" dirty="0"/>
          </a:p>
          <a:p>
            <a:pPr eaLnBrk="0" fontAlgn="base" hangingPunct="0"/>
            <a:r>
              <a:rPr lang="en-US" altLang="zh-TW" dirty="0"/>
              <a:t>4.</a:t>
            </a:r>
            <a:r>
              <a:rPr lang="zh-TW" altLang="zh-TW" dirty="0"/>
              <a:t>台灣警察專科學校</a:t>
            </a:r>
            <a:r>
              <a:rPr lang="en-US" altLang="zh-TW" u="sng" dirty="0">
                <a:hlinkClick r:id="rId5"/>
              </a:rPr>
              <a:t>http://www.tpa.edu.tw/</a:t>
            </a:r>
            <a:endParaRPr lang="en-US" altLang="zh-TW" u="sng" dirty="0"/>
          </a:p>
          <a:p>
            <a:pPr eaLnBrk="0" fontAlgn="base" hangingPunct="0"/>
            <a:r>
              <a:rPr lang="en-US" altLang="zh-TW" dirty="0"/>
              <a:t>5.</a:t>
            </a:r>
            <a:r>
              <a:rPr lang="zh-TW" altLang="en-US" dirty="0"/>
              <a:t>台北藝術大學學士班單獨招生</a:t>
            </a:r>
            <a:r>
              <a:rPr lang="en-US" dirty="0">
                <a:hlinkClick r:id="rId6"/>
              </a:rPr>
              <a:t>http://exam.tnua.edu.tw/bachelor/new.html</a:t>
            </a:r>
            <a:endParaRPr lang="en-US" altLang="zh-TW" u="sng" dirty="0"/>
          </a:p>
          <a:p>
            <a:pPr eaLnBrk="0" fontAlgn="base" hangingPunct="0"/>
            <a:r>
              <a:rPr lang="en-US" altLang="zh-TW" dirty="0"/>
              <a:t>6.</a:t>
            </a:r>
            <a:r>
              <a:rPr lang="zh-TW" altLang="en-US" dirty="0"/>
              <a:t>運動成績優良學生升學輔導網站</a:t>
            </a:r>
            <a:r>
              <a:rPr lang="en-US" altLang="zh-TW" sz="2800" dirty="0">
                <a:hlinkClick r:id="rId7"/>
              </a:rPr>
              <a:t>http://issport.camel.ntupes.edu.tw/front/bin/home.phtml</a:t>
            </a:r>
            <a:endParaRPr lang="en-US" altLang="zh-TW" sz="2800" dirty="0"/>
          </a:p>
          <a:p>
            <a:pPr eaLnBrk="0" fontAlgn="base" hangingPunct="0"/>
            <a:endParaRPr lang="en-US" altLang="zh-TW" sz="2800" dirty="0"/>
          </a:p>
          <a:p>
            <a:pPr eaLnBrk="0" fontAlgn="base" hangingPunct="0"/>
            <a:endParaRPr lang="en-US" altLang="zh-TW" sz="2800" dirty="0"/>
          </a:p>
          <a:p>
            <a:pPr eaLnBrk="0" fontAlgn="base" hangingPunct="0"/>
            <a:endParaRPr lang="zh-TW" altLang="zh-TW" sz="2600" dirty="0"/>
          </a:p>
          <a:p>
            <a:pPr>
              <a:buNone/>
            </a:pPr>
            <a:endParaRPr lang="zh-TW" altLang="en-US" dirty="0"/>
          </a:p>
        </p:txBody>
      </p:sp>
      <p:sp>
        <p:nvSpPr>
          <p:cNvPr id="5" name="投影片編號版面配置區 4"/>
          <p:cNvSpPr>
            <a:spLocks noGrp="1"/>
          </p:cNvSpPr>
          <p:nvPr>
            <p:ph type="sldNum" sz="quarter" idx="12"/>
          </p:nvPr>
        </p:nvSpPr>
        <p:spPr/>
        <p:txBody>
          <a:bodyPr>
            <a:normAutofit fontScale="85000" lnSpcReduction="20000"/>
          </a:bodyPr>
          <a:lstStyle/>
          <a:p>
            <a:pPr>
              <a:defRPr/>
            </a:pPr>
            <a:fld id="{364BA64F-B2FE-4BBA-B1ED-3FE5C98622AC}" type="slidenum">
              <a:rPr lang="en-US" altLang="zh-TW" smtClean="0"/>
              <a:pPr>
                <a:defRPr/>
              </a:pPr>
              <a:t>75</a:t>
            </a:fld>
            <a:endParaRPr lang="en-US" altLang="zh-TW"/>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2"/>
          </p:nvPr>
        </p:nvSpPr>
        <p:spPr/>
        <p:txBody>
          <a:bodyPr>
            <a:normAutofit fontScale="85000" lnSpcReduction="20000"/>
          </a:bodyPr>
          <a:lstStyle/>
          <a:p>
            <a:pPr>
              <a:defRPr/>
            </a:pPr>
            <a:fld id="{364BA64F-B2FE-4BBA-B1ED-3FE5C98622AC}" type="slidenum">
              <a:rPr lang="en-US" altLang="zh-TW" smtClean="0"/>
              <a:pPr>
                <a:defRPr/>
              </a:pPr>
              <a:t>76</a:t>
            </a:fld>
            <a:endParaRPr lang="en-US" altLang="zh-TW"/>
          </a:p>
        </p:txBody>
      </p:sp>
      <p:pic>
        <p:nvPicPr>
          <p:cNvPr id="3074" name="Picture 2"/>
          <p:cNvPicPr>
            <a:picLocks noChangeAspect="1" noChangeArrowheads="1"/>
          </p:cNvPicPr>
          <p:nvPr/>
        </p:nvPicPr>
        <p:blipFill>
          <a:blip r:embed="rId2"/>
          <a:srcRect/>
          <a:stretch>
            <a:fillRect/>
          </a:stretch>
        </p:blipFill>
        <p:spPr bwMode="auto">
          <a:xfrm>
            <a:off x="309530" y="1500174"/>
            <a:ext cx="9144064" cy="4714908"/>
          </a:xfrm>
          <a:prstGeom prst="rect">
            <a:avLst/>
          </a:prstGeom>
          <a:noFill/>
          <a:ln w="9525">
            <a:noFill/>
            <a:miter lim="800000"/>
            <a:headEnd/>
            <a:tailEnd/>
          </a:ln>
          <a:effectLst/>
        </p:spPr>
      </p:pic>
      <p:sp>
        <p:nvSpPr>
          <p:cNvPr id="7" name="標題 1"/>
          <p:cNvSpPr>
            <a:spLocks noGrp="1"/>
          </p:cNvSpPr>
          <p:nvPr>
            <p:ph type="title"/>
          </p:nvPr>
        </p:nvSpPr>
        <p:spPr>
          <a:xfrm>
            <a:off x="495300" y="274638"/>
            <a:ext cx="8915400" cy="1143000"/>
          </a:xfrm>
        </p:spPr>
        <p:txBody>
          <a:bodyPr>
            <a:normAutofit fontScale="90000"/>
          </a:bodyPr>
          <a:lstStyle/>
          <a:p>
            <a:r>
              <a:rPr lang="zh-TW" altLang="en-US" dirty="0"/>
              <a:t>大學老師分享想收到學生的特質與條件</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ctrTitle"/>
          </p:nvPr>
        </p:nvSpPr>
        <p:spPr>
          <a:xfrm>
            <a:off x="3656856" y="1673589"/>
            <a:ext cx="5904656" cy="2515195"/>
          </a:xfrm>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38100">
                <a:solidFill>
                  <a:schemeClr val="tx1"/>
                </a:solidFill>
                <a:miter lim="800000"/>
                <a:headEnd/>
                <a:tailEnd/>
              </a14:hiddenLine>
            </a:ext>
          </a:extLst>
        </p:spPr>
        <p:txBody>
          <a:bodyPr anchor="ctr">
            <a:normAutofit/>
          </a:bodyPr>
          <a:lstStyle/>
          <a:p>
            <a:pPr algn="ctr">
              <a:defRPr/>
            </a:pPr>
            <a:r>
              <a:rPr lang="zh-TW" altLang="en-US" sz="5400" dirty="0">
                <a:solidFill>
                  <a:schemeClr val="accent4">
                    <a:lumMod val="50000"/>
                  </a:schemeClr>
                </a:solidFill>
                <a:latin typeface="微軟正黑體" panose="020B0604030504040204" pitchFamily="34" charset="-120"/>
                <a:ea typeface="微軟正黑體" panose="020B0604030504040204" pitchFamily="34" charset="-120"/>
              </a:rPr>
              <a:t>簡報完畢</a:t>
            </a:r>
            <a:br>
              <a:rPr lang="zh-TW" altLang="en-US" sz="5400" dirty="0">
                <a:solidFill>
                  <a:schemeClr val="accent4">
                    <a:lumMod val="50000"/>
                  </a:schemeClr>
                </a:solidFill>
                <a:latin typeface="微軟正黑體" panose="020B0604030504040204" pitchFamily="34" charset="-120"/>
                <a:ea typeface="微軟正黑體" panose="020B0604030504040204" pitchFamily="34" charset="-120"/>
              </a:rPr>
            </a:br>
            <a:r>
              <a:rPr lang="zh-TW" altLang="en-US" sz="5400" dirty="0">
                <a:solidFill>
                  <a:schemeClr val="accent4">
                    <a:lumMod val="50000"/>
                  </a:schemeClr>
                </a:solidFill>
                <a:latin typeface="微軟正黑體" panose="020B0604030504040204" pitchFamily="34" charset="-120"/>
                <a:ea typeface="微軟正黑體" panose="020B0604030504040204" pitchFamily="34" charset="-120"/>
              </a:rPr>
              <a:t>敬請指教</a:t>
            </a:r>
          </a:p>
        </p:txBody>
      </p:sp>
      <p:sp>
        <p:nvSpPr>
          <p:cNvPr id="4100" name="Text Box 4"/>
          <p:cNvSpPr txBox="1">
            <a:spLocks noChangeArrowheads="1"/>
          </p:cNvSpPr>
          <p:nvPr/>
        </p:nvSpPr>
        <p:spPr bwMode="auto">
          <a:xfrm>
            <a:off x="2648574" y="6165304"/>
            <a:ext cx="482474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pPr>
            <a:r>
              <a:rPr lang="zh-TW" altLang="en-US" sz="2800" b="1" dirty="0">
                <a:solidFill>
                  <a:schemeClr val="accent6">
                    <a:lumMod val="50000"/>
                  </a:schemeClr>
                </a:solidFill>
                <a:latin typeface="+mj-ea"/>
                <a:ea typeface="+mj-ea"/>
              </a:rPr>
              <a:t>大學多元入學工作圈</a:t>
            </a:r>
          </a:p>
        </p:txBody>
      </p:sp>
      <p:pic>
        <p:nvPicPr>
          <p:cNvPr id="5" name="Content Placeholder 4" descr="compassPencilRuler_bg.png"/>
          <p:cNvPicPr>
            <a:picLocks noChangeAspect="1"/>
          </p:cNvPicPr>
          <p:nvPr/>
        </p:nvPicPr>
        <p:blipFill>
          <a:blip r:embed="rId2" cstate="screen">
            <a:lum bright="28000" contrast="-63000"/>
          </a:blip>
          <a:stretch>
            <a:fillRect/>
          </a:stretch>
        </p:blipFill>
        <p:spPr>
          <a:xfrm>
            <a:off x="488508" y="1593155"/>
            <a:ext cx="2802294" cy="2675930"/>
          </a:xfrm>
          <a:prstGeom prst="rect">
            <a:avLst/>
          </a:prstGeom>
          <a:ln w="50800" cmpd="dbl">
            <a:solidFill>
              <a:schemeClr val="accent2"/>
            </a:solidFill>
          </a:ln>
        </p:spPr>
      </p:pic>
      <p:sp>
        <p:nvSpPr>
          <p:cNvPr id="2" name="投影片編號版面配置區 1"/>
          <p:cNvSpPr>
            <a:spLocks noGrp="1"/>
          </p:cNvSpPr>
          <p:nvPr>
            <p:ph type="sldNum" sz="quarter" idx="12"/>
          </p:nvPr>
        </p:nvSpPr>
        <p:spPr/>
        <p:txBody>
          <a:bodyPr/>
          <a:lstStyle/>
          <a:p>
            <a:fld id="{72AC53DF-4216-466D-99A7-94400E6C2A25}" type="slidenum">
              <a:rPr lang="en-US" smtClean="0"/>
              <a:pPr/>
              <a:t>77</a:t>
            </a:fld>
            <a:endParaRPr lang="en-US" dirty="0">
              <a:solidFill>
                <a:schemeClr val="tx2"/>
              </a:solidFill>
            </a:endParaRPr>
          </a:p>
        </p:txBody>
      </p:sp>
    </p:spTree>
    <p:extLst>
      <p:ext uri="{BB962C8B-B14F-4D97-AF65-F5344CB8AC3E}">
        <p14:creationId xmlns:p14="http://schemas.microsoft.com/office/powerpoint/2010/main" val="3235014121"/>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normAutofit fontScale="85000" lnSpcReduction="20000"/>
          </a:bodyPr>
          <a:lstStyle/>
          <a:p>
            <a:fld id="{1AD93096-5B34-4342-9326-69289CEAE4C2}" type="slidenum">
              <a:rPr lang="en-US" smtClean="0"/>
              <a:pPr/>
              <a:t>8</a:t>
            </a:fld>
            <a:endParaRPr lang="en-US" dirty="0">
              <a:solidFill>
                <a:srgbClr val="FFFFFF"/>
              </a:solidFill>
            </a:endParaRPr>
          </a:p>
        </p:txBody>
      </p:sp>
      <p:pic>
        <p:nvPicPr>
          <p:cNvPr id="6146" name="Picture 2"/>
          <p:cNvPicPr>
            <a:picLocks noChangeAspect="1" noChangeArrowheads="1"/>
          </p:cNvPicPr>
          <p:nvPr/>
        </p:nvPicPr>
        <p:blipFill>
          <a:blip r:embed="rId2"/>
          <a:srcRect/>
          <a:stretch>
            <a:fillRect/>
          </a:stretch>
        </p:blipFill>
        <p:spPr bwMode="auto">
          <a:xfrm>
            <a:off x="0" y="0"/>
            <a:ext cx="9906000" cy="6814466"/>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normAutofit fontScale="85000" lnSpcReduction="20000"/>
          </a:bodyPr>
          <a:lstStyle/>
          <a:p>
            <a:fld id="{1AD93096-5B34-4342-9326-69289CEAE4C2}" type="slidenum">
              <a:rPr lang="en-US" smtClean="0"/>
              <a:pPr/>
              <a:t>9</a:t>
            </a:fld>
            <a:endParaRPr lang="en-US" dirty="0">
              <a:solidFill>
                <a:srgbClr val="FFFFFF"/>
              </a:solidFill>
            </a:endParaRPr>
          </a:p>
        </p:txBody>
      </p:sp>
      <p:pic>
        <p:nvPicPr>
          <p:cNvPr id="8194" name="Picture 2"/>
          <p:cNvPicPr>
            <a:picLocks noChangeAspect="1" noChangeArrowheads="1"/>
          </p:cNvPicPr>
          <p:nvPr/>
        </p:nvPicPr>
        <p:blipFill>
          <a:blip r:embed="rId2"/>
          <a:srcRect/>
          <a:stretch>
            <a:fillRect/>
          </a:stretch>
        </p:blipFill>
        <p:spPr bwMode="auto">
          <a:xfrm>
            <a:off x="0" y="188304"/>
            <a:ext cx="9906000" cy="6669696"/>
          </a:xfrm>
          <a:prstGeom prst="rect">
            <a:avLst/>
          </a:prstGeom>
          <a:noFill/>
          <a:ln w="9525">
            <a:noFill/>
            <a:miter lim="800000"/>
            <a:headEnd/>
            <a:tailEnd/>
          </a:ln>
          <a:effectLst/>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image" Target="../media/image1.jpeg" /></Relationships>
</file>

<file path=ppt/theme/_rels/theme6.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image" Target="../media/image1.jpeg" /></Relationships>
</file>

<file path=ppt/theme/theme1.xml><?xml version="1.0" encoding="utf-8"?>
<a:theme xmlns:a="http://schemas.openxmlformats.org/drawingml/2006/main" name="AcademicPresentation2_TP10352480">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AcademicPresentation2_TP10352480">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8.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 /></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10A53CF0-CFB4-446C-9538-226C66E9559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TS010352480</Template>
  <TotalTime>0</TotalTime>
  <Words>4484</Words>
  <Application>Microsoft Office PowerPoint</Application>
  <PresentationFormat>A4 紙張 (210x297 公釐)</PresentationFormat>
  <Paragraphs>659</Paragraphs>
  <Slides>77</Slides>
  <Notes>9</Notes>
  <HiddenSlides>0</HiddenSlides>
  <MMClips>0</MMClips>
  <ScaleCrop>false</ScaleCrop>
  <HeadingPairs>
    <vt:vector size="4" baseType="variant">
      <vt:variant>
        <vt:lpstr>佈景主題</vt:lpstr>
      </vt:variant>
      <vt:variant>
        <vt:i4>6</vt:i4>
      </vt:variant>
      <vt:variant>
        <vt:lpstr>投影片標題</vt:lpstr>
      </vt:variant>
      <vt:variant>
        <vt:i4>77</vt:i4>
      </vt:variant>
    </vt:vector>
  </HeadingPairs>
  <TitlesOfParts>
    <vt:vector size="83" baseType="lpstr">
      <vt:lpstr>AcademicPresentation2_TP10352480</vt:lpstr>
      <vt:lpstr>Office 佈景主題</vt:lpstr>
      <vt:lpstr>1_Office 佈景主題</vt:lpstr>
      <vt:lpstr>2_Office 佈景主題</vt:lpstr>
      <vt:lpstr>5_Office 佈景主題</vt:lpstr>
      <vt:lpstr>1_AcademicPresentation2_TP10352480</vt:lpstr>
      <vt:lpstr>110 學年度 大學多元入學方案介紹</vt:lpstr>
      <vt:lpstr>110學年度大學多元入學</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學測下午㇐、二節節間休息時間延⾧20分鐘</vt:lpstr>
      <vt:lpstr>試場規則調整: 無准考證，攜帶有效證件正本(有照片)</vt:lpstr>
      <vt:lpstr>各項考試不寄發紙本考試通知</vt:lpstr>
      <vt:lpstr>PowerPoint 簡報</vt:lpstr>
      <vt:lpstr>PowerPoint 簡報</vt:lpstr>
      <vt:lpstr>PowerPoint 簡報</vt:lpstr>
      <vt:lpstr>PowerPoint 簡報</vt:lpstr>
      <vt:lpstr>常見違規小叮嚀</vt:lpstr>
      <vt:lpstr>Q:非108課綱之重考生如何上傳學習歷程檔案?</vt:lpstr>
      <vt:lpstr>PowerPoint 簡報</vt:lpstr>
      <vt:lpstr>PowerPoint 簡報</vt:lpstr>
      <vt:lpstr>主要招生管道</vt:lpstr>
      <vt:lpstr>各管道年度招生名額比例原則</vt:lpstr>
      <vt:lpstr>架構圖</vt:lpstr>
      <vt:lpstr>PowerPoint 簡報</vt:lpstr>
      <vt:lpstr>高中英語聽力測驗說明</vt:lpstr>
      <vt:lpstr>高中英語聽力測驗說明</vt:lpstr>
      <vt:lpstr>學科能力測驗</vt:lpstr>
      <vt:lpstr>學科能力測驗五標</vt:lpstr>
      <vt:lpstr>109學年度學測各科成績一覽表</vt:lpstr>
      <vt:lpstr>術科考試</vt:lpstr>
      <vt:lpstr>術科考試項目說明</vt:lpstr>
      <vt:lpstr>指定科目考試</vt:lpstr>
      <vt:lpstr>109學年度指考各科成績標準一覽表</vt:lpstr>
      <vt:lpstr>PowerPoint 簡報</vt:lpstr>
      <vt:lpstr>大學特殊選才</vt:lpstr>
      <vt:lpstr>大學特殊選才舉例:清大拾穗計畫</vt:lpstr>
      <vt:lpstr>109學年度特殊選才</vt:lpstr>
      <vt:lpstr>PowerPoint 簡報</vt:lpstr>
      <vt:lpstr>   舉例:109繁星入學「在校學業成績」全校排名百分比   </vt:lpstr>
      <vt:lpstr>   舉例:109繁星入學「在校學業成績」全校排名百分比   </vt:lpstr>
      <vt:lpstr>繁星簡章舉例</vt:lpstr>
      <vt:lpstr>繁星簡章舉例</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個人申請簡章舉例</vt:lpstr>
      <vt:lpstr>PowerPoint 簡報</vt:lpstr>
      <vt:lpstr>大學扶助弱勢計畫</vt:lpstr>
      <vt:lpstr>PowerPoint 簡報</vt:lpstr>
      <vt:lpstr>PowerPoint 簡報</vt:lpstr>
      <vt:lpstr>PowerPoint 簡報</vt:lpstr>
      <vt:lpstr>考試分發簡章舉例</vt:lpstr>
      <vt:lpstr>PowerPoint 簡報</vt:lpstr>
      <vt:lpstr>PowerPoint 簡報</vt:lpstr>
      <vt:lpstr>PowerPoint 簡報</vt:lpstr>
      <vt:lpstr>PowerPoint 簡報</vt:lpstr>
      <vt:lpstr>PowerPoint 簡報</vt:lpstr>
      <vt:lpstr>其他生涯探索網站資源</vt:lpstr>
      <vt:lpstr>其他升學管道</vt:lpstr>
      <vt:lpstr>大學老師分享想收到學生的特質與條件</vt:lpstr>
      <vt:lpstr>簡報完畢 敬請指教</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110 學年度 大學多元入學方案介紹</dc:title>
  <dc:creator/>
  <cp:lastModifiedBy>未知的使用者</cp:lastModifiedBy>
  <cp:revision>2</cp:revision>
  <dcterms:created xsi:type="dcterms:W3CDTF">2014-05-21T16:42:08Z</dcterms:created>
  <dcterms:modified xsi:type="dcterms:W3CDTF">2020-09-02T02:31:44Z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TC101671251028</vt:lpwstr>
  </property>
</Properties>
</file>