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73" r:id="rId2"/>
    <p:sldId id="256" r:id="rId3"/>
    <p:sldId id="274" r:id="rId4"/>
    <p:sldId id="258" r:id="rId5"/>
    <p:sldId id="259" r:id="rId6"/>
    <p:sldId id="272" r:id="rId7"/>
    <p:sldId id="275" r:id="rId8"/>
    <p:sldId id="276" r:id="rId9"/>
    <p:sldId id="271" r:id="rId10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20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09983C-3A7C-4811-B69C-C4D22C98EEBA}" type="doc">
      <dgm:prSet loTypeId="urn:microsoft.com/office/officeart/2005/8/layout/chevron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21E4E0F-ECA8-4E3C-89C2-95A938200412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gm:t>
    </dgm:pt>
    <dgm:pt modelId="{01CB04BB-7A05-47DF-BB8D-8799CDBF50B1}" type="par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DD833138-CEAF-4720-B5FC-D81FF7A5C9A5}" type="sibTrans" cxnId="{8718EF3B-A4CD-4FBB-AD9E-3ADD34DEDE9C}">
      <dgm:prSet/>
      <dgm:spPr/>
      <dgm:t>
        <a:bodyPr/>
        <a:lstStyle/>
        <a:p>
          <a:endParaRPr lang="zh-TW" altLang="en-US"/>
        </a:p>
      </dgm:t>
    </dgm:pt>
    <dgm:pt modelId="{C6FDEBB8-2120-41B7-B739-63247FE60BC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</dgm:t>
    </dgm:pt>
    <dgm:pt modelId="{AB8A0E06-2F88-4B4F-81E3-356240C33B40}" type="par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A3DDECA4-F95C-4305-95BD-A295CF3E4F19}" type="sibTrans" cxnId="{2179877D-BB43-4B9F-9AE1-34FB3CE22C97}">
      <dgm:prSet/>
      <dgm:spPr/>
      <dgm:t>
        <a:bodyPr/>
        <a:lstStyle/>
        <a:p>
          <a:endParaRPr lang="zh-TW" altLang="en-US"/>
        </a:p>
      </dgm:t>
    </dgm:pt>
    <dgm:pt modelId="{BDF85117-31E6-444D-957F-7F1E895E3520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gm:t>
    </dgm:pt>
    <dgm:pt modelId="{DE7AA3C0-7C87-4831-BBB5-5FF7CE6C13B6}" type="par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32F3240E-B91E-4DF8-A264-90C3712B0B4D}" type="sibTrans" cxnId="{5603BDF8-706D-485C-BEB9-08E888A56A9F}">
      <dgm:prSet/>
      <dgm:spPr/>
      <dgm:t>
        <a:bodyPr/>
        <a:lstStyle/>
        <a:p>
          <a:endParaRPr lang="zh-TW" altLang="en-US"/>
        </a:p>
      </dgm:t>
    </dgm:pt>
    <dgm:pt modelId="{267EDCE9-7176-4076-84F5-BB9F02625C99}">
      <dgm:prSet phldrT="[文字]" custT="1"/>
      <dgm:spPr/>
      <dgm:t>
        <a:bodyPr/>
        <a:lstStyle/>
        <a:p>
          <a:r>
            <a:rPr lang="zh-TW" altLang="en-US" sz="40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gm:t>
    </dgm:pt>
    <dgm:pt modelId="{D7D34E1E-C451-4D57-9093-A2924E32A87F}" type="par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E1F459B9-0C40-4334-8443-D0F1F09C6BA2}" type="sibTrans" cxnId="{7D208F61-1315-44FB-B303-E4288081192F}">
      <dgm:prSet/>
      <dgm:spPr/>
      <dgm:t>
        <a:bodyPr/>
        <a:lstStyle/>
        <a:p>
          <a:endParaRPr lang="zh-TW" altLang="en-US"/>
        </a:p>
      </dgm:t>
    </dgm:pt>
    <dgm:pt modelId="{6D4C2026-B248-42B6-81F8-2E37BA78C5DB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EEB595FE-2AC7-4E57-971F-0C0B15777627}" type="par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25D14EC5-4177-4949-AB4E-2AB7137ADCA3}" type="sibTrans" cxnId="{05F1AF2A-15CE-4CEF-AE17-FF524EDE257F}">
      <dgm:prSet/>
      <dgm:spPr/>
      <dgm:t>
        <a:bodyPr/>
        <a:lstStyle/>
        <a:p>
          <a:endParaRPr lang="zh-TW" altLang="en-US"/>
        </a:p>
      </dgm:t>
    </dgm:pt>
    <dgm:pt modelId="{87AD2593-3970-43C0-A4FB-7B6628E18C94}">
      <dgm:prSet phldrT="[文字]" custT="1"/>
      <dgm:spPr/>
      <dgm:t>
        <a:bodyPr/>
        <a:lstStyle/>
        <a:p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gm:t>
    </dgm:pt>
    <dgm:pt modelId="{A03E7205-6802-456B-8971-D37D91DB30CA}" type="par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1F17F181-3330-4E27-B521-15C72EB9F226}" type="sibTrans" cxnId="{BD2BAD07-9F65-4AC4-926E-9B5CE7FD4C73}">
      <dgm:prSet/>
      <dgm:spPr/>
      <dgm:t>
        <a:bodyPr/>
        <a:lstStyle/>
        <a:p>
          <a:endParaRPr lang="zh-TW" altLang="en-US"/>
        </a:p>
      </dgm:t>
    </dgm:pt>
    <dgm:pt modelId="{9EFEDC9F-6C27-451D-9401-078CB2AD4CB6}" type="pres">
      <dgm:prSet presAssocID="{8909983C-3A7C-4811-B69C-C4D22C98EE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FA40E48-7823-4B87-90E9-837FBC62404B}" type="pres">
      <dgm:prSet presAssocID="{121E4E0F-ECA8-4E3C-89C2-95A938200412}" presName="composite" presStyleCnt="0"/>
      <dgm:spPr/>
    </dgm:pt>
    <dgm:pt modelId="{3D996D9A-C5DA-4869-A46C-F2327A72A344}" type="pres">
      <dgm:prSet presAssocID="{121E4E0F-ECA8-4E3C-89C2-95A938200412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99AA10-8CAE-4467-A8B3-FEF53D6A42AF}" type="pres">
      <dgm:prSet presAssocID="{121E4E0F-ECA8-4E3C-89C2-95A93820041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2F88A3-7A3E-4C52-A426-6759CA18A7BA}" type="pres">
      <dgm:prSet presAssocID="{DD833138-CEAF-4720-B5FC-D81FF7A5C9A5}" presName="sp" presStyleCnt="0"/>
      <dgm:spPr/>
    </dgm:pt>
    <dgm:pt modelId="{03C37970-2A52-4712-8E6F-F84EF18BAC02}" type="pres">
      <dgm:prSet presAssocID="{267EDCE9-7176-4076-84F5-BB9F02625C99}" presName="composite" presStyleCnt="0"/>
      <dgm:spPr/>
    </dgm:pt>
    <dgm:pt modelId="{3579937D-D300-4F61-83A1-9FC83675F1DE}" type="pres">
      <dgm:prSet presAssocID="{267EDCE9-7176-4076-84F5-BB9F02625C99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E0200-B030-4C28-BEBC-0DCEF220B5A0}" type="pres">
      <dgm:prSet presAssocID="{267EDCE9-7176-4076-84F5-BB9F02625C99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2C5C054-F038-4F1E-9A04-41599A1E4839}" type="presOf" srcId="{C6FDEBB8-2120-41B7-B739-63247FE60BCB}" destId="{A199AA10-8CAE-4467-A8B3-FEF53D6A42AF}" srcOrd="0" destOrd="0" presId="urn:microsoft.com/office/officeart/2005/8/layout/chevron2"/>
    <dgm:cxn modelId="{F778BEA7-2BF4-44BD-8186-F6D90F189AD1}" type="presOf" srcId="{6D4C2026-B248-42B6-81F8-2E37BA78C5DB}" destId="{C7EE0200-B030-4C28-BEBC-0DCEF220B5A0}" srcOrd="0" destOrd="0" presId="urn:microsoft.com/office/officeart/2005/8/layout/chevron2"/>
    <dgm:cxn modelId="{5603BDF8-706D-485C-BEB9-08E888A56A9F}" srcId="{121E4E0F-ECA8-4E3C-89C2-95A938200412}" destId="{BDF85117-31E6-444D-957F-7F1E895E3520}" srcOrd="1" destOrd="0" parTransId="{DE7AA3C0-7C87-4831-BBB5-5FF7CE6C13B6}" sibTransId="{32F3240E-B91E-4DF8-A264-90C3712B0B4D}"/>
    <dgm:cxn modelId="{7D208F61-1315-44FB-B303-E4288081192F}" srcId="{8909983C-3A7C-4811-B69C-C4D22C98EEBA}" destId="{267EDCE9-7176-4076-84F5-BB9F02625C99}" srcOrd="1" destOrd="0" parTransId="{D7D34E1E-C451-4D57-9093-A2924E32A87F}" sibTransId="{E1F459B9-0C40-4334-8443-D0F1F09C6BA2}"/>
    <dgm:cxn modelId="{05F1AF2A-15CE-4CEF-AE17-FF524EDE257F}" srcId="{267EDCE9-7176-4076-84F5-BB9F02625C99}" destId="{6D4C2026-B248-42B6-81F8-2E37BA78C5DB}" srcOrd="0" destOrd="0" parTransId="{EEB595FE-2AC7-4E57-971F-0C0B15777627}" sibTransId="{25D14EC5-4177-4949-AB4E-2AB7137ADCA3}"/>
    <dgm:cxn modelId="{8718EF3B-A4CD-4FBB-AD9E-3ADD34DEDE9C}" srcId="{8909983C-3A7C-4811-B69C-C4D22C98EEBA}" destId="{121E4E0F-ECA8-4E3C-89C2-95A938200412}" srcOrd="0" destOrd="0" parTransId="{01CB04BB-7A05-47DF-BB8D-8799CDBF50B1}" sibTransId="{DD833138-CEAF-4720-B5FC-D81FF7A5C9A5}"/>
    <dgm:cxn modelId="{D10FB059-6088-4F1B-8FCC-07BE3B4526EE}" type="presOf" srcId="{87AD2593-3970-43C0-A4FB-7B6628E18C94}" destId="{C7EE0200-B030-4C28-BEBC-0DCEF220B5A0}" srcOrd="0" destOrd="1" presId="urn:microsoft.com/office/officeart/2005/8/layout/chevron2"/>
    <dgm:cxn modelId="{51E04076-3B78-40E6-BA65-832B2BA73482}" type="presOf" srcId="{121E4E0F-ECA8-4E3C-89C2-95A938200412}" destId="{3D996D9A-C5DA-4869-A46C-F2327A72A344}" srcOrd="0" destOrd="0" presId="urn:microsoft.com/office/officeart/2005/8/layout/chevron2"/>
    <dgm:cxn modelId="{083C60AA-0A25-43EC-9ACA-FC9E924B9E7C}" type="presOf" srcId="{8909983C-3A7C-4811-B69C-C4D22C98EEBA}" destId="{9EFEDC9F-6C27-451D-9401-078CB2AD4CB6}" srcOrd="0" destOrd="0" presId="urn:microsoft.com/office/officeart/2005/8/layout/chevron2"/>
    <dgm:cxn modelId="{2179877D-BB43-4B9F-9AE1-34FB3CE22C97}" srcId="{121E4E0F-ECA8-4E3C-89C2-95A938200412}" destId="{C6FDEBB8-2120-41B7-B739-63247FE60BCB}" srcOrd="0" destOrd="0" parTransId="{AB8A0E06-2F88-4B4F-81E3-356240C33B40}" sibTransId="{A3DDECA4-F95C-4305-95BD-A295CF3E4F19}"/>
    <dgm:cxn modelId="{E0A79F65-3B4B-4F0B-929A-2CFAF8797F39}" type="presOf" srcId="{BDF85117-31E6-444D-957F-7F1E895E3520}" destId="{A199AA10-8CAE-4467-A8B3-FEF53D6A42AF}" srcOrd="0" destOrd="1" presId="urn:microsoft.com/office/officeart/2005/8/layout/chevron2"/>
    <dgm:cxn modelId="{FF08E186-37B7-4B06-ACBF-5841332E797E}" type="presOf" srcId="{267EDCE9-7176-4076-84F5-BB9F02625C99}" destId="{3579937D-D300-4F61-83A1-9FC83675F1DE}" srcOrd="0" destOrd="0" presId="urn:microsoft.com/office/officeart/2005/8/layout/chevron2"/>
    <dgm:cxn modelId="{BD2BAD07-9F65-4AC4-926E-9B5CE7FD4C73}" srcId="{267EDCE9-7176-4076-84F5-BB9F02625C99}" destId="{87AD2593-3970-43C0-A4FB-7B6628E18C94}" srcOrd="1" destOrd="0" parTransId="{A03E7205-6802-456B-8971-D37D91DB30CA}" sibTransId="{1F17F181-3330-4E27-B521-15C72EB9F226}"/>
    <dgm:cxn modelId="{F058A07D-C6D7-475F-AA53-110ED7F1FDB6}" type="presParOf" srcId="{9EFEDC9F-6C27-451D-9401-078CB2AD4CB6}" destId="{2FA40E48-7823-4B87-90E9-837FBC62404B}" srcOrd="0" destOrd="0" presId="urn:microsoft.com/office/officeart/2005/8/layout/chevron2"/>
    <dgm:cxn modelId="{3C0999E9-7BCF-45CB-B2AD-48C81F5F2A0E}" type="presParOf" srcId="{2FA40E48-7823-4B87-90E9-837FBC62404B}" destId="{3D996D9A-C5DA-4869-A46C-F2327A72A344}" srcOrd="0" destOrd="0" presId="urn:microsoft.com/office/officeart/2005/8/layout/chevron2"/>
    <dgm:cxn modelId="{9B4D361D-2EBE-4B46-BA17-CF5C276D2BC4}" type="presParOf" srcId="{2FA40E48-7823-4B87-90E9-837FBC62404B}" destId="{A199AA10-8CAE-4467-A8B3-FEF53D6A42AF}" srcOrd="1" destOrd="0" presId="urn:microsoft.com/office/officeart/2005/8/layout/chevron2"/>
    <dgm:cxn modelId="{18B9E80D-1DC5-4111-81D5-69A1DB7A096C}" type="presParOf" srcId="{9EFEDC9F-6C27-451D-9401-078CB2AD4CB6}" destId="{BB2F88A3-7A3E-4C52-A426-6759CA18A7BA}" srcOrd="1" destOrd="0" presId="urn:microsoft.com/office/officeart/2005/8/layout/chevron2"/>
    <dgm:cxn modelId="{00F8EA50-07D2-4DA5-8342-403D3DEB9D4A}" type="presParOf" srcId="{9EFEDC9F-6C27-451D-9401-078CB2AD4CB6}" destId="{03C37970-2A52-4712-8E6F-F84EF18BAC02}" srcOrd="2" destOrd="0" presId="urn:microsoft.com/office/officeart/2005/8/layout/chevron2"/>
    <dgm:cxn modelId="{8FE80100-CA5D-46C1-AD0E-3F6F4B2F9D04}" type="presParOf" srcId="{03C37970-2A52-4712-8E6F-F84EF18BAC02}" destId="{3579937D-D300-4F61-83A1-9FC83675F1DE}" srcOrd="0" destOrd="0" presId="urn:microsoft.com/office/officeart/2005/8/layout/chevron2"/>
    <dgm:cxn modelId="{2E72F68A-1679-4640-A564-C4302F3E5E2C}" type="presParOf" srcId="{03C37970-2A52-4712-8E6F-F84EF18BAC02}" destId="{C7EE0200-B030-4C28-BEBC-0DCEF220B5A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7BA3D2-3D79-42AA-82C4-CEED77F0BB24}" type="doc">
      <dgm:prSet loTypeId="urn:microsoft.com/office/officeart/2005/8/layout/vProcess5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B49D64B2-7200-422C-9512-E200D27BB823}">
      <dgm:prSet phldrT="[文字]" custT="1"/>
      <dgm:spPr/>
      <dgm:t>
        <a:bodyPr/>
        <a:lstStyle/>
        <a:p>
          <a:r>
            <a:rPr lang="en-US" altLang="zh-TW" sz="2000" u="none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1.</a:t>
          </a:r>
          <a:r>
            <a:rPr lang="en-US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8</a:t>
          </a:r>
          <a:r>
            <a:rPr lang="zh-TW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27</a:t>
          </a:r>
          <a:r>
            <a:rPr lang="zh-TW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2000" u="sng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（校務會議）</a:t>
          </a:r>
          <a:r>
            <a:rPr lang="zh-TW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</a:t>
          </a:r>
          <a:r>
            <a:rPr lang="zh-TW" sz="20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全校教師宣講</a:t>
          </a:r>
          <a:r>
            <a:rPr lang="zh-TW" altLang="en-US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  <a:endParaRPr lang="en-US" altLang="zh-TW" sz="2000" dirty="0" smtClean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r>
            <a:rPr lang="en-US" altLang="zh-TW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2.</a:t>
          </a:r>
          <a:r>
            <a:rPr lang="zh-TW" altLang="en-US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各班導師請協助於</a:t>
          </a:r>
          <a:r>
            <a:rPr lang="en-US" altLang="zh-TW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altLang="en-US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14</a:t>
          </a:r>
          <a:r>
            <a:rPr lang="zh-TW" altLang="en-US" sz="20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20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  <a:r>
            <a:rPr lang="zh-TW" altLang="en-US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及</a:t>
          </a:r>
          <a:r>
            <a:rPr lang="zh-TW" altLang="en-US" sz="20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課後評估單</a:t>
          </a:r>
          <a:r>
            <a:rPr lang="zh-TW" altLang="en-US" sz="20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繳回輔委會，以利後續處理。</a:t>
          </a:r>
          <a:endParaRPr lang="zh-TW" altLang="en-US" sz="20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8AD5CA59-E551-4499-9A81-8BBC9E5FB4AD}" type="par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A7FCF9E-A838-4CA9-A7F4-E95AD527B0E6}" type="sibTrans" cxnId="{8AF0A4A6-2BDA-4702-B064-12BAB63B0952}">
      <dgm:prSet/>
      <dgm:spPr/>
      <dgm:t>
        <a:bodyPr/>
        <a:lstStyle/>
        <a:p>
          <a:endParaRPr lang="zh-TW" altLang="en-US"/>
        </a:p>
      </dgm:t>
    </dgm:pt>
    <dgm:pt modelId="{B9D4C398-D380-460A-B5D9-A199FF389B5E}">
      <dgm:prSet phldrT="[文字]" custT="1"/>
      <dgm:spPr/>
      <dgm:t>
        <a:bodyPr/>
        <a:lstStyle/>
        <a:p>
          <a:r>
            <a:rPr 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1100951898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9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22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日前至</a:t>
          </a:r>
          <a:r>
            <a:rPr lang="en-US" altLang="zh-TW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14312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號填報系統上傳</a:t>
          </a:r>
          <a:r>
            <a:rPr lang="zh-TW" altLang="en-US" sz="3200" b="1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檢核表</a:t>
          </a:r>
          <a:endParaRPr lang="zh-TW" altLang="en-US" sz="3200" b="1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134350F0-7E5D-47FC-9D04-EF7F66D4C936}" type="par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A9DA493B-2331-404C-9FE5-AD7A89DF1A5D}" type="sibTrans" cxnId="{DAE34B58-D218-4B95-B6B7-A17871E7AD75}">
      <dgm:prSet/>
      <dgm:spPr/>
      <dgm:t>
        <a:bodyPr/>
        <a:lstStyle/>
        <a:p>
          <a:endParaRPr lang="zh-TW" altLang="en-US"/>
        </a:p>
      </dgm:t>
    </dgm:pt>
    <dgm:pt modelId="{F1156D3E-5B5C-4A01-AC79-790C7173B732}">
      <dgm:prSet phldrT="[文字]" custT="1"/>
      <dgm:spPr/>
      <dgm:t>
        <a:bodyPr/>
        <a:lstStyle/>
        <a:p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簡報及回饋單</a:t>
          </a:r>
          <a:r>
            <a:rPr lang="en-US" altLang="zh-TW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pdf</a:t>
          </a:r>
          <a:r>
            <a:rPr lang="zh-TW" altLang="en-US" sz="3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檔下載</a:t>
          </a:r>
          <a:r>
            <a:rPr lang="zh-TW" altLang="en-US" sz="3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網址：輔諮中心首頁。</a:t>
          </a:r>
          <a:endParaRPr lang="zh-TW" altLang="en-US" sz="3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gm:t>
    </dgm:pt>
    <dgm:pt modelId="{35BB94A9-1370-4F92-BD92-42A830A3CD0D}" type="par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79E2109D-F628-4197-8AA5-20EAA4E8CF0A}" type="sibTrans" cxnId="{2F28D2F6-3F49-43BF-AB31-64BF8E65724A}">
      <dgm:prSet/>
      <dgm:spPr/>
      <dgm:t>
        <a:bodyPr/>
        <a:lstStyle/>
        <a:p>
          <a:endParaRPr lang="zh-TW" altLang="en-US"/>
        </a:p>
      </dgm:t>
    </dgm:pt>
    <dgm:pt modelId="{077942E4-ABDB-48EC-9411-6D5EB6257439}" type="pres">
      <dgm:prSet presAssocID="{3A7BA3D2-3D79-42AA-82C4-CEED77F0BB2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4AD17E-2FC3-4B11-A5D3-5B5F27C74736}" type="pres">
      <dgm:prSet presAssocID="{3A7BA3D2-3D79-42AA-82C4-CEED77F0BB24}" presName="dummyMaxCanvas" presStyleCnt="0">
        <dgm:presLayoutVars/>
      </dgm:prSet>
      <dgm:spPr/>
    </dgm:pt>
    <dgm:pt modelId="{12B259B0-A550-406D-881D-B11BA26601E7}" type="pres">
      <dgm:prSet presAssocID="{3A7BA3D2-3D79-42AA-82C4-CEED77F0BB24}" presName="ThreeNodes_1" presStyleLbl="node1" presStyleIdx="0" presStyleCnt="3" custScaleX="117647" custScaleY="81672" custLinFactNeighborX="-309" custLinFactNeighborY="-90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AA54B5-C06F-4E39-A080-4D6A91AE3C27}" type="pres">
      <dgm:prSet presAssocID="{3A7BA3D2-3D79-42AA-82C4-CEED77F0BB24}" presName="ThreeNodes_2" presStyleLbl="node1" presStyleIdx="1" presStyleCnt="3" custScaleX="117647" custScaleY="143524" custLinFactNeighborX="-1243" custLinFactNeighborY="-65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34DA17-D120-4246-AC6E-0EDA8215CBC5}" type="pres">
      <dgm:prSet presAssocID="{3A7BA3D2-3D79-42AA-82C4-CEED77F0BB24}" presName="ThreeNodes_3" presStyleLbl="node1" presStyleIdx="2" presStyleCnt="3" custScaleX="111953" custScaleY="8432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54F972-4963-4140-822E-53D96030FFA5}" type="pres">
      <dgm:prSet presAssocID="{3A7BA3D2-3D79-42AA-82C4-CEED77F0BB2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F280C8-B545-4B8D-8C17-04FC55288723}" type="pres">
      <dgm:prSet presAssocID="{3A7BA3D2-3D79-42AA-82C4-CEED77F0BB2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6D1BB-5673-49BD-BCBA-D299BF39BF20}" type="pres">
      <dgm:prSet presAssocID="{3A7BA3D2-3D79-42AA-82C4-CEED77F0BB2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E7B7C9-CED5-4105-A49E-774F71E03CF6}" type="pres">
      <dgm:prSet presAssocID="{3A7BA3D2-3D79-42AA-82C4-CEED77F0BB2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4BE1F5-DDF8-45C9-B083-639A82EAD105}" type="pres">
      <dgm:prSet presAssocID="{3A7BA3D2-3D79-42AA-82C4-CEED77F0BB2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8D15C09-24CB-4611-B096-AD7C1FCD5764}" type="presOf" srcId="{B49D64B2-7200-422C-9512-E200D27BB823}" destId="{83A6D1BB-5673-49BD-BCBA-D299BF39BF20}" srcOrd="1" destOrd="0" presId="urn:microsoft.com/office/officeart/2005/8/layout/vProcess5"/>
    <dgm:cxn modelId="{3FA90081-39CE-4624-A69D-F2035D4C54CE}" type="presOf" srcId="{F1156D3E-5B5C-4A01-AC79-790C7173B732}" destId="{0E4BE1F5-DDF8-45C9-B083-639A82EAD105}" srcOrd="1" destOrd="0" presId="urn:microsoft.com/office/officeart/2005/8/layout/vProcess5"/>
    <dgm:cxn modelId="{C122C72C-6AB3-4AF7-BD54-063EDB4663C9}" type="presOf" srcId="{BA7FCF9E-A838-4CA9-A7F4-E95AD527B0E6}" destId="{4154F972-4963-4140-822E-53D96030FFA5}" srcOrd="0" destOrd="0" presId="urn:microsoft.com/office/officeart/2005/8/layout/vProcess5"/>
    <dgm:cxn modelId="{2803E5D1-1681-41C3-84FB-C872DCF96D99}" type="presOf" srcId="{A9DA493B-2331-404C-9FE5-AD7A89DF1A5D}" destId="{BDF280C8-B545-4B8D-8C17-04FC55288723}" srcOrd="0" destOrd="0" presId="urn:microsoft.com/office/officeart/2005/8/layout/vProcess5"/>
    <dgm:cxn modelId="{DAE34B58-D218-4B95-B6B7-A17871E7AD75}" srcId="{3A7BA3D2-3D79-42AA-82C4-CEED77F0BB24}" destId="{B9D4C398-D380-460A-B5D9-A199FF389B5E}" srcOrd="1" destOrd="0" parTransId="{134350F0-7E5D-47FC-9D04-EF7F66D4C936}" sibTransId="{A9DA493B-2331-404C-9FE5-AD7A89DF1A5D}"/>
    <dgm:cxn modelId="{E35A3143-1CD6-4F21-956D-8A66955D20CF}" type="presOf" srcId="{B9D4C398-D380-460A-B5D9-A199FF389B5E}" destId="{E6AA54B5-C06F-4E39-A080-4D6A91AE3C27}" srcOrd="0" destOrd="0" presId="urn:microsoft.com/office/officeart/2005/8/layout/vProcess5"/>
    <dgm:cxn modelId="{3921C382-35A6-4D2D-932F-60B32200690A}" type="presOf" srcId="{3A7BA3D2-3D79-42AA-82C4-CEED77F0BB24}" destId="{077942E4-ABDB-48EC-9411-6D5EB6257439}" srcOrd="0" destOrd="0" presId="urn:microsoft.com/office/officeart/2005/8/layout/vProcess5"/>
    <dgm:cxn modelId="{70382A2C-5CB7-44A4-B957-116363D8800E}" type="presOf" srcId="{B49D64B2-7200-422C-9512-E200D27BB823}" destId="{12B259B0-A550-406D-881D-B11BA26601E7}" srcOrd="0" destOrd="0" presId="urn:microsoft.com/office/officeart/2005/8/layout/vProcess5"/>
    <dgm:cxn modelId="{CA948FDD-8DFD-4649-A8F2-50A6166A060C}" type="presOf" srcId="{B9D4C398-D380-460A-B5D9-A199FF389B5E}" destId="{1EE7B7C9-CED5-4105-A49E-774F71E03CF6}" srcOrd="1" destOrd="0" presId="urn:microsoft.com/office/officeart/2005/8/layout/vProcess5"/>
    <dgm:cxn modelId="{384F5A54-BCA5-4A92-9165-B90E92B94F84}" type="presOf" srcId="{F1156D3E-5B5C-4A01-AC79-790C7173B732}" destId="{0534DA17-D120-4246-AC6E-0EDA8215CBC5}" srcOrd="0" destOrd="0" presId="urn:microsoft.com/office/officeart/2005/8/layout/vProcess5"/>
    <dgm:cxn modelId="{8AF0A4A6-2BDA-4702-B064-12BAB63B0952}" srcId="{3A7BA3D2-3D79-42AA-82C4-CEED77F0BB24}" destId="{B49D64B2-7200-422C-9512-E200D27BB823}" srcOrd="0" destOrd="0" parTransId="{8AD5CA59-E551-4499-9A81-8BBC9E5FB4AD}" sibTransId="{BA7FCF9E-A838-4CA9-A7F4-E95AD527B0E6}"/>
    <dgm:cxn modelId="{2F28D2F6-3F49-43BF-AB31-64BF8E65724A}" srcId="{3A7BA3D2-3D79-42AA-82C4-CEED77F0BB24}" destId="{F1156D3E-5B5C-4A01-AC79-790C7173B732}" srcOrd="2" destOrd="0" parTransId="{35BB94A9-1370-4F92-BD92-42A830A3CD0D}" sibTransId="{79E2109D-F628-4197-8AA5-20EAA4E8CF0A}"/>
    <dgm:cxn modelId="{9A7BB5F1-9690-4001-A76C-7D771314960E}" type="presParOf" srcId="{077942E4-ABDB-48EC-9411-6D5EB6257439}" destId="{954AD17E-2FC3-4B11-A5D3-5B5F27C74736}" srcOrd="0" destOrd="0" presId="urn:microsoft.com/office/officeart/2005/8/layout/vProcess5"/>
    <dgm:cxn modelId="{05DAC256-9DE3-4084-8424-E582E56002B0}" type="presParOf" srcId="{077942E4-ABDB-48EC-9411-6D5EB6257439}" destId="{12B259B0-A550-406D-881D-B11BA26601E7}" srcOrd="1" destOrd="0" presId="urn:microsoft.com/office/officeart/2005/8/layout/vProcess5"/>
    <dgm:cxn modelId="{2D01F47B-2A30-477B-909B-15337BA08C51}" type="presParOf" srcId="{077942E4-ABDB-48EC-9411-6D5EB6257439}" destId="{E6AA54B5-C06F-4E39-A080-4D6A91AE3C27}" srcOrd="2" destOrd="0" presId="urn:microsoft.com/office/officeart/2005/8/layout/vProcess5"/>
    <dgm:cxn modelId="{D8EC2829-678E-457C-8BB4-05FFF6466419}" type="presParOf" srcId="{077942E4-ABDB-48EC-9411-6D5EB6257439}" destId="{0534DA17-D120-4246-AC6E-0EDA8215CBC5}" srcOrd="3" destOrd="0" presId="urn:microsoft.com/office/officeart/2005/8/layout/vProcess5"/>
    <dgm:cxn modelId="{34477B3A-F210-441D-9707-D21F1A72AB2C}" type="presParOf" srcId="{077942E4-ABDB-48EC-9411-6D5EB6257439}" destId="{4154F972-4963-4140-822E-53D96030FFA5}" srcOrd="4" destOrd="0" presId="urn:microsoft.com/office/officeart/2005/8/layout/vProcess5"/>
    <dgm:cxn modelId="{7AAE116B-AAD6-4906-88F5-60676F41E021}" type="presParOf" srcId="{077942E4-ABDB-48EC-9411-6D5EB6257439}" destId="{BDF280C8-B545-4B8D-8C17-04FC55288723}" srcOrd="5" destOrd="0" presId="urn:microsoft.com/office/officeart/2005/8/layout/vProcess5"/>
    <dgm:cxn modelId="{C840679E-F650-41CA-A9EA-79648A1232CE}" type="presParOf" srcId="{077942E4-ABDB-48EC-9411-6D5EB6257439}" destId="{83A6D1BB-5673-49BD-BCBA-D299BF39BF20}" srcOrd="6" destOrd="0" presId="urn:microsoft.com/office/officeart/2005/8/layout/vProcess5"/>
    <dgm:cxn modelId="{9B126316-55E4-4C36-A65A-A8D947A3F745}" type="presParOf" srcId="{077942E4-ABDB-48EC-9411-6D5EB6257439}" destId="{1EE7B7C9-CED5-4105-A49E-774F71E03CF6}" srcOrd="7" destOrd="0" presId="urn:microsoft.com/office/officeart/2005/8/layout/vProcess5"/>
    <dgm:cxn modelId="{49303C70-460A-482A-B13C-F71E9A620CF3}" type="presParOf" srcId="{077942E4-ABDB-48EC-9411-6D5EB6257439}" destId="{0E4BE1F5-DDF8-45C9-B083-639A82EAD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96D9A-C5DA-4869-A46C-F2327A72A344}">
      <dsp:nvSpPr>
        <dsp:cNvPr id="0" name=""/>
        <dsp:cNvSpPr/>
      </dsp:nvSpPr>
      <dsp:spPr>
        <a:xfrm rot="5400000">
          <a:off x="-402055" y="406663"/>
          <a:ext cx="2680370" cy="187625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簡報</a:t>
          </a:r>
        </a:p>
      </dsp:txBody>
      <dsp:txXfrm rot="-5400000">
        <a:off x="1" y="942738"/>
        <a:ext cx="1876259" cy="804111"/>
      </dsp:txXfrm>
    </dsp:sp>
    <dsp:sp modelId="{A199AA10-8CAE-4467-A8B3-FEF53D6A42AF}">
      <dsp:nvSpPr>
        <dsp:cNvPr id="0" name=""/>
        <dsp:cNvSpPr/>
      </dsp:nvSpPr>
      <dsp:spPr>
        <a:xfrm rot="5400000">
          <a:off x="4010234" y="-2129366"/>
          <a:ext cx="1743157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輔諮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中心專輔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人員製作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案例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分享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分析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討論</a:t>
          </a:r>
        </a:p>
      </dsp:txBody>
      <dsp:txXfrm rot="-5400000">
        <a:off x="1876260" y="89702"/>
        <a:ext cx="5926012" cy="1572969"/>
      </dsp:txXfrm>
    </dsp:sp>
    <dsp:sp modelId="{3579937D-D300-4F61-83A1-9FC83675F1DE}">
      <dsp:nvSpPr>
        <dsp:cNvPr id="0" name=""/>
        <dsp:cNvSpPr/>
      </dsp:nvSpPr>
      <dsp:spPr>
        <a:xfrm rot="5400000">
          <a:off x="-402055" y="2804822"/>
          <a:ext cx="2680370" cy="187625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</a:p>
      </dsp:txBody>
      <dsp:txXfrm rot="-5400000">
        <a:off x="1" y="3340897"/>
        <a:ext cx="1876259" cy="804111"/>
      </dsp:txXfrm>
    </dsp:sp>
    <dsp:sp modelId="{C7EE0200-B030-4C28-BEBC-0DCEF220B5A0}">
      <dsp:nvSpPr>
        <dsp:cNvPr id="0" name=""/>
        <dsp:cNvSpPr/>
      </dsp:nvSpPr>
      <dsp:spPr>
        <a:xfrm rot="5400000">
          <a:off x="4010692" y="268334"/>
          <a:ext cx="1742241" cy="60111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認知題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2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性平輔導團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覺察題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3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題</a:t>
          </a:r>
          <a:r>
            <a:rPr lang="en-US" altLang="zh-TW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-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由</a:t>
          </a:r>
          <a:r>
            <a:rPr lang="zh-TW" altLang="en-US" sz="2800" b="1" kern="1200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學輔校安科</a:t>
          </a:r>
          <a:r>
            <a:rPr lang="zh-TW" altLang="en-US" sz="2800" b="1" kern="1200" dirty="0">
              <a:latin typeface="Microsoft YaHei" panose="020B0503020204020204" pitchFamily="34" charset="-122"/>
              <a:ea typeface="Microsoft YaHei" panose="020B0503020204020204" pitchFamily="34" charset="-122"/>
            </a:rPr>
            <a:t>編擬</a:t>
          </a:r>
        </a:p>
      </dsp:txBody>
      <dsp:txXfrm rot="-5400000">
        <a:off x="1876260" y="2487816"/>
        <a:ext cx="5926057" cy="15721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259B0-A550-406D-881D-B11BA26601E7}">
      <dsp:nvSpPr>
        <dsp:cNvPr id="0" name=""/>
        <dsp:cNvSpPr/>
      </dsp:nvSpPr>
      <dsp:spPr>
        <a:xfrm>
          <a:off x="-737673" y="1550"/>
          <a:ext cx="11727714" cy="1101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u="none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1.</a:t>
          </a:r>
          <a:r>
            <a:rPr lang="en-US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8</a:t>
          </a:r>
          <a:r>
            <a:rPr lang="zh-TW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27</a:t>
          </a:r>
          <a:r>
            <a:rPr lang="zh-TW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</a:t>
          </a:r>
          <a:r>
            <a:rPr lang="zh-TW" altLang="en-US" sz="2000" u="sng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（校務會議）</a:t>
          </a:r>
          <a:r>
            <a:rPr lang="zh-TW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進行</a:t>
          </a:r>
          <a:r>
            <a:rPr lang="zh-TW" sz="20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全校教師宣講</a:t>
          </a:r>
          <a:r>
            <a:rPr lang="zh-TW" altLang="en-US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。</a:t>
          </a:r>
          <a:endParaRPr lang="en-US" altLang="zh-TW" sz="2000" kern="1200" dirty="0" smtClean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2.</a:t>
          </a:r>
          <a:r>
            <a:rPr lang="zh-TW" altLang="en-US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各班導師請協助於</a:t>
          </a:r>
          <a:r>
            <a:rPr lang="en-US" altLang="zh-TW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</a:t>
          </a:r>
          <a:r>
            <a:rPr lang="zh-TW" altLang="en-US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年</a:t>
          </a:r>
          <a:r>
            <a:rPr lang="en-US" altLang="zh-TW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9</a:t>
          </a:r>
          <a:r>
            <a:rPr lang="zh-TW" altLang="en-US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14</a:t>
          </a:r>
          <a:r>
            <a:rPr lang="zh-TW" altLang="en-US" sz="2000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</a:t>
          </a:r>
          <a:r>
            <a:rPr lang="zh-TW" altLang="en-US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將</a:t>
          </a:r>
          <a:r>
            <a:rPr lang="zh-TW" altLang="en-US" sz="20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回饋單</a:t>
          </a:r>
          <a:r>
            <a:rPr lang="zh-TW" altLang="en-US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及</a:t>
          </a:r>
          <a:r>
            <a:rPr lang="zh-TW" altLang="en-US" sz="2000" kern="1200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課後評估單</a:t>
          </a:r>
          <a:r>
            <a:rPr lang="zh-TW" altLang="en-US" sz="20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繳回輔委會，以利後續處理。</a:t>
          </a:r>
          <a:endParaRPr lang="zh-TW" altLang="en-US" sz="20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-705422" y="33801"/>
        <a:ext cx="10044515" cy="1036643"/>
      </dsp:txXfrm>
    </dsp:sp>
    <dsp:sp modelId="{E6AA54B5-C06F-4E39-A080-4D6A91AE3C27}">
      <dsp:nvSpPr>
        <dsp:cNvPr id="0" name=""/>
        <dsp:cNvSpPr/>
      </dsp:nvSpPr>
      <dsp:spPr>
        <a:xfrm>
          <a:off x="17996" y="1191770"/>
          <a:ext cx="11727714" cy="19350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宣講後成果回報，請依學輔校安科相關規定辦理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南市教安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(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一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字第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1100951898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號函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)   9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月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22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日前至</a:t>
          </a:r>
          <a:r>
            <a:rPr lang="en-US" altLang="zh-TW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14312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號填報系統上傳</a:t>
          </a:r>
          <a:r>
            <a:rPr lang="zh-TW" altLang="en-US" sz="3200" b="1" kern="1200" dirty="0" smtClean="0">
              <a:solidFill>
                <a:srgbClr val="FFFF00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檢核表</a:t>
          </a:r>
          <a:endParaRPr lang="zh-TW" altLang="en-US" sz="3200" b="1" kern="1200" dirty="0">
            <a:solidFill>
              <a:srgbClr val="FFFF00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74672" y="1248446"/>
        <a:ext cx="9548546" cy="1821715"/>
      </dsp:txXfrm>
    </dsp:sp>
    <dsp:sp modelId="{0534DA17-D120-4246-AC6E-0EDA8215CBC5}">
      <dsp:nvSpPr>
        <dsp:cNvPr id="0" name=""/>
        <dsp:cNvSpPr/>
      </dsp:nvSpPr>
      <dsp:spPr>
        <a:xfrm>
          <a:off x="1305289" y="3251587"/>
          <a:ext cx="11160104" cy="1136928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簡報及回饋單</a:t>
          </a:r>
          <a:r>
            <a:rPr lang="en-US" altLang="zh-TW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pdf</a:t>
          </a:r>
          <a:r>
            <a:rPr lang="zh-TW" altLang="en-US" sz="3200" kern="12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檔下載</a:t>
          </a:r>
          <a:r>
            <a:rPr lang="zh-TW" altLang="en-US" sz="3200" kern="1200" dirty="0" smtClean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rPr>
            <a:t>網址：輔諮中心首頁。</a:t>
          </a:r>
          <a:endParaRPr lang="zh-TW" altLang="en-US" sz="3200" kern="1200" dirty="0">
            <a:solidFill>
              <a:schemeClr val="bg1"/>
            </a:solidFill>
            <a:latin typeface="Microsoft YaHei" panose="020B0503020204020204" pitchFamily="34" charset="-122"/>
            <a:ea typeface="Microsoft YaHei" panose="020B0503020204020204" pitchFamily="34" charset="-122"/>
          </a:endParaRPr>
        </a:p>
      </dsp:txBody>
      <dsp:txXfrm>
        <a:off x="1338588" y="3284886"/>
        <a:ext cx="9127674" cy="1070330"/>
      </dsp:txXfrm>
    </dsp:sp>
    <dsp:sp modelId="{4154F972-4963-4140-822E-53D96030FFA5}">
      <dsp:nvSpPr>
        <dsp:cNvPr id="0" name=""/>
        <dsp:cNvSpPr/>
      </dsp:nvSpPr>
      <dsp:spPr>
        <a:xfrm>
          <a:off x="9234099" y="1022425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9431281" y="1022425"/>
        <a:ext cx="482000" cy="659464"/>
      </dsp:txXfrm>
    </dsp:sp>
    <dsp:sp modelId="{BDF280C8-B545-4B8D-8C17-04FC55288723}">
      <dsp:nvSpPr>
        <dsp:cNvPr id="0" name=""/>
        <dsp:cNvSpPr/>
      </dsp:nvSpPr>
      <dsp:spPr>
        <a:xfrm>
          <a:off x="10113678" y="2586400"/>
          <a:ext cx="876364" cy="87636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/>
        </a:p>
      </dsp:txBody>
      <dsp:txXfrm>
        <a:off x="10310860" y="2586400"/>
        <a:ext cx="482000" cy="659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28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95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875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2029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>
                <a:solidFill>
                  <a:srgbClr val="000000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75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803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1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267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51940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1055546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lvl="0" algn="ctr"/>
            <a:r>
              <a:rPr lang="en-US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110</a:t>
            </a:r>
            <a:r>
              <a:rPr lang="zh-TW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</a:t>
            </a:r>
            <a:r>
              <a:rPr lang="zh-HK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</a:t>
            </a:r>
            <a:endParaRPr lang="en-US" altLang="zh-TW" sz="6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en-US" sz="6600" b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大灣高中</a:t>
            </a:r>
            <a:endParaRPr lang="en-US" altLang="zh-TW" sz="6600" b="1" u="sng" dirty="0" smtClean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性</a:t>
            </a:r>
            <a:r>
              <a:rPr lang="zh-TW" altLang="en-US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別</a:t>
            </a:r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平</a:t>
            </a:r>
            <a:r>
              <a:rPr lang="zh-TW" altLang="en-US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等</a:t>
            </a:r>
            <a:r>
              <a:rPr lang="zh-TW" altLang="zh-TW" sz="6600" b="1" u="sng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</a:t>
            </a:r>
            <a:r>
              <a:rPr lang="zh-TW" altLang="zh-TW" sz="6600" b="1" u="sng" dirty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入班宣導</a:t>
            </a:r>
            <a:endParaRPr lang="en-US" altLang="zh-TW" sz="6600" b="1" u="sng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zh-TW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種子</a:t>
            </a:r>
            <a:r>
              <a:rPr lang="zh-TW" altLang="en-US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</a:t>
            </a:r>
            <a:r>
              <a:rPr lang="zh-TW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師培訓</a:t>
            </a:r>
            <a:r>
              <a:rPr lang="zh-TW" altLang="zh-TW" sz="6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研習</a:t>
            </a:r>
            <a:endParaRPr lang="en-US" altLang="zh-TW" sz="6600" b="1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algn="ctr"/>
            <a:r>
              <a:rPr lang="en-US" altLang="zh-TW" sz="6600" b="1" i="0" u="none" strike="noStrike" cap="none" dirty="0" smtClean="0">
                <a:solidFill>
                  <a:schemeClr val="accent5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(2021.8.27)</a:t>
            </a:r>
            <a:endParaRPr sz="6000" b="1" i="0" u="none" strike="noStrike" cap="none" dirty="0">
              <a:solidFill>
                <a:schemeClr val="accent5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802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user\Desktop\PIC\57169959201110192253314142757844472_0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138738" y="488150"/>
            <a:ext cx="11763900" cy="5759400"/>
          </a:xfrm>
          <a:prstGeom prst="rect">
            <a:avLst/>
          </a:prstGeom>
          <a:solidFill>
            <a:schemeClr val="lt1">
              <a:alpha val="75686"/>
            </a:schemeClr>
          </a:solidFill>
          <a:ln w="12700" cap="flat" cmpd="sng">
            <a:solidFill>
              <a:srgbClr val="20386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327738" y="2409561"/>
            <a:ext cx="11385900" cy="20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友善校園週</a:t>
            </a:r>
            <a:r>
              <a:rPr lang="zh-TW" sz="65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性</a:t>
            </a:r>
            <a:r>
              <a:rPr lang="zh-TW" sz="6600" b="1" i="0" u="none" strike="noStrike" cap="none" dirty="0">
                <a:solidFill>
                  <a:srgbClr val="00206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平教育入班宣導</a:t>
            </a:r>
            <a:endParaRPr sz="6400" b="1" i="0" u="none" strike="noStrike" cap="none" dirty="0">
              <a:solidFill>
                <a:srgbClr val="00206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000" b="1" dirty="0">
                <a:solidFill>
                  <a:srgbClr val="7030A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主題規劃及內容</a:t>
            </a:r>
            <a:endParaRPr sz="6000" b="1" i="0" u="none" strike="noStrike" cap="none" dirty="0">
              <a:solidFill>
                <a:srgbClr val="7030A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4172" y="-42782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2491281" y="568835"/>
            <a:ext cx="9184903" cy="1303839"/>
            <a:chOff x="3687972" y="5346472"/>
            <a:chExt cx="5936958" cy="1152803"/>
          </a:xfrm>
        </p:grpSpPr>
        <p:sp>
          <p:nvSpPr>
            <p:cNvPr id="105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r>
                <a:rPr lang="zh-TW" altLang="zh-TW" sz="28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配合友善校園週辦理「入班宣導」課程內容說明</a:t>
              </a: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281354" y="2551317"/>
            <a:ext cx="3628760" cy="3634978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219968" y="2461804"/>
            <a:ext cx="3732687" cy="3724491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8213758" y="2484290"/>
            <a:ext cx="3655433" cy="3637350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4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4" y="15882"/>
            <a:ext cx="1937902" cy="24684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22010" y="3183776"/>
            <a:ext cx="446207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中一、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性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霸凌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防治</a:t>
            </a: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中二、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性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平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事件與相關法令</a:t>
            </a:r>
            <a:r>
              <a:rPr lang="en-US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 </a:t>
            </a: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endParaRPr lang="en-US" altLang="zh-TW" sz="2800" b="1" dirty="0" smtClean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  <a:p>
            <a:pPr>
              <a:lnSpc>
                <a:spcPts val="2500"/>
              </a:lnSpc>
            </a:pP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中三、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數位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性別</a:t>
            </a:r>
            <a:r>
              <a:rPr lang="zh-TW" altLang="zh-TW" sz="28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標楷體" panose="03000509000000000000" pitchFamily="65" charset="-120"/>
              </a:rPr>
              <a:t>暴力</a:t>
            </a:r>
            <a:endParaRPr lang="zh-TW" altLang="zh-TW" sz="2800" b="1" dirty="0">
              <a:latin typeface="標楷體" panose="03000509000000000000" pitchFamily="65" charset="-120"/>
              <a:ea typeface="標楷體" panose="03000509000000000000" pitchFamily="65" charset="-120"/>
              <a:cs typeface="標楷體" panose="03000509000000000000" pitchFamily="65" charset="-120"/>
            </a:endParaRPr>
          </a:p>
        </p:txBody>
      </p:sp>
      <p:sp>
        <p:nvSpPr>
          <p:cNvPr id="18" name="Google Shape;117;p14"/>
          <p:cNvSpPr/>
          <p:nvPr/>
        </p:nvSpPr>
        <p:spPr>
          <a:xfrm>
            <a:off x="514376" y="2102525"/>
            <a:ext cx="3131100" cy="851400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/>
            </a:endParaRPr>
          </a:p>
        </p:txBody>
      </p:sp>
      <p:sp>
        <p:nvSpPr>
          <p:cNvPr id="19" name="Google Shape;110;p14"/>
          <p:cNvSpPr/>
          <p:nvPr/>
        </p:nvSpPr>
        <p:spPr>
          <a:xfrm>
            <a:off x="4387375" y="2051225"/>
            <a:ext cx="3204900" cy="954000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教材內容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Google Shape;112;p14"/>
          <p:cNvSpPr/>
          <p:nvPr/>
        </p:nvSpPr>
        <p:spPr>
          <a:xfrm>
            <a:off x="8448475" y="1999925"/>
            <a:ext cx="3133200" cy="954000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zh-TW" altLang="en-US" sz="4000" b="1" dirty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宣講期程</a:t>
            </a:r>
            <a:endParaRPr sz="4000" b="1" dirty="0">
              <a:solidFill>
                <a:schemeClr val="lt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Google Shape;113;p14"/>
          <p:cNvSpPr/>
          <p:nvPr/>
        </p:nvSpPr>
        <p:spPr>
          <a:xfrm>
            <a:off x="4602011" y="2834796"/>
            <a:ext cx="2831105" cy="2044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2400" marR="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簡報</a:t>
            </a:r>
            <a:endParaRPr lang="en-US" altLang="zh-TW" sz="28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152400" marR="0" lvl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zh-TW" altLang="en-US" sz="28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回饋單</a:t>
            </a:r>
            <a:endParaRPr lang="en-US" altLang="zh-TW" sz="28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285750" marR="0" lvl="0" indent="-13335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800" b="1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14;p14"/>
          <p:cNvSpPr/>
          <p:nvPr/>
        </p:nvSpPr>
        <p:spPr>
          <a:xfrm>
            <a:off x="7952655" y="2953925"/>
            <a:ext cx="4127976" cy="2093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>
              <a:lnSpc>
                <a:spcPct val="200000"/>
              </a:lnSpc>
              <a:buClr>
                <a:schemeClr val="dk1"/>
              </a:buClr>
              <a:buSzPts val="2800"/>
            </a:pPr>
            <a:r>
              <a:rPr lang="en-US" altLang="zh-TW" sz="16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zh-TW" altLang="zh-TW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請導師</a:t>
            </a:r>
            <a:r>
              <a:rPr lang="zh-TW" altLang="en-US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於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110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年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9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1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日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三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)~110</a:t>
            </a:r>
            <a:r>
              <a:rPr lang="zh-TW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年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 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50800">
              <a:lnSpc>
                <a:spcPct val="200000"/>
              </a:lnSpc>
              <a:buClr>
                <a:schemeClr val="dk1"/>
              </a:buClr>
              <a:buSzPts val="2800"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9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月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14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日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(</a:t>
            </a:r>
            <a:r>
              <a:rPr lang="zh-TW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)</a:t>
            </a:r>
            <a:r>
              <a:rPr lang="zh-TW" altLang="en-US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，</a:t>
            </a:r>
            <a:r>
              <a:rPr lang="zh-TW" altLang="zh-TW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利用</a:t>
            </a:r>
            <a:r>
              <a:rPr lang="zh-TW" altLang="zh-TW" sz="20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班、週會或</a:t>
            </a:r>
            <a:r>
              <a:rPr lang="zh-TW" altLang="zh-TW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任</a:t>
            </a:r>
            <a:endParaRPr lang="en-US" altLang="zh-TW" sz="2000" b="1" dirty="0" smtClean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  <a:p>
            <a:pPr marL="50800">
              <a:lnSpc>
                <a:spcPct val="200000"/>
              </a:lnSpc>
              <a:buClr>
                <a:schemeClr val="dk1"/>
              </a:buClr>
              <a:buSzPts val="2800"/>
            </a:pPr>
            <a:r>
              <a:rPr lang="zh-TW" altLang="en-US" sz="20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 </a:t>
            </a:r>
            <a:r>
              <a:rPr lang="zh-TW" altLang="zh-TW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擇</a:t>
            </a:r>
            <a:r>
              <a:rPr lang="zh-TW" altLang="zh-TW" sz="20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一堂課</a:t>
            </a:r>
            <a:r>
              <a:rPr lang="zh-TW" altLang="zh-TW" sz="2000" b="1" dirty="0" smtClean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的時間</a:t>
            </a:r>
            <a:r>
              <a:rPr lang="zh-TW" altLang="zh-TW" sz="2000" b="1" dirty="0">
                <a:solidFill>
                  <a:schemeClr val="dk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YaHei"/>
              </a:rPr>
              <a:t>實施宣導</a:t>
            </a:r>
            <a:endParaRPr sz="2000" b="1" dirty="0">
              <a:solidFill>
                <a:schemeClr val="dk1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5740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7276" y="11919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400" b="1" dirty="0">
                <a:solidFill>
                  <a:srgbClr val="FF669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主題規劃</a:t>
            </a: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15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1919"/>
            <a:ext cx="1937902" cy="246840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506573"/>
              </p:ext>
            </p:extLst>
          </p:nvPr>
        </p:nvGraphicFramePr>
        <p:xfrm>
          <a:off x="46188" y="2224250"/>
          <a:ext cx="12093930" cy="45364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1400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1522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889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九上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9149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身體自主權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（身體界限）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性別歧視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（性嘲笑、性貶抑）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語言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性騷擾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（黃色笑話）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熟人</a:t>
                      </a: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性侵害</a:t>
                      </a:r>
                      <a:endParaRPr lang="zh-TW" sz="2000" b="0" i="0" u="none" strike="noStrike" cap="none" dirty="0">
                        <a:solidFill>
                          <a:srgbClr val="0070C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HK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</a:t>
                      </a:r>
                      <a:r>
                        <a:rPr lang="en-US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-</a:t>
                      </a: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肢體篇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不當追求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性霸凌防治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性別事件與相關法令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700"/>
                        </a:spcAft>
                      </a:pPr>
                      <a:r>
                        <a:rPr lang="zh-TW" sz="2000" b="0" i="0" u="none" strike="noStrike" cap="none" dirty="0">
                          <a:solidFill>
                            <a:srgbClr val="0070C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數位性別暴力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596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年級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三下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四下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五下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六下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七下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八下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b="1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九下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685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4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主題</a:t>
                      </a:r>
                      <a:endParaRPr lang="zh-TW" sz="2400" b="1" dirty="0">
                        <a:solidFill>
                          <a:srgbClr val="00800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身體自主權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（求助管道）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遊戲互動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性騷擾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團體生活的性別尊重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陌生人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性侵害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性霸凌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-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關係篇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生對生過度追求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多元性別的尊重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合意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行為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兩小無猜、性</a:t>
                      </a:r>
                      <a:r>
                        <a:rPr lang="zh-HK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侵害</a:t>
                      </a:r>
                      <a:r>
                        <a:rPr lang="x-none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zh-TW" sz="2000" dirty="0">
                          <a:solidFill>
                            <a:srgbClr val="7030A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性剥削</a:t>
                      </a:r>
                      <a:endParaRPr lang="zh-TW" sz="2000" b="1" dirty="0">
                        <a:solidFill>
                          <a:srgbClr val="7030A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" name="Google Shape;104;p14"/>
          <p:cNvGrpSpPr/>
          <p:nvPr/>
        </p:nvGrpSpPr>
        <p:grpSpPr>
          <a:xfrm>
            <a:off x="3854089" y="342502"/>
            <a:ext cx="4359669" cy="1303839"/>
            <a:chOff x="3687972" y="5346472"/>
            <a:chExt cx="5936958" cy="1152803"/>
          </a:xfrm>
        </p:grpSpPr>
        <p:sp>
          <p:nvSpPr>
            <p:cNvPr id="9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主題規劃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1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519746" y="2224250"/>
            <a:ext cx="3516923" cy="22422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519746" y="4567129"/>
            <a:ext cx="3516923" cy="22422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4068691" y="138758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教材內容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09933376"/>
              </p:ext>
            </p:extLst>
          </p:nvPr>
        </p:nvGraphicFramePr>
        <p:xfrm>
          <a:off x="2342943" y="1692613"/>
          <a:ext cx="7887366" cy="5087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0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978775" y="211065"/>
            <a:ext cx="4359669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宣講期程</a:t>
              </a:r>
              <a:endParaRPr sz="6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186740652"/>
              </p:ext>
            </p:extLst>
          </p:nvPr>
        </p:nvGraphicFramePr>
        <p:xfrm>
          <a:off x="665563" y="2054713"/>
          <a:ext cx="11727720" cy="4494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8627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3854089" y="-17983"/>
            <a:ext cx="4359669" cy="1303839"/>
            <a:chOff x="3687972" y="5346472"/>
            <a:chExt cx="5936958" cy="1152803"/>
          </a:xfrm>
        </p:grpSpPr>
        <p:sp>
          <p:nvSpPr>
            <p:cNvPr id="105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4007770" y="5472065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altLang="en-US" sz="6400" b="1" dirty="0" smtClean="0">
                  <a:solidFill>
                    <a:srgbClr val="2AB7A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/>
                </a:rPr>
                <a:t>實施方法</a:t>
              </a:r>
              <a:endParaRPr sz="6400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8" name="Google Shape;108;p14"/>
          <p:cNvSpPr/>
          <p:nvPr/>
        </p:nvSpPr>
        <p:spPr>
          <a:xfrm>
            <a:off x="281354" y="2014988"/>
            <a:ext cx="3628760" cy="3634978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4219968" y="1925475"/>
            <a:ext cx="3732687" cy="3724491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4"/>
          <p:cNvSpPr/>
          <p:nvPr/>
        </p:nvSpPr>
        <p:spPr>
          <a:xfrm>
            <a:off x="4387375" y="1514896"/>
            <a:ext cx="3204900" cy="954000"/>
          </a:xfrm>
          <a:prstGeom prst="roundRect">
            <a:avLst>
              <a:gd name="adj" fmla="val 31705"/>
            </a:avLst>
          </a:prstGeom>
          <a:solidFill>
            <a:srgbClr val="FE4052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zh-TW" altLang="en-US" sz="4000" b="1" dirty="0" smtClean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課程</a:t>
            </a: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宣導時</a:t>
            </a:r>
            <a:endParaRPr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8213758" y="1947961"/>
            <a:ext cx="3655433" cy="3637350"/>
          </a:xfrm>
          <a:prstGeom prst="roundRect">
            <a:avLst>
              <a:gd name="adj" fmla="val 7687"/>
            </a:avLst>
          </a:prstGeom>
          <a:noFill/>
          <a:ln w="12700" cap="flat" cmpd="sng">
            <a:solidFill>
              <a:srgbClr val="AEABAB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12700" dir="5400000" algn="tl" rotWithShape="0">
              <a:schemeClr val="lt1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4"/>
          <p:cNvSpPr/>
          <p:nvPr/>
        </p:nvSpPr>
        <p:spPr>
          <a:xfrm>
            <a:off x="8448475" y="1463596"/>
            <a:ext cx="3133200" cy="954000"/>
          </a:xfrm>
          <a:prstGeom prst="roundRect">
            <a:avLst>
              <a:gd name="adj" fmla="val 31705"/>
            </a:avLst>
          </a:prstGeom>
          <a:solidFill>
            <a:srgbClr val="FFC00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buFont typeface="Arial"/>
              <a:buNone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課程</a:t>
            </a: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宣講後</a:t>
            </a:r>
            <a:endParaRPr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4215639" y="2555032"/>
            <a:ext cx="3839093" cy="332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altLang="zh-TW" sz="1800" dirty="0" smtClean="0"/>
              <a:t>1.</a:t>
            </a:r>
            <a:r>
              <a:rPr lang="zh-TW" altLang="zh-TW" sz="1800" dirty="0" smtClean="0"/>
              <a:t>宣導</a:t>
            </a:r>
            <a:r>
              <a:rPr lang="zh-TW" altLang="zh-TW" sz="1800" dirty="0"/>
              <a:t>說明</a:t>
            </a:r>
            <a:r>
              <a:rPr lang="en-US" altLang="zh-TW" sz="1800" dirty="0"/>
              <a:t>(</a:t>
            </a:r>
            <a:r>
              <a:rPr lang="zh-TW" altLang="zh-TW" sz="1800" dirty="0"/>
              <a:t>約</a:t>
            </a:r>
            <a:r>
              <a:rPr lang="en-US" altLang="zh-TW" sz="1800" dirty="0"/>
              <a:t>25</a:t>
            </a:r>
            <a:r>
              <a:rPr lang="zh-TW" altLang="zh-TW" sz="1800" dirty="0"/>
              <a:t>分鐘</a:t>
            </a:r>
            <a:r>
              <a:rPr lang="en-US" altLang="zh-TW" sz="1800" dirty="0"/>
              <a:t>) </a:t>
            </a:r>
            <a:endParaRPr lang="zh-TW" altLang="zh-TW" sz="1800" dirty="0"/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2.</a:t>
            </a:r>
            <a:r>
              <a:rPr lang="zh-TW" altLang="zh-TW" sz="1800" dirty="0" smtClean="0"/>
              <a:t>發</a:t>
            </a:r>
            <a:r>
              <a:rPr lang="zh-TW" altLang="zh-TW" sz="1800" dirty="0"/>
              <a:t>下回饋單</a:t>
            </a:r>
            <a:r>
              <a:rPr lang="en-US" altLang="zh-TW" sz="1800" dirty="0"/>
              <a:t>(</a:t>
            </a:r>
            <a:r>
              <a:rPr lang="zh-TW" altLang="zh-TW" sz="1800" dirty="0"/>
              <a:t>注意</a:t>
            </a:r>
            <a:r>
              <a:rPr lang="en-US" altLang="zh-TW" sz="1800" dirty="0"/>
              <a:t>:</a:t>
            </a:r>
            <a:r>
              <a:rPr lang="zh-TW" altLang="zh-TW" sz="1800" dirty="0"/>
              <a:t>學習單要</a:t>
            </a:r>
            <a:r>
              <a:rPr lang="zh-TW" altLang="zh-TW" sz="1800" dirty="0" smtClean="0"/>
              <a:t>宣講</a:t>
            </a:r>
            <a:endParaRPr lang="en-US" altLang="zh-TW" sz="1800" dirty="0" smtClean="0"/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 </a:t>
            </a:r>
            <a:r>
              <a:rPr lang="zh-TW" altLang="zh-TW" sz="1800" dirty="0" smtClean="0"/>
              <a:t>完</a:t>
            </a:r>
            <a:r>
              <a:rPr lang="zh-TW" altLang="zh-TW" sz="1800" dirty="0"/>
              <a:t>之後才發</a:t>
            </a:r>
            <a:r>
              <a:rPr lang="en-US" altLang="zh-TW" sz="1800" dirty="0"/>
              <a:t>)</a:t>
            </a:r>
            <a:endParaRPr lang="zh-TW" altLang="zh-TW" sz="1800" dirty="0"/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3.</a:t>
            </a:r>
            <a:r>
              <a:rPr lang="zh-TW" altLang="zh-TW" sz="1800" dirty="0" smtClean="0"/>
              <a:t>學生</a:t>
            </a:r>
            <a:r>
              <a:rPr lang="zh-TW" altLang="zh-TW" sz="1800" dirty="0"/>
              <a:t>填寫回饋單</a:t>
            </a:r>
            <a:r>
              <a:rPr lang="en-US" altLang="zh-TW" sz="1800" dirty="0"/>
              <a:t>(</a:t>
            </a:r>
            <a:r>
              <a:rPr lang="zh-TW" altLang="zh-TW" sz="1800" dirty="0"/>
              <a:t>約</a:t>
            </a:r>
            <a:r>
              <a:rPr lang="en-US" altLang="zh-TW" sz="1800" dirty="0"/>
              <a:t>15</a:t>
            </a:r>
            <a:r>
              <a:rPr lang="zh-TW" altLang="zh-TW" sz="1800" dirty="0"/>
              <a:t>分鐘</a:t>
            </a:r>
            <a:r>
              <a:rPr lang="en-US" altLang="zh-TW" sz="1800" dirty="0"/>
              <a:t>) </a:t>
            </a:r>
            <a:endParaRPr lang="zh-TW" altLang="zh-TW" sz="1800" dirty="0"/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4.</a:t>
            </a:r>
            <a:r>
              <a:rPr lang="zh-TW" altLang="en-US" sz="1800" dirty="0" smtClean="0"/>
              <a:t>為求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保密</a:t>
            </a:r>
            <a:r>
              <a:rPr lang="zh-TW" altLang="en-US" sz="1800" dirty="0" smtClean="0"/>
              <a:t>原則，請導師務必要</a:t>
            </a:r>
            <a:endParaRPr lang="en-US" altLang="zh-TW" sz="1800" dirty="0" smtClean="0"/>
          </a:p>
          <a:p>
            <a:r>
              <a:rPr lang="en-US" altLang="zh-TW" sz="1800" dirty="0"/>
              <a:t>  </a:t>
            </a:r>
            <a:r>
              <a:rPr lang="zh-TW" altLang="en-US" sz="1800" dirty="0" smtClean="0"/>
              <a:t>求學生</a:t>
            </a:r>
            <a:r>
              <a:rPr lang="zh-TW" altLang="zh-TW" sz="1800" dirty="0" smtClean="0"/>
              <a:t>回饋</a:t>
            </a:r>
            <a:r>
              <a:rPr lang="zh-TW" altLang="zh-TW" sz="1800" dirty="0"/>
              <a:t>單</a:t>
            </a:r>
            <a:r>
              <a:rPr lang="zh-TW" altLang="zh-TW" sz="1800" dirty="0" smtClean="0"/>
              <a:t>填寫完</a:t>
            </a:r>
            <a:r>
              <a:rPr lang="zh-TW" altLang="zh-TW" sz="2800" b="1" dirty="0">
                <a:solidFill>
                  <a:srgbClr val="FF0000"/>
                </a:solidFill>
              </a:rPr>
              <a:t>自行</a:t>
            </a:r>
            <a:r>
              <a:rPr lang="zh-TW" altLang="zh-TW" sz="2800" b="1" dirty="0">
                <a:solidFill>
                  <a:srgbClr val="FF0000"/>
                </a:solidFill>
              </a:rPr>
              <a:t>對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摺</a:t>
            </a:r>
            <a:endParaRPr lang="en-US" altLang="zh-TW" sz="2800" b="1" dirty="0" smtClean="0">
              <a:solidFill>
                <a:srgbClr val="FF0000"/>
              </a:solidFill>
            </a:endParaRPr>
          </a:p>
          <a:p>
            <a:r>
              <a:rPr lang="zh-TW" altLang="zh-TW" sz="1800" dirty="0" smtClean="0"/>
              <a:t>，</a:t>
            </a:r>
            <a:r>
              <a:rPr lang="zh-TW" altLang="en-US" sz="1800" dirty="0" smtClean="0"/>
              <a:t>再收取回來。</a:t>
            </a:r>
            <a:endParaRPr lang="zh-TW" altLang="zh-TW" sz="1800" dirty="0"/>
          </a:p>
          <a:p>
            <a:pPr marL="285750" marR="0" lvl="0" indent="-13335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1" dirty="0">
              <a:solidFill>
                <a:srgbClr val="404040"/>
              </a:solidFill>
              <a:sym typeface="Arial"/>
            </a:endParaRPr>
          </a:p>
        </p:txBody>
      </p:sp>
      <p:sp>
        <p:nvSpPr>
          <p:cNvPr id="114" name="Google Shape;114;p14"/>
          <p:cNvSpPr/>
          <p:nvPr/>
        </p:nvSpPr>
        <p:spPr>
          <a:xfrm>
            <a:off x="8111681" y="2484289"/>
            <a:ext cx="3757510" cy="3101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>
              <a:buSzPts val="2800"/>
            </a:pPr>
            <a:r>
              <a:rPr lang="en-US" sz="1800" dirty="0"/>
              <a:t>1.</a:t>
            </a:r>
            <a:r>
              <a:rPr lang="zh-TW" altLang="en-US" sz="1800" dirty="0"/>
              <a:t>請導師</a:t>
            </a:r>
            <a:r>
              <a:rPr lang="zh-TW" altLang="zh-TW" sz="1800" dirty="0"/>
              <a:t>於</a:t>
            </a:r>
            <a:r>
              <a:rPr lang="zh-TW" altLang="zh-TW" sz="1800" dirty="0" smtClean="0"/>
              <a:t>宣導結束後</a:t>
            </a:r>
            <a:r>
              <a:rPr lang="zh-TW" altLang="en-US" sz="1800" dirty="0" smtClean="0"/>
              <a:t>收齊</a:t>
            </a:r>
            <a:r>
              <a:rPr lang="zh-TW" altLang="en-US" sz="1800" dirty="0" smtClean="0">
                <a:solidFill>
                  <a:srgbClr val="FF0000"/>
                </a:solidFill>
              </a:rPr>
              <a:t>回饋單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pPr marL="50800">
              <a:buSzPts val="2800"/>
            </a:pPr>
            <a:r>
              <a:rPr lang="zh-TW" altLang="en-US" sz="1800" dirty="0" smtClean="0"/>
              <a:t>   ，並且</a:t>
            </a:r>
            <a:r>
              <a:rPr lang="zh-TW" altLang="zh-TW" sz="1800" dirty="0" smtClean="0"/>
              <a:t>填寫</a:t>
            </a:r>
            <a:r>
              <a:rPr lang="zh-TW" altLang="zh-TW" sz="1800" dirty="0" smtClean="0">
                <a:solidFill>
                  <a:srgbClr val="FF0000"/>
                </a:solidFill>
              </a:rPr>
              <a:t>課後評估</a:t>
            </a:r>
            <a:r>
              <a:rPr lang="zh-TW" altLang="en-US" sz="1800" dirty="0" smtClean="0">
                <a:solidFill>
                  <a:srgbClr val="FF0000"/>
                </a:solidFill>
              </a:rPr>
              <a:t>單</a:t>
            </a:r>
            <a:r>
              <a:rPr lang="zh-TW" altLang="zh-TW" sz="1800" dirty="0" smtClean="0"/>
              <a:t>，</a:t>
            </a:r>
            <a:r>
              <a:rPr lang="zh-TW" altLang="zh-TW" sz="1800" dirty="0"/>
              <a:t>填寫</a:t>
            </a:r>
            <a:r>
              <a:rPr lang="zh-TW" altLang="zh-TW" sz="1800" dirty="0" smtClean="0"/>
              <a:t>方</a:t>
            </a:r>
            <a:endParaRPr lang="en-US" altLang="zh-TW" sz="1800" dirty="0" smtClean="0"/>
          </a:p>
          <a:p>
            <a:pPr marL="50800">
              <a:buSzPts val="2800"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</a:t>
            </a:r>
            <a:r>
              <a:rPr lang="zh-TW" altLang="zh-TW" sz="1800" dirty="0" smtClean="0"/>
              <a:t>式</a:t>
            </a:r>
            <a:r>
              <a:rPr lang="zh-TW" altLang="en-US" sz="1800" dirty="0" smtClean="0"/>
              <a:t>請依照課後評估單上的說明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pPr marL="50800">
              <a:buSzPts val="2800"/>
            </a:pPr>
            <a:endParaRPr lang="en-US" altLang="zh-TW" sz="1800" dirty="0" smtClean="0"/>
          </a:p>
          <a:p>
            <a:pPr marL="50800">
              <a:buSzPts val="2800"/>
            </a:pPr>
            <a:r>
              <a:rPr lang="en-US" altLang="zh-TW" sz="1800" dirty="0" smtClean="0"/>
              <a:t>2.</a:t>
            </a:r>
            <a:r>
              <a:rPr lang="zh-TW" altLang="en-US" sz="1800" dirty="0" smtClean="0"/>
              <a:t>為求</a:t>
            </a:r>
            <a:r>
              <a:rPr lang="zh-TW" altLang="en-US" sz="1800" dirty="0" smtClean="0">
                <a:solidFill>
                  <a:srgbClr val="FF0000"/>
                </a:solidFill>
              </a:rPr>
              <a:t>保密</a:t>
            </a:r>
            <a:r>
              <a:rPr lang="zh-TW" altLang="en-US" sz="1800" dirty="0" smtClean="0"/>
              <a:t>請導師親自將</a:t>
            </a:r>
            <a:r>
              <a:rPr lang="zh-TW" altLang="en-US" sz="1800" dirty="0">
                <a:solidFill>
                  <a:srgbClr val="FF0000"/>
                </a:solidFill>
              </a:rPr>
              <a:t>回饋</a:t>
            </a:r>
            <a:r>
              <a:rPr lang="zh-TW" altLang="en-US" sz="1800" dirty="0" smtClean="0">
                <a:solidFill>
                  <a:srgbClr val="FF0000"/>
                </a:solidFill>
              </a:rPr>
              <a:t>單、</a:t>
            </a:r>
            <a:endParaRPr lang="en-US" altLang="zh-TW" sz="1800" dirty="0" smtClean="0">
              <a:solidFill>
                <a:srgbClr val="FF0000"/>
              </a:solidFill>
            </a:endParaRPr>
          </a:p>
          <a:p>
            <a:pPr marL="50800">
              <a:buSzPts val="2800"/>
            </a:pPr>
            <a:r>
              <a:rPr lang="zh-TW" altLang="en-US" sz="1800" dirty="0">
                <a:solidFill>
                  <a:srgbClr val="FF0000"/>
                </a:solidFill>
              </a:rPr>
              <a:t> </a:t>
            </a:r>
            <a:r>
              <a:rPr lang="zh-TW" altLang="en-US" sz="1800" dirty="0" smtClean="0">
                <a:solidFill>
                  <a:srgbClr val="FF0000"/>
                </a:solidFill>
              </a:rPr>
              <a:t>  </a:t>
            </a:r>
            <a:r>
              <a:rPr lang="zh-TW" altLang="zh-TW" sz="1800" dirty="0" smtClean="0">
                <a:solidFill>
                  <a:srgbClr val="FF0000"/>
                </a:solidFill>
              </a:rPr>
              <a:t>課後</a:t>
            </a:r>
            <a:r>
              <a:rPr lang="zh-TW" altLang="zh-TW" sz="1800" dirty="0">
                <a:solidFill>
                  <a:srgbClr val="FF0000"/>
                </a:solidFill>
              </a:rPr>
              <a:t>評估</a:t>
            </a:r>
            <a:r>
              <a:rPr lang="zh-TW" altLang="en-US" sz="1800" dirty="0" smtClean="0">
                <a:solidFill>
                  <a:srgbClr val="FF0000"/>
                </a:solidFill>
              </a:rPr>
              <a:t>單</a:t>
            </a:r>
            <a:r>
              <a:rPr lang="zh-TW" altLang="en-US" sz="1800" dirty="0" smtClean="0">
                <a:solidFill>
                  <a:schemeClr val="tx1"/>
                </a:solidFill>
              </a:rPr>
              <a:t>送至輔委會，並於輔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marL="50800">
              <a:buSzPts val="2800"/>
            </a:pPr>
            <a:r>
              <a:rPr lang="zh-TW" altLang="en-US" sz="1800" dirty="0">
                <a:solidFill>
                  <a:schemeClr val="tx1"/>
                </a:solidFill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</a:rPr>
              <a:t>  委會簽名</a:t>
            </a:r>
            <a:r>
              <a:rPr lang="en-US" altLang="zh-TW" sz="1800" dirty="0" smtClean="0">
                <a:solidFill>
                  <a:schemeClr val="tx1"/>
                </a:solidFill>
              </a:rPr>
              <a:t>(</a:t>
            </a:r>
            <a:r>
              <a:rPr lang="zh-TW" altLang="en-US" sz="1800" dirty="0" smtClean="0">
                <a:solidFill>
                  <a:schemeClr val="tx1"/>
                </a:solidFill>
              </a:rPr>
              <a:t>因教育局要求</a:t>
            </a:r>
            <a:r>
              <a:rPr lang="zh-TW" altLang="en-US" sz="1800" dirty="0">
                <a:solidFill>
                  <a:schemeClr val="tx1"/>
                </a:solidFill>
              </a:rPr>
              <a:t>完成</a:t>
            </a:r>
            <a:r>
              <a:rPr lang="zh-TW" altLang="en-US" sz="1800" dirty="0" smtClean="0">
                <a:solidFill>
                  <a:schemeClr val="tx1"/>
                </a:solidFill>
              </a:rPr>
              <a:t>人員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marL="50800">
              <a:buSzPts val="2800"/>
            </a:pPr>
            <a:r>
              <a:rPr lang="zh-TW" altLang="en-US" sz="1800" dirty="0">
                <a:solidFill>
                  <a:schemeClr val="tx1"/>
                </a:solidFill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</a:rPr>
              <a:t>  簽名確認並造冊繳交</a:t>
            </a:r>
            <a:r>
              <a:rPr lang="en-US" altLang="zh-TW" sz="1800" dirty="0" smtClean="0">
                <a:solidFill>
                  <a:schemeClr val="tx1"/>
                </a:solidFill>
              </a:rPr>
              <a:t>)</a:t>
            </a:r>
            <a:r>
              <a:rPr lang="zh-TW" altLang="en-US" sz="1800" dirty="0" smtClean="0">
                <a:solidFill>
                  <a:schemeClr val="tx1"/>
                </a:solidFill>
              </a:rPr>
              <a:t>。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marL="50800">
              <a:buSzPts val="2800"/>
            </a:pPr>
            <a:r>
              <a:rPr lang="en-US" altLang="zh-TW" sz="1800" dirty="0" smtClean="0">
                <a:solidFill>
                  <a:schemeClr val="tx1"/>
                </a:solidFill>
              </a:rPr>
              <a:t>3.</a:t>
            </a:r>
            <a:r>
              <a:rPr lang="zh-TW" altLang="en-US" sz="1800" dirty="0" smtClean="0">
                <a:solidFill>
                  <a:schemeClr val="tx1"/>
                </a:solidFill>
              </a:rPr>
              <a:t>輔委會將</a:t>
            </a:r>
            <a:r>
              <a:rPr lang="zh-TW" altLang="zh-TW" sz="1800" dirty="0" smtClean="0">
                <a:solidFill>
                  <a:schemeClr val="tx1"/>
                </a:solidFill>
              </a:rPr>
              <a:t>根據</a:t>
            </a:r>
            <a:r>
              <a:rPr lang="zh-TW" altLang="zh-TW" sz="1800" dirty="0">
                <a:solidFill>
                  <a:schemeClr val="tx1"/>
                </a:solidFill>
              </a:rPr>
              <a:t>導師篩選的名單</a:t>
            </a:r>
            <a:r>
              <a:rPr lang="zh-TW" altLang="zh-TW" sz="1800" dirty="0" smtClean="0">
                <a:solidFill>
                  <a:schemeClr val="tx1"/>
                </a:solidFill>
              </a:rPr>
              <a:t>進</a:t>
            </a:r>
            <a:endParaRPr lang="en-US" altLang="zh-TW" sz="1800" dirty="0" smtClean="0">
              <a:solidFill>
                <a:schemeClr val="tx1"/>
              </a:solidFill>
            </a:endParaRPr>
          </a:p>
          <a:p>
            <a:pPr marL="50800">
              <a:buSzPts val="2800"/>
            </a:pPr>
            <a:r>
              <a:rPr lang="zh-TW" altLang="en-US" sz="1800" dirty="0">
                <a:solidFill>
                  <a:schemeClr val="tx1"/>
                </a:solidFill>
              </a:rPr>
              <a:t> </a:t>
            </a:r>
            <a:r>
              <a:rPr lang="zh-TW" altLang="en-US" sz="1800" dirty="0" smtClean="0">
                <a:solidFill>
                  <a:schemeClr val="tx1"/>
                </a:solidFill>
              </a:rPr>
              <a:t>  </a:t>
            </a:r>
            <a:r>
              <a:rPr lang="zh-TW" altLang="zh-TW" sz="1800" dirty="0" smtClean="0">
                <a:solidFill>
                  <a:schemeClr val="tx1"/>
                </a:solidFill>
              </a:rPr>
              <a:t>行</a:t>
            </a:r>
            <a:r>
              <a:rPr lang="zh-TW" altLang="zh-TW" sz="1800" dirty="0">
                <a:solidFill>
                  <a:schemeClr val="tx1"/>
                </a:solidFill>
              </a:rPr>
              <a:t>訪談</a:t>
            </a:r>
            <a:r>
              <a:rPr lang="zh-TW" altLang="zh-TW" sz="1800" dirty="0" smtClean="0">
                <a:solidFill>
                  <a:schemeClr val="tx1"/>
                </a:solidFill>
              </a:rPr>
              <a:t>，決定</a:t>
            </a:r>
            <a:r>
              <a:rPr lang="zh-TW" altLang="zh-TW" sz="1800" dirty="0">
                <a:solidFill>
                  <a:schemeClr val="tx1"/>
                </a:solidFill>
              </a:rPr>
              <a:t>後續</a:t>
            </a:r>
            <a:r>
              <a:rPr lang="zh-TW" altLang="zh-TW" sz="1800" dirty="0" smtClean="0">
                <a:solidFill>
                  <a:schemeClr val="tx1"/>
                </a:solidFill>
              </a:rPr>
              <a:t>處理方式</a:t>
            </a:r>
            <a:r>
              <a:rPr lang="zh-TW" altLang="en-US" sz="1800" dirty="0" smtClean="0">
                <a:solidFill>
                  <a:schemeClr val="tx1"/>
                </a:solidFill>
              </a:rPr>
              <a:t>。</a:t>
            </a:r>
            <a:endParaRPr lang="en-US" altLang="zh-TW" sz="1800" dirty="0">
              <a:solidFill>
                <a:schemeClr val="tx1"/>
              </a:solidFill>
            </a:endParaRPr>
          </a:p>
          <a:p>
            <a:pPr marL="50800">
              <a:buSzPts val="2800"/>
            </a:pP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115" name="Google Shape;115;p14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44" y="15882"/>
            <a:ext cx="1937902" cy="2468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/>
          <p:nvPr/>
        </p:nvSpPr>
        <p:spPr>
          <a:xfrm>
            <a:off x="388268" y="2187541"/>
            <a:ext cx="3403600" cy="4028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 smtClean="0"/>
          </a:p>
          <a:p>
            <a:r>
              <a:rPr lang="en-US" altLang="zh-TW" sz="1800" dirty="0" smtClean="0"/>
              <a:t>1.</a:t>
            </a:r>
            <a:r>
              <a:rPr lang="zh-TW" altLang="zh-TW" sz="1800" dirty="0" smtClean="0"/>
              <a:t>請</a:t>
            </a:r>
            <a:r>
              <a:rPr lang="zh-TW" altLang="zh-TW" sz="1800" dirty="0"/>
              <a:t>至本校網頁首頁下載</a:t>
            </a:r>
            <a:r>
              <a:rPr lang="en-US" altLang="zh-TW" sz="1800" dirty="0"/>
              <a:t>:110</a:t>
            </a:r>
            <a:r>
              <a:rPr lang="zh-TW" altLang="zh-TW" sz="1800" dirty="0" smtClean="0"/>
              <a:t>友</a:t>
            </a:r>
            <a:endParaRPr lang="en-US" altLang="zh-TW" sz="1800" dirty="0" smtClean="0"/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zh-TW" sz="1800" dirty="0" smtClean="0"/>
              <a:t>善校園週性</a:t>
            </a:r>
            <a:r>
              <a:rPr lang="zh-TW" altLang="zh-TW" sz="1800" dirty="0"/>
              <a:t>平入班</a:t>
            </a:r>
            <a:r>
              <a:rPr lang="zh-TW" altLang="zh-TW" sz="1800" dirty="0" smtClean="0"/>
              <a:t>宣導</a:t>
            </a:r>
            <a:r>
              <a:rPr lang="zh-TW" altLang="en-US" sz="1800" dirty="0" smtClean="0"/>
              <a:t>的</a:t>
            </a:r>
            <a:r>
              <a:rPr lang="en-US" altLang="zh-TW" sz="1800" dirty="0" smtClean="0"/>
              <a:t>pdf</a:t>
            </a:r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en-US" sz="1800" dirty="0" smtClean="0"/>
              <a:t>檔 </a:t>
            </a:r>
            <a:r>
              <a:rPr lang="en-US" altLang="zh-TW" sz="1800" dirty="0" smtClean="0"/>
              <a:t>(</a:t>
            </a:r>
            <a:r>
              <a:rPr lang="zh-TW" altLang="zh-TW" sz="1800" dirty="0" smtClean="0"/>
              <a:t>七</a:t>
            </a:r>
            <a:r>
              <a:rPr lang="zh-TW" altLang="en-US" sz="1800" dirty="0" smtClean="0"/>
              <a:t>上</a:t>
            </a:r>
            <a:r>
              <a:rPr lang="en-US" altLang="zh-TW" sz="1800" dirty="0" smtClean="0"/>
              <a:t>/</a:t>
            </a:r>
            <a:r>
              <a:rPr lang="zh-TW" altLang="zh-TW" sz="1800" dirty="0" smtClean="0"/>
              <a:t>八</a:t>
            </a:r>
            <a:r>
              <a:rPr lang="zh-TW" altLang="en-US" sz="1800" dirty="0" smtClean="0"/>
              <a:t>上</a:t>
            </a:r>
            <a:r>
              <a:rPr lang="en-US" altLang="zh-TW" sz="1800" dirty="0" smtClean="0"/>
              <a:t> </a:t>
            </a:r>
            <a:r>
              <a:rPr lang="en-US" altLang="zh-TW" sz="1800" dirty="0"/>
              <a:t>/</a:t>
            </a:r>
            <a:r>
              <a:rPr lang="zh-TW" altLang="zh-TW" sz="1800" dirty="0" smtClean="0"/>
              <a:t>九</a:t>
            </a:r>
            <a:r>
              <a:rPr lang="zh-TW" altLang="en-US" sz="1800" dirty="0" smtClean="0"/>
              <a:t>下</a:t>
            </a:r>
            <a:r>
              <a:rPr lang="en-US" altLang="zh-TW" sz="1800" dirty="0" smtClean="0"/>
              <a:t>)</a:t>
            </a:r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2.</a:t>
            </a:r>
            <a:r>
              <a:rPr lang="zh-TW" altLang="zh-TW" sz="1800" dirty="0"/>
              <a:t>收取宣傳包</a:t>
            </a:r>
            <a:r>
              <a:rPr lang="en-US" altLang="zh-TW" sz="1800" dirty="0" smtClean="0"/>
              <a:t>:</a:t>
            </a:r>
          </a:p>
          <a:p>
            <a:r>
              <a:rPr lang="zh-TW" altLang="en-US" sz="1800" dirty="0"/>
              <a:t> </a:t>
            </a:r>
            <a:r>
              <a:rPr lang="zh-TW" altLang="en-US" sz="1800" dirty="0" smtClean="0"/>
              <a:t>  </a:t>
            </a:r>
            <a:r>
              <a:rPr lang="zh-TW" altLang="zh-TW" sz="1800" dirty="0" smtClean="0"/>
              <a:t>包含</a:t>
            </a:r>
            <a:r>
              <a:rPr lang="zh-TW" altLang="zh-TW" sz="1800" dirty="0"/>
              <a:t>「友善校園週入班宣導性平回饋單」</a:t>
            </a:r>
            <a:r>
              <a:rPr lang="en-US" altLang="zh-TW" sz="1800" dirty="0"/>
              <a:t>(</a:t>
            </a:r>
            <a:r>
              <a:rPr lang="zh-TW" altLang="zh-TW" sz="1800" dirty="0"/>
              <a:t>每人一張</a:t>
            </a:r>
            <a:r>
              <a:rPr lang="en-US" altLang="zh-TW" sz="1800" dirty="0"/>
              <a:t>)  </a:t>
            </a:r>
            <a:r>
              <a:rPr lang="zh-TW" altLang="zh-TW" sz="1800" dirty="0" smtClean="0"/>
              <a:t>及</a:t>
            </a:r>
            <a:r>
              <a:rPr lang="zh-TW" altLang="zh-TW" sz="1800" dirty="0"/>
              <a:t>「入班宣導課後評估總表」</a:t>
            </a:r>
            <a:r>
              <a:rPr lang="en-US" altLang="zh-TW" sz="1800" dirty="0"/>
              <a:t>(</a:t>
            </a:r>
            <a:r>
              <a:rPr lang="zh-TW" altLang="zh-TW" sz="1800" dirty="0"/>
              <a:t>每班一張，由導師填寫</a:t>
            </a:r>
            <a:r>
              <a:rPr lang="en-US" altLang="zh-TW" sz="1800" dirty="0"/>
              <a:t>)</a:t>
            </a:r>
            <a:endParaRPr lang="zh-TW" altLang="zh-TW" sz="1800" dirty="0"/>
          </a:p>
          <a:p>
            <a:endParaRPr lang="en-US" altLang="zh-TW" sz="1800" dirty="0" smtClean="0"/>
          </a:p>
          <a:p>
            <a:r>
              <a:rPr lang="en-US" altLang="zh-TW" sz="1800" dirty="0" smtClean="0"/>
              <a:t>3.</a:t>
            </a:r>
            <a:r>
              <a:rPr lang="zh-TW" altLang="zh-TW" sz="1800" dirty="0"/>
              <a:t>填寫回饋單的目的是希望</a:t>
            </a:r>
            <a:r>
              <a:rPr lang="zh-TW" altLang="zh-TW" sz="1800" dirty="0" smtClean="0"/>
              <a:t>可以</a:t>
            </a:r>
            <a:r>
              <a:rPr lang="en-US" altLang="zh-TW" sz="1800" dirty="0" smtClean="0"/>
              <a:t>  </a:t>
            </a:r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zh-TW" sz="1800" dirty="0" smtClean="0"/>
              <a:t>藉</a:t>
            </a:r>
            <a:r>
              <a:rPr lang="zh-TW" altLang="zh-TW" sz="1800" dirty="0"/>
              <a:t>此宣導教學發現該事件</a:t>
            </a:r>
            <a:r>
              <a:rPr lang="zh-TW" altLang="zh-TW" sz="1800" dirty="0" smtClean="0"/>
              <a:t>可能</a:t>
            </a:r>
            <a:endParaRPr lang="en-US" altLang="zh-TW" sz="1800" dirty="0" smtClean="0"/>
          </a:p>
          <a:p>
            <a:r>
              <a:rPr lang="en-US" altLang="zh-TW" sz="1800" dirty="0"/>
              <a:t> </a:t>
            </a:r>
            <a:r>
              <a:rPr lang="en-US" altLang="zh-TW" sz="1800" dirty="0" smtClean="0"/>
              <a:t>  </a:t>
            </a:r>
            <a:r>
              <a:rPr lang="zh-TW" altLang="zh-TW" sz="1800" dirty="0" smtClean="0"/>
              <a:t>的</a:t>
            </a:r>
            <a:r>
              <a:rPr lang="zh-TW" altLang="zh-TW" sz="1800" dirty="0"/>
              <a:t>疑似受害者。</a:t>
            </a:r>
            <a:endParaRPr lang="zh-TW" altLang="zh-TW" sz="1800" i="1" dirty="0"/>
          </a:p>
          <a:p>
            <a:endParaRPr lang="zh-TW" altLang="zh-TW" sz="1800" dirty="0"/>
          </a:p>
        </p:txBody>
      </p:sp>
      <p:sp>
        <p:nvSpPr>
          <p:cNvPr id="117" name="Google Shape;117;p14"/>
          <p:cNvSpPr/>
          <p:nvPr/>
        </p:nvSpPr>
        <p:spPr>
          <a:xfrm>
            <a:off x="400075" y="1566196"/>
            <a:ext cx="3131100" cy="851400"/>
          </a:xfrm>
          <a:prstGeom prst="roundRect">
            <a:avLst>
              <a:gd name="adj" fmla="val 28375"/>
            </a:avLst>
          </a:prstGeom>
          <a:solidFill>
            <a:srgbClr val="30BAA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solidFill>
                  <a:schemeClr val="lt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課程</a:t>
            </a:r>
            <a:r>
              <a:rPr lang="zh-TW" altLang="en-US" sz="4000" b="1" dirty="0">
                <a:solidFill>
                  <a:srgbClr val="0070C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宣導前</a:t>
            </a:r>
            <a:endParaRPr sz="4000" b="1" dirty="0">
              <a:solidFill>
                <a:srgbClr val="0070C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41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 descr="一張含有 室外, 水, 草, 飛機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/>
          <p:nvPr/>
        </p:nvSpPr>
        <p:spPr>
          <a:xfrm>
            <a:off x="-194007" y="55052"/>
            <a:ext cx="12191824" cy="343240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400" b="1" dirty="0">
                <a:solidFill>
                  <a:srgbClr val="FF6699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6" descr="MC900427207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6" y="13595"/>
            <a:ext cx="1937901" cy="24684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oogle Shape;104;p14"/>
          <p:cNvGrpSpPr/>
          <p:nvPr/>
        </p:nvGrpSpPr>
        <p:grpSpPr>
          <a:xfrm>
            <a:off x="3489166" y="217889"/>
            <a:ext cx="5866617" cy="1303839"/>
            <a:chOff x="3687972" y="5346472"/>
            <a:chExt cx="5936958" cy="1152803"/>
          </a:xfrm>
        </p:grpSpPr>
        <p:sp>
          <p:nvSpPr>
            <p:cNvPr id="7" name="Google Shape;105;p14"/>
            <p:cNvSpPr/>
            <p:nvPr/>
          </p:nvSpPr>
          <p:spPr>
            <a:xfrm>
              <a:off x="3791743" y="5347083"/>
              <a:ext cx="5833187" cy="1152192"/>
            </a:xfrm>
            <a:custGeom>
              <a:avLst/>
              <a:gdLst/>
              <a:ahLst/>
              <a:cxnLst/>
              <a:rect l="l" t="t" r="r" b="b"/>
              <a:pathLst>
                <a:path w="5832648" h="1152128" extrusionOk="0">
                  <a:moveTo>
                    <a:pt x="619854" y="172234"/>
                  </a:moveTo>
                  <a:cubicBezTo>
                    <a:pt x="452583" y="172234"/>
                    <a:pt x="309064" y="273935"/>
                    <a:pt x="247759" y="418875"/>
                  </a:cubicBezTo>
                  <a:lnTo>
                    <a:pt x="216024" y="576064"/>
                  </a:lnTo>
                  <a:lnTo>
                    <a:pt x="216024" y="576063"/>
                  </a:lnTo>
                  <a:lnTo>
                    <a:pt x="216024" y="576064"/>
                  </a:lnTo>
                  <a:lnTo>
                    <a:pt x="216024" y="576064"/>
                  </a:lnTo>
                  <a:lnTo>
                    <a:pt x="247759" y="733252"/>
                  </a:lnTo>
                  <a:cubicBezTo>
                    <a:pt x="309064" y="878193"/>
                    <a:pt x="452583" y="979893"/>
                    <a:pt x="619854" y="979893"/>
                  </a:cubicBezTo>
                  <a:lnTo>
                    <a:pt x="5212794" y="979894"/>
                  </a:lnTo>
                  <a:cubicBezTo>
                    <a:pt x="5435823" y="979894"/>
                    <a:pt x="5616624" y="799093"/>
                    <a:pt x="5616624" y="576064"/>
                  </a:cubicBezTo>
                  <a:lnTo>
                    <a:pt x="5616625" y="576064"/>
                  </a:lnTo>
                  <a:cubicBezTo>
                    <a:pt x="5616625" y="353035"/>
                    <a:pt x="5435824" y="172234"/>
                    <a:pt x="5212795" y="172234"/>
                  </a:cubicBezTo>
                  <a:close/>
                  <a:moveTo>
                    <a:pt x="576064" y="0"/>
                  </a:moveTo>
                  <a:lnTo>
                    <a:pt x="5256584" y="0"/>
                  </a:lnTo>
                  <a:cubicBezTo>
                    <a:pt x="5574735" y="0"/>
                    <a:pt x="5832648" y="257913"/>
                    <a:pt x="5832648" y="576064"/>
                  </a:cubicBezTo>
                  <a:cubicBezTo>
                    <a:pt x="5832648" y="894215"/>
                    <a:pt x="5574735" y="1152128"/>
                    <a:pt x="5256584" y="1152128"/>
                  </a:cubicBezTo>
                  <a:lnTo>
                    <a:pt x="576064" y="1152128"/>
                  </a:lnTo>
                  <a:cubicBezTo>
                    <a:pt x="257913" y="1152128"/>
                    <a:pt x="0" y="894215"/>
                    <a:pt x="0" y="576064"/>
                  </a:cubicBezTo>
                  <a:cubicBezTo>
                    <a:pt x="0" y="257913"/>
                    <a:pt x="257913" y="0"/>
                    <a:pt x="576064" y="0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06;p14"/>
            <p:cNvSpPr/>
            <p:nvPr/>
          </p:nvSpPr>
          <p:spPr>
            <a:xfrm>
              <a:off x="4007769" y="5518706"/>
              <a:ext cx="5400600" cy="807659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lvl="0" algn="ctr"/>
              <a:r>
                <a:rPr lang="zh-TW" altLang="zh-TW" sz="4400" b="1" dirty="0">
                  <a:solidFill>
                    <a:srgbClr val="00B05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宣導執行注意事項</a:t>
              </a:r>
              <a:endParaRPr sz="4400" b="1" dirty="0">
                <a:solidFill>
                  <a:srgbClr val="00B0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" name="Google Shape;107;p14"/>
            <p:cNvSpPr/>
            <p:nvPr/>
          </p:nvSpPr>
          <p:spPr>
            <a:xfrm>
              <a:off x="3687972" y="5346472"/>
              <a:ext cx="5832600" cy="1152000"/>
            </a:xfrm>
            <a:prstGeom prst="roundRect">
              <a:avLst>
                <a:gd name="adj" fmla="val 50000"/>
              </a:avLst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06392" y="2679462"/>
            <a:ext cx="1177201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、若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學生有提問，則回應：學校是配合規定，可不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主動告知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304800">
              <a:lnSpc>
                <a:spcPct val="150000"/>
              </a:lnSpc>
            </a:pPr>
            <a:r>
              <a:rPr lang="en-US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、向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學生說明保密例外的說法：課程後會有填寫學習單或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個別</a:t>
            </a: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32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>
              <a:lnSpc>
                <a:spcPct val="150000"/>
              </a:lnSpc>
            </a:pP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的抽查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訪談，了解學習情形。所以學習單的內容是有可能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</a:t>
            </a:r>
            <a:endParaRPr lang="en-US" altLang="zh-TW" sz="3200" kern="1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04800">
              <a:lnSpc>
                <a:spcPct val="150000"/>
              </a:lnSpc>
            </a:pPr>
            <a:r>
              <a:rPr lang="zh-TW" altLang="en-US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相關</a:t>
            </a:r>
            <a:r>
              <a:rPr lang="zh-TW" altLang="zh-TW" sz="3200" kern="1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的其他</a:t>
            </a:r>
            <a:r>
              <a:rPr lang="zh-TW" altLang="zh-TW" sz="3200" kern="1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師長看見的。</a:t>
            </a:r>
          </a:p>
          <a:p>
            <a:pPr indent="304800">
              <a:lnSpc>
                <a:spcPct val="150000"/>
              </a:lnSpc>
            </a:pPr>
            <a:r>
              <a:rPr lang="en-US" altLang="zh-TW" sz="32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zh-TW" sz="32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、回饋單</a:t>
            </a:r>
            <a:r>
              <a:rPr lang="zh-TW" altLang="en-US" sz="32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請</a:t>
            </a:r>
            <a:r>
              <a:rPr lang="zh-TW" altLang="zh-TW" sz="3200" kern="1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宣講</a:t>
            </a:r>
            <a:r>
              <a:rPr lang="zh-TW" altLang="zh-TW" sz="3200" kern="1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完之後才發。</a:t>
            </a:r>
            <a:endParaRPr lang="zh-TW" altLang="zh-TW" sz="3200" kern="1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kern="100" dirty="0"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TW" altLang="zh-TW" sz="1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" y="0"/>
            <a:ext cx="12184724" cy="683306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8"/>
          <p:cNvSpPr/>
          <p:nvPr/>
        </p:nvSpPr>
        <p:spPr>
          <a:xfrm>
            <a:off x="5230395" y="3743825"/>
            <a:ext cx="52451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851418"/>
            <a:ext cx="5702022" cy="56308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8"/>
          <p:cNvSpPr txBox="1"/>
          <p:nvPr/>
        </p:nvSpPr>
        <p:spPr>
          <a:xfrm>
            <a:off x="6587046" y="3743825"/>
            <a:ext cx="3895725" cy="148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50" tIns="45975" rIns="91950" bIns="45975" anchor="t" anchorCtr="0">
            <a:noAutofit/>
          </a:bodyPr>
          <a:lstStyle/>
          <a:p>
            <a:pPr marL="344846" marR="0" lvl="0" indent="-34484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B3F32"/>
              </a:buClr>
              <a:buSzPts val="1650"/>
              <a:buFont typeface="Arial"/>
              <a:buNone/>
            </a:pPr>
            <a:r>
              <a:rPr lang="zh-TW" sz="6600" b="1" dirty="0">
                <a:solidFill>
                  <a:srgbClr val="EB3F3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/>
              </a:rPr>
              <a:t>感謝聆聽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</TotalTime>
  <Words>760</Words>
  <Application>Microsoft Office PowerPoint</Application>
  <PresentationFormat>寬螢幕</PresentationFormat>
  <Paragraphs>127</Paragraphs>
  <Slides>9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6" baseType="lpstr">
      <vt:lpstr>Microsoft YaHei</vt:lpstr>
      <vt:lpstr>新細明體</vt:lpstr>
      <vt:lpstr>標楷體</vt:lpstr>
      <vt:lpstr>Arial</vt:lpstr>
      <vt:lpstr>Calibri</vt:lpstr>
      <vt:lpstr>Times New Roman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YJ</dc:creator>
  <cp:lastModifiedBy>TN</cp:lastModifiedBy>
  <cp:revision>50</cp:revision>
  <dcterms:modified xsi:type="dcterms:W3CDTF">2021-08-24T07:48:38Z</dcterms:modified>
</cp:coreProperties>
</file>