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74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08DA-5670-49FC-BE20-90C9047F405E}" type="datetimeFigureOut">
              <a:rPr lang="zh-TW" altLang="en-US" smtClean="0"/>
              <a:t>2023/8/4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42613-2D8C-4448-A713-B0CBDF2293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28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55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48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7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58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2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42613-2D8C-4448-A713-B0CBDF2293C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60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7026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79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424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33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7465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82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18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62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85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1346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758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August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1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粉紅色和藍色的雲">
            <a:extLst>
              <a:ext uri="{FF2B5EF4-FFF2-40B4-BE49-F238E27FC236}">
                <a16:creationId xmlns:a16="http://schemas.microsoft.com/office/drawing/2014/main" id="{FAFBD57B-E2B5-7B3D-A4AE-6B596A9E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0" b="2372"/>
          <a:stretch/>
        </p:blipFill>
        <p:spPr>
          <a:xfrm>
            <a:off x="20" y="-125730"/>
            <a:ext cx="12191980" cy="6983729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971969-A2F5-699E-6444-57D41507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80" y="2183130"/>
            <a:ext cx="9784080" cy="2183130"/>
          </a:xfrm>
        </p:spPr>
        <p:txBody>
          <a:bodyPr wrap="square" anchor="ctr">
            <a:normAutofit/>
          </a:bodyPr>
          <a:lstStyle/>
          <a:p>
            <a:pPr algn="dist"/>
            <a:r>
              <a:rPr lang="zh-TW" altLang="en-US" sz="6600" b="1" dirty="0">
                <a:solidFill>
                  <a:schemeClr val="tx1"/>
                </a:solidFill>
                <a:latin typeface="+mn-ea"/>
                <a:ea typeface="+mn-ea"/>
              </a:rPr>
              <a:t>員工協助方案宣導</a:t>
            </a:r>
          </a:p>
        </p:txBody>
      </p:sp>
    </p:spTree>
    <p:extLst>
      <p:ext uri="{BB962C8B-B14F-4D97-AF65-F5344CB8AC3E}">
        <p14:creationId xmlns:p14="http://schemas.microsoft.com/office/powerpoint/2010/main" val="240792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884464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五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教師諮商輔導支持服務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76EA1B-40FC-7E77-12DA-C7AC0AF419BB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228258D-0744-2470-05BF-882BD36961B1}"/>
              </a:ext>
            </a:extLst>
          </p:cNvPr>
          <p:cNvSpPr txBox="1"/>
          <p:nvPr/>
        </p:nvSpPr>
        <p:spPr>
          <a:xfrm>
            <a:off x="5097780" y="1126507"/>
            <a:ext cx="680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  <a:latin typeface="+mn-ea"/>
              </a:rPr>
              <a:t>https://www.tn.edu.tw/</a:t>
            </a:r>
            <a:r>
              <a:rPr lang="zh-TW" altLang="en-US" sz="2400" dirty="0">
                <a:solidFill>
                  <a:srgbClr val="00B0F0"/>
                </a:solidFill>
                <a:latin typeface="+mn-ea"/>
              </a:rPr>
              <a:t>教師諮商輔導支持服務</a:t>
            </a:r>
            <a:r>
              <a:rPr lang="en-US" altLang="zh-TW" sz="2400" dirty="0">
                <a:solidFill>
                  <a:srgbClr val="00B0F0"/>
                </a:solidFill>
                <a:latin typeface="+mn-ea"/>
              </a:rPr>
              <a:t>/</a:t>
            </a:r>
            <a:endParaRPr lang="zh-TW" altLang="en-US" sz="2400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D59217-7C66-3A89-456A-7B3139F2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0"/>
          <a:stretch/>
        </p:blipFill>
        <p:spPr>
          <a:xfrm>
            <a:off x="2585360" y="1588172"/>
            <a:ext cx="9490979" cy="215896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B8E7190-7567-F137-126C-B8E4DAA76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0" b="19464"/>
          <a:stretch/>
        </p:blipFill>
        <p:spPr>
          <a:xfrm>
            <a:off x="2585360" y="3454719"/>
            <a:ext cx="9606639" cy="32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40" y="2183130"/>
            <a:ext cx="8844640" cy="2491740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一</a:t>
            </a: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簡式健康量表</a:t>
            </a:r>
            <a:b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心理美德促進問卷</a:t>
            </a:r>
            <a:b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三</a:t>
            </a: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臺南市政府暨所屬機關學校員工協助方案服務資源一覽表</a:t>
            </a:r>
            <a:endParaRPr lang="zh-TW" altLang="en-US" sz="7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二、自我檢測工具介紹</a:t>
            </a:r>
          </a:p>
        </p:txBody>
      </p:sp>
    </p:spTree>
    <p:extLst>
      <p:ext uri="{BB962C8B-B14F-4D97-AF65-F5344CB8AC3E}">
        <p14:creationId xmlns:p14="http://schemas.microsoft.com/office/powerpoint/2010/main" val="190993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二、自我檢測工具介紹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E0A300-D359-E18B-1433-5C640D5C568F}"/>
              </a:ext>
            </a:extLst>
          </p:cNvPr>
          <p:cNvSpPr txBox="1">
            <a:spLocks/>
          </p:cNvSpPr>
          <p:nvPr/>
        </p:nvSpPr>
        <p:spPr>
          <a:xfrm>
            <a:off x="2585360" y="304067"/>
            <a:ext cx="8844640" cy="82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一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簡式健康量表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787729B-1AC3-ACC7-764C-84945F2D3159}"/>
              </a:ext>
            </a:extLst>
          </p:cNvPr>
          <p:cNvSpPr txBox="1"/>
          <p:nvPr/>
        </p:nvSpPr>
        <p:spPr>
          <a:xfrm>
            <a:off x="2816569" y="1476293"/>
            <a:ext cx="9238271" cy="2867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spc="200" baseline="0">
                <a:solidFill>
                  <a:schemeClr val="tx2"/>
                </a:solidFill>
                <a:latin typeface="+mn-ea"/>
                <a:cs typeface="+mj-cs"/>
              </a:defRPr>
            </a:lvl1pPr>
          </a:lstStyle>
          <a:p>
            <a:r>
              <a:rPr lang="zh-TW" altLang="en-US" sz="3200" dirty="0"/>
              <a:t>簡式健康量表</a:t>
            </a:r>
            <a:r>
              <a:rPr lang="en-US" altLang="zh-TW" sz="3200" dirty="0"/>
              <a:t>(Brief Symptom Rating Scale</a:t>
            </a:r>
            <a:r>
              <a:rPr lang="zh-TW" altLang="en-US" sz="3200" dirty="0"/>
              <a:t>，簡稱</a:t>
            </a:r>
            <a:r>
              <a:rPr lang="en-US" altLang="zh-TW" sz="3200" dirty="0"/>
              <a:t>BSRS-5)</a:t>
            </a:r>
            <a:r>
              <a:rPr lang="zh-TW" altLang="en-US" sz="3200" dirty="0"/>
              <a:t>又叫心情溫度計，具備簡短、方便使用特性，包含六項問題：睡眠困難、感覺緊張、苦惱或動怒、憂鬱低落、自覺比不上別人及自殺想法之自我檢測，您可以透過得分狀況，瞭解是否已達到需要求助之狀態。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CBB60A6-EEDB-3346-B3E2-CC2A7AA9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14" y="1126506"/>
            <a:ext cx="7496979" cy="56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二、自我檢測工具介紹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E0A300-D359-E18B-1433-5C640D5C568F}"/>
              </a:ext>
            </a:extLst>
          </p:cNvPr>
          <p:cNvSpPr txBox="1">
            <a:spLocks/>
          </p:cNvSpPr>
          <p:nvPr/>
        </p:nvSpPr>
        <p:spPr>
          <a:xfrm>
            <a:off x="2585360" y="304067"/>
            <a:ext cx="8844640" cy="82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二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心理美德促進問卷</a:t>
            </a:r>
            <a:endParaRPr lang="zh-TW" altLang="en-US" sz="4000" dirty="0">
              <a:latin typeface="+mn-ea"/>
              <a:ea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7DCEA4-9F52-E941-77B0-7F28AA76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690" y="1111670"/>
            <a:ext cx="4198050" cy="558308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7133A5A-4834-3601-B6EE-0AC09C2F5BA3}"/>
              </a:ext>
            </a:extLst>
          </p:cNvPr>
          <p:cNvSpPr txBox="1"/>
          <p:nvPr/>
        </p:nvSpPr>
        <p:spPr>
          <a:xfrm>
            <a:off x="7404020" y="1272052"/>
            <a:ext cx="4637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n-ea"/>
              </a:rPr>
              <a:t>共有</a:t>
            </a:r>
            <a:r>
              <a:rPr lang="en-US" altLang="zh-TW" sz="2800" dirty="0">
                <a:latin typeface="+mn-ea"/>
              </a:rPr>
              <a:t>17</a:t>
            </a:r>
            <a:r>
              <a:rPr lang="zh-TW" altLang="en-US" sz="2800" dirty="0">
                <a:latin typeface="+mn-ea"/>
              </a:rPr>
              <a:t>道題目，您只要依各項特質為「現在」及「未來」的自己打分數，測驗結果將給您最實用的建議及溫暖正向的評語。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685B026-9120-B7DA-9487-6E78B409EC85}"/>
              </a:ext>
            </a:extLst>
          </p:cNvPr>
          <p:cNvSpPr txBox="1"/>
          <p:nvPr/>
        </p:nvSpPr>
        <p:spPr>
          <a:xfrm>
            <a:off x="7404020" y="4509875"/>
            <a:ext cx="4447699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n-ea"/>
              </a:rPr>
              <a:t>心快活心理健康學習平台</a:t>
            </a:r>
            <a:r>
              <a:rPr lang="en-US" altLang="zh-TW" sz="2800" dirty="0">
                <a:latin typeface="+mn-ea"/>
              </a:rPr>
              <a:t>/</a:t>
            </a:r>
            <a:r>
              <a:rPr lang="zh-TW" altLang="en-US" sz="2800" dirty="0">
                <a:latin typeface="+mn-ea"/>
              </a:rPr>
              <a:t>心課程</a:t>
            </a:r>
            <a:r>
              <a:rPr lang="en-US" altLang="zh-TW" sz="2800" dirty="0">
                <a:latin typeface="+mn-ea"/>
              </a:rPr>
              <a:t>/</a:t>
            </a:r>
            <a:r>
              <a:rPr lang="zh-TW" altLang="en-US" sz="2800" dirty="0">
                <a:latin typeface="+mn-ea"/>
              </a:rPr>
              <a:t>自我學習問卷</a:t>
            </a:r>
            <a:r>
              <a:rPr lang="en-US" altLang="zh-TW" sz="2800" dirty="0">
                <a:latin typeface="+mn-ea"/>
              </a:rPr>
              <a:t>https://wellbeing.mohw.gov.tw/nor/elearn/10</a:t>
            </a:r>
            <a:endParaRPr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19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二、自我檢測工具介紹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E0A300-D359-E18B-1433-5C640D5C568F}"/>
              </a:ext>
            </a:extLst>
          </p:cNvPr>
          <p:cNvSpPr txBox="1">
            <a:spLocks/>
          </p:cNvSpPr>
          <p:nvPr/>
        </p:nvSpPr>
        <p:spPr>
          <a:xfrm>
            <a:off x="2585360" y="304067"/>
            <a:ext cx="8844640" cy="82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二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心理美德促進問卷</a:t>
            </a:r>
            <a:endParaRPr lang="zh-TW" altLang="en-US" sz="4000" dirty="0">
              <a:latin typeface="+mn-ea"/>
              <a:ea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86C8B5-4F65-6369-F40A-85FFC0492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46" b="57804"/>
          <a:stretch/>
        </p:blipFill>
        <p:spPr>
          <a:xfrm>
            <a:off x="2722635" y="1235815"/>
            <a:ext cx="9302223" cy="285714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203040F-4641-BCAD-BB67-28D45210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38" y="1384486"/>
            <a:ext cx="5269747" cy="500838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E16729B-FD43-A074-4212-AF2E6CF4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61" y="1501333"/>
            <a:ext cx="9915440" cy="471658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E0BABB3-399A-DEA1-9FE6-75BB1C1D8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519" y="1851660"/>
            <a:ext cx="9957454" cy="49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二、自我檢測工具介紹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7E0A300-D359-E18B-1433-5C640D5C568F}"/>
              </a:ext>
            </a:extLst>
          </p:cNvPr>
          <p:cNvSpPr txBox="1">
            <a:spLocks/>
          </p:cNvSpPr>
          <p:nvPr/>
        </p:nvSpPr>
        <p:spPr>
          <a:xfrm>
            <a:off x="2585360" y="285751"/>
            <a:ext cx="8844640" cy="1303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175" indent="-892175"/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三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臺南市政府暨所屬機關學校員工協助方案服務資源一覽表</a:t>
            </a:r>
            <a:endParaRPr lang="zh-TW" altLang="en-US" sz="4000" dirty="0">
              <a:latin typeface="+mn-ea"/>
              <a:ea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DC0897D-7D54-7C3D-7DCB-4A44A5E7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60" y="1612644"/>
            <a:ext cx="6693244" cy="49596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02475A-3B2A-FF0F-275D-FBBA4ED4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020" y="1781684"/>
            <a:ext cx="6407479" cy="4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三、宣導方式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114C89-75F0-C606-362F-AA99C49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40" y="308610"/>
            <a:ext cx="8844640" cy="1291590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一</a:t>
            </a: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學校網站</a:t>
            </a:r>
            <a:b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TW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校內群組</a:t>
            </a:r>
            <a:endParaRPr lang="zh-TW" altLang="en-US" sz="7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7D41A7-063E-5E09-16FA-1AE9B7ED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66" y="1805940"/>
            <a:ext cx="9422464" cy="4057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76D80D-1158-21D4-384D-1AD4CED3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92" y="3931921"/>
            <a:ext cx="5586414" cy="2720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16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四、結語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746BC6-E7BF-70A2-67DD-7D4FF5E9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16" y="1633390"/>
            <a:ext cx="9455714" cy="49502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761123F-7B9A-94DA-153C-6108E42F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383" y="1543733"/>
            <a:ext cx="6090932" cy="524518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512A25D-CBC2-635D-19FD-0E1A4339A1DA}"/>
              </a:ext>
            </a:extLst>
          </p:cNvPr>
          <p:cNvSpPr txBox="1">
            <a:spLocks/>
          </p:cNvSpPr>
          <p:nvPr/>
        </p:nvSpPr>
        <p:spPr>
          <a:xfrm>
            <a:off x="2811240" y="274320"/>
            <a:ext cx="8844640" cy="1291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一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懶人包</a:t>
            </a:r>
            <a:b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績效考核項目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含成果表</a:t>
            </a:r>
            <a:r>
              <a:rPr lang="en-US" altLang="zh-TW" sz="4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7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35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352E4-2184-649A-0926-2EEFF14582F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四、結語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114C89-75F0-C606-362F-AA99C49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60" y="2457449"/>
            <a:ext cx="4789170" cy="2406015"/>
          </a:xfrm>
        </p:spPr>
        <p:txBody>
          <a:bodyPr anchor="b">
            <a:normAutofit/>
          </a:bodyPr>
          <a:lstStyle/>
          <a:p>
            <a:r>
              <a:rPr lang="zh-TW" altLang="en-US" sz="8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感謝聆聽</a:t>
            </a:r>
            <a:br>
              <a:rPr lang="en-US" altLang="zh-TW" sz="8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80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敬請指教</a:t>
            </a:r>
            <a:endParaRPr lang="zh-TW" altLang="en-US" sz="199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32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6D8D11-6435-028E-90F3-FC3E94AE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977785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400" dirty="0">
                <a:latin typeface="+mn-ea"/>
                <a:ea typeface="+mn-ea"/>
              </a:rPr>
              <a:t>員工協助方案宣導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106553-DE36-4AC9-6525-65D2E565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9" y="1742555"/>
            <a:ext cx="8534400" cy="3149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一、本府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EAP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服務資訊介紹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二、</a:t>
            </a:r>
            <a:r>
              <a:rPr lang="zh-TW" altLang="en-US" sz="36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自我檢測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工具介紹</a:t>
            </a:r>
            <a:endParaRPr lang="en-US" altLang="zh-TW" sz="36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三、</a:t>
            </a:r>
            <a:r>
              <a:rPr lang="zh-TW" altLang="en-US" sz="36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宣導方式</a:t>
            </a:r>
            <a:endParaRPr lang="en-US" altLang="zh-TW" sz="36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四、結語</a:t>
            </a:r>
            <a:endParaRPr lang="en-US" altLang="zh-TW" sz="36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A6F229-AED2-C230-81DE-D90AE6473A44}"/>
              </a:ext>
            </a:extLst>
          </p:cNvPr>
          <p:cNvSpPr txBox="1"/>
          <p:nvPr/>
        </p:nvSpPr>
        <p:spPr>
          <a:xfrm>
            <a:off x="798253" y="1611631"/>
            <a:ext cx="738664" cy="260604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3600" dirty="0">
                <a:latin typeface="+mn-ea"/>
              </a:rPr>
              <a:t>大綱</a:t>
            </a:r>
          </a:p>
        </p:txBody>
      </p:sp>
    </p:spTree>
    <p:extLst>
      <p:ext uri="{BB962C8B-B14F-4D97-AF65-F5344CB8AC3E}">
        <p14:creationId xmlns:p14="http://schemas.microsoft.com/office/powerpoint/2010/main" val="40360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106553-DE36-4AC9-6525-65D2E565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20" y="1676817"/>
            <a:ext cx="9097729" cy="3981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人事處官網</a:t>
            </a:r>
            <a:endParaRPr lang="en-US" altLang="zh-TW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員工協助福利及關懷網申請平臺</a:t>
            </a:r>
            <a:endParaRPr lang="zh-TW" altLang="zh-TW" sz="40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三</a:t>
            </a: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通訊諮商資源</a:t>
            </a:r>
            <a:endParaRPr lang="en-US" altLang="zh-TW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四</a:t>
            </a: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心理衛生中心服務資源</a:t>
            </a:r>
            <a:endParaRPr lang="en-US" altLang="zh-TW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五</a:t>
            </a:r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dirty="0">
                <a:solidFill>
                  <a:schemeClr val="tx1"/>
                </a:solidFill>
                <a:latin typeface="+mn-ea"/>
                <a:ea typeface="+mn-ea"/>
              </a:rPr>
              <a:t>教師諮商輔導支持服務</a:t>
            </a:r>
            <a:endParaRPr lang="zh-TW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4978B89-33E2-A2EB-BF11-D37176F30C69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</p:spTree>
    <p:extLst>
      <p:ext uri="{BB962C8B-B14F-4D97-AF65-F5344CB8AC3E}">
        <p14:creationId xmlns:p14="http://schemas.microsoft.com/office/powerpoint/2010/main" val="27226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6D8D11-6435-028E-90F3-FC3E94AE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560832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一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人事處官網介紹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106553-DE36-4AC9-6525-65D2E565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120" y="1742554"/>
            <a:ext cx="9916879" cy="48639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800" dirty="0">
              <a:solidFill>
                <a:srgbClr val="00B0F0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17D0F8-0589-BEC1-6C79-C2A3A0AD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9"/>
          <a:stretch/>
        </p:blipFill>
        <p:spPr>
          <a:xfrm>
            <a:off x="2417612" y="1577080"/>
            <a:ext cx="9774388" cy="20805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062E962-62DD-CA1E-5CCE-4B6B0ED75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/>
          <a:stretch/>
        </p:blipFill>
        <p:spPr>
          <a:xfrm>
            <a:off x="2474623" y="3845934"/>
            <a:ext cx="9740236" cy="27203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73BA4B-C644-14D6-2537-B84B587610C0}"/>
              </a:ext>
            </a:extLst>
          </p:cNvPr>
          <p:cNvSpPr/>
          <p:nvPr/>
        </p:nvSpPr>
        <p:spPr>
          <a:xfrm>
            <a:off x="4972050" y="4114800"/>
            <a:ext cx="1394460" cy="1531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73897F4-749F-F8D4-289C-A665C46C2AC1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55733C-4DDD-D4A5-AAC5-93C5CAB73B6E}"/>
              </a:ext>
            </a:extLst>
          </p:cNvPr>
          <p:cNvSpPr txBox="1"/>
          <p:nvPr/>
        </p:nvSpPr>
        <p:spPr>
          <a:xfrm>
            <a:off x="3508736" y="990626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+mn-ea"/>
              </a:rPr>
              <a:t>https://personnel.tainan.gov.tw/</a:t>
            </a:r>
            <a:endParaRPr lang="zh-TW" altLang="en-US" sz="2800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27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106553-DE36-4AC9-6525-65D2E565D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120" y="1742554"/>
            <a:ext cx="9916879" cy="48639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800" dirty="0">
              <a:solidFill>
                <a:srgbClr val="00B0F0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35B4BB7-E36C-98C7-2D52-D82ABF310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11" y="1263666"/>
            <a:ext cx="9548496" cy="5434314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560832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一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人事處官網介紹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E019A9-3151-0FD6-68EC-77A1DE3B1FA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</p:spTree>
    <p:extLst>
      <p:ext uri="{BB962C8B-B14F-4D97-AF65-F5344CB8AC3E}">
        <p14:creationId xmlns:p14="http://schemas.microsoft.com/office/powerpoint/2010/main" val="419344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915325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二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員工協助福利及關懷網申請平臺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E019A9-3151-0FD6-68EC-77A1DE3B1FA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883CB6-1439-08A4-EFEB-25FD98CDA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79" y="1670602"/>
            <a:ext cx="9463701" cy="51531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7C89551-CA16-372B-E3EB-5C39FDD26E22}"/>
              </a:ext>
            </a:extLst>
          </p:cNvPr>
          <p:cNvSpPr txBox="1"/>
          <p:nvPr/>
        </p:nvSpPr>
        <p:spPr>
          <a:xfrm>
            <a:off x="3620452" y="1137936"/>
            <a:ext cx="857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+mn-ea"/>
              </a:rPr>
              <a:t>https://personnel.tainan.gov.tw/eap/index.aspx</a:t>
            </a:r>
            <a:endParaRPr lang="zh-TW" altLang="en-US" sz="2800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17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915325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二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員工協助福利及關懷網申請平臺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E019A9-3151-0FD6-68EC-77A1DE3B1FA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C60A0E-8598-ED03-16C6-EAF3800D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66" y="1543050"/>
            <a:ext cx="9140146" cy="42197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C5CB6AE-4D9F-3265-E485-9646CBD2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325" y="2068830"/>
            <a:ext cx="8550418" cy="44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560832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三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通訊諮商資源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E019A9-3151-0FD6-68EC-77A1DE3B1FA7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653207-C2A5-D2BD-1B78-FB27C560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311644-089C-B82F-5500-DAF7FABD8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66" y="1977390"/>
            <a:ext cx="9261429" cy="467487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895FB82-728D-E785-CD35-175971471E9C}"/>
              </a:ext>
            </a:extLst>
          </p:cNvPr>
          <p:cNvSpPr txBox="1"/>
          <p:nvPr/>
        </p:nvSpPr>
        <p:spPr>
          <a:xfrm>
            <a:off x="3497305" y="1073117"/>
            <a:ext cx="8422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+mn-ea"/>
              </a:rPr>
              <a:t>https://health.tainan.gov.tw/page.asp?mainid=6784EFAE-07F3-40C4-912C-42B6F397301C</a:t>
            </a:r>
            <a:endParaRPr lang="zh-TW" altLang="en-US" sz="2800" dirty="0">
              <a:solidFill>
                <a:srgbClr val="00B0F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17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4052EC0-4903-2AD9-B9FE-6EBD40F1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60" y="304067"/>
            <a:ext cx="8844640" cy="822439"/>
          </a:xfrm>
        </p:spPr>
        <p:txBody>
          <a:bodyPr anchor="b">
            <a:normAutofit/>
          </a:bodyPr>
          <a:lstStyle/>
          <a:p>
            <a:r>
              <a:rPr lang="en-US" altLang="zh-TW" sz="4000" dirty="0">
                <a:latin typeface="+mn-ea"/>
                <a:ea typeface="+mn-ea"/>
              </a:rPr>
              <a:t>(</a:t>
            </a:r>
            <a:r>
              <a:rPr lang="zh-TW" altLang="en-US" sz="4000" dirty="0">
                <a:latin typeface="+mn-ea"/>
                <a:ea typeface="+mn-ea"/>
              </a:rPr>
              <a:t>四</a:t>
            </a:r>
            <a:r>
              <a:rPr lang="en-US" altLang="zh-TW" sz="4000" dirty="0">
                <a:latin typeface="+mn-ea"/>
                <a:ea typeface="+mn-ea"/>
              </a:rPr>
              <a:t>)</a:t>
            </a:r>
            <a:r>
              <a:rPr lang="zh-TW" altLang="en-US" sz="4000" dirty="0">
                <a:latin typeface="+mn-ea"/>
                <a:ea typeface="+mn-ea"/>
              </a:rPr>
              <a:t>心理衛生中心服務資源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C06B5C-5478-6BBA-79E4-B861A10C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99"/>
          <a:stretch/>
        </p:blipFill>
        <p:spPr>
          <a:xfrm>
            <a:off x="2585360" y="2263139"/>
            <a:ext cx="9589067" cy="384048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B76EA1B-40FC-7E77-12DA-C7AC0AF419BB}"/>
              </a:ext>
            </a:extLst>
          </p:cNvPr>
          <p:cNvSpPr txBox="1"/>
          <p:nvPr/>
        </p:nvSpPr>
        <p:spPr>
          <a:xfrm>
            <a:off x="678610" y="-11430"/>
            <a:ext cx="800219" cy="685799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000" dirty="0">
                <a:latin typeface="+mn-ea"/>
              </a:rPr>
              <a:t>一、本府</a:t>
            </a:r>
            <a:r>
              <a:rPr lang="en-US" altLang="zh-TW" sz="4000" dirty="0">
                <a:latin typeface="+mn-ea"/>
              </a:rPr>
              <a:t>EAP</a:t>
            </a:r>
            <a:r>
              <a:rPr lang="zh-TW" altLang="en-US" sz="4000" dirty="0">
                <a:latin typeface="+mn-ea"/>
              </a:rPr>
              <a:t>服務資訊介紹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7CFD19-45B2-FA61-06A1-35ADB69354BE}"/>
              </a:ext>
            </a:extLst>
          </p:cNvPr>
          <p:cNvSpPr txBox="1"/>
          <p:nvPr/>
        </p:nvSpPr>
        <p:spPr>
          <a:xfrm>
            <a:off x="3526309" y="1090159"/>
            <a:ext cx="8665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+mn-ea"/>
              </a:rPr>
              <a:t>https://health.tainan.gov.tw/list.asp?orcaid=7769BD73-BCC3-40FA-9516-5559C78E90F1</a:t>
            </a:r>
          </a:p>
        </p:txBody>
      </p:sp>
    </p:spTree>
    <p:extLst>
      <p:ext uri="{BB962C8B-B14F-4D97-AF65-F5344CB8AC3E}">
        <p14:creationId xmlns:p14="http://schemas.microsoft.com/office/powerpoint/2010/main" val="2729559233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179</TotalTime>
  <Words>557</Words>
  <Application>Microsoft Office PowerPoint</Application>
  <PresentationFormat>寬螢幕</PresentationFormat>
  <Paragraphs>57</Paragraphs>
  <Slides>18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Arial</vt:lpstr>
      <vt:lpstr>Calibri</vt:lpstr>
      <vt:lpstr>Gill Sans MT</vt:lpstr>
      <vt:lpstr>Impact</vt:lpstr>
      <vt:lpstr>徽章</vt:lpstr>
      <vt:lpstr>員工協助方案宣導</vt:lpstr>
      <vt:lpstr>員工協助方案宣導</vt:lpstr>
      <vt:lpstr>PowerPoint 簡報</vt:lpstr>
      <vt:lpstr>(一)人事處官網介紹</vt:lpstr>
      <vt:lpstr>(一)人事處官網介紹</vt:lpstr>
      <vt:lpstr>(二)員工協助福利及關懷網申請平臺</vt:lpstr>
      <vt:lpstr>(二)員工協助福利及關懷網申請平臺</vt:lpstr>
      <vt:lpstr>(三)通訊諮商資源</vt:lpstr>
      <vt:lpstr>(四)心理衛生中心服務資源</vt:lpstr>
      <vt:lpstr>(五)教師諮商輔導支持服務</vt:lpstr>
      <vt:lpstr>(一)簡式健康量表 (二)心理美德促進問卷 (三)臺南市政府暨所屬機關學校員工協助方案服務資源一覽表</vt:lpstr>
      <vt:lpstr>PowerPoint 簡報</vt:lpstr>
      <vt:lpstr>PowerPoint 簡報</vt:lpstr>
      <vt:lpstr>PowerPoint 簡報</vt:lpstr>
      <vt:lpstr>PowerPoint 簡報</vt:lpstr>
      <vt:lpstr>(一)學校網站 (二)校內群組</vt:lpstr>
      <vt:lpstr>PowerPoint 簡報</vt:lpstr>
      <vt:lpstr>感謝聆聽 敬請指教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員工協助方案宣導</dc:title>
  <dc:creator>李佩紋</dc:creator>
  <cp:lastModifiedBy>Roki</cp:lastModifiedBy>
  <cp:revision>33</cp:revision>
  <dcterms:created xsi:type="dcterms:W3CDTF">2023-07-23T02:39:59Z</dcterms:created>
  <dcterms:modified xsi:type="dcterms:W3CDTF">2023-08-04T04:55:13Z</dcterms:modified>
</cp:coreProperties>
</file>