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256" r:id="rId2"/>
    <p:sldId id="257" r:id="rId3"/>
    <p:sldId id="259" r:id="rId4"/>
    <p:sldId id="268" r:id="rId5"/>
    <p:sldId id="269" r:id="rId6"/>
    <p:sldId id="265" r:id="rId7"/>
    <p:sldId id="266" r:id="rId8"/>
    <p:sldId id="267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DFFDB-98C9-4283-8841-AB5BB6852386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A1B63-44E8-4847-AD8D-C4992C0718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62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3F4D4-9AE3-45AE-B634-8083B1753AE5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8E3C-6F8A-4621-853D-B69963D57E3F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5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1524-6419-457C-89E0-99DCDCD554B0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37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CE27-C670-44F8-A9A0-11678D22D050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0873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40B4-6CE8-4291-A16F-0C76D8DEFCD7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944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4CA2-5E5A-4641-80C4-A23790A99705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83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6F3E-2423-451B-A069-F6AC1DC03707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35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031DA-D274-4F60-8416-0556EA90F0AA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78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B96C37D-C356-470E-8715-5564C8AF9E7D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6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51-697C-4A5C-809A-124B9864BCD8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76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00D8-2459-40B2-AC4D-2814DA1F4F07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0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92C3-E980-4E8F-BF85-985A9F2FACED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8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9CB7-9F9C-41A5-9F00-77731B9CB47A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60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A381-0F9B-4FEF-8AF6-082396E9AB74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2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280C-F2CF-4799-A38D-A93F7862C732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53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94E2-53F8-4E82-AF87-BDF0765B9282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0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E2C9-6D3B-47EE-84CB-C74A3D506B57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63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2FD9-EB46-4DB2-B7EB-29D0BF2C8488}" type="datetime1">
              <a:rPr lang="en-US" altLang="zh-TW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48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AE61B2-C99C-4694-A9FA-715C9F06F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1627464"/>
            <a:ext cx="8144134" cy="2479315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臺南市大灣高級中學</a:t>
            </a:r>
            <a:br>
              <a:rPr lang="en-US" altLang="zh-TW" dirty="0">
                <a:latin typeface="Script MT Bold" panose="03040602040607080904" pitchFamily="66" charset="0"/>
              </a:rPr>
            </a:br>
            <a:r>
              <a:rPr lang="en-US" altLang="zh-TW" dirty="0">
                <a:latin typeface="Script MT Bold" panose="03040602040607080904" pitchFamily="66" charset="0"/>
              </a:rPr>
              <a:t>110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學年度第二學期 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期初校務會議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D94AA76-2F18-4C37-BA73-F25E307F5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校長室</a:t>
            </a:r>
            <a:endParaRPr lang="en-US" altLang="zh-TW" dirty="0"/>
          </a:p>
          <a:p>
            <a:r>
              <a:rPr lang="zh-TW" altLang="en-US" dirty="0"/>
              <a:t>楊力鈞</a:t>
            </a:r>
            <a:endParaRPr lang="en-US" altLang="zh-TW" dirty="0"/>
          </a:p>
          <a:p>
            <a:r>
              <a:rPr lang="en-US" altLang="zh-TW" dirty="0"/>
              <a:t>2022/02/10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F0FFDE-D157-4653-8026-A1869F85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46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5402" y="798022"/>
            <a:ext cx="9874147" cy="914400"/>
          </a:xfrm>
        </p:spPr>
        <p:txBody>
          <a:bodyPr>
            <a:noAutofit/>
          </a:bodyPr>
          <a:lstStyle/>
          <a:p>
            <a:pPr lvl="0"/>
            <a:r>
              <a:rPr lang="zh-TW" altLang="en-US" sz="48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我在學校工作，因為我喜歡孩子！</a:t>
            </a:r>
            <a:endParaRPr lang="zh-TW" altLang="en-US" sz="4800" dirty="0">
              <a:solidFill>
                <a:srgbClr val="FFFF00"/>
              </a:solidFill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192947" y="1712422"/>
            <a:ext cx="4691844" cy="485615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en-US" altLang="zh-TW" sz="3700" b="1" dirty="0">
                <a:solidFill>
                  <a:schemeClr val="bg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37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</a:t>
            </a:r>
            <a:r>
              <a:rPr lang="en-US" altLang="zh-TW" sz="3700" b="1" dirty="0">
                <a:solidFill>
                  <a:schemeClr val="bg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37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endParaRPr lang="en-US" altLang="zh-TW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</a:t>
            </a:r>
            <a:r>
              <a:rPr lang="en-US" altLang="zh-TW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</a:t>
            </a:r>
            <a:r>
              <a:rPr lang="en-US" altLang="zh-TW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endParaRPr lang="en-US" altLang="zh-TW" sz="3700" b="1" dirty="0">
              <a:solidFill>
                <a:schemeClr val="accent5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700" b="1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#</a:t>
            </a:r>
            <a:r>
              <a:rPr lang="zh-TW" altLang="en-US" sz="3700" b="1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我們分工為了合作</a:t>
            </a:r>
            <a:r>
              <a:rPr lang="en-US" altLang="zh-TW" sz="3700" b="1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#</a:t>
            </a:r>
          </a:p>
          <a:p>
            <a:pPr marL="0" indent="0">
              <a:buNone/>
            </a:pPr>
            <a:endParaRPr lang="en-US" altLang="zh-TW" sz="3700" b="1" dirty="0">
              <a:solidFill>
                <a:schemeClr val="accent5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支持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endParaRPr lang="en-US" altLang="zh-TW" sz="3700" b="1" dirty="0">
              <a:solidFill>
                <a:schemeClr val="accent6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行政</a:t>
            </a:r>
            <a:endParaRPr lang="en-US" altLang="zh-TW" sz="3700" b="1" dirty="0">
              <a:solidFill>
                <a:schemeClr val="accent5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 </a:t>
            </a:r>
            <a:r>
              <a:rPr lang="zh-TW" altLang="en-US" sz="37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</a:t>
            </a:r>
            <a:r>
              <a:rPr lang="zh-TW" altLang="en-US" sz="3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7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endParaRPr lang="en-US" altLang="zh-TW" sz="3700" b="1" dirty="0">
              <a:solidFill>
                <a:schemeClr val="accent4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zh-TW" altLang="en-US" sz="3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DEDBB8E8-D359-4537-9815-4080C23F5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7741" y="2237865"/>
            <a:ext cx="3108965" cy="4135779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8D69B1E5-52EB-435E-A5D5-DFCF2CD3CD0A}"/>
              </a:ext>
            </a:extLst>
          </p:cNvPr>
          <p:cNvSpPr txBox="1"/>
          <p:nvPr/>
        </p:nvSpPr>
        <p:spPr>
          <a:xfrm>
            <a:off x="6002475" y="5352092"/>
            <a:ext cx="5158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大灣高中因您而偉大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536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BFD10-61D9-43F2-94F1-ED8A6B4C3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壹、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為因應隨時可能之疫情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2E0F28-11D0-4CF4-92D0-B90E4D760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34" y="2228449"/>
            <a:ext cx="11786532" cy="4130406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各處室會依負責業務，在</a:t>
            </a:r>
            <a:r>
              <a:rPr lang="en-US" altLang="zh-TW" sz="2800" dirty="0"/>
              <a:t>Google Calendar</a:t>
            </a:r>
            <a:r>
              <a:rPr lang="zh-TW" altLang="en-US" sz="2800" dirty="0"/>
              <a:t>公告，請同仁多加利用。</a:t>
            </a:r>
            <a:endParaRPr lang="zh-TW" altLang="zh-TW" sz="2800" dirty="0"/>
          </a:p>
          <a:p>
            <a:r>
              <a:rPr lang="zh-TW" altLang="zh-TW" sz="2800" dirty="0"/>
              <a:t>非本校人員，進出學校</a:t>
            </a:r>
            <a:r>
              <a:rPr lang="zh-TW" altLang="en-US" sz="2800" dirty="0"/>
              <a:t>，需有接洽同仁，同時</a:t>
            </a:r>
            <a:r>
              <a:rPr lang="zh-TW" altLang="zh-TW" sz="2800" dirty="0"/>
              <a:t>務必量測體溫、戴口罩及留下進出記錄、聯絡資料</a:t>
            </a:r>
            <a:r>
              <a:rPr lang="zh-TW" altLang="en-US" sz="2800" dirty="0"/>
              <a:t>。</a:t>
            </a:r>
            <a:endParaRPr lang="en-US" altLang="zh-TW" sz="2800" dirty="0"/>
          </a:p>
          <a:p>
            <a:r>
              <a:rPr lang="zh-TW" altLang="en-US" sz="2800" dirty="0"/>
              <a:t>規劃完成線上教學計劃，隨時可以在實體教學和線上教學間轉換。</a:t>
            </a:r>
            <a:endParaRPr lang="en-US" altLang="zh-TW" sz="2800" dirty="0"/>
          </a:p>
          <a:p>
            <a:r>
              <a:rPr lang="zh-TW" altLang="en-US" sz="2800" dirty="0"/>
              <a:t>線上會議和實體會議一樣，若不能出席需請假。</a:t>
            </a:r>
            <a:endParaRPr lang="en-US" altLang="zh-TW" sz="2800" dirty="0"/>
          </a:p>
          <a:p>
            <a:r>
              <a:rPr lang="zh-TW" altLang="en-US" sz="2800" dirty="0"/>
              <a:t>大灣高中行政人員聘任辦法。</a:t>
            </a:r>
            <a:endParaRPr lang="en-US" altLang="zh-TW" sz="2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AA73BD-EA91-4468-B585-4D111AA3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62F1D5-90B7-4C34-8A6B-DC88A379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29" y="753228"/>
            <a:ext cx="9857954" cy="10809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貳、教師法第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條第一項第一款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「教學不力或不能勝任工作」認定參考基準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43E29C-1A12-4A51-8FD9-17F128422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8" y="2021746"/>
            <a:ext cx="11447377" cy="47146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zh-TW" dirty="0"/>
              <a:t>一、不遵守上下課時間，經常遲到或早退者。</a:t>
            </a:r>
          </a:p>
          <a:p>
            <a:pPr marL="0" indent="0">
              <a:buNone/>
            </a:pPr>
            <a:r>
              <a:rPr lang="zh-TW" altLang="zh-TW" dirty="0"/>
              <a:t>二、有曠課、曠職紀錄且工作態度消極，經勸導仍無改善者。</a:t>
            </a:r>
          </a:p>
          <a:p>
            <a:pPr marL="0" indent="0">
              <a:buNone/>
            </a:pPr>
            <a:r>
              <a:rPr lang="zh-TW" altLang="zh-TW" dirty="0"/>
              <a:t>三、以言語羞辱學生，造成學生心理傷害者。</a:t>
            </a:r>
          </a:p>
          <a:p>
            <a:pPr marL="0" indent="0">
              <a:buNone/>
            </a:pPr>
            <a:r>
              <a:rPr lang="zh-TW" altLang="zh-TW" dirty="0"/>
              <a:t>四、體罰學生，有具體事實者。</a:t>
            </a:r>
          </a:p>
          <a:p>
            <a:pPr marL="0" indent="0">
              <a:buNone/>
            </a:pPr>
            <a:r>
              <a:rPr lang="zh-TW" altLang="zh-TW" dirty="0"/>
              <a:t>五、教學行為失當，明顯損害學生學習權益者。</a:t>
            </a:r>
          </a:p>
          <a:p>
            <a:pPr marL="0" indent="0">
              <a:buNone/>
            </a:pPr>
            <a:r>
              <a:rPr lang="zh-TW" altLang="zh-TW" dirty="0"/>
              <a:t>六、親師溝通不良，可歸責於教師，情節嚴重者。</a:t>
            </a:r>
          </a:p>
          <a:p>
            <a:pPr marL="0" indent="0">
              <a:buNone/>
            </a:pPr>
            <a:r>
              <a:rPr lang="zh-TW" altLang="zh-TW" dirty="0"/>
              <a:t>七、班級經營欠佳，情節嚴重者。</a:t>
            </a:r>
          </a:p>
          <a:p>
            <a:pPr marL="0" indent="0">
              <a:buNone/>
            </a:pPr>
            <a:r>
              <a:rPr lang="zh-TW" altLang="zh-TW" dirty="0"/>
              <a:t>八、於教學、訓導</a:t>
            </a:r>
            <a:r>
              <a:rPr lang="zh-TW" altLang="en-US" dirty="0"/>
              <a:t>、</a:t>
            </a:r>
            <a:r>
              <a:rPr lang="zh-TW" altLang="zh-TW" dirty="0"/>
              <a:t>輔導或處理行政過程中，採取消極之不作為，致使教學無效、學生異常</a:t>
            </a:r>
            <a:br>
              <a:rPr lang="en-US" altLang="zh-TW" dirty="0"/>
            </a:br>
            <a:r>
              <a:rPr lang="en-US" altLang="zh-TW" dirty="0"/>
              <a:t>      </a:t>
            </a:r>
            <a:r>
              <a:rPr lang="zh-TW" altLang="zh-TW" dirty="0"/>
              <a:t>行為嚴重或行政延宕，且有具體事實者。</a:t>
            </a:r>
          </a:p>
          <a:p>
            <a:pPr marL="0" indent="0">
              <a:buNone/>
            </a:pPr>
            <a:r>
              <a:rPr lang="zh-TW" altLang="zh-TW" dirty="0"/>
              <a:t>九、在外補習、不當兼職，或於上班時間從事私人商業行為者。</a:t>
            </a:r>
          </a:p>
          <a:p>
            <a:pPr marL="0" indent="0">
              <a:buNone/>
            </a:pPr>
            <a:r>
              <a:rPr lang="zh-TW" altLang="zh-TW" dirty="0"/>
              <a:t>十、推銷商品、升學用參考書、測驗卷，獲致利益者。</a:t>
            </a:r>
          </a:p>
          <a:p>
            <a:pPr marL="0" indent="0">
              <a:buNone/>
            </a:pPr>
            <a:r>
              <a:rPr lang="zh-TW" altLang="zh-TW" dirty="0"/>
              <a:t>十一、有其他不適任之具體事實者。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5D03AA9-32DC-40EB-9EC1-F5F9532F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0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4A4612-560C-422B-AF2A-2BA3D51F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268" y="763078"/>
            <a:ext cx="9210299" cy="1080938"/>
          </a:xfrm>
        </p:spPr>
        <p:txBody>
          <a:bodyPr/>
          <a:lstStyle/>
          <a:p>
            <a:r>
              <a:rPr lang="zh-TW" altLang="en-US" dirty="0"/>
              <a:t>考核等第 四條一款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C3F1B1-B4AF-4318-91D0-84FF2F511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658" y="1979802"/>
            <a:ext cx="10602872" cy="469783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按課表上課，教法優良，進度合宜，成績卓越。</a:t>
            </a:r>
            <a:endParaRPr lang="en-US" altLang="zh-TW" sz="3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訓輔工作得法，效果良好。</a:t>
            </a:r>
            <a:endParaRPr lang="en-US" altLang="zh-TW" sz="3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服務熱誠，對校務能切實配合。</a:t>
            </a:r>
            <a:endParaRPr lang="en-US" altLang="zh-TW" sz="3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事病假併計在</a:t>
            </a:r>
            <a:r>
              <a:rPr lang="en-US" altLang="zh-TW" sz="3000" dirty="0"/>
              <a:t>14</a:t>
            </a:r>
            <a:r>
              <a:rPr lang="zh-TW" altLang="en-US" sz="3000" dirty="0"/>
              <a:t>日以下，並依照規定補課或請人代課。</a:t>
            </a:r>
            <a:endParaRPr lang="en-US" altLang="zh-TW" sz="3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品德生活良好能為學生表率。</a:t>
            </a:r>
            <a:endParaRPr lang="en-US" altLang="zh-TW" sz="3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專心服務，未違反主管教育行政機關有關兼課兼職規定。</a:t>
            </a:r>
            <a:endParaRPr lang="en-US" altLang="zh-TW" sz="3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按時上下課，無曠課、曠職紀錄。</a:t>
            </a:r>
            <a:endParaRPr lang="en-US" altLang="zh-TW" sz="3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000" dirty="0"/>
              <a:t>未受任何刑事、懲戒處分及行政懲處。</a:t>
            </a:r>
            <a:br>
              <a:rPr lang="en-US" altLang="zh-TW" sz="3000" dirty="0"/>
            </a:br>
            <a:r>
              <a:rPr lang="zh-TW" altLang="en-US" sz="3000" dirty="0"/>
              <a:t>但受行政懲處而於同一學年度經獎懲相抵者，不在此限。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4F874D3-842F-4FA8-BD0B-802CB7E7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23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0AA1D2-98D0-4FFC-BAB2-9B5E807C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考核等第 四條二款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403437-03BB-4FE0-9199-45FCE8943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6581"/>
            <a:ext cx="10669984" cy="42280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600" dirty="0"/>
              <a:t>教學認真，進度合宜。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600" dirty="0"/>
              <a:t>對訓輔工作能負責盡職。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600" dirty="0"/>
              <a:t>對校務之配合，尚能符合要求。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600" dirty="0"/>
              <a:t>事病假併計超過</a:t>
            </a:r>
            <a:r>
              <a:rPr lang="en-US" altLang="zh-TW" sz="3600" dirty="0"/>
              <a:t>14</a:t>
            </a:r>
            <a:r>
              <a:rPr lang="zh-TW" altLang="en-US" sz="3600" dirty="0"/>
              <a:t>日，未逾</a:t>
            </a:r>
            <a:r>
              <a:rPr lang="en-US" altLang="zh-TW" sz="3600" dirty="0"/>
              <a:t>28</a:t>
            </a:r>
            <a:r>
              <a:rPr lang="zh-TW" altLang="en-US" sz="3600" dirty="0"/>
              <a:t>日，或因病住院致病假連續超過</a:t>
            </a:r>
            <a:r>
              <a:rPr lang="en-US" altLang="zh-TW" sz="3600" dirty="0"/>
              <a:t>28</a:t>
            </a:r>
            <a:r>
              <a:rPr lang="zh-TW" altLang="en-US" sz="3600" dirty="0"/>
              <a:t>日而未達延長病假，並依規定補假或找人代課。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600" dirty="0"/>
              <a:t>品德生活考核無不良紀錄。</a:t>
            </a:r>
            <a:endParaRPr lang="en-US" altLang="zh-TW" sz="3600" dirty="0"/>
          </a:p>
          <a:p>
            <a:pPr marL="0" indent="0">
              <a:buNone/>
            </a:pPr>
            <a:endParaRPr lang="zh-TW" altLang="en-US" sz="3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2F96173-7D7E-4CB9-85F2-284540E8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F7AB07-F147-4051-A3C1-57A5F3046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亝、報告及請託</a:t>
            </a:r>
            <a:r>
              <a:rPr lang="en-US" altLang="zh-TW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573FC1-41F9-4766-B163-05F30AA85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99" y="1929468"/>
            <a:ext cx="11501307" cy="4731391"/>
          </a:xfrm>
        </p:spPr>
        <p:txBody>
          <a:bodyPr>
            <a:normAutofit fontScale="92500" lnSpcReduction="10000"/>
          </a:bodyPr>
          <a:lstStyle/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雙語教育已列入國家教育政策，可由上課指導語開始做起。</a:t>
            </a:r>
            <a:endParaRPr lang="en-US" altLang="zh-TW" sz="36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每節上課，</a:t>
            </a: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請</a:t>
            </a: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一定要</a:t>
            </a: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點名</a:t>
            </a:r>
            <a:r>
              <a:rPr lang="zh-TW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鐘響三分鐘內進教室。</a:t>
            </a:r>
            <a:endParaRPr lang="en-US" altLang="zh-TW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上課鐘響</a:t>
            </a:r>
            <a:r>
              <a:rPr lang="zh-TW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催促學生立即前往上課地點</a:t>
            </a:r>
            <a:r>
              <a:rPr lang="zh-TW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2" indent="-742950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上課期間</a:t>
            </a:r>
            <a:r>
              <a:rPr lang="zh-TW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發現學生未在上課地點</a:t>
            </a:r>
            <a:r>
              <a:rPr lang="zh-TW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HK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請主動詢問</a:t>
            </a: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關心</a:t>
            </a:r>
            <a:r>
              <a:rPr lang="zh-TW" altLang="zh-TW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2" indent="-742950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學生向您問好，請給他一個微笑。</a:t>
            </a:r>
            <a:endParaRPr lang="en-US" altLang="zh-TW" sz="36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2" indent="-742950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</a:pPr>
            <a:r>
              <a:rPr lang="zh-TW" altLang="en-US" sz="3600" kern="100" dirty="0">
                <a:latin typeface="Gill Sans MT" panose="020B0502020104020203"/>
                <a:ea typeface="標楷體" panose="03000509000000000000" pitchFamily="65" charset="-120"/>
                <a:cs typeface="Times New Roman" panose="02020603050405020304" pitchFamily="18" charset="0"/>
              </a:rPr>
              <a:t>遇到學生的不當行為，一定要給予提醒。</a:t>
            </a:r>
            <a:endParaRPr lang="en-US" altLang="zh-HK" sz="3600" kern="100" dirty="0">
              <a:latin typeface="Gill Sans MT" panose="020B0502020104020203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61088B6-AF3F-4D2A-853D-839A4967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3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40AFB9-9FFA-4665-A294-98E808037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亝、報告及請託</a:t>
            </a:r>
            <a:r>
              <a:rPr lang="en-US" altLang="zh-TW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231B48-3F1A-4116-8622-C1AA40FF0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4026"/>
            <a:ext cx="9873029" cy="4278385"/>
          </a:xfrm>
        </p:spPr>
        <p:txBody>
          <a:bodyPr>
            <a:normAutofit/>
          </a:bodyPr>
          <a:lstStyle/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  <a:tabLst>
                <a:tab pos="736600" algn="l"/>
              </a:tabLst>
            </a:pPr>
            <a:r>
              <a:rPr lang="zh-HK" altLang="zh-TW" sz="36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班級經營和教室經營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是教學成敗的關鍵。</a:t>
            </a:r>
            <a:endParaRPr lang="en-US" altLang="zh-HK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  <a:tabLst>
                <a:tab pos="736600" algn="l"/>
              </a:tabLst>
            </a:pP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創立出屬於</a:t>
            </a:r>
            <a:r>
              <a:rPr lang="zh-HK" altLang="zh-TW" sz="36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自己的風格和品牌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學生會把對老師的看法和想法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一代傳給一代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742950" lvl="2" indent="-742950" defTabSz="45720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+mj-lt"/>
              <a:buAutoNum type="arabicPeriod"/>
              <a:tabLst>
                <a:tab pos="736600" algn="l"/>
              </a:tabLst>
            </a:pPr>
            <a:r>
              <a:rPr lang="zh-TW" altLang="zh-TW" sz="36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老師</a:t>
            </a:r>
            <a:r>
              <a:rPr lang="zh-TW" altLang="en-US" sz="36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的</a:t>
            </a:r>
            <a:r>
              <a:rPr lang="zh-TW" altLang="zh-TW" sz="36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專業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在於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幫孩子找到方向，幫孩子達成目標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幫孩子裝上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飛</a:t>
            </a:r>
            <a:r>
              <a:rPr lang="zh-HK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往夢想的翅</a:t>
            </a:r>
            <a:r>
              <a:rPr lang="zh-TW" altLang="zh-TW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膀。</a:t>
            </a:r>
            <a:endParaRPr lang="en-US" altLang="zh-TW" sz="3600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zh-TW" altLang="en-US" sz="3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9CAF790-0932-4954-B384-B9849E57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7F0C33-446B-4E8E-911E-BEC2C7F9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亝、報告及請託</a:t>
            </a:r>
            <a:r>
              <a:rPr lang="en-US" altLang="zh-TW" sz="40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03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C89225-01B8-444E-9D60-272DFA374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88191"/>
            <a:ext cx="10435092" cy="4404220"/>
          </a:xfrm>
        </p:spPr>
        <p:txBody>
          <a:bodyPr>
            <a:noAutofit/>
          </a:bodyPr>
          <a:lstStyle/>
          <a:p>
            <a:pPr marL="742950" indent="-7429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登革熱防治，永康為熱區。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71550" lvl="1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arenR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如知悉教職員工生確診，於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小時內進行校安通報，並協助進行疫情調查。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71550" lvl="1" indent="-5143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arenR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如有發現積水應立即清除，回收或移除不必要之容器，以免孳生病媒蚊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請假請於一日前完成手續。若因時間緊迫來不及完成，請拜託其他同仁協助完成手續，並請口頭先和校長、處室主任及人事室聯絡，以避免影響自身權益。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E2695F-9634-4317-8A76-3A1446E5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1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F5BFAC-96B8-42C7-908E-28C197FC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肆、</a:t>
            </a:r>
            <a:r>
              <a:rPr lang="zh-HK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重要行事：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以下行程會依當時情況而更動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7C271B-B5E6-45BF-8E61-FFF926421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865" y="2336873"/>
            <a:ext cx="11366270" cy="387098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02/11(</a:t>
            </a:r>
            <a:r>
              <a:rPr lang="zh-TW" altLang="en-US" sz="3600" dirty="0"/>
              <a:t>五</a:t>
            </a:r>
            <a:r>
              <a:rPr lang="en-US" altLang="zh-TW" sz="3600" dirty="0"/>
              <a:t>)  </a:t>
            </a:r>
            <a:r>
              <a:rPr lang="zh-TW" altLang="en-US" sz="3600" dirty="0"/>
              <a:t>本學期始業式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05/21(</a:t>
            </a:r>
            <a:r>
              <a:rPr lang="zh-TW" altLang="en-US" sz="3600" dirty="0"/>
              <a:t>六</a:t>
            </a:r>
            <a:r>
              <a:rPr lang="en-US" altLang="zh-TW" sz="3600" dirty="0"/>
              <a:t>)</a:t>
            </a:r>
            <a:r>
              <a:rPr lang="zh-TW" altLang="en-US" sz="3600" dirty="0"/>
              <a:t>、</a:t>
            </a:r>
            <a:r>
              <a:rPr lang="en-US" altLang="zh-TW" sz="3600" dirty="0"/>
              <a:t>05/22(</a:t>
            </a:r>
            <a:r>
              <a:rPr lang="zh-TW" altLang="en-US" sz="3600" dirty="0"/>
              <a:t>日</a:t>
            </a:r>
            <a:r>
              <a:rPr lang="en-US" altLang="zh-TW" sz="3600" dirty="0"/>
              <a:t>) </a:t>
            </a:r>
            <a:r>
              <a:rPr lang="zh-TW" altLang="en-US" sz="3600" dirty="0"/>
              <a:t>國中部會考</a:t>
            </a:r>
            <a:endParaRPr lang="en-US" altLang="zh-TW" sz="3600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sz="3600" dirty="0"/>
              <a:t>06/30(</a:t>
            </a:r>
            <a:r>
              <a:rPr lang="zh-TW" altLang="en-US" sz="3600" dirty="0"/>
              <a:t>四</a:t>
            </a:r>
            <a:r>
              <a:rPr lang="en-US" altLang="zh-TW" sz="3600" dirty="0"/>
              <a:t>) </a:t>
            </a:r>
            <a:r>
              <a:rPr lang="zh-TW" altLang="en-US" sz="3600" dirty="0"/>
              <a:t>本學期休業式</a:t>
            </a:r>
            <a:endParaRPr lang="en-US" altLang="zh-TW" sz="36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8BC7E-BFC6-4ED8-BAFD-38587E46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62326"/>
      </p:ext>
    </p:extLst>
  </p:cSld>
  <p:clrMapOvr>
    <a:masterClrMapping/>
  </p:clrMapOvr>
</p:sld>
</file>

<file path=ppt/theme/theme1.xml><?xml version="1.0" encoding="utf-8"?>
<a:theme xmlns:a="http://schemas.openxmlformats.org/drawingml/2006/main" name="柏林">
  <a:themeElements>
    <a:clrScheme name="柏林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柏林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柏林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TM04033917[[fn=柏林]]</Template>
  <TotalTime>19479</TotalTime>
  <Words>854</Words>
  <Application>Microsoft Office PowerPoint</Application>
  <PresentationFormat>寬螢幕</PresentationFormat>
  <Paragraphs>78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Calibri</vt:lpstr>
      <vt:lpstr>Gill Sans MT</vt:lpstr>
      <vt:lpstr>Script MT Bold</vt:lpstr>
      <vt:lpstr>Times New Roman</vt:lpstr>
      <vt:lpstr>Trebuchet MS</vt:lpstr>
      <vt:lpstr>柏林</vt:lpstr>
      <vt:lpstr>臺南市大灣高級中學 110學年度第二學期  期初校務會議</vt:lpstr>
      <vt:lpstr>壹、為因應隨時可能之疫情</vt:lpstr>
      <vt:lpstr>貳、教師法第16條第一項第一款 「教學不力或不能勝任工作」認定參考基準</vt:lpstr>
      <vt:lpstr>考核等第 四條一款</vt:lpstr>
      <vt:lpstr>考核等第 四條二款</vt:lpstr>
      <vt:lpstr>亝、報告及請託01</vt:lpstr>
      <vt:lpstr>亝、報告及請託02</vt:lpstr>
      <vt:lpstr>亝、報告及請託03</vt:lpstr>
      <vt:lpstr>肆、重要行事：以下行程會依當時情況而更動</vt:lpstr>
      <vt:lpstr>我在學校工作，因為我喜歡孩子！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臺南市大灣高級中學 109學年度第一學期  期末校務會議</dc:title>
  <dc:creator>yanglegend</dc:creator>
  <cp:lastModifiedBy>yanglegend</cp:lastModifiedBy>
  <cp:revision>56</cp:revision>
  <dcterms:created xsi:type="dcterms:W3CDTF">2021-01-15T00:10:51Z</dcterms:created>
  <dcterms:modified xsi:type="dcterms:W3CDTF">2022-02-09T02:31:29Z</dcterms:modified>
</cp:coreProperties>
</file>