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0" r:id="rId2"/>
    <p:sldId id="265" r:id="rId3"/>
    <p:sldId id="318" r:id="rId4"/>
    <p:sldId id="313" r:id="rId5"/>
    <p:sldId id="298" r:id="rId6"/>
    <p:sldId id="300" r:id="rId7"/>
    <p:sldId id="307" r:id="rId8"/>
    <p:sldId id="306" r:id="rId9"/>
    <p:sldId id="305" r:id="rId10"/>
    <p:sldId id="304" r:id="rId11"/>
    <p:sldId id="303" r:id="rId12"/>
    <p:sldId id="302" r:id="rId13"/>
    <p:sldId id="301" r:id="rId14"/>
    <p:sldId id="276" r:id="rId15"/>
    <p:sldId id="282" r:id="rId16"/>
    <p:sldId id="310" r:id="rId17"/>
    <p:sldId id="311" r:id="rId18"/>
    <p:sldId id="316" r:id="rId19"/>
    <p:sldId id="309" r:id="rId20"/>
    <p:sldId id="317" r:id="rId21"/>
    <p:sldId id="278" r:id="rId22"/>
    <p:sldId id="27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F6FED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A19AE-BC5F-4353-A8D6-D3A0FE3B6D98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E65F8-837A-4755-B189-9640B705C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94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8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712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52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8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89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05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880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662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757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00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00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724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72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6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87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6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89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77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13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4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3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cac.edu.tw/cacportal/jbcrc/LearningPortfolios/index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collego.ceec.edu.tw/Login/Search?t=%E5%A4%96%E8%AA%9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collego.ceec.edu.tw/Login/Search?t=%E5%A4%96%E8%AA%9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major.ceec.edu.tw/search/ceec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ioh.tw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B24F38-3A50-4077-BD3B-3FFAAF064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9777"/>
            <a:ext cx="5041402" cy="5041402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A93907E-99DB-4CE8-BBB5-41DF4263341F}"/>
              </a:ext>
            </a:extLst>
          </p:cNvPr>
          <p:cNvSpPr/>
          <p:nvPr/>
        </p:nvSpPr>
        <p:spPr>
          <a:xfrm>
            <a:off x="5477289" y="1288774"/>
            <a:ext cx="4280452" cy="42804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B50E48-4930-4D14-A5D6-6C9D4C7F98BE}"/>
              </a:ext>
            </a:extLst>
          </p:cNvPr>
          <p:cNvSpPr txBox="1"/>
          <p:nvPr/>
        </p:nvSpPr>
        <p:spPr>
          <a:xfrm>
            <a:off x="5041402" y="2696242"/>
            <a:ext cx="5221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TW" altLang="en-US" sz="4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高二上課程說明</a:t>
            </a:r>
            <a:endParaRPr lang="zh-CN" altLang="en-US" sz="4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6C27B29-F3E1-4AE5-93C2-34526B8C3377}"/>
              </a:ext>
            </a:extLst>
          </p:cNvPr>
          <p:cNvSpPr txBox="1"/>
          <p:nvPr/>
        </p:nvSpPr>
        <p:spPr>
          <a:xfrm>
            <a:off x="6030353" y="3711165"/>
            <a:ext cx="3191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2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課程說明會暨團體諮詢</a:t>
            </a:r>
            <a:endParaRPr lang="zh-CN" altLang="en-US" sz="2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977F85-A946-4FBC-8F5A-A51402017F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7741" y="-247650"/>
            <a:ext cx="2642654" cy="2101833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97BB0AD7-9081-414B-ACBE-E8489E3D10F1}"/>
              </a:ext>
            </a:extLst>
          </p:cNvPr>
          <p:cNvSpPr/>
          <p:nvPr/>
        </p:nvSpPr>
        <p:spPr>
          <a:xfrm>
            <a:off x="5201270" y="1012756"/>
            <a:ext cx="4832488" cy="4832488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729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5EBFF4-2B81-4CC0-8C95-07EDB3F334EA}"/>
              </a:ext>
            </a:extLst>
          </p:cNvPr>
          <p:cNvSpPr txBox="1"/>
          <p:nvPr/>
        </p:nvSpPr>
        <p:spPr>
          <a:xfrm>
            <a:off x="5341117" y="106362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6" name="组 58">
            <a:extLst>
              <a:ext uri="{FF2B5EF4-FFF2-40B4-BE49-F238E27FC236}">
                <a16:creationId xmlns:a16="http://schemas.microsoft.com/office/drawing/2014/main" id="{D2AD195B-9661-4A28-80AE-E156CF6500D4}"/>
              </a:ext>
            </a:extLst>
          </p:cNvPr>
          <p:cNvGrpSpPr/>
          <p:nvPr/>
        </p:nvGrpSpPr>
        <p:grpSpPr>
          <a:xfrm>
            <a:off x="767126" y="1981750"/>
            <a:ext cx="9476830" cy="3985055"/>
            <a:chOff x="1713834" y="1499661"/>
            <a:chExt cx="3898111" cy="1704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2F35AF-A78B-474A-B94D-15455B2DD477}"/>
                </a:ext>
              </a:extLst>
            </p:cNvPr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F00206-C2F7-422D-A9E4-986B3EB43A54}"/>
                </a:ext>
              </a:extLst>
            </p:cNvPr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rgbClr val="FFD200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FC212E6-629E-49AC-9D32-88E0676B5E3D}"/>
              </a:ext>
            </a:extLst>
          </p:cNvPr>
          <p:cNvSpPr txBox="1"/>
          <p:nvPr/>
        </p:nvSpPr>
        <p:spPr>
          <a:xfrm flipH="1">
            <a:off x="9485415" y="2166622"/>
            <a:ext cx="75854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en-US" altLang="zh-CN" sz="8000" b="1" dirty="0">
                <a:solidFill>
                  <a:srgbClr val="FFFFFF"/>
                </a:solidFill>
                <a:latin typeface="Century Gothic"/>
                <a:ea typeface="微软雅黑"/>
              </a:rPr>
              <a:t>2</a:t>
            </a:r>
            <a:endParaRPr kumimoji="1" lang="zh-CN" altLang="en-US" sz="80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641427" y="3304819"/>
            <a:ext cx="2699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發現生活</a:t>
            </a:r>
            <a:r>
              <a:rPr lang="zh-TW" altLang="zh-TW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zh-TW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數學</a:t>
            </a:r>
            <a:endParaRPr lang="zh-TW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E30FFE-EBD4-425C-B35C-61AFA25AD142}"/>
              </a:ext>
            </a:extLst>
          </p:cNvPr>
          <p:cNvSpPr txBox="1"/>
          <p:nvPr/>
        </p:nvSpPr>
        <p:spPr>
          <a:xfrm>
            <a:off x="3128619" y="27506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圆角矩形 6">
            <a:extLst>
              <a:ext uri="{FF2B5EF4-FFF2-40B4-BE49-F238E27FC236}">
                <a16:creationId xmlns:a16="http://schemas.microsoft.com/office/drawing/2014/main" id="{21F639B0-1391-4CB4-8B2E-EFDAA68A1AA4}"/>
              </a:ext>
            </a:extLst>
          </p:cNvPr>
          <p:cNvSpPr/>
          <p:nvPr/>
        </p:nvSpPr>
        <p:spPr>
          <a:xfrm>
            <a:off x="3380423" y="4404945"/>
            <a:ext cx="2075554" cy="210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5">
            <a:extLst>
              <a:ext uri="{FF2B5EF4-FFF2-40B4-BE49-F238E27FC236}">
                <a16:creationId xmlns:a16="http://schemas.microsoft.com/office/drawing/2014/main" id="{286E6B8B-A84D-4170-BF13-352A74FD4013}"/>
              </a:ext>
            </a:extLst>
          </p:cNvPr>
          <p:cNvSpPr/>
          <p:nvPr/>
        </p:nvSpPr>
        <p:spPr>
          <a:xfrm>
            <a:off x="3340508" y="2295634"/>
            <a:ext cx="2075554" cy="163081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E5C47F1-818C-419E-973D-0F88C8FED09E}"/>
              </a:ext>
            </a:extLst>
          </p:cNvPr>
          <p:cNvSpPr txBox="1"/>
          <p:nvPr/>
        </p:nvSpPr>
        <p:spPr>
          <a:xfrm>
            <a:off x="3455827" y="2128859"/>
            <a:ext cx="66733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利用生活上常見的問題，帶領學生認識數學如何在各行各業中，扮領不可或缺的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對應學群：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數理化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建築設計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財經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遊憩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795708" y="4424576"/>
            <a:ext cx="2121832" cy="2323556"/>
            <a:chOff x="1192119" y="1521616"/>
            <a:chExt cx="4022468" cy="4590877"/>
          </a:xfrm>
        </p:grpSpPr>
        <p:sp>
          <p:nvSpPr>
            <p:cNvPr id="15" name="椭圆 5">
              <a:extLst>
                <a:ext uri="{FF2B5EF4-FFF2-40B4-BE49-F238E27FC236}">
                  <a16:creationId xmlns:a16="http://schemas.microsoft.com/office/drawing/2014/main" id="{2F854E18-7986-4E29-9960-3B909B8F84DC}"/>
                </a:ext>
              </a:extLst>
            </p:cNvPr>
            <p:cNvSpPr/>
            <p:nvPr/>
          </p:nvSpPr>
          <p:spPr>
            <a:xfrm flipH="1">
              <a:off x="1192119" y="2090025"/>
              <a:ext cx="4022468" cy="4022468"/>
            </a:xfrm>
            <a:prstGeom prst="ellipse">
              <a:avLst/>
            </a:prstGeom>
            <a:solidFill>
              <a:srgbClr val="F9DB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组 20">
              <a:extLst>
                <a:ext uri="{FF2B5EF4-FFF2-40B4-BE49-F238E27FC236}">
                  <a16:creationId xmlns:a16="http://schemas.microsoft.com/office/drawing/2014/main" id="{17800DD9-06CF-4E44-B017-5B04EC8E35C6}"/>
                </a:ext>
              </a:extLst>
            </p:cNvPr>
            <p:cNvGrpSpPr/>
            <p:nvPr/>
          </p:nvGrpSpPr>
          <p:grpSpPr>
            <a:xfrm>
              <a:off x="1702268" y="2567708"/>
              <a:ext cx="3032860" cy="3032860"/>
              <a:chOff x="2522719" y="997209"/>
              <a:chExt cx="2853432" cy="2853432"/>
            </a:xfrm>
          </p:grpSpPr>
          <p:sp>
            <p:nvSpPr>
              <p:cNvPr id="33" name="椭圆 7">
                <a:extLst>
                  <a:ext uri="{FF2B5EF4-FFF2-40B4-BE49-F238E27FC236}">
                    <a16:creationId xmlns:a16="http://schemas.microsoft.com/office/drawing/2014/main" id="{3CC1E247-3971-4057-B530-5409815BB6D6}"/>
                  </a:ext>
                </a:extLst>
              </p:cNvPr>
              <p:cNvSpPr/>
              <p:nvPr/>
            </p:nvSpPr>
            <p:spPr>
              <a:xfrm flipH="1">
                <a:off x="2522719" y="997209"/>
                <a:ext cx="2853432" cy="28534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4" name="椭圆 8">
                <a:extLst>
                  <a:ext uri="{FF2B5EF4-FFF2-40B4-BE49-F238E27FC236}">
                    <a16:creationId xmlns:a16="http://schemas.microsoft.com/office/drawing/2014/main" id="{9C235B1E-B1C1-467E-BA13-D8E437614841}"/>
                  </a:ext>
                </a:extLst>
              </p:cNvPr>
              <p:cNvSpPr/>
              <p:nvPr/>
            </p:nvSpPr>
            <p:spPr>
              <a:xfrm flipH="1">
                <a:off x="2810220" y="1284710"/>
                <a:ext cx="2278430" cy="227843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椭圆 9">
                <a:extLst>
                  <a:ext uri="{FF2B5EF4-FFF2-40B4-BE49-F238E27FC236}">
                    <a16:creationId xmlns:a16="http://schemas.microsoft.com/office/drawing/2014/main" id="{037EF7F4-9992-4527-8788-DF227EC3F0B6}"/>
                  </a:ext>
                </a:extLst>
              </p:cNvPr>
              <p:cNvSpPr/>
              <p:nvPr/>
            </p:nvSpPr>
            <p:spPr>
              <a:xfrm flipH="1">
                <a:off x="3139689" y="1591844"/>
                <a:ext cx="1619492" cy="161949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6" name="椭圆 10">
                <a:extLst>
                  <a:ext uri="{FF2B5EF4-FFF2-40B4-BE49-F238E27FC236}">
                    <a16:creationId xmlns:a16="http://schemas.microsoft.com/office/drawing/2014/main" id="{0A82F725-760D-4C1D-861A-77A198CF666F}"/>
                  </a:ext>
                </a:extLst>
              </p:cNvPr>
              <p:cNvSpPr/>
              <p:nvPr/>
            </p:nvSpPr>
            <p:spPr>
              <a:xfrm flipH="1">
                <a:off x="3400930" y="1853086"/>
                <a:ext cx="1097010" cy="109701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椭圆 11">
                <a:extLst>
                  <a:ext uri="{FF2B5EF4-FFF2-40B4-BE49-F238E27FC236}">
                    <a16:creationId xmlns:a16="http://schemas.microsoft.com/office/drawing/2014/main" id="{21E47EEA-A0A5-4350-88E6-5CCCBCDC50DD}"/>
                  </a:ext>
                </a:extLst>
              </p:cNvPr>
              <p:cNvSpPr/>
              <p:nvPr/>
            </p:nvSpPr>
            <p:spPr>
              <a:xfrm flipH="1">
                <a:off x="3637792" y="2089948"/>
                <a:ext cx="623286" cy="62328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17" name="组 21">
              <a:extLst>
                <a:ext uri="{FF2B5EF4-FFF2-40B4-BE49-F238E27FC236}">
                  <a16:creationId xmlns:a16="http://schemas.microsoft.com/office/drawing/2014/main" id="{F4CBA9A9-0AC1-4566-8291-22EFE00C8582}"/>
                </a:ext>
              </a:extLst>
            </p:cNvPr>
            <p:cNvGrpSpPr/>
            <p:nvPr/>
          </p:nvGrpSpPr>
          <p:grpSpPr>
            <a:xfrm rot="13138453">
              <a:off x="4032882" y="1521616"/>
              <a:ext cx="385894" cy="2979219"/>
              <a:chOff x="3814989" y="425423"/>
              <a:chExt cx="503853" cy="3889897"/>
            </a:xfrm>
          </p:grpSpPr>
          <p:sp>
            <p:nvSpPr>
              <p:cNvPr id="18" name="左箭头 20">
                <a:extLst>
                  <a:ext uri="{FF2B5EF4-FFF2-40B4-BE49-F238E27FC236}">
                    <a16:creationId xmlns:a16="http://schemas.microsoft.com/office/drawing/2014/main" id="{066F8588-0D66-42DF-896A-21C9DFDF8DA8}"/>
                  </a:ext>
                </a:extLst>
              </p:cNvPr>
              <p:cNvSpPr/>
              <p:nvPr/>
            </p:nvSpPr>
            <p:spPr>
              <a:xfrm rot="5400000">
                <a:off x="2204006" y="2036406"/>
                <a:ext cx="3725819" cy="503853"/>
              </a:xfrm>
              <a:prstGeom prst="leftArrow">
                <a:avLst>
                  <a:gd name="adj1" fmla="val 8333"/>
                  <a:gd name="adj2" fmla="val 110407"/>
                </a:avLst>
              </a:prstGeom>
              <a:solidFill>
                <a:srgbClr val="07070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grpSp>
            <p:nvGrpSpPr>
              <p:cNvPr id="20" name="组 23">
                <a:extLst>
                  <a:ext uri="{FF2B5EF4-FFF2-40B4-BE49-F238E27FC236}">
                    <a16:creationId xmlns:a16="http://schemas.microsoft.com/office/drawing/2014/main" id="{925D881D-B9CB-4A19-9062-5365E532B2CA}"/>
                  </a:ext>
                </a:extLst>
              </p:cNvPr>
              <p:cNvGrpSpPr/>
              <p:nvPr/>
            </p:nvGrpSpPr>
            <p:grpSpPr>
              <a:xfrm>
                <a:off x="3820265" y="3544095"/>
                <a:ext cx="493300" cy="771225"/>
                <a:chOff x="3712687" y="3380017"/>
                <a:chExt cx="697905" cy="986609"/>
              </a:xfrm>
            </p:grpSpPr>
            <p:grpSp>
              <p:nvGrpSpPr>
                <p:cNvPr id="21" name="组 24">
                  <a:extLst>
                    <a:ext uri="{FF2B5EF4-FFF2-40B4-BE49-F238E27FC236}">
                      <a16:creationId xmlns:a16="http://schemas.microsoft.com/office/drawing/2014/main" id="{6D200CD6-CBD2-4D4F-B38A-8C7FCF8B3A59}"/>
                    </a:ext>
                  </a:extLst>
                </p:cNvPr>
                <p:cNvGrpSpPr/>
                <p:nvPr/>
              </p:nvGrpSpPr>
              <p:grpSpPr>
                <a:xfrm>
                  <a:off x="4122028" y="3380017"/>
                  <a:ext cx="288564" cy="986609"/>
                  <a:chOff x="4122028" y="3380017"/>
                  <a:chExt cx="288564" cy="986609"/>
                </a:xfrm>
              </p:grpSpPr>
              <p:sp>
                <p:nvSpPr>
                  <p:cNvPr id="29" name="平行四边形 21">
                    <a:extLst>
                      <a:ext uri="{FF2B5EF4-FFF2-40B4-BE49-F238E27FC236}">
                        <a16:creationId xmlns:a16="http://schemas.microsoft.com/office/drawing/2014/main" id="{B4916406-6D9C-43B2-A82B-218330B80B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4141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0" name="平行四边形 22">
                    <a:extLst>
                      <a:ext uri="{FF2B5EF4-FFF2-40B4-BE49-F238E27FC236}">
                        <a16:creationId xmlns:a16="http://schemas.microsoft.com/office/drawing/2014/main" id="{9E3317B5-CBBB-4497-BFB8-14E56C829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6240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1" name="平行四边形 23">
                    <a:extLst>
                      <a:ext uri="{FF2B5EF4-FFF2-40B4-BE49-F238E27FC236}">
                        <a16:creationId xmlns:a16="http://schemas.microsoft.com/office/drawing/2014/main" id="{223EBA25-68B5-4660-8232-493EAB44B7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8339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2" name="平行四边形 24">
                    <a:extLst>
                      <a:ext uri="{FF2B5EF4-FFF2-40B4-BE49-F238E27FC236}">
                        <a16:creationId xmlns:a16="http://schemas.microsoft.com/office/drawing/2014/main" id="{63434C05-B91E-4745-AE9F-2F9C104192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40438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  <p:grpSp>
              <p:nvGrpSpPr>
                <p:cNvPr id="22" name="组 25">
                  <a:extLst>
                    <a:ext uri="{FF2B5EF4-FFF2-40B4-BE49-F238E27FC236}">
                      <a16:creationId xmlns:a16="http://schemas.microsoft.com/office/drawing/2014/main" id="{9DF4FC97-85EC-4D91-8963-2A23AC1DBECB}"/>
                    </a:ext>
                  </a:extLst>
                </p:cNvPr>
                <p:cNvGrpSpPr/>
                <p:nvPr/>
              </p:nvGrpSpPr>
              <p:grpSpPr>
                <a:xfrm flipH="1">
                  <a:off x="3712687" y="3380017"/>
                  <a:ext cx="288564" cy="986609"/>
                  <a:chOff x="4274428" y="3532417"/>
                  <a:chExt cx="288564" cy="986609"/>
                </a:xfrm>
              </p:grpSpPr>
              <p:sp>
                <p:nvSpPr>
                  <p:cNvPr id="24" name="平行四边形 17">
                    <a:extLst>
                      <a:ext uri="{FF2B5EF4-FFF2-40B4-BE49-F238E27FC236}">
                        <a16:creationId xmlns:a16="http://schemas.microsoft.com/office/drawing/2014/main" id="{CBEC111D-C7D2-4B9A-BB9D-FF1DEDF7A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5665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5" name="平行四边形 18">
                    <a:extLst>
                      <a:ext uri="{FF2B5EF4-FFF2-40B4-BE49-F238E27FC236}">
                        <a16:creationId xmlns:a16="http://schemas.microsoft.com/office/drawing/2014/main" id="{39EE98FE-5F47-4A31-AFA2-00F6EB309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7764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7" name="平行四边形 19">
                    <a:extLst>
                      <a:ext uri="{FF2B5EF4-FFF2-40B4-BE49-F238E27FC236}">
                        <a16:creationId xmlns:a16="http://schemas.microsoft.com/office/drawing/2014/main" id="{FF94EA4D-7954-4F5F-8941-5CA8566791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9863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8" name="平行四边形 20">
                    <a:extLst>
                      <a:ext uri="{FF2B5EF4-FFF2-40B4-BE49-F238E27FC236}">
                        <a16:creationId xmlns:a16="http://schemas.microsoft.com/office/drawing/2014/main" id="{9173CB6D-B892-4DF7-AF97-54602DDCB8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41962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</p:grpSp>
        </p:grpSp>
      </p:grpSp>
      <p:sp>
        <p:nvSpPr>
          <p:cNvPr id="41" name="文本框 9">
            <a:extLst>
              <a:ext uri="{FF2B5EF4-FFF2-40B4-BE49-F238E27FC236}">
                <a16:creationId xmlns:a16="http://schemas.microsoft.com/office/drawing/2014/main" id="{A404058E-5B7A-4DDA-ADF5-A955E9D5A9B2}"/>
              </a:ext>
            </a:extLst>
          </p:cNvPr>
          <p:cNvSpPr txBox="1"/>
          <p:nvPr/>
        </p:nvSpPr>
        <p:spPr>
          <a:xfrm>
            <a:off x="4088423" y="492170"/>
            <a:ext cx="570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TW" altLang="zh-TW" sz="32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發現生活</a:t>
            </a:r>
            <a:r>
              <a:rPr lang="zh-TW" altLang="zh-TW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中的數學</a:t>
            </a:r>
            <a:endParaRPr lang="zh-TW" altLang="en-US" sz="32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0631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5EBFF4-2B81-4CC0-8C95-07EDB3F334EA}"/>
              </a:ext>
            </a:extLst>
          </p:cNvPr>
          <p:cNvSpPr txBox="1"/>
          <p:nvPr/>
        </p:nvSpPr>
        <p:spPr>
          <a:xfrm>
            <a:off x="5341117" y="106362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6" name="组 58">
            <a:extLst>
              <a:ext uri="{FF2B5EF4-FFF2-40B4-BE49-F238E27FC236}">
                <a16:creationId xmlns:a16="http://schemas.microsoft.com/office/drawing/2014/main" id="{D2AD195B-9661-4A28-80AE-E156CF6500D4}"/>
              </a:ext>
            </a:extLst>
          </p:cNvPr>
          <p:cNvGrpSpPr/>
          <p:nvPr/>
        </p:nvGrpSpPr>
        <p:grpSpPr>
          <a:xfrm>
            <a:off x="767126" y="1981750"/>
            <a:ext cx="9476830" cy="3985055"/>
            <a:chOff x="1713834" y="1499661"/>
            <a:chExt cx="3898111" cy="1704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2F35AF-A78B-474A-B94D-15455B2DD477}"/>
                </a:ext>
              </a:extLst>
            </p:cNvPr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F00206-C2F7-422D-A9E4-986B3EB43A54}"/>
                </a:ext>
              </a:extLst>
            </p:cNvPr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rgbClr val="FFD200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FC212E6-629E-49AC-9D32-88E0676B5E3D}"/>
              </a:ext>
            </a:extLst>
          </p:cNvPr>
          <p:cNvSpPr txBox="1"/>
          <p:nvPr/>
        </p:nvSpPr>
        <p:spPr>
          <a:xfrm flipH="1">
            <a:off x="9485415" y="2166622"/>
            <a:ext cx="75854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en-US" altLang="zh-CN" sz="8000" b="1" dirty="0">
                <a:solidFill>
                  <a:srgbClr val="FFFFFF"/>
                </a:solidFill>
                <a:latin typeface="Century Gothic"/>
                <a:ea typeface="微软雅黑"/>
              </a:rPr>
              <a:t>2</a:t>
            </a:r>
            <a:endParaRPr kumimoji="1" lang="zh-CN" altLang="en-US" sz="80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641427" y="3304819"/>
            <a:ext cx="2699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程式設計</a:t>
            </a:r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E30FFE-EBD4-425C-B35C-61AFA25AD142}"/>
              </a:ext>
            </a:extLst>
          </p:cNvPr>
          <p:cNvSpPr txBox="1"/>
          <p:nvPr/>
        </p:nvSpPr>
        <p:spPr>
          <a:xfrm>
            <a:off x="3128619" y="27506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圆角矩形 6">
            <a:extLst>
              <a:ext uri="{FF2B5EF4-FFF2-40B4-BE49-F238E27FC236}">
                <a16:creationId xmlns:a16="http://schemas.microsoft.com/office/drawing/2014/main" id="{21F639B0-1391-4CB4-8B2E-EFDAA68A1AA4}"/>
              </a:ext>
            </a:extLst>
          </p:cNvPr>
          <p:cNvSpPr/>
          <p:nvPr/>
        </p:nvSpPr>
        <p:spPr>
          <a:xfrm>
            <a:off x="3340508" y="4438365"/>
            <a:ext cx="2075554" cy="210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5">
            <a:extLst>
              <a:ext uri="{FF2B5EF4-FFF2-40B4-BE49-F238E27FC236}">
                <a16:creationId xmlns:a16="http://schemas.microsoft.com/office/drawing/2014/main" id="{286E6B8B-A84D-4170-BF13-352A74FD4013}"/>
              </a:ext>
            </a:extLst>
          </p:cNvPr>
          <p:cNvSpPr/>
          <p:nvPr/>
        </p:nvSpPr>
        <p:spPr>
          <a:xfrm>
            <a:off x="3340508" y="2295634"/>
            <a:ext cx="2075554" cy="163081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E5C47F1-818C-419E-973D-0F88C8FED09E}"/>
              </a:ext>
            </a:extLst>
          </p:cNvPr>
          <p:cNvSpPr txBox="1"/>
          <p:nvPr/>
        </p:nvSpPr>
        <p:spPr>
          <a:xfrm>
            <a:off x="3455827" y="2166622"/>
            <a:ext cx="66733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語言與線上雲端小組共同製作等技術，期望學生可以培養以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語言對特定主題之想法分享或解決之道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對應學群：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數理化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795708" y="4424576"/>
            <a:ext cx="2121832" cy="2323556"/>
            <a:chOff x="1192119" y="1521616"/>
            <a:chExt cx="4022468" cy="4590877"/>
          </a:xfrm>
        </p:grpSpPr>
        <p:sp>
          <p:nvSpPr>
            <p:cNvPr id="15" name="椭圆 5">
              <a:extLst>
                <a:ext uri="{FF2B5EF4-FFF2-40B4-BE49-F238E27FC236}">
                  <a16:creationId xmlns:a16="http://schemas.microsoft.com/office/drawing/2014/main" id="{2F854E18-7986-4E29-9960-3B909B8F84DC}"/>
                </a:ext>
              </a:extLst>
            </p:cNvPr>
            <p:cNvSpPr/>
            <p:nvPr/>
          </p:nvSpPr>
          <p:spPr>
            <a:xfrm flipH="1">
              <a:off x="1192119" y="2090025"/>
              <a:ext cx="4022468" cy="4022468"/>
            </a:xfrm>
            <a:prstGeom prst="ellipse">
              <a:avLst/>
            </a:prstGeom>
            <a:solidFill>
              <a:srgbClr val="F9DB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组 20">
              <a:extLst>
                <a:ext uri="{FF2B5EF4-FFF2-40B4-BE49-F238E27FC236}">
                  <a16:creationId xmlns:a16="http://schemas.microsoft.com/office/drawing/2014/main" id="{17800DD9-06CF-4E44-B017-5B04EC8E35C6}"/>
                </a:ext>
              </a:extLst>
            </p:cNvPr>
            <p:cNvGrpSpPr/>
            <p:nvPr/>
          </p:nvGrpSpPr>
          <p:grpSpPr>
            <a:xfrm>
              <a:off x="1702268" y="2567708"/>
              <a:ext cx="3032860" cy="3032860"/>
              <a:chOff x="2522719" y="997209"/>
              <a:chExt cx="2853432" cy="2853432"/>
            </a:xfrm>
          </p:grpSpPr>
          <p:sp>
            <p:nvSpPr>
              <p:cNvPr id="33" name="椭圆 7">
                <a:extLst>
                  <a:ext uri="{FF2B5EF4-FFF2-40B4-BE49-F238E27FC236}">
                    <a16:creationId xmlns:a16="http://schemas.microsoft.com/office/drawing/2014/main" id="{3CC1E247-3971-4057-B530-5409815BB6D6}"/>
                  </a:ext>
                </a:extLst>
              </p:cNvPr>
              <p:cNvSpPr/>
              <p:nvPr/>
            </p:nvSpPr>
            <p:spPr>
              <a:xfrm flipH="1">
                <a:off x="2522719" y="997209"/>
                <a:ext cx="2853432" cy="28534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4" name="椭圆 8">
                <a:extLst>
                  <a:ext uri="{FF2B5EF4-FFF2-40B4-BE49-F238E27FC236}">
                    <a16:creationId xmlns:a16="http://schemas.microsoft.com/office/drawing/2014/main" id="{9C235B1E-B1C1-467E-BA13-D8E437614841}"/>
                  </a:ext>
                </a:extLst>
              </p:cNvPr>
              <p:cNvSpPr/>
              <p:nvPr/>
            </p:nvSpPr>
            <p:spPr>
              <a:xfrm flipH="1">
                <a:off x="2810220" y="1284710"/>
                <a:ext cx="2278430" cy="227843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椭圆 9">
                <a:extLst>
                  <a:ext uri="{FF2B5EF4-FFF2-40B4-BE49-F238E27FC236}">
                    <a16:creationId xmlns:a16="http://schemas.microsoft.com/office/drawing/2014/main" id="{037EF7F4-9992-4527-8788-DF227EC3F0B6}"/>
                  </a:ext>
                </a:extLst>
              </p:cNvPr>
              <p:cNvSpPr/>
              <p:nvPr/>
            </p:nvSpPr>
            <p:spPr>
              <a:xfrm flipH="1">
                <a:off x="3139689" y="1591844"/>
                <a:ext cx="1619492" cy="161949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6" name="椭圆 10">
                <a:extLst>
                  <a:ext uri="{FF2B5EF4-FFF2-40B4-BE49-F238E27FC236}">
                    <a16:creationId xmlns:a16="http://schemas.microsoft.com/office/drawing/2014/main" id="{0A82F725-760D-4C1D-861A-77A198CF666F}"/>
                  </a:ext>
                </a:extLst>
              </p:cNvPr>
              <p:cNvSpPr/>
              <p:nvPr/>
            </p:nvSpPr>
            <p:spPr>
              <a:xfrm flipH="1">
                <a:off x="3400930" y="1853086"/>
                <a:ext cx="1097010" cy="109701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椭圆 11">
                <a:extLst>
                  <a:ext uri="{FF2B5EF4-FFF2-40B4-BE49-F238E27FC236}">
                    <a16:creationId xmlns:a16="http://schemas.microsoft.com/office/drawing/2014/main" id="{21E47EEA-A0A5-4350-88E6-5CCCBCDC50DD}"/>
                  </a:ext>
                </a:extLst>
              </p:cNvPr>
              <p:cNvSpPr/>
              <p:nvPr/>
            </p:nvSpPr>
            <p:spPr>
              <a:xfrm flipH="1">
                <a:off x="3637792" y="2089948"/>
                <a:ext cx="623286" cy="62328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17" name="组 21">
              <a:extLst>
                <a:ext uri="{FF2B5EF4-FFF2-40B4-BE49-F238E27FC236}">
                  <a16:creationId xmlns:a16="http://schemas.microsoft.com/office/drawing/2014/main" id="{F4CBA9A9-0AC1-4566-8291-22EFE00C8582}"/>
                </a:ext>
              </a:extLst>
            </p:cNvPr>
            <p:cNvGrpSpPr/>
            <p:nvPr/>
          </p:nvGrpSpPr>
          <p:grpSpPr>
            <a:xfrm rot="13138453">
              <a:off x="4032882" y="1521616"/>
              <a:ext cx="385894" cy="2979219"/>
              <a:chOff x="3814989" y="425423"/>
              <a:chExt cx="503853" cy="3889897"/>
            </a:xfrm>
          </p:grpSpPr>
          <p:sp>
            <p:nvSpPr>
              <p:cNvPr id="18" name="左箭头 20">
                <a:extLst>
                  <a:ext uri="{FF2B5EF4-FFF2-40B4-BE49-F238E27FC236}">
                    <a16:creationId xmlns:a16="http://schemas.microsoft.com/office/drawing/2014/main" id="{066F8588-0D66-42DF-896A-21C9DFDF8DA8}"/>
                  </a:ext>
                </a:extLst>
              </p:cNvPr>
              <p:cNvSpPr/>
              <p:nvPr/>
            </p:nvSpPr>
            <p:spPr>
              <a:xfrm rot="5400000">
                <a:off x="2204006" y="2036406"/>
                <a:ext cx="3725819" cy="503853"/>
              </a:xfrm>
              <a:prstGeom prst="leftArrow">
                <a:avLst>
                  <a:gd name="adj1" fmla="val 8333"/>
                  <a:gd name="adj2" fmla="val 110407"/>
                </a:avLst>
              </a:prstGeom>
              <a:solidFill>
                <a:srgbClr val="07070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grpSp>
            <p:nvGrpSpPr>
              <p:cNvPr id="20" name="组 23">
                <a:extLst>
                  <a:ext uri="{FF2B5EF4-FFF2-40B4-BE49-F238E27FC236}">
                    <a16:creationId xmlns:a16="http://schemas.microsoft.com/office/drawing/2014/main" id="{925D881D-B9CB-4A19-9062-5365E532B2CA}"/>
                  </a:ext>
                </a:extLst>
              </p:cNvPr>
              <p:cNvGrpSpPr/>
              <p:nvPr/>
            </p:nvGrpSpPr>
            <p:grpSpPr>
              <a:xfrm>
                <a:off x="3820265" y="3544095"/>
                <a:ext cx="493300" cy="771225"/>
                <a:chOff x="3712687" y="3380017"/>
                <a:chExt cx="697905" cy="986609"/>
              </a:xfrm>
            </p:grpSpPr>
            <p:grpSp>
              <p:nvGrpSpPr>
                <p:cNvPr id="21" name="组 24">
                  <a:extLst>
                    <a:ext uri="{FF2B5EF4-FFF2-40B4-BE49-F238E27FC236}">
                      <a16:creationId xmlns:a16="http://schemas.microsoft.com/office/drawing/2014/main" id="{6D200CD6-CBD2-4D4F-B38A-8C7FCF8B3A59}"/>
                    </a:ext>
                  </a:extLst>
                </p:cNvPr>
                <p:cNvGrpSpPr/>
                <p:nvPr/>
              </p:nvGrpSpPr>
              <p:grpSpPr>
                <a:xfrm>
                  <a:off x="4122028" y="3380017"/>
                  <a:ext cx="288564" cy="986609"/>
                  <a:chOff x="4122028" y="3380017"/>
                  <a:chExt cx="288564" cy="986609"/>
                </a:xfrm>
              </p:grpSpPr>
              <p:sp>
                <p:nvSpPr>
                  <p:cNvPr id="29" name="平行四边形 21">
                    <a:extLst>
                      <a:ext uri="{FF2B5EF4-FFF2-40B4-BE49-F238E27FC236}">
                        <a16:creationId xmlns:a16="http://schemas.microsoft.com/office/drawing/2014/main" id="{B4916406-6D9C-43B2-A82B-218330B80B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4141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0" name="平行四边形 22">
                    <a:extLst>
                      <a:ext uri="{FF2B5EF4-FFF2-40B4-BE49-F238E27FC236}">
                        <a16:creationId xmlns:a16="http://schemas.microsoft.com/office/drawing/2014/main" id="{9E3317B5-CBBB-4497-BFB8-14E56C829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6240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1" name="平行四边形 23">
                    <a:extLst>
                      <a:ext uri="{FF2B5EF4-FFF2-40B4-BE49-F238E27FC236}">
                        <a16:creationId xmlns:a16="http://schemas.microsoft.com/office/drawing/2014/main" id="{223EBA25-68B5-4660-8232-493EAB44B7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8339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2" name="平行四边形 24">
                    <a:extLst>
                      <a:ext uri="{FF2B5EF4-FFF2-40B4-BE49-F238E27FC236}">
                        <a16:creationId xmlns:a16="http://schemas.microsoft.com/office/drawing/2014/main" id="{63434C05-B91E-4745-AE9F-2F9C104192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40438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  <p:grpSp>
              <p:nvGrpSpPr>
                <p:cNvPr id="22" name="组 25">
                  <a:extLst>
                    <a:ext uri="{FF2B5EF4-FFF2-40B4-BE49-F238E27FC236}">
                      <a16:creationId xmlns:a16="http://schemas.microsoft.com/office/drawing/2014/main" id="{9DF4FC97-85EC-4D91-8963-2A23AC1DBECB}"/>
                    </a:ext>
                  </a:extLst>
                </p:cNvPr>
                <p:cNvGrpSpPr/>
                <p:nvPr/>
              </p:nvGrpSpPr>
              <p:grpSpPr>
                <a:xfrm flipH="1">
                  <a:off x="3712687" y="3380017"/>
                  <a:ext cx="288564" cy="986609"/>
                  <a:chOff x="4274428" y="3532417"/>
                  <a:chExt cx="288564" cy="986609"/>
                </a:xfrm>
              </p:grpSpPr>
              <p:sp>
                <p:nvSpPr>
                  <p:cNvPr id="24" name="平行四边形 17">
                    <a:extLst>
                      <a:ext uri="{FF2B5EF4-FFF2-40B4-BE49-F238E27FC236}">
                        <a16:creationId xmlns:a16="http://schemas.microsoft.com/office/drawing/2014/main" id="{CBEC111D-C7D2-4B9A-BB9D-FF1DEDF7A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5665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5" name="平行四边形 18">
                    <a:extLst>
                      <a:ext uri="{FF2B5EF4-FFF2-40B4-BE49-F238E27FC236}">
                        <a16:creationId xmlns:a16="http://schemas.microsoft.com/office/drawing/2014/main" id="{39EE98FE-5F47-4A31-AFA2-00F6EB309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7764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7" name="平行四边形 19">
                    <a:extLst>
                      <a:ext uri="{FF2B5EF4-FFF2-40B4-BE49-F238E27FC236}">
                        <a16:creationId xmlns:a16="http://schemas.microsoft.com/office/drawing/2014/main" id="{FF94EA4D-7954-4F5F-8941-5CA8566791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9863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8" name="平行四边形 20">
                    <a:extLst>
                      <a:ext uri="{FF2B5EF4-FFF2-40B4-BE49-F238E27FC236}">
                        <a16:creationId xmlns:a16="http://schemas.microsoft.com/office/drawing/2014/main" id="{9173CB6D-B892-4DF7-AF97-54602DDCB8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41962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</p:grpSp>
        </p:grpSp>
      </p:grpSp>
      <p:sp>
        <p:nvSpPr>
          <p:cNvPr id="41" name="文本框 9">
            <a:extLst>
              <a:ext uri="{FF2B5EF4-FFF2-40B4-BE49-F238E27FC236}">
                <a16:creationId xmlns:a16="http://schemas.microsoft.com/office/drawing/2014/main" id="{A404058E-5B7A-4DDA-ADF5-A955E9D5A9B2}"/>
              </a:ext>
            </a:extLst>
          </p:cNvPr>
          <p:cNvSpPr txBox="1"/>
          <p:nvPr/>
        </p:nvSpPr>
        <p:spPr>
          <a:xfrm>
            <a:off x="5341117" y="492170"/>
            <a:ext cx="445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TW" altLang="en-US" sz="32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程式設計</a:t>
            </a:r>
            <a:endParaRPr lang="en-US" altLang="zh-TW" sz="32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1787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5EBFF4-2B81-4CC0-8C95-07EDB3F334EA}"/>
              </a:ext>
            </a:extLst>
          </p:cNvPr>
          <p:cNvSpPr txBox="1"/>
          <p:nvPr/>
        </p:nvSpPr>
        <p:spPr>
          <a:xfrm>
            <a:off x="5341117" y="106362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6" name="组 58">
            <a:extLst>
              <a:ext uri="{FF2B5EF4-FFF2-40B4-BE49-F238E27FC236}">
                <a16:creationId xmlns:a16="http://schemas.microsoft.com/office/drawing/2014/main" id="{D2AD195B-9661-4A28-80AE-E156CF6500D4}"/>
              </a:ext>
            </a:extLst>
          </p:cNvPr>
          <p:cNvGrpSpPr/>
          <p:nvPr/>
        </p:nvGrpSpPr>
        <p:grpSpPr>
          <a:xfrm>
            <a:off x="767126" y="1981750"/>
            <a:ext cx="9476830" cy="3985055"/>
            <a:chOff x="1713834" y="1499661"/>
            <a:chExt cx="3898111" cy="1704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2F35AF-A78B-474A-B94D-15455B2DD477}"/>
                </a:ext>
              </a:extLst>
            </p:cNvPr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F00206-C2F7-422D-A9E4-986B3EB43A54}"/>
                </a:ext>
              </a:extLst>
            </p:cNvPr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rgbClr val="FFD200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FC212E6-629E-49AC-9D32-88E0676B5E3D}"/>
              </a:ext>
            </a:extLst>
          </p:cNvPr>
          <p:cNvSpPr txBox="1"/>
          <p:nvPr/>
        </p:nvSpPr>
        <p:spPr>
          <a:xfrm flipH="1">
            <a:off x="9485415" y="2166622"/>
            <a:ext cx="75854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en-US" altLang="zh-CN" sz="8000" b="1" dirty="0">
                <a:solidFill>
                  <a:srgbClr val="FFFFFF"/>
                </a:solidFill>
                <a:latin typeface="Century Gothic"/>
                <a:ea typeface="微软雅黑"/>
              </a:rPr>
              <a:t>2</a:t>
            </a:r>
            <a:endParaRPr kumimoji="1" lang="zh-CN" altLang="en-US" sz="80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922781" y="3336646"/>
            <a:ext cx="2699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蘋果樹下的</a:t>
            </a:r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</a:t>
            </a:r>
            <a:r>
              <a:rPr lang="en-US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TW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E30FFE-EBD4-425C-B35C-61AFA25AD142}"/>
              </a:ext>
            </a:extLst>
          </p:cNvPr>
          <p:cNvSpPr txBox="1"/>
          <p:nvPr/>
        </p:nvSpPr>
        <p:spPr>
          <a:xfrm>
            <a:off x="3128619" y="27506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圆角矩形 6">
            <a:extLst>
              <a:ext uri="{FF2B5EF4-FFF2-40B4-BE49-F238E27FC236}">
                <a16:creationId xmlns:a16="http://schemas.microsoft.com/office/drawing/2014/main" id="{21F639B0-1391-4CB4-8B2E-EFDAA68A1AA4}"/>
              </a:ext>
            </a:extLst>
          </p:cNvPr>
          <p:cNvSpPr/>
          <p:nvPr/>
        </p:nvSpPr>
        <p:spPr>
          <a:xfrm>
            <a:off x="3380423" y="3982913"/>
            <a:ext cx="2075554" cy="210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5">
            <a:extLst>
              <a:ext uri="{FF2B5EF4-FFF2-40B4-BE49-F238E27FC236}">
                <a16:creationId xmlns:a16="http://schemas.microsoft.com/office/drawing/2014/main" id="{286E6B8B-A84D-4170-BF13-352A74FD4013}"/>
              </a:ext>
            </a:extLst>
          </p:cNvPr>
          <p:cNvSpPr/>
          <p:nvPr/>
        </p:nvSpPr>
        <p:spPr>
          <a:xfrm>
            <a:off x="3340508" y="2295634"/>
            <a:ext cx="2075554" cy="163081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E5C47F1-818C-419E-973D-0F88C8FED09E}"/>
              </a:ext>
            </a:extLst>
          </p:cNvPr>
          <p:cNvSpPr txBox="1"/>
          <p:nvPr/>
        </p:nvSpPr>
        <p:spPr>
          <a:xfrm>
            <a:off x="3446073" y="2158983"/>
            <a:ext cx="67560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基本物理概念後，能在生活中發現問題，解釋現象，學習解決問題的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對應學群：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數理化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地球環境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建築設計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795708" y="4424576"/>
            <a:ext cx="2121832" cy="2323556"/>
            <a:chOff x="1192119" y="1521616"/>
            <a:chExt cx="4022468" cy="4590877"/>
          </a:xfrm>
        </p:grpSpPr>
        <p:sp>
          <p:nvSpPr>
            <p:cNvPr id="15" name="椭圆 5">
              <a:extLst>
                <a:ext uri="{FF2B5EF4-FFF2-40B4-BE49-F238E27FC236}">
                  <a16:creationId xmlns:a16="http://schemas.microsoft.com/office/drawing/2014/main" id="{2F854E18-7986-4E29-9960-3B909B8F84DC}"/>
                </a:ext>
              </a:extLst>
            </p:cNvPr>
            <p:cNvSpPr/>
            <p:nvPr/>
          </p:nvSpPr>
          <p:spPr>
            <a:xfrm flipH="1">
              <a:off x="1192119" y="2090025"/>
              <a:ext cx="4022468" cy="4022468"/>
            </a:xfrm>
            <a:prstGeom prst="ellipse">
              <a:avLst/>
            </a:prstGeom>
            <a:solidFill>
              <a:srgbClr val="F9DB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组 20">
              <a:extLst>
                <a:ext uri="{FF2B5EF4-FFF2-40B4-BE49-F238E27FC236}">
                  <a16:creationId xmlns:a16="http://schemas.microsoft.com/office/drawing/2014/main" id="{17800DD9-06CF-4E44-B017-5B04EC8E35C6}"/>
                </a:ext>
              </a:extLst>
            </p:cNvPr>
            <p:cNvGrpSpPr/>
            <p:nvPr/>
          </p:nvGrpSpPr>
          <p:grpSpPr>
            <a:xfrm>
              <a:off x="1702268" y="2567708"/>
              <a:ext cx="3032860" cy="3032860"/>
              <a:chOff x="2522719" y="997209"/>
              <a:chExt cx="2853432" cy="2853432"/>
            </a:xfrm>
          </p:grpSpPr>
          <p:sp>
            <p:nvSpPr>
              <p:cNvPr id="33" name="椭圆 7">
                <a:extLst>
                  <a:ext uri="{FF2B5EF4-FFF2-40B4-BE49-F238E27FC236}">
                    <a16:creationId xmlns:a16="http://schemas.microsoft.com/office/drawing/2014/main" id="{3CC1E247-3971-4057-B530-5409815BB6D6}"/>
                  </a:ext>
                </a:extLst>
              </p:cNvPr>
              <p:cNvSpPr/>
              <p:nvPr/>
            </p:nvSpPr>
            <p:spPr>
              <a:xfrm flipH="1">
                <a:off x="2522719" y="997209"/>
                <a:ext cx="2853432" cy="28534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4" name="椭圆 8">
                <a:extLst>
                  <a:ext uri="{FF2B5EF4-FFF2-40B4-BE49-F238E27FC236}">
                    <a16:creationId xmlns:a16="http://schemas.microsoft.com/office/drawing/2014/main" id="{9C235B1E-B1C1-467E-BA13-D8E437614841}"/>
                  </a:ext>
                </a:extLst>
              </p:cNvPr>
              <p:cNvSpPr/>
              <p:nvPr/>
            </p:nvSpPr>
            <p:spPr>
              <a:xfrm flipH="1">
                <a:off x="2810220" y="1284710"/>
                <a:ext cx="2278430" cy="227843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椭圆 9">
                <a:extLst>
                  <a:ext uri="{FF2B5EF4-FFF2-40B4-BE49-F238E27FC236}">
                    <a16:creationId xmlns:a16="http://schemas.microsoft.com/office/drawing/2014/main" id="{037EF7F4-9992-4527-8788-DF227EC3F0B6}"/>
                  </a:ext>
                </a:extLst>
              </p:cNvPr>
              <p:cNvSpPr/>
              <p:nvPr/>
            </p:nvSpPr>
            <p:spPr>
              <a:xfrm flipH="1">
                <a:off x="3139689" y="1591844"/>
                <a:ext cx="1619492" cy="161949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6" name="椭圆 10">
                <a:extLst>
                  <a:ext uri="{FF2B5EF4-FFF2-40B4-BE49-F238E27FC236}">
                    <a16:creationId xmlns:a16="http://schemas.microsoft.com/office/drawing/2014/main" id="{0A82F725-760D-4C1D-861A-77A198CF666F}"/>
                  </a:ext>
                </a:extLst>
              </p:cNvPr>
              <p:cNvSpPr/>
              <p:nvPr/>
            </p:nvSpPr>
            <p:spPr>
              <a:xfrm flipH="1">
                <a:off x="3400930" y="1853086"/>
                <a:ext cx="1097010" cy="109701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椭圆 11">
                <a:extLst>
                  <a:ext uri="{FF2B5EF4-FFF2-40B4-BE49-F238E27FC236}">
                    <a16:creationId xmlns:a16="http://schemas.microsoft.com/office/drawing/2014/main" id="{21E47EEA-A0A5-4350-88E6-5CCCBCDC50DD}"/>
                  </a:ext>
                </a:extLst>
              </p:cNvPr>
              <p:cNvSpPr/>
              <p:nvPr/>
            </p:nvSpPr>
            <p:spPr>
              <a:xfrm flipH="1">
                <a:off x="3637792" y="2089948"/>
                <a:ext cx="623286" cy="62328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17" name="组 21">
              <a:extLst>
                <a:ext uri="{FF2B5EF4-FFF2-40B4-BE49-F238E27FC236}">
                  <a16:creationId xmlns:a16="http://schemas.microsoft.com/office/drawing/2014/main" id="{F4CBA9A9-0AC1-4566-8291-22EFE00C8582}"/>
                </a:ext>
              </a:extLst>
            </p:cNvPr>
            <p:cNvGrpSpPr/>
            <p:nvPr/>
          </p:nvGrpSpPr>
          <p:grpSpPr>
            <a:xfrm rot="13138453">
              <a:off x="4032882" y="1521616"/>
              <a:ext cx="385894" cy="2979219"/>
              <a:chOff x="3814989" y="425423"/>
              <a:chExt cx="503853" cy="3889897"/>
            </a:xfrm>
          </p:grpSpPr>
          <p:sp>
            <p:nvSpPr>
              <p:cNvPr id="18" name="左箭头 20">
                <a:extLst>
                  <a:ext uri="{FF2B5EF4-FFF2-40B4-BE49-F238E27FC236}">
                    <a16:creationId xmlns:a16="http://schemas.microsoft.com/office/drawing/2014/main" id="{066F8588-0D66-42DF-896A-21C9DFDF8DA8}"/>
                  </a:ext>
                </a:extLst>
              </p:cNvPr>
              <p:cNvSpPr/>
              <p:nvPr/>
            </p:nvSpPr>
            <p:spPr>
              <a:xfrm rot="5400000">
                <a:off x="2204006" y="2036406"/>
                <a:ext cx="3725819" cy="503853"/>
              </a:xfrm>
              <a:prstGeom prst="leftArrow">
                <a:avLst>
                  <a:gd name="adj1" fmla="val 8333"/>
                  <a:gd name="adj2" fmla="val 110407"/>
                </a:avLst>
              </a:prstGeom>
              <a:solidFill>
                <a:srgbClr val="07070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grpSp>
            <p:nvGrpSpPr>
              <p:cNvPr id="20" name="组 23">
                <a:extLst>
                  <a:ext uri="{FF2B5EF4-FFF2-40B4-BE49-F238E27FC236}">
                    <a16:creationId xmlns:a16="http://schemas.microsoft.com/office/drawing/2014/main" id="{925D881D-B9CB-4A19-9062-5365E532B2CA}"/>
                  </a:ext>
                </a:extLst>
              </p:cNvPr>
              <p:cNvGrpSpPr/>
              <p:nvPr/>
            </p:nvGrpSpPr>
            <p:grpSpPr>
              <a:xfrm>
                <a:off x="3820265" y="3544095"/>
                <a:ext cx="493300" cy="771225"/>
                <a:chOff x="3712687" y="3380017"/>
                <a:chExt cx="697905" cy="986609"/>
              </a:xfrm>
            </p:grpSpPr>
            <p:grpSp>
              <p:nvGrpSpPr>
                <p:cNvPr id="21" name="组 24">
                  <a:extLst>
                    <a:ext uri="{FF2B5EF4-FFF2-40B4-BE49-F238E27FC236}">
                      <a16:creationId xmlns:a16="http://schemas.microsoft.com/office/drawing/2014/main" id="{6D200CD6-CBD2-4D4F-B38A-8C7FCF8B3A59}"/>
                    </a:ext>
                  </a:extLst>
                </p:cNvPr>
                <p:cNvGrpSpPr/>
                <p:nvPr/>
              </p:nvGrpSpPr>
              <p:grpSpPr>
                <a:xfrm>
                  <a:off x="4122028" y="3380017"/>
                  <a:ext cx="288564" cy="986609"/>
                  <a:chOff x="4122028" y="3380017"/>
                  <a:chExt cx="288564" cy="986609"/>
                </a:xfrm>
              </p:grpSpPr>
              <p:sp>
                <p:nvSpPr>
                  <p:cNvPr id="29" name="平行四边形 21">
                    <a:extLst>
                      <a:ext uri="{FF2B5EF4-FFF2-40B4-BE49-F238E27FC236}">
                        <a16:creationId xmlns:a16="http://schemas.microsoft.com/office/drawing/2014/main" id="{B4916406-6D9C-43B2-A82B-218330B80B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4141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0" name="平行四边形 22">
                    <a:extLst>
                      <a:ext uri="{FF2B5EF4-FFF2-40B4-BE49-F238E27FC236}">
                        <a16:creationId xmlns:a16="http://schemas.microsoft.com/office/drawing/2014/main" id="{9E3317B5-CBBB-4497-BFB8-14E56C829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6240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1" name="平行四边形 23">
                    <a:extLst>
                      <a:ext uri="{FF2B5EF4-FFF2-40B4-BE49-F238E27FC236}">
                        <a16:creationId xmlns:a16="http://schemas.microsoft.com/office/drawing/2014/main" id="{223EBA25-68B5-4660-8232-493EAB44B7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8339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2" name="平行四边形 24">
                    <a:extLst>
                      <a:ext uri="{FF2B5EF4-FFF2-40B4-BE49-F238E27FC236}">
                        <a16:creationId xmlns:a16="http://schemas.microsoft.com/office/drawing/2014/main" id="{63434C05-B91E-4745-AE9F-2F9C104192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40438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  <p:grpSp>
              <p:nvGrpSpPr>
                <p:cNvPr id="22" name="组 25">
                  <a:extLst>
                    <a:ext uri="{FF2B5EF4-FFF2-40B4-BE49-F238E27FC236}">
                      <a16:creationId xmlns:a16="http://schemas.microsoft.com/office/drawing/2014/main" id="{9DF4FC97-85EC-4D91-8963-2A23AC1DBECB}"/>
                    </a:ext>
                  </a:extLst>
                </p:cNvPr>
                <p:cNvGrpSpPr/>
                <p:nvPr/>
              </p:nvGrpSpPr>
              <p:grpSpPr>
                <a:xfrm flipH="1">
                  <a:off x="3712687" y="3380017"/>
                  <a:ext cx="288564" cy="986609"/>
                  <a:chOff x="4274428" y="3532417"/>
                  <a:chExt cx="288564" cy="986609"/>
                </a:xfrm>
              </p:grpSpPr>
              <p:sp>
                <p:nvSpPr>
                  <p:cNvPr id="24" name="平行四边形 17">
                    <a:extLst>
                      <a:ext uri="{FF2B5EF4-FFF2-40B4-BE49-F238E27FC236}">
                        <a16:creationId xmlns:a16="http://schemas.microsoft.com/office/drawing/2014/main" id="{CBEC111D-C7D2-4B9A-BB9D-FF1DEDF7A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5665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5" name="平行四边形 18">
                    <a:extLst>
                      <a:ext uri="{FF2B5EF4-FFF2-40B4-BE49-F238E27FC236}">
                        <a16:creationId xmlns:a16="http://schemas.microsoft.com/office/drawing/2014/main" id="{39EE98FE-5F47-4A31-AFA2-00F6EB309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7764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7" name="平行四边形 19">
                    <a:extLst>
                      <a:ext uri="{FF2B5EF4-FFF2-40B4-BE49-F238E27FC236}">
                        <a16:creationId xmlns:a16="http://schemas.microsoft.com/office/drawing/2014/main" id="{FF94EA4D-7954-4F5F-8941-5CA8566791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9863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8" name="平行四边形 20">
                    <a:extLst>
                      <a:ext uri="{FF2B5EF4-FFF2-40B4-BE49-F238E27FC236}">
                        <a16:creationId xmlns:a16="http://schemas.microsoft.com/office/drawing/2014/main" id="{9173CB6D-B892-4DF7-AF97-54602DDCB8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41962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</p:grpSp>
        </p:grpSp>
      </p:grpSp>
      <p:sp>
        <p:nvSpPr>
          <p:cNvPr id="41" name="文本框 9">
            <a:extLst>
              <a:ext uri="{FF2B5EF4-FFF2-40B4-BE49-F238E27FC236}">
                <a16:creationId xmlns:a16="http://schemas.microsoft.com/office/drawing/2014/main" id="{A404058E-5B7A-4DDA-ADF5-A955E9D5A9B2}"/>
              </a:ext>
            </a:extLst>
          </p:cNvPr>
          <p:cNvSpPr txBox="1"/>
          <p:nvPr/>
        </p:nvSpPr>
        <p:spPr>
          <a:xfrm>
            <a:off x="5341117" y="492170"/>
            <a:ext cx="445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蘋果樹下的人生</a:t>
            </a:r>
            <a:r>
              <a:rPr lang="en-US" altLang="zh-TW" sz="32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44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5EBFF4-2B81-4CC0-8C95-07EDB3F334EA}"/>
              </a:ext>
            </a:extLst>
          </p:cNvPr>
          <p:cNvSpPr txBox="1"/>
          <p:nvPr/>
        </p:nvSpPr>
        <p:spPr>
          <a:xfrm>
            <a:off x="5341117" y="106362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6" name="组 58">
            <a:extLst>
              <a:ext uri="{FF2B5EF4-FFF2-40B4-BE49-F238E27FC236}">
                <a16:creationId xmlns:a16="http://schemas.microsoft.com/office/drawing/2014/main" id="{D2AD195B-9661-4A28-80AE-E156CF6500D4}"/>
              </a:ext>
            </a:extLst>
          </p:cNvPr>
          <p:cNvGrpSpPr/>
          <p:nvPr/>
        </p:nvGrpSpPr>
        <p:grpSpPr>
          <a:xfrm>
            <a:off x="767126" y="1670538"/>
            <a:ext cx="10038620" cy="4994031"/>
            <a:chOff x="1713834" y="1499661"/>
            <a:chExt cx="3898111" cy="1704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2F35AF-A78B-474A-B94D-15455B2DD477}"/>
                </a:ext>
              </a:extLst>
            </p:cNvPr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F00206-C2F7-422D-A9E4-986B3EB43A54}"/>
                </a:ext>
              </a:extLst>
            </p:cNvPr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rgbClr val="FFD200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FC212E6-629E-49AC-9D32-88E0676B5E3D}"/>
              </a:ext>
            </a:extLst>
          </p:cNvPr>
          <p:cNvSpPr txBox="1"/>
          <p:nvPr/>
        </p:nvSpPr>
        <p:spPr>
          <a:xfrm flipH="1">
            <a:off x="9485415" y="2166622"/>
            <a:ext cx="75854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en-US" altLang="zh-CN" sz="8000" b="1" dirty="0">
                <a:solidFill>
                  <a:srgbClr val="FFFFFF"/>
                </a:solidFill>
                <a:latin typeface="Century Gothic"/>
                <a:ea typeface="微软雅黑"/>
              </a:rPr>
              <a:t>2</a:t>
            </a:r>
            <a:endParaRPr kumimoji="1" lang="zh-CN" altLang="en-US" sz="80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641427" y="3304819"/>
            <a:ext cx="2699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灣流</a:t>
            </a:r>
            <a:r>
              <a:rPr lang="en-US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zh-TW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溯源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E30FFE-EBD4-425C-B35C-61AFA25AD142}"/>
              </a:ext>
            </a:extLst>
          </p:cNvPr>
          <p:cNvSpPr txBox="1"/>
          <p:nvPr/>
        </p:nvSpPr>
        <p:spPr>
          <a:xfrm>
            <a:off x="3128619" y="27506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圆角矩形 6">
            <a:extLst>
              <a:ext uri="{FF2B5EF4-FFF2-40B4-BE49-F238E27FC236}">
                <a16:creationId xmlns:a16="http://schemas.microsoft.com/office/drawing/2014/main" id="{21F639B0-1391-4CB4-8B2E-EFDAA68A1AA4}"/>
              </a:ext>
            </a:extLst>
          </p:cNvPr>
          <p:cNvSpPr/>
          <p:nvPr/>
        </p:nvSpPr>
        <p:spPr>
          <a:xfrm>
            <a:off x="3398168" y="5363299"/>
            <a:ext cx="2075554" cy="210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5">
            <a:extLst>
              <a:ext uri="{FF2B5EF4-FFF2-40B4-BE49-F238E27FC236}">
                <a16:creationId xmlns:a16="http://schemas.microsoft.com/office/drawing/2014/main" id="{286E6B8B-A84D-4170-BF13-352A74FD4013}"/>
              </a:ext>
            </a:extLst>
          </p:cNvPr>
          <p:cNvSpPr/>
          <p:nvPr/>
        </p:nvSpPr>
        <p:spPr>
          <a:xfrm>
            <a:off x="3398168" y="1943941"/>
            <a:ext cx="2075554" cy="163081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E5C47F1-818C-419E-973D-0F88C8FED09E}"/>
              </a:ext>
            </a:extLst>
          </p:cNvPr>
          <p:cNvSpPr txBox="1"/>
          <p:nvPr/>
        </p:nvSpPr>
        <p:spPr>
          <a:xfrm>
            <a:off x="3513487" y="1777166"/>
            <a:ext cx="74505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體育、英文、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理科、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歷史科及國文科進行五科跨領域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之選修課程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，以不同面向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台南在地運河、台江與鄭成功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擬訂體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適能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目標逐步達成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，並於課程結束前可以具備划獨木舟之能力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可培養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繼往開來之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志。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對應學群：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地球環境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大眾傳播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文史哲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遊憩運動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38928" y="4480703"/>
            <a:ext cx="2121832" cy="2323556"/>
            <a:chOff x="1192119" y="1521616"/>
            <a:chExt cx="4022468" cy="4590877"/>
          </a:xfrm>
        </p:grpSpPr>
        <p:sp>
          <p:nvSpPr>
            <p:cNvPr id="15" name="椭圆 5">
              <a:extLst>
                <a:ext uri="{FF2B5EF4-FFF2-40B4-BE49-F238E27FC236}">
                  <a16:creationId xmlns:a16="http://schemas.microsoft.com/office/drawing/2014/main" id="{2F854E18-7986-4E29-9960-3B909B8F84DC}"/>
                </a:ext>
              </a:extLst>
            </p:cNvPr>
            <p:cNvSpPr/>
            <p:nvPr/>
          </p:nvSpPr>
          <p:spPr>
            <a:xfrm flipH="1">
              <a:off x="1192119" y="2090025"/>
              <a:ext cx="4022468" cy="4022468"/>
            </a:xfrm>
            <a:prstGeom prst="ellipse">
              <a:avLst/>
            </a:prstGeom>
            <a:solidFill>
              <a:srgbClr val="F9DB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组 20">
              <a:extLst>
                <a:ext uri="{FF2B5EF4-FFF2-40B4-BE49-F238E27FC236}">
                  <a16:creationId xmlns:a16="http://schemas.microsoft.com/office/drawing/2014/main" id="{17800DD9-06CF-4E44-B017-5B04EC8E35C6}"/>
                </a:ext>
              </a:extLst>
            </p:cNvPr>
            <p:cNvGrpSpPr/>
            <p:nvPr/>
          </p:nvGrpSpPr>
          <p:grpSpPr>
            <a:xfrm>
              <a:off x="1702268" y="2567708"/>
              <a:ext cx="3032860" cy="3032860"/>
              <a:chOff x="2522719" y="997209"/>
              <a:chExt cx="2853432" cy="2853432"/>
            </a:xfrm>
          </p:grpSpPr>
          <p:sp>
            <p:nvSpPr>
              <p:cNvPr id="33" name="椭圆 7">
                <a:extLst>
                  <a:ext uri="{FF2B5EF4-FFF2-40B4-BE49-F238E27FC236}">
                    <a16:creationId xmlns:a16="http://schemas.microsoft.com/office/drawing/2014/main" id="{3CC1E247-3971-4057-B530-5409815BB6D6}"/>
                  </a:ext>
                </a:extLst>
              </p:cNvPr>
              <p:cNvSpPr/>
              <p:nvPr/>
            </p:nvSpPr>
            <p:spPr>
              <a:xfrm flipH="1">
                <a:off x="2522719" y="997209"/>
                <a:ext cx="2853432" cy="28534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4" name="椭圆 8">
                <a:extLst>
                  <a:ext uri="{FF2B5EF4-FFF2-40B4-BE49-F238E27FC236}">
                    <a16:creationId xmlns:a16="http://schemas.microsoft.com/office/drawing/2014/main" id="{9C235B1E-B1C1-467E-BA13-D8E437614841}"/>
                  </a:ext>
                </a:extLst>
              </p:cNvPr>
              <p:cNvSpPr/>
              <p:nvPr/>
            </p:nvSpPr>
            <p:spPr>
              <a:xfrm flipH="1">
                <a:off x="2810220" y="1284710"/>
                <a:ext cx="2278430" cy="227843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椭圆 9">
                <a:extLst>
                  <a:ext uri="{FF2B5EF4-FFF2-40B4-BE49-F238E27FC236}">
                    <a16:creationId xmlns:a16="http://schemas.microsoft.com/office/drawing/2014/main" id="{037EF7F4-9992-4527-8788-DF227EC3F0B6}"/>
                  </a:ext>
                </a:extLst>
              </p:cNvPr>
              <p:cNvSpPr/>
              <p:nvPr/>
            </p:nvSpPr>
            <p:spPr>
              <a:xfrm flipH="1">
                <a:off x="3139689" y="1591844"/>
                <a:ext cx="1619492" cy="161949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6" name="椭圆 10">
                <a:extLst>
                  <a:ext uri="{FF2B5EF4-FFF2-40B4-BE49-F238E27FC236}">
                    <a16:creationId xmlns:a16="http://schemas.microsoft.com/office/drawing/2014/main" id="{0A82F725-760D-4C1D-861A-77A198CF666F}"/>
                  </a:ext>
                </a:extLst>
              </p:cNvPr>
              <p:cNvSpPr/>
              <p:nvPr/>
            </p:nvSpPr>
            <p:spPr>
              <a:xfrm flipH="1">
                <a:off x="3400930" y="1853086"/>
                <a:ext cx="1097010" cy="109701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椭圆 11">
                <a:extLst>
                  <a:ext uri="{FF2B5EF4-FFF2-40B4-BE49-F238E27FC236}">
                    <a16:creationId xmlns:a16="http://schemas.microsoft.com/office/drawing/2014/main" id="{21E47EEA-A0A5-4350-88E6-5CCCBCDC50DD}"/>
                  </a:ext>
                </a:extLst>
              </p:cNvPr>
              <p:cNvSpPr/>
              <p:nvPr/>
            </p:nvSpPr>
            <p:spPr>
              <a:xfrm flipH="1">
                <a:off x="3637792" y="2089948"/>
                <a:ext cx="623286" cy="62328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17" name="组 21">
              <a:extLst>
                <a:ext uri="{FF2B5EF4-FFF2-40B4-BE49-F238E27FC236}">
                  <a16:creationId xmlns:a16="http://schemas.microsoft.com/office/drawing/2014/main" id="{F4CBA9A9-0AC1-4566-8291-22EFE00C8582}"/>
                </a:ext>
              </a:extLst>
            </p:cNvPr>
            <p:cNvGrpSpPr/>
            <p:nvPr/>
          </p:nvGrpSpPr>
          <p:grpSpPr>
            <a:xfrm rot="13138453">
              <a:off x="4032882" y="1521616"/>
              <a:ext cx="385894" cy="2979219"/>
              <a:chOff x="3814989" y="425423"/>
              <a:chExt cx="503853" cy="3889897"/>
            </a:xfrm>
          </p:grpSpPr>
          <p:sp>
            <p:nvSpPr>
              <p:cNvPr id="18" name="左箭头 20">
                <a:extLst>
                  <a:ext uri="{FF2B5EF4-FFF2-40B4-BE49-F238E27FC236}">
                    <a16:creationId xmlns:a16="http://schemas.microsoft.com/office/drawing/2014/main" id="{066F8588-0D66-42DF-896A-21C9DFDF8DA8}"/>
                  </a:ext>
                </a:extLst>
              </p:cNvPr>
              <p:cNvSpPr/>
              <p:nvPr/>
            </p:nvSpPr>
            <p:spPr>
              <a:xfrm rot="5400000">
                <a:off x="2204006" y="2036406"/>
                <a:ext cx="3725819" cy="503853"/>
              </a:xfrm>
              <a:prstGeom prst="leftArrow">
                <a:avLst>
                  <a:gd name="adj1" fmla="val 8333"/>
                  <a:gd name="adj2" fmla="val 110407"/>
                </a:avLst>
              </a:prstGeom>
              <a:solidFill>
                <a:srgbClr val="07070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grpSp>
            <p:nvGrpSpPr>
              <p:cNvPr id="20" name="组 23">
                <a:extLst>
                  <a:ext uri="{FF2B5EF4-FFF2-40B4-BE49-F238E27FC236}">
                    <a16:creationId xmlns:a16="http://schemas.microsoft.com/office/drawing/2014/main" id="{925D881D-B9CB-4A19-9062-5365E532B2CA}"/>
                  </a:ext>
                </a:extLst>
              </p:cNvPr>
              <p:cNvGrpSpPr/>
              <p:nvPr/>
            </p:nvGrpSpPr>
            <p:grpSpPr>
              <a:xfrm>
                <a:off x="3820265" y="3544095"/>
                <a:ext cx="493300" cy="771225"/>
                <a:chOff x="3712687" y="3380017"/>
                <a:chExt cx="697905" cy="986609"/>
              </a:xfrm>
            </p:grpSpPr>
            <p:grpSp>
              <p:nvGrpSpPr>
                <p:cNvPr id="21" name="组 24">
                  <a:extLst>
                    <a:ext uri="{FF2B5EF4-FFF2-40B4-BE49-F238E27FC236}">
                      <a16:creationId xmlns:a16="http://schemas.microsoft.com/office/drawing/2014/main" id="{6D200CD6-CBD2-4D4F-B38A-8C7FCF8B3A59}"/>
                    </a:ext>
                  </a:extLst>
                </p:cNvPr>
                <p:cNvGrpSpPr/>
                <p:nvPr/>
              </p:nvGrpSpPr>
              <p:grpSpPr>
                <a:xfrm>
                  <a:off x="4122028" y="3380017"/>
                  <a:ext cx="288564" cy="986609"/>
                  <a:chOff x="4122028" y="3380017"/>
                  <a:chExt cx="288564" cy="986609"/>
                </a:xfrm>
              </p:grpSpPr>
              <p:sp>
                <p:nvSpPr>
                  <p:cNvPr id="29" name="平行四边形 21">
                    <a:extLst>
                      <a:ext uri="{FF2B5EF4-FFF2-40B4-BE49-F238E27FC236}">
                        <a16:creationId xmlns:a16="http://schemas.microsoft.com/office/drawing/2014/main" id="{B4916406-6D9C-43B2-A82B-218330B80B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4141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0" name="平行四边形 22">
                    <a:extLst>
                      <a:ext uri="{FF2B5EF4-FFF2-40B4-BE49-F238E27FC236}">
                        <a16:creationId xmlns:a16="http://schemas.microsoft.com/office/drawing/2014/main" id="{9E3317B5-CBBB-4497-BFB8-14E56C829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6240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1" name="平行四边形 23">
                    <a:extLst>
                      <a:ext uri="{FF2B5EF4-FFF2-40B4-BE49-F238E27FC236}">
                        <a16:creationId xmlns:a16="http://schemas.microsoft.com/office/drawing/2014/main" id="{223EBA25-68B5-4660-8232-493EAB44B7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8339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2" name="平行四边形 24">
                    <a:extLst>
                      <a:ext uri="{FF2B5EF4-FFF2-40B4-BE49-F238E27FC236}">
                        <a16:creationId xmlns:a16="http://schemas.microsoft.com/office/drawing/2014/main" id="{63434C05-B91E-4745-AE9F-2F9C104192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40438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  <p:grpSp>
              <p:nvGrpSpPr>
                <p:cNvPr id="22" name="组 25">
                  <a:extLst>
                    <a:ext uri="{FF2B5EF4-FFF2-40B4-BE49-F238E27FC236}">
                      <a16:creationId xmlns:a16="http://schemas.microsoft.com/office/drawing/2014/main" id="{9DF4FC97-85EC-4D91-8963-2A23AC1DBECB}"/>
                    </a:ext>
                  </a:extLst>
                </p:cNvPr>
                <p:cNvGrpSpPr/>
                <p:nvPr/>
              </p:nvGrpSpPr>
              <p:grpSpPr>
                <a:xfrm flipH="1">
                  <a:off x="3712687" y="3380017"/>
                  <a:ext cx="288564" cy="986609"/>
                  <a:chOff x="4274428" y="3532417"/>
                  <a:chExt cx="288564" cy="986609"/>
                </a:xfrm>
              </p:grpSpPr>
              <p:sp>
                <p:nvSpPr>
                  <p:cNvPr id="24" name="平行四边形 17">
                    <a:extLst>
                      <a:ext uri="{FF2B5EF4-FFF2-40B4-BE49-F238E27FC236}">
                        <a16:creationId xmlns:a16="http://schemas.microsoft.com/office/drawing/2014/main" id="{CBEC111D-C7D2-4B9A-BB9D-FF1DEDF7A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5665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5" name="平行四边形 18">
                    <a:extLst>
                      <a:ext uri="{FF2B5EF4-FFF2-40B4-BE49-F238E27FC236}">
                        <a16:creationId xmlns:a16="http://schemas.microsoft.com/office/drawing/2014/main" id="{39EE98FE-5F47-4A31-AFA2-00F6EB309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7764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7" name="平行四边形 19">
                    <a:extLst>
                      <a:ext uri="{FF2B5EF4-FFF2-40B4-BE49-F238E27FC236}">
                        <a16:creationId xmlns:a16="http://schemas.microsoft.com/office/drawing/2014/main" id="{FF94EA4D-7954-4F5F-8941-5CA8566791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9863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8" name="平行四边形 20">
                    <a:extLst>
                      <a:ext uri="{FF2B5EF4-FFF2-40B4-BE49-F238E27FC236}">
                        <a16:creationId xmlns:a16="http://schemas.microsoft.com/office/drawing/2014/main" id="{9173CB6D-B892-4DF7-AF97-54602DDCB8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41962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</p:grpSp>
        </p:grpSp>
      </p:grpSp>
      <p:sp>
        <p:nvSpPr>
          <p:cNvPr id="41" name="文本框 9">
            <a:extLst>
              <a:ext uri="{FF2B5EF4-FFF2-40B4-BE49-F238E27FC236}">
                <a16:creationId xmlns:a16="http://schemas.microsoft.com/office/drawing/2014/main" id="{A404058E-5B7A-4DDA-ADF5-A955E9D5A9B2}"/>
              </a:ext>
            </a:extLst>
          </p:cNvPr>
          <p:cNvSpPr txBox="1"/>
          <p:nvPr/>
        </p:nvSpPr>
        <p:spPr>
          <a:xfrm>
            <a:off x="5341117" y="492170"/>
            <a:ext cx="445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TW" altLang="zh-TW" sz="32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灣流</a:t>
            </a:r>
            <a:r>
              <a:rPr lang="en-US" altLang="zh-TW" sz="32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zh-TW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溯源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3336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271" y="-488943"/>
            <a:ext cx="2642654" cy="2101833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4C460069-36A6-4F5D-A84B-37A37CC5D86F}"/>
              </a:ext>
            </a:extLst>
          </p:cNvPr>
          <p:cNvSpPr/>
          <p:nvPr/>
        </p:nvSpPr>
        <p:spPr>
          <a:xfrm>
            <a:off x="5017750" y="2788601"/>
            <a:ext cx="2078608" cy="2078608"/>
          </a:xfrm>
          <a:prstGeom prst="ellipse">
            <a:avLst/>
          </a:prstGeom>
          <a:solidFill>
            <a:srgbClr val="FFD2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612711B-48A1-4F12-8668-CEEDBEFE83FA}"/>
              </a:ext>
            </a:extLst>
          </p:cNvPr>
          <p:cNvSpPr/>
          <p:nvPr/>
        </p:nvSpPr>
        <p:spPr>
          <a:xfrm>
            <a:off x="4903197" y="2701641"/>
            <a:ext cx="2280118" cy="2280118"/>
          </a:xfrm>
          <a:prstGeom prst="ellipse">
            <a:avLst/>
          </a:prstGeom>
          <a:noFill/>
          <a:ln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3C7AC1D-95D5-41C0-BD14-5F98AC7FBE7D}"/>
              </a:ext>
            </a:extLst>
          </p:cNvPr>
          <p:cNvCxnSpPr/>
          <p:nvPr/>
        </p:nvCxnSpPr>
        <p:spPr>
          <a:xfrm>
            <a:off x="6043256" y="5096063"/>
            <a:ext cx="165140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158BA0-D016-46A2-BAC2-FB5DD9884246}"/>
              </a:ext>
            </a:extLst>
          </p:cNvPr>
          <p:cNvGrpSpPr/>
          <p:nvPr/>
        </p:nvGrpSpPr>
        <p:grpSpPr>
          <a:xfrm>
            <a:off x="7734022" y="2026851"/>
            <a:ext cx="633366" cy="633367"/>
            <a:chOff x="3995936" y="1495373"/>
            <a:chExt cx="720080" cy="720080"/>
          </a:xfrm>
          <a:solidFill>
            <a:srgbClr val="FFD200"/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453D04E-925E-4B4B-8121-A9160BD33F47}"/>
                </a:ext>
              </a:extLst>
            </p:cNvPr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A34EB770-B3A6-44E9-8CC3-76D890C4264D}"/>
                </a:ext>
              </a:extLst>
            </p:cNvPr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AC4634A-87B1-4EBC-8C32-630E83187D43}"/>
              </a:ext>
            </a:extLst>
          </p:cNvPr>
          <p:cNvGrpSpPr/>
          <p:nvPr/>
        </p:nvGrpSpPr>
        <p:grpSpPr>
          <a:xfrm>
            <a:off x="7712334" y="4779342"/>
            <a:ext cx="633366" cy="633366"/>
            <a:chOff x="3995936" y="4087662"/>
            <a:chExt cx="720080" cy="720080"/>
          </a:xfrm>
          <a:solidFill>
            <a:srgbClr val="FFD200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FC79E00-BA4D-41FA-8D37-75E70D691A9A}"/>
                </a:ext>
              </a:extLst>
            </p:cNvPr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B5772195-962C-4562-B387-330D764ED871}"/>
                </a:ext>
              </a:extLst>
            </p:cNvPr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8AB118C-6A60-4965-AC82-C351B6C6508B}"/>
              </a:ext>
            </a:extLst>
          </p:cNvPr>
          <p:cNvCxnSpPr/>
          <p:nvPr/>
        </p:nvCxnSpPr>
        <p:spPr>
          <a:xfrm>
            <a:off x="4658224" y="2387929"/>
            <a:ext cx="14953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A44319E-9C3C-4116-8E87-2ABBA79817F0}"/>
              </a:ext>
            </a:extLst>
          </p:cNvPr>
          <p:cNvCxnSpPr/>
          <p:nvPr/>
        </p:nvCxnSpPr>
        <p:spPr>
          <a:xfrm>
            <a:off x="4658224" y="5099517"/>
            <a:ext cx="14953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DD4C840-4858-46AF-81B6-56B7B27994E1}"/>
              </a:ext>
            </a:extLst>
          </p:cNvPr>
          <p:cNvGrpSpPr/>
          <p:nvPr/>
        </p:nvGrpSpPr>
        <p:grpSpPr>
          <a:xfrm>
            <a:off x="4001590" y="2057558"/>
            <a:ext cx="633366" cy="633367"/>
            <a:chOff x="3995936" y="1495373"/>
            <a:chExt cx="720080" cy="720080"/>
          </a:xfrm>
          <a:solidFill>
            <a:srgbClr val="FFD200"/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659C5687-AD9E-4B32-A156-40B0C4D4883E}"/>
                </a:ext>
              </a:extLst>
            </p:cNvPr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4FCB67AB-8366-4AFE-AA70-AC03DECC50D8}"/>
                </a:ext>
              </a:extLst>
            </p:cNvPr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2A5F2B2-0158-4B82-9530-0366E76CF3F3}"/>
              </a:ext>
            </a:extLst>
          </p:cNvPr>
          <p:cNvGrpSpPr/>
          <p:nvPr/>
        </p:nvGrpSpPr>
        <p:grpSpPr>
          <a:xfrm>
            <a:off x="3955813" y="4810050"/>
            <a:ext cx="633366" cy="633366"/>
            <a:chOff x="3995936" y="4087662"/>
            <a:chExt cx="720080" cy="720080"/>
          </a:xfrm>
          <a:solidFill>
            <a:srgbClr val="FFD200"/>
          </a:solidFill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20F38AE-C161-436A-A6F9-8222EDA09D2F}"/>
                </a:ext>
              </a:extLst>
            </p:cNvPr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33A11851-1330-4C0A-AA09-E29B1417857B}"/>
                </a:ext>
              </a:extLst>
            </p:cNvPr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29">
            <a:extLst>
              <a:ext uri="{FF2B5EF4-FFF2-40B4-BE49-F238E27FC236}">
                <a16:creationId xmlns:a16="http://schemas.microsoft.com/office/drawing/2014/main" id="{0A1DAA30-FB81-4D2C-9064-E4290E61AC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78086" y="3189451"/>
            <a:ext cx="1225389" cy="1140460"/>
            <a:chOff x="4239" y="2878"/>
            <a:chExt cx="606" cy="564"/>
          </a:xfrm>
          <a:solidFill>
            <a:schemeClr val="bg1"/>
          </a:solidFill>
        </p:grpSpPr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A2CE2DD-9F8D-4A3D-ABC3-BE2273980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2878"/>
              <a:ext cx="282" cy="219"/>
            </a:xfrm>
            <a:custGeom>
              <a:avLst/>
              <a:gdLst>
                <a:gd name="T0" fmla="*/ 0 w 1242"/>
                <a:gd name="T1" fmla="*/ 483 h 963"/>
                <a:gd name="T2" fmla="*/ 140 w 1242"/>
                <a:gd name="T3" fmla="*/ 622 h 963"/>
                <a:gd name="T4" fmla="*/ 265 w 1242"/>
                <a:gd name="T5" fmla="*/ 606 h 963"/>
                <a:gd name="T6" fmla="*/ 279 w 1242"/>
                <a:gd name="T7" fmla="*/ 690 h 963"/>
                <a:gd name="T8" fmla="*/ 279 w 1242"/>
                <a:gd name="T9" fmla="*/ 963 h 963"/>
                <a:gd name="T10" fmla="*/ 511 w 1242"/>
                <a:gd name="T11" fmla="*/ 963 h 963"/>
                <a:gd name="T12" fmla="*/ 553 w 1242"/>
                <a:gd name="T13" fmla="*/ 953 h 963"/>
                <a:gd name="T14" fmla="*/ 547 w 1242"/>
                <a:gd name="T15" fmla="*/ 867 h 963"/>
                <a:gd name="T16" fmla="*/ 759 w 1242"/>
                <a:gd name="T17" fmla="*/ 675 h 963"/>
                <a:gd name="T18" fmla="*/ 971 w 1242"/>
                <a:gd name="T19" fmla="*/ 867 h 963"/>
                <a:gd name="T20" fmla="*/ 965 w 1242"/>
                <a:gd name="T21" fmla="*/ 953 h 963"/>
                <a:gd name="T22" fmla="*/ 1006 w 1242"/>
                <a:gd name="T23" fmla="*/ 963 h 963"/>
                <a:gd name="T24" fmla="*/ 1239 w 1242"/>
                <a:gd name="T25" fmla="*/ 963 h 963"/>
                <a:gd name="T26" fmla="*/ 1239 w 1242"/>
                <a:gd name="T27" fmla="*/ 117 h 963"/>
                <a:gd name="T28" fmla="*/ 1214 w 1242"/>
                <a:gd name="T29" fmla="*/ 28 h 963"/>
                <a:gd name="T30" fmla="*/ 1118 w 1242"/>
                <a:gd name="T31" fmla="*/ 3 h 963"/>
                <a:gd name="T32" fmla="*/ 279 w 1242"/>
                <a:gd name="T33" fmla="*/ 3 h 963"/>
                <a:gd name="T34" fmla="*/ 279 w 1242"/>
                <a:gd name="T35" fmla="*/ 276 h 963"/>
                <a:gd name="T36" fmla="*/ 265 w 1242"/>
                <a:gd name="T37" fmla="*/ 361 h 963"/>
                <a:gd name="T38" fmla="*/ 140 w 1242"/>
                <a:gd name="T39" fmla="*/ 344 h 963"/>
                <a:gd name="T40" fmla="*/ 0 w 1242"/>
                <a:gd name="T41" fmla="*/ 48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2" h="963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11F43EE1-5040-48A8-8B23-A2C5C2BA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878"/>
              <a:ext cx="219" cy="282"/>
            </a:xfrm>
            <a:custGeom>
              <a:avLst/>
              <a:gdLst>
                <a:gd name="T0" fmla="*/ 5 w 965"/>
                <a:gd name="T1" fmla="*/ 965 h 1244"/>
                <a:gd name="T2" fmla="*/ 279 w 965"/>
                <a:gd name="T3" fmla="*/ 965 h 1244"/>
                <a:gd name="T4" fmla="*/ 363 w 965"/>
                <a:gd name="T5" fmla="*/ 979 h 1244"/>
                <a:gd name="T6" fmla="*/ 346 w 965"/>
                <a:gd name="T7" fmla="*/ 1104 h 1244"/>
                <a:gd name="T8" fmla="*/ 485 w 965"/>
                <a:gd name="T9" fmla="*/ 1244 h 1244"/>
                <a:gd name="T10" fmla="*/ 625 w 965"/>
                <a:gd name="T11" fmla="*/ 1104 h 1244"/>
                <a:gd name="T12" fmla="*/ 608 w 965"/>
                <a:gd name="T13" fmla="*/ 979 h 1244"/>
                <a:gd name="T14" fmla="*/ 692 w 965"/>
                <a:gd name="T15" fmla="*/ 965 h 1244"/>
                <a:gd name="T16" fmla="*/ 965 w 965"/>
                <a:gd name="T17" fmla="*/ 965 h 1244"/>
                <a:gd name="T18" fmla="*/ 965 w 965"/>
                <a:gd name="T19" fmla="*/ 733 h 1244"/>
                <a:gd name="T20" fmla="*/ 955 w 965"/>
                <a:gd name="T21" fmla="*/ 691 h 1244"/>
                <a:gd name="T22" fmla="*/ 869 w 965"/>
                <a:gd name="T23" fmla="*/ 697 h 1244"/>
                <a:gd name="T24" fmla="*/ 677 w 965"/>
                <a:gd name="T25" fmla="*/ 485 h 1244"/>
                <a:gd name="T26" fmla="*/ 869 w 965"/>
                <a:gd name="T27" fmla="*/ 273 h 1244"/>
                <a:gd name="T28" fmla="*/ 955 w 965"/>
                <a:gd name="T29" fmla="*/ 280 h 1244"/>
                <a:gd name="T30" fmla="*/ 965 w 965"/>
                <a:gd name="T31" fmla="*/ 238 h 1244"/>
                <a:gd name="T32" fmla="*/ 965 w 965"/>
                <a:gd name="T33" fmla="*/ 5 h 1244"/>
                <a:gd name="T34" fmla="*/ 141 w 965"/>
                <a:gd name="T35" fmla="*/ 5 h 1244"/>
                <a:gd name="T36" fmla="*/ 31 w 965"/>
                <a:gd name="T37" fmla="*/ 30 h 1244"/>
                <a:gd name="T38" fmla="*/ 5 w 965"/>
                <a:gd name="T39" fmla="*/ 129 h 1244"/>
                <a:gd name="T40" fmla="*/ 5 w 965"/>
                <a:gd name="T41" fmla="*/ 96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124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E1864235-584D-4D30-A496-22F44AC96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113"/>
              <a:ext cx="281" cy="218"/>
            </a:xfrm>
            <a:custGeom>
              <a:avLst/>
              <a:gdLst>
                <a:gd name="T0" fmla="*/ 1240 w 1240"/>
                <a:gd name="T1" fmla="*/ 480 h 960"/>
                <a:gd name="T2" fmla="*/ 1101 w 1240"/>
                <a:gd name="T3" fmla="*/ 341 h 960"/>
                <a:gd name="T4" fmla="*/ 975 w 1240"/>
                <a:gd name="T5" fmla="*/ 357 h 960"/>
                <a:gd name="T6" fmla="*/ 961 w 1240"/>
                <a:gd name="T7" fmla="*/ 273 h 960"/>
                <a:gd name="T8" fmla="*/ 961 w 1240"/>
                <a:gd name="T9" fmla="*/ 0 h 960"/>
                <a:gd name="T10" fmla="*/ 729 w 1240"/>
                <a:gd name="T11" fmla="*/ 0 h 960"/>
                <a:gd name="T12" fmla="*/ 687 w 1240"/>
                <a:gd name="T13" fmla="*/ 10 h 960"/>
                <a:gd name="T14" fmla="*/ 693 w 1240"/>
                <a:gd name="T15" fmla="*/ 96 h 960"/>
                <a:gd name="T16" fmla="*/ 481 w 1240"/>
                <a:gd name="T17" fmla="*/ 288 h 960"/>
                <a:gd name="T18" fmla="*/ 270 w 1240"/>
                <a:gd name="T19" fmla="*/ 96 h 960"/>
                <a:gd name="T20" fmla="*/ 276 w 1240"/>
                <a:gd name="T21" fmla="*/ 10 h 960"/>
                <a:gd name="T22" fmla="*/ 234 w 1240"/>
                <a:gd name="T23" fmla="*/ 0 h 960"/>
                <a:gd name="T24" fmla="*/ 1 w 1240"/>
                <a:gd name="T25" fmla="*/ 0 h 960"/>
                <a:gd name="T26" fmla="*/ 1 w 1240"/>
                <a:gd name="T27" fmla="*/ 828 h 960"/>
                <a:gd name="T28" fmla="*/ 30 w 1240"/>
                <a:gd name="T29" fmla="*/ 928 h 960"/>
                <a:gd name="T30" fmla="*/ 129 w 1240"/>
                <a:gd name="T31" fmla="*/ 960 h 960"/>
                <a:gd name="T32" fmla="*/ 961 w 1240"/>
                <a:gd name="T33" fmla="*/ 960 h 960"/>
                <a:gd name="T34" fmla="*/ 961 w 1240"/>
                <a:gd name="T35" fmla="*/ 687 h 960"/>
                <a:gd name="T36" fmla="*/ 975 w 1240"/>
                <a:gd name="T37" fmla="*/ 602 h 960"/>
                <a:gd name="T38" fmla="*/ 1101 w 1240"/>
                <a:gd name="T39" fmla="*/ 619 h 960"/>
                <a:gd name="T40" fmla="*/ 1240 w 1240"/>
                <a:gd name="T4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0" h="96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6E617735-FFF6-40E5-B01C-BBA1D80D1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143"/>
              <a:ext cx="308" cy="299"/>
            </a:xfrm>
            <a:custGeom>
              <a:avLst/>
              <a:gdLst>
                <a:gd name="T0" fmla="*/ 770 w 1358"/>
                <a:gd name="T1" fmla="*/ 1267 h 1322"/>
                <a:gd name="T2" fmla="*/ 1358 w 1358"/>
                <a:gd name="T3" fmla="*/ 679 h 1322"/>
                <a:gd name="T4" fmla="*/ 1164 w 1358"/>
                <a:gd name="T5" fmla="*/ 486 h 1322"/>
                <a:gd name="T6" fmla="*/ 1114 w 1358"/>
                <a:gd name="T7" fmla="*/ 416 h 1322"/>
                <a:gd name="T8" fmla="*/ 1215 w 1358"/>
                <a:gd name="T9" fmla="*/ 339 h 1322"/>
                <a:gd name="T10" fmla="*/ 1215 w 1358"/>
                <a:gd name="T11" fmla="*/ 142 h 1322"/>
                <a:gd name="T12" fmla="*/ 1018 w 1358"/>
                <a:gd name="T13" fmla="*/ 142 h 1322"/>
                <a:gd name="T14" fmla="*/ 941 w 1358"/>
                <a:gd name="T15" fmla="*/ 243 h 1322"/>
                <a:gd name="T16" fmla="*/ 872 w 1358"/>
                <a:gd name="T17" fmla="*/ 193 h 1322"/>
                <a:gd name="T18" fmla="*/ 679 w 1358"/>
                <a:gd name="T19" fmla="*/ 0 h 1322"/>
                <a:gd name="T20" fmla="*/ 514 w 1358"/>
                <a:gd name="T21" fmla="*/ 164 h 1322"/>
                <a:gd name="T22" fmla="*/ 492 w 1358"/>
                <a:gd name="T23" fmla="*/ 201 h 1322"/>
                <a:gd name="T24" fmla="*/ 557 w 1358"/>
                <a:gd name="T25" fmla="*/ 258 h 1322"/>
                <a:gd name="T26" fmla="*/ 543 w 1358"/>
                <a:gd name="T27" fmla="*/ 543 h 1322"/>
                <a:gd name="T28" fmla="*/ 258 w 1358"/>
                <a:gd name="T29" fmla="*/ 557 h 1322"/>
                <a:gd name="T30" fmla="*/ 201 w 1358"/>
                <a:gd name="T31" fmla="*/ 492 h 1322"/>
                <a:gd name="T32" fmla="*/ 164 w 1358"/>
                <a:gd name="T33" fmla="*/ 514 h 1322"/>
                <a:gd name="T34" fmla="*/ 0 w 1358"/>
                <a:gd name="T35" fmla="*/ 679 h 1322"/>
                <a:gd name="T36" fmla="*/ 590 w 1358"/>
                <a:gd name="T37" fmla="*/ 1269 h 1322"/>
                <a:gd name="T38" fmla="*/ 679 w 1358"/>
                <a:gd name="T39" fmla="*/ 1322 h 1322"/>
                <a:gd name="T40" fmla="*/ 770 w 1358"/>
                <a:gd name="T41" fmla="*/ 126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8" h="1322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DFB0BA3B-570A-4FC1-8001-5CAB470D944D}"/>
              </a:ext>
            </a:extLst>
          </p:cNvPr>
          <p:cNvSpPr txBox="1"/>
          <p:nvPr/>
        </p:nvSpPr>
        <p:spPr>
          <a:xfrm>
            <a:off x="1304112" y="190723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課程屬性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7696DB2-F33D-46AB-AC2B-013E7F64093C}"/>
              </a:ext>
            </a:extLst>
          </p:cNvPr>
          <p:cNvSpPr txBox="1"/>
          <p:nvPr/>
        </p:nvSpPr>
        <p:spPr>
          <a:xfrm>
            <a:off x="978735" y="2443152"/>
            <a:ext cx="2510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/>
              <a:t>跨領域</a:t>
            </a:r>
            <a:r>
              <a:rPr lang="en-US" altLang="zh-TW" sz="2600" dirty="0" smtClean="0"/>
              <a:t>/</a:t>
            </a:r>
            <a:r>
              <a:rPr lang="zh-TW" altLang="en-US" sz="2600" dirty="0" smtClean="0"/>
              <a:t>跨科目</a:t>
            </a:r>
            <a:endParaRPr lang="en-US" altLang="zh-TW" sz="2600" dirty="0" smtClean="0"/>
          </a:p>
          <a:p>
            <a:r>
              <a:rPr lang="zh-TW" altLang="en-US" sz="2600" dirty="0" smtClean="0"/>
              <a:t>專題探究</a:t>
            </a:r>
            <a:endParaRPr lang="en-US" altLang="zh-TW" sz="2600" dirty="0" smtClean="0"/>
          </a:p>
          <a:p>
            <a:r>
              <a:rPr lang="zh-TW" altLang="en-US" sz="2600" dirty="0" smtClean="0"/>
              <a:t>實作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驗</a:t>
            </a:r>
            <a:r>
              <a:rPr lang="en-US" altLang="zh-TW" sz="2600" dirty="0" smtClean="0"/>
              <a:t>)</a:t>
            </a:r>
          </a:p>
          <a:p>
            <a:r>
              <a:rPr lang="zh-TW" altLang="en-US" sz="2600" dirty="0" smtClean="0"/>
              <a:t>探索體驗</a:t>
            </a:r>
            <a:endParaRPr lang="en-US" altLang="zh-TW" sz="2600" dirty="0" smtClean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62FD1CF-E641-4538-9BCB-7D859C5B1BA3}"/>
              </a:ext>
            </a:extLst>
          </p:cNvPr>
          <p:cNvSpPr txBox="1"/>
          <p:nvPr/>
        </p:nvSpPr>
        <p:spPr>
          <a:xfrm>
            <a:off x="1340999" y="427880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師資來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0373353-BE14-44D1-97D5-4A81DEE8A682}"/>
              </a:ext>
            </a:extLst>
          </p:cNvPr>
          <p:cNvSpPr txBox="1"/>
          <p:nvPr/>
        </p:nvSpPr>
        <p:spPr>
          <a:xfrm>
            <a:off x="1015622" y="4814729"/>
            <a:ext cx="25106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/>
              <a:t>校內跨科協同</a:t>
            </a:r>
            <a:endParaRPr lang="en-US" altLang="zh-TW" sz="2600" dirty="0"/>
          </a:p>
          <a:p>
            <a:r>
              <a:rPr lang="zh-TW" altLang="en-US" sz="2600" dirty="0"/>
              <a:t>校內單科</a:t>
            </a:r>
            <a:endParaRPr lang="zh-CN" altLang="en-US" sz="26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5A6B6DC-4B6E-4A40-A434-21EE076DC091}"/>
              </a:ext>
            </a:extLst>
          </p:cNvPr>
          <p:cNvSpPr txBox="1"/>
          <p:nvPr/>
        </p:nvSpPr>
        <p:spPr>
          <a:xfrm>
            <a:off x="9255327" y="193949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課綱核心素養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DF930A-78AE-4793-9084-4B1280B41E75}"/>
              </a:ext>
            </a:extLst>
          </p:cNvPr>
          <p:cNvSpPr txBox="1"/>
          <p:nvPr/>
        </p:nvSpPr>
        <p:spPr>
          <a:xfrm>
            <a:off x="9577035" y="2480768"/>
            <a:ext cx="2510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/>
              <a:t>自主行動</a:t>
            </a:r>
            <a:endParaRPr lang="en-US" altLang="zh-TW" sz="2600" dirty="0"/>
          </a:p>
          <a:p>
            <a:r>
              <a:rPr lang="zh-TW" altLang="en-US" sz="2600" dirty="0"/>
              <a:t>溝通互動</a:t>
            </a:r>
            <a:endParaRPr lang="en-US" altLang="zh-TW" sz="2600" dirty="0"/>
          </a:p>
          <a:p>
            <a:r>
              <a:rPr lang="zh-TW" altLang="en-US" sz="2600" dirty="0"/>
              <a:t>社會參與</a:t>
            </a:r>
            <a:endParaRPr lang="zh-CN" altLang="en-US" sz="26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0C16331-5F38-4F94-B6FB-5711A9AA3654}"/>
              </a:ext>
            </a:extLst>
          </p:cNvPr>
          <p:cNvSpPr txBox="1"/>
          <p:nvPr/>
        </p:nvSpPr>
        <p:spPr>
          <a:xfrm>
            <a:off x="8929950" y="281248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31C194A-5CA8-4634-A9F9-ABE31AFAC82B}"/>
              </a:ext>
            </a:extLst>
          </p:cNvPr>
          <p:cNvSpPr txBox="1"/>
          <p:nvPr/>
        </p:nvSpPr>
        <p:spPr>
          <a:xfrm>
            <a:off x="9201639" y="43650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教學大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綱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A9D7D82-4638-411B-B873-09EBDC250D5A}"/>
              </a:ext>
            </a:extLst>
          </p:cNvPr>
          <p:cNvSpPr txBox="1"/>
          <p:nvPr/>
        </p:nvSpPr>
        <p:spPr>
          <a:xfrm>
            <a:off x="9257998" y="5011435"/>
            <a:ext cx="25106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/>
              <a:t>各週教學主題</a:t>
            </a:r>
            <a:endParaRPr lang="en-US" altLang="zh-TW" sz="2600" dirty="0"/>
          </a:p>
          <a:p>
            <a:r>
              <a:rPr lang="zh-TW" altLang="en-US" sz="2600" dirty="0"/>
              <a:t>內容綱要</a:t>
            </a:r>
            <a:endParaRPr lang="en-US" altLang="zh-TW" sz="2600" dirty="0"/>
          </a:p>
        </p:txBody>
      </p:sp>
      <p:sp>
        <p:nvSpPr>
          <p:cNvPr id="40" name="文本框 3">
            <a:extLst>
              <a:ext uri="{FF2B5EF4-FFF2-40B4-BE49-F238E27FC236}">
                <a16:creationId xmlns:a16="http://schemas.microsoft.com/office/drawing/2014/main" id="{B83DCE98-7079-400E-8764-E91F6B6CCF3A}"/>
              </a:ext>
            </a:extLst>
          </p:cNvPr>
          <p:cNvSpPr txBox="1"/>
          <p:nvPr/>
        </p:nvSpPr>
        <p:spPr>
          <a:xfrm>
            <a:off x="1567767" y="790020"/>
            <a:ext cx="4692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多元選修課程介紹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545360" y="6063582"/>
            <a:ext cx="596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詳細</a:t>
            </a:r>
            <a:r>
              <a:rPr lang="zh-TW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介紹</a:t>
            </a:r>
            <a:r>
              <a:rPr lang="zh-TW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請參閱課程計畫</a:t>
            </a:r>
          </a:p>
        </p:txBody>
      </p:sp>
      <p:cxnSp>
        <p:nvCxnSpPr>
          <p:cNvPr id="41" name="直接连接符 8">
            <a:extLst>
              <a:ext uri="{FF2B5EF4-FFF2-40B4-BE49-F238E27FC236}">
                <a16:creationId xmlns:a16="http://schemas.microsoft.com/office/drawing/2014/main" id="{53C7AC1D-95D5-41C0-BD14-5F98AC7FBE7D}"/>
              </a:ext>
            </a:extLst>
          </p:cNvPr>
          <p:cNvCxnSpPr/>
          <p:nvPr/>
        </p:nvCxnSpPr>
        <p:spPr>
          <a:xfrm>
            <a:off x="6057054" y="2387929"/>
            <a:ext cx="165140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87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圖: 程序 7"/>
          <p:cNvSpPr/>
          <p:nvPr/>
        </p:nvSpPr>
        <p:spPr>
          <a:xfrm>
            <a:off x="1448811" y="2311704"/>
            <a:ext cx="2775782" cy="4023896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流程圖: 程序 37"/>
          <p:cNvSpPr/>
          <p:nvPr/>
        </p:nvSpPr>
        <p:spPr>
          <a:xfrm>
            <a:off x="4290983" y="2329098"/>
            <a:ext cx="2775782" cy="4023896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流程圖: 程序 38"/>
          <p:cNvSpPr/>
          <p:nvPr/>
        </p:nvSpPr>
        <p:spPr>
          <a:xfrm>
            <a:off x="7136887" y="2330892"/>
            <a:ext cx="2874671" cy="4023896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圆角矩形 5">
            <a:extLst>
              <a:ext uri="{FF2B5EF4-FFF2-40B4-BE49-F238E27FC236}">
                <a16:creationId xmlns:a16="http://schemas.microsoft.com/office/drawing/2014/main" id="{286E6B8B-A84D-4170-BF13-352A74FD4013}"/>
              </a:ext>
            </a:extLst>
          </p:cNvPr>
          <p:cNvSpPr/>
          <p:nvPr/>
        </p:nvSpPr>
        <p:spPr>
          <a:xfrm>
            <a:off x="1452430" y="2311703"/>
            <a:ext cx="2772946" cy="238494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6">
            <a:extLst>
              <a:ext uri="{FF2B5EF4-FFF2-40B4-BE49-F238E27FC236}">
                <a16:creationId xmlns:a16="http://schemas.microsoft.com/office/drawing/2014/main" id="{21F639B0-1391-4CB4-8B2E-EFDAA68A1AA4}"/>
              </a:ext>
            </a:extLst>
          </p:cNvPr>
          <p:cNvSpPr/>
          <p:nvPr/>
        </p:nvSpPr>
        <p:spPr>
          <a:xfrm>
            <a:off x="4311363" y="2324764"/>
            <a:ext cx="2772946" cy="238494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7">
            <a:extLst>
              <a:ext uri="{FF2B5EF4-FFF2-40B4-BE49-F238E27FC236}">
                <a16:creationId xmlns:a16="http://schemas.microsoft.com/office/drawing/2014/main" id="{3E79A8BF-95A8-46FE-B574-91785871804C}"/>
              </a:ext>
            </a:extLst>
          </p:cNvPr>
          <p:cNvSpPr/>
          <p:nvPr/>
        </p:nvSpPr>
        <p:spPr>
          <a:xfrm>
            <a:off x="7156902" y="2320495"/>
            <a:ext cx="2845864" cy="264845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CCF42BB-A284-4109-AB3F-5CF09393FCD0}"/>
              </a:ext>
            </a:extLst>
          </p:cNvPr>
          <p:cNvSpPr/>
          <p:nvPr/>
        </p:nvSpPr>
        <p:spPr>
          <a:xfrm>
            <a:off x="1543695" y="1693069"/>
            <a:ext cx="2246129" cy="669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</a:rPr>
              <a:t>時段</a:t>
            </a:r>
            <a:r>
              <a:rPr lang="en-US" altLang="zh-TW" sz="28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</a:rPr>
              <a:t>段考</a:t>
            </a:r>
            <a:r>
              <a:rPr lang="en-US" altLang="zh-TW" sz="2800" b="1" dirty="0" smtClean="0">
                <a:solidFill>
                  <a:schemeClr val="bg2">
                    <a:lumMod val="25000"/>
                  </a:schemeClr>
                </a:solidFill>
              </a:rPr>
              <a:t>1)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0E8AD4B0-4959-460C-9918-788E21F665AA}"/>
              </a:ext>
            </a:extLst>
          </p:cNvPr>
          <p:cNvSpPr/>
          <p:nvPr/>
        </p:nvSpPr>
        <p:spPr>
          <a:xfrm>
            <a:off x="4280059" y="1676967"/>
            <a:ext cx="2230099" cy="669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</a:rPr>
              <a:t>時段</a:t>
            </a: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</a:rPr>
              <a:t>段考</a:t>
            </a: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</a:rPr>
              <a:t>2)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5DC9762-6D0F-44DF-8449-540C291A3406}"/>
              </a:ext>
            </a:extLst>
          </p:cNvPr>
          <p:cNvSpPr/>
          <p:nvPr/>
        </p:nvSpPr>
        <p:spPr>
          <a:xfrm>
            <a:off x="7176522" y="1605141"/>
            <a:ext cx="2218876" cy="669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</a:rPr>
              <a:t>時段</a:t>
            </a: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</a:rPr>
              <a:t>段考</a:t>
            </a: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</a:rPr>
              <a:t>3)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B164C8C-F849-422F-9D38-C1F8EEB1844F}"/>
              </a:ext>
            </a:extLst>
          </p:cNvPr>
          <p:cNvSpPr txBox="1"/>
          <p:nvPr/>
        </p:nvSpPr>
        <p:spPr>
          <a:xfrm>
            <a:off x="1387953" y="254282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週期性課程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EDCA225-45FD-4326-A5CD-203EE4D69165}"/>
              </a:ext>
            </a:extLst>
          </p:cNvPr>
          <p:cNvSpPr txBox="1"/>
          <p:nvPr/>
        </p:nvSpPr>
        <p:spPr>
          <a:xfrm>
            <a:off x="1374089" y="3051860"/>
            <a:ext cx="32364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a.</a:t>
            </a:r>
            <a:r>
              <a:rPr lang="zh-TW" altLang="en-US" sz="2600" dirty="0" smtClean="0"/>
              <a:t>數學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數與式</a:t>
            </a:r>
            <a:r>
              <a:rPr lang="en-US" altLang="zh-TW" sz="2600" dirty="0" smtClean="0"/>
              <a:t>)</a:t>
            </a:r>
          </a:p>
          <a:p>
            <a:r>
              <a:rPr lang="en-US" altLang="zh-TW" sz="2600" dirty="0" smtClean="0"/>
              <a:t>b.</a:t>
            </a:r>
            <a:r>
              <a:rPr lang="zh-TW" altLang="en-US" sz="2600" dirty="0" smtClean="0"/>
              <a:t>化學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酸與鹼</a:t>
            </a:r>
            <a:r>
              <a:rPr lang="en-US" altLang="zh-TW" sz="2600" dirty="0" smtClean="0"/>
              <a:t>)</a:t>
            </a:r>
          </a:p>
          <a:p>
            <a:r>
              <a:rPr lang="en-US" altLang="zh-TW" sz="2600" dirty="0" smtClean="0"/>
              <a:t>c.</a:t>
            </a:r>
            <a:r>
              <a:rPr lang="zh-TW" altLang="en-US" sz="2600" dirty="0" smtClean="0"/>
              <a:t>資訊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檔案的製作</a:t>
            </a:r>
            <a:r>
              <a:rPr lang="en-US" altLang="zh-TW" sz="2600" dirty="0" smtClean="0"/>
              <a:t>)</a:t>
            </a:r>
          </a:p>
          <a:p>
            <a:r>
              <a:rPr lang="en-US" altLang="zh-TW" sz="2600" dirty="0" smtClean="0"/>
              <a:t>d.</a:t>
            </a:r>
            <a:r>
              <a:rPr lang="zh-TW" altLang="en-US" sz="2600" dirty="0" smtClean="0"/>
              <a:t>看電影學英文</a:t>
            </a:r>
            <a:r>
              <a:rPr lang="en-US" altLang="zh-TW" sz="2600" dirty="0"/>
              <a:t>I</a:t>
            </a:r>
          </a:p>
          <a:p>
            <a:r>
              <a:rPr lang="en-US" altLang="zh-TW" sz="2600" dirty="0" smtClean="0"/>
              <a:t>e.</a:t>
            </a:r>
            <a:r>
              <a:rPr lang="zh-TW" altLang="en-US" sz="2600" dirty="0" smtClean="0"/>
              <a:t>情緒與溝通</a:t>
            </a:r>
            <a:endParaRPr lang="en-US" altLang="zh-TW" sz="26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2600" dirty="0" smtClean="0"/>
              <a:t>p.</a:t>
            </a:r>
            <a:r>
              <a:rPr lang="zh-TW" altLang="en-US" sz="2600" dirty="0" smtClean="0"/>
              <a:t>自主學</a:t>
            </a:r>
            <a:r>
              <a:rPr lang="zh-TW" altLang="en-US" sz="2600" dirty="0"/>
              <a:t>習</a:t>
            </a:r>
            <a:endParaRPr lang="en-US" altLang="zh-TW" sz="2600" dirty="0" smtClean="0"/>
          </a:p>
          <a:p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730E613-E83A-48D0-9555-961478F6C3ED}"/>
              </a:ext>
            </a:extLst>
          </p:cNvPr>
          <p:cNvSpPr txBox="1"/>
          <p:nvPr/>
        </p:nvSpPr>
        <p:spPr>
          <a:xfrm>
            <a:off x="4263688" y="2973252"/>
            <a:ext cx="32678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/>
              <a:t>f</a:t>
            </a:r>
            <a:r>
              <a:rPr lang="en-US" altLang="zh-TW" sz="2600" dirty="0" smtClean="0"/>
              <a:t>.</a:t>
            </a:r>
            <a:r>
              <a:rPr lang="zh-TW" altLang="en-US" sz="2600" dirty="0" smtClean="0"/>
              <a:t>數學</a:t>
            </a:r>
            <a:r>
              <a:rPr lang="en-US" altLang="zh-TW" sz="2600" dirty="0"/>
              <a:t>(</a:t>
            </a:r>
            <a:r>
              <a:rPr lang="zh-TW" altLang="en-US" sz="2600" dirty="0" smtClean="0"/>
              <a:t>數列與級數</a:t>
            </a:r>
            <a:r>
              <a:rPr lang="en-US" altLang="zh-TW" sz="2600" dirty="0" smtClean="0"/>
              <a:t>)</a:t>
            </a:r>
          </a:p>
          <a:p>
            <a:r>
              <a:rPr lang="en-US" altLang="zh-TW" sz="2600" dirty="0"/>
              <a:t>g</a:t>
            </a:r>
            <a:r>
              <a:rPr lang="en-US" altLang="zh-TW" sz="2600" dirty="0" smtClean="0"/>
              <a:t>.</a:t>
            </a:r>
            <a:r>
              <a:rPr lang="zh-TW" altLang="en-US" sz="2600" dirty="0" smtClean="0"/>
              <a:t>化學</a:t>
            </a:r>
            <a:r>
              <a:rPr lang="en-US" altLang="zh-TW" sz="2600" dirty="0"/>
              <a:t>(</a:t>
            </a:r>
            <a:r>
              <a:rPr lang="zh-TW" altLang="en-US" sz="2600" dirty="0"/>
              <a:t>有機化學</a:t>
            </a:r>
            <a:r>
              <a:rPr lang="en-US" altLang="zh-TW" sz="2600" dirty="0" smtClean="0"/>
              <a:t>)</a:t>
            </a:r>
          </a:p>
          <a:p>
            <a:r>
              <a:rPr lang="en-US" altLang="zh-TW" sz="2600" dirty="0"/>
              <a:t>h</a:t>
            </a:r>
            <a:r>
              <a:rPr lang="en-US" altLang="zh-TW" sz="2600" dirty="0" smtClean="0"/>
              <a:t>.</a:t>
            </a:r>
            <a:r>
              <a:rPr lang="zh-TW" altLang="en-US" sz="2600" dirty="0" smtClean="0"/>
              <a:t>資訊</a:t>
            </a:r>
            <a:r>
              <a:rPr lang="en-US" altLang="zh-TW" sz="2600" dirty="0" smtClean="0"/>
              <a:t>(EXCEL</a:t>
            </a:r>
            <a:r>
              <a:rPr lang="zh-TW" altLang="en-US" sz="2600" dirty="0" smtClean="0"/>
              <a:t>教學</a:t>
            </a:r>
            <a:r>
              <a:rPr lang="en-US" altLang="zh-TW" sz="2600" dirty="0" smtClean="0"/>
              <a:t>)</a:t>
            </a:r>
          </a:p>
          <a:p>
            <a:r>
              <a:rPr lang="en-US" altLang="zh-TW" sz="2600" dirty="0" err="1"/>
              <a:t>i</a:t>
            </a:r>
            <a:r>
              <a:rPr lang="en-US" altLang="zh-TW" sz="2600" dirty="0" smtClean="0"/>
              <a:t>.</a:t>
            </a:r>
            <a:r>
              <a:rPr lang="zh-TW" altLang="en-US" sz="2600" dirty="0"/>
              <a:t>電影學</a:t>
            </a:r>
            <a:r>
              <a:rPr lang="zh-TW" altLang="en-US" sz="2600" dirty="0" smtClean="0"/>
              <a:t>英文</a:t>
            </a:r>
            <a:r>
              <a:rPr lang="en-US" altLang="zh-TW" sz="2600" dirty="0"/>
              <a:t>II</a:t>
            </a:r>
          </a:p>
          <a:p>
            <a:r>
              <a:rPr lang="en-US" altLang="zh-TW" sz="2600" dirty="0" smtClean="0"/>
              <a:t>j.</a:t>
            </a:r>
            <a:r>
              <a:rPr lang="zh-TW" altLang="en-US" sz="2600" dirty="0" smtClean="0"/>
              <a:t>情緒</a:t>
            </a:r>
            <a:r>
              <a:rPr lang="zh-TW" altLang="en-US" sz="2600" dirty="0"/>
              <a:t>與溝通</a:t>
            </a:r>
            <a:endParaRPr lang="en-US" altLang="zh-TW" sz="2600" dirty="0"/>
          </a:p>
          <a:p>
            <a:endParaRPr lang="en-US" altLang="zh-TW" sz="2600" dirty="0"/>
          </a:p>
          <a:p>
            <a:endParaRPr lang="en-US" altLang="zh-TW" dirty="0" smtClean="0"/>
          </a:p>
          <a:p>
            <a:r>
              <a:rPr lang="en-US" altLang="zh-TW" sz="2600" dirty="0"/>
              <a:t>q.</a:t>
            </a:r>
            <a:r>
              <a:rPr lang="zh-TW" altLang="en-US" sz="2600" dirty="0"/>
              <a:t>自主學習</a:t>
            </a:r>
            <a:endParaRPr lang="en-US" altLang="zh-TW" sz="2600" dirty="0"/>
          </a:p>
          <a:p>
            <a:endParaRPr lang="en-US" altLang="zh-TW" dirty="0"/>
          </a:p>
          <a:p>
            <a:endParaRPr lang="en-US" altLang="zh-TW" sz="2600" dirty="0" smtClean="0"/>
          </a:p>
          <a:p>
            <a:endParaRPr lang="en-US" altLang="zh-TW" sz="2600" dirty="0"/>
          </a:p>
          <a:p>
            <a:endParaRPr lang="en-US" altLang="zh-TW" dirty="0"/>
          </a:p>
          <a:p>
            <a:endParaRPr lang="zh-CN" altLang="en-US" dirty="0"/>
          </a:p>
          <a:p>
            <a:endParaRPr lang="zh-CN" altLang="en-US" dirty="0"/>
          </a:p>
          <a:p>
            <a:endParaRPr lang="en-US" altLang="zh-TW" dirty="0"/>
          </a:p>
          <a:p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33AD164-A2CC-4843-A3C1-C5F203E9BCBB}"/>
              </a:ext>
            </a:extLst>
          </p:cNvPr>
          <p:cNvSpPr txBox="1"/>
          <p:nvPr/>
        </p:nvSpPr>
        <p:spPr>
          <a:xfrm>
            <a:off x="7183278" y="2572727"/>
            <a:ext cx="2699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週期性課程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2328079-565E-4F5C-A63F-5D5D74E86DAF}"/>
              </a:ext>
            </a:extLst>
          </p:cNvPr>
          <p:cNvSpPr txBox="1"/>
          <p:nvPr/>
        </p:nvSpPr>
        <p:spPr>
          <a:xfrm>
            <a:off x="7183278" y="2995334"/>
            <a:ext cx="330720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/>
              <a:t>k</a:t>
            </a:r>
            <a:r>
              <a:rPr lang="en-US" altLang="zh-TW" sz="2600" dirty="0" smtClean="0"/>
              <a:t>.</a:t>
            </a:r>
            <a:r>
              <a:rPr lang="zh-TW" altLang="en-US" sz="2600" dirty="0" smtClean="0"/>
              <a:t>數學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三</a:t>
            </a:r>
            <a:r>
              <a:rPr lang="zh-TW" altLang="en-US" sz="2600" dirty="0"/>
              <a:t>角</a:t>
            </a:r>
            <a:r>
              <a:rPr lang="en-US" altLang="zh-TW" sz="2600" dirty="0" smtClean="0"/>
              <a:t>)</a:t>
            </a:r>
          </a:p>
          <a:p>
            <a:r>
              <a:rPr lang="en-US" altLang="zh-TW" sz="2600" dirty="0"/>
              <a:t>l</a:t>
            </a:r>
            <a:r>
              <a:rPr lang="en-US" altLang="zh-TW" sz="2600" dirty="0" smtClean="0"/>
              <a:t>.</a:t>
            </a:r>
            <a:r>
              <a:rPr lang="zh-TW" altLang="en-US" sz="2600" dirty="0" smtClean="0"/>
              <a:t>化學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生活化</a:t>
            </a:r>
            <a:r>
              <a:rPr lang="zh-TW" altLang="en-US" sz="2600" dirty="0"/>
              <a:t>學</a:t>
            </a:r>
            <a:r>
              <a:rPr lang="en-US" altLang="zh-TW" sz="2600" dirty="0" smtClean="0"/>
              <a:t>)</a:t>
            </a:r>
          </a:p>
          <a:p>
            <a:r>
              <a:rPr lang="en-US" altLang="zh-TW" sz="2600" dirty="0"/>
              <a:t>m</a:t>
            </a:r>
            <a:r>
              <a:rPr lang="en-US" altLang="zh-TW" sz="2600" dirty="0" smtClean="0"/>
              <a:t>.</a:t>
            </a:r>
            <a:r>
              <a:rPr lang="zh-TW" altLang="en-US" sz="2600" dirty="0" smtClean="0"/>
              <a:t>資訊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迴圈的應</a:t>
            </a:r>
            <a:r>
              <a:rPr lang="zh-TW" altLang="en-US" sz="2600" dirty="0"/>
              <a:t>用</a:t>
            </a:r>
            <a:r>
              <a:rPr lang="en-US" altLang="zh-TW" sz="2600" dirty="0" smtClean="0"/>
              <a:t>)</a:t>
            </a:r>
          </a:p>
          <a:p>
            <a:r>
              <a:rPr lang="en-US" altLang="zh-TW" sz="2600" dirty="0" smtClean="0"/>
              <a:t>n.</a:t>
            </a:r>
            <a:r>
              <a:rPr lang="zh-TW" altLang="en-US" sz="2600" dirty="0"/>
              <a:t>電影學英文</a:t>
            </a:r>
            <a:r>
              <a:rPr lang="en-US" altLang="zh-TW" sz="2600" dirty="0" smtClean="0"/>
              <a:t>III</a:t>
            </a:r>
          </a:p>
          <a:p>
            <a:r>
              <a:rPr lang="en-US" altLang="zh-TW" sz="2600" dirty="0" smtClean="0"/>
              <a:t>o.</a:t>
            </a:r>
            <a:r>
              <a:rPr lang="zh-TW" altLang="en-US" sz="2600" dirty="0"/>
              <a:t>情緒與溝通</a:t>
            </a:r>
            <a:endParaRPr lang="en-US" altLang="zh-TW" sz="2600" dirty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dirty="0"/>
          </a:p>
          <a:p>
            <a:endParaRPr lang="zh-CN" altLang="en-US" dirty="0"/>
          </a:p>
          <a:p>
            <a:endParaRPr lang="zh-CN" altLang="en-US" dirty="0"/>
          </a:p>
          <a:p>
            <a:endParaRPr lang="en-US" altLang="zh-TW" dirty="0"/>
          </a:p>
          <a:p>
            <a:endParaRPr lang="zh-CN" altLang="en-US" dirty="0"/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271" y="-515320"/>
            <a:ext cx="2642654" cy="2101833"/>
          </a:xfrm>
          <a:prstGeom prst="rect">
            <a:avLst/>
          </a:prstGeom>
        </p:spPr>
      </p:pic>
      <p:sp>
        <p:nvSpPr>
          <p:cNvPr id="29" name="文本框 3">
            <a:extLst>
              <a:ext uri="{FF2B5EF4-FFF2-40B4-BE49-F238E27FC236}">
                <a16:creationId xmlns:a16="http://schemas.microsoft.com/office/drawing/2014/main" id="{B83DCE98-7079-400E-8764-E91F6B6CCF3A}"/>
              </a:ext>
            </a:extLst>
          </p:cNvPr>
          <p:cNvSpPr txBox="1"/>
          <p:nvPr/>
        </p:nvSpPr>
        <p:spPr>
          <a:xfrm>
            <a:off x="1779030" y="777054"/>
            <a:ext cx="599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自主學習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週期性課程介紹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56">
            <a:extLst>
              <a:ext uri="{FF2B5EF4-FFF2-40B4-BE49-F238E27FC236}">
                <a16:creationId xmlns:a16="http://schemas.microsoft.com/office/drawing/2014/main" id="{DB164C8C-F849-422F-9D38-C1F8EEB1844F}"/>
              </a:ext>
            </a:extLst>
          </p:cNvPr>
          <p:cNvSpPr txBox="1"/>
          <p:nvPr/>
        </p:nvSpPr>
        <p:spPr>
          <a:xfrm>
            <a:off x="1498952" y="5216235"/>
            <a:ext cx="275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56">
            <a:extLst>
              <a:ext uri="{FF2B5EF4-FFF2-40B4-BE49-F238E27FC236}">
                <a16:creationId xmlns:a16="http://schemas.microsoft.com/office/drawing/2014/main" id="{DB164C8C-F849-422F-9D38-C1F8EEB1844F}"/>
              </a:ext>
            </a:extLst>
          </p:cNvPr>
          <p:cNvSpPr txBox="1"/>
          <p:nvPr/>
        </p:nvSpPr>
        <p:spPr>
          <a:xfrm>
            <a:off x="4270357" y="523068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6">
            <a:extLst>
              <a:ext uri="{FF2B5EF4-FFF2-40B4-BE49-F238E27FC236}">
                <a16:creationId xmlns:a16="http://schemas.microsoft.com/office/drawing/2014/main" id="{DB164C8C-F849-422F-9D38-C1F8EEB1844F}"/>
              </a:ext>
            </a:extLst>
          </p:cNvPr>
          <p:cNvSpPr txBox="1"/>
          <p:nvPr/>
        </p:nvSpPr>
        <p:spPr>
          <a:xfrm>
            <a:off x="7173351" y="5211628"/>
            <a:ext cx="2637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dirty="0"/>
              <a:t>r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自主</a:t>
            </a:r>
            <a:r>
              <a:rPr lang="zh-TW" altLang="en-US" sz="2800" dirty="0"/>
              <a:t>學習</a:t>
            </a:r>
            <a:endParaRPr lang="en-US" altLang="zh-TW" sz="2800" dirty="0"/>
          </a:p>
          <a:p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56">
            <a:extLst>
              <a:ext uri="{FF2B5EF4-FFF2-40B4-BE49-F238E27FC236}">
                <a16:creationId xmlns:a16="http://schemas.microsoft.com/office/drawing/2014/main" id="{DB164C8C-F849-422F-9D38-C1F8EEB1844F}"/>
              </a:ext>
            </a:extLst>
          </p:cNvPr>
          <p:cNvSpPr txBox="1"/>
          <p:nvPr/>
        </p:nvSpPr>
        <p:spPr>
          <a:xfrm>
            <a:off x="4293838" y="255915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週期性課程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圖說文字 2"/>
          <p:cNvSpPr/>
          <p:nvPr/>
        </p:nvSpPr>
        <p:spPr>
          <a:xfrm>
            <a:off x="9254661" y="5078453"/>
            <a:ext cx="2731477" cy="1348724"/>
          </a:xfrm>
          <a:prstGeom prst="wedgeRectCallou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250419" y="5246342"/>
            <a:ext cx="2885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情緒與</a:t>
            </a:r>
            <a:r>
              <a:rPr lang="zh-TW" altLang="en-US" sz="2400" dirty="0" smtClean="0"/>
              <a:t>溝通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e.j.o</a:t>
            </a:r>
            <a:r>
              <a:rPr lang="en-US" altLang="zh-TW" sz="2400" dirty="0" smtClean="0"/>
              <a:t>.)</a:t>
            </a:r>
            <a:r>
              <a:rPr lang="zh-TW" altLang="en-US" sz="2400" dirty="0" smtClean="0"/>
              <a:t>只</a:t>
            </a:r>
            <a:r>
              <a:rPr lang="zh-TW" altLang="en-US" sz="2400" dirty="0"/>
              <a:t>可</a:t>
            </a:r>
            <a:r>
              <a:rPr lang="zh-TW" altLang="en-US" sz="2400" dirty="0" smtClean="0"/>
              <a:t>選擇一個不重</a:t>
            </a:r>
            <a:r>
              <a:rPr lang="zh-TW" altLang="en-US" sz="2400" dirty="0"/>
              <a:t>複</a:t>
            </a: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2335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9" y="-497733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3DCE98-7079-400E-8764-E91F6B6CCF3A}"/>
              </a:ext>
            </a:extLst>
          </p:cNvPr>
          <p:cNvSpPr txBox="1"/>
          <p:nvPr/>
        </p:nvSpPr>
        <p:spPr>
          <a:xfrm>
            <a:off x="1567767" y="790020"/>
            <a:ext cx="362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參考資料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91E656-DEBA-49EF-89CB-B59E668F9C70}"/>
              </a:ext>
            </a:extLst>
          </p:cNvPr>
          <p:cNvSpPr txBox="1"/>
          <p:nvPr/>
        </p:nvSpPr>
        <p:spPr>
          <a:xfrm>
            <a:off x="118016" y="2003048"/>
            <a:ext cx="36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D98901-8363-4627-88F5-E19E1C02D4EF}"/>
              </a:ext>
            </a:extLst>
          </p:cNvPr>
          <p:cNvSpPr txBox="1"/>
          <p:nvPr/>
        </p:nvSpPr>
        <p:spPr>
          <a:xfrm>
            <a:off x="842678" y="2645692"/>
            <a:ext cx="405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大學招生委員會聯合會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C7DF0D8-440F-4464-98DE-7BF9000391A3}"/>
              </a:ext>
            </a:extLst>
          </p:cNvPr>
          <p:cNvSpPr/>
          <p:nvPr/>
        </p:nvSpPr>
        <p:spPr>
          <a:xfrm>
            <a:off x="390399" y="2828361"/>
            <a:ext cx="305005" cy="234140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536" y="260992"/>
            <a:ext cx="7591348" cy="63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9" y="-497733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3DCE98-7079-400E-8764-E91F6B6CCF3A}"/>
              </a:ext>
            </a:extLst>
          </p:cNvPr>
          <p:cNvSpPr txBox="1"/>
          <p:nvPr/>
        </p:nvSpPr>
        <p:spPr>
          <a:xfrm>
            <a:off x="1567767" y="790020"/>
            <a:ext cx="362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參考資料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91E656-DEBA-49EF-89CB-B59E668F9C70}"/>
              </a:ext>
            </a:extLst>
          </p:cNvPr>
          <p:cNvSpPr txBox="1"/>
          <p:nvPr/>
        </p:nvSpPr>
        <p:spPr>
          <a:xfrm>
            <a:off x="118016" y="2003048"/>
            <a:ext cx="36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D98901-8363-4627-88F5-E19E1C02D4EF}"/>
              </a:ext>
            </a:extLst>
          </p:cNvPr>
          <p:cNvSpPr txBox="1"/>
          <p:nvPr/>
        </p:nvSpPr>
        <p:spPr>
          <a:xfrm>
            <a:off x="842678" y="2645692"/>
            <a:ext cx="4058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大學選材與高中</a:t>
            </a:r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4"/>
            </a:endParaRPr>
          </a:p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育才輔助系統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C7DF0D8-440F-4464-98DE-7BF9000391A3}"/>
              </a:ext>
            </a:extLst>
          </p:cNvPr>
          <p:cNvSpPr/>
          <p:nvPr/>
        </p:nvSpPr>
        <p:spPr>
          <a:xfrm>
            <a:off x="390399" y="2828361"/>
            <a:ext cx="305005" cy="234140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096" y="631329"/>
            <a:ext cx="8077198" cy="57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84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9" y="-497733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3DCE98-7079-400E-8764-E91F6B6CCF3A}"/>
              </a:ext>
            </a:extLst>
          </p:cNvPr>
          <p:cNvSpPr txBox="1"/>
          <p:nvPr/>
        </p:nvSpPr>
        <p:spPr>
          <a:xfrm>
            <a:off x="1058676" y="746848"/>
            <a:ext cx="362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參考資料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91E656-DEBA-49EF-89CB-B59E668F9C70}"/>
              </a:ext>
            </a:extLst>
          </p:cNvPr>
          <p:cNvSpPr txBox="1"/>
          <p:nvPr/>
        </p:nvSpPr>
        <p:spPr>
          <a:xfrm>
            <a:off x="118016" y="2003048"/>
            <a:ext cx="36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D98901-8363-4627-88F5-E19E1C02D4EF}"/>
              </a:ext>
            </a:extLst>
          </p:cNvPr>
          <p:cNvSpPr txBox="1"/>
          <p:nvPr/>
        </p:nvSpPr>
        <p:spPr>
          <a:xfrm>
            <a:off x="842678" y="2645692"/>
            <a:ext cx="4058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大學選材與高中</a:t>
            </a:r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4"/>
            </a:endParaRPr>
          </a:p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育才輔助系統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C7DF0D8-440F-4464-98DE-7BF9000391A3}"/>
              </a:ext>
            </a:extLst>
          </p:cNvPr>
          <p:cNvSpPr/>
          <p:nvPr/>
        </p:nvSpPr>
        <p:spPr>
          <a:xfrm>
            <a:off x="390399" y="2828361"/>
            <a:ext cx="305005" cy="234140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204" y="204810"/>
            <a:ext cx="8655596" cy="62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07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9" y="-497733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3DCE98-7079-400E-8764-E91F6B6CCF3A}"/>
              </a:ext>
            </a:extLst>
          </p:cNvPr>
          <p:cNvSpPr txBox="1"/>
          <p:nvPr/>
        </p:nvSpPr>
        <p:spPr>
          <a:xfrm>
            <a:off x="1567767" y="790020"/>
            <a:ext cx="362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參考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資料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91E656-DEBA-49EF-89CB-B59E668F9C70}"/>
              </a:ext>
            </a:extLst>
          </p:cNvPr>
          <p:cNvSpPr txBox="1"/>
          <p:nvPr/>
        </p:nvSpPr>
        <p:spPr>
          <a:xfrm>
            <a:off x="118016" y="2003048"/>
            <a:ext cx="36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D98901-8363-4627-88F5-E19E1C02D4EF}"/>
              </a:ext>
            </a:extLst>
          </p:cNvPr>
          <p:cNvSpPr txBox="1"/>
          <p:nvPr/>
        </p:nvSpPr>
        <p:spPr>
          <a:xfrm>
            <a:off x="842678" y="2645692"/>
            <a:ext cx="405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漫步在大學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C7DF0D8-440F-4464-98DE-7BF9000391A3}"/>
              </a:ext>
            </a:extLst>
          </p:cNvPr>
          <p:cNvSpPr/>
          <p:nvPr/>
        </p:nvSpPr>
        <p:spPr>
          <a:xfrm>
            <a:off x="390399" y="2828361"/>
            <a:ext cx="305005" cy="234140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010" y="1472215"/>
            <a:ext cx="8938284" cy="50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83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3DBFF75B-7E2A-4FE2-A975-C33B63D8AC24}"/>
              </a:ext>
            </a:extLst>
          </p:cNvPr>
          <p:cNvSpPr txBox="1"/>
          <p:nvPr/>
        </p:nvSpPr>
        <p:spPr>
          <a:xfrm flipH="1">
            <a:off x="2038350" y="1286933"/>
            <a:ext cx="323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2">
                    <a:lumMod val="50000"/>
                  </a:schemeClr>
                </a:solidFill>
              </a:rPr>
              <a:t>CONTENTS</a:t>
            </a:r>
            <a:endParaRPr lang="zh-CN" alt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00D990-C4E1-442F-A66E-D70CDF2690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6933"/>
            <a:ext cx="7004499" cy="55710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574A90E-6A93-4739-94F9-A797C6CCAE31}"/>
              </a:ext>
            </a:extLst>
          </p:cNvPr>
          <p:cNvSpPr/>
          <p:nvPr/>
        </p:nvSpPr>
        <p:spPr>
          <a:xfrm>
            <a:off x="6096000" y="1062395"/>
            <a:ext cx="914401" cy="52322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3BD0807-6841-4B05-B9B7-C38B8D3F8EF8}"/>
              </a:ext>
            </a:extLst>
          </p:cNvPr>
          <p:cNvSpPr txBox="1"/>
          <p:nvPr/>
        </p:nvSpPr>
        <p:spPr>
          <a:xfrm>
            <a:off x="7196084" y="985431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加深加</a:t>
            </a:r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廣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選修課程介紹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99B18AA-4B77-4A94-BAF5-06D999165D0D}"/>
              </a:ext>
            </a:extLst>
          </p:cNvPr>
          <p:cNvSpPr txBox="1"/>
          <p:nvPr/>
        </p:nvSpPr>
        <p:spPr>
          <a:xfrm>
            <a:off x="6248401" y="1062395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CBC1F7-816C-4FAA-8713-47497224741D}"/>
              </a:ext>
            </a:extLst>
          </p:cNvPr>
          <p:cNvSpPr/>
          <p:nvPr/>
        </p:nvSpPr>
        <p:spPr>
          <a:xfrm>
            <a:off x="6096000" y="1647170"/>
            <a:ext cx="914401" cy="1523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158E2FB-9B49-4572-A06D-6AD6C97DC2E8}"/>
              </a:ext>
            </a:extLst>
          </p:cNvPr>
          <p:cNvSpPr/>
          <p:nvPr/>
        </p:nvSpPr>
        <p:spPr>
          <a:xfrm>
            <a:off x="6100762" y="2321223"/>
            <a:ext cx="914401" cy="52322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EB5551-B781-43B9-97B7-EFA4CF5C6F14}"/>
              </a:ext>
            </a:extLst>
          </p:cNvPr>
          <p:cNvSpPr txBox="1"/>
          <p:nvPr/>
        </p:nvSpPr>
        <p:spPr>
          <a:xfrm>
            <a:off x="7200846" y="2244259"/>
            <a:ext cx="362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多元選修課程介紹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05C9EBE-A17D-4A8C-9487-D5F4A4CA5A14}"/>
              </a:ext>
            </a:extLst>
          </p:cNvPr>
          <p:cNvSpPr txBox="1"/>
          <p:nvPr/>
        </p:nvSpPr>
        <p:spPr>
          <a:xfrm>
            <a:off x="6253163" y="2321223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4AE15B0-FF39-4BB7-8736-99F8D95C1D3B}"/>
              </a:ext>
            </a:extLst>
          </p:cNvPr>
          <p:cNvSpPr/>
          <p:nvPr/>
        </p:nvSpPr>
        <p:spPr>
          <a:xfrm>
            <a:off x="6100762" y="2905998"/>
            <a:ext cx="914401" cy="1523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5855CBE-8C9A-4DC0-945A-EE8EF9CA75F0}"/>
              </a:ext>
            </a:extLst>
          </p:cNvPr>
          <p:cNvSpPr/>
          <p:nvPr/>
        </p:nvSpPr>
        <p:spPr>
          <a:xfrm>
            <a:off x="6096000" y="3661672"/>
            <a:ext cx="914401" cy="52322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3D93F6B-4DFC-4A5F-8EBE-69DBA19A45A3}"/>
              </a:ext>
            </a:extLst>
          </p:cNvPr>
          <p:cNvSpPr txBox="1"/>
          <p:nvPr/>
        </p:nvSpPr>
        <p:spPr>
          <a:xfrm>
            <a:off x="6248401" y="3661672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566EE90-372F-446E-8FC8-5C33F3C76F49}"/>
              </a:ext>
            </a:extLst>
          </p:cNvPr>
          <p:cNvSpPr/>
          <p:nvPr/>
        </p:nvSpPr>
        <p:spPr>
          <a:xfrm>
            <a:off x="6096000" y="4246447"/>
            <a:ext cx="914401" cy="1523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23C73C3-4CB3-4E1F-836F-805CCB54A417}"/>
              </a:ext>
            </a:extLst>
          </p:cNvPr>
          <p:cNvSpPr/>
          <p:nvPr/>
        </p:nvSpPr>
        <p:spPr>
          <a:xfrm>
            <a:off x="6096000" y="4986501"/>
            <a:ext cx="914401" cy="52322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A93C007-A9AD-4ADC-B3DB-F39EAB10DFEE}"/>
              </a:ext>
            </a:extLst>
          </p:cNvPr>
          <p:cNvSpPr txBox="1"/>
          <p:nvPr/>
        </p:nvSpPr>
        <p:spPr>
          <a:xfrm>
            <a:off x="7196084" y="4909537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參考資料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F670D33-528A-4F43-A388-A8EA252DA8B8}"/>
              </a:ext>
            </a:extLst>
          </p:cNvPr>
          <p:cNvSpPr txBox="1"/>
          <p:nvPr/>
        </p:nvSpPr>
        <p:spPr>
          <a:xfrm>
            <a:off x="6248401" y="4986501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346C021-8199-44C9-9290-4B72FB464508}"/>
              </a:ext>
            </a:extLst>
          </p:cNvPr>
          <p:cNvSpPr/>
          <p:nvPr/>
        </p:nvSpPr>
        <p:spPr>
          <a:xfrm>
            <a:off x="6096000" y="5571276"/>
            <a:ext cx="914401" cy="1523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13">
            <a:extLst>
              <a:ext uri="{FF2B5EF4-FFF2-40B4-BE49-F238E27FC236}">
                <a16:creationId xmlns:a16="http://schemas.microsoft.com/office/drawing/2014/main" id="{03BD0807-6841-4B05-B9B7-C38B8D3F8EF8}"/>
              </a:ext>
            </a:extLst>
          </p:cNvPr>
          <p:cNvSpPr txBox="1"/>
          <p:nvPr/>
        </p:nvSpPr>
        <p:spPr>
          <a:xfrm>
            <a:off x="7196084" y="3543249"/>
            <a:ext cx="434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自主學習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週期性課程介紹</a:t>
            </a:r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553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9" y="-497733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3DCE98-7079-400E-8764-E91F6B6CCF3A}"/>
              </a:ext>
            </a:extLst>
          </p:cNvPr>
          <p:cNvSpPr txBox="1"/>
          <p:nvPr/>
        </p:nvSpPr>
        <p:spPr>
          <a:xfrm>
            <a:off x="1058676" y="746848"/>
            <a:ext cx="362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參考資料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91E656-DEBA-49EF-89CB-B59E668F9C70}"/>
              </a:ext>
            </a:extLst>
          </p:cNvPr>
          <p:cNvSpPr txBox="1"/>
          <p:nvPr/>
        </p:nvSpPr>
        <p:spPr>
          <a:xfrm>
            <a:off x="118016" y="2003048"/>
            <a:ext cx="36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D98901-8363-4627-88F5-E19E1C02D4EF}"/>
              </a:ext>
            </a:extLst>
          </p:cNvPr>
          <p:cNvSpPr txBox="1"/>
          <p:nvPr/>
        </p:nvSpPr>
        <p:spPr>
          <a:xfrm>
            <a:off x="842678" y="2645692"/>
            <a:ext cx="4058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IOH</a:t>
            </a:r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開放</a:t>
            </a:r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4"/>
            </a:endParaRPr>
          </a:p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個人經驗平台</a:t>
            </a:r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C7DF0D8-440F-4464-98DE-7BF9000391A3}"/>
              </a:ext>
            </a:extLst>
          </p:cNvPr>
          <p:cNvSpPr/>
          <p:nvPr/>
        </p:nvSpPr>
        <p:spPr>
          <a:xfrm>
            <a:off x="390399" y="2828361"/>
            <a:ext cx="305005" cy="234140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621" y="1223901"/>
            <a:ext cx="8244468" cy="52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6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77323653-3680-46C7-B338-7120BD904E3C}"/>
              </a:ext>
            </a:extLst>
          </p:cNvPr>
          <p:cNvGrpSpPr/>
          <p:nvPr/>
        </p:nvGrpSpPr>
        <p:grpSpPr>
          <a:xfrm>
            <a:off x="1381250" y="1927116"/>
            <a:ext cx="2333500" cy="2333500"/>
            <a:chOff x="4785765" y="3896672"/>
            <a:chExt cx="2620469" cy="2620469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234A285-8EF5-4080-9469-D9F19FD11E0C}"/>
                </a:ext>
              </a:extLst>
            </p:cNvPr>
            <p:cNvSpPr/>
            <p:nvPr/>
          </p:nvSpPr>
          <p:spPr>
            <a:xfrm>
              <a:off x="4785765" y="3896672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A0396A8-A7DF-4D02-8520-F40DB40A8278}"/>
                </a:ext>
              </a:extLst>
            </p:cNvPr>
            <p:cNvSpPr/>
            <p:nvPr/>
          </p:nvSpPr>
          <p:spPr>
            <a:xfrm>
              <a:off x="5161329" y="4272236"/>
              <a:ext cx="1869341" cy="1869341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79DC1533-984A-4EFA-A97A-E986B82CAE05}"/>
              </a:ext>
            </a:extLst>
          </p:cNvPr>
          <p:cNvSpPr txBox="1"/>
          <p:nvPr/>
        </p:nvSpPr>
        <p:spPr>
          <a:xfrm>
            <a:off x="2016649" y="2395241"/>
            <a:ext cx="1243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401</a:t>
            </a:r>
          </a:p>
          <a:p>
            <a:r>
              <a:rPr lang="en-US" altLang="zh-CN" sz="4400" b="1" dirty="0" smtClean="0">
                <a:solidFill>
                  <a:schemeClr val="bg1"/>
                </a:solidFill>
              </a:rPr>
              <a:t>402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BE2645C9-A201-4B73-A46D-02F35B998C41}"/>
              </a:ext>
            </a:extLst>
          </p:cNvPr>
          <p:cNvGrpSpPr/>
          <p:nvPr/>
        </p:nvGrpSpPr>
        <p:grpSpPr>
          <a:xfrm>
            <a:off x="5155913" y="1927116"/>
            <a:ext cx="2333500" cy="2333500"/>
            <a:chOff x="4785765" y="3896672"/>
            <a:chExt cx="2620469" cy="2620469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BD729263-B350-452A-8281-4E24ADA13ADC}"/>
                </a:ext>
              </a:extLst>
            </p:cNvPr>
            <p:cNvSpPr/>
            <p:nvPr/>
          </p:nvSpPr>
          <p:spPr>
            <a:xfrm>
              <a:off x="4785765" y="3896672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BE170637-573F-4FA9-A652-7B3DB5B1FBAA}"/>
                </a:ext>
              </a:extLst>
            </p:cNvPr>
            <p:cNvSpPr/>
            <p:nvPr/>
          </p:nvSpPr>
          <p:spPr>
            <a:xfrm>
              <a:off x="5161329" y="4272236"/>
              <a:ext cx="1869341" cy="1869341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CEEBD1C-838F-4419-A4F9-C2A4E061E034}"/>
              </a:ext>
            </a:extLst>
          </p:cNvPr>
          <p:cNvGrpSpPr/>
          <p:nvPr/>
        </p:nvGrpSpPr>
        <p:grpSpPr>
          <a:xfrm>
            <a:off x="8906000" y="1927116"/>
            <a:ext cx="2333500" cy="2333500"/>
            <a:chOff x="4785765" y="3896672"/>
            <a:chExt cx="2620469" cy="2620469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B5E2359-4951-4D19-8D45-4DCBAA187C44}"/>
                </a:ext>
              </a:extLst>
            </p:cNvPr>
            <p:cNvSpPr/>
            <p:nvPr/>
          </p:nvSpPr>
          <p:spPr>
            <a:xfrm>
              <a:off x="4785765" y="3896672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D81E40D2-F497-44BB-8E58-E1C428625327}"/>
                </a:ext>
              </a:extLst>
            </p:cNvPr>
            <p:cNvSpPr/>
            <p:nvPr/>
          </p:nvSpPr>
          <p:spPr>
            <a:xfrm>
              <a:off x="5161329" y="4272236"/>
              <a:ext cx="1869341" cy="1869341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937511E0-D174-452C-AE7D-72F35DAF96D2}"/>
              </a:ext>
            </a:extLst>
          </p:cNvPr>
          <p:cNvSpPr txBox="1"/>
          <p:nvPr/>
        </p:nvSpPr>
        <p:spPr>
          <a:xfrm>
            <a:off x="1680251" y="473359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張詠梅</a:t>
            </a:r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</a:t>
            </a:r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514F920C-E255-428B-AE4F-372D9E08481C}"/>
              </a:ext>
            </a:extLst>
          </p:cNvPr>
          <p:cNvSpPr txBox="1"/>
          <p:nvPr/>
        </p:nvSpPr>
        <p:spPr>
          <a:xfrm>
            <a:off x="5395690" y="470820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周東慶</a:t>
            </a:r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</a:t>
            </a:r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19E21FF-18C4-4153-AF99-711DDA4A6BB0}"/>
              </a:ext>
            </a:extLst>
          </p:cNvPr>
          <p:cNvSpPr txBox="1"/>
          <p:nvPr/>
        </p:nvSpPr>
        <p:spPr>
          <a:xfrm>
            <a:off x="9231377" y="470820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楊千慧老師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id="{79DC1533-984A-4EFA-A97A-E986B82CAE05}"/>
              </a:ext>
            </a:extLst>
          </p:cNvPr>
          <p:cNvSpPr txBox="1"/>
          <p:nvPr/>
        </p:nvSpPr>
        <p:spPr>
          <a:xfrm>
            <a:off x="5791312" y="2365820"/>
            <a:ext cx="1243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403</a:t>
            </a:r>
          </a:p>
          <a:p>
            <a:r>
              <a:rPr lang="en-US" altLang="zh-CN" sz="4400" b="1" dirty="0" smtClean="0">
                <a:solidFill>
                  <a:schemeClr val="bg1"/>
                </a:solidFill>
              </a:rPr>
              <a:t>404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7" name="文本框 2">
            <a:extLst>
              <a:ext uri="{FF2B5EF4-FFF2-40B4-BE49-F238E27FC236}">
                <a16:creationId xmlns:a16="http://schemas.microsoft.com/office/drawing/2014/main" id="{79DC1533-984A-4EFA-A97A-E986B82CAE05}"/>
              </a:ext>
            </a:extLst>
          </p:cNvPr>
          <p:cNvSpPr txBox="1"/>
          <p:nvPr/>
        </p:nvSpPr>
        <p:spPr>
          <a:xfrm>
            <a:off x="9574823" y="2395241"/>
            <a:ext cx="13214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405</a:t>
            </a:r>
          </a:p>
          <a:p>
            <a:r>
              <a:rPr lang="en-US" altLang="zh-CN" sz="4400" b="1" dirty="0" smtClean="0">
                <a:solidFill>
                  <a:schemeClr val="bg1"/>
                </a:solidFill>
              </a:rPr>
              <a:t>406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9" y="-497733"/>
            <a:ext cx="2642654" cy="2101833"/>
          </a:xfrm>
          <a:prstGeom prst="rect">
            <a:avLst/>
          </a:prstGeom>
        </p:spPr>
      </p:pic>
      <p:sp>
        <p:nvSpPr>
          <p:cNvPr id="29" name="文本框 3">
            <a:extLst>
              <a:ext uri="{FF2B5EF4-FFF2-40B4-BE49-F238E27FC236}">
                <a16:creationId xmlns:a16="http://schemas.microsoft.com/office/drawing/2014/main" id="{B83DCE98-7079-400E-8764-E91F6B6CCF3A}"/>
              </a:ext>
            </a:extLst>
          </p:cNvPr>
          <p:cNvSpPr txBox="1"/>
          <p:nvPr/>
        </p:nvSpPr>
        <p:spPr>
          <a:xfrm>
            <a:off x="1058675" y="746848"/>
            <a:ext cx="7153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TW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參考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資料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各班個別諮詢教師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80171" y="5891899"/>
            <a:ext cx="721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選課日期：</a:t>
            </a:r>
            <a:r>
              <a:rPr lang="en-US" altLang="zh-TW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6/1-6/4</a:t>
            </a:r>
            <a:endParaRPr lang="zh-TW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420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B24F38-3A50-4077-BD3B-3FFAAF064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9777"/>
            <a:ext cx="5041402" cy="5041402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A93907E-99DB-4CE8-BBB5-41DF4263341F}"/>
              </a:ext>
            </a:extLst>
          </p:cNvPr>
          <p:cNvSpPr/>
          <p:nvPr/>
        </p:nvSpPr>
        <p:spPr>
          <a:xfrm>
            <a:off x="5477289" y="1288774"/>
            <a:ext cx="4280452" cy="42804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B50E48-4930-4D14-A5D6-6C9D4C7F98BE}"/>
              </a:ext>
            </a:extLst>
          </p:cNvPr>
          <p:cNvSpPr txBox="1"/>
          <p:nvPr/>
        </p:nvSpPr>
        <p:spPr>
          <a:xfrm>
            <a:off x="5848350" y="2800098"/>
            <a:ext cx="3634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謝謝聆聽</a:t>
            </a:r>
            <a:endParaRPr lang="zh-CN" altLang="en-US" sz="4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977F85-A946-4FBC-8F5A-A51402017F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7741" y="-247650"/>
            <a:ext cx="2642654" cy="2101833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97BB0AD7-9081-414B-ACBE-E8489E3D10F1}"/>
              </a:ext>
            </a:extLst>
          </p:cNvPr>
          <p:cNvSpPr/>
          <p:nvPr/>
        </p:nvSpPr>
        <p:spPr>
          <a:xfrm>
            <a:off x="5201270" y="1012756"/>
            <a:ext cx="4832488" cy="4832488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7348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8">
            <a:extLst>
              <a:ext uri="{FF2B5EF4-FFF2-40B4-BE49-F238E27FC236}">
                <a16:creationId xmlns:a16="http://schemas.microsoft.com/office/drawing/2014/main" id="{D2AD195B-9661-4A28-80AE-E156CF6500D4}"/>
              </a:ext>
            </a:extLst>
          </p:cNvPr>
          <p:cNvGrpSpPr/>
          <p:nvPr/>
        </p:nvGrpSpPr>
        <p:grpSpPr>
          <a:xfrm>
            <a:off x="1239731" y="1976131"/>
            <a:ext cx="4819231" cy="4591724"/>
            <a:chOff x="1713834" y="1499661"/>
            <a:chExt cx="3898111" cy="1704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2F35AF-A78B-474A-B94D-15455B2DD477}"/>
                </a:ext>
              </a:extLst>
            </p:cNvPr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F00206-C2F7-422D-A9E4-986B3EB43A54}"/>
                </a:ext>
              </a:extLst>
            </p:cNvPr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rgbClr val="FFD200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9E4670E-7208-4E43-A2EF-6D265E0BA292}"/>
              </a:ext>
            </a:extLst>
          </p:cNvPr>
          <p:cNvSpPr txBox="1"/>
          <p:nvPr/>
        </p:nvSpPr>
        <p:spPr>
          <a:xfrm>
            <a:off x="1172221" y="3023219"/>
            <a:ext cx="1342034" cy="21236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zh-TW" altLang="en-US" sz="36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社</a:t>
            </a:r>
            <a:endParaRPr kumimoji="1" lang="en-US" altLang="zh-TW" sz="3600" b="1" dirty="0" smtClean="0">
              <a:solidFill>
                <a:srgbClr val="FFFFFF"/>
              </a:solidFill>
              <a:latin typeface="Century Gothic"/>
              <a:ea typeface="微软雅黑"/>
            </a:endParaRPr>
          </a:p>
          <a:p>
            <a:pPr algn="ctr" defTabSz="914377"/>
            <a:r>
              <a:rPr kumimoji="1" lang="zh-TW" altLang="en-US" sz="36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會</a:t>
            </a:r>
            <a:endParaRPr kumimoji="1" lang="en-US" altLang="zh-TW" sz="3600" b="1" dirty="0" smtClean="0">
              <a:solidFill>
                <a:srgbClr val="FFFFFF"/>
              </a:solidFill>
              <a:latin typeface="Century Gothic"/>
              <a:ea typeface="微软雅黑"/>
            </a:endParaRPr>
          </a:p>
          <a:p>
            <a:pPr algn="ctr" defTabSz="914377"/>
            <a:r>
              <a:rPr kumimoji="1" lang="zh-TW" altLang="en-US" sz="36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組</a:t>
            </a:r>
            <a:endParaRPr kumimoji="1" lang="en-US" altLang="zh-TW" sz="3600" b="1" dirty="0" smtClean="0">
              <a:solidFill>
                <a:srgbClr val="FFFFFF"/>
              </a:solidFill>
              <a:latin typeface="Century Gothic"/>
              <a:ea typeface="微软雅黑"/>
            </a:endParaRPr>
          </a:p>
          <a:p>
            <a:pPr algn="ctr" defTabSz="914377"/>
            <a:r>
              <a:rPr kumimoji="1" lang="en-US" altLang="zh-TW" sz="24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(</a:t>
            </a:r>
            <a:r>
              <a:rPr kumimoji="1" lang="zh-TW" altLang="en-US" sz="24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高二上</a:t>
            </a:r>
            <a:r>
              <a:rPr kumimoji="1" lang="en-US" altLang="zh-TW" sz="24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)</a:t>
            </a:r>
            <a:endParaRPr kumimoji="1" lang="zh-CN" altLang="en-US" sz="24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grpSp>
        <p:nvGrpSpPr>
          <p:cNvPr id="13" name="组 59">
            <a:extLst>
              <a:ext uri="{FF2B5EF4-FFF2-40B4-BE49-F238E27FC236}">
                <a16:creationId xmlns:a16="http://schemas.microsoft.com/office/drawing/2014/main" id="{936FE54C-AF7A-4A7D-9A91-476184B1D4D6}"/>
              </a:ext>
            </a:extLst>
          </p:cNvPr>
          <p:cNvGrpSpPr/>
          <p:nvPr/>
        </p:nvGrpSpPr>
        <p:grpSpPr>
          <a:xfrm>
            <a:off x="6470091" y="1976130"/>
            <a:ext cx="4819231" cy="4591724"/>
            <a:chOff x="6195587" y="1499661"/>
            <a:chExt cx="3898111" cy="170442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B5D1489-2BC3-4E0B-84C3-B888BF83C041}"/>
                </a:ext>
              </a:extLst>
            </p:cNvPr>
            <p:cNvSpPr/>
            <p:nvPr/>
          </p:nvSpPr>
          <p:spPr>
            <a:xfrm flipH="1">
              <a:off x="6195587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066E8BC-FDF5-4996-83A7-D86B56A134EF}"/>
                </a:ext>
              </a:extLst>
            </p:cNvPr>
            <p:cNvSpPr/>
            <p:nvPr/>
          </p:nvSpPr>
          <p:spPr>
            <a:xfrm flipH="1">
              <a:off x="9086660" y="1499661"/>
              <a:ext cx="1007038" cy="17044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2640541" y="211391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社會</a:t>
            </a:r>
            <a:r>
              <a:rPr lang="en-US" altLang="zh-TW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2DD1A34-66E6-49E2-A426-1D2E1AC96403}"/>
              </a:ext>
            </a:extLst>
          </p:cNvPr>
          <p:cNvSpPr txBox="1"/>
          <p:nvPr/>
        </p:nvSpPr>
        <p:spPr>
          <a:xfrm>
            <a:off x="6618895" y="213932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</a:t>
            </a:r>
            <a:r>
              <a:rPr lang="en-US" altLang="zh-TW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4B0CFAB-E38C-4E93-96B2-A5FC2B2DAC80}"/>
              </a:ext>
            </a:extLst>
          </p:cNvPr>
          <p:cNvSpPr txBox="1"/>
          <p:nvPr/>
        </p:nvSpPr>
        <p:spPr>
          <a:xfrm>
            <a:off x="6504954" y="2797872"/>
            <a:ext cx="3251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選修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力學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選修化學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物質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與能量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選修生物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細胞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與遺傳</a:t>
            </a:r>
          </a:p>
        </p:txBody>
      </p:sp>
      <p:pic>
        <p:nvPicPr>
          <p:cNvPr id="49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9" y="-497733"/>
            <a:ext cx="2642654" cy="2101833"/>
          </a:xfrm>
          <a:prstGeom prst="rect">
            <a:avLst/>
          </a:prstGeom>
        </p:spPr>
      </p:pic>
      <p:sp>
        <p:nvSpPr>
          <p:cNvPr id="50" name="文本框 3">
            <a:extLst>
              <a:ext uri="{FF2B5EF4-FFF2-40B4-BE49-F238E27FC236}">
                <a16:creationId xmlns:a16="http://schemas.microsoft.com/office/drawing/2014/main" id="{B83DCE98-7079-400E-8764-E91F6B6CCF3A}"/>
              </a:ext>
            </a:extLst>
          </p:cNvPr>
          <p:cNvSpPr txBox="1"/>
          <p:nvPr/>
        </p:nvSpPr>
        <p:spPr>
          <a:xfrm>
            <a:off x="1567766" y="790020"/>
            <a:ext cx="579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加深加廣選修課程介紹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11">
            <a:extLst>
              <a:ext uri="{FF2B5EF4-FFF2-40B4-BE49-F238E27FC236}">
                <a16:creationId xmlns:a16="http://schemas.microsoft.com/office/drawing/2014/main" id="{B9E4670E-7208-4E43-A2EF-6D265E0BA292}"/>
              </a:ext>
            </a:extLst>
          </p:cNvPr>
          <p:cNvSpPr txBox="1"/>
          <p:nvPr/>
        </p:nvSpPr>
        <p:spPr>
          <a:xfrm>
            <a:off x="10009154" y="2944088"/>
            <a:ext cx="1342034" cy="21236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zh-TW" altLang="en-US" sz="36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自</a:t>
            </a:r>
            <a:endParaRPr kumimoji="1" lang="en-US" altLang="zh-TW" sz="3600" b="1" dirty="0" smtClean="0">
              <a:solidFill>
                <a:srgbClr val="FFFFFF"/>
              </a:solidFill>
              <a:latin typeface="Century Gothic"/>
              <a:ea typeface="微软雅黑"/>
            </a:endParaRPr>
          </a:p>
          <a:p>
            <a:pPr algn="ctr" defTabSz="914377"/>
            <a:r>
              <a:rPr kumimoji="1" lang="zh-TW" altLang="en-US" sz="36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然</a:t>
            </a:r>
            <a:endParaRPr kumimoji="1" lang="en-US" altLang="zh-TW" sz="3600" b="1" dirty="0" smtClean="0">
              <a:solidFill>
                <a:srgbClr val="FFFFFF"/>
              </a:solidFill>
              <a:latin typeface="Century Gothic"/>
              <a:ea typeface="微软雅黑"/>
            </a:endParaRPr>
          </a:p>
          <a:p>
            <a:pPr algn="ctr" defTabSz="914377"/>
            <a:r>
              <a:rPr kumimoji="1" lang="zh-TW" altLang="en-US" sz="36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組</a:t>
            </a:r>
            <a:endParaRPr kumimoji="1" lang="en-US" altLang="zh-TW" sz="3600" b="1" dirty="0" smtClean="0">
              <a:solidFill>
                <a:srgbClr val="FFFFFF"/>
              </a:solidFill>
              <a:latin typeface="Century Gothic"/>
              <a:ea typeface="微软雅黑"/>
            </a:endParaRPr>
          </a:p>
          <a:p>
            <a:pPr algn="ctr" defTabSz="914377"/>
            <a:r>
              <a:rPr kumimoji="1" lang="en-US" altLang="zh-TW" sz="24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(</a:t>
            </a:r>
            <a:r>
              <a:rPr kumimoji="1" lang="zh-TW" altLang="en-US" sz="24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高二上</a:t>
            </a:r>
            <a:r>
              <a:rPr kumimoji="1" lang="en-US" altLang="zh-TW" sz="2400" b="1" dirty="0" smtClean="0">
                <a:solidFill>
                  <a:srgbClr val="FFFFFF"/>
                </a:solidFill>
                <a:latin typeface="Century Gothic"/>
                <a:ea typeface="微软雅黑"/>
              </a:rPr>
              <a:t>)</a:t>
            </a:r>
            <a:endParaRPr kumimoji="1" lang="zh-CN" altLang="en-US" sz="24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51" name="文本框 43">
            <a:extLst>
              <a:ext uri="{FF2B5EF4-FFF2-40B4-BE49-F238E27FC236}">
                <a16:creationId xmlns:a16="http://schemas.microsoft.com/office/drawing/2014/main" id="{14B0CFAB-E38C-4E93-96B2-A5FC2B2DAC80}"/>
              </a:ext>
            </a:extLst>
          </p:cNvPr>
          <p:cNvSpPr txBox="1"/>
          <p:nvPr/>
        </p:nvSpPr>
        <p:spPr>
          <a:xfrm>
            <a:off x="2514255" y="2687093"/>
            <a:ext cx="36679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探究與實作：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歷史學探究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地理與人文社會科學研究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公共議題與社會探究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2692380" y="496843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綜合</a:t>
            </a:r>
            <a:r>
              <a:rPr lang="en-US" altLang="zh-TW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43">
            <a:extLst>
              <a:ext uri="{FF2B5EF4-FFF2-40B4-BE49-F238E27FC236}">
                <a16:creationId xmlns:a16="http://schemas.microsoft.com/office/drawing/2014/main" id="{14B0CFAB-E38C-4E93-96B2-A5FC2B2DAC80}"/>
              </a:ext>
            </a:extLst>
          </p:cNvPr>
          <p:cNvSpPr txBox="1"/>
          <p:nvPr/>
        </p:nvSpPr>
        <p:spPr>
          <a:xfrm>
            <a:off x="2534769" y="5481523"/>
            <a:ext cx="366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未來想像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與生涯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進路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06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D2B24F38-3A50-4077-BD3B-3FFAAF064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300" y="3853801"/>
            <a:ext cx="3235904" cy="323590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9" y="-497733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3DCE98-7079-400E-8764-E91F6B6CCF3A}"/>
              </a:ext>
            </a:extLst>
          </p:cNvPr>
          <p:cNvSpPr txBox="1"/>
          <p:nvPr/>
        </p:nvSpPr>
        <p:spPr>
          <a:xfrm>
            <a:off x="1567767" y="790020"/>
            <a:ext cx="4692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多元選修課程介紹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91E656-DEBA-49EF-89CB-B59E668F9C70}"/>
              </a:ext>
            </a:extLst>
          </p:cNvPr>
          <p:cNvSpPr txBox="1"/>
          <p:nvPr/>
        </p:nvSpPr>
        <p:spPr>
          <a:xfrm>
            <a:off x="118016" y="2003048"/>
            <a:ext cx="36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32905"/>
              </p:ext>
            </p:extLst>
          </p:nvPr>
        </p:nvGraphicFramePr>
        <p:xfrm>
          <a:off x="1072662" y="1835994"/>
          <a:ext cx="10295791" cy="34038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56331">
                  <a:extLst>
                    <a:ext uri="{9D8B030D-6E8A-4147-A177-3AD203B41FA5}">
                      <a16:colId xmlns:a16="http://schemas.microsoft.com/office/drawing/2014/main" val="1128947672"/>
                    </a:ext>
                  </a:extLst>
                </a:gridCol>
                <a:gridCol w="3846364">
                  <a:extLst>
                    <a:ext uri="{9D8B030D-6E8A-4147-A177-3AD203B41FA5}">
                      <a16:colId xmlns:a16="http://schemas.microsoft.com/office/drawing/2014/main" val="4073292015"/>
                    </a:ext>
                  </a:extLst>
                </a:gridCol>
                <a:gridCol w="838532">
                  <a:extLst>
                    <a:ext uri="{9D8B030D-6E8A-4147-A177-3AD203B41FA5}">
                      <a16:colId xmlns:a16="http://schemas.microsoft.com/office/drawing/2014/main" val="3185678011"/>
                    </a:ext>
                  </a:extLst>
                </a:gridCol>
                <a:gridCol w="4754564">
                  <a:extLst>
                    <a:ext uri="{9D8B030D-6E8A-4147-A177-3AD203B41FA5}">
                      <a16:colId xmlns:a16="http://schemas.microsoft.com/office/drawing/2014/main" val="1828773334"/>
                    </a:ext>
                  </a:extLst>
                </a:gridCol>
              </a:tblGrid>
              <a:tr h="621860">
                <a:tc gridSpan="4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108</a:t>
                      </a:r>
                      <a:r>
                        <a:rPr lang="zh-TW" altLang="en-US" sz="32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高二多元選修</a:t>
                      </a:r>
                      <a:endParaRPr lang="zh-TW" altLang="en-US" sz="32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642777"/>
                  </a:ext>
                </a:extLst>
              </a:tr>
              <a:tr h="556401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府城故事屋</a:t>
                      </a:r>
                      <a:endParaRPr lang="zh-CN" altLang="en-US" sz="2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發現生活中的數學</a:t>
                      </a:r>
                      <a:endParaRPr lang="zh-TW" altLang="en-US" sz="28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38229"/>
                  </a:ext>
                </a:extLst>
              </a:tr>
              <a:tr h="556401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閱讀你的世</a:t>
                      </a:r>
                      <a:r>
                        <a:rPr lang="zh-TW" altLang="en-US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界</a:t>
                      </a:r>
                      <a:endParaRPr lang="en-US" altLang="zh-TW" sz="28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程式設計</a:t>
                      </a:r>
                      <a:endParaRPr lang="en-US" altLang="zh-TW" sz="28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252459"/>
                  </a:ext>
                </a:extLst>
              </a:tr>
              <a:tr h="556401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唱比說好聽</a:t>
                      </a:r>
                      <a:r>
                        <a:rPr lang="en-US" altLang="zh-TW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zh-TW" altLang="zh-TW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英文歌曲</a:t>
                      </a:r>
                      <a:endParaRPr lang="en-US" altLang="zh-TW" sz="28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蘋果樹下的人生</a:t>
                      </a:r>
                      <a:r>
                        <a:rPr lang="en-US" altLang="zh-TW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en-US" altLang="zh-TW" sz="28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866307"/>
                  </a:ext>
                </a:extLst>
              </a:tr>
              <a:tr h="556401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從電影看</a:t>
                      </a:r>
                      <a:r>
                        <a:rPr lang="zh-TW" altLang="zh-TW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世</a:t>
                      </a:r>
                      <a:r>
                        <a:rPr lang="zh-TW" altLang="en-US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界</a:t>
                      </a:r>
                      <a:endParaRPr lang="en-US" altLang="zh-TW" sz="28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灣流</a:t>
                      </a:r>
                      <a:r>
                        <a:rPr lang="en-US" altLang="zh-TW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zh-TW" altLang="zh-TW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溯源</a:t>
                      </a:r>
                      <a:endParaRPr lang="zh-CN" altLang="en-US" sz="28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165290"/>
                  </a:ext>
                </a:extLst>
              </a:tr>
              <a:tr h="556401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05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幾何學</a:t>
                      </a:r>
                      <a:endParaRPr lang="en-US" altLang="zh-TW" sz="28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06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58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5EBFF4-2B81-4CC0-8C95-07EDB3F334EA}"/>
              </a:ext>
            </a:extLst>
          </p:cNvPr>
          <p:cNvSpPr txBox="1"/>
          <p:nvPr/>
        </p:nvSpPr>
        <p:spPr>
          <a:xfrm>
            <a:off x="5639287" y="109827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6" name="组 58">
            <a:extLst>
              <a:ext uri="{FF2B5EF4-FFF2-40B4-BE49-F238E27FC236}">
                <a16:creationId xmlns:a16="http://schemas.microsoft.com/office/drawing/2014/main" id="{D2AD195B-9661-4A28-80AE-E156CF6500D4}"/>
              </a:ext>
            </a:extLst>
          </p:cNvPr>
          <p:cNvGrpSpPr/>
          <p:nvPr/>
        </p:nvGrpSpPr>
        <p:grpSpPr>
          <a:xfrm>
            <a:off x="767126" y="1776444"/>
            <a:ext cx="9476830" cy="4190361"/>
            <a:chOff x="1713834" y="1499661"/>
            <a:chExt cx="3898111" cy="1704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2F35AF-A78B-474A-B94D-15455B2DD477}"/>
                </a:ext>
              </a:extLst>
            </p:cNvPr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F00206-C2F7-422D-A9E4-986B3EB43A54}"/>
                </a:ext>
              </a:extLst>
            </p:cNvPr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rgbClr val="FFD200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FC212E6-629E-49AC-9D32-88E0676B5E3D}"/>
              </a:ext>
            </a:extLst>
          </p:cNvPr>
          <p:cNvSpPr txBox="1"/>
          <p:nvPr/>
        </p:nvSpPr>
        <p:spPr>
          <a:xfrm flipH="1">
            <a:off x="9485415" y="2166622"/>
            <a:ext cx="75854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en-US" altLang="zh-CN" sz="8000" b="1" dirty="0">
                <a:solidFill>
                  <a:srgbClr val="FFFFFF"/>
                </a:solidFill>
                <a:latin typeface="Century Gothic"/>
                <a:ea typeface="微软雅黑"/>
              </a:rPr>
              <a:t>2</a:t>
            </a:r>
            <a:endParaRPr kumimoji="1" lang="zh-CN" altLang="en-US" sz="80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641427" y="3304819"/>
            <a:ext cx="2699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府城故事屋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E30FFE-EBD4-425C-B35C-61AFA25AD142}"/>
              </a:ext>
            </a:extLst>
          </p:cNvPr>
          <p:cNvSpPr txBox="1"/>
          <p:nvPr/>
        </p:nvSpPr>
        <p:spPr>
          <a:xfrm>
            <a:off x="3128619" y="27506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圆角矩形 6">
            <a:extLst>
              <a:ext uri="{FF2B5EF4-FFF2-40B4-BE49-F238E27FC236}">
                <a16:creationId xmlns:a16="http://schemas.microsoft.com/office/drawing/2014/main" id="{21F639B0-1391-4CB4-8B2E-EFDAA68A1AA4}"/>
              </a:ext>
            </a:extLst>
          </p:cNvPr>
          <p:cNvSpPr/>
          <p:nvPr/>
        </p:nvSpPr>
        <p:spPr>
          <a:xfrm>
            <a:off x="3375234" y="5053774"/>
            <a:ext cx="2075554" cy="210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5">
            <a:extLst>
              <a:ext uri="{FF2B5EF4-FFF2-40B4-BE49-F238E27FC236}">
                <a16:creationId xmlns:a16="http://schemas.microsoft.com/office/drawing/2014/main" id="{286E6B8B-A84D-4170-BF13-352A74FD4013}"/>
              </a:ext>
            </a:extLst>
          </p:cNvPr>
          <p:cNvSpPr/>
          <p:nvPr/>
        </p:nvSpPr>
        <p:spPr>
          <a:xfrm>
            <a:off x="3335319" y="2082815"/>
            <a:ext cx="2075554" cy="163081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E5C47F1-818C-419E-973D-0F88C8FED09E}"/>
              </a:ext>
            </a:extLst>
          </p:cNvPr>
          <p:cNvSpPr txBox="1"/>
          <p:nvPr/>
        </p:nvSpPr>
        <p:spPr>
          <a:xfrm>
            <a:off x="3450638" y="1916040"/>
            <a:ext cx="66733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以認識府城為主題，製作圖文並茂的桌遊卡牌，並訓練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TED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式講述法介紹台南，培養分工合作能力，關懷鄉土情感，增進文創能力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對應學群：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文史哲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財經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遊憩運動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9795708" y="4424576"/>
            <a:ext cx="2121832" cy="2323556"/>
            <a:chOff x="1192119" y="1521616"/>
            <a:chExt cx="4022468" cy="4590877"/>
          </a:xfrm>
        </p:grpSpPr>
        <p:sp>
          <p:nvSpPr>
            <p:cNvPr id="28" name="椭圆 5">
              <a:extLst>
                <a:ext uri="{FF2B5EF4-FFF2-40B4-BE49-F238E27FC236}">
                  <a16:creationId xmlns:a16="http://schemas.microsoft.com/office/drawing/2014/main" id="{2F854E18-7986-4E29-9960-3B909B8F84DC}"/>
                </a:ext>
              </a:extLst>
            </p:cNvPr>
            <p:cNvSpPr/>
            <p:nvPr/>
          </p:nvSpPr>
          <p:spPr>
            <a:xfrm flipH="1">
              <a:off x="1192119" y="2090025"/>
              <a:ext cx="4022468" cy="4022468"/>
            </a:xfrm>
            <a:prstGeom prst="ellipse">
              <a:avLst/>
            </a:prstGeom>
            <a:solidFill>
              <a:srgbClr val="F9DB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9" name="组 20">
              <a:extLst>
                <a:ext uri="{FF2B5EF4-FFF2-40B4-BE49-F238E27FC236}">
                  <a16:creationId xmlns:a16="http://schemas.microsoft.com/office/drawing/2014/main" id="{17800DD9-06CF-4E44-B017-5B04EC8E35C6}"/>
                </a:ext>
              </a:extLst>
            </p:cNvPr>
            <p:cNvGrpSpPr/>
            <p:nvPr/>
          </p:nvGrpSpPr>
          <p:grpSpPr>
            <a:xfrm>
              <a:off x="1702268" y="2567708"/>
              <a:ext cx="3032860" cy="3032860"/>
              <a:chOff x="2522719" y="997209"/>
              <a:chExt cx="2853432" cy="2853432"/>
            </a:xfrm>
          </p:grpSpPr>
          <p:sp>
            <p:nvSpPr>
              <p:cNvPr id="49" name="椭圆 7">
                <a:extLst>
                  <a:ext uri="{FF2B5EF4-FFF2-40B4-BE49-F238E27FC236}">
                    <a16:creationId xmlns:a16="http://schemas.microsoft.com/office/drawing/2014/main" id="{3CC1E247-3971-4057-B530-5409815BB6D6}"/>
                  </a:ext>
                </a:extLst>
              </p:cNvPr>
              <p:cNvSpPr/>
              <p:nvPr/>
            </p:nvSpPr>
            <p:spPr>
              <a:xfrm flipH="1">
                <a:off x="2522719" y="997209"/>
                <a:ext cx="2853432" cy="28534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50" name="椭圆 8">
                <a:extLst>
                  <a:ext uri="{FF2B5EF4-FFF2-40B4-BE49-F238E27FC236}">
                    <a16:creationId xmlns:a16="http://schemas.microsoft.com/office/drawing/2014/main" id="{9C235B1E-B1C1-467E-BA13-D8E437614841}"/>
                  </a:ext>
                </a:extLst>
              </p:cNvPr>
              <p:cNvSpPr/>
              <p:nvPr/>
            </p:nvSpPr>
            <p:spPr>
              <a:xfrm flipH="1">
                <a:off x="2810220" y="1284710"/>
                <a:ext cx="2278430" cy="227843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椭圆 9">
                <a:extLst>
                  <a:ext uri="{FF2B5EF4-FFF2-40B4-BE49-F238E27FC236}">
                    <a16:creationId xmlns:a16="http://schemas.microsoft.com/office/drawing/2014/main" id="{037EF7F4-9992-4527-8788-DF227EC3F0B6}"/>
                  </a:ext>
                </a:extLst>
              </p:cNvPr>
              <p:cNvSpPr/>
              <p:nvPr/>
            </p:nvSpPr>
            <p:spPr>
              <a:xfrm flipH="1">
                <a:off x="3139689" y="1591844"/>
                <a:ext cx="1619492" cy="161949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52" name="椭圆 10">
                <a:extLst>
                  <a:ext uri="{FF2B5EF4-FFF2-40B4-BE49-F238E27FC236}">
                    <a16:creationId xmlns:a16="http://schemas.microsoft.com/office/drawing/2014/main" id="{0A82F725-760D-4C1D-861A-77A198CF666F}"/>
                  </a:ext>
                </a:extLst>
              </p:cNvPr>
              <p:cNvSpPr/>
              <p:nvPr/>
            </p:nvSpPr>
            <p:spPr>
              <a:xfrm flipH="1">
                <a:off x="3400930" y="1853086"/>
                <a:ext cx="1097010" cy="109701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椭圆 11">
                <a:extLst>
                  <a:ext uri="{FF2B5EF4-FFF2-40B4-BE49-F238E27FC236}">
                    <a16:creationId xmlns:a16="http://schemas.microsoft.com/office/drawing/2014/main" id="{21E47EEA-A0A5-4350-88E6-5CCCBCDC50DD}"/>
                  </a:ext>
                </a:extLst>
              </p:cNvPr>
              <p:cNvSpPr/>
              <p:nvPr/>
            </p:nvSpPr>
            <p:spPr>
              <a:xfrm flipH="1">
                <a:off x="3637792" y="2089948"/>
                <a:ext cx="623286" cy="62328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30" name="组 21">
              <a:extLst>
                <a:ext uri="{FF2B5EF4-FFF2-40B4-BE49-F238E27FC236}">
                  <a16:creationId xmlns:a16="http://schemas.microsoft.com/office/drawing/2014/main" id="{F4CBA9A9-0AC1-4566-8291-22EFE00C8582}"/>
                </a:ext>
              </a:extLst>
            </p:cNvPr>
            <p:cNvGrpSpPr/>
            <p:nvPr/>
          </p:nvGrpSpPr>
          <p:grpSpPr>
            <a:xfrm rot="13138453">
              <a:off x="4032882" y="1521616"/>
              <a:ext cx="385894" cy="2979219"/>
              <a:chOff x="3814989" y="425423"/>
              <a:chExt cx="503853" cy="3889897"/>
            </a:xfrm>
          </p:grpSpPr>
          <p:sp>
            <p:nvSpPr>
              <p:cNvPr id="31" name="左箭头 20">
                <a:extLst>
                  <a:ext uri="{FF2B5EF4-FFF2-40B4-BE49-F238E27FC236}">
                    <a16:creationId xmlns:a16="http://schemas.microsoft.com/office/drawing/2014/main" id="{066F8588-0D66-42DF-896A-21C9DFDF8DA8}"/>
                  </a:ext>
                </a:extLst>
              </p:cNvPr>
              <p:cNvSpPr/>
              <p:nvPr/>
            </p:nvSpPr>
            <p:spPr>
              <a:xfrm rot="5400000">
                <a:off x="2204006" y="2036406"/>
                <a:ext cx="3725819" cy="503853"/>
              </a:xfrm>
              <a:prstGeom prst="leftArrow">
                <a:avLst>
                  <a:gd name="adj1" fmla="val 8333"/>
                  <a:gd name="adj2" fmla="val 110407"/>
                </a:avLst>
              </a:prstGeom>
              <a:solidFill>
                <a:srgbClr val="07070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grpSp>
            <p:nvGrpSpPr>
              <p:cNvPr id="33" name="组 23">
                <a:extLst>
                  <a:ext uri="{FF2B5EF4-FFF2-40B4-BE49-F238E27FC236}">
                    <a16:creationId xmlns:a16="http://schemas.microsoft.com/office/drawing/2014/main" id="{925D881D-B9CB-4A19-9062-5365E532B2CA}"/>
                  </a:ext>
                </a:extLst>
              </p:cNvPr>
              <p:cNvGrpSpPr/>
              <p:nvPr/>
            </p:nvGrpSpPr>
            <p:grpSpPr>
              <a:xfrm>
                <a:off x="3820265" y="3544095"/>
                <a:ext cx="493300" cy="771225"/>
                <a:chOff x="3712687" y="3380017"/>
                <a:chExt cx="697905" cy="986609"/>
              </a:xfrm>
            </p:grpSpPr>
            <p:grpSp>
              <p:nvGrpSpPr>
                <p:cNvPr id="34" name="组 24">
                  <a:extLst>
                    <a:ext uri="{FF2B5EF4-FFF2-40B4-BE49-F238E27FC236}">
                      <a16:creationId xmlns:a16="http://schemas.microsoft.com/office/drawing/2014/main" id="{6D200CD6-CBD2-4D4F-B38A-8C7FCF8B3A59}"/>
                    </a:ext>
                  </a:extLst>
                </p:cNvPr>
                <p:cNvGrpSpPr/>
                <p:nvPr/>
              </p:nvGrpSpPr>
              <p:grpSpPr>
                <a:xfrm>
                  <a:off x="4122028" y="3380017"/>
                  <a:ext cx="288564" cy="986609"/>
                  <a:chOff x="4122028" y="3380017"/>
                  <a:chExt cx="288564" cy="986609"/>
                </a:xfrm>
              </p:grpSpPr>
              <p:sp>
                <p:nvSpPr>
                  <p:cNvPr id="44" name="平行四边形 21">
                    <a:extLst>
                      <a:ext uri="{FF2B5EF4-FFF2-40B4-BE49-F238E27FC236}">
                        <a16:creationId xmlns:a16="http://schemas.microsoft.com/office/drawing/2014/main" id="{B4916406-6D9C-43B2-A82B-218330B80B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4141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46" name="平行四边形 22">
                    <a:extLst>
                      <a:ext uri="{FF2B5EF4-FFF2-40B4-BE49-F238E27FC236}">
                        <a16:creationId xmlns:a16="http://schemas.microsoft.com/office/drawing/2014/main" id="{9E3317B5-CBBB-4497-BFB8-14E56C829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6240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47" name="平行四边形 23">
                    <a:extLst>
                      <a:ext uri="{FF2B5EF4-FFF2-40B4-BE49-F238E27FC236}">
                        <a16:creationId xmlns:a16="http://schemas.microsoft.com/office/drawing/2014/main" id="{223EBA25-68B5-4660-8232-493EAB44B7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8339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48" name="平行四边形 24">
                    <a:extLst>
                      <a:ext uri="{FF2B5EF4-FFF2-40B4-BE49-F238E27FC236}">
                        <a16:creationId xmlns:a16="http://schemas.microsoft.com/office/drawing/2014/main" id="{63434C05-B91E-4745-AE9F-2F9C104192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40438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  <p:grpSp>
              <p:nvGrpSpPr>
                <p:cNvPr id="35" name="组 25">
                  <a:extLst>
                    <a:ext uri="{FF2B5EF4-FFF2-40B4-BE49-F238E27FC236}">
                      <a16:creationId xmlns:a16="http://schemas.microsoft.com/office/drawing/2014/main" id="{9DF4FC97-85EC-4D91-8963-2A23AC1DBECB}"/>
                    </a:ext>
                  </a:extLst>
                </p:cNvPr>
                <p:cNvGrpSpPr/>
                <p:nvPr/>
              </p:nvGrpSpPr>
              <p:grpSpPr>
                <a:xfrm flipH="1">
                  <a:off x="3712687" y="3380017"/>
                  <a:ext cx="288564" cy="986609"/>
                  <a:chOff x="4274428" y="3532417"/>
                  <a:chExt cx="288564" cy="986609"/>
                </a:xfrm>
              </p:grpSpPr>
              <p:sp>
                <p:nvSpPr>
                  <p:cNvPr id="36" name="平行四边形 17">
                    <a:extLst>
                      <a:ext uri="{FF2B5EF4-FFF2-40B4-BE49-F238E27FC236}">
                        <a16:creationId xmlns:a16="http://schemas.microsoft.com/office/drawing/2014/main" id="{CBEC111D-C7D2-4B9A-BB9D-FF1DEDF7A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5665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40" name="平行四边形 18">
                    <a:extLst>
                      <a:ext uri="{FF2B5EF4-FFF2-40B4-BE49-F238E27FC236}">
                        <a16:creationId xmlns:a16="http://schemas.microsoft.com/office/drawing/2014/main" id="{39EE98FE-5F47-4A31-AFA2-00F6EB309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7764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41" name="平行四边形 19">
                    <a:extLst>
                      <a:ext uri="{FF2B5EF4-FFF2-40B4-BE49-F238E27FC236}">
                        <a16:creationId xmlns:a16="http://schemas.microsoft.com/office/drawing/2014/main" id="{FF94EA4D-7954-4F5F-8941-5CA8566791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9863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42" name="平行四边形 20">
                    <a:extLst>
                      <a:ext uri="{FF2B5EF4-FFF2-40B4-BE49-F238E27FC236}">
                        <a16:creationId xmlns:a16="http://schemas.microsoft.com/office/drawing/2014/main" id="{9173CB6D-B892-4DF7-AF97-54602DDCB8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41962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</p:grpSp>
        </p:grpSp>
      </p:grpSp>
      <p:sp>
        <p:nvSpPr>
          <p:cNvPr id="43" name="文本框 9">
            <a:extLst>
              <a:ext uri="{FF2B5EF4-FFF2-40B4-BE49-F238E27FC236}">
                <a16:creationId xmlns:a16="http://schemas.microsoft.com/office/drawing/2014/main" id="{A404058E-5B7A-4DDA-ADF5-A955E9D5A9B2}"/>
              </a:ext>
            </a:extLst>
          </p:cNvPr>
          <p:cNvSpPr txBox="1"/>
          <p:nvPr/>
        </p:nvSpPr>
        <p:spPr>
          <a:xfrm>
            <a:off x="5341117" y="492170"/>
            <a:ext cx="445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府城故事屋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68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5EBFF4-2B81-4CC0-8C95-07EDB3F334EA}"/>
              </a:ext>
            </a:extLst>
          </p:cNvPr>
          <p:cNvSpPr txBox="1"/>
          <p:nvPr/>
        </p:nvSpPr>
        <p:spPr>
          <a:xfrm>
            <a:off x="5341117" y="106362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6" name="组 58">
            <a:extLst>
              <a:ext uri="{FF2B5EF4-FFF2-40B4-BE49-F238E27FC236}">
                <a16:creationId xmlns:a16="http://schemas.microsoft.com/office/drawing/2014/main" id="{D2AD195B-9661-4A28-80AE-E156CF6500D4}"/>
              </a:ext>
            </a:extLst>
          </p:cNvPr>
          <p:cNvGrpSpPr/>
          <p:nvPr/>
        </p:nvGrpSpPr>
        <p:grpSpPr>
          <a:xfrm>
            <a:off x="767126" y="1776445"/>
            <a:ext cx="9476830" cy="4274954"/>
            <a:chOff x="1713834" y="1499661"/>
            <a:chExt cx="3898111" cy="1704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2F35AF-A78B-474A-B94D-15455B2DD477}"/>
                </a:ext>
              </a:extLst>
            </p:cNvPr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F00206-C2F7-422D-A9E4-986B3EB43A54}"/>
                </a:ext>
              </a:extLst>
            </p:cNvPr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rgbClr val="FFD200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FC212E6-629E-49AC-9D32-88E0676B5E3D}"/>
              </a:ext>
            </a:extLst>
          </p:cNvPr>
          <p:cNvSpPr txBox="1"/>
          <p:nvPr/>
        </p:nvSpPr>
        <p:spPr>
          <a:xfrm flipH="1">
            <a:off x="9485415" y="2166622"/>
            <a:ext cx="75854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en-US" altLang="zh-CN" sz="8000" b="1" dirty="0">
                <a:solidFill>
                  <a:srgbClr val="FFFFFF"/>
                </a:solidFill>
                <a:latin typeface="Century Gothic"/>
                <a:ea typeface="微软雅黑"/>
              </a:rPr>
              <a:t>2</a:t>
            </a:r>
            <a:endParaRPr kumimoji="1" lang="zh-CN" altLang="en-US" sz="80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896404" y="3373742"/>
            <a:ext cx="2699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閱讀你的世界</a:t>
            </a:r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E30FFE-EBD4-425C-B35C-61AFA25AD142}"/>
              </a:ext>
            </a:extLst>
          </p:cNvPr>
          <p:cNvSpPr txBox="1"/>
          <p:nvPr/>
        </p:nvSpPr>
        <p:spPr>
          <a:xfrm>
            <a:off x="3128619" y="27506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圆角矩形 6">
            <a:extLst>
              <a:ext uri="{FF2B5EF4-FFF2-40B4-BE49-F238E27FC236}">
                <a16:creationId xmlns:a16="http://schemas.microsoft.com/office/drawing/2014/main" id="{21F639B0-1391-4CB4-8B2E-EFDAA68A1AA4}"/>
              </a:ext>
            </a:extLst>
          </p:cNvPr>
          <p:cNvSpPr/>
          <p:nvPr/>
        </p:nvSpPr>
        <p:spPr>
          <a:xfrm>
            <a:off x="3384563" y="5092527"/>
            <a:ext cx="2075554" cy="210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5">
            <a:extLst>
              <a:ext uri="{FF2B5EF4-FFF2-40B4-BE49-F238E27FC236}">
                <a16:creationId xmlns:a16="http://schemas.microsoft.com/office/drawing/2014/main" id="{286E6B8B-A84D-4170-BF13-352A74FD4013}"/>
              </a:ext>
            </a:extLst>
          </p:cNvPr>
          <p:cNvSpPr/>
          <p:nvPr/>
        </p:nvSpPr>
        <p:spPr>
          <a:xfrm>
            <a:off x="3344648" y="2095198"/>
            <a:ext cx="2075554" cy="163081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E5C47F1-818C-419E-973D-0F88C8FED09E}"/>
              </a:ext>
            </a:extLst>
          </p:cNvPr>
          <p:cNvSpPr txBox="1"/>
          <p:nvPr/>
        </p:nvSpPr>
        <p:spPr>
          <a:xfrm>
            <a:off x="3459967" y="1928423"/>
            <a:ext cx="66733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教導學生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PISA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閱讀之三大策略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檢索訊息、統整解釋、省思評鑑。藉由此三大策略幫助學生增進閱讀技巧能力，期能有系統的釐清文章脈絡，進而反思文本之內容、形式並能應用於生活各種閱讀及議題思考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對應學群：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大眾傳播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9795708" y="4424576"/>
            <a:ext cx="2121832" cy="2323556"/>
            <a:chOff x="1192119" y="1521616"/>
            <a:chExt cx="4022468" cy="4590877"/>
          </a:xfrm>
        </p:grpSpPr>
        <p:sp>
          <p:nvSpPr>
            <p:cNvPr id="16" name="椭圆 5">
              <a:extLst>
                <a:ext uri="{FF2B5EF4-FFF2-40B4-BE49-F238E27FC236}">
                  <a16:creationId xmlns:a16="http://schemas.microsoft.com/office/drawing/2014/main" id="{2F854E18-7986-4E29-9960-3B909B8F84DC}"/>
                </a:ext>
              </a:extLst>
            </p:cNvPr>
            <p:cNvSpPr/>
            <p:nvPr/>
          </p:nvSpPr>
          <p:spPr>
            <a:xfrm flipH="1">
              <a:off x="1192119" y="2090025"/>
              <a:ext cx="4022468" cy="4022468"/>
            </a:xfrm>
            <a:prstGeom prst="ellipse">
              <a:avLst/>
            </a:prstGeom>
            <a:solidFill>
              <a:srgbClr val="F9DB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组 20">
              <a:extLst>
                <a:ext uri="{FF2B5EF4-FFF2-40B4-BE49-F238E27FC236}">
                  <a16:creationId xmlns:a16="http://schemas.microsoft.com/office/drawing/2014/main" id="{17800DD9-06CF-4E44-B017-5B04EC8E35C6}"/>
                </a:ext>
              </a:extLst>
            </p:cNvPr>
            <p:cNvGrpSpPr/>
            <p:nvPr/>
          </p:nvGrpSpPr>
          <p:grpSpPr>
            <a:xfrm>
              <a:off x="1702268" y="2567708"/>
              <a:ext cx="3032860" cy="3032860"/>
              <a:chOff x="2522719" y="997209"/>
              <a:chExt cx="2853432" cy="2853432"/>
            </a:xfrm>
          </p:grpSpPr>
          <p:sp>
            <p:nvSpPr>
              <p:cNvPr id="34" name="椭圆 7">
                <a:extLst>
                  <a:ext uri="{FF2B5EF4-FFF2-40B4-BE49-F238E27FC236}">
                    <a16:creationId xmlns:a16="http://schemas.microsoft.com/office/drawing/2014/main" id="{3CC1E247-3971-4057-B530-5409815BB6D6}"/>
                  </a:ext>
                </a:extLst>
              </p:cNvPr>
              <p:cNvSpPr/>
              <p:nvPr/>
            </p:nvSpPr>
            <p:spPr>
              <a:xfrm flipH="1">
                <a:off x="2522719" y="997209"/>
                <a:ext cx="2853432" cy="28534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5" name="椭圆 8">
                <a:extLst>
                  <a:ext uri="{FF2B5EF4-FFF2-40B4-BE49-F238E27FC236}">
                    <a16:creationId xmlns:a16="http://schemas.microsoft.com/office/drawing/2014/main" id="{9C235B1E-B1C1-467E-BA13-D8E437614841}"/>
                  </a:ext>
                </a:extLst>
              </p:cNvPr>
              <p:cNvSpPr/>
              <p:nvPr/>
            </p:nvSpPr>
            <p:spPr>
              <a:xfrm flipH="1">
                <a:off x="2810220" y="1284710"/>
                <a:ext cx="2278430" cy="227843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椭圆 9">
                <a:extLst>
                  <a:ext uri="{FF2B5EF4-FFF2-40B4-BE49-F238E27FC236}">
                    <a16:creationId xmlns:a16="http://schemas.microsoft.com/office/drawing/2014/main" id="{037EF7F4-9992-4527-8788-DF227EC3F0B6}"/>
                  </a:ext>
                </a:extLst>
              </p:cNvPr>
              <p:cNvSpPr/>
              <p:nvPr/>
            </p:nvSpPr>
            <p:spPr>
              <a:xfrm flipH="1">
                <a:off x="3139689" y="1591844"/>
                <a:ext cx="1619492" cy="161949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40" name="椭圆 10">
                <a:extLst>
                  <a:ext uri="{FF2B5EF4-FFF2-40B4-BE49-F238E27FC236}">
                    <a16:creationId xmlns:a16="http://schemas.microsoft.com/office/drawing/2014/main" id="{0A82F725-760D-4C1D-861A-77A198CF666F}"/>
                  </a:ext>
                </a:extLst>
              </p:cNvPr>
              <p:cNvSpPr/>
              <p:nvPr/>
            </p:nvSpPr>
            <p:spPr>
              <a:xfrm flipH="1">
                <a:off x="3400930" y="1853086"/>
                <a:ext cx="1097010" cy="109701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椭圆 11">
                <a:extLst>
                  <a:ext uri="{FF2B5EF4-FFF2-40B4-BE49-F238E27FC236}">
                    <a16:creationId xmlns:a16="http://schemas.microsoft.com/office/drawing/2014/main" id="{21E47EEA-A0A5-4350-88E6-5CCCBCDC50DD}"/>
                  </a:ext>
                </a:extLst>
              </p:cNvPr>
              <p:cNvSpPr/>
              <p:nvPr/>
            </p:nvSpPr>
            <p:spPr>
              <a:xfrm flipH="1">
                <a:off x="3637792" y="2089948"/>
                <a:ext cx="623286" cy="62328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18" name="组 21">
              <a:extLst>
                <a:ext uri="{FF2B5EF4-FFF2-40B4-BE49-F238E27FC236}">
                  <a16:creationId xmlns:a16="http://schemas.microsoft.com/office/drawing/2014/main" id="{F4CBA9A9-0AC1-4566-8291-22EFE00C8582}"/>
                </a:ext>
              </a:extLst>
            </p:cNvPr>
            <p:cNvGrpSpPr/>
            <p:nvPr/>
          </p:nvGrpSpPr>
          <p:grpSpPr>
            <a:xfrm rot="13138453">
              <a:off x="4032882" y="1521616"/>
              <a:ext cx="385894" cy="2979219"/>
              <a:chOff x="3814989" y="425423"/>
              <a:chExt cx="503853" cy="3889897"/>
            </a:xfrm>
          </p:grpSpPr>
          <p:sp>
            <p:nvSpPr>
              <p:cNvPr id="20" name="左箭头 20">
                <a:extLst>
                  <a:ext uri="{FF2B5EF4-FFF2-40B4-BE49-F238E27FC236}">
                    <a16:creationId xmlns:a16="http://schemas.microsoft.com/office/drawing/2014/main" id="{066F8588-0D66-42DF-896A-21C9DFDF8DA8}"/>
                  </a:ext>
                </a:extLst>
              </p:cNvPr>
              <p:cNvSpPr/>
              <p:nvPr/>
            </p:nvSpPr>
            <p:spPr>
              <a:xfrm rot="5400000">
                <a:off x="2204006" y="2036406"/>
                <a:ext cx="3725819" cy="503853"/>
              </a:xfrm>
              <a:prstGeom prst="leftArrow">
                <a:avLst>
                  <a:gd name="adj1" fmla="val 8333"/>
                  <a:gd name="adj2" fmla="val 110407"/>
                </a:avLst>
              </a:prstGeom>
              <a:solidFill>
                <a:srgbClr val="07070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grpSp>
            <p:nvGrpSpPr>
              <p:cNvPr id="21" name="组 23">
                <a:extLst>
                  <a:ext uri="{FF2B5EF4-FFF2-40B4-BE49-F238E27FC236}">
                    <a16:creationId xmlns:a16="http://schemas.microsoft.com/office/drawing/2014/main" id="{925D881D-B9CB-4A19-9062-5365E532B2CA}"/>
                  </a:ext>
                </a:extLst>
              </p:cNvPr>
              <p:cNvGrpSpPr/>
              <p:nvPr/>
            </p:nvGrpSpPr>
            <p:grpSpPr>
              <a:xfrm>
                <a:off x="3820265" y="3544095"/>
                <a:ext cx="493300" cy="771225"/>
                <a:chOff x="3712687" y="3380017"/>
                <a:chExt cx="697905" cy="986609"/>
              </a:xfrm>
            </p:grpSpPr>
            <p:grpSp>
              <p:nvGrpSpPr>
                <p:cNvPr id="22" name="组 24">
                  <a:extLst>
                    <a:ext uri="{FF2B5EF4-FFF2-40B4-BE49-F238E27FC236}">
                      <a16:creationId xmlns:a16="http://schemas.microsoft.com/office/drawing/2014/main" id="{6D200CD6-CBD2-4D4F-B38A-8C7FCF8B3A59}"/>
                    </a:ext>
                  </a:extLst>
                </p:cNvPr>
                <p:cNvGrpSpPr/>
                <p:nvPr/>
              </p:nvGrpSpPr>
              <p:grpSpPr>
                <a:xfrm>
                  <a:off x="4122028" y="3380017"/>
                  <a:ext cx="288564" cy="986609"/>
                  <a:chOff x="4122028" y="3380017"/>
                  <a:chExt cx="288564" cy="986609"/>
                </a:xfrm>
              </p:grpSpPr>
              <p:sp>
                <p:nvSpPr>
                  <p:cNvPr id="30" name="平行四边形 21">
                    <a:extLst>
                      <a:ext uri="{FF2B5EF4-FFF2-40B4-BE49-F238E27FC236}">
                        <a16:creationId xmlns:a16="http://schemas.microsoft.com/office/drawing/2014/main" id="{B4916406-6D9C-43B2-A82B-218330B80B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4141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1" name="平行四边形 22">
                    <a:extLst>
                      <a:ext uri="{FF2B5EF4-FFF2-40B4-BE49-F238E27FC236}">
                        <a16:creationId xmlns:a16="http://schemas.microsoft.com/office/drawing/2014/main" id="{9E3317B5-CBBB-4497-BFB8-14E56C829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6240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2" name="平行四边形 23">
                    <a:extLst>
                      <a:ext uri="{FF2B5EF4-FFF2-40B4-BE49-F238E27FC236}">
                        <a16:creationId xmlns:a16="http://schemas.microsoft.com/office/drawing/2014/main" id="{223EBA25-68B5-4660-8232-493EAB44B7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8339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3" name="平行四边形 24">
                    <a:extLst>
                      <a:ext uri="{FF2B5EF4-FFF2-40B4-BE49-F238E27FC236}">
                        <a16:creationId xmlns:a16="http://schemas.microsoft.com/office/drawing/2014/main" id="{63434C05-B91E-4745-AE9F-2F9C104192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40438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  <p:grpSp>
              <p:nvGrpSpPr>
                <p:cNvPr id="24" name="组 25">
                  <a:extLst>
                    <a:ext uri="{FF2B5EF4-FFF2-40B4-BE49-F238E27FC236}">
                      <a16:creationId xmlns:a16="http://schemas.microsoft.com/office/drawing/2014/main" id="{9DF4FC97-85EC-4D91-8963-2A23AC1DBECB}"/>
                    </a:ext>
                  </a:extLst>
                </p:cNvPr>
                <p:cNvGrpSpPr/>
                <p:nvPr/>
              </p:nvGrpSpPr>
              <p:grpSpPr>
                <a:xfrm flipH="1">
                  <a:off x="3712687" y="3380017"/>
                  <a:ext cx="288564" cy="986609"/>
                  <a:chOff x="4274428" y="3532417"/>
                  <a:chExt cx="288564" cy="986609"/>
                </a:xfrm>
              </p:grpSpPr>
              <p:sp>
                <p:nvSpPr>
                  <p:cNvPr id="25" name="平行四边形 17">
                    <a:extLst>
                      <a:ext uri="{FF2B5EF4-FFF2-40B4-BE49-F238E27FC236}">
                        <a16:creationId xmlns:a16="http://schemas.microsoft.com/office/drawing/2014/main" id="{CBEC111D-C7D2-4B9A-BB9D-FF1DEDF7A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5665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7" name="平行四边形 18">
                    <a:extLst>
                      <a:ext uri="{FF2B5EF4-FFF2-40B4-BE49-F238E27FC236}">
                        <a16:creationId xmlns:a16="http://schemas.microsoft.com/office/drawing/2014/main" id="{39EE98FE-5F47-4A31-AFA2-00F6EB309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7764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8" name="平行四边形 19">
                    <a:extLst>
                      <a:ext uri="{FF2B5EF4-FFF2-40B4-BE49-F238E27FC236}">
                        <a16:creationId xmlns:a16="http://schemas.microsoft.com/office/drawing/2014/main" id="{FF94EA4D-7954-4F5F-8941-5CA8566791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9863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9" name="平行四边形 20">
                    <a:extLst>
                      <a:ext uri="{FF2B5EF4-FFF2-40B4-BE49-F238E27FC236}">
                        <a16:creationId xmlns:a16="http://schemas.microsoft.com/office/drawing/2014/main" id="{9173CB6D-B892-4DF7-AF97-54602DDCB8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41962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</p:grpSp>
        </p:grpSp>
      </p:grpSp>
      <p:sp>
        <p:nvSpPr>
          <p:cNvPr id="42" name="文本框 9">
            <a:extLst>
              <a:ext uri="{FF2B5EF4-FFF2-40B4-BE49-F238E27FC236}">
                <a16:creationId xmlns:a16="http://schemas.microsoft.com/office/drawing/2014/main" id="{A404058E-5B7A-4DDA-ADF5-A955E9D5A9B2}"/>
              </a:ext>
            </a:extLst>
          </p:cNvPr>
          <p:cNvSpPr txBox="1"/>
          <p:nvPr/>
        </p:nvSpPr>
        <p:spPr>
          <a:xfrm>
            <a:off x="5341117" y="492170"/>
            <a:ext cx="445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TW" altLang="zh-TW" sz="32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閱讀你的</a:t>
            </a:r>
            <a:r>
              <a:rPr lang="zh-TW" altLang="zh-TW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</a:t>
            </a:r>
            <a:endParaRPr lang="en-US" altLang="zh-TW" sz="32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1554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5EBFF4-2B81-4CC0-8C95-07EDB3F334EA}"/>
              </a:ext>
            </a:extLst>
          </p:cNvPr>
          <p:cNvSpPr txBox="1"/>
          <p:nvPr/>
        </p:nvSpPr>
        <p:spPr>
          <a:xfrm>
            <a:off x="5341117" y="106362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6" name="组 58">
            <a:extLst>
              <a:ext uri="{FF2B5EF4-FFF2-40B4-BE49-F238E27FC236}">
                <a16:creationId xmlns:a16="http://schemas.microsoft.com/office/drawing/2014/main" id="{D2AD195B-9661-4A28-80AE-E156CF6500D4}"/>
              </a:ext>
            </a:extLst>
          </p:cNvPr>
          <p:cNvGrpSpPr/>
          <p:nvPr/>
        </p:nvGrpSpPr>
        <p:grpSpPr>
          <a:xfrm>
            <a:off x="767126" y="1776444"/>
            <a:ext cx="9476830" cy="4422133"/>
            <a:chOff x="1713834" y="1499661"/>
            <a:chExt cx="3898111" cy="1704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2F35AF-A78B-474A-B94D-15455B2DD477}"/>
                </a:ext>
              </a:extLst>
            </p:cNvPr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F00206-C2F7-422D-A9E4-986B3EB43A54}"/>
                </a:ext>
              </a:extLst>
            </p:cNvPr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rgbClr val="FFD200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FC212E6-629E-49AC-9D32-88E0676B5E3D}"/>
              </a:ext>
            </a:extLst>
          </p:cNvPr>
          <p:cNvSpPr txBox="1"/>
          <p:nvPr/>
        </p:nvSpPr>
        <p:spPr>
          <a:xfrm flipH="1">
            <a:off x="9485415" y="2166622"/>
            <a:ext cx="75854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en-US" altLang="zh-CN" sz="8000" b="1" dirty="0">
                <a:solidFill>
                  <a:srgbClr val="FFFFFF"/>
                </a:solidFill>
                <a:latin typeface="Century Gothic"/>
                <a:ea typeface="微软雅黑"/>
              </a:rPr>
              <a:t>2</a:t>
            </a:r>
            <a:endParaRPr kumimoji="1" lang="zh-CN" altLang="en-US" sz="80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966742" y="3032857"/>
            <a:ext cx="2699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唱比說好聽</a:t>
            </a:r>
            <a:r>
              <a:rPr lang="en-US" altLang="zh-TW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</a:p>
          <a:p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英文歌曲</a:t>
            </a:r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E30FFE-EBD4-425C-B35C-61AFA25AD142}"/>
              </a:ext>
            </a:extLst>
          </p:cNvPr>
          <p:cNvSpPr txBox="1"/>
          <p:nvPr/>
        </p:nvSpPr>
        <p:spPr>
          <a:xfrm>
            <a:off x="3128619" y="27506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圆角矩形 6">
            <a:extLst>
              <a:ext uri="{FF2B5EF4-FFF2-40B4-BE49-F238E27FC236}">
                <a16:creationId xmlns:a16="http://schemas.microsoft.com/office/drawing/2014/main" id="{21F639B0-1391-4CB4-8B2E-EFDAA68A1AA4}"/>
              </a:ext>
            </a:extLst>
          </p:cNvPr>
          <p:cNvSpPr/>
          <p:nvPr/>
        </p:nvSpPr>
        <p:spPr>
          <a:xfrm>
            <a:off x="3389626" y="5033020"/>
            <a:ext cx="2075554" cy="210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5">
            <a:extLst>
              <a:ext uri="{FF2B5EF4-FFF2-40B4-BE49-F238E27FC236}">
                <a16:creationId xmlns:a16="http://schemas.microsoft.com/office/drawing/2014/main" id="{286E6B8B-A84D-4170-BF13-352A74FD4013}"/>
              </a:ext>
            </a:extLst>
          </p:cNvPr>
          <p:cNvSpPr/>
          <p:nvPr/>
        </p:nvSpPr>
        <p:spPr>
          <a:xfrm>
            <a:off x="3349711" y="2044481"/>
            <a:ext cx="2075554" cy="163081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E5C47F1-818C-419E-973D-0F88C8FED09E}"/>
              </a:ext>
            </a:extLst>
          </p:cNvPr>
          <p:cNvSpPr txBox="1"/>
          <p:nvPr/>
        </p:nvSpPr>
        <p:spPr>
          <a:xfrm>
            <a:off x="3465030" y="1877706"/>
            <a:ext cx="66733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音樂為媒介，藉由朗朗上口的經典英文歌曲，強化學生英文學習動機。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英文歌詞中的單字與延伸的英文句型訓練學生讀、寫能力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歌曲聆聽與練唱 訓練學生之聽、說能力，培養完整的四大技能。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對應學群：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社會心理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文史哲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795708" y="4424576"/>
            <a:ext cx="2121832" cy="2323556"/>
            <a:chOff x="1192119" y="1521616"/>
            <a:chExt cx="4022468" cy="4590877"/>
          </a:xfrm>
        </p:grpSpPr>
        <p:sp>
          <p:nvSpPr>
            <p:cNvPr id="15" name="椭圆 5">
              <a:extLst>
                <a:ext uri="{FF2B5EF4-FFF2-40B4-BE49-F238E27FC236}">
                  <a16:creationId xmlns:a16="http://schemas.microsoft.com/office/drawing/2014/main" id="{2F854E18-7986-4E29-9960-3B909B8F84DC}"/>
                </a:ext>
              </a:extLst>
            </p:cNvPr>
            <p:cNvSpPr/>
            <p:nvPr/>
          </p:nvSpPr>
          <p:spPr>
            <a:xfrm flipH="1">
              <a:off x="1192119" y="2090025"/>
              <a:ext cx="4022468" cy="4022468"/>
            </a:xfrm>
            <a:prstGeom prst="ellipse">
              <a:avLst/>
            </a:prstGeom>
            <a:solidFill>
              <a:srgbClr val="F9DB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组 20">
              <a:extLst>
                <a:ext uri="{FF2B5EF4-FFF2-40B4-BE49-F238E27FC236}">
                  <a16:creationId xmlns:a16="http://schemas.microsoft.com/office/drawing/2014/main" id="{17800DD9-06CF-4E44-B017-5B04EC8E35C6}"/>
                </a:ext>
              </a:extLst>
            </p:cNvPr>
            <p:cNvGrpSpPr/>
            <p:nvPr/>
          </p:nvGrpSpPr>
          <p:grpSpPr>
            <a:xfrm>
              <a:off x="1702268" y="2567708"/>
              <a:ext cx="3032860" cy="3032860"/>
              <a:chOff x="2522719" y="997209"/>
              <a:chExt cx="2853432" cy="2853432"/>
            </a:xfrm>
          </p:grpSpPr>
          <p:sp>
            <p:nvSpPr>
              <p:cNvPr id="33" name="椭圆 7">
                <a:extLst>
                  <a:ext uri="{FF2B5EF4-FFF2-40B4-BE49-F238E27FC236}">
                    <a16:creationId xmlns:a16="http://schemas.microsoft.com/office/drawing/2014/main" id="{3CC1E247-3971-4057-B530-5409815BB6D6}"/>
                  </a:ext>
                </a:extLst>
              </p:cNvPr>
              <p:cNvSpPr/>
              <p:nvPr/>
            </p:nvSpPr>
            <p:spPr>
              <a:xfrm flipH="1">
                <a:off x="2522719" y="997209"/>
                <a:ext cx="2853432" cy="28534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4" name="椭圆 8">
                <a:extLst>
                  <a:ext uri="{FF2B5EF4-FFF2-40B4-BE49-F238E27FC236}">
                    <a16:creationId xmlns:a16="http://schemas.microsoft.com/office/drawing/2014/main" id="{9C235B1E-B1C1-467E-BA13-D8E437614841}"/>
                  </a:ext>
                </a:extLst>
              </p:cNvPr>
              <p:cNvSpPr/>
              <p:nvPr/>
            </p:nvSpPr>
            <p:spPr>
              <a:xfrm flipH="1">
                <a:off x="2810220" y="1284710"/>
                <a:ext cx="2278430" cy="227843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椭圆 9">
                <a:extLst>
                  <a:ext uri="{FF2B5EF4-FFF2-40B4-BE49-F238E27FC236}">
                    <a16:creationId xmlns:a16="http://schemas.microsoft.com/office/drawing/2014/main" id="{037EF7F4-9992-4527-8788-DF227EC3F0B6}"/>
                  </a:ext>
                </a:extLst>
              </p:cNvPr>
              <p:cNvSpPr/>
              <p:nvPr/>
            </p:nvSpPr>
            <p:spPr>
              <a:xfrm flipH="1">
                <a:off x="3139689" y="1591844"/>
                <a:ext cx="1619492" cy="161949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6" name="椭圆 10">
                <a:extLst>
                  <a:ext uri="{FF2B5EF4-FFF2-40B4-BE49-F238E27FC236}">
                    <a16:creationId xmlns:a16="http://schemas.microsoft.com/office/drawing/2014/main" id="{0A82F725-760D-4C1D-861A-77A198CF666F}"/>
                  </a:ext>
                </a:extLst>
              </p:cNvPr>
              <p:cNvSpPr/>
              <p:nvPr/>
            </p:nvSpPr>
            <p:spPr>
              <a:xfrm flipH="1">
                <a:off x="3400930" y="1853086"/>
                <a:ext cx="1097010" cy="109701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椭圆 11">
                <a:extLst>
                  <a:ext uri="{FF2B5EF4-FFF2-40B4-BE49-F238E27FC236}">
                    <a16:creationId xmlns:a16="http://schemas.microsoft.com/office/drawing/2014/main" id="{21E47EEA-A0A5-4350-88E6-5CCCBCDC50DD}"/>
                  </a:ext>
                </a:extLst>
              </p:cNvPr>
              <p:cNvSpPr/>
              <p:nvPr/>
            </p:nvSpPr>
            <p:spPr>
              <a:xfrm flipH="1">
                <a:off x="3637792" y="2089948"/>
                <a:ext cx="623286" cy="62328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17" name="组 21">
              <a:extLst>
                <a:ext uri="{FF2B5EF4-FFF2-40B4-BE49-F238E27FC236}">
                  <a16:creationId xmlns:a16="http://schemas.microsoft.com/office/drawing/2014/main" id="{F4CBA9A9-0AC1-4566-8291-22EFE00C8582}"/>
                </a:ext>
              </a:extLst>
            </p:cNvPr>
            <p:cNvGrpSpPr/>
            <p:nvPr/>
          </p:nvGrpSpPr>
          <p:grpSpPr>
            <a:xfrm rot="13138453">
              <a:off x="4032882" y="1521616"/>
              <a:ext cx="385894" cy="2979219"/>
              <a:chOff x="3814989" y="425423"/>
              <a:chExt cx="503853" cy="3889897"/>
            </a:xfrm>
          </p:grpSpPr>
          <p:sp>
            <p:nvSpPr>
              <p:cNvPr id="18" name="左箭头 20">
                <a:extLst>
                  <a:ext uri="{FF2B5EF4-FFF2-40B4-BE49-F238E27FC236}">
                    <a16:creationId xmlns:a16="http://schemas.microsoft.com/office/drawing/2014/main" id="{066F8588-0D66-42DF-896A-21C9DFDF8DA8}"/>
                  </a:ext>
                </a:extLst>
              </p:cNvPr>
              <p:cNvSpPr/>
              <p:nvPr/>
            </p:nvSpPr>
            <p:spPr>
              <a:xfrm rot="5400000">
                <a:off x="2204006" y="2036406"/>
                <a:ext cx="3725819" cy="503853"/>
              </a:xfrm>
              <a:prstGeom prst="leftArrow">
                <a:avLst>
                  <a:gd name="adj1" fmla="val 8333"/>
                  <a:gd name="adj2" fmla="val 110407"/>
                </a:avLst>
              </a:prstGeom>
              <a:solidFill>
                <a:srgbClr val="07070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grpSp>
            <p:nvGrpSpPr>
              <p:cNvPr id="20" name="组 23">
                <a:extLst>
                  <a:ext uri="{FF2B5EF4-FFF2-40B4-BE49-F238E27FC236}">
                    <a16:creationId xmlns:a16="http://schemas.microsoft.com/office/drawing/2014/main" id="{925D881D-B9CB-4A19-9062-5365E532B2CA}"/>
                  </a:ext>
                </a:extLst>
              </p:cNvPr>
              <p:cNvGrpSpPr/>
              <p:nvPr/>
            </p:nvGrpSpPr>
            <p:grpSpPr>
              <a:xfrm>
                <a:off x="3820265" y="3544095"/>
                <a:ext cx="493300" cy="771225"/>
                <a:chOff x="3712687" y="3380017"/>
                <a:chExt cx="697905" cy="986609"/>
              </a:xfrm>
            </p:grpSpPr>
            <p:grpSp>
              <p:nvGrpSpPr>
                <p:cNvPr id="21" name="组 24">
                  <a:extLst>
                    <a:ext uri="{FF2B5EF4-FFF2-40B4-BE49-F238E27FC236}">
                      <a16:creationId xmlns:a16="http://schemas.microsoft.com/office/drawing/2014/main" id="{6D200CD6-CBD2-4D4F-B38A-8C7FCF8B3A59}"/>
                    </a:ext>
                  </a:extLst>
                </p:cNvPr>
                <p:cNvGrpSpPr/>
                <p:nvPr/>
              </p:nvGrpSpPr>
              <p:grpSpPr>
                <a:xfrm>
                  <a:off x="4122028" y="3380017"/>
                  <a:ext cx="288564" cy="986609"/>
                  <a:chOff x="4122028" y="3380017"/>
                  <a:chExt cx="288564" cy="986609"/>
                </a:xfrm>
              </p:grpSpPr>
              <p:sp>
                <p:nvSpPr>
                  <p:cNvPr id="29" name="平行四边形 21">
                    <a:extLst>
                      <a:ext uri="{FF2B5EF4-FFF2-40B4-BE49-F238E27FC236}">
                        <a16:creationId xmlns:a16="http://schemas.microsoft.com/office/drawing/2014/main" id="{B4916406-6D9C-43B2-A82B-218330B80B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4141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0" name="平行四边形 22">
                    <a:extLst>
                      <a:ext uri="{FF2B5EF4-FFF2-40B4-BE49-F238E27FC236}">
                        <a16:creationId xmlns:a16="http://schemas.microsoft.com/office/drawing/2014/main" id="{9E3317B5-CBBB-4497-BFB8-14E56C829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6240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1" name="平行四边形 23">
                    <a:extLst>
                      <a:ext uri="{FF2B5EF4-FFF2-40B4-BE49-F238E27FC236}">
                        <a16:creationId xmlns:a16="http://schemas.microsoft.com/office/drawing/2014/main" id="{223EBA25-68B5-4660-8232-493EAB44B7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8339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2" name="平行四边形 24">
                    <a:extLst>
                      <a:ext uri="{FF2B5EF4-FFF2-40B4-BE49-F238E27FC236}">
                        <a16:creationId xmlns:a16="http://schemas.microsoft.com/office/drawing/2014/main" id="{63434C05-B91E-4745-AE9F-2F9C104192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40438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  <p:grpSp>
              <p:nvGrpSpPr>
                <p:cNvPr id="22" name="组 25">
                  <a:extLst>
                    <a:ext uri="{FF2B5EF4-FFF2-40B4-BE49-F238E27FC236}">
                      <a16:creationId xmlns:a16="http://schemas.microsoft.com/office/drawing/2014/main" id="{9DF4FC97-85EC-4D91-8963-2A23AC1DBECB}"/>
                    </a:ext>
                  </a:extLst>
                </p:cNvPr>
                <p:cNvGrpSpPr/>
                <p:nvPr/>
              </p:nvGrpSpPr>
              <p:grpSpPr>
                <a:xfrm flipH="1">
                  <a:off x="3712687" y="3380017"/>
                  <a:ext cx="288564" cy="986609"/>
                  <a:chOff x="4274428" y="3532417"/>
                  <a:chExt cx="288564" cy="986609"/>
                </a:xfrm>
              </p:grpSpPr>
              <p:sp>
                <p:nvSpPr>
                  <p:cNvPr id="24" name="平行四边形 17">
                    <a:extLst>
                      <a:ext uri="{FF2B5EF4-FFF2-40B4-BE49-F238E27FC236}">
                        <a16:creationId xmlns:a16="http://schemas.microsoft.com/office/drawing/2014/main" id="{CBEC111D-C7D2-4B9A-BB9D-FF1DEDF7A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5665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5" name="平行四边形 18">
                    <a:extLst>
                      <a:ext uri="{FF2B5EF4-FFF2-40B4-BE49-F238E27FC236}">
                        <a16:creationId xmlns:a16="http://schemas.microsoft.com/office/drawing/2014/main" id="{39EE98FE-5F47-4A31-AFA2-00F6EB309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7764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7" name="平行四边形 19">
                    <a:extLst>
                      <a:ext uri="{FF2B5EF4-FFF2-40B4-BE49-F238E27FC236}">
                        <a16:creationId xmlns:a16="http://schemas.microsoft.com/office/drawing/2014/main" id="{FF94EA4D-7954-4F5F-8941-5CA8566791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9863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8" name="平行四边形 20">
                    <a:extLst>
                      <a:ext uri="{FF2B5EF4-FFF2-40B4-BE49-F238E27FC236}">
                        <a16:creationId xmlns:a16="http://schemas.microsoft.com/office/drawing/2014/main" id="{9173CB6D-B892-4DF7-AF97-54602DDCB8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41962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</p:grpSp>
        </p:grpSp>
      </p:grpSp>
      <p:sp>
        <p:nvSpPr>
          <p:cNvPr id="41" name="文本框 9">
            <a:extLst>
              <a:ext uri="{FF2B5EF4-FFF2-40B4-BE49-F238E27FC236}">
                <a16:creationId xmlns:a16="http://schemas.microsoft.com/office/drawing/2014/main" id="{A404058E-5B7A-4DDA-ADF5-A955E9D5A9B2}"/>
              </a:ext>
            </a:extLst>
          </p:cNvPr>
          <p:cNvSpPr txBox="1"/>
          <p:nvPr/>
        </p:nvSpPr>
        <p:spPr>
          <a:xfrm>
            <a:off x="5341117" y="492170"/>
            <a:ext cx="597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zh-TW" sz="32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唱比說好聽</a:t>
            </a:r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zh-TW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英文歌曲</a:t>
            </a:r>
            <a:endParaRPr lang="en-US" altLang="zh-TW" sz="32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7984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5EBFF4-2B81-4CC0-8C95-07EDB3F334EA}"/>
              </a:ext>
            </a:extLst>
          </p:cNvPr>
          <p:cNvSpPr txBox="1"/>
          <p:nvPr/>
        </p:nvSpPr>
        <p:spPr>
          <a:xfrm>
            <a:off x="5341117" y="106362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6" name="组 58">
            <a:extLst>
              <a:ext uri="{FF2B5EF4-FFF2-40B4-BE49-F238E27FC236}">
                <a16:creationId xmlns:a16="http://schemas.microsoft.com/office/drawing/2014/main" id="{D2AD195B-9661-4A28-80AE-E156CF6500D4}"/>
              </a:ext>
            </a:extLst>
          </p:cNvPr>
          <p:cNvGrpSpPr/>
          <p:nvPr/>
        </p:nvGrpSpPr>
        <p:grpSpPr>
          <a:xfrm>
            <a:off x="811087" y="1785904"/>
            <a:ext cx="9476830" cy="4441514"/>
            <a:chOff x="1713834" y="1499661"/>
            <a:chExt cx="3898111" cy="1704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2F35AF-A78B-474A-B94D-15455B2DD477}"/>
                </a:ext>
              </a:extLst>
            </p:cNvPr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F00206-C2F7-422D-A9E4-986B3EB43A54}"/>
                </a:ext>
              </a:extLst>
            </p:cNvPr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rgbClr val="FFD200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FC212E6-629E-49AC-9D32-88E0676B5E3D}"/>
              </a:ext>
            </a:extLst>
          </p:cNvPr>
          <p:cNvSpPr txBox="1"/>
          <p:nvPr/>
        </p:nvSpPr>
        <p:spPr>
          <a:xfrm flipH="1">
            <a:off x="9485415" y="2166622"/>
            <a:ext cx="75854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en-US" altLang="zh-CN" sz="8000" b="1" dirty="0">
                <a:solidFill>
                  <a:srgbClr val="FFFFFF"/>
                </a:solidFill>
                <a:latin typeface="Century Gothic"/>
                <a:ea typeface="微软雅黑"/>
              </a:rPr>
              <a:t>2</a:t>
            </a:r>
            <a:endParaRPr kumimoji="1" lang="zh-CN" altLang="en-US" sz="80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641427" y="3304819"/>
            <a:ext cx="2699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從電影看世界</a:t>
            </a:r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E30FFE-EBD4-425C-B35C-61AFA25AD142}"/>
              </a:ext>
            </a:extLst>
          </p:cNvPr>
          <p:cNvSpPr txBox="1"/>
          <p:nvPr/>
        </p:nvSpPr>
        <p:spPr>
          <a:xfrm>
            <a:off x="3128619" y="27506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圆角矩形 6">
            <a:extLst>
              <a:ext uri="{FF2B5EF4-FFF2-40B4-BE49-F238E27FC236}">
                <a16:creationId xmlns:a16="http://schemas.microsoft.com/office/drawing/2014/main" id="{21F639B0-1391-4CB4-8B2E-EFDAA68A1AA4}"/>
              </a:ext>
            </a:extLst>
          </p:cNvPr>
          <p:cNvSpPr/>
          <p:nvPr/>
        </p:nvSpPr>
        <p:spPr>
          <a:xfrm>
            <a:off x="3480014" y="5244282"/>
            <a:ext cx="2075554" cy="210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5">
            <a:extLst>
              <a:ext uri="{FF2B5EF4-FFF2-40B4-BE49-F238E27FC236}">
                <a16:creationId xmlns:a16="http://schemas.microsoft.com/office/drawing/2014/main" id="{286E6B8B-A84D-4170-BF13-352A74FD4013}"/>
              </a:ext>
            </a:extLst>
          </p:cNvPr>
          <p:cNvSpPr/>
          <p:nvPr/>
        </p:nvSpPr>
        <p:spPr>
          <a:xfrm>
            <a:off x="3419069" y="2044481"/>
            <a:ext cx="2075554" cy="163081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E5C47F1-818C-419E-973D-0F88C8FED09E}"/>
              </a:ext>
            </a:extLst>
          </p:cNvPr>
          <p:cNvSpPr txBox="1"/>
          <p:nvPr/>
        </p:nvSpPr>
        <p:spPr>
          <a:xfrm>
            <a:off x="3534388" y="1877706"/>
            <a:ext cx="667336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學生多元能力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強調語文表達、公民素養、閱讀素養、藝文素養等多元能力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重視生命關懷教育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發展尊重他人、愛護地球、認識與包容多元文化差異，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理解與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關懷國際事務，並意識到自我的世界公民責任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運用科技與資訊能力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激發主動探究精神，培養獨立思考及團隊合作解決問題。</a:t>
            </a:r>
            <a:endParaRPr lang="en-US" altLang="zh-CN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對應學群：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社會心理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大眾傳播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法政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795708" y="4424576"/>
            <a:ext cx="2121832" cy="2323556"/>
            <a:chOff x="1192119" y="1521616"/>
            <a:chExt cx="4022468" cy="4590877"/>
          </a:xfrm>
        </p:grpSpPr>
        <p:sp>
          <p:nvSpPr>
            <p:cNvPr id="15" name="椭圆 5">
              <a:extLst>
                <a:ext uri="{FF2B5EF4-FFF2-40B4-BE49-F238E27FC236}">
                  <a16:creationId xmlns:a16="http://schemas.microsoft.com/office/drawing/2014/main" id="{2F854E18-7986-4E29-9960-3B909B8F84DC}"/>
                </a:ext>
              </a:extLst>
            </p:cNvPr>
            <p:cNvSpPr/>
            <p:nvPr/>
          </p:nvSpPr>
          <p:spPr>
            <a:xfrm flipH="1">
              <a:off x="1192119" y="2090025"/>
              <a:ext cx="4022468" cy="4022468"/>
            </a:xfrm>
            <a:prstGeom prst="ellipse">
              <a:avLst/>
            </a:prstGeom>
            <a:solidFill>
              <a:srgbClr val="F9DB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组 20">
              <a:extLst>
                <a:ext uri="{FF2B5EF4-FFF2-40B4-BE49-F238E27FC236}">
                  <a16:creationId xmlns:a16="http://schemas.microsoft.com/office/drawing/2014/main" id="{17800DD9-06CF-4E44-B017-5B04EC8E35C6}"/>
                </a:ext>
              </a:extLst>
            </p:cNvPr>
            <p:cNvGrpSpPr/>
            <p:nvPr/>
          </p:nvGrpSpPr>
          <p:grpSpPr>
            <a:xfrm>
              <a:off x="1702268" y="2567708"/>
              <a:ext cx="3032860" cy="3032860"/>
              <a:chOff x="2522719" y="997209"/>
              <a:chExt cx="2853432" cy="2853432"/>
            </a:xfrm>
          </p:grpSpPr>
          <p:sp>
            <p:nvSpPr>
              <p:cNvPr id="33" name="椭圆 7">
                <a:extLst>
                  <a:ext uri="{FF2B5EF4-FFF2-40B4-BE49-F238E27FC236}">
                    <a16:creationId xmlns:a16="http://schemas.microsoft.com/office/drawing/2014/main" id="{3CC1E247-3971-4057-B530-5409815BB6D6}"/>
                  </a:ext>
                </a:extLst>
              </p:cNvPr>
              <p:cNvSpPr/>
              <p:nvPr/>
            </p:nvSpPr>
            <p:spPr>
              <a:xfrm flipH="1">
                <a:off x="2522719" y="997209"/>
                <a:ext cx="2853432" cy="28534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4" name="椭圆 8">
                <a:extLst>
                  <a:ext uri="{FF2B5EF4-FFF2-40B4-BE49-F238E27FC236}">
                    <a16:creationId xmlns:a16="http://schemas.microsoft.com/office/drawing/2014/main" id="{9C235B1E-B1C1-467E-BA13-D8E437614841}"/>
                  </a:ext>
                </a:extLst>
              </p:cNvPr>
              <p:cNvSpPr/>
              <p:nvPr/>
            </p:nvSpPr>
            <p:spPr>
              <a:xfrm flipH="1">
                <a:off x="2810220" y="1284710"/>
                <a:ext cx="2278430" cy="227843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椭圆 9">
                <a:extLst>
                  <a:ext uri="{FF2B5EF4-FFF2-40B4-BE49-F238E27FC236}">
                    <a16:creationId xmlns:a16="http://schemas.microsoft.com/office/drawing/2014/main" id="{037EF7F4-9992-4527-8788-DF227EC3F0B6}"/>
                  </a:ext>
                </a:extLst>
              </p:cNvPr>
              <p:cNvSpPr/>
              <p:nvPr/>
            </p:nvSpPr>
            <p:spPr>
              <a:xfrm flipH="1">
                <a:off x="3139689" y="1591844"/>
                <a:ext cx="1619492" cy="161949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6" name="椭圆 10">
                <a:extLst>
                  <a:ext uri="{FF2B5EF4-FFF2-40B4-BE49-F238E27FC236}">
                    <a16:creationId xmlns:a16="http://schemas.microsoft.com/office/drawing/2014/main" id="{0A82F725-760D-4C1D-861A-77A198CF666F}"/>
                  </a:ext>
                </a:extLst>
              </p:cNvPr>
              <p:cNvSpPr/>
              <p:nvPr/>
            </p:nvSpPr>
            <p:spPr>
              <a:xfrm flipH="1">
                <a:off x="3400930" y="1853086"/>
                <a:ext cx="1097010" cy="109701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椭圆 11">
                <a:extLst>
                  <a:ext uri="{FF2B5EF4-FFF2-40B4-BE49-F238E27FC236}">
                    <a16:creationId xmlns:a16="http://schemas.microsoft.com/office/drawing/2014/main" id="{21E47EEA-A0A5-4350-88E6-5CCCBCDC50DD}"/>
                  </a:ext>
                </a:extLst>
              </p:cNvPr>
              <p:cNvSpPr/>
              <p:nvPr/>
            </p:nvSpPr>
            <p:spPr>
              <a:xfrm flipH="1">
                <a:off x="3637792" y="2089948"/>
                <a:ext cx="623286" cy="62328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17" name="组 21">
              <a:extLst>
                <a:ext uri="{FF2B5EF4-FFF2-40B4-BE49-F238E27FC236}">
                  <a16:creationId xmlns:a16="http://schemas.microsoft.com/office/drawing/2014/main" id="{F4CBA9A9-0AC1-4566-8291-22EFE00C8582}"/>
                </a:ext>
              </a:extLst>
            </p:cNvPr>
            <p:cNvGrpSpPr/>
            <p:nvPr/>
          </p:nvGrpSpPr>
          <p:grpSpPr>
            <a:xfrm rot="13138453">
              <a:off x="4032882" y="1521616"/>
              <a:ext cx="385894" cy="2979219"/>
              <a:chOff x="3814989" y="425423"/>
              <a:chExt cx="503853" cy="3889897"/>
            </a:xfrm>
          </p:grpSpPr>
          <p:sp>
            <p:nvSpPr>
              <p:cNvPr id="18" name="左箭头 20">
                <a:extLst>
                  <a:ext uri="{FF2B5EF4-FFF2-40B4-BE49-F238E27FC236}">
                    <a16:creationId xmlns:a16="http://schemas.microsoft.com/office/drawing/2014/main" id="{066F8588-0D66-42DF-896A-21C9DFDF8DA8}"/>
                  </a:ext>
                </a:extLst>
              </p:cNvPr>
              <p:cNvSpPr/>
              <p:nvPr/>
            </p:nvSpPr>
            <p:spPr>
              <a:xfrm rot="5400000">
                <a:off x="2204006" y="2036406"/>
                <a:ext cx="3725819" cy="503853"/>
              </a:xfrm>
              <a:prstGeom prst="leftArrow">
                <a:avLst>
                  <a:gd name="adj1" fmla="val 8333"/>
                  <a:gd name="adj2" fmla="val 110407"/>
                </a:avLst>
              </a:prstGeom>
              <a:solidFill>
                <a:srgbClr val="07070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grpSp>
            <p:nvGrpSpPr>
              <p:cNvPr id="20" name="组 23">
                <a:extLst>
                  <a:ext uri="{FF2B5EF4-FFF2-40B4-BE49-F238E27FC236}">
                    <a16:creationId xmlns:a16="http://schemas.microsoft.com/office/drawing/2014/main" id="{925D881D-B9CB-4A19-9062-5365E532B2CA}"/>
                  </a:ext>
                </a:extLst>
              </p:cNvPr>
              <p:cNvGrpSpPr/>
              <p:nvPr/>
            </p:nvGrpSpPr>
            <p:grpSpPr>
              <a:xfrm>
                <a:off x="3820265" y="3544095"/>
                <a:ext cx="493300" cy="771225"/>
                <a:chOff x="3712687" y="3380017"/>
                <a:chExt cx="697905" cy="986609"/>
              </a:xfrm>
            </p:grpSpPr>
            <p:grpSp>
              <p:nvGrpSpPr>
                <p:cNvPr id="21" name="组 24">
                  <a:extLst>
                    <a:ext uri="{FF2B5EF4-FFF2-40B4-BE49-F238E27FC236}">
                      <a16:creationId xmlns:a16="http://schemas.microsoft.com/office/drawing/2014/main" id="{6D200CD6-CBD2-4D4F-B38A-8C7FCF8B3A59}"/>
                    </a:ext>
                  </a:extLst>
                </p:cNvPr>
                <p:cNvGrpSpPr/>
                <p:nvPr/>
              </p:nvGrpSpPr>
              <p:grpSpPr>
                <a:xfrm>
                  <a:off x="4122028" y="3380017"/>
                  <a:ext cx="288564" cy="986609"/>
                  <a:chOff x="4122028" y="3380017"/>
                  <a:chExt cx="288564" cy="986609"/>
                </a:xfrm>
              </p:grpSpPr>
              <p:sp>
                <p:nvSpPr>
                  <p:cNvPr id="29" name="平行四边形 21">
                    <a:extLst>
                      <a:ext uri="{FF2B5EF4-FFF2-40B4-BE49-F238E27FC236}">
                        <a16:creationId xmlns:a16="http://schemas.microsoft.com/office/drawing/2014/main" id="{B4916406-6D9C-43B2-A82B-218330B80B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4141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0" name="平行四边形 22">
                    <a:extLst>
                      <a:ext uri="{FF2B5EF4-FFF2-40B4-BE49-F238E27FC236}">
                        <a16:creationId xmlns:a16="http://schemas.microsoft.com/office/drawing/2014/main" id="{9E3317B5-CBBB-4497-BFB8-14E56C829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6240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1" name="平行四边形 23">
                    <a:extLst>
                      <a:ext uri="{FF2B5EF4-FFF2-40B4-BE49-F238E27FC236}">
                        <a16:creationId xmlns:a16="http://schemas.microsoft.com/office/drawing/2014/main" id="{223EBA25-68B5-4660-8232-493EAB44B7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8339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2" name="平行四边形 24">
                    <a:extLst>
                      <a:ext uri="{FF2B5EF4-FFF2-40B4-BE49-F238E27FC236}">
                        <a16:creationId xmlns:a16="http://schemas.microsoft.com/office/drawing/2014/main" id="{63434C05-B91E-4745-AE9F-2F9C104192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40438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  <p:grpSp>
              <p:nvGrpSpPr>
                <p:cNvPr id="22" name="组 25">
                  <a:extLst>
                    <a:ext uri="{FF2B5EF4-FFF2-40B4-BE49-F238E27FC236}">
                      <a16:creationId xmlns:a16="http://schemas.microsoft.com/office/drawing/2014/main" id="{9DF4FC97-85EC-4D91-8963-2A23AC1DBECB}"/>
                    </a:ext>
                  </a:extLst>
                </p:cNvPr>
                <p:cNvGrpSpPr/>
                <p:nvPr/>
              </p:nvGrpSpPr>
              <p:grpSpPr>
                <a:xfrm flipH="1">
                  <a:off x="3712687" y="3380017"/>
                  <a:ext cx="288564" cy="986609"/>
                  <a:chOff x="4274428" y="3532417"/>
                  <a:chExt cx="288564" cy="986609"/>
                </a:xfrm>
              </p:grpSpPr>
              <p:sp>
                <p:nvSpPr>
                  <p:cNvPr id="24" name="平行四边形 17">
                    <a:extLst>
                      <a:ext uri="{FF2B5EF4-FFF2-40B4-BE49-F238E27FC236}">
                        <a16:creationId xmlns:a16="http://schemas.microsoft.com/office/drawing/2014/main" id="{CBEC111D-C7D2-4B9A-BB9D-FF1DEDF7A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5665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5" name="平行四边形 18">
                    <a:extLst>
                      <a:ext uri="{FF2B5EF4-FFF2-40B4-BE49-F238E27FC236}">
                        <a16:creationId xmlns:a16="http://schemas.microsoft.com/office/drawing/2014/main" id="{39EE98FE-5F47-4A31-AFA2-00F6EB309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7764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7" name="平行四边形 19">
                    <a:extLst>
                      <a:ext uri="{FF2B5EF4-FFF2-40B4-BE49-F238E27FC236}">
                        <a16:creationId xmlns:a16="http://schemas.microsoft.com/office/drawing/2014/main" id="{FF94EA4D-7954-4F5F-8941-5CA8566791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9863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8" name="平行四边形 20">
                    <a:extLst>
                      <a:ext uri="{FF2B5EF4-FFF2-40B4-BE49-F238E27FC236}">
                        <a16:creationId xmlns:a16="http://schemas.microsoft.com/office/drawing/2014/main" id="{9173CB6D-B892-4DF7-AF97-54602DDCB8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41962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</p:grpSp>
        </p:grpSp>
      </p:grpSp>
      <p:sp>
        <p:nvSpPr>
          <p:cNvPr id="41" name="文本框 9">
            <a:extLst>
              <a:ext uri="{FF2B5EF4-FFF2-40B4-BE49-F238E27FC236}">
                <a16:creationId xmlns:a16="http://schemas.microsoft.com/office/drawing/2014/main" id="{A404058E-5B7A-4DDA-ADF5-A955E9D5A9B2}"/>
              </a:ext>
            </a:extLst>
          </p:cNvPr>
          <p:cNvSpPr txBox="1"/>
          <p:nvPr/>
        </p:nvSpPr>
        <p:spPr>
          <a:xfrm>
            <a:off x="5341117" y="492170"/>
            <a:ext cx="445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從電影看</a:t>
            </a:r>
            <a:r>
              <a:rPr lang="zh-TW" altLang="zh-TW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</a:t>
            </a:r>
            <a:endParaRPr lang="en-US" altLang="zh-TW" sz="32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9816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5EBFF4-2B81-4CC0-8C95-07EDB3F334EA}"/>
              </a:ext>
            </a:extLst>
          </p:cNvPr>
          <p:cNvSpPr txBox="1"/>
          <p:nvPr/>
        </p:nvSpPr>
        <p:spPr>
          <a:xfrm>
            <a:off x="5341117" y="106362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6" name="组 58">
            <a:extLst>
              <a:ext uri="{FF2B5EF4-FFF2-40B4-BE49-F238E27FC236}">
                <a16:creationId xmlns:a16="http://schemas.microsoft.com/office/drawing/2014/main" id="{D2AD195B-9661-4A28-80AE-E156CF6500D4}"/>
              </a:ext>
            </a:extLst>
          </p:cNvPr>
          <p:cNvGrpSpPr/>
          <p:nvPr/>
        </p:nvGrpSpPr>
        <p:grpSpPr>
          <a:xfrm>
            <a:off x="767126" y="1723292"/>
            <a:ext cx="9476830" cy="4000500"/>
            <a:chOff x="1713834" y="1499661"/>
            <a:chExt cx="3898111" cy="1704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2F35AF-A78B-474A-B94D-15455B2DD477}"/>
                </a:ext>
              </a:extLst>
            </p:cNvPr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F00206-C2F7-422D-A9E4-986B3EB43A54}"/>
                </a:ext>
              </a:extLst>
            </p:cNvPr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rgbClr val="FFD200"/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FC212E6-629E-49AC-9D32-88E0676B5E3D}"/>
              </a:ext>
            </a:extLst>
          </p:cNvPr>
          <p:cNvSpPr txBox="1"/>
          <p:nvPr/>
        </p:nvSpPr>
        <p:spPr>
          <a:xfrm flipH="1">
            <a:off x="9485415" y="2166622"/>
            <a:ext cx="75854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7"/>
            <a:r>
              <a:rPr kumimoji="1" lang="en-US" altLang="zh-CN" sz="8000" b="1" dirty="0">
                <a:solidFill>
                  <a:srgbClr val="FFFFFF"/>
                </a:solidFill>
                <a:latin typeface="Century Gothic"/>
                <a:ea typeface="微软雅黑"/>
              </a:rPr>
              <a:t>2</a:t>
            </a:r>
            <a:endParaRPr kumimoji="1" lang="zh-CN" altLang="en-US" sz="8000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AF83587-B44D-4CEB-922E-5BECE8A1EF78}"/>
              </a:ext>
            </a:extLst>
          </p:cNvPr>
          <p:cNvSpPr txBox="1"/>
          <p:nvPr/>
        </p:nvSpPr>
        <p:spPr>
          <a:xfrm>
            <a:off x="641427" y="3304819"/>
            <a:ext cx="2699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幾何學</a:t>
            </a:r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E30FFE-EBD4-425C-B35C-61AFA25AD142}"/>
              </a:ext>
            </a:extLst>
          </p:cNvPr>
          <p:cNvSpPr txBox="1"/>
          <p:nvPr/>
        </p:nvSpPr>
        <p:spPr>
          <a:xfrm>
            <a:off x="3128619" y="27506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圆角矩形 6">
            <a:extLst>
              <a:ext uri="{FF2B5EF4-FFF2-40B4-BE49-F238E27FC236}">
                <a16:creationId xmlns:a16="http://schemas.microsoft.com/office/drawing/2014/main" id="{21F639B0-1391-4CB4-8B2E-EFDAA68A1AA4}"/>
              </a:ext>
            </a:extLst>
          </p:cNvPr>
          <p:cNvSpPr/>
          <p:nvPr/>
        </p:nvSpPr>
        <p:spPr>
          <a:xfrm>
            <a:off x="3380423" y="4404941"/>
            <a:ext cx="2075554" cy="210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5">
            <a:extLst>
              <a:ext uri="{FF2B5EF4-FFF2-40B4-BE49-F238E27FC236}">
                <a16:creationId xmlns:a16="http://schemas.microsoft.com/office/drawing/2014/main" id="{286E6B8B-A84D-4170-BF13-352A74FD4013}"/>
              </a:ext>
            </a:extLst>
          </p:cNvPr>
          <p:cNvSpPr/>
          <p:nvPr/>
        </p:nvSpPr>
        <p:spPr>
          <a:xfrm>
            <a:off x="3340508" y="2295634"/>
            <a:ext cx="2075554" cy="163081"/>
          </a:xfrm>
          <a:prstGeom prst="roundRect">
            <a:avLst>
              <a:gd name="adj" fmla="val 50000"/>
            </a:avLst>
          </a:prstGeom>
          <a:solidFill>
            <a:srgbClr val="FFD2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E5C47F1-818C-419E-973D-0F88C8FED09E}"/>
              </a:ext>
            </a:extLst>
          </p:cNvPr>
          <p:cNvSpPr txBox="1"/>
          <p:nvPr/>
        </p:nvSpPr>
        <p:spPr>
          <a:xfrm>
            <a:off x="3455827" y="2128859"/>
            <a:ext cx="66733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利用電腦繪圖幫助學生更了解平面坐標系上的數學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對應學群：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數理化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795708" y="4424576"/>
            <a:ext cx="2121832" cy="2323556"/>
            <a:chOff x="1192119" y="1521616"/>
            <a:chExt cx="4022468" cy="4590877"/>
          </a:xfrm>
        </p:grpSpPr>
        <p:sp>
          <p:nvSpPr>
            <p:cNvPr id="15" name="椭圆 5">
              <a:extLst>
                <a:ext uri="{FF2B5EF4-FFF2-40B4-BE49-F238E27FC236}">
                  <a16:creationId xmlns:a16="http://schemas.microsoft.com/office/drawing/2014/main" id="{2F854E18-7986-4E29-9960-3B909B8F84DC}"/>
                </a:ext>
              </a:extLst>
            </p:cNvPr>
            <p:cNvSpPr/>
            <p:nvPr/>
          </p:nvSpPr>
          <p:spPr>
            <a:xfrm flipH="1">
              <a:off x="1192119" y="2090025"/>
              <a:ext cx="4022468" cy="4022468"/>
            </a:xfrm>
            <a:prstGeom prst="ellipse">
              <a:avLst/>
            </a:prstGeom>
            <a:solidFill>
              <a:srgbClr val="F9DB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组 20">
              <a:extLst>
                <a:ext uri="{FF2B5EF4-FFF2-40B4-BE49-F238E27FC236}">
                  <a16:creationId xmlns:a16="http://schemas.microsoft.com/office/drawing/2014/main" id="{17800DD9-06CF-4E44-B017-5B04EC8E35C6}"/>
                </a:ext>
              </a:extLst>
            </p:cNvPr>
            <p:cNvGrpSpPr/>
            <p:nvPr/>
          </p:nvGrpSpPr>
          <p:grpSpPr>
            <a:xfrm>
              <a:off x="1702268" y="2567708"/>
              <a:ext cx="3032860" cy="3032860"/>
              <a:chOff x="2522719" y="997209"/>
              <a:chExt cx="2853432" cy="2853432"/>
            </a:xfrm>
          </p:grpSpPr>
          <p:sp>
            <p:nvSpPr>
              <p:cNvPr id="33" name="椭圆 7">
                <a:extLst>
                  <a:ext uri="{FF2B5EF4-FFF2-40B4-BE49-F238E27FC236}">
                    <a16:creationId xmlns:a16="http://schemas.microsoft.com/office/drawing/2014/main" id="{3CC1E247-3971-4057-B530-5409815BB6D6}"/>
                  </a:ext>
                </a:extLst>
              </p:cNvPr>
              <p:cNvSpPr/>
              <p:nvPr/>
            </p:nvSpPr>
            <p:spPr>
              <a:xfrm flipH="1">
                <a:off x="2522719" y="997209"/>
                <a:ext cx="2853432" cy="28534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4" name="椭圆 8">
                <a:extLst>
                  <a:ext uri="{FF2B5EF4-FFF2-40B4-BE49-F238E27FC236}">
                    <a16:creationId xmlns:a16="http://schemas.microsoft.com/office/drawing/2014/main" id="{9C235B1E-B1C1-467E-BA13-D8E437614841}"/>
                  </a:ext>
                </a:extLst>
              </p:cNvPr>
              <p:cNvSpPr/>
              <p:nvPr/>
            </p:nvSpPr>
            <p:spPr>
              <a:xfrm flipH="1">
                <a:off x="2810220" y="1284710"/>
                <a:ext cx="2278430" cy="227843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椭圆 9">
                <a:extLst>
                  <a:ext uri="{FF2B5EF4-FFF2-40B4-BE49-F238E27FC236}">
                    <a16:creationId xmlns:a16="http://schemas.microsoft.com/office/drawing/2014/main" id="{037EF7F4-9992-4527-8788-DF227EC3F0B6}"/>
                  </a:ext>
                </a:extLst>
              </p:cNvPr>
              <p:cNvSpPr/>
              <p:nvPr/>
            </p:nvSpPr>
            <p:spPr>
              <a:xfrm flipH="1">
                <a:off x="3139689" y="1591844"/>
                <a:ext cx="1619492" cy="161949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6" name="椭圆 10">
                <a:extLst>
                  <a:ext uri="{FF2B5EF4-FFF2-40B4-BE49-F238E27FC236}">
                    <a16:creationId xmlns:a16="http://schemas.microsoft.com/office/drawing/2014/main" id="{0A82F725-760D-4C1D-861A-77A198CF666F}"/>
                  </a:ext>
                </a:extLst>
              </p:cNvPr>
              <p:cNvSpPr/>
              <p:nvPr/>
            </p:nvSpPr>
            <p:spPr>
              <a:xfrm flipH="1">
                <a:off x="3400930" y="1853086"/>
                <a:ext cx="1097010" cy="1097010"/>
              </a:xfrm>
              <a:prstGeom prst="ellipse">
                <a:avLst/>
              </a:prstGeom>
              <a:solidFill>
                <a:srgbClr val="F9DB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椭圆 11">
                <a:extLst>
                  <a:ext uri="{FF2B5EF4-FFF2-40B4-BE49-F238E27FC236}">
                    <a16:creationId xmlns:a16="http://schemas.microsoft.com/office/drawing/2014/main" id="{21E47EEA-A0A5-4350-88E6-5CCCBCDC50DD}"/>
                  </a:ext>
                </a:extLst>
              </p:cNvPr>
              <p:cNvSpPr/>
              <p:nvPr/>
            </p:nvSpPr>
            <p:spPr>
              <a:xfrm flipH="1">
                <a:off x="3637792" y="2089948"/>
                <a:ext cx="623286" cy="62328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17" name="组 21">
              <a:extLst>
                <a:ext uri="{FF2B5EF4-FFF2-40B4-BE49-F238E27FC236}">
                  <a16:creationId xmlns:a16="http://schemas.microsoft.com/office/drawing/2014/main" id="{F4CBA9A9-0AC1-4566-8291-22EFE00C8582}"/>
                </a:ext>
              </a:extLst>
            </p:cNvPr>
            <p:cNvGrpSpPr/>
            <p:nvPr/>
          </p:nvGrpSpPr>
          <p:grpSpPr>
            <a:xfrm rot="13138453">
              <a:off x="4032882" y="1521616"/>
              <a:ext cx="385894" cy="2979219"/>
              <a:chOff x="3814989" y="425423"/>
              <a:chExt cx="503853" cy="3889897"/>
            </a:xfrm>
          </p:grpSpPr>
          <p:sp>
            <p:nvSpPr>
              <p:cNvPr id="18" name="左箭头 20">
                <a:extLst>
                  <a:ext uri="{FF2B5EF4-FFF2-40B4-BE49-F238E27FC236}">
                    <a16:creationId xmlns:a16="http://schemas.microsoft.com/office/drawing/2014/main" id="{066F8588-0D66-42DF-896A-21C9DFDF8DA8}"/>
                  </a:ext>
                </a:extLst>
              </p:cNvPr>
              <p:cNvSpPr/>
              <p:nvPr/>
            </p:nvSpPr>
            <p:spPr>
              <a:xfrm rot="5400000">
                <a:off x="2204006" y="2036406"/>
                <a:ext cx="3725819" cy="503853"/>
              </a:xfrm>
              <a:prstGeom prst="leftArrow">
                <a:avLst>
                  <a:gd name="adj1" fmla="val 8333"/>
                  <a:gd name="adj2" fmla="val 110407"/>
                </a:avLst>
              </a:prstGeom>
              <a:solidFill>
                <a:srgbClr val="07070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grpSp>
            <p:nvGrpSpPr>
              <p:cNvPr id="20" name="组 23">
                <a:extLst>
                  <a:ext uri="{FF2B5EF4-FFF2-40B4-BE49-F238E27FC236}">
                    <a16:creationId xmlns:a16="http://schemas.microsoft.com/office/drawing/2014/main" id="{925D881D-B9CB-4A19-9062-5365E532B2CA}"/>
                  </a:ext>
                </a:extLst>
              </p:cNvPr>
              <p:cNvGrpSpPr/>
              <p:nvPr/>
            </p:nvGrpSpPr>
            <p:grpSpPr>
              <a:xfrm>
                <a:off x="3820265" y="3544095"/>
                <a:ext cx="493300" cy="771225"/>
                <a:chOff x="3712687" y="3380017"/>
                <a:chExt cx="697905" cy="986609"/>
              </a:xfrm>
            </p:grpSpPr>
            <p:grpSp>
              <p:nvGrpSpPr>
                <p:cNvPr id="21" name="组 24">
                  <a:extLst>
                    <a:ext uri="{FF2B5EF4-FFF2-40B4-BE49-F238E27FC236}">
                      <a16:creationId xmlns:a16="http://schemas.microsoft.com/office/drawing/2014/main" id="{6D200CD6-CBD2-4D4F-B38A-8C7FCF8B3A59}"/>
                    </a:ext>
                  </a:extLst>
                </p:cNvPr>
                <p:cNvGrpSpPr/>
                <p:nvPr/>
              </p:nvGrpSpPr>
              <p:grpSpPr>
                <a:xfrm>
                  <a:off x="4122028" y="3380017"/>
                  <a:ext cx="288564" cy="986609"/>
                  <a:chOff x="4122028" y="3380017"/>
                  <a:chExt cx="288564" cy="986609"/>
                </a:xfrm>
              </p:grpSpPr>
              <p:sp>
                <p:nvSpPr>
                  <p:cNvPr id="29" name="平行四边形 21">
                    <a:extLst>
                      <a:ext uri="{FF2B5EF4-FFF2-40B4-BE49-F238E27FC236}">
                        <a16:creationId xmlns:a16="http://schemas.microsoft.com/office/drawing/2014/main" id="{B4916406-6D9C-43B2-A82B-218330B80B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4141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0" name="平行四边形 22">
                    <a:extLst>
                      <a:ext uri="{FF2B5EF4-FFF2-40B4-BE49-F238E27FC236}">
                        <a16:creationId xmlns:a16="http://schemas.microsoft.com/office/drawing/2014/main" id="{9E3317B5-CBBB-4497-BFB8-14E56C8293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6240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1" name="平行四边形 23">
                    <a:extLst>
                      <a:ext uri="{FF2B5EF4-FFF2-40B4-BE49-F238E27FC236}">
                        <a16:creationId xmlns:a16="http://schemas.microsoft.com/office/drawing/2014/main" id="{223EBA25-68B5-4660-8232-493EAB44B7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38339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32" name="平行四边形 24">
                    <a:extLst>
                      <a:ext uri="{FF2B5EF4-FFF2-40B4-BE49-F238E27FC236}">
                        <a16:creationId xmlns:a16="http://schemas.microsoft.com/office/drawing/2014/main" id="{63434C05-B91E-4745-AE9F-2F9C104192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87862" y="40438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  <p:grpSp>
              <p:nvGrpSpPr>
                <p:cNvPr id="22" name="组 25">
                  <a:extLst>
                    <a:ext uri="{FF2B5EF4-FFF2-40B4-BE49-F238E27FC236}">
                      <a16:creationId xmlns:a16="http://schemas.microsoft.com/office/drawing/2014/main" id="{9DF4FC97-85EC-4D91-8963-2A23AC1DBECB}"/>
                    </a:ext>
                  </a:extLst>
                </p:cNvPr>
                <p:cNvGrpSpPr/>
                <p:nvPr/>
              </p:nvGrpSpPr>
              <p:grpSpPr>
                <a:xfrm flipH="1">
                  <a:off x="3712687" y="3380017"/>
                  <a:ext cx="288564" cy="986609"/>
                  <a:chOff x="4274428" y="3532417"/>
                  <a:chExt cx="288564" cy="986609"/>
                </a:xfrm>
              </p:grpSpPr>
              <p:sp>
                <p:nvSpPr>
                  <p:cNvPr id="24" name="平行四边形 17">
                    <a:extLst>
                      <a:ext uri="{FF2B5EF4-FFF2-40B4-BE49-F238E27FC236}">
                        <a16:creationId xmlns:a16="http://schemas.microsoft.com/office/drawing/2014/main" id="{CBEC111D-C7D2-4B9A-BB9D-FF1DEDF7A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566583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5" name="平行四边形 18">
                    <a:extLst>
                      <a:ext uri="{FF2B5EF4-FFF2-40B4-BE49-F238E27FC236}">
                        <a16:creationId xmlns:a16="http://schemas.microsoft.com/office/drawing/2014/main" id="{39EE98FE-5F47-4A31-AFA2-00F6EB309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776487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7" name="平行四边形 19">
                    <a:extLst>
                      <a:ext uri="{FF2B5EF4-FFF2-40B4-BE49-F238E27FC236}">
                        <a16:creationId xmlns:a16="http://schemas.microsoft.com/office/drawing/2014/main" id="{FF94EA4D-7954-4F5F-8941-5CA8566791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3986391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  <p:sp>
                <p:nvSpPr>
                  <p:cNvPr id="28" name="平行四边形 20">
                    <a:extLst>
                      <a:ext uri="{FF2B5EF4-FFF2-40B4-BE49-F238E27FC236}">
                        <a16:creationId xmlns:a16="http://schemas.microsoft.com/office/drawing/2014/main" id="{9173CB6D-B892-4DF7-AF97-54602DDCB8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0262" y="4196296"/>
                    <a:ext cx="356896" cy="288564"/>
                  </a:xfrm>
                  <a:prstGeom prst="parallelogram">
                    <a:avLst>
                      <a:gd name="adj" fmla="val 70939"/>
                    </a:avLst>
                  </a:prstGeom>
                  <a:solidFill>
                    <a:srgbClr val="07070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3200"/>
                  </a:p>
                </p:txBody>
              </p:sp>
            </p:grpSp>
          </p:grpSp>
        </p:grpSp>
      </p:grpSp>
      <p:sp>
        <p:nvSpPr>
          <p:cNvPr id="41" name="文本框 9">
            <a:extLst>
              <a:ext uri="{FF2B5EF4-FFF2-40B4-BE49-F238E27FC236}">
                <a16:creationId xmlns:a16="http://schemas.microsoft.com/office/drawing/2014/main" id="{A404058E-5B7A-4DDA-ADF5-A955E9D5A9B2}"/>
              </a:ext>
            </a:extLst>
          </p:cNvPr>
          <p:cNvSpPr txBox="1"/>
          <p:nvPr/>
        </p:nvSpPr>
        <p:spPr>
          <a:xfrm>
            <a:off x="5341117" y="492170"/>
            <a:ext cx="445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幾何學</a:t>
            </a:r>
            <a:endParaRPr lang="en-US" altLang="zh-TW" sz="32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0608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3C5572B-9CF0-4065-B745-25EBC88D896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4"/>
</p:tagLst>
</file>

<file path=ppt/theme/theme1.xml><?xml version="1.0" encoding="utf-8"?>
<a:theme xmlns:a="http://schemas.openxmlformats.org/drawingml/2006/main" name="第一PPT，www.1ppt.com">
  <a:themeElements>
    <a:clrScheme name="自定义 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8953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1092</Words>
  <Application>Microsoft Office PowerPoint</Application>
  <PresentationFormat>寬螢幕</PresentationFormat>
  <Paragraphs>270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Cordia New</vt:lpstr>
      <vt:lpstr>等线</vt:lpstr>
      <vt:lpstr>微软雅黑</vt:lpstr>
      <vt:lpstr>微軟正黑體</vt:lpstr>
      <vt:lpstr>新細明體</vt:lpstr>
      <vt:lpstr>Arial</vt:lpstr>
      <vt:lpstr>Calibri</vt:lpstr>
      <vt:lpstr>Century Gothic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黄色镂空小花</dc:title>
  <dc:creator>第一PPT</dc:creator>
  <cp:keywords>www.1ppt.com</cp:keywords>
  <dc:description>第一PPT，www.1ppt.com</dc:description>
  <cp:lastModifiedBy>Windows User</cp:lastModifiedBy>
  <cp:revision>278</cp:revision>
  <dcterms:created xsi:type="dcterms:W3CDTF">2017-08-18T03:02:00Z</dcterms:created>
  <dcterms:modified xsi:type="dcterms:W3CDTF">2020-04-20T08:13:43Z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