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48" r:id="rId3"/>
    <p:sldMasterId id="2147483750" r:id="rId4"/>
    <p:sldMasterId id="2147483752" r:id="rId5"/>
    <p:sldMasterId id="2147483758" r:id="rId6"/>
    <p:sldMasterId id="2147483764" r:id="rId7"/>
  </p:sldMasterIdLst>
  <p:notesMasterIdLst>
    <p:notesMasterId r:id="rId78"/>
  </p:notesMasterIdLst>
  <p:handoutMasterIdLst>
    <p:handoutMasterId r:id="rId79"/>
  </p:handoutMasterIdLst>
  <p:sldIdLst>
    <p:sldId id="404" r:id="rId8"/>
    <p:sldId id="581" r:id="rId9"/>
    <p:sldId id="563" r:id="rId10"/>
    <p:sldId id="561" r:id="rId11"/>
    <p:sldId id="562" r:id="rId12"/>
    <p:sldId id="560" r:id="rId13"/>
    <p:sldId id="567" r:id="rId14"/>
    <p:sldId id="566" r:id="rId15"/>
    <p:sldId id="565" r:id="rId16"/>
    <p:sldId id="564" r:id="rId17"/>
    <p:sldId id="569" r:id="rId18"/>
    <p:sldId id="573" r:id="rId19"/>
    <p:sldId id="574" r:id="rId20"/>
    <p:sldId id="568" r:id="rId21"/>
    <p:sldId id="585" r:id="rId22"/>
    <p:sldId id="586" r:id="rId23"/>
    <p:sldId id="587" r:id="rId24"/>
    <p:sldId id="588" r:id="rId25"/>
    <p:sldId id="548" r:id="rId26"/>
    <p:sldId id="476" r:id="rId27"/>
    <p:sldId id="520" r:id="rId28"/>
    <p:sldId id="521" r:id="rId29"/>
    <p:sldId id="522" r:id="rId30"/>
    <p:sldId id="549" r:id="rId31"/>
    <p:sldId id="461" r:id="rId32"/>
    <p:sldId id="486" r:id="rId33"/>
    <p:sldId id="495" r:id="rId34"/>
    <p:sldId id="468" r:id="rId35"/>
    <p:sldId id="478" r:id="rId36"/>
    <p:sldId id="458" r:id="rId37"/>
    <p:sldId id="459" r:id="rId38"/>
    <p:sldId id="456" r:id="rId39"/>
    <p:sldId id="479" r:id="rId40"/>
    <p:sldId id="558" r:id="rId41"/>
    <p:sldId id="503" r:id="rId42"/>
    <p:sldId id="504" r:id="rId43"/>
    <p:sldId id="575" r:id="rId44"/>
    <p:sldId id="444" r:id="rId45"/>
    <p:sldId id="490" r:id="rId46"/>
    <p:sldId id="491" r:id="rId47"/>
    <p:sldId id="489" r:id="rId48"/>
    <p:sldId id="492" r:id="rId49"/>
    <p:sldId id="464" r:id="rId50"/>
    <p:sldId id="487" r:id="rId51"/>
    <p:sldId id="577" r:id="rId52"/>
    <p:sldId id="576" r:id="rId53"/>
    <p:sldId id="578" r:id="rId54"/>
    <p:sldId id="580" r:id="rId55"/>
    <p:sldId id="579" r:id="rId56"/>
    <p:sldId id="462" r:id="rId57"/>
    <p:sldId id="465" r:id="rId58"/>
    <p:sldId id="466" r:id="rId59"/>
    <p:sldId id="463" r:id="rId60"/>
    <p:sldId id="445" r:id="rId61"/>
    <p:sldId id="541" r:id="rId62"/>
    <p:sldId id="493" r:id="rId63"/>
    <p:sldId id="519" r:id="rId64"/>
    <p:sldId id="583" r:id="rId65"/>
    <p:sldId id="475" r:id="rId66"/>
    <p:sldId id="446" r:id="rId67"/>
    <p:sldId id="494" r:id="rId68"/>
    <p:sldId id="559" r:id="rId69"/>
    <p:sldId id="438" r:id="rId70"/>
    <p:sldId id="449" r:id="rId71"/>
    <p:sldId id="450" r:id="rId72"/>
    <p:sldId id="582" r:id="rId73"/>
    <p:sldId id="589" r:id="rId74"/>
    <p:sldId id="485" r:id="rId75"/>
    <p:sldId id="584" r:id="rId76"/>
    <p:sldId id="439" r:id="rId77"/>
  </p:sldIdLst>
  <p:sldSz cx="9906000" cy="6858000" type="A4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1308EA"/>
    <a:srgbClr val="E70939"/>
    <a:srgbClr val="75FD6B"/>
    <a:srgbClr val="E8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4" autoAdjust="0"/>
    <p:restoredTop sz="94660"/>
  </p:normalViewPr>
  <p:slideViewPr>
    <p:cSldViewPr>
      <p:cViewPr>
        <p:scale>
          <a:sx n="70" d="100"/>
          <a:sy n="70" d="100"/>
        </p:scale>
        <p:origin x="-1230" y="-1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4.xml"/><Relationship Id="rId82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報告大綱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               調整措施簡介</a:t>
          </a:r>
          <a:endParaRPr lang="zh-TW" sz="3200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      方案簡介</a:t>
          </a:r>
          <a:endParaRPr lang="zh-TW" sz="3200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 </a:t>
          </a:r>
          <a:r>
            <a:rPr lang="zh-TW" altLang="en-US" sz="3200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A57F03F2-F17D-42FF-993E-5B27850F725E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93AD6DAE-6FA9-48A4-B0A5-A0A832C7812A}" type="parTrans" cxnId="{F8308B3C-F4FC-4876-9B14-39B25A8F5A2A}">
      <dgm:prSet/>
      <dgm:spPr/>
      <dgm:t>
        <a:bodyPr/>
        <a:lstStyle/>
        <a:p>
          <a:endParaRPr lang="zh-TW" altLang="en-US"/>
        </a:p>
      </dgm:t>
    </dgm:pt>
    <dgm:pt modelId="{FEAE7A55-8800-4571-9BBF-1DEC6FD9BC98}" type="sibTrans" cxnId="{F8308B3C-F4FC-4876-9B14-39B25A8F5A2A}">
      <dgm:prSet/>
      <dgm:spPr/>
      <dgm:t>
        <a:bodyPr/>
        <a:lstStyle/>
        <a:p>
          <a:endParaRPr lang="zh-TW" altLang="en-US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 custLinFactNeighborX="-5477" custLinFactNeighborY="-1231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362301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2282" custLinFactNeighborY="-8562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9833"/>
                <a:satOff val="536"/>
                <a:lumOff val="-1872"/>
                <a:alphaOff val="0"/>
                <a:shade val="20000"/>
                <a:satMod val="200000"/>
              </a:schemeClr>
              <a:schemeClr val="accent3">
                <a:hueOff val="19833"/>
                <a:satOff val="536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39038" custLinFactNeighborY="-1108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2EA95859-FCF9-47BF-A965-BC1EAFB377AC}" type="pres">
      <dgm:prSet presAssocID="{A57F03F2-F17D-42FF-993E-5B27850F725E}" presName="Image4" presStyleCnt="0"/>
      <dgm:spPr/>
    </dgm:pt>
    <dgm:pt modelId="{69119E3C-8B79-4075-9859-1F18CA7763B3}" type="pres">
      <dgm:prSet presAssocID="{A57F03F2-F17D-42FF-993E-5B27850F725E}" presName="Image" presStyleLbl="fgImgPlace1" presStyleIdx="3" presStyleCnt="4" custLinFactNeighborX="-1993" custLinFactNeighborY="-1109"/>
      <dgm:spPr>
        <a:blipFill rotWithShape="1">
          <a:blip xmlns:r="http://schemas.openxmlformats.org/officeDocument/2006/relationships" r:embed="rId4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ED064DF8-ED3D-4271-B74D-113D69D46C5D}" type="pres">
      <dgm:prSet presAssocID="{A57F03F2-F17D-42FF-993E-5B27850F725E}" presName="Child4" presStyleLbl="revTx" presStyleIdx="3" presStyleCnt="4" custScaleX="274164" custLinFactNeighborX="-25850" custLinFactNeighborY="18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2B5DA8A9-9673-4F75-A670-2DB30518D115}" type="presOf" srcId="{960DD3F4-08B5-4717-B21F-9D7ADE4F9398}" destId="{63748CBD-72AB-475B-93BB-2E1E19EB7CDF}" srcOrd="0" destOrd="0" presId="urn:microsoft.com/office/officeart/2011/layout/RadialPictureList#1"/>
    <dgm:cxn modelId="{708CBDD5-A859-4EAF-BF2E-FE718E20629C}" type="presOf" srcId="{E16905CA-DEF8-4D11-8E8E-35415FE5B980}" destId="{BCBA671E-8B0E-47E3-B726-8B2B073B000E}" srcOrd="0" destOrd="0" presId="urn:microsoft.com/office/officeart/2011/layout/RadialPictureList#1"/>
    <dgm:cxn modelId="{E93013AE-6B41-4628-8C5B-807C48865F87}" type="presOf" srcId="{A57F03F2-F17D-42FF-993E-5B27850F725E}" destId="{ED064DF8-ED3D-4271-B74D-113D69D46C5D}" srcOrd="0" destOrd="0" presId="urn:microsoft.com/office/officeart/2011/layout/RadialPictureList#1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13256B84-6604-4C85-AA85-D39D8946E6D2}" type="presOf" srcId="{007470A2-B5D7-4887-B4FD-B6021A4D4CF7}" destId="{05E59EE6-24A2-4651-996A-9AFB7B9FFC8F}" srcOrd="0" destOrd="0" presId="urn:microsoft.com/office/officeart/2011/layout/RadialPictureList#1"/>
    <dgm:cxn modelId="{F8308B3C-F4FC-4876-9B14-39B25A8F5A2A}" srcId="{007470A2-B5D7-4887-B4FD-B6021A4D4CF7}" destId="{A57F03F2-F17D-42FF-993E-5B27850F725E}" srcOrd="3" destOrd="0" parTransId="{93AD6DAE-6FA9-48A4-B0A5-A0A832C7812A}" sibTransId="{FEAE7A55-8800-4571-9BBF-1DEC6FD9BC98}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043AEC53-AA7E-40A4-9D28-2007E5EDA892}" type="presOf" srcId="{D2FE3027-CD5C-42F2-91EB-86FAC3E4BE0B}" destId="{4E1806DE-992B-4280-BAAA-DE6487DCDC77}" srcOrd="0" destOrd="0" presId="urn:microsoft.com/office/officeart/2011/layout/RadialPictureList#1"/>
    <dgm:cxn modelId="{B9EDB0FD-2E8F-4586-B4C1-36A8D47D597E}" type="presOf" srcId="{C0C01B88-9CE1-468B-9CBF-591339763F40}" destId="{24DAAE03-8AA3-4374-B236-819FD4BAD3C8}" srcOrd="0" destOrd="0" presId="urn:microsoft.com/office/officeart/2011/layout/RadialPictureList#1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CC27D8B3-4140-457C-8F9B-86CACE6291E0}" type="presParOf" srcId="{BCBA671E-8B0E-47E3-B726-8B2B073B000E}" destId="{05E59EE6-24A2-4651-996A-9AFB7B9FFC8F}" srcOrd="0" destOrd="0" presId="urn:microsoft.com/office/officeart/2011/layout/RadialPictureList#1"/>
    <dgm:cxn modelId="{7233BEC3-15B3-4FD3-8FA0-15DC7BA90243}" type="presParOf" srcId="{BCBA671E-8B0E-47E3-B726-8B2B073B000E}" destId="{1EA0B330-A62A-423B-9436-56354426AF14}" srcOrd="1" destOrd="0" presId="urn:microsoft.com/office/officeart/2011/layout/RadialPictureList#1"/>
    <dgm:cxn modelId="{5C4B9E34-D0F0-4073-BDBE-68F0A32C7002}" type="presParOf" srcId="{BCBA671E-8B0E-47E3-B726-8B2B073B000E}" destId="{A641F8A4-CF11-4116-B4E6-8425449904ED}" srcOrd="2" destOrd="0" presId="urn:microsoft.com/office/officeart/2011/layout/RadialPictureList#1"/>
    <dgm:cxn modelId="{0470DD0E-8DF2-4B5C-B274-4A7534AB608D}" type="presParOf" srcId="{BCBA671E-8B0E-47E3-B726-8B2B073B000E}" destId="{4E1806DE-992B-4280-BAAA-DE6487DCDC77}" srcOrd="3" destOrd="0" presId="urn:microsoft.com/office/officeart/2011/layout/RadialPictureList#1"/>
    <dgm:cxn modelId="{DA880D2B-5E95-4CAC-9A79-BC5E34421275}" type="presParOf" srcId="{BCBA671E-8B0E-47E3-B726-8B2B073B000E}" destId="{9429B47F-46AD-4053-B6EC-4D08117EF235}" srcOrd="4" destOrd="0" presId="urn:microsoft.com/office/officeart/2011/layout/RadialPictureList#1"/>
    <dgm:cxn modelId="{153550A3-BD56-472E-BF0E-09AD1DB2C3F7}" type="presParOf" srcId="{9429B47F-46AD-4053-B6EC-4D08117EF235}" destId="{7ACA9D6E-B4F2-44F7-ADFA-C71D9AD1611D}" srcOrd="0" destOrd="0" presId="urn:microsoft.com/office/officeart/2011/layout/RadialPictureList#1"/>
    <dgm:cxn modelId="{8FAAED08-086E-427C-9F5D-D6C373674FCC}" type="presParOf" srcId="{BCBA671E-8B0E-47E3-B726-8B2B073B000E}" destId="{63748CBD-72AB-475B-93BB-2E1E19EB7CDF}" srcOrd="5" destOrd="0" presId="urn:microsoft.com/office/officeart/2011/layout/RadialPictureList#1"/>
    <dgm:cxn modelId="{3FDC7A22-212B-4FC3-A73E-B653822687EB}" type="presParOf" srcId="{BCBA671E-8B0E-47E3-B726-8B2B073B000E}" destId="{EA3FBB46-60CA-4DCD-B01B-F2EAC10C3D89}" srcOrd="6" destOrd="0" presId="urn:microsoft.com/office/officeart/2011/layout/RadialPictureList#1"/>
    <dgm:cxn modelId="{07B63963-2914-4CCB-86E1-BED535D4AC10}" type="presParOf" srcId="{EA3FBB46-60CA-4DCD-B01B-F2EAC10C3D89}" destId="{07F3DE25-1642-45C2-B4F6-1F381AF4B3C9}" srcOrd="0" destOrd="0" presId="urn:microsoft.com/office/officeart/2011/layout/RadialPictureList#1"/>
    <dgm:cxn modelId="{165D07C8-FA56-40DC-93FE-0942D54C230A}" type="presParOf" srcId="{BCBA671E-8B0E-47E3-B726-8B2B073B000E}" destId="{24DAAE03-8AA3-4374-B236-819FD4BAD3C8}" srcOrd="7" destOrd="0" presId="urn:microsoft.com/office/officeart/2011/layout/RadialPictureList#1"/>
    <dgm:cxn modelId="{5C4ED465-F4EF-46B9-852B-DE933B6667FA}" type="presParOf" srcId="{BCBA671E-8B0E-47E3-B726-8B2B073B000E}" destId="{2EA95859-FCF9-47BF-A965-BC1EAFB377AC}" srcOrd="8" destOrd="0" presId="urn:microsoft.com/office/officeart/2011/layout/RadialPictureList#1"/>
    <dgm:cxn modelId="{1C6404CC-F427-4C89-8B7D-E7BCAAE2B53B}" type="presParOf" srcId="{2EA95859-FCF9-47BF-A965-BC1EAFB377AC}" destId="{69119E3C-8B79-4075-9859-1F18CA7763B3}" srcOrd="0" destOrd="0" presId="urn:microsoft.com/office/officeart/2011/layout/RadialPictureList#1"/>
    <dgm:cxn modelId="{92ECB46E-2160-4139-A630-19EC3989D782}" type="presParOf" srcId="{BCBA671E-8B0E-47E3-B726-8B2B073B000E}" destId="{ED064DF8-ED3D-4271-B74D-113D69D46C5D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3F86-6CEA-4B41-9515-F1685B066DB2}" type="datetimeFigureOut">
              <a:rPr lang="zh-TW" altLang="en-US" smtClean="0"/>
              <a:pPr/>
              <a:t>2019/9/16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B2D9-7263-47A4-ABFC-A600E23245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518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2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09264" indent="-27256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093204" indent="-21834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29900" indent="-21834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968061" indent="-21834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90103" indent="-2183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812144" indent="-2183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234185" indent="-2183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656226" indent="-2183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930F9C33-5582-4214-B4C4-39BE07B9E57E}" type="slidenum">
              <a:rPr lang="en-US" altLang="zh-TW">
                <a:solidFill>
                  <a:prstClr val="black"/>
                </a:solidFill>
              </a:rPr>
              <a:pPr/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endParaRPr lang="zh-TW" altLang="en-US" smtClean="0">
              <a:latin typeface="Arial" charset="0"/>
            </a:endParaRPr>
          </a:p>
          <a:p>
            <a:endParaRPr lang="zh-TW" altLang="en-US" smtClean="0">
              <a:latin typeface="Arial" charset="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09264" indent="-27256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093204" indent="-21834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29900" indent="-21834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968061" indent="-21834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90103" indent="-2183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812144" indent="-2183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234185" indent="-2183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656226" indent="-2183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007599E8-320F-403F-849D-43019AC21866}" type="slidenum">
              <a:rPr lang="en-US" altLang="zh-TW">
                <a:solidFill>
                  <a:prstClr val="black"/>
                </a:solidFill>
              </a:rPr>
              <a:pPr/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482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9716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0295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930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482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1099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高中對同一大學推薦超過</a:t>
            </a:r>
            <a:r>
              <a:rPr lang="en-US" altLang="zh-TW" smtClean="0">
                <a:latin typeface="Arial" pitchFamily="34" charset="0"/>
              </a:rPr>
              <a:t>1</a:t>
            </a:r>
            <a:r>
              <a:rPr lang="zh-TW" altLang="en-US" smtClean="0">
                <a:latin typeface="Arial" pitchFamily="34" charset="0"/>
              </a:rPr>
              <a:t>名學生時，必須排定學生之推薦順序</a:t>
            </a:r>
            <a:r>
              <a:rPr lang="en-US" altLang="zh-TW" smtClean="0">
                <a:latin typeface="Arial" pitchFamily="34" charset="0"/>
              </a:rPr>
              <a:t>,</a:t>
            </a:r>
            <a:r>
              <a:rPr lang="zh-TW" altLang="en-US" smtClean="0">
                <a:latin typeface="Arial" pitchFamily="34" charset="0"/>
              </a:rPr>
              <a:t>讓大學知道要先推薦哪個學生。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605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67"/>
            <a:ext cx="222885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69"/>
            <a:ext cx="23939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8" y="6248274"/>
            <a:ext cx="60379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309"/>
            <a:ext cx="533400" cy="264849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A64F-B2FE-4BBA-B1ED-3FE5C98622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8367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: 強調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53C6B42-1E47-49D2-93BD-C418A23E89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412783"/>
            <a:ext cx="8915400" cy="4713387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只有標題: 強調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6B42-1E47-49D2-93BD-C418A23E89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600" y="3052372"/>
            <a:ext cx="94107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kumimoji="0" lang="zh-TW" dirty="0"/>
              <a:t>按一下以編輯母片標題樣式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noProof="0" dirty="0" smtClean="0"/>
              <a:t>
            </a:t>
            </a:r>
            <a:fld id="{4FAB73BC-B049-4115-A692-8D63A059BFB8}" type="slidenum">
              <a:rPr lang="en-US" altLang="zh-TW" noProof="0" smtClean="0"/>
              <a:pPr/>
              <a:t>‹#›</a:t>
            </a:fld>
            <a:r>
              <a:rPr lang="en-US" altLang="zh-TW" noProof="0" dirty="0" smtClean="0"/>
              <a:t>
            </a:t>
            </a:r>
            <a:endParaRPr lang="zh-TW" altLang="en-US" noProof="0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29206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B8FF-29C7-4BA4-BCA3-1587A61D10D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D09E-9F57-4C94-BBB8-365807746C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149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B8FF-29C7-4BA4-BCA3-1587A61D10D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D09E-9F57-4C94-BBB8-365807746C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39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B8FF-29C7-4BA4-BCA3-1587A61D10D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D09E-9F57-4C94-BBB8-365807746C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016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2C0-8737-4459-AE42-D2E248DD7E2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CF89-4042-4843-9D63-C2981463032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7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605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2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762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50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8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528465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978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50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3710" y="1755715"/>
            <a:ext cx="1749916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371090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67"/>
            <a:ext cx="2889250" cy="365125"/>
          </a:xfrm>
        </p:spPr>
        <p:txBody>
          <a:bodyPr rtlCol="0"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73"/>
            <a:ext cx="4953000" cy="365125"/>
          </a:xfrm>
        </p:spPr>
        <p:txBody>
          <a:bodyPr rtlCol="0"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5005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444D26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50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67"/>
            <a:ext cx="222885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69"/>
            <a:ext cx="2393950" cy="365125"/>
          </a:xfrm>
        </p:spPr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8" y="6248274"/>
            <a:ext cx="6037940" cy="365125"/>
          </a:xfrm>
        </p:spPr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309"/>
            <a:ext cx="533400" cy="264849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444D2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797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 dirty="0">
              <a:solidFill>
                <a:srgbClr val="444D2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 dirty="0">
              <a:solidFill>
                <a:srgbClr val="444D2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 smtClean="0"/>
              <a:t>
            </a:t>
            </a:r>
            <a:fld id="{4FAB73BC-B049-4115-A692-8D63A059BFB8}" type="slidenum">
              <a:rPr lang="en-US" altLang="zh-TW" smtClean="0"/>
              <a:pPr/>
              <a:t>‹#›</a:t>
            </a:fld>
            <a:r>
              <a:rPr lang="en-US" altLang="zh-TW" dirty="0" smtClean="0"/>
              <a:t>
            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36195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444D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A64F-B2FE-4BBA-B1ED-3FE5C98622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71374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: 強調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53C6B42-1E47-49D2-93BD-C418A23E89A6}" type="slidenum">
              <a:rPr altLang="en-US" smtClean="0">
                <a:solidFill>
                  <a:prstClr val="black">
                    <a:lumMod val="85000"/>
                    <a:lumOff val="15000"/>
                  </a:prstClr>
                </a:solidFill>
                <a:ea typeface="微軟正黑體"/>
              </a:rPr>
              <a:pPr/>
              <a:t>‹#›</a:t>
            </a:fld>
            <a:endParaRPr altLang="en-US">
              <a:solidFill>
                <a:prstClr val="black">
                  <a:lumMod val="85000"/>
                  <a:lumOff val="15000"/>
                </a:prstClr>
              </a:solidFill>
              <a:ea typeface="微軟正黑體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412783"/>
            <a:ext cx="8915400" cy="4713387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060639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只有標題: 強調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6B42-1E47-49D2-93BD-C418A23E89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600" y="3052372"/>
            <a:ext cx="94107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kumimoji="0" lang="zh-TW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6547027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3710" y="1755715"/>
            <a:ext cx="1749916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67"/>
            <a:ext cx="288925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73"/>
            <a:ext cx="4953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67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8" y="6248273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10" r:id="rId13"/>
    <p:sldLayoutId id="2147483711" r:id="rId14"/>
    <p:sldLayoutId id="2147483780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81038" y="63564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B8FF-29C7-4BA4-BCA3-1587A61D10D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1369" y="635641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6113" y="63564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D09E-9F57-4C94-BBB8-365807746C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4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81038" y="635640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B8FF-29C7-4BA4-BCA3-1587A61D10D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1369" y="635640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6113" y="635640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D09E-9F57-4C94-BBB8-365807746C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8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81038" y="635640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B8FF-29C7-4BA4-BCA3-1587A61D10D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1369" y="635640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6113" y="635640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D09E-9F57-4C94-BBB8-365807746C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14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81038" y="63563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32C0-8737-4459-AE42-D2E248DD7E2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1369" y="635637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6113" y="63563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CF89-4042-4843-9D63-C2981463032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36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67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8" y="6248273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AC53DF-4216-466D-99A7-94400E6C2A25}" type="slidenum">
              <a:rPr lang="en-US" sz="1200" smtClean="0">
                <a:solidFill>
                  <a:srgbClr val="444D2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36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cs.csie.ntnu.edu.tw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uac.edu.tw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hyperlink" Target="http://www.ceec.edu.tw/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ceec.edu.tw/" TargetMode="Externa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c.edu.tw/Research/paper_doc/ce37/ce37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nsdua.moe.edu.tw/index.php/srecruit-1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cac.edu.tw/star109/index.php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ac.ccu.edu.tw/caac106/help_vulnerable.php" TargetMode="Externa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c.edu.tw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.1111.com.tw/" TargetMode="External"/><Relationship Id="rId2" Type="http://schemas.openxmlformats.org/officeDocument/2006/relationships/hyperlink" Target="https://collego.ceec.edu.tw/Login/Inde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reer.cloud.ncnu.edu.tw/" TargetMode="External"/><Relationship Id="rId5" Type="http://schemas.openxmlformats.org/officeDocument/2006/relationships/hyperlink" Target="https://ioh.tw/" TargetMode="External"/><Relationship Id="rId4" Type="http://schemas.openxmlformats.org/officeDocument/2006/relationships/hyperlink" Target="http://major.ceec.edu.tw/search/ceec.htm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rdrc.mnd.gov.tw/rdrc/index.aspx" TargetMode="External"/><Relationship Id="rId7" Type="http://schemas.openxmlformats.org/officeDocument/2006/relationships/hyperlink" Target="http://issport.camel.ntupes.edu.tw/front/bin/home.phtml" TargetMode="External"/><Relationship Id="rId2" Type="http://schemas.openxmlformats.org/officeDocument/2006/relationships/hyperlink" Target="https://caac.jctv.ntut.edu.tw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xam.tnua.edu.tw/bachelor/new.html" TargetMode="External"/><Relationship Id="rId5" Type="http://schemas.openxmlformats.org/officeDocument/2006/relationships/hyperlink" Target="http://www.tpa.edu.tw/" TargetMode="External"/><Relationship Id="rId4" Type="http://schemas.openxmlformats.org/officeDocument/2006/relationships/hyperlink" Target="http://www.cpu.edu.tw/bin/home.php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6856" y="1673589"/>
            <a:ext cx="5904656" cy="251519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altLang="zh-TW" sz="5400" i="1" dirty="0" smtClean="0">
                <a:solidFill>
                  <a:srgbClr val="1308EA"/>
                </a:solidFill>
                <a:latin typeface="+mj-ea"/>
              </a:rPr>
              <a:t>109</a:t>
            </a:r>
            <a:r>
              <a:rPr lang="zh-TW" altLang="en-US" dirty="0" smtClean="0">
                <a:solidFill>
                  <a:srgbClr val="1308EA"/>
                </a:solidFill>
                <a:latin typeface="+mj-ea"/>
              </a:rPr>
              <a:t>學年度</a:t>
            </a:r>
            <a:r>
              <a:rPr lang="en-US" altLang="zh-TW" sz="5400" dirty="0" smtClean="0">
                <a:solidFill>
                  <a:srgbClr val="1308EA"/>
                </a:solidFill>
                <a:latin typeface="+mj-ea"/>
              </a:rPr>
              <a:t/>
            </a:r>
            <a:br>
              <a:rPr lang="en-US" altLang="zh-TW" sz="5400" dirty="0" smtClean="0">
                <a:solidFill>
                  <a:srgbClr val="1308EA"/>
                </a:solidFill>
                <a:latin typeface="+mj-ea"/>
              </a:rPr>
            </a:br>
            <a:r>
              <a:rPr lang="zh-TW" altLang="en-US" dirty="0" smtClean="0">
                <a:solidFill>
                  <a:srgbClr val="1308EA"/>
                </a:solidFill>
                <a:latin typeface="+mj-ea"/>
              </a:rPr>
              <a:t>大學多元入學方案介紹</a:t>
            </a:r>
            <a:endParaRPr lang="zh-TW" altLang="zh-TW" dirty="0">
              <a:solidFill>
                <a:srgbClr val="1308EA"/>
              </a:solidFill>
              <a:latin typeface="+mj-ea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48574" y="6165304"/>
            <a:ext cx="4824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大學多元入學工作圈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Content Placeholder 4" descr="compassPencilRuler_bg.png"/>
          <p:cNvPicPr>
            <a:picLocks noChangeAspect="1"/>
          </p:cNvPicPr>
          <p:nvPr/>
        </p:nvPicPr>
        <p:blipFill>
          <a:blip r:embed="rId2" cstate="screen">
            <a:lum bright="28000" contrast="-63000"/>
          </a:blip>
          <a:stretch>
            <a:fillRect/>
          </a:stretch>
        </p:blipFill>
        <p:spPr>
          <a:xfrm>
            <a:off x="488508" y="1593155"/>
            <a:ext cx="2802294" cy="2675930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16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304"/>
            <a:ext cx="9906000" cy="666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906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45" y="1196982"/>
            <a:ext cx="9522486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3F9C92-7839-492D-AA05-AE17E2558D81}" type="slidenum">
              <a:rPr lang="en-US" altLang="zh-TW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4337" y="119063"/>
            <a:ext cx="733319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defRPr/>
            </a:pPr>
            <a:r>
              <a:rPr kumimoji="1" lang="zh-TW" altLang="en-US" sz="40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招生分組</a:t>
            </a:r>
            <a:r>
              <a:rPr kumimoji="1" lang="en-US" altLang="zh-TW" sz="40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fontAlgn="base">
              <a:spcBef>
                <a:spcPct val="0"/>
              </a:spcBef>
              <a:defRPr/>
            </a:pPr>
            <a:r>
              <a:rPr kumimoji="1" lang="zh-TW" altLang="en-US" sz="2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不具</a:t>
            </a:r>
            <a:r>
              <a:rPr kumimoji="1" lang="en-US" altLang="zh-TW" sz="2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kumimoji="1" lang="zh-TW" altLang="en-US" sz="2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檢測成績之一般考生仍可申請甲組</a:t>
            </a:r>
            <a:endParaRPr kumimoji="1" lang="zh-TW" altLang="zh-TW" sz="24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0901" name="矩形 5"/>
          <p:cNvSpPr>
            <a:spLocks noChangeArrowheads="1"/>
          </p:cNvSpPr>
          <p:nvPr/>
        </p:nvSpPr>
        <p:spPr bwMode="auto">
          <a:xfrm>
            <a:off x="5623754" y="217489"/>
            <a:ext cx="3134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校系分則</a:t>
            </a:r>
            <a:r>
              <a:rPr kumimoji="0"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示意圖</a:t>
            </a:r>
            <a:endParaRPr lang="en-US" altLang="zh-TW" sz="1800" dirty="0">
              <a:solidFill>
                <a:srgbClr val="FF33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599406" y="1601788"/>
            <a:ext cx="701675" cy="21590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5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70" y="1125538"/>
            <a:ext cx="9746059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D08605-ACD8-463B-94E3-55CD9D497456}" type="slidenum">
              <a:rPr lang="en-US" altLang="zh-TW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733319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defRPr/>
            </a:pPr>
            <a:r>
              <a:rPr kumimoji="1" lang="zh-TW" altLang="en-US" sz="40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少量</a:t>
            </a:r>
            <a:r>
              <a:rPr kumimoji="1" lang="zh-TW" altLang="en-US" sz="40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試辦</a:t>
            </a:r>
            <a:endParaRPr kumimoji="1" lang="en-US" altLang="zh-TW" sz="2000" b="1" kern="1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defRPr/>
            </a:pPr>
            <a:r>
              <a:rPr kumimoji="1" lang="zh-TW" altLang="en-US" sz="2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kumimoji="1" lang="en-US" altLang="zh-TW" sz="2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kumimoji="1" lang="zh-TW" altLang="en-US" sz="2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檢測成績之考生，可選擇此入學機會</a:t>
            </a:r>
            <a:endParaRPr kumimoji="1" lang="zh-TW" altLang="zh-TW" sz="24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949" name="矩形 5"/>
          <p:cNvSpPr>
            <a:spLocks noChangeArrowheads="1"/>
          </p:cNvSpPr>
          <p:nvPr/>
        </p:nvSpPr>
        <p:spPr bwMode="auto">
          <a:xfrm>
            <a:off x="6596074" y="142852"/>
            <a:ext cx="3134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校系分則</a:t>
            </a:r>
            <a:r>
              <a:rPr kumimoji="0"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示意圖</a:t>
            </a:r>
            <a:endParaRPr lang="en-US" altLang="zh-TW" sz="1800" dirty="0">
              <a:solidFill>
                <a:srgbClr val="FF33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29939" y="1520890"/>
            <a:ext cx="469503" cy="252413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045068" y="1125538"/>
            <a:ext cx="2063750" cy="237490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406106" y="2379663"/>
            <a:ext cx="530555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kumimoji="1" lang="en-US" altLang="zh-TW" sz="2200" b="1" dirty="0">
              <a:solidFill>
                <a:srgbClr val="2D2D8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觀念題組滿分</a:t>
            </a:r>
            <a:r>
              <a:rPr kumimoji="1" lang="en-US" altLang="zh-TW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分；</a:t>
            </a:r>
            <a:r>
              <a:rPr kumimoji="1" lang="en-US" altLang="zh-TW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等級（</a:t>
            </a:r>
            <a:r>
              <a:rPr kumimoji="1" lang="en-US" altLang="zh-TW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級分）</a:t>
            </a:r>
            <a:endParaRPr kumimoji="1" lang="en-US" altLang="zh-TW" sz="2200" b="1" dirty="0">
              <a:solidFill>
                <a:srgbClr val="2D2D8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實作題組滿分</a:t>
            </a:r>
            <a:r>
              <a:rPr kumimoji="1" lang="en-US" altLang="zh-TW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分；</a:t>
            </a:r>
            <a:r>
              <a:rPr kumimoji="1" lang="en-US" altLang="zh-TW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等級（</a:t>
            </a:r>
            <a:r>
              <a:rPr kumimoji="1" lang="en-US" altLang="zh-TW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zh-TW" altLang="en-US" sz="2200" b="1" dirty="0">
                <a:solidFill>
                  <a:srgbClr val="2D2D8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級分）。</a:t>
            </a:r>
          </a:p>
        </p:txBody>
      </p:sp>
    </p:spTree>
    <p:extLst>
      <p:ext uri="{BB962C8B-B14F-4D97-AF65-F5344CB8AC3E}">
        <p14:creationId xmlns:p14="http://schemas.microsoft.com/office/powerpoint/2010/main" xmlns="" val="21999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452406" y="5572140"/>
            <a:ext cx="61436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*大學程式設計先修檢測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APCS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網址  </a:t>
            </a:r>
            <a:r>
              <a:rPr lang="en-US" sz="2600" dirty="0" smtClean="0">
                <a:latin typeface="標楷體" pitchFamily="65" charset="-120"/>
                <a:ea typeface="標楷體" pitchFamily="65" charset="-120"/>
                <a:hlinkClick r:id="rId3"/>
              </a:rPr>
              <a:t>https://apcs.csie.ntnu.edu.tw/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3702" y="142852"/>
            <a:ext cx="8832850" cy="107634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試場規則調整</a:t>
            </a:r>
            <a:r>
              <a:rPr lang="en-US" altLang="zh-TW" dirty="0" smtClean="0"/>
              <a:t>(</a:t>
            </a:r>
            <a:r>
              <a:rPr lang="zh-TW" altLang="en-US" dirty="0" smtClean="0"/>
              <a:t>考試簡章第</a:t>
            </a:r>
            <a:r>
              <a:rPr lang="en-US" altLang="zh-TW" dirty="0" smtClean="0"/>
              <a:t>39</a:t>
            </a:r>
            <a:r>
              <a:rPr lang="zh-TW" altLang="en-US" dirty="0" smtClean="0"/>
              <a:t>頁</a:t>
            </a:r>
            <a:r>
              <a:rPr lang="en-US" altLang="zh-TW" dirty="0" smtClean="0"/>
              <a:t>):</a:t>
            </a:r>
            <a:br>
              <a:rPr lang="en-US" altLang="zh-TW" dirty="0" smtClean="0"/>
            </a:br>
            <a:r>
              <a:rPr lang="zh-TW" altLang="en-US" dirty="0" smtClean="0"/>
              <a:t>無准考證，攜帶有效證件正本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0" y="1500172"/>
            <a:ext cx="8929750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253"/>
            <a:ext cx="9906000" cy="66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50"/>
            <a:ext cx="9906000" cy="663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01"/>
            <a:ext cx="9905999" cy="69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2439"/>
            <a:ext cx="9906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28664" y="3152080"/>
            <a:ext cx="6264696" cy="9387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sz="5500" dirty="0" smtClean="0">
                <a:solidFill>
                  <a:srgbClr val="0070C0"/>
                </a:solidFill>
              </a:rPr>
              <a:t>     方案簡介</a:t>
            </a:r>
            <a:endParaRPr lang="zh-TW" altLang="en-US" sz="5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6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109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學年度大學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多元入學</a:t>
            </a: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8619370"/>
              </p:ext>
            </p:extLst>
          </p:nvPr>
        </p:nvGraphicFramePr>
        <p:xfrm>
          <a:off x="776538" y="1844828"/>
          <a:ext cx="8381058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noProof="0" dirty="0" smtClean="0"/>
              <a:t>
            </a:t>
            </a:r>
            <a:fld id="{4FAB73BC-B049-4115-A692-8D63A059BFB8}" type="slidenum">
              <a:rPr lang="en-US" altLang="zh-TW" noProof="0" smtClean="0"/>
              <a:pPr/>
              <a:t>2</a:t>
            </a:fld>
            <a:r>
              <a:rPr lang="en-US" altLang="zh-TW" noProof="0" dirty="0" smtClean="0"/>
              <a:t>
            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5827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4406" r="2034"/>
          <a:stretch>
            <a:fillRect/>
          </a:stretch>
        </p:blipFill>
        <p:spPr bwMode="auto">
          <a:xfrm>
            <a:off x="0" y="500042"/>
            <a:ext cx="64531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/>
          <a:srcRect l="28341" t="11776" r="14518" b="22341"/>
          <a:stretch/>
        </p:blipFill>
        <p:spPr>
          <a:xfrm>
            <a:off x="7024702" y="5201816"/>
            <a:ext cx="2881298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818" y="142852"/>
            <a:ext cx="4167182" cy="971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/>
          <a:srcRect l="12023" r="19364" b="6250"/>
          <a:stretch>
            <a:fillRect/>
          </a:stretch>
        </p:blipFill>
        <p:spPr bwMode="auto">
          <a:xfrm>
            <a:off x="7024702" y="1285860"/>
            <a:ext cx="2881298" cy="1785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4702" y="3214686"/>
            <a:ext cx="2881298" cy="1881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530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主要招生管道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各管道年度招生名額比例原則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5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架構圖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rcRect l="3846" r="3125"/>
          <a:stretch>
            <a:fillRect/>
          </a:stretch>
        </p:blipFill>
        <p:spPr>
          <a:xfrm>
            <a:off x="0" y="0"/>
            <a:ext cx="9906000" cy="67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632519" y="548681"/>
            <a:ext cx="3240361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3600" dirty="0" smtClean="0">
                <a:solidFill>
                  <a:srgbClr val="D092A7">
                    <a:lumMod val="50000"/>
                  </a:srgbClr>
                </a:solidFill>
                <a:latin typeface="微軟正黑體" panose="020B0604030504040204" pitchFamily="34" charset="-120"/>
              </a:rPr>
              <a:t>方案簡介</a:t>
            </a:r>
            <a:endParaRPr lang="en-US" altLang="zh-TW" sz="3600" dirty="0">
              <a:solidFill>
                <a:srgbClr val="D092A7">
                  <a:lumMod val="50000"/>
                </a:srgb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632520" y="1772816"/>
            <a:ext cx="8856984" cy="4248472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 smtClean="0">
                <a:solidFill>
                  <a:srgbClr val="809EC2">
                    <a:lumMod val="50000"/>
                  </a:srgbClr>
                </a:solidFill>
                <a:latin typeface="微軟正黑體"/>
              </a:rPr>
              <a:t>考試介紹：</a:t>
            </a:r>
            <a:endParaRPr lang="en-US" altLang="zh-TW" sz="3200" dirty="0" smtClean="0">
              <a:solidFill>
                <a:srgbClr val="809EC2">
                  <a:lumMod val="50000"/>
                </a:srgbClr>
              </a:solidFill>
              <a:latin typeface="微軟正黑體"/>
            </a:endParaRPr>
          </a:p>
          <a:p>
            <a:r>
              <a:rPr lang="en-US" altLang="zh-TW" sz="3200" dirty="0" smtClean="0">
                <a:solidFill>
                  <a:srgbClr val="1308EA"/>
                </a:solidFill>
                <a:latin typeface="微軟正黑體"/>
              </a:rPr>
              <a:t>       </a:t>
            </a:r>
            <a:r>
              <a:rPr lang="zh-TW" altLang="en-US" sz="3200" dirty="0" smtClean="0">
                <a:solidFill>
                  <a:srgbClr val="1308EA"/>
                </a:solidFill>
                <a:latin typeface="微軟正黑體"/>
              </a:rPr>
              <a:t>為</a:t>
            </a:r>
            <a:r>
              <a:rPr lang="zh-TW" altLang="zh-TW" sz="3200" dirty="0" smtClean="0">
                <a:solidFill>
                  <a:srgbClr val="1308EA"/>
                </a:solidFill>
                <a:latin typeface="微軟正黑體"/>
              </a:rPr>
              <a:t>了</a:t>
            </a:r>
            <a:r>
              <a:rPr lang="zh-TW" altLang="zh-TW" sz="3200" dirty="0">
                <a:solidFill>
                  <a:srgbClr val="1308EA"/>
                </a:solidFill>
                <a:latin typeface="微軟正黑體"/>
              </a:rPr>
              <a:t>鑑別考生的學科能力</a:t>
            </a:r>
            <a:r>
              <a:rPr lang="zh-TW" altLang="zh-TW" sz="3200" dirty="0" smtClean="0">
                <a:solidFill>
                  <a:srgbClr val="1308EA"/>
                </a:solidFill>
                <a:latin typeface="微軟正黑體"/>
              </a:rPr>
              <a:t>，推出幾</a:t>
            </a:r>
            <a:r>
              <a:rPr lang="zh-TW" altLang="zh-TW" sz="3200" dirty="0">
                <a:solidFill>
                  <a:srgbClr val="1308EA"/>
                </a:solidFill>
                <a:latin typeface="微軟正黑體"/>
              </a:rPr>
              <a:t>種</a:t>
            </a:r>
            <a:r>
              <a:rPr lang="zh-TW" altLang="zh-TW" sz="3200" dirty="0" smtClean="0">
                <a:solidFill>
                  <a:srgbClr val="1308EA"/>
                </a:solidFill>
                <a:latin typeface="微軟正黑體"/>
              </a:rPr>
              <a:t>功能不同</a:t>
            </a:r>
            <a:r>
              <a:rPr lang="zh-TW" altLang="zh-TW" sz="3200" dirty="0">
                <a:solidFill>
                  <a:srgbClr val="1308EA"/>
                </a:solidFill>
                <a:latin typeface="微軟正黑體"/>
              </a:rPr>
              <a:t>的</a:t>
            </a:r>
            <a:r>
              <a:rPr lang="zh-TW" altLang="zh-TW" sz="3200" dirty="0" smtClean="0">
                <a:solidFill>
                  <a:srgbClr val="FF0000"/>
                </a:solidFill>
                <a:latin typeface="微軟正黑體"/>
              </a:rPr>
              <a:t>統一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/>
              </a:rPr>
              <a:t>入學考</a:t>
            </a:r>
            <a:r>
              <a:rPr lang="zh-TW" altLang="en-US" sz="3200" dirty="0">
                <a:solidFill>
                  <a:srgbClr val="FF0000"/>
                </a:solidFill>
                <a:latin typeface="微軟正黑體"/>
              </a:rPr>
              <a:t>試</a:t>
            </a:r>
            <a:r>
              <a:rPr lang="zh-TW" altLang="zh-TW" sz="3200" dirty="0" smtClean="0">
                <a:solidFill>
                  <a:srgbClr val="FF0000"/>
                </a:solidFill>
                <a:latin typeface="微軟正黑體"/>
              </a:rPr>
              <a:t>：</a:t>
            </a:r>
            <a:endParaRPr lang="en-US" altLang="zh-TW" sz="3200" dirty="0" smtClean="0">
              <a:solidFill>
                <a:srgbClr val="FF0000"/>
              </a:solidFill>
              <a:latin typeface="微軟正黑體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微軟正黑體"/>
              </a:rPr>
              <a:t>    1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/>
              </a:rPr>
              <a:t>、高中英語聽力測驗</a:t>
            </a:r>
            <a:endParaRPr lang="en-US" altLang="zh-TW" sz="3200" dirty="0" smtClean="0">
              <a:solidFill>
                <a:srgbClr val="FF0000"/>
              </a:solidFill>
              <a:latin typeface="微軟正黑體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微軟正黑體"/>
              </a:rPr>
              <a:t>    2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/>
              </a:rPr>
              <a:t>、</a:t>
            </a:r>
            <a:r>
              <a:rPr lang="zh-TW" altLang="zh-TW" sz="3200" dirty="0" smtClean="0">
                <a:solidFill>
                  <a:srgbClr val="FF0000"/>
                </a:solidFill>
                <a:latin typeface="微軟正黑體"/>
              </a:rPr>
              <a:t>學科能力測驗</a:t>
            </a:r>
            <a:endParaRPr lang="en-US" altLang="zh-TW" sz="3200" dirty="0" smtClean="0">
              <a:solidFill>
                <a:srgbClr val="FF0000"/>
              </a:solidFill>
              <a:latin typeface="微軟正黑體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微軟正黑體"/>
              </a:rPr>
              <a:t>    3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/>
              </a:rPr>
              <a:t>、</a:t>
            </a:r>
            <a:r>
              <a:rPr lang="zh-TW" altLang="zh-TW" sz="3200" dirty="0">
                <a:solidFill>
                  <a:srgbClr val="FF0000"/>
                </a:solidFill>
                <a:latin typeface="微軟正黑體"/>
              </a:rPr>
              <a:t>術科</a:t>
            </a:r>
            <a:r>
              <a:rPr lang="zh-TW" altLang="zh-TW" sz="3200" dirty="0" smtClean="0">
                <a:solidFill>
                  <a:srgbClr val="FF0000"/>
                </a:solidFill>
                <a:latin typeface="微軟正黑體"/>
              </a:rPr>
              <a:t>考試</a:t>
            </a:r>
            <a:endParaRPr lang="zh-TW" altLang="zh-TW" sz="3200" dirty="0">
              <a:solidFill>
                <a:srgbClr val="FF0000"/>
              </a:solidFill>
              <a:latin typeface="微軟正黑體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微軟正黑體"/>
              </a:rPr>
              <a:t>    4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/>
              </a:rPr>
              <a:t>、</a:t>
            </a:r>
            <a:r>
              <a:rPr lang="zh-TW" altLang="zh-TW" sz="3200" dirty="0" smtClean="0">
                <a:solidFill>
                  <a:srgbClr val="FF0000"/>
                </a:solidFill>
                <a:latin typeface="微軟正黑體"/>
              </a:rPr>
              <a:t>指定科目考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/>
              </a:rPr>
              <a:t>試</a:t>
            </a:r>
            <a:endParaRPr lang="en-US" altLang="zh-TW" sz="3200" dirty="0" smtClean="0">
              <a:solidFill>
                <a:srgbClr val="FF0000"/>
              </a:solidFill>
              <a:latin typeface="微軟正黑體"/>
            </a:endParaRPr>
          </a:p>
          <a:p>
            <a:pPr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微軟正黑體"/>
                <a:cs typeface="Times New Roman" panose="02020603050405020304" pitchFamily="18" charset="0"/>
              </a:rPr>
              <a:t>     </a:t>
            </a:r>
          </a:p>
          <a:p>
            <a:pPr>
              <a:defRPr/>
            </a:pPr>
            <a:endParaRPr lang="en-US" altLang="zh-TW" sz="3200" dirty="0" smtClean="0">
              <a:solidFill>
                <a:srgbClr val="D092A7">
                  <a:lumMod val="50000"/>
                </a:srgbClr>
              </a:solidFill>
              <a:latin typeface="微軟正黑體"/>
            </a:endParaRPr>
          </a:p>
          <a:p>
            <a:pPr algn="ctr">
              <a:defRPr/>
            </a:pPr>
            <a:endParaRPr lang="en-US" altLang="zh-TW" sz="3200" dirty="0">
              <a:solidFill>
                <a:srgbClr val="D092A7">
                  <a:lumMod val="50000"/>
                </a:srgb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66" y="5445224"/>
            <a:ext cx="9088145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03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5" y="476672"/>
            <a:ext cx="7128792" cy="990600"/>
          </a:xfrm>
        </p:spPr>
        <p:txBody>
          <a:bodyPr>
            <a:noAutofit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高中英語聽力</a:t>
            </a:r>
            <a:r>
              <a:rPr lang="zh-TW" altLang="zh-TW" dirty="0" smtClean="0">
                <a:solidFill>
                  <a:srgbClr val="FF0000"/>
                </a:solidFill>
              </a:rPr>
              <a:t>測驗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說明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885716"/>
              </p:ext>
            </p:extLst>
          </p:nvPr>
        </p:nvGraphicFramePr>
        <p:xfrm>
          <a:off x="632520" y="1844824"/>
          <a:ext cx="8928992" cy="50078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75754"/>
                <a:gridCol w="7053238"/>
              </a:tblGrid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高中必修科目「英文」課綱所訂之</a:t>
                      </a:r>
                      <a:r>
                        <a:rPr lang="en-US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1-4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學期必修課程</a:t>
                      </a:r>
                      <a:r>
                        <a:rPr lang="zh-TW" altLang="zh-TW" sz="2200" kern="1200" dirty="0" smtClean="0"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提供各大學校院招生選才之參考</a:t>
                      </a:r>
                      <a:r>
                        <a:rPr lang="zh-TW" altLang="zh-TW" sz="2400" kern="1200" dirty="0" smtClean="0">
                          <a:effectLst/>
                          <a:latin typeface="+mj-ea"/>
                          <a:ea typeface="+mj-ea"/>
                        </a:rPr>
                        <a:t>。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測驗內容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測驗內容涵蓋生活化、實用性之主題，情境包括家庭、校園、公共場所、社交場合等。詞彙範圍以高中英文常用</a:t>
                      </a: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4,500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字詞為主，可參考大考中心高中英文參考詞彙表第一至第四級</a:t>
                      </a:r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http://www.ceec.edu.tw/Research/paper_doc/ce37/ce37.htm</a:t>
                      </a:r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）。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kern="1200" dirty="0" smtClean="0">
                          <a:effectLst/>
                          <a:latin typeface="+mj-ea"/>
                          <a:ea typeface="+mj-ea"/>
                        </a:rPr>
                        <a:t>109</a:t>
                      </a:r>
                      <a:r>
                        <a:rPr lang="zh-TW" altLang="zh-TW" sz="2200" b="0" kern="1200" dirty="0" smtClean="0">
                          <a:effectLst/>
                          <a:latin typeface="+mj-ea"/>
                          <a:ea typeface="+mj-ea"/>
                        </a:rPr>
                        <a:t>學年</a:t>
                      </a:r>
                      <a:r>
                        <a:rPr lang="zh-TW" altLang="en-US" sz="2200" b="0" kern="1200" dirty="0" smtClean="0">
                          <a:effectLst/>
                          <a:latin typeface="+mj-ea"/>
                          <a:ea typeface="+mj-ea"/>
                        </a:rPr>
                        <a:t>度</a:t>
                      </a:r>
                      <a:r>
                        <a:rPr lang="zh-TW" altLang="en-US" sz="2200" b="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第一次</a:t>
                      </a:r>
                      <a:r>
                        <a:rPr lang="zh-TW" altLang="zh-TW" sz="2200" b="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英聽測驗</a:t>
                      </a:r>
                      <a:r>
                        <a:rPr lang="en-US" altLang="zh-TW" sz="2200" b="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(108/10/19)</a:t>
                      </a:r>
                      <a:endParaRPr lang="zh-TW" altLang="zh-TW" sz="2200" b="0" kern="12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b="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               第二次</a:t>
                      </a:r>
                      <a:r>
                        <a:rPr lang="zh-TW" altLang="zh-TW" sz="2200" b="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英聽測驗</a:t>
                      </a:r>
                      <a:r>
                        <a:rPr lang="en-US" altLang="zh-TW" sz="2200" b="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(108/12/14)</a:t>
                      </a:r>
                      <a:endParaRPr lang="zh-TW" sz="2200" b="0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</a:rPr>
                        <a:t>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由大學校系自訂是否設為「繁星推薦入學」、「個人申請入學」及「考試入學」之招生檢定項目或納為「個人申請入學」審查資料之一。</a:t>
                      </a:r>
                      <a:endParaRPr lang="zh-TW" altLang="zh-TW" sz="2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918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高中英語聽力測驗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說明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344488" y="1600200"/>
          <a:ext cx="9151937" cy="494120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88525"/>
                <a:gridCol w="8363412"/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等級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說明</a:t>
                      </a:r>
                      <a:endParaRPr lang="zh-TW" altLang="en-US" dirty="0"/>
                    </a:p>
                  </a:txBody>
                  <a:tcPr/>
                </a:tc>
              </a:tr>
              <a:tr h="812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baseline="0" dirty="0" smtClean="0"/>
                        <a:t>1.</a:t>
                      </a:r>
                      <a:r>
                        <a:rPr lang="zh-TW" altLang="en-US" sz="1800" kern="1200" baseline="0" dirty="0" smtClean="0"/>
                        <a:t>能幾乎完全聽懂以高中階段詞彙及句型構成之敘述或問句。</a:t>
                      </a:r>
                    </a:p>
                    <a:p>
                      <a:r>
                        <a:rPr lang="en-US" altLang="zh-TW" sz="1800" kern="1200" baseline="0" dirty="0" smtClean="0"/>
                        <a:t>2.</a:t>
                      </a:r>
                      <a:r>
                        <a:rPr lang="zh-TW" altLang="en-US" sz="1800" kern="1200" baseline="0" dirty="0" smtClean="0"/>
                        <a:t>能幾乎完全理解訊息豐富、主題多樣化的對話內容及相關訊息，並作出適當推論。</a:t>
                      </a:r>
                    </a:p>
                    <a:p>
                      <a:r>
                        <a:rPr lang="en-US" altLang="zh-TW" sz="1800" kern="1200" baseline="0" dirty="0" smtClean="0"/>
                        <a:t>3.</a:t>
                      </a:r>
                      <a:r>
                        <a:rPr lang="zh-TW" altLang="en-US" sz="1800" kern="1200" baseline="0" dirty="0" smtClean="0"/>
                        <a:t>能幾乎完全理解長篇、語意間接且具引申含意之陳述內容，並作出適當推論。</a:t>
                      </a:r>
                      <a:endParaRPr lang="en-US" altLang="zh-TW" sz="1800" kern="1200" baseline="0" dirty="0" smtClean="0"/>
                    </a:p>
                    <a:p>
                      <a:endParaRPr lang="zh-TW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2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baseline="0" dirty="0" smtClean="0"/>
                        <a:t>1.</a:t>
                      </a:r>
                      <a:r>
                        <a:rPr lang="zh-TW" altLang="en-US" sz="1800" kern="1200" baseline="0" dirty="0" smtClean="0"/>
                        <a:t>能大致聽懂以高中階段詞彙及句型構成之敘述或問句。</a:t>
                      </a:r>
                    </a:p>
                    <a:p>
                      <a:r>
                        <a:rPr lang="en-US" altLang="zh-TW" sz="1800" kern="1200" baseline="0" dirty="0" smtClean="0"/>
                        <a:t>2.</a:t>
                      </a:r>
                      <a:r>
                        <a:rPr lang="zh-TW" altLang="en-US" sz="1800" kern="1200" baseline="0" dirty="0" smtClean="0"/>
                        <a:t>能大致理解訊息單純、主題生活化的對話內容及相關訊息，並作出簡單推論。</a:t>
                      </a:r>
                    </a:p>
                    <a:p>
                      <a:r>
                        <a:rPr lang="en-US" altLang="zh-TW" sz="1800" kern="1200" baseline="0" dirty="0" smtClean="0"/>
                        <a:t>3.</a:t>
                      </a:r>
                      <a:r>
                        <a:rPr lang="zh-TW" altLang="en-US" sz="1800" kern="1200" baseline="0" dirty="0" smtClean="0"/>
                        <a:t>能理解簡短、語意直接之陳述內容，並作出簡單推論。	</a:t>
                      </a:r>
                      <a:endParaRPr lang="en-US" altLang="zh-TW" sz="1800" kern="1200" baseline="0" dirty="0" smtClean="0"/>
                    </a:p>
                    <a:p>
                      <a:endParaRPr lang="zh-TW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2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baseline="0" dirty="0" smtClean="0"/>
                        <a:t>1.</a:t>
                      </a:r>
                      <a:r>
                        <a:rPr lang="zh-TW" altLang="en-US" sz="1800" kern="1200" baseline="0" dirty="0" smtClean="0"/>
                        <a:t>能約略聽懂以高中階段詞彙及句型構成之敘述或問句。</a:t>
                      </a:r>
                    </a:p>
                    <a:p>
                      <a:r>
                        <a:rPr lang="en-US" altLang="zh-TW" sz="1800" kern="1200" baseline="0" dirty="0" smtClean="0"/>
                        <a:t>2.</a:t>
                      </a:r>
                      <a:r>
                        <a:rPr lang="zh-TW" altLang="en-US" sz="1800" kern="1200" baseline="0" dirty="0" smtClean="0"/>
                        <a:t>能約略理解訊息單純且明確、語意直接之日常生活對話內容。</a:t>
                      </a:r>
                    </a:p>
                    <a:p>
                      <a:r>
                        <a:rPr lang="en-US" altLang="zh-TW" sz="1800" kern="1200" baseline="0" dirty="0" smtClean="0"/>
                        <a:t>3.</a:t>
                      </a:r>
                      <a:r>
                        <a:rPr lang="zh-TW" altLang="en-US" sz="1800" kern="1200" baseline="0" dirty="0" smtClean="0"/>
                        <a:t>能約略理解簡短、語意直接之陳述內容的主旨。	</a:t>
                      </a:r>
                      <a:endParaRPr lang="en-US" altLang="zh-TW" sz="1800" kern="1200" baseline="0" dirty="0" smtClean="0"/>
                    </a:p>
                    <a:p>
                      <a:endParaRPr lang="zh-TW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2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baseline="0" dirty="0" smtClean="0"/>
                        <a:t>僅能聽懂少部分高中階段詞彙及句型構成之敘述或問句。</a:t>
                      </a:r>
                    </a:p>
                    <a:p>
                      <a:r>
                        <a:rPr lang="en-US" altLang="zh-TW" sz="1800" kern="1200" baseline="0" dirty="0" smtClean="0"/>
                        <a:t>2.</a:t>
                      </a:r>
                      <a:r>
                        <a:rPr lang="zh-TW" altLang="en-US" sz="1800" kern="1200" baseline="0" dirty="0" smtClean="0"/>
                        <a:t>僅能聽懂少部分日常生活對話內容。</a:t>
                      </a:r>
                    </a:p>
                    <a:p>
                      <a:r>
                        <a:rPr lang="en-US" altLang="zh-TW" sz="1800" kern="1200" baseline="0" dirty="0" smtClean="0"/>
                        <a:t>3.</a:t>
                      </a:r>
                      <a:r>
                        <a:rPr lang="zh-TW" altLang="en-US" sz="1800" kern="1200" baseline="0" dirty="0" smtClean="0"/>
                        <a:t>僅能聽懂少部分簡短陳述。	</a:t>
                      </a:r>
                      <a:endParaRPr lang="zh-TW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704528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+mj-ea"/>
              </a:rPr>
              <a:t>學科能力測驗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5948504"/>
              </p:ext>
            </p:extLst>
          </p:nvPr>
        </p:nvGraphicFramePr>
        <p:xfrm>
          <a:off x="632521" y="1844824"/>
          <a:ext cx="8568952" cy="42403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30373"/>
                <a:gridCol w="6738579"/>
              </a:tblGrid>
              <a:tr h="479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測驗範圍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高一、高二兩學年必修課程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(107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學年度起國文、英文考至高三上學期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檢測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就讀大學所需要的基本學科能力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難度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範圍較小，難度較低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科目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國、英、數、社、自五科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(107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學年度起國文與國語文寫作能力測驗分開考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109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學年為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109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17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18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繁星推薦入學、個人申請入學、考試入學、離島及原住民學生保送甄試、科技校院日間部四年制申請入學、警大申請入學、軍校甄選入學、進修學士班、部分國外大學等招生管道使用。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642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5040560" cy="9906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j-ea"/>
              </a:rPr>
              <a:t>學科能力測驗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五標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091921"/>
              </p:ext>
            </p:extLst>
          </p:nvPr>
        </p:nvGraphicFramePr>
        <p:xfrm>
          <a:off x="666888" y="1700808"/>
          <a:ext cx="8030563" cy="280831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934630"/>
                <a:gridCol w="6095933"/>
              </a:tblGrid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latin typeface="+mj-ea"/>
                          <a:ea typeface="+mj-ea"/>
                          <a:cs typeface="Times New Roman"/>
                        </a:rPr>
                        <a:t>標準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latin typeface="+mj-ea"/>
                          <a:ea typeface="+mj-ea"/>
                          <a:cs typeface="Times New Roman"/>
                        </a:rPr>
                        <a:t>說                明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頂標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kern="100" dirty="0" smtClean="0">
                          <a:latin typeface="+mj-ea"/>
                          <a:ea typeface="+mj-ea"/>
                        </a:rPr>
                        <a:t>88</a:t>
                      </a: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前標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kern="100" dirty="0" smtClean="0">
                          <a:latin typeface="+mj-ea"/>
                          <a:ea typeface="+mj-ea"/>
                        </a:rPr>
                        <a:t>75</a:t>
                      </a: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均標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kern="100" dirty="0" smtClean="0">
                          <a:latin typeface="+mj-ea"/>
                          <a:ea typeface="+mj-ea"/>
                        </a:rPr>
                        <a:t>50</a:t>
                      </a: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後標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kern="100" dirty="0" smtClean="0">
                          <a:latin typeface="+mj-ea"/>
                          <a:ea typeface="+mj-ea"/>
                        </a:rPr>
                        <a:t>25</a:t>
                      </a: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底標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12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1002" y="4797152"/>
            <a:ext cx="8182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solidFill>
                  <a:schemeClr val="dk1"/>
                </a:solidFill>
                <a:latin typeface="+mj-ea"/>
              </a:rPr>
              <a:t>「繁星推薦入學」、「個人申請入學」及「考試入學」之招生</a:t>
            </a:r>
            <a:r>
              <a:rPr lang="zh-TW" altLang="zh-TW" sz="2000" dirty="0" smtClean="0">
                <a:solidFill>
                  <a:schemeClr val="dk1"/>
                </a:solidFill>
                <a:latin typeface="+mj-ea"/>
              </a:rPr>
              <a:t>檢定</a:t>
            </a:r>
            <a:r>
              <a:rPr lang="zh-TW" altLang="en-US" sz="2000" dirty="0" smtClean="0">
                <a:solidFill>
                  <a:schemeClr val="dk1"/>
                </a:solidFill>
                <a:latin typeface="+mj-ea"/>
              </a:rPr>
              <a:t>標準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03843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學年度學測各科成績一覽表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38093" y="1571612"/>
          <a:ext cx="9215499" cy="4786345"/>
        </p:xfrm>
        <a:graphic>
          <a:graphicData uri="http://schemas.openxmlformats.org/drawingml/2006/table">
            <a:tbl>
              <a:tblPr/>
              <a:tblGrid>
                <a:gridCol w="657077"/>
                <a:gridCol w="837772"/>
                <a:gridCol w="657077"/>
                <a:gridCol w="887053"/>
                <a:gridCol w="657077"/>
                <a:gridCol w="887053"/>
                <a:gridCol w="657077"/>
                <a:gridCol w="887053"/>
                <a:gridCol w="657077"/>
                <a:gridCol w="887053"/>
                <a:gridCol w="657077"/>
                <a:gridCol w="887053"/>
              </a:tblGrid>
              <a:tr h="478635">
                <a:tc gridSpan="2">
                  <a:txBody>
                    <a:bodyPr/>
                    <a:lstStyle/>
                    <a:p>
                      <a:pPr algn="r" fontAlgn="t"/>
                      <a:r>
                        <a:rPr lang="zh-TW" altLang="en-US" sz="1500" b="0" i="0" u="none" strike="noStrike" dirty="0">
                          <a:latin typeface="標楷體"/>
                        </a:rPr>
                        <a:t>科目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latin typeface="標楷體"/>
                        </a:rPr>
                        <a:t>國文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英文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數學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社會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自然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0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1500" b="0" i="0" u="none" strike="noStrike" dirty="0">
                          <a:latin typeface="標楷體"/>
                        </a:rPr>
                        <a:t>年度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latin typeface="標楷體"/>
                        </a:rPr>
                        <a:t>級分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latin typeface="標楷體"/>
                        </a:rPr>
                        <a:t>百分比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latin typeface="標楷體"/>
                        </a:rPr>
                        <a:t>級分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latin typeface="標楷體"/>
                        </a:rPr>
                        <a:t>百分比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級分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百分比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級分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百分比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級分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百分比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76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latin typeface="Times New Roman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頂標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25.63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15.51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12.44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19.69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4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標楷體"/>
                        </a:rPr>
                        <a:t>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前標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25.45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26.90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33.78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28.99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4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均標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58.13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50.09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50.72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63.96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52.93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4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標楷體"/>
                        </a:rPr>
                        <a:t>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後標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81.63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81.84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81.00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76.06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76.31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4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latin typeface="標楷體"/>
                        </a:rPr>
                        <a:t>底標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88.23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90.69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88.15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91.79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latin typeface="Times New Roman"/>
                        </a:rPr>
                        <a:t>89.33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8092" y="1571612"/>
            <a:ext cx="1500198" cy="9286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1936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659"/>
            <a:ext cx="9906000" cy="64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1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+mj-ea"/>
              </a:rPr>
              <a:t>術科考試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094550"/>
              </p:ext>
            </p:extLst>
          </p:nvPr>
        </p:nvGraphicFramePr>
        <p:xfrm>
          <a:off x="632521" y="1844824"/>
          <a:ext cx="8568952" cy="399207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30373"/>
                <a:gridCol w="6738579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考試單位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音樂、美術、體育三項術科考試由「大學術科考試委員會聯合會」負責統一辦理，舞蹈、戲劇、國樂、國劇與運動競技等術科考試，由相關校系自行辦理。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考試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目的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藉由術科考試測驗學生程度，作為招生依據。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術科考試     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體育組（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1/20 -1/22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                                             </a:t>
                      </a: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                  音樂組（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1/31-2/3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                                                </a:t>
                      </a: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                  美術組（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2/8-2/9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 </a:t>
                      </a:r>
                      <a:endParaRPr lang="zh-TW" altLang="zh-TW" sz="2400" kern="1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可供大學繁星推薦入學、個人申請入學、考試入學及部分大學校系單招使用。</a:t>
                      </a:r>
                      <a:endParaRPr lang="zh-TW" altLang="zh-TW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8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5040560" cy="9906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E70939"/>
                </a:solidFill>
                <a:latin typeface="+mj-ea"/>
              </a:rPr>
              <a:t>術科考試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項目說明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9980955"/>
              </p:ext>
            </p:extLst>
          </p:nvPr>
        </p:nvGraphicFramePr>
        <p:xfrm>
          <a:off x="632557" y="1772882"/>
          <a:ext cx="8712967" cy="203869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04122"/>
                <a:gridCol w="6908845"/>
              </a:tblGrid>
              <a:tr h="479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latin typeface="+mj-ea"/>
                          <a:ea typeface="+mj-ea"/>
                        </a:rPr>
                        <a:t>考</a:t>
                      </a:r>
                      <a:r>
                        <a:rPr lang="zh-TW" altLang="en-US" sz="2400" b="1" kern="100" dirty="0" smtClean="0">
                          <a:latin typeface="+mj-ea"/>
                          <a:ea typeface="+mj-ea"/>
                        </a:rPr>
                        <a:t>科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latin typeface="+mj-ea"/>
                          <a:ea typeface="+mj-ea"/>
                        </a:rPr>
                        <a:t>測驗</a:t>
                      </a:r>
                      <a:r>
                        <a:rPr lang="zh-TW" altLang="en-US" sz="2400" b="1" kern="100" dirty="0" smtClean="0">
                          <a:latin typeface="+mj-ea"/>
                          <a:ea typeface="+mj-ea"/>
                        </a:rPr>
                        <a:t>項目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音樂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主修、副修、樂理、聽寫、視唱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美術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素描、彩繪技法、創意表現、水墨書畫、美術鑑賞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體育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公尺立姿快跑、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秒反覆側步、一分鐘屈膝仰臥起坐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、立定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連續三次跳、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1600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公尺跑走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82" y="4357694"/>
            <a:ext cx="8786874" cy="1666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015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1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+mj-ea"/>
              </a:rPr>
              <a:t>指定科目考試</a:t>
            </a:r>
            <a:endParaRPr altLang="en-US" sz="4400" dirty="0" smtClean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2763725"/>
              </p:ext>
            </p:extLst>
          </p:nvPr>
        </p:nvGraphicFramePr>
        <p:xfrm>
          <a:off x="632520" y="1844824"/>
          <a:ext cx="8712968" cy="41101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30373"/>
                <a:gridCol w="6882595"/>
              </a:tblGrid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包含高中三學年的必修及選修課程。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主要在仔細篩選學生。</a:t>
                      </a:r>
                      <a:r>
                        <a:rPr lang="en-US" sz="2400" kern="100" dirty="0"/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難度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範圍較大、難度較高。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科目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effectLst/>
                        </a:rPr>
                        <a:t>國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全卷選擇題，不考作文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zh-TW" altLang="en-US" sz="2400" kern="1200" dirty="0" smtClean="0">
                          <a:effectLst/>
                        </a:rPr>
                        <a:t>、英、數甲、數乙、化學、物理、生物、歷史、地理、公民與社會</a:t>
                      </a:r>
                      <a:r>
                        <a:rPr lang="en-US" altLang="zh-TW" sz="2400" kern="1200" dirty="0" smtClean="0">
                          <a:effectLst/>
                        </a:rPr>
                        <a:t>10</a:t>
                      </a:r>
                      <a:r>
                        <a:rPr lang="zh-TW" altLang="en-US" sz="2400" kern="1200" dirty="0" smtClean="0">
                          <a:effectLst/>
                        </a:rPr>
                        <a:t>科，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</a:rPr>
                        <a:t>大學校系可以依據發展特色及需要採計某些指定考科，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考生可以根據自己的興趣、能力以及志願校系自行選考考科</a:t>
                      </a:r>
                      <a:r>
                        <a:rPr lang="zh-TW" altLang="zh-TW" sz="2400" kern="1200" dirty="0" smtClean="0">
                          <a:effectLst/>
                        </a:rPr>
                        <a:t>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effectLst/>
                        </a:rPr>
                        <a:t>109</a:t>
                      </a:r>
                      <a:r>
                        <a:rPr lang="zh-TW" altLang="zh-TW" sz="2400" kern="1200" dirty="0" smtClean="0">
                          <a:effectLst/>
                        </a:rPr>
                        <a:t>學年為</a:t>
                      </a:r>
                      <a:r>
                        <a:rPr lang="en-US" altLang="zh-TW" sz="2400" kern="1200" dirty="0" smtClean="0">
                          <a:effectLst/>
                        </a:rPr>
                        <a:t>109</a:t>
                      </a:r>
                      <a:r>
                        <a:rPr lang="zh-TW" altLang="zh-TW" sz="2400" kern="1200" dirty="0" smtClean="0">
                          <a:effectLst/>
                        </a:rPr>
                        <a:t>年</a:t>
                      </a:r>
                      <a:r>
                        <a:rPr lang="en-US" altLang="zh-TW" sz="2400" kern="1200" dirty="0" smtClean="0">
                          <a:effectLst/>
                        </a:rPr>
                        <a:t>7</a:t>
                      </a:r>
                      <a:r>
                        <a:rPr lang="zh-TW" altLang="zh-TW" sz="2400" kern="1200" dirty="0" smtClean="0">
                          <a:effectLst/>
                        </a:rPr>
                        <a:t>月</a:t>
                      </a:r>
                      <a:r>
                        <a:rPr lang="en-US" altLang="zh-TW" sz="2400" kern="1200" dirty="0" smtClean="0">
                          <a:effectLst/>
                        </a:rPr>
                        <a:t>1</a:t>
                      </a:r>
                      <a:r>
                        <a:rPr lang="zh-TW" altLang="zh-TW" sz="2400" kern="1200" dirty="0" smtClean="0">
                          <a:effectLst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</a:rPr>
                        <a:t>2</a:t>
                      </a:r>
                      <a:r>
                        <a:rPr lang="zh-TW" altLang="zh-TW" sz="2400" kern="1200" dirty="0" smtClean="0">
                          <a:effectLst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</a:rPr>
                        <a:t>3</a:t>
                      </a:r>
                      <a:r>
                        <a:rPr lang="zh-TW" altLang="zh-TW" sz="2400" kern="1200" dirty="0" smtClean="0">
                          <a:effectLst/>
                        </a:rPr>
                        <a:t>日。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</a:rPr>
                        <a:t>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kern="1200" dirty="0" smtClean="0">
                          <a:effectLst/>
                        </a:rPr>
                        <a:t>作為大學考試入學、進修學士班分發之依據。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02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480" y="228600"/>
            <a:ext cx="9224072" cy="9906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/>
              </a:rPr>
              <a:t>108</a:t>
            </a:r>
            <a:r>
              <a:rPr lang="zh-TW" altLang="en-US" dirty="0" smtClean="0">
                <a:latin typeface="標楷體"/>
              </a:rPr>
              <a:t>學年</a:t>
            </a:r>
            <a:r>
              <a:rPr lang="zh-TW" altLang="en-US" dirty="0">
                <a:latin typeface="標楷體"/>
              </a:rPr>
              <a:t>度</a:t>
            </a:r>
            <a:r>
              <a:rPr lang="zh-TW" altLang="en-US" dirty="0" smtClean="0">
                <a:latin typeface="標楷體"/>
              </a:rPr>
              <a:t>指考各</a:t>
            </a:r>
            <a:r>
              <a:rPr lang="zh-TW" altLang="en-US" dirty="0">
                <a:latin typeface="標楷體"/>
              </a:rPr>
              <a:t>科成績標準</a:t>
            </a:r>
            <a:r>
              <a:rPr lang="zh-TW" altLang="en-US" dirty="0" smtClean="0">
                <a:latin typeface="標楷體"/>
              </a:rPr>
              <a:t>一覽表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23844" y="1428736"/>
          <a:ext cx="8501124" cy="5273691"/>
        </p:xfrm>
        <a:graphic>
          <a:graphicData uri="http://schemas.openxmlformats.org/drawingml/2006/table">
            <a:tbl>
              <a:tblPr/>
              <a:tblGrid>
                <a:gridCol w="1416854"/>
                <a:gridCol w="1416854"/>
                <a:gridCol w="1416854"/>
                <a:gridCol w="1416854"/>
                <a:gridCol w="1416854"/>
                <a:gridCol w="1416854"/>
              </a:tblGrid>
              <a:tr h="4961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標楷體"/>
                        </a:rPr>
                        <a:t>科目</a:t>
                      </a:r>
                      <a:endParaRPr lang="zh-TW" altLang="en-US" sz="1800" b="0" i="0" u="none" strike="noStrike" dirty="0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頂標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前標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均標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後標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底標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標楷體"/>
                        </a:rPr>
                        <a:t>國文</a:t>
                      </a:r>
                      <a:endParaRPr lang="zh-TW" altLang="en-US" sz="1800" b="0" i="0" u="none" strike="noStrike" dirty="0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85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80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72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62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53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英文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80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72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53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31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22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數學甲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67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57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43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27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數學乙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85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75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55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31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化學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81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72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55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37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27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物理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75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65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49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35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28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生物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82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76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61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44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33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歷史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73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67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58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48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40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地理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77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70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58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44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36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標楷體"/>
                        </a:rPr>
                        <a:t>公民與社會</a:t>
                      </a:r>
                      <a:endParaRPr lang="zh-TW" altLang="en-US" sz="1800" b="0" i="0" u="none" strike="noStrike">
                        <a:latin typeface="Times New Roman"/>
                      </a:endParaRP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81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75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66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Times New Roman"/>
                        </a:rPr>
                        <a:t>55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Times New Roman"/>
                        </a:rPr>
                        <a:t>47</a:t>
                      </a:r>
                    </a:p>
                  </a:txBody>
                  <a:tcPr marL="7670" marR="7670" marT="7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58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2439"/>
            <a:ext cx="9906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28664" y="3152080"/>
            <a:ext cx="6264696" cy="9387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sz="5500" dirty="0" smtClean="0">
                <a:solidFill>
                  <a:srgbClr val="0070C0"/>
                </a:solidFill>
              </a:rPr>
              <a:t>     入學管道介紹</a:t>
            </a:r>
            <a:endParaRPr lang="zh-TW" altLang="en-US" sz="5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1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大學特殊選才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76536" y="1772816"/>
            <a:ext cx="8136904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zh-TW" altLang="en-US" dirty="0" smtClean="0"/>
              <a:t>          </a:t>
            </a:r>
            <a:r>
              <a:rPr lang="zh-TW" altLang="en-US" sz="3000" dirty="0" smtClean="0"/>
              <a:t>為讓像麵包師傅吳寶春、作家瓊瑤這種有特殊專長的人可以進大學，教育部</a:t>
            </a:r>
            <a:r>
              <a:rPr lang="en-US" altLang="zh-TW" sz="3000" dirty="0" smtClean="0"/>
              <a:t>104</a:t>
            </a:r>
            <a:r>
              <a:rPr lang="zh-TW" altLang="en-US" sz="3000" dirty="0" smtClean="0"/>
              <a:t>起開放大學試辦「特殊選才」招生，每年大約</a:t>
            </a:r>
            <a:r>
              <a:rPr lang="en-US" altLang="zh-TW" sz="3000" dirty="0" smtClean="0"/>
              <a:t>11</a:t>
            </a:r>
            <a:r>
              <a:rPr lang="zh-TW" altLang="en-US" sz="3000" dirty="0" smtClean="0"/>
              <a:t>月簡章公告，</a:t>
            </a:r>
            <a:r>
              <a:rPr lang="en-US" altLang="zh-TW" sz="3000" dirty="0" smtClean="0"/>
              <a:t>12</a:t>
            </a:r>
            <a:r>
              <a:rPr lang="zh-TW" altLang="en-US" sz="3000" dirty="0" smtClean="0"/>
              <a:t>月報名，隔年</a:t>
            </a:r>
            <a:r>
              <a:rPr lang="en-US" altLang="zh-TW" sz="3000" dirty="0" smtClean="0"/>
              <a:t>1</a:t>
            </a:r>
            <a:r>
              <a:rPr lang="zh-TW" altLang="en-US" sz="3000" dirty="0" smtClean="0"/>
              <a:t>月</a:t>
            </a:r>
            <a:r>
              <a:rPr lang="zh-TW" altLang="en-US" sz="3000" dirty="0"/>
              <a:t>公告</a:t>
            </a:r>
            <a:r>
              <a:rPr lang="zh-TW" altLang="en-US" sz="3000" dirty="0" smtClean="0"/>
              <a:t>結果，不</a:t>
            </a:r>
            <a:r>
              <a:rPr lang="zh-TW" altLang="en-US" sz="3000" dirty="0"/>
              <a:t>看學測、指考，甄選方式多為資料審查和</a:t>
            </a:r>
            <a:r>
              <a:rPr lang="zh-TW" altLang="en-US" sz="3000" dirty="0" smtClean="0"/>
              <a:t>面試。</a:t>
            </a:r>
            <a:r>
              <a:rPr lang="en-US" altLang="zh-TW" sz="3000" dirty="0" smtClean="0"/>
              <a:t>107</a:t>
            </a:r>
            <a:r>
              <a:rPr lang="zh-TW" altLang="en-US" sz="3000" dirty="0" smtClean="0"/>
              <a:t>學年度為正式的大學入學管道。</a:t>
            </a:r>
            <a:endParaRPr lang="en-US" altLang="zh-TW" sz="3000" dirty="0" smtClean="0"/>
          </a:p>
          <a:p>
            <a:pPr algn="just">
              <a:buNone/>
            </a:pPr>
            <a:r>
              <a:rPr lang="zh-TW" altLang="en-US" sz="3000" dirty="0">
                <a:latin typeface="arial"/>
              </a:rPr>
              <a:t> </a:t>
            </a:r>
            <a:r>
              <a:rPr lang="zh-TW" altLang="en-US" sz="3000" dirty="0" smtClean="0">
                <a:latin typeface="arial"/>
              </a:rPr>
              <a:t>        相關</a:t>
            </a:r>
            <a:r>
              <a:rPr lang="zh-TW" altLang="en-US" sz="3000" dirty="0">
                <a:latin typeface="arial"/>
              </a:rPr>
              <a:t>學校招生</a:t>
            </a:r>
            <a:r>
              <a:rPr lang="zh-TW" altLang="en-US" sz="3000" dirty="0" smtClean="0">
                <a:latin typeface="arial"/>
              </a:rPr>
              <a:t>資訊可於</a:t>
            </a:r>
            <a:r>
              <a:rPr lang="zh-TW" altLang="en-US" sz="3000" dirty="0" smtClean="0">
                <a:solidFill>
                  <a:srgbClr val="FF0000"/>
                </a:solidFill>
                <a:latin typeface="arial"/>
              </a:rPr>
              <a:t>大學招生委員會聯合會</a:t>
            </a:r>
            <a:r>
              <a:rPr lang="zh-TW" altLang="en-US" sz="2000" dirty="0" smtClean="0">
                <a:latin typeface="arial"/>
              </a:rPr>
              <a:t>（</a:t>
            </a:r>
            <a:r>
              <a:rPr lang="en-US" altLang="zh-TW" sz="2000" dirty="0">
                <a:latin typeface="arial"/>
              </a:rPr>
              <a:t>http://www.jbcrc.edu.tw/srecruit.html</a:t>
            </a:r>
            <a:r>
              <a:rPr lang="zh-TW" altLang="en-US" sz="2000" dirty="0" smtClean="0">
                <a:latin typeface="arial"/>
              </a:rPr>
              <a:t>）或</a:t>
            </a:r>
            <a:r>
              <a:rPr lang="zh-TW" altLang="en-US" sz="3000" dirty="0" smtClean="0">
                <a:solidFill>
                  <a:srgbClr val="FF0000"/>
                </a:solidFill>
                <a:latin typeface="arial"/>
              </a:rPr>
              <a:t>大學多元入學升學網</a:t>
            </a:r>
            <a:r>
              <a:rPr lang="en-US" altLang="zh-TW" sz="2200" u="sng" dirty="0" smtClean="0">
                <a:latin typeface="arial"/>
              </a:rPr>
              <a:t>(</a:t>
            </a:r>
            <a:r>
              <a:rPr lang="en-US" sz="2200" u="sng" dirty="0" smtClean="0">
                <a:hlinkClick r:id="rId2"/>
              </a:rPr>
              <a:t>http://nsdua.moe.edu.tw/index.php/srecruit-1</a:t>
            </a:r>
            <a:r>
              <a:rPr lang="en-US" altLang="zh-TW" sz="2200" u="sng" dirty="0" smtClean="0"/>
              <a:t>)</a:t>
            </a:r>
            <a:r>
              <a:rPr lang="zh-TW" altLang="en-US" sz="3000" dirty="0" smtClean="0">
                <a:latin typeface="arial"/>
              </a:rPr>
              <a:t>查詢</a:t>
            </a:r>
            <a:r>
              <a:rPr lang="zh-TW" altLang="en-US" sz="3000" dirty="0">
                <a:latin typeface="arial"/>
              </a:rPr>
              <a:t>參考。</a:t>
            </a:r>
            <a:endParaRPr lang="en-US" altLang="zh-TW" sz="3000" dirty="0" smtClean="0"/>
          </a:p>
          <a:p>
            <a:pPr algn="just">
              <a:buNone/>
            </a:pPr>
            <a:r>
              <a:rPr lang="zh-TW" altLang="en-US" dirty="0" smtClean="0"/>
              <a:t>          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11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大學特殊選才舉例</a:t>
            </a:r>
            <a:r>
              <a:rPr lang="en-US" altLang="zh-TW" dirty="0" smtClean="0"/>
              <a:t>:</a:t>
            </a:r>
            <a:r>
              <a:rPr lang="zh-TW" altLang="en-US" dirty="0" smtClean="0"/>
              <a:t>清大拾穗計畫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9138220" cy="51411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TW" altLang="en-US" dirty="0" smtClean="0"/>
              <a:t>          </a:t>
            </a:r>
            <a:r>
              <a:rPr lang="zh-TW" altLang="en-US" sz="3000" dirty="0" smtClean="0"/>
              <a:t>網羅</a:t>
            </a:r>
            <a:r>
              <a:rPr lang="zh-TW" altLang="en-US" sz="3000" dirty="0"/>
              <a:t>各領域特殊才能或特殊優良行為學生，包括：總統教育獎得主、資訊軟體、物理、生物、多國語言、西洋棋、文學創作、冒險、滑輪、表演藝術、社會公益楷模，以及經濟逆境奮發向上之全國傑出學生，錄取面向十分</a:t>
            </a:r>
            <a:r>
              <a:rPr lang="zh-TW" altLang="en-US" sz="3000" dirty="0" smtClean="0"/>
              <a:t>多元。</a:t>
            </a:r>
            <a:endParaRPr lang="en-US" altLang="zh-TW" sz="3000" dirty="0" smtClean="0"/>
          </a:p>
          <a:p>
            <a:pPr algn="just"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      例如</a:t>
            </a:r>
            <a:r>
              <a:rPr lang="en-US" altLang="zh-TW" sz="3000" dirty="0" smtClean="0"/>
              <a:t>:</a:t>
            </a:r>
            <a:r>
              <a:rPr lang="zh-TW" altLang="en-US" sz="3200" dirty="0" smtClean="0"/>
              <a:t>陳慧潔，曾有超過</a:t>
            </a:r>
            <a:r>
              <a:rPr lang="en-US" altLang="zh-TW" sz="3200" dirty="0"/>
              <a:t>200</a:t>
            </a:r>
            <a:r>
              <a:rPr lang="zh-TW" altLang="en-US" sz="3200" dirty="0"/>
              <a:t>場推廣社會公益活動的演說，自詡為夢想行動者，曾出版過「有了夢想、然後呢？」一書</a:t>
            </a:r>
            <a:r>
              <a:rPr lang="zh-TW" altLang="en-US" sz="3200" dirty="0" smtClean="0"/>
              <a:t>。</a:t>
            </a:r>
            <a:endParaRPr lang="zh-TW" altLang="en-US" sz="3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508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學年度特殊選才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8815418" cy="452596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學年度教育部核定</a:t>
            </a:r>
            <a:r>
              <a:rPr lang="en-US" altLang="zh-TW" dirty="0" smtClean="0"/>
              <a:t>47</a:t>
            </a:r>
            <a:r>
              <a:rPr lang="zh-TW" altLang="en-US" dirty="0" smtClean="0"/>
              <a:t>校共招收</a:t>
            </a:r>
            <a:r>
              <a:rPr lang="en-US" altLang="zh-TW" dirty="0" smtClean="0"/>
              <a:t>1214</a:t>
            </a:r>
            <a:r>
              <a:rPr lang="zh-TW" altLang="en-US" dirty="0" smtClean="0"/>
              <a:t>個名額，國立大學提供</a:t>
            </a:r>
            <a:r>
              <a:rPr lang="en-US" altLang="zh-TW" dirty="0" smtClean="0"/>
              <a:t>755</a:t>
            </a:r>
            <a:r>
              <a:rPr lang="zh-TW" altLang="en-US" dirty="0" smtClean="0"/>
              <a:t>個名額、私立有</a:t>
            </a:r>
            <a:r>
              <a:rPr lang="en-US" altLang="zh-TW" dirty="0" smtClean="0"/>
              <a:t>459</a:t>
            </a:r>
            <a:r>
              <a:rPr lang="zh-TW" altLang="en-US" dirty="0" smtClean="0"/>
              <a:t>個名額，比去年多</a:t>
            </a:r>
            <a:r>
              <a:rPr lang="en-US" altLang="zh-TW" dirty="0" smtClean="0"/>
              <a:t>200</a:t>
            </a:r>
            <a:r>
              <a:rPr lang="zh-TW" altLang="en-US" dirty="0" smtClean="0"/>
              <a:t>人。</a:t>
            </a:r>
          </a:p>
          <a:p>
            <a:endParaRPr lang="en-US" altLang="zh-TW" b="1" dirty="0" smtClean="0"/>
          </a:p>
          <a:p>
            <a:r>
              <a:rPr lang="zh-TW" altLang="en-US" b="1" dirty="0" smtClean="0"/>
              <a:t>大學特殊選才 成大首創上機考「</a:t>
            </a:r>
            <a:r>
              <a:rPr lang="en-US" altLang="zh-TW" b="1" dirty="0" smtClean="0"/>
              <a:t>8</a:t>
            </a:r>
            <a:r>
              <a:rPr lang="zh-TW" altLang="en-US" b="1" dirty="0" smtClean="0"/>
              <a:t>小時」，</a:t>
            </a:r>
            <a:r>
              <a:rPr lang="zh-TW" altLang="en-US" dirty="0" smtClean="0"/>
              <a:t>上機考占總分八成，另兩成是書審成績。 </a:t>
            </a:r>
            <a:r>
              <a:rPr lang="en-US" altLang="zh-TW" b="1" dirty="0" smtClean="0"/>
              <a:t>(2019.9.2</a:t>
            </a:r>
            <a:r>
              <a:rPr lang="zh-TW" altLang="en-US" b="1" dirty="0" smtClean="0"/>
              <a:t>新聞</a:t>
            </a:r>
            <a:r>
              <a:rPr lang="en-US" altLang="zh-TW" b="1" dirty="0" smtClean="0"/>
              <a:t>)</a:t>
            </a:r>
          </a:p>
          <a:p>
            <a:endParaRPr lang="en-US" altLang="zh-TW" b="1" dirty="0" smtClean="0"/>
          </a:p>
          <a:p>
            <a:r>
              <a:rPr lang="zh-TW" altLang="en-US" dirty="0" smtClean="0"/>
              <a:t>交大特殊選才招生總名額為</a:t>
            </a:r>
            <a:r>
              <a:rPr lang="en-US" altLang="zh-TW" dirty="0" smtClean="0"/>
              <a:t>47</a:t>
            </a:r>
            <a:r>
              <a:rPr lang="zh-TW" altLang="en-US" dirty="0" smtClean="0"/>
              <a:t>名。包括百川學士學位學程</a:t>
            </a:r>
            <a:r>
              <a:rPr lang="en-US" altLang="zh-TW" dirty="0" smtClean="0"/>
              <a:t>33</a:t>
            </a:r>
            <a:r>
              <a:rPr lang="zh-TW" altLang="en-US" dirty="0" smtClean="0"/>
              <a:t>名、電機工程學系七名、資訊工程學系七名。</a:t>
            </a:r>
            <a:endParaRPr lang="zh-TW" altLang="en-US" b="1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肘形接點 28"/>
          <p:cNvCxnSpPr/>
          <p:nvPr/>
        </p:nvCxnSpPr>
        <p:spPr>
          <a:xfrm>
            <a:off x="1554484" y="5853685"/>
            <a:ext cx="4190604" cy="532644"/>
          </a:xfrm>
          <a:prstGeom prst="bentConnector3">
            <a:avLst>
              <a:gd name="adj1" fmla="val -402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1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繁星推薦入學簡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5036" y="3387228"/>
            <a:ext cx="4680717" cy="162486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+mj-ea"/>
              <a:ea typeface="+mj-e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09494" y="3534177"/>
            <a:ext cx="638640" cy="13623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rgbClr val="0000CC"/>
                </a:solidFill>
                <a:latin typeface="+mj-ea"/>
                <a:ea typeface="+mj-ea"/>
              </a:rPr>
              <a:t>比</a:t>
            </a:r>
          </a:p>
          <a:p>
            <a:pPr algn="ctr" eaLnBrk="1" hangingPunct="1"/>
            <a:r>
              <a:rPr lang="zh-TW" altLang="en-US" sz="3200" dirty="0">
                <a:solidFill>
                  <a:srgbClr val="0000CC"/>
                </a:solidFill>
                <a:latin typeface="+mj-ea"/>
                <a:ea typeface="+mj-ea"/>
              </a:rPr>
              <a:t>序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72480" y="1685331"/>
            <a:ext cx="9001000" cy="4275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 符合</a:t>
            </a:r>
            <a:r>
              <a:rPr lang="zh-TW" altLang="en-US" sz="2400" dirty="0">
                <a:solidFill>
                  <a:srgbClr val="0000CC"/>
                </a:solidFill>
                <a:latin typeface="+mj-ea"/>
                <a:ea typeface="+mj-ea"/>
              </a:rPr>
              <a:t>校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系之校排</a:t>
            </a:r>
            <a:r>
              <a:rPr lang="en-US" altLang="zh-TW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en-US" altLang="zh-TW" sz="2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50%</a:t>
            </a: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、前</a:t>
            </a:r>
            <a:r>
              <a:rPr lang="en-US" altLang="zh-TW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en-US" altLang="zh-TW" sz="2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、前</a:t>
            </a:r>
            <a:r>
              <a:rPr lang="en-US" altLang="zh-TW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en-US" altLang="zh-TW" sz="2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及前</a:t>
            </a:r>
            <a:r>
              <a:rPr lang="en-US" altLang="zh-TW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en-US" altLang="zh-TW" sz="2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%)</a:t>
            </a:r>
            <a:r>
              <a:rPr lang="en-US" altLang="zh-TW" sz="2400" dirty="0" smtClean="0">
                <a:solidFill>
                  <a:srgbClr val="0070C0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英聽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術科門檻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12405" y="2501981"/>
            <a:ext cx="4752157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高中依學群推薦（排序）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548134" y="3534114"/>
            <a:ext cx="3870848" cy="5762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1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高中校</a:t>
            </a:r>
            <a:r>
              <a:rPr lang="zh-TW" altLang="en-US" sz="2400" dirty="0">
                <a:solidFill>
                  <a:srgbClr val="0000CC"/>
                </a:solidFill>
                <a:latin typeface="+mj-ea"/>
                <a:ea typeface="+mj-ea"/>
              </a:rPr>
              <a:t>排百分比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548134" y="4192313"/>
            <a:ext cx="3870848" cy="70417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2-7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學測級分或術科成績</a:t>
            </a:r>
            <a:endParaRPr lang="en-US" altLang="zh-TW" sz="2400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eaLnBrk="1" hangingPunct="1"/>
            <a:r>
              <a:rPr lang="en-US" altLang="zh-TW" sz="2400" dirty="0"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     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或學科校排百分比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080606" y="2132856"/>
            <a:ext cx="0" cy="29254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3080613" y="3009512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1548134" y="5049158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94845" y="5392469"/>
            <a:ext cx="1994729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1-7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4016899" y="5067352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80606" y="5392469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學群面試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4016899" y="5847335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548751" y="6172452"/>
            <a:ext cx="936290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36" name="肘形接點 35"/>
          <p:cNvCxnSpPr>
            <a:endCxn id="42" idx="1"/>
          </p:cNvCxnSpPr>
          <p:nvPr/>
        </p:nvCxnSpPr>
        <p:spPr>
          <a:xfrm rot="5400000" flipH="1" flipV="1">
            <a:off x="4791336" y="4712291"/>
            <a:ext cx="2627861" cy="720286"/>
          </a:xfrm>
          <a:prstGeom prst="bentConnector2">
            <a:avLst/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6465373" y="3544533"/>
            <a:ext cx="3096139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推薦</a:t>
            </a:r>
            <a:r>
              <a:rPr lang="en-US" altLang="zh-TW" sz="2400" dirty="0" smtClean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錄取放棄之限制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cxnSp>
        <p:nvCxnSpPr>
          <p:cNvPr id="27" name="肘形接點 26"/>
          <p:cNvCxnSpPr/>
          <p:nvPr/>
        </p:nvCxnSpPr>
        <p:spPr>
          <a:xfrm>
            <a:off x="4042736" y="5116207"/>
            <a:ext cx="1698564" cy="1205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1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2" y="214290"/>
            <a:ext cx="517683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802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548" y="260648"/>
            <a:ext cx="9717458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3600" b="1" dirty="0" smtClean="0"/>
              <a:t>舉例</a:t>
            </a:r>
            <a:r>
              <a:rPr lang="en-US" altLang="zh-TW" sz="3600" b="1" dirty="0"/>
              <a:t>:</a:t>
            </a:r>
            <a:r>
              <a:rPr lang="en-US" altLang="zh-TW" sz="3600" b="1" dirty="0" smtClean="0"/>
              <a:t>108</a:t>
            </a:r>
            <a:r>
              <a:rPr lang="zh-TW" altLang="en-US" sz="3600" b="1" dirty="0" smtClean="0"/>
              <a:t>繁星入學「</a:t>
            </a:r>
            <a:r>
              <a:rPr lang="zh-TW" altLang="en-US" sz="3600" b="1" dirty="0"/>
              <a:t>在校學業成績」全校排名</a:t>
            </a:r>
            <a:r>
              <a:rPr lang="zh-TW" altLang="en-US" sz="3600" b="1" dirty="0" smtClean="0"/>
              <a:t>百分比</a:t>
            </a:r>
            <a:r>
              <a:rPr lang="zh-TW" altLang="en-US" sz="3600" b="1" dirty="0"/>
              <a:t/>
            </a:r>
            <a:br>
              <a:rPr lang="zh-TW" altLang="en-US" sz="3600" b="1" dirty="0"/>
            </a:br>
            <a:r>
              <a:rPr lang="zh-TW" altLang="en-US" sz="3600" b="1" dirty="0"/>
              <a:t/>
            </a:r>
            <a:br>
              <a:rPr lang="zh-TW" altLang="en-US" sz="3600" b="1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4214818"/>
            <a:ext cx="9358378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2" y="1643050"/>
            <a:ext cx="9358378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35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88548" y="260648"/>
            <a:ext cx="9717458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3600" b="1" dirty="0" smtClean="0"/>
              <a:t>舉例</a:t>
            </a:r>
            <a:r>
              <a:rPr lang="en-US" altLang="zh-TW" sz="3600" b="1" dirty="0"/>
              <a:t>:</a:t>
            </a:r>
            <a:r>
              <a:rPr lang="en-US" altLang="zh-TW" sz="3600" b="1" dirty="0" smtClean="0"/>
              <a:t>108</a:t>
            </a:r>
            <a:r>
              <a:rPr lang="zh-TW" altLang="en-US" sz="3600" b="1" dirty="0" smtClean="0"/>
              <a:t>繁星入學「</a:t>
            </a:r>
            <a:r>
              <a:rPr lang="zh-TW" altLang="en-US" sz="3600" b="1" dirty="0"/>
              <a:t>在校學業成績」全校排名</a:t>
            </a:r>
            <a:r>
              <a:rPr lang="zh-TW" altLang="en-US" sz="3600" b="1" dirty="0" smtClean="0"/>
              <a:t>百分比</a:t>
            </a:r>
            <a:r>
              <a:rPr lang="zh-TW" altLang="en-US" sz="3600" b="1" dirty="0"/>
              <a:t/>
            </a:r>
            <a:br>
              <a:rPr lang="zh-TW" altLang="en-US" sz="3600" b="1" dirty="0"/>
            </a:br>
            <a:r>
              <a:rPr lang="zh-TW" altLang="en-US" sz="3600" b="1" dirty="0"/>
              <a:t/>
            </a:r>
            <a:br>
              <a:rPr lang="zh-TW" altLang="en-US" sz="3600" b="1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1714488"/>
            <a:ext cx="9501254" cy="1500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3357562"/>
            <a:ext cx="9501254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465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6032"/>
            <a:ext cx="9762097" cy="53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zh-TW" dirty="0" smtClean="0"/>
              <a:t>繁星</a:t>
            </a:r>
            <a:r>
              <a:rPr lang="zh-TW" altLang="zh-TW" dirty="0"/>
              <a:t>簡章舉例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2166918" y="1714488"/>
            <a:ext cx="1512168" cy="3214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8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1571612"/>
            <a:ext cx="928694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zh-TW" dirty="0" smtClean="0"/>
              <a:t>繁星</a:t>
            </a:r>
            <a:r>
              <a:rPr lang="zh-TW" altLang="zh-TW" dirty="0"/>
              <a:t>簡章舉例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2166918" y="1785926"/>
            <a:ext cx="1368722" cy="3000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95678" y="1785926"/>
            <a:ext cx="1500198" cy="3000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1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</a:rPr>
              <a:t>大學依學系性質</a:t>
            </a:r>
            <a:r>
              <a:rPr lang="zh-TW" altLang="zh-TW" sz="3600" dirty="0">
                <a:solidFill>
                  <a:srgbClr val="FF0000"/>
                </a:solidFill>
              </a:rPr>
              <a:t>分學群招生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790440083"/>
              </p:ext>
            </p:extLst>
          </p:nvPr>
        </p:nvGraphicFramePr>
        <p:xfrm>
          <a:off x="668524" y="1772818"/>
          <a:ext cx="8712968" cy="3976689"/>
        </p:xfrm>
        <a:graphic>
          <a:graphicData uri="http://schemas.openxmlformats.org/drawingml/2006/table">
            <a:tbl>
              <a:tblPr/>
              <a:tblGrid>
                <a:gridCol w="1865313"/>
                <a:gridCol w="6847655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醫藥衛生、生命科學、農等學系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第八類學群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醫學系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788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271735" y="260417"/>
            <a:ext cx="3093906" cy="1577975"/>
            <a:chOff x="158" y="164"/>
            <a:chExt cx="1799" cy="994"/>
          </a:xfrm>
        </p:grpSpPr>
        <p:pic>
          <p:nvPicPr>
            <p:cNvPr id="8233" name="文字方塊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164"/>
              <a:ext cx="1799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4" name="Text Box 33"/>
            <p:cNvSpPr txBox="1">
              <a:spLocks noChangeArrowheads="1"/>
            </p:cNvSpPr>
            <p:nvPr/>
          </p:nvSpPr>
          <p:spPr bwMode="auto">
            <a:xfrm>
              <a:off x="251" y="333"/>
              <a:ext cx="163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4400" b="1">
                  <a:solidFill>
                    <a:srgbClr val="FFFFFF"/>
                  </a:solidFill>
                  <a:latin typeface="華康中明體(P)" pitchFamily="18" charset="-120"/>
                  <a:ea typeface="華康中明體(P)" pitchFamily="18" charset="-120"/>
                  <a:cs typeface="華康圓體 Std W3"/>
                </a:rPr>
                <a:t>推薦順序</a:t>
              </a:r>
            </a:p>
          </p:txBody>
        </p:sp>
      </p:grpSp>
      <p:sp>
        <p:nvSpPr>
          <p:cNvPr id="3" name="內容版面配置區 2"/>
          <p:cNvSpPr>
            <a:spLocks/>
          </p:cNvSpPr>
          <p:nvPr/>
        </p:nvSpPr>
        <p:spPr bwMode="auto">
          <a:xfrm>
            <a:off x="116946" y="1557338"/>
            <a:ext cx="978905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buClr>
                <a:schemeClr val="bg2"/>
              </a:buClr>
              <a:buSzPct val="75000"/>
              <a:buFont typeface="Wingdings 2" pitchFamily="18" charset="2"/>
              <a:buChar char=""/>
            </a:pPr>
            <a:r>
              <a:rPr lang="zh-TW" altLang="en-US" sz="3400">
                <a:latin typeface="華康雅藝體W6(P)" pitchFamily="82" charset="-120"/>
                <a:ea typeface="華康雅藝體W6(P)" pitchFamily="82" charset="-120"/>
                <a:cs typeface="華康儷黑 Std W5"/>
              </a:rPr>
              <a:t>若推薦超過</a:t>
            </a:r>
            <a:r>
              <a:rPr lang="en-US" altLang="zh-TW" sz="3400">
                <a:latin typeface="華康雅藝體W6(P)" pitchFamily="82" charset="-120"/>
                <a:ea typeface="華康雅藝體W6(P)" pitchFamily="82" charset="-120"/>
                <a:cs typeface="華康儷黑 Std W5"/>
              </a:rPr>
              <a:t>1</a:t>
            </a:r>
            <a:r>
              <a:rPr lang="zh-TW" altLang="en-US" sz="3400">
                <a:latin typeface="華康雅藝體W6(P)" pitchFamily="82" charset="-120"/>
                <a:ea typeface="華康雅藝體W6(P)" pitchFamily="82" charset="-120"/>
                <a:cs typeface="華康儷黑 Std W5"/>
              </a:rPr>
              <a:t>名</a:t>
            </a:r>
            <a:r>
              <a:rPr lang="zh-TW" altLang="en-US" sz="3200">
                <a:latin typeface="華康雅藝體W6(P)" pitchFamily="82" charset="-120"/>
                <a:ea typeface="華康雅藝體W6(P)" pitchFamily="82" charset="-120"/>
                <a:cs typeface="華康儷黑 Std W5"/>
              </a:rPr>
              <a:t>，</a:t>
            </a:r>
            <a:r>
              <a:rPr lang="zh-TW" altLang="en-US" sz="3400">
                <a:latin typeface="華康雅藝體W6(P)" pitchFamily="82" charset="-120"/>
                <a:ea typeface="華康雅藝體W6(P)" pitchFamily="82" charset="-120"/>
                <a:cs typeface="華康儷黑 Std W5"/>
              </a:rPr>
              <a:t>則需排定學生之</a:t>
            </a:r>
            <a:r>
              <a:rPr lang="zh-TW" altLang="en-US" sz="3400">
                <a:solidFill>
                  <a:srgbClr val="FF0000"/>
                </a:solidFill>
                <a:latin typeface="華康雅藝體W6(P)" pitchFamily="82" charset="-120"/>
                <a:ea typeface="華康雅藝體W6(P)" pitchFamily="82" charset="-120"/>
                <a:cs typeface="華康儷黑 Std W5"/>
              </a:rPr>
              <a:t>推薦順序。</a:t>
            </a:r>
          </a:p>
        </p:txBody>
      </p: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584730" y="3141663"/>
            <a:ext cx="3434425" cy="2990850"/>
            <a:chOff x="1655" y="1749"/>
            <a:chExt cx="1997" cy="1884"/>
          </a:xfrm>
        </p:grpSpPr>
        <p:sp>
          <p:nvSpPr>
            <p:cNvPr id="4" name="文字方塊 3"/>
            <p:cNvSpPr txBox="1"/>
            <p:nvPr/>
          </p:nvSpPr>
          <p:spPr>
            <a:xfrm>
              <a:off x="1655" y="2115"/>
              <a:ext cx="1406" cy="1369"/>
            </a:xfrm>
            <a:prstGeom prst="rect">
              <a:avLst/>
            </a:prstGeom>
            <a:solidFill>
              <a:schemeClr val="bg2">
                <a:lumMod val="75000"/>
                <a:alpha val="31000"/>
              </a:schemeClr>
            </a:solidFill>
            <a:ln w="25400">
              <a:solidFill>
                <a:schemeClr val="accent1"/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zh-TW" altLang="en-US" sz="2400" b="1">
                  <a:latin typeface="微軟正黑體" pitchFamily="34" charset="-120"/>
                  <a:ea typeface="微軟正黑體" pitchFamily="34" charset="-120"/>
                </a:rPr>
                <a:t>例</a:t>
              </a:r>
              <a:r>
                <a:rPr kumimoji="0" lang="en-US" altLang="zh-TW" sz="2400" b="1"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kumimoji="0" lang="en-US" altLang="zh-TW" sz="2700" b="1">
                  <a:latin typeface="Gill Sans MT" pitchFamily="34" charset="0"/>
                  <a:ea typeface="超世紀粗顏楷" pitchFamily="2" charset="-120"/>
                </a:rPr>
                <a:t> </a:t>
              </a:r>
              <a:r>
                <a:rPr kumimoji="0" lang="zh-TW" altLang="en-US" sz="2700" b="1">
                  <a:solidFill>
                    <a:srgbClr val="000076"/>
                  </a:solidFill>
                  <a:latin typeface="Gill Sans MT" pitchFamily="34" charset="0"/>
                  <a:ea typeface="超世紀粗顏楷" pitchFamily="2" charset="-120"/>
                </a:rPr>
                <a:t>成功大學</a:t>
              </a:r>
            </a:p>
            <a:p>
              <a:pPr algn="ctr">
                <a:defRPr/>
              </a:pPr>
              <a:r>
                <a:rPr kumimoji="0" lang="zh-TW" altLang="zh-TW" sz="2700" b="1">
                  <a:latin typeface="Gill Sans MT" pitchFamily="34" charset="0"/>
                  <a:ea typeface="微軟正黑體" pitchFamily="34" charset="-120"/>
                </a:rPr>
                <a:t>第一類學群</a:t>
              </a:r>
              <a:endParaRPr kumimoji="0" lang="zh-TW" altLang="zh-TW" sz="2700">
                <a:latin typeface="Gill Sans MT" pitchFamily="34" charset="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kumimoji="0" lang="zh-TW" altLang="zh-TW" sz="2700" b="1">
                  <a:latin typeface="Gill Sans MT" pitchFamily="34" charset="0"/>
                  <a:ea typeface="微軟正黑體" pitchFamily="34" charset="-120"/>
                </a:rPr>
                <a:t>第二類學群</a:t>
              </a:r>
              <a:endParaRPr kumimoji="0" lang="zh-TW" altLang="zh-TW" sz="2700">
                <a:latin typeface="Gill Sans MT" pitchFamily="34" charset="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kumimoji="0" lang="zh-TW" altLang="zh-TW" sz="2700" b="1">
                  <a:latin typeface="Gill Sans MT" pitchFamily="34" charset="0"/>
                  <a:ea typeface="微軟正黑體" pitchFamily="34" charset="-120"/>
                </a:rPr>
                <a:t>第三類學群</a:t>
              </a:r>
              <a:endParaRPr kumimoji="0" lang="zh-TW" altLang="en-US" sz="2700" b="1">
                <a:latin typeface="Gill Sans MT" pitchFamily="34" charset="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kumimoji="0" lang="zh-TW" altLang="zh-TW" sz="2700" b="1">
                  <a:latin typeface="Gill Sans MT" pitchFamily="34" charset="0"/>
                  <a:ea typeface="微軟正黑體" pitchFamily="34" charset="-120"/>
                </a:rPr>
                <a:t>第</a:t>
              </a:r>
              <a:r>
                <a:rPr kumimoji="0" lang="zh-TW" altLang="en-US" sz="2700" b="1">
                  <a:latin typeface="Gill Sans MT" pitchFamily="34" charset="0"/>
                  <a:ea typeface="微軟正黑體" pitchFamily="34" charset="-120"/>
                </a:rPr>
                <a:t>八</a:t>
              </a:r>
              <a:r>
                <a:rPr kumimoji="0" lang="zh-TW" altLang="zh-TW" sz="2700" b="1">
                  <a:latin typeface="Gill Sans MT" pitchFamily="34" charset="0"/>
                  <a:ea typeface="微軟正黑體" pitchFamily="34" charset="-120"/>
                </a:rPr>
                <a:t>類學群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3386" y="1749"/>
              <a:ext cx="257" cy="2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1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rPr>
                <a:t>甲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3395" y="2060"/>
              <a:ext cx="257" cy="2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1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rPr>
                <a:t>乙</a:t>
              </a:r>
            </a:p>
          </p:txBody>
        </p:sp>
        <p:grpSp>
          <p:nvGrpSpPr>
            <p:cNvPr id="21" name="群組 12"/>
            <p:cNvGrpSpPr>
              <a:grpSpLocks/>
            </p:cNvGrpSpPr>
            <p:nvPr/>
          </p:nvGrpSpPr>
          <p:grpSpPr bwMode="auto">
            <a:xfrm>
              <a:off x="3395" y="3008"/>
              <a:ext cx="257" cy="625"/>
              <a:chOff x="3203848" y="4149080"/>
              <a:chExt cx="288032" cy="648072"/>
            </a:xfrm>
          </p:grpSpPr>
          <p:sp>
            <p:nvSpPr>
              <p:cNvPr id="14" name="橢圓 13"/>
              <p:cNvSpPr/>
              <p:nvPr/>
            </p:nvSpPr>
            <p:spPr>
              <a:xfrm>
                <a:off x="3203848" y="4149079"/>
                <a:ext cx="288032" cy="28722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zh-TW" altLang="en-US" sz="14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rPr>
                  <a:t>戊</a:t>
                </a:r>
              </a:p>
            </p:txBody>
          </p:sp>
          <p:sp>
            <p:nvSpPr>
              <p:cNvPr id="2" name="橢圓 14"/>
              <p:cNvSpPr/>
              <p:nvPr/>
            </p:nvSpPr>
            <p:spPr>
              <a:xfrm>
                <a:off x="3203848" y="4509926"/>
                <a:ext cx="288032" cy="28722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zh-TW" altLang="en-US" sz="14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rPr>
                  <a:t>已</a:t>
                </a:r>
              </a:p>
            </p:txBody>
          </p:sp>
        </p:grpSp>
        <p:grpSp>
          <p:nvGrpSpPr>
            <p:cNvPr id="23" name="群組 15"/>
            <p:cNvGrpSpPr>
              <a:grpSpLocks/>
            </p:cNvGrpSpPr>
            <p:nvPr/>
          </p:nvGrpSpPr>
          <p:grpSpPr bwMode="auto">
            <a:xfrm>
              <a:off x="3395" y="2336"/>
              <a:ext cx="257" cy="627"/>
              <a:chOff x="3203848" y="4149080"/>
              <a:chExt cx="288032" cy="648072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3203848" y="4149079"/>
                <a:ext cx="288032" cy="28837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zh-TW" altLang="en-US" sz="14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rPr>
                  <a:t>丙</a:t>
                </a: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3203848" y="4508775"/>
                <a:ext cx="288032" cy="28837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zh-TW" altLang="en-US" sz="14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rPr>
                  <a:t>丁</a:t>
                </a:r>
              </a:p>
            </p:txBody>
          </p:sp>
        </p:grpSp>
        <p:cxnSp>
          <p:nvCxnSpPr>
            <p:cNvPr id="20" name="直線接點 19"/>
            <p:cNvCxnSpPr/>
            <p:nvPr/>
          </p:nvCxnSpPr>
          <p:spPr>
            <a:xfrm flipV="1">
              <a:off x="2925" y="2024"/>
              <a:ext cx="409" cy="4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V="1">
              <a:off x="2925" y="2251"/>
              <a:ext cx="409" cy="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V="1">
              <a:off x="2971" y="2523"/>
              <a:ext cx="363" cy="2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2970" y="2796"/>
              <a:ext cx="363" cy="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970" y="3068"/>
              <a:ext cx="363" cy="2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2970" y="3022"/>
              <a:ext cx="363" cy="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橢圓 14"/>
          <p:cNvSpPr>
            <a:spLocks noChangeArrowheads="1"/>
          </p:cNvSpPr>
          <p:nvPr/>
        </p:nvSpPr>
        <p:spPr bwMode="auto">
          <a:xfrm>
            <a:off x="3585766" y="5729288"/>
            <a:ext cx="467783" cy="360362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中特圓體(P)" pitchFamily="34" charset="-120"/>
                <a:ea typeface="華康中特圓體(P)" pitchFamily="34" charset="-120"/>
              </a:rPr>
              <a:t>1</a:t>
            </a:r>
          </a:p>
        </p:txBody>
      </p:sp>
      <p:grpSp>
        <p:nvGrpSpPr>
          <p:cNvPr id="24" name="Group 77"/>
          <p:cNvGrpSpPr>
            <a:grpSpLocks/>
          </p:cNvGrpSpPr>
          <p:nvPr/>
        </p:nvGrpSpPr>
        <p:grpSpPr bwMode="auto">
          <a:xfrm>
            <a:off x="4117181" y="2824163"/>
            <a:ext cx="916650" cy="3573462"/>
            <a:chOff x="2608" y="1883"/>
            <a:chExt cx="533" cy="2251"/>
          </a:xfrm>
        </p:grpSpPr>
        <p:sp>
          <p:nvSpPr>
            <p:cNvPr id="34" name="左中括弧 33"/>
            <p:cNvSpPr>
              <a:spLocks/>
            </p:cNvSpPr>
            <p:nvPr/>
          </p:nvSpPr>
          <p:spPr bwMode="auto">
            <a:xfrm flipH="1">
              <a:off x="2608" y="2160"/>
              <a:ext cx="91" cy="1723"/>
            </a:xfrm>
            <a:prstGeom prst="leftBracket">
              <a:avLst>
                <a:gd name="adj" fmla="val 15778"/>
              </a:avLst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8217" name="文字方塊 34"/>
            <p:cNvSpPr txBox="1">
              <a:spLocks noChangeArrowheads="1"/>
            </p:cNvSpPr>
            <p:nvPr/>
          </p:nvSpPr>
          <p:spPr bwMode="auto">
            <a:xfrm>
              <a:off x="2819" y="1883"/>
              <a:ext cx="322" cy="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kumimoji="0" lang="zh-TW" altLang="en-US" sz="2400" b="1">
                  <a:latin typeface="Lucida Sans Unicode" pitchFamily="34" charset="0"/>
                  <a:ea typeface="微軟正黑體" pitchFamily="34" charset="-120"/>
                </a:rPr>
                <a:t>六名學生一起排推薦順序</a:t>
              </a:r>
            </a:p>
          </p:txBody>
        </p:sp>
      </p:grpSp>
      <p:grpSp>
        <p:nvGrpSpPr>
          <p:cNvPr id="26" name="Group 103"/>
          <p:cNvGrpSpPr>
            <a:grpSpLocks/>
          </p:cNvGrpSpPr>
          <p:nvPr/>
        </p:nvGrpSpPr>
        <p:grpSpPr bwMode="auto">
          <a:xfrm>
            <a:off x="3958997" y="3202055"/>
            <a:ext cx="858177" cy="2897187"/>
            <a:chOff x="3787" y="2005"/>
            <a:chExt cx="499" cy="1825"/>
          </a:xfrm>
        </p:grpSpPr>
        <p:sp>
          <p:nvSpPr>
            <p:cNvPr id="8210" name="Text Box 96"/>
            <p:cNvSpPr txBox="1">
              <a:spLocks noChangeArrowheads="1"/>
            </p:cNvSpPr>
            <p:nvPr/>
          </p:nvSpPr>
          <p:spPr bwMode="auto">
            <a:xfrm>
              <a:off x="3833" y="2005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pitchFamily="18" charset="-120"/>
                </a:rPr>
                <a:t>5%</a:t>
              </a:r>
            </a:p>
          </p:txBody>
        </p:sp>
        <p:sp>
          <p:nvSpPr>
            <p:cNvPr id="8211" name="Text Box 97"/>
            <p:cNvSpPr txBox="1">
              <a:spLocks noChangeArrowheads="1"/>
            </p:cNvSpPr>
            <p:nvPr/>
          </p:nvSpPr>
          <p:spPr bwMode="auto">
            <a:xfrm>
              <a:off x="3787" y="232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pitchFamily="18" charset="-120"/>
                </a:rPr>
                <a:t>15%</a:t>
              </a:r>
            </a:p>
          </p:txBody>
        </p:sp>
        <p:sp>
          <p:nvSpPr>
            <p:cNvPr id="8212" name="Text Box 98"/>
            <p:cNvSpPr txBox="1">
              <a:spLocks noChangeArrowheads="1"/>
            </p:cNvSpPr>
            <p:nvPr/>
          </p:nvSpPr>
          <p:spPr bwMode="auto">
            <a:xfrm>
              <a:off x="3817" y="328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pitchFamily="18" charset="-120"/>
                </a:rPr>
                <a:t>10%</a:t>
              </a:r>
            </a:p>
          </p:txBody>
        </p:sp>
        <p:sp>
          <p:nvSpPr>
            <p:cNvPr id="8213" name="Text Box 99"/>
            <p:cNvSpPr txBox="1">
              <a:spLocks noChangeArrowheads="1"/>
            </p:cNvSpPr>
            <p:nvPr/>
          </p:nvSpPr>
          <p:spPr bwMode="auto">
            <a:xfrm>
              <a:off x="3854" y="2939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pitchFamily="18" charset="-120"/>
                </a:rPr>
                <a:t>9%</a:t>
              </a:r>
            </a:p>
          </p:txBody>
        </p:sp>
        <p:sp>
          <p:nvSpPr>
            <p:cNvPr id="8214" name="Text Box 100"/>
            <p:cNvSpPr txBox="1">
              <a:spLocks noChangeArrowheads="1"/>
            </p:cNvSpPr>
            <p:nvPr/>
          </p:nvSpPr>
          <p:spPr bwMode="auto">
            <a:xfrm>
              <a:off x="3824" y="2603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pitchFamily="18" charset="-120"/>
                </a:rPr>
                <a:t>4%</a:t>
              </a:r>
            </a:p>
          </p:txBody>
        </p:sp>
        <p:sp>
          <p:nvSpPr>
            <p:cNvPr id="8215" name="Text Box 101"/>
            <p:cNvSpPr txBox="1">
              <a:spLocks noChangeArrowheads="1"/>
            </p:cNvSpPr>
            <p:nvPr/>
          </p:nvSpPr>
          <p:spPr bwMode="auto">
            <a:xfrm>
              <a:off x="3816" y="3599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pitchFamily="18" charset="-120"/>
                </a:rPr>
                <a:t>1%</a:t>
              </a:r>
            </a:p>
          </p:txBody>
        </p:sp>
      </p:grpSp>
      <p:sp>
        <p:nvSpPr>
          <p:cNvPr id="5" name="橢圓 14"/>
          <p:cNvSpPr>
            <a:spLocks noChangeArrowheads="1"/>
          </p:cNvSpPr>
          <p:nvPr/>
        </p:nvSpPr>
        <p:spPr bwMode="auto">
          <a:xfrm>
            <a:off x="3547932" y="4087813"/>
            <a:ext cx="467783" cy="360362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中特圓體(P)" pitchFamily="34" charset="-120"/>
                <a:ea typeface="華康中特圓體(P)" pitchFamily="34" charset="-120"/>
              </a:rPr>
              <a:t>2</a:t>
            </a:r>
          </a:p>
        </p:txBody>
      </p:sp>
      <p:sp>
        <p:nvSpPr>
          <p:cNvPr id="6" name="橢圓 14"/>
          <p:cNvSpPr>
            <a:spLocks noChangeArrowheads="1"/>
          </p:cNvSpPr>
          <p:nvPr/>
        </p:nvSpPr>
        <p:spPr bwMode="auto">
          <a:xfrm>
            <a:off x="3532452" y="3173413"/>
            <a:ext cx="467783" cy="360362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中特圓體(P)" pitchFamily="34" charset="-120"/>
                <a:ea typeface="華康中特圓體(P)" pitchFamily="34" charset="-120"/>
              </a:rPr>
              <a:t>3</a:t>
            </a:r>
          </a:p>
        </p:txBody>
      </p:sp>
      <p:sp>
        <p:nvSpPr>
          <p:cNvPr id="7" name="橢圓 14"/>
          <p:cNvSpPr>
            <a:spLocks noChangeArrowheads="1"/>
          </p:cNvSpPr>
          <p:nvPr/>
        </p:nvSpPr>
        <p:spPr bwMode="auto">
          <a:xfrm>
            <a:off x="3578887" y="4646613"/>
            <a:ext cx="467783" cy="360362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中特圓體(P)" pitchFamily="34" charset="-120"/>
                <a:ea typeface="華康中特圓體(P)" pitchFamily="34" charset="-120"/>
              </a:rPr>
              <a:t>4</a:t>
            </a:r>
          </a:p>
        </p:txBody>
      </p:sp>
      <p:sp>
        <p:nvSpPr>
          <p:cNvPr id="8" name="橢圓 14"/>
          <p:cNvSpPr>
            <a:spLocks noChangeArrowheads="1"/>
          </p:cNvSpPr>
          <p:nvPr/>
        </p:nvSpPr>
        <p:spPr bwMode="auto">
          <a:xfrm>
            <a:off x="3563415" y="5178492"/>
            <a:ext cx="467783" cy="360363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中特圓體(P)" pitchFamily="34" charset="-120"/>
                <a:ea typeface="華康中特圓體(P)" pitchFamily="34" charset="-120"/>
              </a:rPr>
              <a:t>5</a:t>
            </a:r>
          </a:p>
        </p:txBody>
      </p:sp>
      <p:sp>
        <p:nvSpPr>
          <p:cNvPr id="9" name="橢圓 14"/>
          <p:cNvSpPr>
            <a:spLocks noChangeArrowheads="1"/>
          </p:cNvSpPr>
          <p:nvPr/>
        </p:nvSpPr>
        <p:spPr bwMode="auto">
          <a:xfrm>
            <a:off x="3549650" y="3644908"/>
            <a:ext cx="467783" cy="360363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中特圓體(P)" pitchFamily="34" charset="-120"/>
                <a:ea typeface="華康中特圓體(P)" pitchFamily="34" charset="-120"/>
              </a:rPr>
              <a:t>6</a:t>
            </a:r>
          </a:p>
        </p:txBody>
      </p:sp>
      <p:sp>
        <p:nvSpPr>
          <p:cNvPr id="152685" name="Rectangle 109"/>
          <p:cNvSpPr>
            <a:spLocks noChangeArrowheads="1"/>
          </p:cNvSpPr>
          <p:nvPr/>
        </p:nvSpPr>
        <p:spPr bwMode="auto">
          <a:xfrm>
            <a:off x="5295239" y="2613025"/>
            <a:ext cx="4292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TW" altLang="en-US" sz="3300">
              <a:ea typeface="新細明體" pitchFamily="18" charset="-12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TW" altLang="en-US" sz="3300">
                <a:latin typeface="華康雅藝體W6(P)" pitchFamily="82" charset="-120"/>
                <a:ea typeface="華康雅藝體W6(P)" pitchFamily="82" charset="-120"/>
              </a:rPr>
              <a:t>   高一、高二各學期學業成績總平均之全校排名百分比比序，</a:t>
            </a:r>
            <a:r>
              <a:rPr lang="zh-TW" altLang="en-US" sz="3300">
                <a:solidFill>
                  <a:srgbClr val="FF0000"/>
                </a:solidFill>
                <a:latin typeface="華康雅藝體W6(P)" pitchFamily="82" charset="-120"/>
                <a:ea typeface="華康雅藝體W6(P)" pitchFamily="82" charset="-120"/>
              </a:rPr>
              <a:t>校排百分比</a:t>
            </a:r>
            <a:r>
              <a:rPr lang="zh-TW" altLang="en-US" sz="3300" b="1">
                <a:solidFill>
                  <a:srgbClr val="FF0000"/>
                </a:solidFill>
                <a:latin typeface="華康雅藝體W6(P)" pitchFamily="82" charset="-120"/>
                <a:ea typeface="華康雅藝體W6(P)" pitchFamily="82" charset="-120"/>
              </a:rPr>
              <a:t>小</a:t>
            </a:r>
            <a:r>
              <a:rPr lang="zh-TW" altLang="en-US" sz="3300">
                <a:solidFill>
                  <a:srgbClr val="FF0000"/>
                </a:solidFill>
                <a:latin typeface="華康雅藝體W6(P)" pitchFamily="82" charset="-120"/>
                <a:ea typeface="華康雅藝體W6(P)" pitchFamily="82" charset="-120"/>
              </a:rPr>
              <a:t>者推薦順序越前面</a:t>
            </a:r>
          </a:p>
        </p:txBody>
      </p:sp>
      <p:sp>
        <p:nvSpPr>
          <p:cNvPr id="8206" name="Line 39"/>
          <p:cNvSpPr>
            <a:spLocks noChangeShapeType="1"/>
          </p:cNvSpPr>
          <p:nvPr/>
        </p:nvSpPr>
        <p:spPr bwMode="auto">
          <a:xfrm>
            <a:off x="2144581" y="5805488"/>
            <a:ext cx="39039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7" name="Line 40"/>
          <p:cNvSpPr>
            <a:spLocks noChangeShapeType="1"/>
          </p:cNvSpPr>
          <p:nvPr/>
        </p:nvSpPr>
        <p:spPr bwMode="auto">
          <a:xfrm flipH="1">
            <a:off x="1833298" y="5805488"/>
            <a:ext cx="23389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4"/>
          <p:cNvSpPr>
            <a:spLocks noChangeArrowheads="1"/>
          </p:cNvSpPr>
          <p:nvPr/>
        </p:nvSpPr>
        <p:spPr bwMode="auto">
          <a:xfrm>
            <a:off x="1442907" y="6237288"/>
            <a:ext cx="467783" cy="360362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中特圓體(P)" pitchFamily="34" charset="-120"/>
                <a:ea typeface="華康中特圓體(P)" pitchFamily="34" charset="-120"/>
              </a:rPr>
              <a:t>1</a:t>
            </a:r>
          </a:p>
        </p:txBody>
      </p:sp>
      <p:sp>
        <p:nvSpPr>
          <p:cNvPr id="13" name="橢圓 14"/>
          <p:cNvSpPr>
            <a:spLocks noChangeArrowheads="1"/>
          </p:cNvSpPr>
          <p:nvPr/>
        </p:nvSpPr>
        <p:spPr bwMode="auto">
          <a:xfrm>
            <a:off x="2457583" y="6237288"/>
            <a:ext cx="467783" cy="360362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>
                <a:solidFill>
                  <a:schemeClr val="bg1"/>
                </a:solidFill>
                <a:latin typeface="華康中特圓體(P)" pitchFamily="34" charset="-120"/>
                <a:ea typeface="華康中特圓體(P)" pitchFamily="34" charset="-120"/>
              </a:rPr>
              <a:t>2</a:t>
            </a: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5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5" grpId="0" animBg="1"/>
      <p:bldP spid="6" grpId="0" animBg="1"/>
      <p:bldP spid="7" grpId="0" animBg="1"/>
      <p:bldP spid="8" grpId="0" animBg="1"/>
      <p:bldP spid="9" grpId="0" animBg="1"/>
      <p:bldP spid="152685" grpId="0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170566"/>
            <a:ext cx="9572692" cy="647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6654" y="142852"/>
            <a:ext cx="11430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46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188564"/>
            <a:ext cx="9429816" cy="638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166654" y="0"/>
            <a:ext cx="11430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47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592"/>
            <a:ext cx="9667907" cy="63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0" y="285728"/>
            <a:ext cx="11430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178571"/>
            <a:ext cx="9429816" cy="6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166654" y="142852"/>
            <a:ext cx="11430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49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237164"/>
            <a:ext cx="9429816" cy="62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166654" y="142852"/>
            <a:ext cx="11430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1"/>
            <a:ext cx="9906000" cy="670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1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高中推薦注意事項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4183722172"/>
              </p:ext>
            </p:extLst>
          </p:nvPr>
        </p:nvGraphicFramePr>
        <p:xfrm>
          <a:off x="668524" y="1772816"/>
          <a:ext cx="8820980" cy="3888432"/>
        </p:xfrm>
        <a:graphic>
          <a:graphicData uri="http://schemas.openxmlformats.org/drawingml/2006/table">
            <a:tbl>
              <a:tblPr/>
              <a:tblGrid>
                <a:gridCol w="1605280"/>
                <a:gridCol w="7215700"/>
              </a:tblGrid>
              <a:tr h="14813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推薦資格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全程就讀、前四學期學業成績總平均校排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百分比符合大學</a:t>
                      </a:r>
                      <a:endParaRPr lang="en-US" altLang="zh-TW" sz="2000" kern="12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規定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lang="en-US" altLang="zh-TW" sz="2000" kern="12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各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藝才班及體育班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分別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計算校排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百分比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，並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限被推薦至大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4-7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類與學生在校所學相關之學群。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2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成績檢定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學科能力測驗、術科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或英聽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成績通過校系之檢定標準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各校自訂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人數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順序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每學群至多推薦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，如推薦超過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名時，須排定推薦順序，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大學甄選入學委員會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依此做為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分發</a:t>
                      </a:r>
                      <a:r>
                        <a:rPr lang="en-US" altLang="zh-TW" sz="2000" u="sng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TW" altLang="zh-TW" sz="2000" u="sng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篩選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據。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每名考生僅能被推薦至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校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學群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，選填志願數依大學之規定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具原住民身份之學生，得以一般生或原住民生身分擇一參加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本招生。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473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1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1-7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類學群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分發作業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4122662615"/>
              </p:ext>
            </p:extLst>
          </p:nvPr>
        </p:nvGraphicFramePr>
        <p:xfrm>
          <a:off x="668524" y="1772816"/>
          <a:ext cx="8820980" cy="3474720"/>
        </p:xfrm>
        <a:graphic>
          <a:graphicData uri="http://schemas.openxmlformats.org/drawingml/2006/table">
            <a:tbl>
              <a:tblPr/>
              <a:tblGrid>
                <a:gridCol w="1605280"/>
                <a:gridCol w="72157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分發過程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依各大學校系所訂之學測成績檢定標準、術科考試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成績檢定標準、高中推薦優先順序及分發比序項目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進行第一輪分發作業，各大學錄取同一高中學生以一名為限。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校系於第一輪分發後仍有缺額者，就缺額校系依前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項分發作業原則進行第二輪分發。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錄取限制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1-7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類學群錄取生不得報名該學年度大學個人申請入學，亦不得參加該學年度科技校院日間部四年制申請入學第一階段篩選。</a:t>
                      </a:r>
                      <a:endParaRPr lang="zh-TW" altLang="zh-TW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681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1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繁星推薦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TW" sz="36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類學群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甄試作業</a:t>
            </a:r>
            <a:endParaRPr lang="en-US" altLang="zh-TW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343511310"/>
              </p:ext>
            </p:extLst>
          </p:nvPr>
        </p:nvGraphicFramePr>
        <p:xfrm>
          <a:off x="668524" y="1772816"/>
          <a:ext cx="8820980" cy="3749040"/>
        </p:xfrm>
        <a:graphic>
          <a:graphicData uri="http://schemas.openxmlformats.org/drawingml/2006/table">
            <a:tbl>
              <a:tblPr/>
              <a:tblGrid>
                <a:gridCol w="1605280"/>
                <a:gridCol w="7215700"/>
              </a:tblGrid>
              <a:tr h="3672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篩選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甄試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第一階段篩選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：由甄選會依大學校系所訂學測成績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檢定標準、高中推薦優先順序及比序項目進行篩選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（第一輪），通過篩選學生各校至多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名；第一輪篩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選後如未達校系預定面試人數，再依前述原則進行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第二輪篩選，以達預定面試人數。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  <a:sym typeface="Wingding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面試人數由各校系自訂，至多為招生名額之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倍率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50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人。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3.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通過篩選學生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需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參加面試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，面試內容由各校自訂，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併同個人申請第二階段指定項目甄試辦理。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4.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錄取：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依面試成績決定錄取結果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，不列備取。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597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肘形接點 28"/>
          <p:cNvCxnSpPr/>
          <p:nvPr/>
        </p:nvCxnSpPr>
        <p:spPr>
          <a:xfrm flipV="1">
            <a:off x="2132628" y="3886017"/>
            <a:ext cx="1260047" cy="6351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1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繁星推薦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類學群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推薦及錄取後限制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04531" y="1844825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學群篩選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1664484" y="3347018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1196338" y="3672071"/>
            <a:ext cx="936290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3392675" y="3926027"/>
            <a:ext cx="3360524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錄取未放棄資格之限制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1640824" y="2383869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4531" y="2708986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學群面試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392675" y="1844825"/>
            <a:ext cx="3360524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推薦後申請校系之限制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肘形接點 11"/>
          <p:cNvCxnSpPr>
            <a:endCxn id="11" idx="1"/>
          </p:cNvCxnSpPr>
          <p:nvPr/>
        </p:nvCxnSpPr>
        <p:spPr>
          <a:xfrm flipV="1">
            <a:off x="2762651" y="2058767"/>
            <a:ext cx="630024" cy="6352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392710" y="3330486"/>
            <a:ext cx="3360525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錄取後申請入學之限制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0976447"/>
              </p:ext>
            </p:extLst>
          </p:nvPr>
        </p:nvGraphicFramePr>
        <p:xfrm>
          <a:off x="3404863" y="4509120"/>
          <a:ext cx="5148573" cy="1463040"/>
        </p:xfrm>
        <a:graphic>
          <a:graphicData uri="http://schemas.openxmlformats.org/drawingml/2006/table">
            <a:tbl>
              <a:tblPr/>
              <a:tblGrid>
                <a:gridCol w="5148573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錄取生於個人申請所有錄取校系視同無效，不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得參加個人申請統一分發登記。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錄取生未於規定期限內放棄錄取資格者，不得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報名該學年度大學考試入學招生及四技二專各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聯合登記分發入學招生。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8906259"/>
              </p:ext>
            </p:extLst>
          </p:nvPr>
        </p:nvGraphicFramePr>
        <p:xfrm>
          <a:off x="3392683" y="2388880"/>
          <a:ext cx="5160726" cy="640080"/>
        </p:xfrm>
        <a:graphic>
          <a:graphicData uri="http://schemas.openxmlformats.org/drawingml/2006/table">
            <a:tbl>
              <a:tblPr/>
              <a:tblGrid>
                <a:gridCol w="5160726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學生如獲推薦至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校醫學系，並通過第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階段篩選，不得再於個人申請報名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校醫學系。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633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1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個人申請入學簡介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04533" y="1929080"/>
            <a:ext cx="2074661" cy="3097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</a:rPr>
              <a:t>個人申請入學</a:t>
            </a:r>
            <a:endParaRPr lang="ja-JP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04533" y="2564904"/>
            <a:ext cx="2074661" cy="2248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英聽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學測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術科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719407" y="227771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1715240" y="278979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704533" y="3060596"/>
            <a:ext cx="2074661" cy="55112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報名（最多六校系）級分篩選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1715243" y="3636037"/>
            <a:ext cx="4168" cy="34441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1719407" y="4467738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704533" y="3988560"/>
            <a:ext cx="2074661" cy="47917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大學甄試及公告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正備取名單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713196" y="5496051"/>
            <a:ext cx="2057335" cy="3066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公告統一分發結果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1719407" y="5208793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704528" y="4754996"/>
            <a:ext cx="2057335" cy="4538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正備取生上網登記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就讀志願序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4" name="肘形接點 33"/>
          <p:cNvCxnSpPr/>
          <p:nvPr/>
        </p:nvCxnSpPr>
        <p:spPr>
          <a:xfrm>
            <a:off x="2919472" y="5649308"/>
            <a:ext cx="1241442" cy="12700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4353030" y="5374811"/>
            <a:ext cx="4961362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聲明放棄後始得參加指考之登記分發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24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4160724754"/>
              </p:ext>
            </p:extLst>
          </p:nvPr>
        </p:nvGraphicFramePr>
        <p:xfrm>
          <a:off x="4353024" y="2968967"/>
          <a:ext cx="4900462" cy="1334135"/>
        </p:xfrm>
        <a:graphic>
          <a:graphicData uri="http://schemas.openxmlformats.org/drawingml/2006/table">
            <a:tbl>
              <a:tblPr/>
              <a:tblGrid>
                <a:gridCol w="1588094"/>
                <a:gridCol w="3312368"/>
              </a:tblGrid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備審資料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全面電子化上傳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大學自辦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甄試時程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109/4/15~5/3</a:t>
                      </a:r>
                      <a:endParaRPr lang="zh-TW" alt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2" y="214290"/>
            <a:ext cx="53816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43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577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 b="20238"/>
          <a:stretch>
            <a:fillRect/>
          </a:stretch>
        </p:blipFill>
        <p:spPr bwMode="auto">
          <a:xfrm>
            <a:off x="0" y="857232"/>
            <a:ext cx="9906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092" y="0"/>
            <a:ext cx="8915400" cy="92867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個人</a:t>
            </a:r>
            <a:r>
              <a:rPr lang="zh-TW" altLang="zh-TW" dirty="0" smtClean="0"/>
              <a:t>申請</a:t>
            </a:r>
            <a:r>
              <a:rPr lang="zh-TW" altLang="zh-TW" dirty="0"/>
              <a:t>簡章</a:t>
            </a:r>
            <a:r>
              <a:rPr lang="zh-TW" altLang="zh-TW" dirty="0" smtClean="0"/>
              <a:t>舉例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3667117" y="928670"/>
            <a:ext cx="4214842" cy="35004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24042" y="928670"/>
            <a:ext cx="1590016" cy="3500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6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大學扶助弱勢計畫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8850188" cy="485313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zh-TW" altLang="en-US" dirty="0" smtClean="0"/>
              <a:t>            </a:t>
            </a:r>
            <a:r>
              <a:rPr lang="zh-TW" altLang="en-US" sz="3800" dirty="0" smtClean="0"/>
              <a:t>教育部自</a:t>
            </a:r>
            <a:r>
              <a:rPr lang="en-US" altLang="zh-TW" sz="3800" dirty="0" smtClean="0"/>
              <a:t>102</a:t>
            </a:r>
            <a:r>
              <a:rPr lang="zh-TW" altLang="en-US" sz="3800" dirty="0" smtClean="0"/>
              <a:t>學年度開始鼓勵大學辦理扶弱招生措施，提高弱勢學生就學意願，部分學校提供就學期間可申請學雜費減免、助學金、交通或住宿補助等。目前有清華大學旭日組、交通大學旋風揚帆組、</a:t>
            </a:r>
            <a:r>
              <a:rPr lang="zh-TW" altLang="en-US" sz="3800" dirty="0" smtClean="0">
                <a:hlinkClick r:id="rId2"/>
              </a:rPr>
              <a:t>政治大學政星組</a:t>
            </a:r>
            <a:r>
              <a:rPr lang="zh-TW" altLang="en-US" sz="3800" dirty="0" smtClean="0"/>
              <a:t>、中央大學向日葵組、陽明大學璞玉組以及中山大學南星計畫等。</a:t>
            </a:r>
            <a:r>
              <a:rPr lang="zh-TW" altLang="en-US" sz="3800" dirty="0" smtClean="0">
                <a:solidFill>
                  <a:srgbClr val="FF0000"/>
                </a:solidFill>
              </a:rPr>
              <a:t>詳情請見</a:t>
            </a:r>
            <a:r>
              <a:rPr lang="zh-TW" altLang="en-US" sz="3800" dirty="0" smtClean="0">
                <a:solidFill>
                  <a:srgbClr val="FF0000"/>
                </a:solidFill>
                <a:latin typeface="新細明體"/>
                <a:ea typeface="新細明體"/>
              </a:rPr>
              <a:t>「</a:t>
            </a:r>
            <a:r>
              <a:rPr lang="en-US" altLang="zh-TW" sz="3800" dirty="0" smtClean="0">
                <a:solidFill>
                  <a:srgbClr val="FF0000"/>
                </a:solidFill>
                <a:latin typeface="新細明體"/>
                <a:ea typeface="新細明體"/>
              </a:rPr>
              <a:t>109</a:t>
            </a:r>
            <a:r>
              <a:rPr lang="zh-TW" altLang="en-US" sz="3800" dirty="0" smtClean="0">
                <a:solidFill>
                  <a:srgbClr val="FF0000"/>
                </a:solidFill>
              </a:rPr>
              <a:t>個人申請</a:t>
            </a:r>
            <a:r>
              <a:rPr lang="zh-TW" altLang="en-US" sz="3800" dirty="0" smtClean="0">
                <a:solidFill>
                  <a:srgbClr val="FF0000"/>
                </a:solidFill>
                <a:latin typeface="新細明體"/>
                <a:ea typeface="新細明體"/>
              </a:rPr>
              <a:t>」</a:t>
            </a:r>
            <a:r>
              <a:rPr lang="zh-TW" altLang="en-US" sz="3800" dirty="0" smtClean="0">
                <a:solidFill>
                  <a:srgbClr val="FF0000"/>
                </a:solidFill>
              </a:rPr>
              <a:t>網站的</a:t>
            </a:r>
            <a:r>
              <a:rPr lang="zh-TW" altLang="en-US" sz="3800" dirty="0" smtClean="0">
                <a:solidFill>
                  <a:srgbClr val="FF0000"/>
                </a:solidFill>
                <a:latin typeface="新細明體"/>
                <a:ea typeface="新細明體"/>
              </a:rPr>
              <a:t>「</a:t>
            </a:r>
            <a:r>
              <a:rPr lang="zh-TW" altLang="en-US" sz="3800" dirty="0">
                <a:solidFill>
                  <a:srgbClr val="FF0000"/>
                </a:solidFill>
              </a:rPr>
              <a:t>扶助弱勢</a:t>
            </a:r>
            <a:r>
              <a:rPr lang="zh-TW" altLang="en-US" sz="3800" dirty="0" smtClean="0">
                <a:solidFill>
                  <a:srgbClr val="FF0000"/>
                </a:solidFill>
                <a:latin typeface="新細明體"/>
                <a:ea typeface="新細明體"/>
              </a:rPr>
              <a:t>」</a:t>
            </a:r>
            <a:r>
              <a:rPr lang="zh-TW" altLang="en-US" sz="3800" dirty="0" smtClean="0">
                <a:solidFill>
                  <a:srgbClr val="FF0000"/>
                </a:solidFill>
              </a:rPr>
              <a:t>專區。</a:t>
            </a:r>
            <a:endParaRPr lang="zh-TW" altLang="en-US" sz="3800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665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09"/>
            <a:ext cx="9905999" cy="64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238092" y="142852"/>
            <a:ext cx="1143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1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</a:rPr>
              <a:t>甄選總</a:t>
            </a:r>
            <a:r>
              <a:rPr lang="zh-TW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</a:rPr>
              <a:t>成績採計的差異</a:t>
            </a:r>
            <a:r>
              <a:rPr lang="en-US" altLang="zh-TW" sz="3600" dirty="0" smtClean="0">
                <a:solidFill>
                  <a:schemeClr val="tx2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校系選才特色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52315"/>
              </p:ext>
            </p:extLst>
          </p:nvPr>
        </p:nvGraphicFramePr>
        <p:xfrm>
          <a:off x="776539" y="1772816"/>
          <a:ext cx="8064896" cy="4119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826"/>
                <a:gridCol w="1085850"/>
                <a:gridCol w="2229854"/>
                <a:gridCol w="2294892"/>
                <a:gridCol w="1846474"/>
              </a:tblGrid>
              <a:tr h="57606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校</a:t>
                      </a:r>
                      <a:r>
                        <a:rPr lang="zh-TW" sz="2000" kern="0" dirty="0" smtClean="0">
                          <a:effectLst/>
                        </a:rPr>
                        <a:t>系</a:t>
                      </a:r>
                      <a:endParaRPr lang="zh-TW" sz="2000" kern="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甄選總成績採計方式及佔總成績</a:t>
                      </a:r>
                      <a:r>
                        <a:rPr lang="zh-TW" sz="2400" kern="0" dirty="0" smtClean="0">
                          <a:effectLst/>
                        </a:rPr>
                        <a:t>比例</a:t>
                      </a:r>
                      <a:r>
                        <a:rPr lang="zh-TW" altLang="en-US" sz="2400" kern="0" dirty="0" smtClean="0">
                          <a:solidFill>
                            <a:srgbClr val="FF0000"/>
                          </a:solidFill>
                          <a:effectLst/>
                        </a:rPr>
                        <a:t>舉例說明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學測</a:t>
                      </a:r>
                      <a:r>
                        <a:rPr lang="zh-TW" sz="2000" kern="0" dirty="0" smtClean="0">
                          <a:effectLst/>
                        </a:rPr>
                        <a:t>成績</a:t>
                      </a:r>
                      <a:endParaRPr lang="en-US" altLang="zh-TW" sz="2000" kern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採</a:t>
                      </a:r>
                      <a:r>
                        <a:rPr lang="zh-TW" sz="2000" kern="0" dirty="0">
                          <a:effectLst/>
                        </a:rPr>
                        <a:t>計方式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佔甄選總成績比例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指定項目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佔甄選總</a:t>
                      </a:r>
                      <a:r>
                        <a:rPr lang="zh-TW" sz="2000" kern="0" dirty="0" smtClean="0">
                          <a:effectLst/>
                        </a:rPr>
                        <a:t>成績</a:t>
                      </a:r>
                      <a:endParaRPr lang="en-US" altLang="zh-TW" sz="2000" kern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比例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國</a:t>
                      </a:r>
                      <a:r>
                        <a:rPr lang="en-US" sz="2000" kern="0" dirty="0">
                          <a:effectLst/>
                        </a:rPr>
                        <a:t>*1.50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40%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審查資料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10%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</a:t>
                      </a:r>
                      <a:r>
                        <a:rPr lang="en-US" sz="2000" kern="0" dirty="0">
                          <a:effectLst/>
                        </a:rPr>
                        <a:t>*2.00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面試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169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國</a:t>
                      </a:r>
                      <a:r>
                        <a:rPr lang="en-US" sz="2000" kern="0" dirty="0">
                          <a:effectLst/>
                        </a:rPr>
                        <a:t>*1.25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25%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英文綜合測驗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25%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</a:t>
                      </a:r>
                      <a:r>
                        <a:rPr lang="en-US" sz="2000" kern="0" dirty="0">
                          <a:effectLst/>
                        </a:rPr>
                        <a:t>*2.00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英文作文與翻譯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25%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社</a:t>
                      </a:r>
                      <a:r>
                        <a:rPr lang="en-US" sz="2000" kern="0" dirty="0">
                          <a:effectLst/>
                        </a:rPr>
                        <a:t>*1.00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英文口試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25%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國</a:t>
                      </a:r>
                      <a:r>
                        <a:rPr lang="en-US" sz="2000" kern="0" dirty="0">
                          <a:effectLst/>
                        </a:rPr>
                        <a:t>*1.00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60%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英文綜合測驗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</a:t>
                      </a:r>
                      <a:r>
                        <a:rPr lang="en-US" sz="2000" kern="0" dirty="0">
                          <a:effectLst/>
                        </a:rPr>
                        <a:t>*2.00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英文作文與翻譯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215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0%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審查資料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英文口試</a:t>
                      </a:r>
                      <a:r>
                        <a:rPr lang="en-US" sz="2000" kern="0">
                          <a:effectLst/>
                        </a:rPr>
                        <a:t>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584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單箭頭接點 15"/>
          <p:cNvCxnSpPr/>
          <p:nvPr/>
        </p:nvCxnSpPr>
        <p:spPr>
          <a:xfrm>
            <a:off x="3586976" y="2393000"/>
            <a:ext cx="0" cy="192643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632520" y="620691"/>
            <a:ext cx="2520280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en-US" altLang="zh-TW" sz="3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10"/>
          <p:cNvGrpSpPr>
            <a:grpSpLocks/>
          </p:cNvGrpSpPr>
          <p:nvPr/>
        </p:nvGrpSpPr>
        <p:grpSpPr bwMode="auto">
          <a:xfrm>
            <a:off x="910751" y="1808247"/>
            <a:ext cx="3177873" cy="4403769"/>
            <a:chOff x="4994453" y="2230990"/>
            <a:chExt cx="3177873" cy="4404596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003677" y="4042787"/>
              <a:ext cx="2451014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術科考試</a:t>
              </a:r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檢定或採計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003676" y="2230990"/>
              <a:ext cx="3095873" cy="58488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32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考試入</a:t>
              </a:r>
              <a:r>
                <a:rPr lang="zh-TW" altLang="en-US" sz="32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endParaRPr lang="ja-JP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003676" y="4837181"/>
              <a:ext cx="3168650" cy="831153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ja-JP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指定科目考試</a:t>
              </a:r>
              <a:endParaRPr lang="ja-JP" altLang="zh-TW" sz="2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zh-TW" altLang="en-US" sz="24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</a:t>
              </a:r>
              <a:r>
                <a:rPr lang="zh-TW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</a:t>
              </a:r>
              <a:r>
                <a:rPr lang="en-US" altLang="zh-TW" sz="24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3~5</a:t>
              </a:r>
              <a:r>
                <a:rPr lang="zh-TW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科（含術科）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994453" y="3176585"/>
              <a:ext cx="2460237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高中英聽</a:t>
              </a: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ja-JP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003676" y="3594574"/>
              <a:ext cx="2451014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學科</a:t>
              </a:r>
              <a:r>
                <a:rPr lang="ja-JP" altLang="en-US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</a:t>
              </a:r>
              <a:r>
                <a:rPr lang="en-US" altLang="ja-JP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ja-JP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994453" y="6173834"/>
              <a:ext cx="3168649" cy="461752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 dirty="0">
                  <a:solidFill>
                    <a:srgbClr val="1308EA"/>
                  </a:solidFill>
                  <a:latin typeface="微軟正黑體" pitchFamily="34" charset="-120"/>
                  <a:ea typeface="微軟正黑體" pitchFamily="34" charset="-120"/>
                </a:rPr>
                <a:t>網路選填志願及分發</a:t>
              </a:r>
              <a:endParaRPr lang="ja-JP" altLang="en-US" sz="2000" dirty="0">
                <a:solidFill>
                  <a:srgbClr val="1308E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圓角矩形 11"/>
          <p:cNvSpPr/>
          <p:nvPr/>
        </p:nvSpPr>
        <p:spPr bwMode="auto">
          <a:xfrm>
            <a:off x="5723392" y="3359615"/>
            <a:ext cx="3095575" cy="176765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大學各校系自訂</a:t>
            </a:r>
            <a:endParaRPr lang="en-US" altLang="zh-TW" sz="28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8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加重科目</a:t>
            </a:r>
            <a:endParaRPr lang="en-US" altLang="zh-TW" sz="28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8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加重</a:t>
            </a: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endParaRPr lang="en-US" altLang="zh-TW" sz="28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50%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、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75%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 、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100%</a:t>
            </a:r>
            <a:endParaRPr lang="zh-TW" altLang="en-US" sz="16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2072591" y="2393066"/>
            <a:ext cx="2741" cy="36064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2069848" y="4003454"/>
            <a:ext cx="2741" cy="36064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4088588" y="4536500"/>
            <a:ext cx="1450622" cy="292991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 bwMode="auto">
          <a:xfrm>
            <a:off x="5691607" y="2406760"/>
            <a:ext cx="3095575" cy="76485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zh-TW" altLang="en-US" sz="24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學科能力</a:t>
            </a: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4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檢定科目最多</a:t>
            </a:r>
            <a:r>
              <a:rPr lang="en-US" altLang="zh-TW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zh-TW" altLang="en-US" sz="24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3370959" y="2938374"/>
            <a:ext cx="2168258" cy="436797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2451530" y="5278438"/>
            <a:ext cx="16023" cy="47185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 bwMode="auto">
          <a:xfrm>
            <a:off x="5744998" y="5243616"/>
            <a:ext cx="3095575" cy="96841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6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zh-TW" altLang="zh-TW" dirty="0">
                <a:solidFill>
                  <a:srgbClr val="1308EA"/>
                </a:solidFill>
              </a:rPr>
              <a:t>各考科組合總分未通過最低登記</a:t>
            </a:r>
            <a:r>
              <a:rPr lang="zh-TW" altLang="zh-TW" dirty="0" smtClean="0">
                <a:solidFill>
                  <a:srgbClr val="1308EA"/>
                </a:solidFill>
              </a:rPr>
              <a:t>標準不得</a:t>
            </a:r>
            <a:r>
              <a:rPr lang="zh-TW" altLang="zh-TW" dirty="0">
                <a:solidFill>
                  <a:srgbClr val="1308EA"/>
                </a:solidFill>
              </a:rPr>
              <a:t>登記</a:t>
            </a:r>
            <a:r>
              <a:rPr lang="zh-TW" altLang="zh-TW" dirty="0" smtClean="0">
                <a:solidFill>
                  <a:srgbClr val="1308EA"/>
                </a:solidFill>
              </a:rPr>
              <a:t>分發</a:t>
            </a:r>
            <a:endParaRPr lang="en-US" altLang="zh-TW" dirty="0" smtClean="0">
              <a:solidFill>
                <a:srgbClr val="1308EA"/>
              </a:solidFill>
            </a:endParaRPr>
          </a:p>
          <a:p>
            <a:pPr marL="76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zh-TW" altLang="en-US" kern="100" dirty="0" smtClean="0">
                <a:solidFill>
                  <a:srgbClr val="1308EA"/>
                </a:solidFill>
                <a:latin typeface="+mj-ea"/>
              </a:rPr>
              <a:t>志願數最多可填</a:t>
            </a:r>
            <a:r>
              <a:rPr lang="en-US" altLang="zh-TW" kern="100" dirty="0" smtClean="0">
                <a:solidFill>
                  <a:srgbClr val="1308EA"/>
                </a:solidFill>
                <a:latin typeface="+mj-ea"/>
              </a:rPr>
              <a:t>100</a:t>
            </a:r>
            <a:r>
              <a:rPr lang="zh-TW" altLang="en-US" kern="100" dirty="0" smtClean="0">
                <a:solidFill>
                  <a:srgbClr val="1308EA"/>
                </a:solidFill>
                <a:latin typeface="+mj-ea"/>
              </a:rPr>
              <a:t>個</a:t>
            </a:r>
            <a:endParaRPr lang="zh-TW" altLang="zh-TW" kern="100" dirty="0">
              <a:solidFill>
                <a:srgbClr val="1308EA"/>
              </a:solidFill>
              <a:latin typeface="+mj-ea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088588" y="5750296"/>
            <a:ext cx="1450622" cy="223214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20668" t="12594" r="21775" b="72641"/>
          <a:stretch/>
        </p:blipFill>
        <p:spPr>
          <a:xfrm>
            <a:off x="2864768" y="185397"/>
            <a:ext cx="6768752" cy="97626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23" name="文字方塊 22"/>
          <p:cNvSpPr txBox="1"/>
          <p:nvPr/>
        </p:nvSpPr>
        <p:spPr>
          <a:xfrm>
            <a:off x="8369207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3"/>
              </a:rPr>
              <a:t>簡章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38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考試分發簡章</a:t>
            </a:r>
            <a:r>
              <a:rPr lang="zh-TW" altLang="zh-TW" dirty="0" smtClean="0"/>
              <a:t>舉例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  <p:pic>
        <p:nvPicPr>
          <p:cNvPr id="10" name="圖片 9"/>
          <p:cNvPicPr/>
          <p:nvPr/>
        </p:nvPicPr>
        <p:blipFill>
          <a:blip r:embed="rId2" cstate="print"/>
          <a:srcRect l="706" t="17073" r="2253" b="54959"/>
          <a:stretch>
            <a:fillRect/>
          </a:stretch>
        </p:blipFill>
        <p:spPr bwMode="auto">
          <a:xfrm>
            <a:off x="200237" y="1813466"/>
            <a:ext cx="9450705" cy="24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215377" y="1628800"/>
            <a:ext cx="34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/>
              <a:t>中正大學資訊管理系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15376" y="4226816"/>
            <a:ext cx="34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 smtClean="0"/>
              <a:t>中</a:t>
            </a:r>
            <a:r>
              <a:rPr lang="zh-TW" altLang="en-US" dirty="0" smtClean="0"/>
              <a:t>央</a:t>
            </a:r>
            <a:r>
              <a:rPr lang="zh-TW" altLang="zh-TW" dirty="0" smtClean="0"/>
              <a:t>大學</a:t>
            </a:r>
            <a:r>
              <a:rPr lang="zh-TW" altLang="zh-TW" dirty="0"/>
              <a:t>資訊管理系</a:t>
            </a:r>
          </a:p>
        </p:txBody>
      </p:sp>
      <p:pic>
        <p:nvPicPr>
          <p:cNvPr id="13" name="圖片 12"/>
          <p:cNvPicPr/>
          <p:nvPr/>
        </p:nvPicPr>
        <p:blipFill>
          <a:blip r:embed="rId3" cstate="print"/>
          <a:srcRect l="796" t="17561" r="2162" b="55609"/>
          <a:stretch>
            <a:fillRect/>
          </a:stretch>
        </p:blipFill>
        <p:spPr bwMode="auto">
          <a:xfrm>
            <a:off x="250758" y="4502789"/>
            <a:ext cx="94538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02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2439"/>
            <a:ext cx="9906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28664" y="3152080"/>
            <a:ext cx="6264696" cy="9387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sz="5500" dirty="0" smtClean="0">
                <a:solidFill>
                  <a:srgbClr val="0070C0"/>
                </a:solidFill>
              </a:rPr>
              <a:t>  </a:t>
            </a:r>
            <a:r>
              <a:rPr lang="zh-TW" altLang="en-US" sz="5500" dirty="0">
                <a:solidFill>
                  <a:srgbClr val="0070C0"/>
                </a:solidFill>
              </a:rPr>
              <a:t>招生重要日程表</a:t>
            </a:r>
          </a:p>
        </p:txBody>
      </p:sp>
    </p:spTree>
    <p:extLst>
      <p:ext uri="{BB962C8B-B14F-4D97-AF65-F5344CB8AC3E}">
        <p14:creationId xmlns:p14="http://schemas.microsoft.com/office/powerpoint/2010/main" xmlns="" val="33271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109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109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度簡章為準）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8937711"/>
              </p:ext>
            </p:extLst>
          </p:nvPr>
        </p:nvGraphicFramePr>
        <p:xfrm>
          <a:off x="704525" y="1628804"/>
          <a:ext cx="8856984" cy="4565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250"/>
                <a:gridCol w="2693243"/>
                <a:gridCol w="2693243"/>
                <a:gridCol w="2232248"/>
              </a:tblGrid>
              <a:tr h="706114">
                <a:tc>
                  <a:txBody>
                    <a:bodyPr/>
                    <a:lstStyle/>
                    <a:p>
                      <a:pPr indent="152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effectLst/>
                        </a:rPr>
                        <a:t>日期</a:t>
                      </a:r>
                      <a:r>
                        <a:rPr lang="en-US" altLang="zh-TW" sz="1800" kern="0" dirty="0" smtClean="0">
                          <a:effectLst/>
                        </a:rPr>
                        <a:t>\</a:t>
                      </a:r>
                      <a:r>
                        <a:rPr lang="zh-TW" altLang="en-US" sz="1800" kern="0" dirty="0" smtClean="0">
                          <a:effectLst/>
                        </a:rPr>
                        <a:t>管道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考試入學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33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103/08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發售英聽測驗簡章</a:t>
                      </a:r>
                      <a:r>
                        <a:rPr lang="en-US" sz="2000" kern="0" dirty="0">
                          <a:effectLst/>
                        </a:rPr>
                        <a:t>(8/15</a:t>
                      </a:r>
                      <a:r>
                        <a:rPr lang="zh-TW" sz="2000" kern="0" dirty="0">
                          <a:effectLst/>
                        </a:rPr>
                        <a:t>起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1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103/09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英聽測驗報名</a:t>
                      </a:r>
                      <a:r>
                        <a:rPr lang="en-US" sz="2000" kern="0" dirty="0">
                          <a:effectLst/>
                        </a:rPr>
                        <a:t>(9/15</a:t>
                      </a:r>
                      <a:r>
                        <a:rPr lang="zh-TW" sz="2000" kern="0" dirty="0">
                          <a:effectLst/>
                        </a:rPr>
                        <a:t>～</a:t>
                      </a:r>
                      <a:r>
                        <a:rPr lang="en-US" sz="2000" kern="0" dirty="0">
                          <a:effectLst/>
                        </a:rPr>
                        <a:t>9/22)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7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103/10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發售學科能力測驗簡章</a:t>
                      </a:r>
                      <a:r>
                        <a:rPr lang="en-US" sz="2000" kern="0" dirty="0">
                          <a:effectLst/>
                        </a:rPr>
                        <a:t>(10/12</a:t>
                      </a:r>
                      <a:r>
                        <a:rPr lang="zh-TW" sz="2000" kern="0" dirty="0">
                          <a:effectLst/>
                        </a:rPr>
                        <a:t>起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15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103/11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英聽測驗</a:t>
                      </a:r>
                      <a:r>
                        <a:rPr lang="en-US" sz="2000" kern="0" dirty="0">
                          <a:effectLst/>
                        </a:rPr>
                        <a:t>(1) (11/1)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寄發英聽測驗</a:t>
                      </a:r>
                      <a:r>
                        <a:rPr lang="en-US" sz="2000" kern="0" dirty="0">
                          <a:effectLst/>
                        </a:rPr>
                        <a:t>(1)</a:t>
                      </a:r>
                      <a:r>
                        <a:rPr lang="zh-TW" sz="2000" kern="0" dirty="0">
                          <a:effectLst/>
                        </a:rPr>
                        <a:t>成績單</a:t>
                      </a:r>
                      <a:r>
                        <a:rPr lang="en-US" sz="2000" kern="0" dirty="0">
                          <a:effectLst/>
                        </a:rPr>
                        <a:t>(11/13)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發售考試入學簡章（暫訂</a:t>
                      </a:r>
                      <a:r>
                        <a:rPr lang="en-US" sz="2000" kern="0" dirty="0">
                          <a:effectLst/>
                        </a:rPr>
                        <a:t>11/7</a:t>
                      </a:r>
                      <a:r>
                        <a:rPr lang="zh-TW" sz="2000" kern="0" dirty="0">
                          <a:effectLst/>
                        </a:rPr>
                        <a:t>起）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3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學科能力測驗報名（</a:t>
                      </a:r>
                      <a:r>
                        <a:rPr lang="en-US" sz="2000" kern="0" dirty="0">
                          <a:effectLst/>
                        </a:rPr>
                        <a:t>11/12</a:t>
                      </a:r>
                      <a:r>
                        <a:rPr lang="zh-TW" sz="2000" kern="0" dirty="0">
                          <a:effectLst/>
                        </a:rPr>
                        <a:t>～</a:t>
                      </a:r>
                      <a:r>
                        <a:rPr lang="en-US" sz="2000" kern="0" dirty="0">
                          <a:effectLst/>
                        </a:rPr>
                        <a:t>11/25</a:t>
                      </a:r>
                      <a:r>
                        <a:rPr lang="zh-TW" sz="2000" kern="0" dirty="0">
                          <a:effectLst/>
                        </a:rPr>
                        <a:t>）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術科考試報名（</a:t>
                      </a:r>
                      <a:r>
                        <a:rPr lang="en-US" sz="2000" kern="0" dirty="0">
                          <a:effectLst/>
                        </a:rPr>
                        <a:t>11/12</a:t>
                      </a:r>
                      <a:r>
                        <a:rPr lang="zh-TW" sz="2000" kern="0" dirty="0">
                          <a:effectLst/>
                        </a:rPr>
                        <a:t>～</a:t>
                      </a:r>
                      <a:r>
                        <a:rPr lang="en-US" sz="2000" kern="0" dirty="0">
                          <a:effectLst/>
                        </a:rPr>
                        <a:t>11/25</a:t>
                      </a:r>
                      <a:r>
                        <a:rPr lang="zh-TW" sz="2000" kern="0" dirty="0">
                          <a:effectLst/>
                        </a:rPr>
                        <a:t>）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英聽測驗</a:t>
                      </a:r>
                      <a:r>
                        <a:rPr lang="en-US" sz="2000" kern="0" dirty="0">
                          <a:effectLst/>
                        </a:rPr>
                        <a:t>(2)</a:t>
                      </a:r>
                      <a:r>
                        <a:rPr lang="zh-TW" sz="2000" kern="0" dirty="0">
                          <a:effectLst/>
                        </a:rPr>
                        <a:t>報名</a:t>
                      </a:r>
                      <a:r>
                        <a:rPr lang="en-US" sz="2000" kern="0" dirty="0">
                          <a:effectLst/>
                        </a:rPr>
                        <a:t>(11/18</a:t>
                      </a:r>
                      <a:r>
                        <a:rPr lang="zh-TW" sz="2000" kern="0" dirty="0">
                          <a:effectLst/>
                        </a:rPr>
                        <a:t>～</a:t>
                      </a:r>
                      <a:r>
                        <a:rPr lang="en-US" sz="2000" kern="0" dirty="0">
                          <a:effectLst/>
                        </a:rPr>
                        <a:t>11/25)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3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>
                          <a:effectLst/>
                        </a:rPr>
                        <a:t>發售繁星推薦入學簡章（</a:t>
                      </a:r>
                      <a:r>
                        <a:rPr lang="en-US" sz="2000" kern="0">
                          <a:effectLst/>
                        </a:rPr>
                        <a:t>11/12</a:t>
                      </a:r>
                      <a:r>
                        <a:rPr lang="zh-TW" sz="2000" kern="0">
                          <a:effectLst/>
                        </a:rPr>
                        <a:t>）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發售個人申請入學簡章（</a:t>
                      </a:r>
                      <a:r>
                        <a:rPr lang="en-US" sz="2000" kern="0" dirty="0">
                          <a:effectLst/>
                        </a:rPr>
                        <a:t>11/12</a:t>
                      </a:r>
                      <a:r>
                        <a:rPr lang="zh-TW" sz="2000" kern="0" dirty="0">
                          <a:effectLst/>
                        </a:rPr>
                        <a:t>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7426832"/>
              </p:ext>
            </p:extLst>
          </p:nvPr>
        </p:nvGraphicFramePr>
        <p:xfrm>
          <a:off x="704525" y="1628800"/>
          <a:ext cx="8856984" cy="4716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250"/>
                <a:gridCol w="2693243"/>
                <a:gridCol w="2693243"/>
                <a:gridCol w="2232248"/>
              </a:tblGrid>
              <a:tr h="657192">
                <a:tc>
                  <a:txBody>
                    <a:bodyPr/>
                    <a:lstStyle/>
                    <a:p>
                      <a:pPr indent="152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effectLst/>
                        </a:rPr>
                        <a:t>日期</a:t>
                      </a:r>
                      <a:r>
                        <a:rPr lang="zh-TW" altLang="en-US" sz="1800" kern="0" baseline="0" dirty="0" smtClean="0">
                          <a:effectLst/>
                        </a:rPr>
                        <a:t>    </a:t>
                      </a:r>
                      <a:r>
                        <a:rPr lang="zh-TW" altLang="en-US" sz="1800" kern="0" dirty="0" smtClean="0">
                          <a:effectLst/>
                        </a:rPr>
                        <a:t>管道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考試入學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8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108/08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大考中心發售考試簡章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含英聽、學測、指考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術科考試中心發售術科考試簡章（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起）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endParaRPr lang="zh-TW" alt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108/09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英聽測驗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報名（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	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108/10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英聽測驗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10/19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學科能力測驗、術科考試報名（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11/7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	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87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108/11 	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寄發英聽測驗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成績單（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10/31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英聽測驗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報名（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11/7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	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發售繁星推薦入學簡章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(11/12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	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發售個人申請入學簡章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(11/12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	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發售考試入學簡章 </a:t>
                      </a: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11/12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1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0" dirty="0" smtClean="0">
                          <a:effectLst/>
                          <a:latin typeface="+mj-lt"/>
                          <a:ea typeface="+mj-ea"/>
                        </a:rPr>
                        <a:t>10</a:t>
                      </a:r>
                      <a:r>
                        <a:rPr lang="en-US" altLang="zh-TW" sz="2000" b="0" kern="0" dirty="0" smtClean="0">
                          <a:effectLst/>
                          <a:latin typeface="+mj-lt"/>
                          <a:ea typeface="+mj-ea"/>
                        </a:rPr>
                        <a:t>8</a:t>
                      </a:r>
                      <a:r>
                        <a:rPr lang="en-US" sz="2000" b="0" kern="0" dirty="0" smtClean="0">
                          <a:effectLst/>
                          <a:latin typeface="+mj-lt"/>
                          <a:ea typeface="+mj-ea"/>
                        </a:rPr>
                        <a:t>/12</a:t>
                      </a:r>
                      <a:endParaRPr lang="zh-TW" sz="2000" b="0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英聽測驗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12/14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寄發英聽測驗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成績單（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12/26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49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1931770"/>
              </p:ext>
            </p:extLst>
          </p:nvPr>
        </p:nvGraphicFramePr>
        <p:xfrm>
          <a:off x="309530" y="428605"/>
          <a:ext cx="9358378" cy="6022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092"/>
                <a:gridCol w="3045187"/>
                <a:gridCol w="3140199"/>
                <a:gridCol w="131968"/>
                <a:gridCol w="1926932"/>
              </a:tblGrid>
              <a:tr h="622824">
                <a:tc>
                  <a:txBody>
                    <a:bodyPr/>
                    <a:lstStyle/>
                    <a:p>
                      <a:pPr indent="152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effectLst/>
                          <a:latin typeface="+mj-ea"/>
                          <a:ea typeface="+mj-ea"/>
                        </a:rPr>
                        <a:t>日期</a:t>
                      </a:r>
                      <a:r>
                        <a:rPr lang="en-US" altLang="zh-TW" sz="1800" kern="0" dirty="0" smtClean="0">
                          <a:effectLst/>
                          <a:latin typeface="+mj-ea"/>
                          <a:ea typeface="+mj-ea"/>
                        </a:rPr>
                        <a:t>\</a:t>
                      </a:r>
                      <a:r>
                        <a:rPr lang="zh-TW" altLang="en-US" sz="1800" kern="0" dirty="0" smtClean="0">
                          <a:effectLst/>
                          <a:latin typeface="+mj-ea"/>
                          <a:ea typeface="+mj-ea"/>
                        </a:rPr>
                        <a:t>管道</a:t>
                      </a:r>
                      <a:endParaRPr lang="zh-TW" altLang="zh-TW" sz="18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考試入學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8745"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+mj-lt"/>
                          <a:ea typeface="+mj-ea"/>
                        </a:rPr>
                        <a:t>10</a:t>
                      </a:r>
                      <a:r>
                        <a:rPr lang="en-US" altLang="zh-TW" sz="2000" kern="0" dirty="0" smtClean="0">
                          <a:effectLst/>
                          <a:latin typeface="+mj-lt"/>
                          <a:ea typeface="+mj-ea"/>
                        </a:rPr>
                        <a:t>9</a:t>
                      </a:r>
                      <a:r>
                        <a:rPr lang="en-US" sz="2000" kern="0" dirty="0" smtClean="0">
                          <a:effectLst/>
                          <a:latin typeface="+mj-lt"/>
                          <a:ea typeface="+mj-ea"/>
                        </a:rPr>
                        <a:t>/01</a:t>
                      </a:r>
                      <a:endParaRPr lang="zh-TW" sz="2000" kern="100" dirty="0">
                        <a:effectLst/>
                        <a:latin typeface="+mj-lt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學科能力測驗考試（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1/17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1/18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	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639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術科考試（體育組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1/20~1/22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、音樂組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1/31~2/3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、美術組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2/8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2/9)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260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109/02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寄發學科能力測驗成績單、術科成績單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(2/25) 	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6009"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申請學測考試成績複查（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申請術科考試成績複查（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2/27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	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2453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109/03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繁星推薦繳費報名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(3/11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 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3/12)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公告第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類學群錄取名單</a:t>
                      </a:r>
                      <a:endParaRPr lang="en-US" altLang="zh-TW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及第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類學群通過第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階段篩</a:t>
                      </a:r>
                      <a:endParaRPr lang="en-US" altLang="zh-TW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選結果（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3/18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錄取生放棄入學資格截止 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3/23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個人申請繳費（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3/22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3/24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個人申請報名（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3/23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3/24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公告第一階段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學測、術科成</a:t>
                      </a:r>
                      <a:endParaRPr lang="en-US" altLang="zh-TW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績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篩選結果（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3/31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大學寄發指定項目甄試通知、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繳交甄試費用 （大學自訂） </a:t>
                      </a: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109/04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indent="-34925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大學醫學系辦理第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類學群第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階段面試（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4/15~5/3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大學校系辦理指定項目甄試 </a:t>
                      </a: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4/15~5/3)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sz="1600" kern="0" dirty="0" smtClean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12" name="直線接點 11"/>
          <p:cNvCxnSpPr/>
          <p:nvPr/>
        </p:nvCxnSpPr>
        <p:spPr>
          <a:xfrm>
            <a:off x="7239016" y="6429396"/>
            <a:ext cx="242889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57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802268"/>
              </p:ext>
            </p:extLst>
          </p:nvPr>
        </p:nvGraphicFramePr>
        <p:xfrm>
          <a:off x="166654" y="214291"/>
          <a:ext cx="9572691" cy="6418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962"/>
                <a:gridCol w="2979127"/>
                <a:gridCol w="2928959"/>
                <a:gridCol w="2714643"/>
              </a:tblGrid>
              <a:tr h="565674">
                <a:tc>
                  <a:txBody>
                    <a:bodyPr/>
                    <a:lstStyle/>
                    <a:p>
                      <a:pPr indent="1524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日期</a:t>
                      </a:r>
                      <a:r>
                        <a:rPr lang="en-US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\</a:t>
                      </a:r>
                      <a:r>
                        <a:rPr lang="zh-TW" altLang="en-US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管道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考試入學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83696"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en-US" altLang="zh-TW" sz="2000" kern="0" dirty="0" smtClean="0">
                          <a:effectLst/>
                          <a:latin typeface="+mj-ea"/>
                          <a:ea typeface="+mj-ea"/>
                        </a:rPr>
                        <a:t>9</a:t>
                      </a: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/05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大學醫學系公告第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類學群第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階段面試錄取名單（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前） 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甄選委員會統一公告第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類學群錄取名單（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類學群錄取生放棄入學資格截止（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sz="1600" kern="100" spc="-6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大學公告錄取名單並寄發甄選總成績單（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前）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正備取生向甄選委員會登記就讀志願序（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5/14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5/15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公告統一分發結果（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錄取生放棄入學資格截止（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指定科目考試報名（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5/19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5/28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發售大學考試入學登記分發相關資訊（暫定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5/7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登記分發相關證明文件審查申請及繳件（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67">
                <a:tc rowSpan="2"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en-US" altLang="zh-TW" sz="2000" kern="0" dirty="0" smtClean="0">
                          <a:effectLst/>
                          <a:latin typeface="+mj-ea"/>
                          <a:ea typeface="+mj-ea"/>
                        </a:rPr>
                        <a:t>9</a:t>
                      </a: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/07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1" kern="0" spc="0" dirty="0">
                          <a:effectLst/>
                          <a:latin typeface="+mj-ea"/>
                          <a:ea typeface="+mj-ea"/>
                        </a:rPr>
                        <a:t>指定科目考試（</a:t>
                      </a:r>
                      <a:r>
                        <a:rPr lang="en-US" sz="1800" b="1" kern="0" spc="0" dirty="0">
                          <a:effectLst/>
                          <a:latin typeface="+mj-ea"/>
                          <a:ea typeface="+mj-ea"/>
                        </a:rPr>
                        <a:t>7/1~7/3</a:t>
                      </a:r>
                      <a:r>
                        <a:rPr lang="zh-TW" sz="1800" b="1" kern="0" spc="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800" b="1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寄發指定科目考試成績單 </a:t>
                      </a:r>
                      <a:endParaRPr lang="en-US" altLang="zh-TW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（暫定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7/17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公布考科組合成績人數累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計表及最低登記標準    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暫定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7/17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繳交登記費（暫定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7/17~7/28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網路登記分發志願（暫定</a:t>
                      </a:r>
                      <a:endParaRPr lang="en-US" altLang="zh-TW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7/24~7/28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873"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effectLst/>
                          <a:latin typeface="+mj-ea"/>
                          <a:ea typeface="+mj-ea"/>
                        </a:rPr>
                        <a:t>109/08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考試入學錄取公告（暫定 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8/7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 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12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583"/>
            <a:ext cx="9872904" cy="659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其他生涯探索網站資源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4" y="1600206"/>
            <a:ext cx="8886851" cy="5257794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en-US" altLang="zh-TW" dirty="0" smtClean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大學選才與高中育才輔助系統</a:t>
            </a:r>
            <a:r>
              <a:rPr lang="en-US" dirty="0" err="1" smtClean="0">
                <a:hlinkClick r:id="rId2"/>
              </a:rPr>
              <a:t>collego</a:t>
            </a:r>
            <a:endParaRPr lang="en-US" altLang="zh-TW" dirty="0" smtClean="0"/>
          </a:p>
          <a:p>
            <a:pPr eaLnBrk="0" fontAlgn="base" hangingPunct="0">
              <a:buNone/>
            </a:pPr>
            <a:r>
              <a:rPr lang="en-US" dirty="0" smtClean="0">
                <a:hlinkClick r:id="rId2"/>
              </a:rPr>
              <a:t>https://collego.ceec.edu.tw/Login/Index</a:t>
            </a:r>
            <a:endParaRPr lang="en-US" altLang="zh-TW" dirty="0" smtClean="0"/>
          </a:p>
          <a:p>
            <a:pPr eaLnBrk="0" fontAlgn="base" hangingPunct="0"/>
            <a:r>
              <a:rPr lang="en-US" altLang="zh-TW" dirty="0" smtClean="0"/>
              <a:t>2.1111</a:t>
            </a:r>
            <a:r>
              <a:rPr lang="zh-TW" altLang="en-US" dirty="0" smtClean="0"/>
              <a:t> 大學網</a:t>
            </a:r>
            <a:r>
              <a:rPr lang="zh-TW" altLang="zh-TW" dirty="0" smtClean="0"/>
              <a:t> </a:t>
            </a:r>
            <a:r>
              <a:rPr lang="en-US" dirty="0" smtClean="0">
                <a:hlinkClick r:id="rId3"/>
              </a:rPr>
              <a:t>https://university.1111.com.tw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eaLnBrk="0" fontAlgn="base" hangingPunct="0"/>
            <a:r>
              <a:rPr lang="en-US" altLang="zh-TW" dirty="0" smtClean="0"/>
              <a:t>3.</a:t>
            </a:r>
            <a:r>
              <a:rPr lang="zh-TW" altLang="en-US" dirty="0" smtClean="0"/>
              <a:t>漫步在大學</a:t>
            </a:r>
            <a:r>
              <a:rPr lang="en-US" dirty="0" smtClean="0">
                <a:hlinkClick r:id="rId4"/>
              </a:rPr>
              <a:t>http://major.ceec.edu.tw/search/ceec.htm</a:t>
            </a:r>
            <a:endParaRPr lang="en-US" altLang="zh-TW" dirty="0" smtClean="0"/>
          </a:p>
          <a:p>
            <a:pPr eaLnBrk="0" fontAlgn="base" hangingPunct="0"/>
            <a:r>
              <a:rPr lang="en-US" altLang="zh-TW" dirty="0" smtClean="0"/>
              <a:t>4.</a:t>
            </a:r>
            <a:r>
              <a:rPr lang="zh-TW" altLang="zh-TW" dirty="0" smtClean="0"/>
              <a:t> </a:t>
            </a:r>
            <a:r>
              <a:rPr lang="en-US" altLang="zh-TW" dirty="0" smtClean="0"/>
              <a:t>IOH</a:t>
            </a:r>
            <a:r>
              <a:rPr lang="zh-TW" altLang="en-US" dirty="0" smtClean="0"/>
              <a:t>開放個人經驗平台</a:t>
            </a:r>
            <a:r>
              <a:rPr lang="en-US" dirty="0" smtClean="0">
                <a:hlinkClick r:id="rId5"/>
              </a:rPr>
              <a:t>https://ioh.tw</a:t>
            </a:r>
            <a:r>
              <a:rPr lang="en-US" dirty="0" smtClean="0">
                <a:hlinkClick r:id="rId5"/>
              </a:rPr>
              <a:t>/</a:t>
            </a:r>
            <a:endParaRPr lang="en-US" altLang="zh-TW" u="sng" dirty="0" smtClean="0"/>
          </a:p>
          <a:p>
            <a:pPr eaLnBrk="0" fontAlgn="base" hangingPunct="0"/>
            <a:r>
              <a:rPr lang="en-US" altLang="zh-TW" dirty="0" smtClean="0"/>
              <a:t>5</a:t>
            </a:r>
            <a:r>
              <a:rPr lang="en-US" altLang="zh-TW" dirty="0" smtClean="0"/>
              <a:t>.</a:t>
            </a:r>
            <a:r>
              <a:rPr lang="zh-TW" altLang="en-US" dirty="0" smtClean="0"/>
              <a:t>學生生涯輔導網</a:t>
            </a:r>
            <a:r>
              <a:rPr lang="en-US" dirty="0" smtClean="0">
                <a:hlinkClick r:id="rId6"/>
              </a:rPr>
              <a:t>https://career.cloud.ncnu.edu.tw/</a:t>
            </a:r>
            <a:endParaRPr lang="en-US" altLang="zh-TW" u="sng" dirty="0" smtClean="0"/>
          </a:p>
          <a:p>
            <a:pPr eaLnBrk="0" fontAlgn="base" hangingPunct="0">
              <a:buNone/>
            </a:pPr>
            <a:endParaRPr lang="en-US" altLang="zh-TW" sz="2800" dirty="0" smtClean="0"/>
          </a:p>
          <a:p>
            <a:pPr eaLnBrk="0" fontAlgn="base" hangingPunct="0"/>
            <a:endParaRPr lang="en-US" altLang="zh-TW" sz="2800" dirty="0" smtClean="0"/>
          </a:p>
          <a:p>
            <a:pPr eaLnBrk="0" fontAlgn="base" hangingPunct="0"/>
            <a:endParaRPr lang="en-US" altLang="zh-TW" sz="2800" dirty="0" smtClean="0"/>
          </a:p>
          <a:p>
            <a:pPr eaLnBrk="0" fontAlgn="base" hangingPunct="0"/>
            <a:endParaRPr lang="zh-TW" altLang="zh-TW" sz="26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其他升學管道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4" y="1600206"/>
            <a:ext cx="8886851" cy="4757752"/>
          </a:xfrm>
        </p:spPr>
        <p:txBody>
          <a:bodyPr>
            <a:normAutofit fontScale="92500" lnSpcReduction="10000"/>
          </a:bodyPr>
          <a:lstStyle/>
          <a:p>
            <a:pPr eaLnBrk="0" fontAlgn="base" hangingPunct="0"/>
            <a:r>
              <a:rPr lang="en-US" altLang="zh-TW" dirty="0" smtClean="0"/>
              <a:t>1.</a:t>
            </a:r>
            <a:r>
              <a:rPr lang="zh-TW" altLang="zh-TW" dirty="0" smtClean="0"/>
              <a:t>科技校院日間部四年制申請入學聯合招生委員會</a:t>
            </a:r>
            <a:r>
              <a:rPr lang="en-US" altLang="zh-TW" u="sng" dirty="0" smtClean="0">
                <a:hlinkClick r:id="rId2"/>
              </a:rPr>
              <a:t>https://caac.jctv.ntut.edu.tw/</a:t>
            </a:r>
            <a:endParaRPr lang="zh-TW" altLang="zh-TW" dirty="0" smtClean="0"/>
          </a:p>
          <a:p>
            <a:pPr eaLnBrk="0" fontAlgn="base" hangingPunct="0"/>
            <a:r>
              <a:rPr lang="en-US" altLang="zh-TW" dirty="0" smtClean="0"/>
              <a:t>2.</a:t>
            </a:r>
            <a:r>
              <a:rPr lang="zh-TW" altLang="zh-TW" dirty="0" smtClean="0"/>
              <a:t>國軍人才招募中心 </a:t>
            </a:r>
            <a:r>
              <a:rPr lang="en-US" altLang="zh-TW" u="sng" dirty="0" smtClean="0">
                <a:hlinkClick r:id="rId3"/>
              </a:rPr>
              <a:t>http://rdrc.mnd.gov.tw/rdrc/index.aspx</a:t>
            </a:r>
            <a:endParaRPr lang="zh-TW" altLang="zh-TW" dirty="0" smtClean="0"/>
          </a:p>
          <a:p>
            <a:pPr eaLnBrk="0" fontAlgn="base" hangingPunct="0"/>
            <a:r>
              <a:rPr lang="en-US" altLang="zh-TW" dirty="0" smtClean="0"/>
              <a:t>3.</a:t>
            </a:r>
            <a:r>
              <a:rPr lang="zh-TW" altLang="zh-TW" dirty="0" smtClean="0"/>
              <a:t>中央警察大學學士班四年制入學招生</a:t>
            </a:r>
            <a:r>
              <a:rPr lang="en-US" altLang="zh-TW" u="sng" dirty="0" smtClean="0">
                <a:hlinkClick r:id="rId4"/>
              </a:rPr>
              <a:t>http://www.cpu.edu.tw/bin/home.php</a:t>
            </a:r>
            <a:endParaRPr lang="zh-TW" altLang="zh-TW" dirty="0" smtClean="0"/>
          </a:p>
          <a:p>
            <a:pPr eaLnBrk="0" fontAlgn="base" hangingPunct="0"/>
            <a:r>
              <a:rPr lang="en-US" altLang="zh-TW" dirty="0" smtClean="0"/>
              <a:t>4.</a:t>
            </a:r>
            <a:r>
              <a:rPr lang="zh-TW" altLang="zh-TW" dirty="0" smtClean="0"/>
              <a:t>台灣警察專科學校</a:t>
            </a:r>
            <a:r>
              <a:rPr lang="en-US" altLang="zh-TW" u="sng" dirty="0" smtClean="0">
                <a:hlinkClick r:id="rId5"/>
              </a:rPr>
              <a:t>http://www.tpa.edu.tw/</a:t>
            </a:r>
            <a:endParaRPr lang="en-US" altLang="zh-TW" u="sng" dirty="0" smtClean="0"/>
          </a:p>
          <a:p>
            <a:pPr eaLnBrk="0" fontAlgn="base" hangingPunct="0"/>
            <a:r>
              <a:rPr lang="en-US" altLang="zh-TW" dirty="0" smtClean="0"/>
              <a:t>5.</a:t>
            </a:r>
            <a:r>
              <a:rPr lang="zh-TW" altLang="en-US" dirty="0" smtClean="0"/>
              <a:t>台北藝術大學學士班單獨招生</a:t>
            </a:r>
            <a:r>
              <a:rPr lang="en-US" dirty="0" smtClean="0">
                <a:hlinkClick r:id="rId6"/>
              </a:rPr>
              <a:t>http://exam.tnua.edu.tw/bachelor/new.html</a:t>
            </a:r>
            <a:endParaRPr lang="en-US" altLang="zh-TW" u="sng" dirty="0" smtClean="0"/>
          </a:p>
          <a:p>
            <a:pPr eaLnBrk="0" fontAlgn="base" hangingPunct="0"/>
            <a:r>
              <a:rPr lang="en-US" altLang="zh-TW" dirty="0" smtClean="0"/>
              <a:t>6.</a:t>
            </a:r>
            <a:r>
              <a:rPr lang="zh-TW" altLang="en-US" dirty="0" smtClean="0"/>
              <a:t>運動成績優良學生升學輔導網站</a:t>
            </a:r>
            <a:r>
              <a:rPr lang="en-US" altLang="zh-TW" sz="2800" dirty="0">
                <a:hlinkClick r:id="rId7"/>
              </a:rPr>
              <a:t>http://</a:t>
            </a:r>
            <a:r>
              <a:rPr lang="en-US" altLang="zh-TW" sz="2800" dirty="0" smtClean="0">
                <a:hlinkClick r:id="rId7"/>
              </a:rPr>
              <a:t>issport.camel.ntupes.edu.tw/front/bin/home.phtml</a:t>
            </a:r>
            <a:endParaRPr lang="en-US" altLang="zh-TW" sz="2800" dirty="0" smtClean="0"/>
          </a:p>
          <a:p>
            <a:pPr eaLnBrk="0" fontAlgn="base" hangingPunct="0"/>
            <a:endParaRPr lang="en-US" altLang="zh-TW" sz="2800" dirty="0" smtClean="0"/>
          </a:p>
          <a:p>
            <a:pPr eaLnBrk="0" fontAlgn="base" hangingPunct="0"/>
            <a:endParaRPr lang="en-US" altLang="zh-TW" sz="2800" dirty="0" smtClean="0"/>
          </a:p>
          <a:p>
            <a:pPr eaLnBrk="0" fontAlgn="base" hangingPunct="0"/>
            <a:endParaRPr lang="zh-TW" altLang="zh-TW" sz="26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0" y="1500174"/>
            <a:ext cx="91440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大學老師分享想收到學生的特質與條件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67248" y="621508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義守大學周兆民副校長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906000" cy="698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6856" y="1673589"/>
            <a:ext cx="5904656" cy="251519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br>
              <a:rPr lang="zh-TW" altLang="en-US" sz="5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48574" y="6165304"/>
            <a:ext cx="4824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大學多元入學工作圈</a:t>
            </a:r>
            <a:endParaRPr lang="zh-TW" altLang="en-US" sz="2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Content Placeholder 4" descr="compassPencilRuler_bg.png"/>
          <p:cNvPicPr>
            <a:picLocks noChangeAspect="1"/>
          </p:cNvPicPr>
          <p:nvPr/>
        </p:nvPicPr>
        <p:blipFill>
          <a:blip r:embed="rId2" cstate="screen">
            <a:lum bright="28000" contrast="-63000"/>
          </a:blip>
          <a:stretch>
            <a:fillRect/>
          </a:stretch>
        </p:blipFill>
        <p:spPr>
          <a:xfrm>
            <a:off x="488508" y="1593155"/>
            <a:ext cx="2802294" cy="2675930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70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1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906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_TP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AcademicPresentation2_TP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A53CF0-CFB4-446C-9538-226C66E955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TS010352480</Template>
  <TotalTime>0</TotalTime>
  <Words>4370</Words>
  <Application>Microsoft Office PowerPoint</Application>
  <PresentationFormat>A4 紙張 (210x297 公釐)</PresentationFormat>
  <Paragraphs>708</Paragraphs>
  <Slides>70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70</vt:i4>
      </vt:variant>
    </vt:vector>
  </HeadingPairs>
  <TitlesOfParts>
    <vt:vector size="76" baseType="lpstr">
      <vt:lpstr>AcademicPresentation2_TP10352480</vt:lpstr>
      <vt:lpstr>Office 佈景主題</vt:lpstr>
      <vt:lpstr>1_Office 佈景主題</vt:lpstr>
      <vt:lpstr>2_Office 佈景主題</vt:lpstr>
      <vt:lpstr>5_Office 佈景主題</vt:lpstr>
      <vt:lpstr>1_AcademicPresentation2_TP10352480</vt:lpstr>
      <vt:lpstr>109學年度 大學多元入學方案介紹</vt:lpstr>
      <vt:lpstr>109學年度大學多元入學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試場規則調整(考試簡章第39頁): 無准考證，攜帶有效證件正本</vt:lpstr>
      <vt:lpstr>投影片 16</vt:lpstr>
      <vt:lpstr>投影片 17</vt:lpstr>
      <vt:lpstr>投影片 18</vt:lpstr>
      <vt:lpstr>投影片 19</vt:lpstr>
      <vt:lpstr>投影片 20</vt:lpstr>
      <vt:lpstr>主要招生管道</vt:lpstr>
      <vt:lpstr>各管道年度招生名額比例原則</vt:lpstr>
      <vt:lpstr>架構圖</vt:lpstr>
      <vt:lpstr>投影片 24</vt:lpstr>
      <vt:lpstr>高中英語聽力測驗說明</vt:lpstr>
      <vt:lpstr>高中英語聽力測驗說明</vt:lpstr>
      <vt:lpstr>學科能力測驗</vt:lpstr>
      <vt:lpstr>學科能力測驗五標</vt:lpstr>
      <vt:lpstr>108學年度學測各科成績一覽表</vt:lpstr>
      <vt:lpstr>術科考試</vt:lpstr>
      <vt:lpstr>術科考試項目說明</vt:lpstr>
      <vt:lpstr>指定科目考試</vt:lpstr>
      <vt:lpstr>108學年度指考各科成績標準一覽表</vt:lpstr>
      <vt:lpstr>投影片 34</vt:lpstr>
      <vt:lpstr>大學特殊選才</vt:lpstr>
      <vt:lpstr>大學特殊選才舉例:清大拾穗計畫</vt:lpstr>
      <vt:lpstr>109學年度特殊選才</vt:lpstr>
      <vt:lpstr>投影片 38</vt:lpstr>
      <vt:lpstr>   舉例:108繁星入學「在校學業成績」全校排名百分比   </vt:lpstr>
      <vt:lpstr>   舉例:108繁星入學「在校學業成績」全校排名百分比   </vt:lpstr>
      <vt:lpstr>108繁星簡章舉例</vt:lpstr>
      <vt:lpstr>108繁星簡章舉例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108個人申請簡章舉例</vt:lpstr>
      <vt:lpstr>大學扶助弱勢計畫</vt:lpstr>
      <vt:lpstr>投影片 58</vt:lpstr>
      <vt:lpstr>投影片 59</vt:lpstr>
      <vt:lpstr>投影片 60</vt:lpstr>
      <vt:lpstr>考試分發簡章舉例</vt:lpstr>
      <vt:lpstr>投影片 62</vt:lpstr>
      <vt:lpstr>投影片 63</vt:lpstr>
      <vt:lpstr>投影片 64</vt:lpstr>
      <vt:lpstr>投影片 65</vt:lpstr>
      <vt:lpstr>投影片 66</vt:lpstr>
      <vt:lpstr>其他生涯探索網站資源</vt:lpstr>
      <vt:lpstr>其他升學管道</vt:lpstr>
      <vt:lpstr>大學老師分享想收到學生的特質與條件</vt:lpstr>
      <vt:lpstr>簡報完畢 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2014-05-21T16:42:08Z</dcterms:created>
  <dcterms:modified xsi:type="dcterms:W3CDTF">2019-09-16T03:18:10Z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TC101671251028</vt:lpwstr>
  </property>
</Properties>
</file>