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5" r:id="rId2"/>
    <p:sldId id="567" r:id="rId3"/>
    <p:sldId id="568" r:id="rId4"/>
    <p:sldId id="569" r:id="rId5"/>
    <p:sldId id="578" r:id="rId6"/>
    <p:sldId id="570" r:id="rId7"/>
    <p:sldId id="571" r:id="rId8"/>
    <p:sldId id="572" r:id="rId9"/>
    <p:sldId id="573" r:id="rId10"/>
    <p:sldId id="574" r:id="rId11"/>
    <p:sldId id="576" r:id="rId12"/>
    <p:sldId id="579" r:id="rId13"/>
    <p:sldId id="580" r:id="rId14"/>
    <p:sldId id="581" r:id="rId15"/>
    <p:sldId id="582" r:id="rId16"/>
    <p:sldId id="584" r:id="rId17"/>
    <p:sldId id="585" r:id="rId18"/>
    <p:sldId id="587" r:id="rId19"/>
    <p:sldId id="588" r:id="rId20"/>
    <p:sldId id="586" r:id="rId21"/>
    <p:sldId id="566" r:id="rId22"/>
  </p:sldIdLst>
  <p:sldSz cx="9144000" cy="6858000" type="screen4x3"/>
  <p:notesSz cx="6797675" cy="98567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99"/>
    <a:srgbClr val="0033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9" d="100"/>
          <a:sy n="69" d="100"/>
        </p:scale>
        <p:origin x="1224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35829-E797-45C8-A251-D99F95A8B10F}" type="datetimeFigureOut">
              <a:rPr lang="zh-TW" altLang="en-US" smtClean="0"/>
              <a:pPr/>
              <a:t>2021/7/1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3" y="936224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6" y="936224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34BF6-EDAA-458F-A698-CC4272438F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4855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42897-FFE3-420D-81F7-4F96DBD9B7B6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81699"/>
            <a:ext cx="5438775" cy="44357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61821"/>
            <a:ext cx="2946400" cy="493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61821"/>
            <a:ext cx="2946400" cy="493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02DE4-143D-498C-B68C-5E14704A04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25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7A8-8E9F-4DCA-9026-8A9AFE344BD6}" type="datetimeFigureOut">
              <a:rPr lang="zh-TW" altLang="en-US" smtClean="0"/>
              <a:pPr/>
              <a:t>2021/7/1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78D2-1EC9-4BFA-8CD1-B447C450CE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542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7A8-8E9F-4DCA-9026-8A9AFE344BD6}" type="datetimeFigureOut">
              <a:rPr lang="zh-TW" altLang="en-US" smtClean="0"/>
              <a:pPr/>
              <a:t>2021/7/1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78D2-1EC9-4BFA-8CD1-B447C450CE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21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7A8-8E9F-4DCA-9026-8A9AFE344BD6}" type="datetimeFigureOut">
              <a:rPr lang="zh-TW" altLang="en-US" smtClean="0"/>
              <a:pPr/>
              <a:t>2021/7/1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78D2-1EC9-4BFA-8CD1-B447C450CE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4249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43518-EE0E-479D-98FC-7E3097B4BD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719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7A8-8E9F-4DCA-9026-8A9AFE344BD6}" type="datetimeFigureOut">
              <a:rPr lang="zh-TW" altLang="en-US" smtClean="0"/>
              <a:pPr/>
              <a:t>2021/7/1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78D2-1EC9-4BFA-8CD1-B447C450CE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259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7A8-8E9F-4DCA-9026-8A9AFE344BD6}" type="datetimeFigureOut">
              <a:rPr lang="zh-TW" altLang="en-US" smtClean="0"/>
              <a:pPr/>
              <a:t>2021/7/1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78D2-1EC9-4BFA-8CD1-B447C450CE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390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7A8-8E9F-4DCA-9026-8A9AFE344BD6}" type="datetimeFigureOut">
              <a:rPr lang="zh-TW" altLang="en-US" smtClean="0"/>
              <a:pPr/>
              <a:t>2021/7/1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78D2-1EC9-4BFA-8CD1-B447C450CE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60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7A8-8E9F-4DCA-9026-8A9AFE344BD6}" type="datetimeFigureOut">
              <a:rPr lang="zh-TW" altLang="en-US" smtClean="0"/>
              <a:pPr/>
              <a:t>2021/7/1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78D2-1EC9-4BFA-8CD1-B447C450CE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37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7A8-8E9F-4DCA-9026-8A9AFE344BD6}" type="datetimeFigureOut">
              <a:rPr lang="zh-TW" altLang="en-US" smtClean="0"/>
              <a:pPr/>
              <a:t>2021/7/1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78D2-1EC9-4BFA-8CD1-B447C450CE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144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7A8-8E9F-4DCA-9026-8A9AFE344BD6}" type="datetimeFigureOut">
              <a:rPr lang="zh-TW" altLang="en-US" smtClean="0"/>
              <a:pPr/>
              <a:t>2021/7/1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78D2-1EC9-4BFA-8CD1-B447C450CE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42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7A8-8E9F-4DCA-9026-8A9AFE344BD6}" type="datetimeFigureOut">
              <a:rPr lang="zh-TW" altLang="en-US" smtClean="0"/>
              <a:pPr/>
              <a:t>2021/7/1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78D2-1EC9-4BFA-8CD1-B447C450CE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326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7A8-8E9F-4DCA-9026-8A9AFE344BD6}" type="datetimeFigureOut">
              <a:rPr lang="zh-TW" altLang="en-US" smtClean="0"/>
              <a:pPr/>
              <a:t>2021/7/1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78D2-1EC9-4BFA-8CD1-B447C450CE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234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8C7A8-8E9F-4DCA-9026-8A9AFE344BD6}" type="datetimeFigureOut">
              <a:rPr lang="zh-TW" altLang="en-US" smtClean="0"/>
              <a:pPr/>
              <a:t>2021/7/1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878D2-1EC9-4BFA-8CD1-B447C450CE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77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GW7u_EP6dU" TargetMode="External"/><Relationship Id="rId2" Type="http://schemas.openxmlformats.org/officeDocument/2006/relationships/hyperlink" Target="https://youtu.be/1A40CzrJnc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n1N95InYwIA" TargetMode="External"/><Relationship Id="rId4" Type="http://schemas.openxmlformats.org/officeDocument/2006/relationships/hyperlink" Target="https://youtu.be/OTKacBm-9R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5"/>
            <a:ext cx="9144000" cy="6858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79512" y="332656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台南市崇明國小</a:t>
            </a:r>
            <a:r>
              <a:rPr lang="en-US" altLang="zh-TW" sz="40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40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學年度第二學期</a:t>
            </a:r>
            <a:r>
              <a:rPr lang="zh-TW" altLang="en-US" sz="44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輔導室期末</a:t>
            </a:r>
            <a:r>
              <a:rPr lang="en-US" altLang="zh-TW" sz="44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  <a:r>
              <a:rPr lang="zh-TW" altLang="en-US" sz="44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暑期宣導</a:t>
            </a:r>
          </a:p>
        </p:txBody>
      </p:sp>
    </p:spTree>
    <p:extLst>
      <p:ext uri="{BB962C8B-B14F-4D97-AF65-F5344CB8AC3E}">
        <p14:creationId xmlns:p14="http://schemas.microsoft.com/office/powerpoint/2010/main" val="1559439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0" y="6334780"/>
            <a:ext cx="9144000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台南市崇明國小</a:t>
            </a:r>
            <a:r>
              <a:rPr lang="en-US" altLang="zh-TW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學年度第二學期輔導室期末</a:t>
            </a:r>
            <a:r>
              <a:rPr lang="en-US" altLang="zh-TW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暑期宣導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D15CD89-789F-489D-97DB-FFE1B84AC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-25760"/>
            <a:ext cx="7865628" cy="633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0" y="6334780"/>
            <a:ext cx="9144000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台南市崇明國小</a:t>
            </a:r>
            <a:r>
              <a:rPr lang="en-US" altLang="zh-TW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學年度第二學期輔導室期末</a:t>
            </a:r>
            <a:r>
              <a:rPr lang="en-US" altLang="zh-TW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暑期宣導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572" y="-29700"/>
            <a:ext cx="6546795" cy="6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0" y="6334780"/>
            <a:ext cx="9144000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台南市崇明國小</a:t>
            </a:r>
            <a:r>
              <a:rPr lang="en-US" altLang="zh-TW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學年度第二學期輔導室期末</a:t>
            </a:r>
            <a:r>
              <a:rPr lang="en-US" altLang="zh-TW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暑期宣導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10609"/>
          <a:stretch/>
        </p:blipFill>
        <p:spPr>
          <a:xfrm>
            <a:off x="932918" y="15133"/>
            <a:ext cx="7278164" cy="634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0" y="6334780"/>
            <a:ext cx="9144000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台南市崇明國小</a:t>
            </a:r>
            <a:r>
              <a:rPr lang="en-US" altLang="zh-TW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學年度第二學期輔導室期末</a:t>
            </a:r>
            <a:r>
              <a:rPr lang="en-US" altLang="zh-TW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暑期宣導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10531"/>
          <a:stretch/>
        </p:blipFill>
        <p:spPr>
          <a:xfrm>
            <a:off x="918574" y="-2394"/>
            <a:ext cx="7306852" cy="631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0" y="6334780"/>
            <a:ext cx="9144000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台南市崇明國小</a:t>
            </a:r>
            <a:r>
              <a:rPr lang="en-US" altLang="zh-TW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學年度第二學期輔導室期末</a:t>
            </a:r>
            <a:r>
              <a:rPr lang="en-US" altLang="zh-TW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暑期宣導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b="10533"/>
          <a:stretch/>
        </p:blipFill>
        <p:spPr>
          <a:xfrm>
            <a:off x="899592" y="1"/>
            <a:ext cx="7459698" cy="633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0" y="6334780"/>
            <a:ext cx="9144000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台南市崇明國小</a:t>
            </a:r>
            <a:r>
              <a:rPr lang="en-US" altLang="zh-TW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學年度第二學期輔導室期末</a:t>
            </a:r>
            <a:r>
              <a:rPr lang="en-US" altLang="zh-TW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暑期宣導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-5955"/>
            <a:ext cx="6513216" cy="634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0" y="6334780"/>
            <a:ext cx="9144000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+mn-cs"/>
              </a:rPr>
              <a:t>台南市崇明國小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+mn-cs"/>
              </a:rPr>
              <a:t>109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+mn-cs"/>
              </a:rPr>
              <a:t>學年度第二學期輔導室期末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+mn-cs"/>
              </a:rPr>
              <a:t>/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+mn-cs"/>
              </a:rPr>
              <a:t>暑期宣導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2821E31-C7CF-4EAD-A5AA-218567ED0D99}"/>
              </a:ext>
            </a:extLst>
          </p:cNvPr>
          <p:cNvGrpSpPr/>
          <p:nvPr/>
        </p:nvGrpSpPr>
        <p:grpSpPr>
          <a:xfrm>
            <a:off x="467544" y="59855"/>
            <a:ext cx="8280920" cy="776857"/>
            <a:chOff x="1514420" y="838"/>
            <a:chExt cx="4891181" cy="1129725"/>
          </a:xfrm>
        </p:grpSpPr>
        <p:sp>
          <p:nvSpPr>
            <p:cNvPr id="16" name="箭號: 五邊形 15">
              <a:extLst>
                <a:ext uri="{FF2B5EF4-FFF2-40B4-BE49-F238E27FC236}">
                  <a16:creationId xmlns:a16="http://schemas.microsoft.com/office/drawing/2014/main" id="{99EAEE23-53E6-4593-BA13-52F0FF518FAC}"/>
                </a:ext>
              </a:extLst>
            </p:cNvPr>
            <p:cNvSpPr/>
            <p:nvPr/>
          </p:nvSpPr>
          <p:spPr>
            <a:xfrm rot="10800000">
              <a:off x="1514420" y="839"/>
              <a:ext cx="4891181" cy="112972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箭號: 五邊形 4">
              <a:extLst>
                <a:ext uri="{FF2B5EF4-FFF2-40B4-BE49-F238E27FC236}">
                  <a16:creationId xmlns:a16="http://schemas.microsoft.com/office/drawing/2014/main" id="{1F140345-A657-4A99-9EF4-B5F6353E2339}"/>
                </a:ext>
              </a:extLst>
            </p:cNvPr>
            <p:cNvSpPr txBox="1"/>
            <p:nvPr/>
          </p:nvSpPr>
          <p:spPr>
            <a:xfrm>
              <a:off x="1600230" y="838"/>
              <a:ext cx="4805371" cy="1129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8177" tIns="186690" rIns="348488" bIns="186690" numCol="1" spcCol="127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書法家中楷體" panose="02010609010101010101" pitchFamily="49" charset="-120"/>
                  <a:ea typeface="書法家中楷體" panose="02010609010101010101" pitchFamily="49" charset="-120"/>
                  <a:cs typeface="+mn-cs"/>
                </a:rPr>
                <a:t>兒童及少年性剝削防制教育宣導</a:t>
              </a:r>
            </a:p>
          </p:txBody>
        </p:sp>
      </p:grpSp>
      <p:sp>
        <p:nvSpPr>
          <p:cNvPr id="7" name="標題 1"/>
          <p:cNvSpPr txBox="1">
            <a:spLocks/>
          </p:cNvSpPr>
          <p:nvPr/>
        </p:nvSpPr>
        <p:spPr>
          <a:xfrm>
            <a:off x="428383" y="2348880"/>
            <a:ext cx="8320081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防制網路兒少性剝削</a:t>
            </a:r>
            <a:r>
              <a:rPr kumimoji="0" lang="en-US" altLang="zh-TW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青春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不交易，隱私不傳佈！ </a:t>
            </a:r>
          </a:p>
        </p:txBody>
      </p:sp>
    </p:spTree>
    <p:extLst>
      <p:ext uri="{BB962C8B-B14F-4D97-AF65-F5344CB8AC3E}">
        <p14:creationId xmlns:p14="http://schemas.microsoft.com/office/powerpoint/2010/main" val="14098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0" y="6334780"/>
            <a:ext cx="9144000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+mn-cs"/>
              </a:rPr>
              <a:t>台南市崇明國小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+mn-cs"/>
              </a:rPr>
              <a:t>109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+mn-cs"/>
              </a:rPr>
              <a:t>學年度第二學期輔導室期末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+mn-cs"/>
              </a:rPr>
              <a:t>/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+mn-cs"/>
              </a:rPr>
              <a:t>暑期宣導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2821E31-C7CF-4EAD-A5AA-218567ED0D99}"/>
              </a:ext>
            </a:extLst>
          </p:cNvPr>
          <p:cNvGrpSpPr/>
          <p:nvPr/>
        </p:nvGrpSpPr>
        <p:grpSpPr>
          <a:xfrm>
            <a:off x="467544" y="59855"/>
            <a:ext cx="8280920" cy="776857"/>
            <a:chOff x="1514420" y="838"/>
            <a:chExt cx="4891181" cy="1129725"/>
          </a:xfrm>
        </p:grpSpPr>
        <p:sp>
          <p:nvSpPr>
            <p:cNvPr id="16" name="箭號: 五邊形 15">
              <a:extLst>
                <a:ext uri="{FF2B5EF4-FFF2-40B4-BE49-F238E27FC236}">
                  <a16:creationId xmlns:a16="http://schemas.microsoft.com/office/drawing/2014/main" id="{99EAEE23-53E6-4593-BA13-52F0FF518FAC}"/>
                </a:ext>
              </a:extLst>
            </p:cNvPr>
            <p:cNvSpPr/>
            <p:nvPr/>
          </p:nvSpPr>
          <p:spPr>
            <a:xfrm rot="10800000">
              <a:off x="1514420" y="839"/>
              <a:ext cx="4891181" cy="112972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箭號: 五邊形 4">
              <a:extLst>
                <a:ext uri="{FF2B5EF4-FFF2-40B4-BE49-F238E27FC236}">
                  <a16:creationId xmlns:a16="http://schemas.microsoft.com/office/drawing/2014/main" id="{1F140345-A657-4A99-9EF4-B5F6353E2339}"/>
                </a:ext>
              </a:extLst>
            </p:cNvPr>
            <p:cNvSpPr txBox="1"/>
            <p:nvPr/>
          </p:nvSpPr>
          <p:spPr>
            <a:xfrm>
              <a:off x="1600230" y="838"/>
              <a:ext cx="4805371" cy="1129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8177" tIns="186690" rIns="348488" bIns="186690" numCol="1" spcCol="127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書法家中楷體" panose="02010609010101010101" pitchFamily="49" charset="-120"/>
                  <a:ea typeface="書法家中楷體" panose="02010609010101010101" pitchFamily="49" charset="-120"/>
                  <a:cs typeface="+mn-cs"/>
                </a:rPr>
                <a:t>兒童及少年性剝削防制教育宣導</a:t>
              </a:r>
            </a:p>
          </p:txBody>
        </p:sp>
      </p:grpSp>
      <p:sp>
        <p:nvSpPr>
          <p:cNvPr id="7" name="標題 1"/>
          <p:cNvSpPr txBox="1">
            <a:spLocks/>
          </p:cNvSpPr>
          <p:nvPr/>
        </p:nvSpPr>
        <p:spPr>
          <a:xfrm>
            <a:off x="447963" y="1484784"/>
            <a:ext cx="8320081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持有、拍攝、散布兒少私密照是犯罪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：兒少性剝削防制條例已明確規範</a:t>
            </a:r>
            <a:endParaRPr kumimoji="0" lang="zh-TW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39680" y="4005064"/>
            <a:ext cx="8320081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不拍攝私密照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：了解私密照散布的風險，私密照不是維繫情感的工具</a:t>
            </a:r>
            <a:endParaRPr kumimoji="0" lang="zh-TW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19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0" y="6334780"/>
            <a:ext cx="9144000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+mn-cs"/>
              </a:rPr>
              <a:t>台南市崇明國小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+mn-cs"/>
              </a:rPr>
              <a:t>109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+mn-cs"/>
              </a:rPr>
              <a:t>學年度第二學期輔導室期末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+mn-cs"/>
              </a:rPr>
              <a:t>/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+mn-cs"/>
              </a:rPr>
              <a:t>暑期宣導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2821E31-C7CF-4EAD-A5AA-218567ED0D99}"/>
              </a:ext>
            </a:extLst>
          </p:cNvPr>
          <p:cNvGrpSpPr/>
          <p:nvPr/>
        </p:nvGrpSpPr>
        <p:grpSpPr>
          <a:xfrm>
            <a:off x="467544" y="59855"/>
            <a:ext cx="8280920" cy="776857"/>
            <a:chOff x="1514420" y="838"/>
            <a:chExt cx="4891181" cy="1129725"/>
          </a:xfrm>
        </p:grpSpPr>
        <p:sp>
          <p:nvSpPr>
            <p:cNvPr id="16" name="箭號: 五邊形 15">
              <a:extLst>
                <a:ext uri="{FF2B5EF4-FFF2-40B4-BE49-F238E27FC236}">
                  <a16:creationId xmlns:a16="http://schemas.microsoft.com/office/drawing/2014/main" id="{99EAEE23-53E6-4593-BA13-52F0FF518FAC}"/>
                </a:ext>
              </a:extLst>
            </p:cNvPr>
            <p:cNvSpPr/>
            <p:nvPr/>
          </p:nvSpPr>
          <p:spPr>
            <a:xfrm rot="10800000">
              <a:off x="1514420" y="839"/>
              <a:ext cx="4891181" cy="112972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箭號: 五邊形 4">
              <a:extLst>
                <a:ext uri="{FF2B5EF4-FFF2-40B4-BE49-F238E27FC236}">
                  <a16:creationId xmlns:a16="http://schemas.microsoft.com/office/drawing/2014/main" id="{1F140345-A657-4A99-9EF4-B5F6353E2339}"/>
                </a:ext>
              </a:extLst>
            </p:cNvPr>
            <p:cNvSpPr txBox="1"/>
            <p:nvPr/>
          </p:nvSpPr>
          <p:spPr>
            <a:xfrm>
              <a:off x="1600230" y="838"/>
              <a:ext cx="4805371" cy="1129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8177" tIns="186690" rIns="348488" bIns="186690" numCol="1" spcCol="127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書法家中楷體" panose="02010609010101010101" pitchFamily="49" charset="-120"/>
                  <a:ea typeface="書法家中楷體" panose="02010609010101010101" pitchFamily="49" charset="-120"/>
                  <a:cs typeface="+mn-cs"/>
                </a:rPr>
                <a:t>兒童及少年性剝削防制教育宣導</a:t>
              </a:r>
            </a:p>
          </p:txBody>
        </p:sp>
      </p:grpSp>
      <p:sp>
        <p:nvSpPr>
          <p:cNvPr id="7" name="標題 1"/>
          <p:cNvSpPr txBox="1">
            <a:spLocks/>
          </p:cNvSpPr>
          <p:nvPr/>
        </p:nvSpPr>
        <p:spPr>
          <a:xfrm>
            <a:off x="447963" y="1484784"/>
            <a:ext cx="8320081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向性性剝削說不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：即便自拍或同意拍攝，也不代表同意被散布，請勇敢舉報</a:t>
            </a:r>
            <a:endParaRPr kumimoji="0" lang="zh-TW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39680" y="4005064"/>
            <a:ext cx="8320081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家長孩子要對話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：不隱晦談自拍私密照，開放且持續與孩子對話</a:t>
            </a:r>
            <a:endParaRPr kumimoji="0" lang="zh-TW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987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0" y="6334780"/>
            <a:ext cx="9144000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+mn-cs"/>
              </a:rPr>
              <a:t>台南市崇明國小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+mn-cs"/>
              </a:rPr>
              <a:t>109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+mn-cs"/>
              </a:rPr>
              <a:t>學年度第二學期輔導室期末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+mn-cs"/>
              </a:rPr>
              <a:t>/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+mn-cs"/>
              </a:rPr>
              <a:t>暑期宣導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2821E31-C7CF-4EAD-A5AA-218567ED0D99}"/>
              </a:ext>
            </a:extLst>
          </p:cNvPr>
          <p:cNvGrpSpPr/>
          <p:nvPr/>
        </p:nvGrpSpPr>
        <p:grpSpPr>
          <a:xfrm>
            <a:off x="467544" y="59855"/>
            <a:ext cx="8280920" cy="776857"/>
            <a:chOff x="1514420" y="838"/>
            <a:chExt cx="4891181" cy="1129725"/>
          </a:xfrm>
        </p:grpSpPr>
        <p:sp>
          <p:nvSpPr>
            <p:cNvPr id="16" name="箭號: 五邊形 15">
              <a:extLst>
                <a:ext uri="{FF2B5EF4-FFF2-40B4-BE49-F238E27FC236}">
                  <a16:creationId xmlns:a16="http://schemas.microsoft.com/office/drawing/2014/main" id="{99EAEE23-53E6-4593-BA13-52F0FF518FAC}"/>
                </a:ext>
              </a:extLst>
            </p:cNvPr>
            <p:cNvSpPr/>
            <p:nvPr/>
          </p:nvSpPr>
          <p:spPr>
            <a:xfrm rot="10800000">
              <a:off x="1514420" y="839"/>
              <a:ext cx="4891181" cy="112972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箭號: 五邊形 4">
              <a:extLst>
                <a:ext uri="{FF2B5EF4-FFF2-40B4-BE49-F238E27FC236}">
                  <a16:creationId xmlns:a16="http://schemas.microsoft.com/office/drawing/2014/main" id="{1F140345-A657-4A99-9EF4-B5F6353E2339}"/>
                </a:ext>
              </a:extLst>
            </p:cNvPr>
            <p:cNvSpPr txBox="1"/>
            <p:nvPr/>
          </p:nvSpPr>
          <p:spPr>
            <a:xfrm>
              <a:off x="1600230" y="838"/>
              <a:ext cx="4805371" cy="1129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8177" tIns="186690" rIns="348488" bIns="186690" numCol="1" spcCol="127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書法家中楷體" panose="02010609010101010101" pitchFamily="49" charset="-120"/>
                  <a:ea typeface="書法家中楷體" panose="02010609010101010101" pitchFamily="49" charset="-120"/>
                  <a:cs typeface="+mn-cs"/>
                </a:rPr>
                <a:t>兒童及少年性剝削防制教育宣導</a:t>
              </a:r>
            </a:p>
          </p:txBody>
        </p:sp>
      </p:grpSp>
      <p:sp>
        <p:nvSpPr>
          <p:cNvPr id="7" name="標題 1"/>
          <p:cNvSpPr txBox="1">
            <a:spLocks/>
          </p:cNvSpPr>
          <p:nvPr/>
        </p:nvSpPr>
        <p:spPr>
          <a:xfrm>
            <a:off x="447963" y="1484784"/>
            <a:ext cx="8320081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檢舉兒少色情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：請向</a:t>
            </a:r>
            <a:r>
              <a:rPr lang="en-US" altLang="zh-TW" dirty="0" err="1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web547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網路檢舉熱線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en-US" altLang="zh-TW" dirty="0" err="1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www.web547.org.tw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檢舉</a:t>
            </a:r>
            <a:endParaRPr kumimoji="0" lang="zh-TW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39680" y="4005064"/>
            <a:ext cx="8320081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向專業求助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：如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、或</a:t>
            </a:r>
            <a:r>
              <a:rPr lang="en-US" altLang="zh-TW" dirty="0" err="1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web885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網路諮詢熱線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en-US" altLang="zh-TW" dirty="0" err="1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www.web885.org.tw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kumimoji="0" lang="zh-TW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1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0" y="6334780"/>
            <a:ext cx="9144000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台南市崇明國小</a:t>
            </a:r>
            <a:r>
              <a:rPr lang="en-US" altLang="zh-TW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學年度第二學期輔導室期末</a:t>
            </a:r>
            <a:r>
              <a:rPr lang="en-US" altLang="zh-TW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暑期宣導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2821E31-C7CF-4EAD-A5AA-218567ED0D99}"/>
              </a:ext>
            </a:extLst>
          </p:cNvPr>
          <p:cNvGrpSpPr/>
          <p:nvPr/>
        </p:nvGrpSpPr>
        <p:grpSpPr>
          <a:xfrm>
            <a:off x="467544" y="59855"/>
            <a:ext cx="8280920" cy="776857"/>
            <a:chOff x="1514420" y="838"/>
            <a:chExt cx="4891181" cy="1129725"/>
          </a:xfrm>
        </p:grpSpPr>
        <p:sp>
          <p:nvSpPr>
            <p:cNvPr id="16" name="箭號: 五邊形 15">
              <a:extLst>
                <a:ext uri="{FF2B5EF4-FFF2-40B4-BE49-F238E27FC236}">
                  <a16:creationId xmlns:a16="http://schemas.microsoft.com/office/drawing/2014/main" id="{99EAEE23-53E6-4593-BA13-52F0FF518FAC}"/>
                </a:ext>
              </a:extLst>
            </p:cNvPr>
            <p:cNvSpPr/>
            <p:nvPr/>
          </p:nvSpPr>
          <p:spPr>
            <a:xfrm rot="10800000">
              <a:off x="1514420" y="839"/>
              <a:ext cx="4891181" cy="112972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箭號: 五邊形 4">
              <a:extLst>
                <a:ext uri="{FF2B5EF4-FFF2-40B4-BE49-F238E27FC236}">
                  <a16:creationId xmlns:a16="http://schemas.microsoft.com/office/drawing/2014/main" id="{1F140345-A657-4A99-9EF4-B5F6353E2339}"/>
                </a:ext>
              </a:extLst>
            </p:cNvPr>
            <p:cNvSpPr txBox="1"/>
            <p:nvPr/>
          </p:nvSpPr>
          <p:spPr>
            <a:xfrm>
              <a:off x="1600230" y="838"/>
              <a:ext cx="4805371" cy="1129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8177" tIns="186690" rIns="348488" bIns="186690" numCol="1" spcCol="1270" anchor="ctr" anchorCtr="0">
              <a:noAutofit/>
            </a:bodyPr>
            <a:lstStyle/>
            <a:p>
              <a:r>
                <a:rPr lang="zh-TW" altLang="en-US" sz="4000" b="1" dirty="0">
                  <a:solidFill>
                    <a:srgbClr val="0033CC"/>
                  </a:solidFill>
                  <a:latin typeface="書法家中楷體" panose="02010609010101010101" pitchFamily="49" charset="-120"/>
                  <a:ea typeface="書法家中楷體" panose="02010609010101010101" pitchFamily="49" charset="-120"/>
                </a:rPr>
                <a:t>兒童及少年性剝削防制教育宣導</a:t>
              </a:r>
              <a:endParaRPr lang="zh-TW" altLang="en-US" sz="4000" b="1" kern="1200" dirty="0">
                <a:solidFill>
                  <a:srgbClr val="0033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endParaRPr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6A67DFC1-31D5-4314-AA63-99F28DCB06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51"/>
          <a:stretch/>
        </p:blipFill>
        <p:spPr>
          <a:xfrm>
            <a:off x="0" y="893711"/>
            <a:ext cx="4855291" cy="538407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862110" y="939952"/>
            <a:ext cx="4164786" cy="1120895"/>
          </a:xfrm>
        </p:spPr>
        <p:txBody>
          <a:bodyPr/>
          <a:lstStyle/>
          <a:p>
            <a:r>
              <a:rPr lang="zh-TW" altLang="en-US" dirty="0" smtClean="0">
                <a:latin typeface="華康布丁體" panose="02010609010101010101" pitchFamily="49" charset="-120"/>
                <a:ea typeface="華康布丁體" panose="02010609010101010101" pitchFamily="49" charset="-120"/>
              </a:rPr>
              <a:t>數位性暴力防制</a:t>
            </a:r>
            <a:endParaRPr lang="zh-TW" altLang="en-US" dirty="0">
              <a:latin typeface="華康布丁體" panose="02010609010101010101" pitchFamily="49" charset="-120"/>
              <a:ea typeface="華康布丁體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876549" y="1916832"/>
            <a:ext cx="4135907" cy="4104456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五不：</a:t>
            </a:r>
            <a:endParaRPr lang="en-US" altLang="zh-TW" sz="4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不違反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意願</a:t>
            </a:r>
            <a:endParaRPr lang="en-US" altLang="zh-TW" sz="36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不聽從自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拍</a:t>
            </a:r>
            <a:endParaRPr lang="en-US" altLang="zh-TW" sz="36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不倉促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傳訊</a:t>
            </a:r>
            <a:endParaRPr lang="en-US" altLang="zh-TW" sz="36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不轉寄私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</a:t>
            </a:r>
            <a:endParaRPr lang="en-US" altLang="zh-TW" sz="36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不取笑被害</a:t>
            </a:r>
          </a:p>
        </p:txBody>
      </p:sp>
    </p:spTree>
    <p:extLst>
      <p:ext uri="{BB962C8B-B14F-4D97-AF65-F5344CB8AC3E}">
        <p14:creationId xmlns:p14="http://schemas.microsoft.com/office/powerpoint/2010/main" val="3078929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0" y="6334780"/>
            <a:ext cx="9144000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+mn-cs"/>
              </a:rPr>
              <a:t>台南市崇明國小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+mn-cs"/>
              </a:rPr>
              <a:t>109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+mn-cs"/>
              </a:rPr>
              <a:t>學年度第二學期輔導室期末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+mn-cs"/>
              </a:rPr>
              <a:t>/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+mn-cs"/>
              </a:rPr>
              <a:t>暑期宣導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2821E31-C7CF-4EAD-A5AA-218567ED0D99}"/>
              </a:ext>
            </a:extLst>
          </p:cNvPr>
          <p:cNvGrpSpPr/>
          <p:nvPr/>
        </p:nvGrpSpPr>
        <p:grpSpPr>
          <a:xfrm>
            <a:off x="467544" y="59855"/>
            <a:ext cx="8280920" cy="776857"/>
            <a:chOff x="1514420" y="838"/>
            <a:chExt cx="4891181" cy="1129725"/>
          </a:xfrm>
        </p:grpSpPr>
        <p:sp>
          <p:nvSpPr>
            <p:cNvPr id="16" name="箭號: 五邊形 15">
              <a:extLst>
                <a:ext uri="{FF2B5EF4-FFF2-40B4-BE49-F238E27FC236}">
                  <a16:creationId xmlns:a16="http://schemas.microsoft.com/office/drawing/2014/main" id="{99EAEE23-53E6-4593-BA13-52F0FF518FAC}"/>
                </a:ext>
              </a:extLst>
            </p:cNvPr>
            <p:cNvSpPr/>
            <p:nvPr/>
          </p:nvSpPr>
          <p:spPr>
            <a:xfrm rot="10800000">
              <a:off x="1514420" y="839"/>
              <a:ext cx="4891181" cy="112972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箭號: 五邊形 4">
              <a:extLst>
                <a:ext uri="{FF2B5EF4-FFF2-40B4-BE49-F238E27FC236}">
                  <a16:creationId xmlns:a16="http://schemas.microsoft.com/office/drawing/2014/main" id="{1F140345-A657-4A99-9EF4-B5F6353E2339}"/>
                </a:ext>
              </a:extLst>
            </p:cNvPr>
            <p:cNvSpPr txBox="1"/>
            <p:nvPr/>
          </p:nvSpPr>
          <p:spPr>
            <a:xfrm>
              <a:off x="1600230" y="838"/>
              <a:ext cx="4805371" cy="1129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8177" tIns="186690" rIns="348488" bIns="186690" numCol="1" spcCol="127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書法家中楷體" panose="02010609010101010101" pitchFamily="49" charset="-120"/>
                  <a:ea typeface="書法家中楷體" panose="02010609010101010101" pitchFamily="49" charset="-120"/>
                  <a:cs typeface="+mn-cs"/>
                </a:rPr>
                <a:t>兒童及少年性剝削防制教育宣導</a:t>
              </a:r>
            </a:p>
          </p:txBody>
        </p:sp>
      </p:grpSp>
      <p:sp>
        <p:nvSpPr>
          <p:cNvPr id="7" name="標題 1"/>
          <p:cNvSpPr txBox="1">
            <a:spLocks/>
          </p:cNvSpPr>
          <p:nvPr/>
        </p:nvSpPr>
        <p:spPr>
          <a:xfrm>
            <a:off x="501894" y="1340768"/>
            <a:ext cx="8320081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kumimoji="0" lang="zh-TW" alt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衛生福利部保護服務司</a:t>
            </a:r>
            <a:endParaRPr kumimoji="0" lang="en-US" altLang="zh-TW" sz="40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l">
              <a:defRPr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兒童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及少年性剝削防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制宣導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影片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5536" y="357301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520603" y="3356992"/>
            <a:ext cx="829987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lvl="0" indent="-571500" algn="l">
              <a:buFont typeface="Arial" panose="020B0604020202020204" pitchFamily="34" charset="0"/>
              <a:buChar char="•"/>
              <a:defRPr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防治兒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少私密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照外流教育推廣素材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  <a:defRPr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兒少解謎性剝削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(Understanding the Child and Youth Sexual Exploitation)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  <a:defRPr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兒童及少年性剝削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-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行為人輔導教育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課程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  <a:defRPr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青春自主，不做「兒少色情」的魁儡！─「</a:t>
            </a:r>
            <a:r>
              <a:rPr lang="en-US" altLang="zh-TW" sz="3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5"/>
              </a:rPr>
              <a:t>iWIN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熱線」斷開鎖鏈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0319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0" y="6334780"/>
            <a:ext cx="9144000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台南市崇明國小</a:t>
            </a:r>
            <a:r>
              <a:rPr lang="en-US" altLang="zh-TW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學年度第二學期輔導室期末</a:t>
            </a:r>
            <a:r>
              <a:rPr lang="en-US" altLang="zh-TW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暑期宣導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2821E31-C7CF-4EAD-A5AA-218567ED0D99}"/>
              </a:ext>
            </a:extLst>
          </p:cNvPr>
          <p:cNvGrpSpPr/>
          <p:nvPr/>
        </p:nvGrpSpPr>
        <p:grpSpPr>
          <a:xfrm>
            <a:off x="395536" y="188640"/>
            <a:ext cx="8208912" cy="1129724"/>
            <a:chOff x="1514420" y="839"/>
            <a:chExt cx="4891181" cy="1129724"/>
          </a:xfrm>
        </p:grpSpPr>
        <p:sp>
          <p:nvSpPr>
            <p:cNvPr id="16" name="箭號: 五邊形 15">
              <a:extLst>
                <a:ext uri="{FF2B5EF4-FFF2-40B4-BE49-F238E27FC236}">
                  <a16:creationId xmlns:a16="http://schemas.microsoft.com/office/drawing/2014/main" id="{99EAEE23-53E6-4593-BA13-52F0FF518FAC}"/>
                </a:ext>
              </a:extLst>
            </p:cNvPr>
            <p:cNvSpPr/>
            <p:nvPr/>
          </p:nvSpPr>
          <p:spPr>
            <a:xfrm rot="10800000">
              <a:off x="1514420" y="839"/>
              <a:ext cx="4891181" cy="112972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箭號: 五邊形 4">
              <a:extLst>
                <a:ext uri="{FF2B5EF4-FFF2-40B4-BE49-F238E27FC236}">
                  <a16:creationId xmlns:a16="http://schemas.microsoft.com/office/drawing/2014/main" id="{1F140345-A657-4A99-9EF4-B5F6353E2339}"/>
                </a:ext>
              </a:extLst>
            </p:cNvPr>
            <p:cNvSpPr txBox="1"/>
            <p:nvPr/>
          </p:nvSpPr>
          <p:spPr>
            <a:xfrm>
              <a:off x="1600230" y="839"/>
              <a:ext cx="4805371" cy="1129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8177" tIns="186690" rIns="348488" bIns="186690" numCol="1" spcCol="1270" anchor="ctr" anchorCtr="0">
              <a:noAutofit/>
            </a:bodyPr>
            <a:lstStyle/>
            <a:p>
              <a:r>
                <a:rPr lang="zh-TW" altLang="en-US" sz="4000" b="1" dirty="0">
                  <a:solidFill>
                    <a:srgbClr val="0033CC"/>
                  </a:solidFill>
                  <a:latin typeface="書法家中楷體" panose="02010609010101010101" pitchFamily="49" charset="-120"/>
                  <a:ea typeface="書法家中楷體" panose="02010609010101010101" pitchFamily="49" charset="-120"/>
                </a:rPr>
                <a:t>兒童及少年性剝削防制教育宣導</a:t>
              </a:r>
              <a:endParaRPr lang="zh-TW" altLang="en-US" sz="4000" b="1" kern="1200" dirty="0">
                <a:solidFill>
                  <a:srgbClr val="0033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endParaRPr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3A09E37E-070F-4734-860C-1BD718562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08807"/>
            <a:ext cx="7226771" cy="492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0" y="6334780"/>
            <a:ext cx="9144000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台南市崇明國小</a:t>
            </a:r>
            <a:r>
              <a:rPr lang="en-US" altLang="zh-TW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學年度第二學期輔導室期末</a:t>
            </a:r>
            <a:r>
              <a:rPr lang="en-US" altLang="zh-TW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暑期宣導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2821E31-C7CF-4EAD-A5AA-218567ED0D99}"/>
              </a:ext>
            </a:extLst>
          </p:cNvPr>
          <p:cNvGrpSpPr/>
          <p:nvPr/>
        </p:nvGrpSpPr>
        <p:grpSpPr>
          <a:xfrm>
            <a:off x="467544" y="59855"/>
            <a:ext cx="8280920" cy="776857"/>
            <a:chOff x="1514420" y="838"/>
            <a:chExt cx="4891181" cy="1129725"/>
          </a:xfrm>
        </p:grpSpPr>
        <p:sp>
          <p:nvSpPr>
            <p:cNvPr id="16" name="箭號: 五邊形 15">
              <a:extLst>
                <a:ext uri="{FF2B5EF4-FFF2-40B4-BE49-F238E27FC236}">
                  <a16:creationId xmlns:a16="http://schemas.microsoft.com/office/drawing/2014/main" id="{99EAEE23-53E6-4593-BA13-52F0FF518FAC}"/>
                </a:ext>
              </a:extLst>
            </p:cNvPr>
            <p:cNvSpPr/>
            <p:nvPr/>
          </p:nvSpPr>
          <p:spPr>
            <a:xfrm rot="10800000">
              <a:off x="1514420" y="839"/>
              <a:ext cx="4891181" cy="112972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箭號: 五邊形 4">
              <a:extLst>
                <a:ext uri="{FF2B5EF4-FFF2-40B4-BE49-F238E27FC236}">
                  <a16:creationId xmlns:a16="http://schemas.microsoft.com/office/drawing/2014/main" id="{1F140345-A657-4A99-9EF4-B5F6353E2339}"/>
                </a:ext>
              </a:extLst>
            </p:cNvPr>
            <p:cNvSpPr txBox="1"/>
            <p:nvPr/>
          </p:nvSpPr>
          <p:spPr>
            <a:xfrm>
              <a:off x="1600230" y="838"/>
              <a:ext cx="4805371" cy="1129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8177" tIns="186690" rIns="348488" bIns="186690" numCol="1" spcCol="1270" anchor="ctr" anchorCtr="0">
              <a:noAutofit/>
            </a:bodyPr>
            <a:lstStyle/>
            <a:p>
              <a:r>
                <a:rPr lang="zh-TW" altLang="en-US" sz="4000" b="1" dirty="0">
                  <a:solidFill>
                    <a:srgbClr val="0033CC"/>
                  </a:solidFill>
                  <a:latin typeface="書法家中楷體" panose="02010609010101010101" pitchFamily="49" charset="-120"/>
                  <a:ea typeface="書法家中楷體" panose="02010609010101010101" pitchFamily="49" charset="-120"/>
                </a:rPr>
                <a:t>兒童及少年性剝削防制教育宣導</a:t>
              </a:r>
              <a:endParaRPr lang="zh-TW" altLang="en-US" sz="4000" b="1" kern="1200" dirty="0">
                <a:solidFill>
                  <a:srgbClr val="0033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endParaRPr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6A67DFC1-31D5-4314-AA63-99F28DCB06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8"/>
          <a:stretch/>
        </p:blipFill>
        <p:spPr>
          <a:xfrm>
            <a:off x="0" y="889049"/>
            <a:ext cx="4880388" cy="5393395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4862110" y="939952"/>
            <a:ext cx="4164786" cy="1120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>
                <a:latin typeface="華康布丁體" panose="02010609010101010101" pitchFamily="49" charset="-120"/>
                <a:ea typeface="華康布丁體" panose="02010609010101010101" pitchFamily="49" charset="-120"/>
              </a:rPr>
              <a:t>數位性暴力防制</a:t>
            </a:r>
            <a:endParaRPr lang="zh-TW" altLang="en-US" dirty="0">
              <a:latin typeface="華康布丁體" panose="02010609010101010101" pitchFamily="49" charset="-120"/>
              <a:ea typeface="華康布丁體" panose="02010609010101010101" pitchFamily="49" charset="-120"/>
            </a:endParaRPr>
          </a:p>
        </p:txBody>
      </p:sp>
      <p:sp>
        <p:nvSpPr>
          <p:cNvPr id="8" name="副標題 2"/>
          <p:cNvSpPr txBox="1">
            <a:spLocks/>
          </p:cNvSpPr>
          <p:nvPr/>
        </p:nvSpPr>
        <p:spPr>
          <a:xfrm>
            <a:off x="4876550" y="2060848"/>
            <a:ext cx="4135907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四要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4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要告訴師長</a:t>
            </a:r>
            <a:endParaRPr lang="en-US" altLang="zh-TW" sz="36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要截圖存證</a:t>
            </a:r>
            <a:endParaRPr lang="en-US" altLang="zh-TW" sz="36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要記得報警</a:t>
            </a:r>
            <a:endParaRPr lang="en-US" altLang="zh-TW" sz="36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要檢舉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對方</a:t>
            </a:r>
            <a:endParaRPr lang="en-US" altLang="zh-TW" sz="36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4448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0" y="6334780"/>
            <a:ext cx="9144000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台南市崇明國小</a:t>
            </a:r>
            <a:r>
              <a:rPr lang="en-US" altLang="zh-TW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學年度第二學期輔導室期末</a:t>
            </a:r>
            <a:r>
              <a:rPr lang="en-US" altLang="zh-TW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暑期宣導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2821E31-C7CF-4EAD-A5AA-218567ED0D99}"/>
              </a:ext>
            </a:extLst>
          </p:cNvPr>
          <p:cNvGrpSpPr/>
          <p:nvPr/>
        </p:nvGrpSpPr>
        <p:grpSpPr>
          <a:xfrm>
            <a:off x="467544" y="59855"/>
            <a:ext cx="8280920" cy="776857"/>
            <a:chOff x="1514420" y="838"/>
            <a:chExt cx="4891181" cy="1129725"/>
          </a:xfrm>
        </p:grpSpPr>
        <p:sp>
          <p:nvSpPr>
            <p:cNvPr id="16" name="箭號: 五邊形 15">
              <a:extLst>
                <a:ext uri="{FF2B5EF4-FFF2-40B4-BE49-F238E27FC236}">
                  <a16:creationId xmlns:a16="http://schemas.microsoft.com/office/drawing/2014/main" id="{99EAEE23-53E6-4593-BA13-52F0FF518FAC}"/>
                </a:ext>
              </a:extLst>
            </p:cNvPr>
            <p:cNvSpPr/>
            <p:nvPr/>
          </p:nvSpPr>
          <p:spPr>
            <a:xfrm rot="10800000">
              <a:off x="1514420" y="839"/>
              <a:ext cx="4891181" cy="112972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箭號: 五邊形 4">
              <a:extLst>
                <a:ext uri="{FF2B5EF4-FFF2-40B4-BE49-F238E27FC236}">
                  <a16:creationId xmlns:a16="http://schemas.microsoft.com/office/drawing/2014/main" id="{1F140345-A657-4A99-9EF4-B5F6353E2339}"/>
                </a:ext>
              </a:extLst>
            </p:cNvPr>
            <p:cNvSpPr txBox="1"/>
            <p:nvPr/>
          </p:nvSpPr>
          <p:spPr>
            <a:xfrm>
              <a:off x="1600230" y="838"/>
              <a:ext cx="4805371" cy="1129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8177" tIns="186690" rIns="348488" bIns="186690" numCol="1" spcCol="1270" anchor="ctr" anchorCtr="0">
              <a:noAutofit/>
            </a:bodyPr>
            <a:lstStyle/>
            <a:p>
              <a:r>
                <a:rPr lang="zh-TW" altLang="en-US" sz="4000" b="1" dirty="0">
                  <a:solidFill>
                    <a:srgbClr val="0033CC"/>
                  </a:solidFill>
                  <a:latin typeface="書法家中楷體" panose="02010609010101010101" pitchFamily="49" charset="-120"/>
                  <a:ea typeface="書法家中楷體" panose="02010609010101010101" pitchFamily="49" charset="-120"/>
                </a:rPr>
                <a:t>兒童及少年性剝削防制教育宣導</a:t>
              </a:r>
              <a:endParaRPr lang="zh-TW" altLang="en-US" sz="4000" b="1" kern="1200" dirty="0">
                <a:solidFill>
                  <a:srgbClr val="0033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endParaRPr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6A67DFC1-31D5-4314-AA63-99F28DCB06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4"/>
          <a:stretch/>
        </p:blipFill>
        <p:spPr>
          <a:xfrm>
            <a:off x="0" y="889977"/>
            <a:ext cx="4919852" cy="5379467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4862110" y="836712"/>
            <a:ext cx="4164786" cy="1120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華康布丁體" panose="02010609010101010101" pitchFamily="49" charset="-120"/>
                <a:ea typeface="華康布丁體" panose="02010609010101010101" pitchFamily="49" charset="-120"/>
              </a:rPr>
              <a:t>數位性暴力防制</a:t>
            </a:r>
            <a:endParaRPr lang="zh-TW" altLang="en-US" dirty="0">
              <a:latin typeface="華康布丁體" panose="02010609010101010101" pitchFamily="49" charset="-120"/>
              <a:ea typeface="華康布丁體" panose="02010609010101010101" pitchFamily="49" charset="-120"/>
            </a:endParaRPr>
          </a:p>
        </p:txBody>
      </p:sp>
      <p:sp>
        <p:nvSpPr>
          <p:cNvPr id="8" name="副標題 2"/>
          <p:cNvSpPr txBox="1">
            <a:spLocks/>
          </p:cNvSpPr>
          <p:nvPr/>
        </p:nvSpPr>
        <p:spPr>
          <a:xfrm>
            <a:off x="4890989" y="1772816"/>
            <a:ext cx="4135907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三提醒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4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注意！線上點數交換具風險</a:t>
            </a:r>
            <a:endParaRPr lang="en-US" altLang="zh-TW" sz="36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當心！毒品偽裝是誘惑</a:t>
            </a:r>
            <a:endParaRPr lang="en-US" altLang="zh-TW" sz="36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留意！報復式性暴力要自保</a:t>
            </a:r>
            <a:endParaRPr lang="zh-TW" altLang="en-US" sz="36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10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0" y="6334780"/>
            <a:ext cx="9144000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台南市崇明國小</a:t>
            </a:r>
            <a:r>
              <a:rPr lang="en-US" altLang="zh-TW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學年度第二學期輔導室期末</a:t>
            </a:r>
            <a:r>
              <a:rPr lang="en-US" altLang="zh-TW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暑期宣導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250" y="1"/>
            <a:ext cx="6491499" cy="633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0" y="6334780"/>
            <a:ext cx="9144000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台南市崇明國小</a:t>
            </a:r>
            <a:r>
              <a:rPr lang="en-US" altLang="zh-TW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學年度第二學期輔導室期末</a:t>
            </a:r>
            <a:r>
              <a:rPr lang="en-US" altLang="zh-TW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暑期宣導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C88463D-FA23-41CE-B30C-15E951F3C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73" y="-21096"/>
            <a:ext cx="7558338" cy="635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0" y="6334780"/>
            <a:ext cx="9144000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台南市崇明國小</a:t>
            </a:r>
            <a:r>
              <a:rPr lang="en-US" altLang="zh-TW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學年度第二學期輔導室期末</a:t>
            </a:r>
            <a:r>
              <a:rPr lang="en-US" altLang="zh-TW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暑期宣導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2307478-9361-4E38-9100-8CD1D4D1D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80" y="0"/>
            <a:ext cx="7161039" cy="629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2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0" y="6334780"/>
            <a:ext cx="9144000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台南市崇明國小</a:t>
            </a:r>
            <a:r>
              <a:rPr lang="en-US" altLang="zh-TW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學年度第二學期輔導室期末</a:t>
            </a:r>
            <a:r>
              <a:rPr lang="en-US" altLang="zh-TW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暑期宣導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350EA0C-5DDC-45C3-ABD6-4BD00091A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04" y="6288"/>
            <a:ext cx="7868392" cy="63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5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0" y="6334780"/>
            <a:ext cx="9144000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台南市崇明國小</a:t>
            </a:r>
            <a:r>
              <a:rPr lang="en-US" altLang="zh-TW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學年度第二學期輔導室期末</a:t>
            </a:r>
            <a:r>
              <a:rPr lang="en-US" altLang="zh-TW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  <a:r>
              <a:rPr lang="zh-TW" altLang="en-US" sz="26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暑期宣導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654E34A-7CA5-49A5-B578-71B2B2421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0"/>
            <a:ext cx="7185682" cy="628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2719</TotalTime>
  <Words>682</Words>
  <Application>Microsoft Office PowerPoint</Application>
  <PresentationFormat>如螢幕大小 (4:3)</PresentationFormat>
  <Paragraphs>62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0" baseType="lpstr">
      <vt:lpstr>Adobe 繁黑體 Std B</vt:lpstr>
      <vt:lpstr>書法家中楷體</vt:lpstr>
      <vt:lpstr>華康布丁體</vt:lpstr>
      <vt:lpstr>新細明體</vt:lpstr>
      <vt:lpstr>標楷體</vt:lpstr>
      <vt:lpstr>Arial</vt:lpstr>
      <vt:lpstr>Calibri</vt:lpstr>
      <vt:lpstr>Times New Roman</vt:lpstr>
      <vt:lpstr>Office 佈景主題</vt:lpstr>
      <vt:lpstr>PowerPoint 簡報</vt:lpstr>
      <vt:lpstr>數位性暴力防制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Wang</dc:creator>
  <cp:lastModifiedBy>user</cp:lastModifiedBy>
  <cp:revision>284</cp:revision>
  <cp:lastPrinted>2021-02-17T07:21:13Z</cp:lastPrinted>
  <dcterms:created xsi:type="dcterms:W3CDTF">2014-09-18T09:51:30Z</dcterms:created>
  <dcterms:modified xsi:type="dcterms:W3CDTF">2021-06-30T22:40:31Z</dcterms:modified>
</cp:coreProperties>
</file>