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91ed9dcca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091ed9dcca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ef87aa6a4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ef87aa6a4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ef87aa6a4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ef87aa6a4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ef87aa6a4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ef87aa6a4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0ef87aa6a4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0ef87aa6a4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ef87aa6a4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0ef87aa6a4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訂版面配置 1">
  <p:cSld name="AUTOLAYOUT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632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421564" y="4512638"/>
            <a:ext cx="4305910" cy="150575"/>
            <a:chOff x="0" y="3797750"/>
            <a:chExt cx="9144000" cy="150575"/>
          </a:xfrm>
        </p:grpSpPr>
        <p:cxnSp>
          <p:nvCxnSpPr>
            <p:cNvPr id="53" name="Google Shape;53;p13"/>
            <p:cNvCxnSpPr/>
            <p:nvPr/>
          </p:nvCxnSpPr>
          <p:spPr>
            <a:xfrm>
              <a:off x="0" y="3797750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rgbClr val="90A4A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4" name="Google Shape;54;p13"/>
            <p:cNvCxnSpPr/>
            <p:nvPr/>
          </p:nvCxnSpPr>
          <p:spPr>
            <a:xfrm>
              <a:off x="0" y="3948325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rgbClr val="90A4A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" name="Google Shape;55;p13"/>
            <p:cNvCxnSpPr/>
            <p:nvPr/>
          </p:nvCxnSpPr>
          <p:spPr>
            <a:xfrm>
              <a:off x="0" y="3873038"/>
              <a:ext cx="9144000" cy="0"/>
            </a:xfrm>
            <a:prstGeom prst="straightConnector1">
              <a:avLst/>
            </a:prstGeom>
            <a:noFill/>
            <a:ln cap="flat" cmpd="sng" w="19050">
              <a:solidFill>
                <a:srgbClr val="90A4A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4" y="744575"/>
            <a:ext cx="4415700" cy="2052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2834125"/>
            <a:ext cx="4415700" cy="79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訂版面配置 2">
  <p:cSld name="AUTOLAYOUT_3">
    <p:bg>
      <p:bgPr>
        <a:solidFill>
          <a:srgbClr val="FFFF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232878" y="219975"/>
            <a:ext cx="2336400" cy="915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b="1"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232875" y="1290250"/>
            <a:ext cx="2336400" cy="3522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sz="1200">
                <a:solidFill>
                  <a:srgbClr val="000000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sz="1200">
                <a:solidFill>
                  <a:srgbClr val="000000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Uq4v-rv_ch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hyperlink" Target="https://www.youtube.com/watch?v=fBLAvp6W3Yc&amp;t=9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14178" r="14178" t="0"/>
          <a:stretch/>
        </p:blipFill>
        <p:spPr>
          <a:xfrm>
            <a:off x="5149150" y="0"/>
            <a:ext cx="3994849" cy="51430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>
            <p:ph type="ctrTitle"/>
          </p:nvPr>
        </p:nvSpPr>
        <p:spPr>
          <a:xfrm>
            <a:off x="311704" y="744575"/>
            <a:ext cx="4415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TW"/>
            </a:br>
            <a:r>
              <a:rPr lang="zh-TW"/>
              <a:t>臺</a:t>
            </a:r>
            <a:r>
              <a:rPr lang="zh-TW"/>
              <a:t>南市北門國小</a:t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311700" y="2834125"/>
            <a:ext cx="4415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111年「</a:t>
            </a:r>
            <a:r>
              <a:rPr lang="zh-TW"/>
              <a:t>世界母語日宣導」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0" y="0"/>
            <a:ext cx="2811300" cy="51435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/>
          <p:nvPr/>
        </p:nvSpPr>
        <p:spPr>
          <a:xfrm>
            <a:off x="0" y="100"/>
            <a:ext cx="9144000" cy="5143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275" y="3757175"/>
            <a:ext cx="6560502" cy="13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783575" y="482200"/>
            <a:ext cx="3676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latin typeface="Microsoft JhengHei"/>
                <a:ea typeface="Microsoft JhengHei"/>
                <a:cs typeface="Microsoft JhengHei"/>
                <a:sym typeface="Microsoft JhengHei"/>
              </a:rPr>
              <a:t>★</a:t>
            </a:r>
            <a:r>
              <a:rPr lang="zh-TW" sz="260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sz="2600">
                <a:latin typeface="Microsoft JhengHei"/>
                <a:ea typeface="Microsoft JhengHei"/>
                <a:cs typeface="Microsoft JhengHei"/>
                <a:sym typeface="Microsoft JhengHei"/>
              </a:rPr>
              <a:t>月21日是世界母語日</a:t>
            </a:r>
            <a:endParaRPr sz="2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-50225" y="160725"/>
            <a:ext cx="5676000" cy="1809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/>
          <p:nvPr/>
        </p:nvSpPr>
        <p:spPr>
          <a:xfrm>
            <a:off x="5766350" y="160725"/>
            <a:ext cx="441900" cy="1809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6348825" y="160725"/>
            <a:ext cx="321600" cy="1809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6811000" y="160725"/>
            <a:ext cx="251400" cy="1809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1177275" y="4570875"/>
            <a:ext cx="251400" cy="1809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1617225" y="4570875"/>
            <a:ext cx="321600" cy="1809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2127375" y="4570875"/>
            <a:ext cx="441900" cy="1809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16"/>
          <p:cNvCxnSpPr/>
          <p:nvPr/>
        </p:nvCxnSpPr>
        <p:spPr>
          <a:xfrm>
            <a:off x="7062400" y="331725"/>
            <a:ext cx="1717800" cy="9900"/>
          </a:xfrm>
          <a:prstGeom prst="straightConnector1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" name="Google Shape;87;p16"/>
          <p:cNvCxnSpPr/>
          <p:nvPr/>
        </p:nvCxnSpPr>
        <p:spPr>
          <a:xfrm rot="10800000">
            <a:off x="261075" y="4701525"/>
            <a:ext cx="1041900" cy="0"/>
          </a:xfrm>
          <a:prstGeom prst="straightConnector1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" name="Google Shape;88;p16"/>
          <p:cNvSpPr txBox="1"/>
          <p:nvPr/>
        </p:nvSpPr>
        <p:spPr>
          <a:xfrm>
            <a:off x="783575" y="1586550"/>
            <a:ext cx="7434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★</a:t>
            </a:r>
            <a:r>
              <a:rPr lang="zh-TW" sz="2600"/>
              <a:t>聯合國教科文組織在1999年第30屆大會上決定將每年2月21日定為「世界母語日」</a:t>
            </a:r>
            <a:endParaRPr sz="2600"/>
          </a:p>
        </p:txBody>
      </p:sp>
      <p:sp>
        <p:nvSpPr>
          <p:cNvPr id="89" name="Google Shape;89;p16"/>
          <p:cNvSpPr txBox="1"/>
          <p:nvPr/>
        </p:nvSpPr>
        <p:spPr>
          <a:xfrm>
            <a:off x="783575" y="3011625"/>
            <a:ext cx="4353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★</a:t>
            </a:r>
            <a:r>
              <a:rPr lang="zh-TW" sz="2600"/>
              <a:t>影片--</a:t>
            </a:r>
            <a:r>
              <a:rPr lang="zh-TW" sz="2600" u="sng">
                <a:solidFill>
                  <a:schemeClr val="hlink"/>
                </a:solidFill>
                <a:hlinkClick r:id="rId4"/>
              </a:rPr>
              <a:t>世界母語日的由來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>
            <a:off x="0" y="0"/>
            <a:ext cx="2811300" cy="51435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0" y="100"/>
            <a:ext cx="9144000" cy="5143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275" y="3757175"/>
            <a:ext cx="6560502" cy="13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/>
          <p:nvPr/>
        </p:nvSpPr>
        <p:spPr>
          <a:xfrm>
            <a:off x="-50225" y="160725"/>
            <a:ext cx="5676000" cy="1809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5766350" y="160725"/>
            <a:ext cx="441900" cy="1809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6348825" y="160725"/>
            <a:ext cx="321600" cy="1809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6811000" y="160725"/>
            <a:ext cx="251400" cy="1809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1177275" y="4570875"/>
            <a:ext cx="251400" cy="1809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1617225" y="4570875"/>
            <a:ext cx="321600" cy="1809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2127375" y="4570875"/>
            <a:ext cx="441900" cy="1809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4" name="Google Shape;104;p17"/>
          <p:cNvCxnSpPr/>
          <p:nvPr/>
        </p:nvCxnSpPr>
        <p:spPr>
          <a:xfrm>
            <a:off x="7062400" y="331725"/>
            <a:ext cx="1717800" cy="9900"/>
          </a:xfrm>
          <a:prstGeom prst="straightConnector1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5" name="Google Shape;105;p17"/>
          <p:cNvCxnSpPr/>
          <p:nvPr/>
        </p:nvCxnSpPr>
        <p:spPr>
          <a:xfrm rot="10800000">
            <a:off x="261075" y="4701525"/>
            <a:ext cx="1041900" cy="0"/>
          </a:xfrm>
          <a:prstGeom prst="straightConnector1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" name="Google Shape;106;p17"/>
          <p:cNvSpPr txBox="1"/>
          <p:nvPr/>
        </p:nvSpPr>
        <p:spPr>
          <a:xfrm>
            <a:off x="783575" y="1586550"/>
            <a:ext cx="743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★「世界母語日」</a:t>
            </a:r>
            <a:r>
              <a:rPr lang="zh-TW" sz="2600"/>
              <a:t>定在每年的幾月幾日？</a:t>
            </a:r>
            <a:endParaRPr sz="2600"/>
          </a:p>
        </p:txBody>
      </p:sp>
      <p:sp>
        <p:nvSpPr>
          <p:cNvPr id="107" name="Google Shape;107;p17"/>
          <p:cNvSpPr txBox="1"/>
          <p:nvPr/>
        </p:nvSpPr>
        <p:spPr>
          <a:xfrm>
            <a:off x="783575" y="2671875"/>
            <a:ext cx="6796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★</a:t>
            </a:r>
            <a:r>
              <a:rPr lang="zh-TW" sz="2600"/>
              <a:t>為什麼要制定世界母語日？</a:t>
            </a:r>
            <a:endParaRPr sz="2600"/>
          </a:p>
        </p:txBody>
      </p:sp>
      <p:sp>
        <p:nvSpPr>
          <p:cNvPr id="108" name="Google Shape;108;p17"/>
          <p:cNvSpPr/>
          <p:nvPr/>
        </p:nvSpPr>
        <p:spPr>
          <a:xfrm>
            <a:off x="135350" y="331725"/>
            <a:ext cx="4534500" cy="774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00"/>
              <a:t>    有   獎   徵   答</a:t>
            </a:r>
            <a:endParaRPr sz="3800"/>
          </a:p>
        </p:txBody>
      </p:sp>
      <p:sp>
        <p:nvSpPr>
          <p:cNvPr id="109" name="Google Shape;109;p17"/>
          <p:cNvSpPr txBox="1"/>
          <p:nvPr/>
        </p:nvSpPr>
        <p:spPr>
          <a:xfrm>
            <a:off x="3485400" y="3225975"/>
            <a:ext cx="5064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50">
                <a:solidFill>
                  <a:srgbClr val="030303"/>
                </a:solidFill>
                <a:highlight>
                  <a:srgbClr val="F9F9F9"/>
                </a:highlight>
                <a:latin typeface="DFKai-SB"/>
                <a:ea typeface="DFKai-SB"/>
                <a:cs typeface="DFKai-SB"/>
                <a:sym typeface="DFKai-SB"/>
              </a:rPr>
              <a:t>宣示保護語言的重要，促進母語傳播運動，避免地球上珍貴的語言消失</a:t>
            </a:r>
            <a:endParaRPr sz="2300"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6835450" y="1624275"/>
            <a:ext cx="1944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DFKai-SB"/>
                <a:ea typeface="DFKai-SB"/>
                <a:cs typeface="DFKai-SB"/>
                <a:sym typeface="DFKai-SB"/>
              </a:rPr>
              <a:t>2</a:t>
            </a:r>
            <a:r>
              <a:rPr lang="zh-TW" sz="2000">
                <a:latin typeface="DFKai-SB"/>
                <a:ea typeface="DFKai-SB"/>
                <a:cs typeface="DFKai-SB"/>
                <a:sym typeface="DFKai-SB"/>
              </a:rPr>
              <a:t>月21日</a:t>
            </a:r>
            <a:endParaRPr sz="2000"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0" y="0"/>
            <a:ext cx="2811300" cy="51435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0" y="100"/>
            <a:ext cx="9144000" cy="5143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275" y="3757175"/>
            <a:ext cx="6560502" cy="13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783575" y="854425"/>
            <a:ext cx="7434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latin typeface="Microsoft JhengHei"/>
                <a:ea typeface="Microsoft JhengHei"/>
                <a:cs typeface="Microsoft JhengHei"/>
                <a:sym typeface="Microsoft JhengHei"/>
              </a:rPr>
              <a:t>★111年</a:t>
            </a:r>
            <a:r>
              <a:rPr lang="zh-TW" sz="2600">
                <a:latin typeface="Microsoft JhengHei"/>
                <a:ea typeface="Microsoft JhengHei"/>
                <a:cs typeface="Microsoft JhengHei"/>
                <a:sym typeface="Microsoft JhengHei"/>
              </a:rPr>
              <a:t>教育部為響應「221世界母語日」，</a:t>
            </a:r>
            <a:endParaRPr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latin typeface="Microsoft JhengHei"/>
                <a:ea typeface="Microsoft JhengHei"/>
                <a:cs typeface="Microsoft JhengHei"/>
                <a:sym typeface="Microsoft JhengHei"/>
              </a:rPr>
              <a:t>   製作「現在開始，說我們的話」廣宣影片，</a:t>
            </a:r>
            <a:endParaRPr sz="26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>
                <a:latin typeface="Microsoft JhengHei"/>
                <a:ea typeface="Microsoft JhengHei"/>
                <a:cs typeface="Microsoft JhengHei"/>
                <a:sym typeface="Microsoft JhengHei"/>
              </a:rPr>
              <a:t>   加強推廣本土語言。</a:t>
            </a:r>
            <a:endParaRPr sz="2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-50225" y="160725"/>
            <a:ext cx="5676000" cy="1809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5766350" y="160725"/>
            <a:ext cx="441900" cy="1809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6348825" y="160725"/>
            <a:ext cx="321600" cy="1809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6811000" y="160725"/>
            <a:ext cx="251400" cy="1809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1177275" y="4570875"/>
            <a:ext cx="251400" cy="1809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1617225" y="4570875"/>
            <a:ext cx="321600" cy="1809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2127375" y="4570875"/>
            <a:ext cx="441900" cy="1809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6" name="Google Shape;126;p18"/>
          <p:cNvCxnSpPr/>
          <p:nvPr/>
        </p:nvCxnSpPr>
        <p:spPr>
          <a:xfrm>
            <a:off x="7062400" y="331725"/>
            <a:ext cx="1717800" cy="9900"/>
          </a:xfrm>
          <a:prstGeom prst="straightConnector1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7" name="Google Shape;127;p18"/>
          <p:cNvCxnSpPr/>
          <p:nvPr/>
        </p:nvCxnSpPr>
        <p:spPr>
          <a:xfrm rot="10800000">
            <a:off x="261075" y="4701525"/>
            <a:ext cx="1041900" cy="0"/>
          </a:xfrm>
          <a:prstGeom prst="straightConnector1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18"/>
          <p:cNvSpPr txBox="1"/>
          <p:nvPr/>
        </p:nvSpPr>
        <p:spPr>
          <a:xfrm>
            <a:off x="783575" y="3011625"/>
            <a:ext cx="556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★影片--</a:t>
            </a:r>
            <a:r>
              <a:rPr lang="zh-TW" sz="2600" u="sng">
                <a:solidFill>
                  <a:schemeClr val="hlink"/>
                </a:solidFill>
                <a:hlinkClick r:id="rId4"/>
              </a:rPr>
              <a:t>現在開始，說我們的話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/>
          <p:nvPr/>
        </p:nvSpPr>
        <p:spPr>
          <a:xfrm>
            <a:off x="0" y="0"/>
            <a:ext cx="2811300" cy="51435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0" y="100"/>
            <a:ext cx="9144000" cy="5143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275" y="3757175"/>
            <a:ext cx="6560502" cy="13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/>
          <p:nvPr/>
        </p:nvSpPr>
        <p:spPr>
          <a:xfrm>
            <a:off x="-50225" y="160725"/>
            <a:ext cx="5676000" cy="1809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>
            <a:off x="5766350" y="160725"/>
            <a:ext cx="441900" cy="1809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6348825" y="160725"/>
            <a:ext cx="321600" cy="1809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6811000" y="160725"/>
            <a:ext cx="251400" cy="1809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1177275" y="4570875"/>
            <a:ext cx="251400" cy="1809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1617225" y="4570875"/>
            <a:ext cx="321600" cy="1809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2127375" y="4570875"/>
            <a:ext cx="441900" cy="1809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3" name="Google Shape;143;p19"/>
          <p:cNvCxnSpPr/>
          <p:nvPr/>
        </p:nvCxnSpPr>
        <p:spPr>
          <a:xfrm>
            <a:off x="7062400" y="331725"/>
            <a:ext cx="1717800" cy="9900"/>
          </a:xfrm>
          <a:prstGeom prst="straightConnector1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p19"/>
          <p:cNvCxnSpPr/>
          <p:nvPr/>
        </p:nvCxnSpPr>
        <p:spPr>
          <a:xfrm rot="10800000">
            <a:off x="261075" y="4701525"/>
            <a:ext cx="1041900" cy="0"/>
          </a:xfrm>
          <a:prstGeom prst="straightConnector1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5" name="Google Shape;145;p19"/>
          <p:cNvSpPr txBox="1"/>
          <p:nvPr/>
        </p:nvSpPr>
        <p:spPr>
          <a:xfrm>
            <a:off x="783575" y="1586550"/>
            <a:ext cx="5296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★</a:t>
            </a:r>
            <a:r>
              <a:rPr lang="zh-TW" sz="2600"/>
              <a:t>你在影片裡聽到哪些母語</a:t>
            </a:r>
            <a:r>
              <a:rPr lang="zh-TW" sz="2600"/>
              <a:t>？</a:t>
            </a:r>
            <a:endParaRPr sz="2600"/>
          </a:p>
        </p:txBody>
      </p:sp>
      <p:sp>
        <p:nvSpPr>
          <p:cNvPr id="146" name="Google Shape;146;p19"/>
          <p:cNvSpPr txBox="1"/>
          <p:nvPr/>
        </p:nvSpPr>
        <p:spPr>
          <a:xfrm>
            <a:off x="783575" y="2671875"/>
            <a:ext cx="6796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★</a:t>
            </a:r>
            <a:r>
              <a:rPr lang="zh-TW" sz="2600"/>
              <a:t>臺灣響應世界母語日的推廣標語是什麼？</a:t>
            </a:r>
            <a:endParaRPr sz="2600"/>
          </a:p>
        </p:txBody>
      </p:sp>
      <p:sp>
        <p:nvSpPr>
          <p:cNvPr id="147" name="Google Shape;147;p19"/>
          <p:cNvSpPr/>
          <p:nvPr/>
        </p:nvSpPr>
        <p:spPr>
          <a:xfrm>
            <a:off x="135350" y="331725"/>
            <a:ext cx="4534500" cy="774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00"/>
              <a:t>    有   獎   徵   答</a:t>
            </a:r>
            <a:endParaRPr sz="3800"/>
          </a:p>
        </p:txBody>
      </p:sp>
      <p:sp>
        <p:nvSpPr>
          <p:cNvPr id="148" name="Google Shape;148;p19"/>
          <p:cNvSpPr txBox="1"/>
          <p:nvPr/>
        </p:nvSpPr>
        <p:spPr>
          <a:xfrm>
            <a:off x="5707475" y="1624275"/>
            <a:ext cx="307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latin typeface="DFKai-SB"/>
                <a:ea typeface="DFKai-SB"/>
                <a:cs typeface="DFKai-SB"/>
                <a:sym typeface="DFKai-SB"/>
              </a:rPr>
              <a:t>閩南語、客語、原住民語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0" y="0"/>
            <a:ext cx="2811300" cy="51435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0" y="100"/>
            <a:ext cx="9144000" cy="5143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275" y="3757175"/>
            <a:ext cx="6560502" cy="13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/>
          <p:nvPr/>
        </p:nvSpPr>
        <p:spPr>
          <a:xfrm>
            <a:off x="-50225" y="160725"/>
            <a:ext cx="5676000" cy="1809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5766350" y="160725"/>
            <a:ext cx="441900" cy="1809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6348825" y="160725"/>
            <a:ext cx="321600" cy="1809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/>
          <p:nvPr/>
        </p:nvSpPr>
        <p:spPr>
          <a:xfrm>
            <a:off x="6811000" y="160725"/>
            <a:ext cx="251400" cy="1809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1177275" y="4570875"/>
            <a:ext cx="251400" cy="1809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1617225" y="4570875"/>
            <a:ext cx="321600" cy="1809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2127375" y="4570875"/>
            <a:ext cx="441900" cy="1809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20"/>
          <p:cNvCxnSpPr/>
          <p:nvPr/>
        </p:nvCxnSpPr>
        <p:spPr>
          <a:xfrm>
            <a:off x="7062400" y="331725"/>
            <a:ext cx="1717800" cy="9900"/>
          </a:xfrm>
          <a:prstGeom prst="straightConnector1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4" name="Google Shape;164;p20"/>
          <p:cNvCxnSpPr/>
          <p:nvPr/>
        </p:nvCxnSpPr>
        <p:spPr>
          <a:xfrm rot="10800000">
            <a:off x="261075" y="4701525"/>
            <a:ext cx="1041900" cy="0"/>
          </a:xfrm>
          <a:prstGeom prst="straightConnector1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5" name="Google Shape;165;p20"/>
          <p:cNvSpPr txBox="1"/>
          <p:nvPr/>
        </p:nvSpPr>
        <p:spPr>
          <a:xfrm>
            <a:off x="783575" y="1586550"/>
            <a:ext cx="5296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66" name="Google Shape;166;p20"/>
          <p:cNvSpPr/>
          <p:nvPr/>
        </p:nvSpPr>
        <p:spPr>
          <a:xfrm>
            <a:off x="135350" y="331725"/>
            <a:ext cx="4534500" cy="774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D9D2E9"/>
          </a:solidFill>
          <a:ln cap="flat" cmpd="sng" w="1905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00"/>
              <a:t>    </a:t>
            </a:r>
            <a:r>
              <a:rPr lang="zh-TW" sz="3800"/>
              <a:t>魔法語花一頁書</a:t>
            </a:r>
            <a:endParaRPr sz="3800"/>
          </a:p>
        </p:txBody>
      </p:sp>
      <p:pic>
        <p:nvPicPr>
          <p:cNvPr id="167" name="Google Shape;16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225" y="1264762"/>
            <a:ext cx="3652234" cy="273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21825" y="741400"/>
            <a:ext cx="4229750" cy="317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/>
          <p:nvPr/>
        </p:nvSpPr>
        <p:spPr>
          <a:xfrm>
            <a:off x="0" y="0"/>
            <a:ext cx="2811300" cy="5143500"/>
          </a:xfrm>
          <a:prstGeom prst="rect">
            <a:avLst/>
          </a:prstGeom>
          <a:solidFill>
            <a:srgbClr val="FFFFFF">
              <a:alpha val="86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1"/>
          <p:cNvSpPr/>
          <p:nvPr/>
        </p:nvSpPr>
        <p:spPr>
          <a:xfrm>
            <a:off x="0" y="100"/>
            <a:ext cx="9144000" cy="51435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275" y="3757175"/>
            <a:ext cx="6560502" cy="138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/>
          <p:nvPr/>
        </p:nvSpPr>
        <p:spPr>
          <a:xfrm>
            <a:off x="-50225" y="160725"/>
            <a:ext cx="5676000" cy="180900"/>
          </a:xfrm>
          <a:prstGeom prst="rect">
            <a:avLst/>
          </a:prstGeom>
          <a:solidFill>
            <a:srgbClr val="A64D79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1"/>
          <p:cNvSpPr/>
          <p:nvPr/>
        </p:nvSpPr>
        <p:spPr>
          <a:xfrm>
            <a:off x="5766350" y="160725"/>
            <a:ext cx="441900" cy="1809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6348825" y="160725"/>
            <a:ext cx="321600" cy="1809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6811000" y="160725"/>
            <a:ext cx="251400" cy="1809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/>
          <p:nvPr/>
        </p:nvSpPr>
        <p:spPr>
          <a:xfrm>
            <a:off x="1177275" y="4570875"/>
            <a:ext cx="251400" cy="1809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1"/>
          <p:cNvSpPr/>
          <p:nvPr/>
        </p:nvSpPr>
        <p:spPr>
          <a:xfrm>
            <a:off x="1617225" y="4570875"/>
            <a:ext cx="321600" cy="1809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/>
          <p:nvPr/>
        </p:nvSpPr>
        <p:spPr>
          <a:xfrm>
            <a:off x="2127375" y="4570875"/>
            <a:ext cx="441900" cy="180900"/>
          </a:xfrm>
          <a:prstGeom prst="rect">
            <a:avLst/>
          </a:prstGeom>
          <a:solidFill>
            <a:srgbClr val="8E7CC3"/>
          </a:solidFill>
          <a:ln cap="flat" cmpd="sng" w="9525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3" name="Google Shape;183;p21"/>
          <p:cNvCxnSpPr/>
          <p:nvPr/>
        </p:nvCxnSpPr>
        <p:spPr>
          <a:xfrm>
            <a:off x="7062400" y="331725"/>
            <a:ext cx="1717800" cy="9900"/>
          </a:xfrm>
          <a:prstGeom prst="straightConnector1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21"/>
          <p:cNvCxnSpPr/>
          <p:nvPr/>
        </p:nvCxnSpPr>
        <p:spPr>
          <a:xfrm rot="10800000">
            <a:off x="261075" y="4701525"/>
            <a:ext cx="1041900" cy="0"/>
          </a:xfrm>
          <a:prstGeom prst="straightConnector1">
            <a:avLst/>
          </a:prstGeom>
          <a:noFill/>
          <a:ln cap="flat" cmpd="sng" w="38100">
            <a:solidFill>
              <a:srgbClr val="A4C2F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5" name="Google Shape;185;p21"/>
          <p:cNvSpPr txBox="1"/>
          <p:nvPr/>
        </p:nvSpPr>
        <p:spPr>
          <a:xfrm>
            <a:off x="783575" y="1586550"/>
            <a:ext cx="5296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186" name="Google Shape;186;p21"/>
          <p:cNvSpPr/>
          <p:nvPr/>
        </p:nvSpPr>
        <p:spPr>
          <a:xfrm>
            <a:off x="135350" y="331725"/>
            <a:ext cx="4534500" cy="7746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D9D2E9"/>
          </a:solidFill>
          <a:ln cap="flat" cmpd="sng" w="19050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800"/>
              <a:t>    魔法語花一頁書</a:t>
            </a:r>
            <a:endParaRPr sz="3800"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088" y="553750"/>
            <a:ext cx="4271227" cy="320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075" y="1227800"/>
            <a:ext cx="3844700" cy="2800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