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9"/>
  </p:notesMasterIdLst>
  <p:sldIdLst>
    <p:sldId id="256" r:id="rId2"/>
    <p:sldId id="257" r:id="rId3"/>
    <p:sldId id="314" r:id="rId4"/>
    <p:sldId id="317" r:id="rId5"/>
    <p:sldId id="331" r:id="rId6"/>
    <p:sldId id="318" r:id="rId7"/>
    <p:sldId id="332" r:id="rId8"/>
    <p:sldId id="319" r:id="rId9"/>
    <p:sldId id="336" r:id="rId10"/>
    <p:sldId id="334" r:id="rId11"/>
    <p:sldId id="337" r:id="rId12"/>
    <p:sldId id="327" r:id="rId13"/>
    <p:sldId id="328" r:id="rId14"/>
    <p:sldId id="315" r:id="rId15"/>
    <p:sldId id="325" r:id="rId16"/>
    <p:sldId id="329" r:id="rId17"/>
    <p:sldId id="316" r:id="rId18"/>
    <p:sldId id="339" r:id="rId19"/>
    <p:sldId id="322" r:id="rId20"/>
    <p:sldId id="340" r:id="rId21"/>
    <p:sldId id="341" r:id="rId22"/>
    <p:sldId id="342" r:id="rId23"/>
    <p:sldId id="323" r:id="rId24"/>
    <p:sldId id="343" r:id="rId25"/>
    <p:sldId id="345" r:id="rId26"/>
    <p:sldId id="346" r:id="rId27"/>
    <p:sldId id="349" r:id="rId28"/>
    <p:sldId id="344" r:id="rId29"/>
    <p:sldId id="351" r:id="rId30"/>
    <p:sldId id="350" r:id="rId31"/>
    <p:sldId id="347" r:id="rId32"/>
    <p:sldId id="352" r:id="rId33"/>
    <p:sldId id="353" r:id="rId34"/>
    <p:sldId id="348" r:id="rId35"/>
    <p:sldId id="354" r:id="rId36"/>
    <p:sldId id="355" r:id="rId37"/>
    <p:sldId id="330" r:id="rId38"/>
  </p:sldIdLst>
  <p:sldSz cx="9144000" cy="5143500" type="screen16x9"/>
  <p:notesSz cx="6858000" cy="9144000"/>
  <p:embeddedFontLst>
    <p:embeddedFont>
      <p:font typeface="Lato" panose="02020500000000000000" charset="-120"/>
      <p:regular r:id="rId40"/>
      <p:bold r:id="rId41"/>
      <p:italic r:id="rId42"/>
      <p:boldItalic r:id="rId43"/>
    </p:embeddedFont>
    <p:embeddedFont>
      <p:font typeface="Overpass Black" panose="02020500000000000000" charset="0"/>
      <p:bold r:id="rId44"/>
      <p:boldItalic r:id="rId45"/>
    </p:embeddedFont>
    <p:embeddedFont>
      <p:font typeface="Patrick Hand" panose="02020500000000000000" charset="0"/>
      <p:regular r:id="rId46"/>
    </p:embeddedFont>
    <p:embeddedFont>
      <p:font typeface="微軟正黑體" panose="020B0604030504040204" pitchFamily="34" charset="-12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5E44D5-BDF6-4366-81BD-9CC00B735706}">
  <a:tblStyle styleId="{735E44D5-BDF6-4366-81BD-9CC00B7357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468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fa12fc4df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fa12fc4df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76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9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fae14c432d_1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fae14c432d_1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746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40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744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fa12fc4df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fa12fc4df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5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fae14c432d_1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fae14c432d_1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92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atrick Hand"/>
              <a:buNone/>
              <a:defRPr sz="55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1775" y="361547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75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5181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854292" y="-13790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32977" y="4328818"/>
            <a:ext cx="1911392" cy="1348143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57174" y="3301051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52379" y="31652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700000">
            <a:off x="7103366" y="317814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043790" y="-186484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189811" y="-401013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349216" y="-53210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>
            <a:off x="4267175" y="485577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800000">
            <a:off x="4134624" y="458647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900039">
            <a:off x="4367686" y="-225053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900039">
            <a:off x="4088788" y="109878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5" name="Google Shape;25;p2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-457169" y="155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-246277" y="9327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41" name="Google Shape;41;p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1296450" y="2477550"/>
            <a:ext cx="32547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0550" y="885338"/>
            <a:ext cx="25614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643026" y="3254113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-606294" y="2554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-3263542">
            <a:off x="50946" y="1083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6300039">
            <a:off x="8660060" y="24286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6300039">
            <a:off x="8210823" y="2471087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 rot="5232888">
            <a:off x="-208162" y="320006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5232861">
            <a:off x="-147126" y="3797433"/>
            <a:ext cx="1857882" cy="193174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9697970">
            <a:off x="6242362" y="3934434"/>
            <a:ext cx="4033117" cy="254090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7768603" y="3857650"/>
            <a:ext cx="786390" cy="60225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6578429" y="-1092931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7941388" y="15525"/>
            <a:ext cx="1303220" cy="945249"/>
            <a:chOff x="940275" y="-12375"/>
            <a:chExt cx="1303220" cy="945249"/>
          </a:xfrm>
        </p:grpSpPr>
        <p:sp>
          <p:nvSpPr>
            <p:cNvPr id="76" name="Google Shape;76;p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7239438" y="5445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7617831" y="1330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1"/>
          </p:nvPr>
        </p:nvSpPr>
        <p:spPr>
          <a:xfrm>
            <a:off x="709875" y="10589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/>
          <p:nvPr/>
        </p:nvSpPr>
        <p:spPr>
          <a:xfrm rot="-615925">
            <a:off x="-1718435" y="2604924"/>
            <a:ext cx="2661144" cy="3655112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902516" y="-616964"/>
            <a:ext cx="1847522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887606" y="-3156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8186687" y="-3501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24465" y="4689295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8551296" y="369042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-590000" y="298675"/>
            <a:ext cx="1303220" cy="740533"/>
            <a:chOff x="940275" y="-12375"/>
            <a:chExt cx="1303220" cy="740533"/>
          </a:xfrm>
        </p:grpSpPr>
        <p:sp>
          <p:nvSpPr>
            <p:cNvPr id="110" name="Google Shape;110;p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30" name="Google Shape;130;p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4"/>
          <p:cNvSpPr/>
          <p:nvPr/>
        </p:nvSpPr>
        <p:spPr>
          <a:xfrm>
            <a:off x="124463" y="2323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 flipH="1">
            <a:off x="-213220" y="-91316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525581" y="45663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"/>
          <p:cNvSpPr txBox="1">
            <a:spLocks noGrp="1"/>
          </p:cNvSpPr>
          <p:nvPr>
            <p:ph type="ctrTitle"/>
          </p:nvPr>
        </p:nvSpPr>
        <p:spPr>
          <a:xfrm>
            <a:off x="714850" y="336786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 rot="1187011">
            <a:off x="-2427444" y="358169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7021495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"/>
          <p:cNvSpPr/>
          <p:nvPr/>
        </p:nvSpPr>
        <p:spPr>
          <a:xfrm rot="2005939">
            <a:off x="6062082" y="-2036826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8536108" y="16400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"/>
          <p:cNvSpPr/>
          <p:nvPr/>
        </p:nvSpPr>
        <p:spPr>
          <a:xfrm rot="2371699">
            <a:off x="8464410" y="343867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 rot="1488306">
            <a:off x="-1114256" y="-8365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627675" y="-7446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3454444">
            <a:off x="5520966" y="3862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flipH="1">
            <a:off x="-997070" y="346998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7466" y="4086975"/>
            <a:ext cx="541486" cy="361801"/>
            <a:chOff x="7366666" y="4340825"/>
            <a:chExt cx="541486" cy="361801"/>
          </a:xfrm>
        </p:grpSpPr>
        <p:sp>
          <p:nvSpPr>
            <p:cNvPr id="226" name="Google Shape;226;p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6"/>
          <p:cNvSpPr/>
          <p:nvPr/>
        </p:nvSpPr>
        <p:spPr>
          <a:xfrm>
            <a:off x="-28612" y="906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6"/>
          <p:cNvGrpSpPr/>
          <p:nvPr/>
        </p:nvGrpSpPr>
        <p:grpSpPr>
          <a:xfrm>
            <a:off x="61613" y="98025"/>
            <a:ext cx="1303220" cy="740533"/>
            <a:chOff x="940275" y="-12375"/>
            <a:chExt cx="1303220" cy="740533"/>
          </a:xfrm>
        </p:grpSpPr>
        <p:sp>
          <p:nvSpPr>
            <p:cNvPr id="239" name="Google Shape;239;p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6"/>
          <p:cNvGrpSpPr/>
          <p:nvPr/>
        </p:nvGrpSpPr>
        <p:grpSpPr>
          <a:xfrm rot="8100000">
            <a:off x="8335791" y="-2725"/>
            <a:ext cx="615328" cy="1251413"/>
            <a:chOff x="274890" y="317841"/>
            <a:chExt cx="615334" cy="1251425"/>
          </a:xfrm>
        </p:grpSpPr>
        <p:sp>
          <p:nvSpPr>
            <p:cNvPr id="259" name="Google Shape;259;p6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38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38"/>
          <p:cNvSpPr/>
          <p:nvPr/>
        </p:nvSpPr>
        <p:spPr>
          <a:xfrm rot="1187011">
            <a:off x="-2297544" y="24811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38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38"/>
          <p:cNvSpPr/>
          <p:nvPr/>
        </p:nvSpPr>
        <p:spPr>
          <a:xfrm rot="2005939">
            <a:off x="5699694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38"/>
          <p:cNvSpPr/>
          <p:nvPr/>
        </p:nvSpPr>
        <p:spPr>
          <a:xfrm>
            <a:off x="3672945" y="-3767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8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38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3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8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862" name="Google Shape;1862;p3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9" name="Google Shape;1879;p38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38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38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38"/>
          <p:cNvSpPr/>
          <p:nvPr/>
        </p:nvSpPr>
        <p:spPr>
          <a:xfrm>
            <a:off x="8052931" y="1239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3" name="Google Shape;1883;p38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884" name="Google Shape;1884;p3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5" name="Google Shape;1895;p38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6" name="Google Shape;1896;p3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897" name="Google Shape;1897;p3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9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9"/>
          <p:cNvSpPr/>
          <p:nvPr/>
        </p:nvSpPr>
        <p:spPr>
          <a:xfrm>
            <a:off x="-1177517" y="21274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39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9"/>
          <p:cNvSpPr/>
          <p:nvPr/>
        </p:nvSpPr>
        <p:spPr>
          <a:xfrm rot="-1819231">
            <a:off x="7470846" y="34854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1" name="Google Shape;1921;p39"/>
          <p:cNvGrpSpPr/>
          <p:nvPr/>
        </p:nvGrpSpPr>
        <p:grpSpPr>
          <a:xfrm>
            <a:off x="7815469" y="3925509"/>
            <a:ext cx="996568" cy="1094004"/>
            <a:chOff x="6533131" y="3135997"/>
            <a:chExt cx="996568" cy="1094004"/>
          </a:xfrm>
        </p:grpSpPr>
        <p:sp>
          <p:nvSpPr>
            <p:cNvPr id="1922" name="Google Shape;1922;p3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0" name="Google Shape;1940;p39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9"/>
          <p:cNvSpPr/>
          <p:nvPr/>
        </p:nvSpPr>
        <p:spPr>
          <a:xfrm rot="-3687331">
            <a:off x="456437" y="40874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9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9"/>
          <p:cNvSpPr/>
          <p:nvPr/>
        </p:nvSpPr>
        <p:spPr>
          <a:xfrm>
            <a:off x="3560883" y="43824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39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39"/>
          <p:cNvGrpSpPr/>
          <p:nvPr/>
        </p:nvGrpSpPr>
        <p:grpSpPr>
          <a:xfrm>
            <a:off x="7978165" y="357266"/>
            <a:ext cx="615334" cy="1251425"/>
            <a:chOff x="274890" y="317841"/>
            <a:chExt cx="615334" cy="1251425"/>
          </a:xfrm>
        </p:grpSpPr>
        <p:sp>
          <p:nvSpPr>
            <p:cNvPr id="1946" name="Google Shape;1946;p3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39"/>
          <p:cNvSpPr/>
          <p:nvPr/>
        </p:nvSpPr>
        <p:spPr>
          <a:xfrm rot="5241231">
            <a:off x="-548871" y="1627967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0" name="Google Shape;1950;p39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951" name="Google Shape;1951;p3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39"/>
          <p:cNvSpPr/>
          <p:nvPr/>
        </p:nvSpPr>
        <p:spPr>
          <a:xfrm>
            <a:off x="6608588" y="41550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3" name="Google Shape;1963;p39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964" name="Google Shape;1964;p3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87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3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北門國小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四年級彈性課程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鹽鄉美地</a:t>
            </a:r>
            <a:endParaRPr sz="5400" dirty="0">
              <a:solidFill>
                <a:srgbClr val="FFF2D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94" name="Google Shape;1994;p43"/>
          <p:cNvSpPr txBox="1">
            <a:spLocks noGrp="1"/>
          </p:cNvSpPr>
          <p:nvPr>
            <p:ph type="subTitle" idx="1"/>
          </p:nvPr>
        </p:nvSpPr>
        <p:spPr>
          <a:xfrm>
            <a:off x="2107293" y="3880150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授課老師：王郁婷、林昱伶</a:t>
            </a:r>
          </a:p>
        </p:txBody>
      </p:sp>
      <p:sp>
        <p:nvSpPr>
          <p:cNvPr id="2022" name="Google Shape;2022;p43"/>
          <p:cNvSpPr/>
          <p:nvPr/>
        </p:nvSpPr>
        <p:spPr>
          <a:xfrm rot="6668179">
            <a:off x="8079943" y="567025"/>
            <a:ext cx="309906" cy="859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3"/>
          <p:cNvSpPr/>
          <p:nvPr/>
        </p:nvSpPr>
        <p:spPr>
          <a:xfrm>
            <a:off x="1963848" y="889549"/>
            <a:ext cx="58562" cy="43326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50" y="1"/>
                </a:moveTo>
                <a:cubicBezTo>
                  <a:pt x="1" y="1"/>
                  <a:pt x="1" y="1109"/>
                  <a:pt x="750" y="1109"/>
                </a:cubicBezTo>
                <a:cubicBezTo>
                  <a:pt x="1498" y="1109"/>
                  <a:pt x="1498" y="1"/>
                  <a:pt x="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3"/>
          <p:cNvSpPr/>
          <p:nvPr/>
        </p:nvSpPr>
        <p:spPr>
          <a:xfrm>
            <a:off x="2445827" y="669635"/>
            <a:ext cx="58523" cy="44498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43"/>
          <p:cNvSpPr/>
          <p:nvPr/>
        </p:nvSpPr>
        <p:spPr>
          <a:xfrm rot="5677900">
            <a:off x="4379514" y="1716557"/>
            <a:ext cx="309908" cy="3510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25" y="0"/>
            <a:ext cx="7814732" cy="55118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250AB0-5E6B-4AAB-A523-E372DA3E31C8}"/>
              </a:ext>
            </a:extLst>
          </p:cNvPr>
          <p:cNvSpPr txBox="1"/>
          <p:nvPr/>
        </p:nvSpPr>
        <p:spPr>
          <a:xfrm>
            <a:off x="345518" y="1282986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/>
              <a:t>學生作品</a:t>
            </a:r>
          </a:p>
        </p:txBody>
      </p:sp>
    </p:spTree>
    <p:extLst>
      <p:ext uri="{BB962C8B-B14F-4D97-AF65-F5344CB8AC3E}">
        <p14:creationId xmlns:p14="http://schemas.microsoft.com/office/powerpoint/2010/main" val="64406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6276" y="310553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分組戲劇演練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5" y="1154394"/>
            <a:ext cx="4265852" cy="31338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9" y="1154394"/>
            <a:ext cx="4265852" cy="31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7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5" y="1255653"/>
            <a:ext cx="4117670" cy="2825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3" y="1255653"/>
            <a:ext cx="4224867" cy="282528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EB41C43-BFBD-4CEF-8904-DAA639DDDDC9}"/>
              </a:ext>
            </a:extLst>
          </p:cNvPr>
          <p:cNvSpPr txBox="1">
            <a:spLocks/>
          </p:cNvSpPr>
          <p:nvPr/>
        </p:nvSpPr>
        <p:spPr>
          <a:xfrm>
            <a:off x="646276" y="310553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分組戲劇演練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486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4900" y="111102"/>
            <a:ext cx="7714200" cy="946200"/>
          </a:xfrm>
        </p:spPr>
        <p:txBody>
          <a:bodyPr/>
          <a:lstStyle/>
          <a:p>
            <a:r>
              <a:rPr lang="zh-TW" altLang="en-US" sz="4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戲劇演出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3B0FDE-A71D-4F53-9327-7A1D9AD7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70"/>
          <a:stretch/>
        </p:blipFill>
        <p:spPr>
          <a:xfrm>
            <a:off x="4980313" y="2431524"/>
            <a:ext cx="2807602" cy="26129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9EBD4A-B7AE-4BB4-AAC2-6FF4EEE59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0" r="9522"/>
          <a:stretch/>
        </p:blipFill>
        <p:spPr>
          <a:xfrm>
            <a:off x="1282887" y="941593"/>
            <a:ext cx="3524961" cy="203426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8A43362-351F-4B65-ACA9-0AD48C1DF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2" r="10728"/>
          <a:stretch/>
        </p:blipFill>
        <p:spPr>
          <a:xfrm>
            <a:off x="1282887" y="2975854"/>
            <a:ext cx="3524962" cy="20685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13887C3-B329-4764-A639-F79A90171D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74" r="26593"/>
          <a:stretch/>
        </p:blipFill>
        <p:spPr>
          <a:xfrm>
            <a:off x="4980313" y="941593"/>
            <a:ext cx="2807602" cy="20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6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1687406" y="3023551"/>
            <a:ext cx="6090781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一起來闖關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872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參觀鹽博物館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6786"/>
          <a:stretch/>
        </p:blipFill>
        <p:spPr>
          <a:xfrm>
            <a:off x="714850" y="1282987"/>
            <a:ext cx="3865617" cy="33489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7" r="18533" b="7489"/>
          <a:stretch/>
        </p:blipFill>
        <p:spPr>
          <a:xfrm>
            <a:off x="4682067" y="1243302"/>
            <a:ext cx="3828430" cy="33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4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使用行動載具進行尋寶任務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" y="1348599"/>
            <a:ext cx="4471947" cy="32784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82986"/>
            <a:ext cx="3090332" cy="33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1851948" y="2856903"/>
            <a:ext cx="5926238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快樂小當家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35011" y="4031802"/>
            <a:ext cx="4160113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即將進行</a:t>
            </a:r>
            <a:r>
              <a:rPr lang="en-US" altLang="zh-TW" sz="2800" dirty="0"/>
              <a:t>Coming Soon…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2818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7F44E7B-7777-4FBF-87E4-A5A9AB31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458" y="227545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材料準備</a:t>
            </a:r>
          </a:p>
        </p:txBody>
      </p:sp>
      <p:pic>
        <p:nvPicPr>
          <p:cNvPr id="1026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CD3422F-5BA4-4333-AD74-2AFAC335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95" y="1033885"/>
            <a:ext cx="4835326" cy="36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278CEEC-19D8-420F-A139-54D170563758}"/>
              </a:ext>
            </a:extLst>
          </p:cNvPr>
          <p:cNvSpPr txBox="1">
            <a:spLocks/>
          </p:cNvSpPr>
          <p:nvPr/>
        </p:nvSpPr>
        <p:spPr>
          <a:xfrm>
            <a:off x="1076514" y="368844"/>
            <a:ext cx="574864" cy="4405811"/>
          </a:xfrm>
          <a:prstGeom prst="rect">
            <a:avLst/>
          </a:prstGeom>
          <a:noFill/>
          <a:ln>
            <a:noFill/>
          </a:ln>
        </p:spPr>
        <p:txBody>
          <a:bodyPr spcFirstLastPara="1" vert="eaVert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4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sz="4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泡醃製流程介紹</a:t>
            </a:r>
          </a:p>
        </p:txBody>
      </p:sp>
    </p:spTree>
    <p:extLst>
      <p:ext uri="{BB962C8B-B14F-4D97-AF65-F5344CB8AC3E}">
        <p14:creationId xmlns:p14="http://schemas.microsoft.com/office/powerpoint/2010/main" val="72045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E72A024-1339-46F0-9B1C-CAB3A2CF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0" y="1562669"/>
            <a:ext cx="2921973" cy="250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A8484368-79B5-42A9-BC6E-64A08FE1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55" y="1562669"/>
            <a:ext cx="3199048" cy="25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4E661AF-1F1D-4AD0-8134-13A41173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51" y="1562669"/>
            <a:ext cx="3326663" cy="25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5E353FF-4D6D-4E38-8E7B-B2F984EB6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標題 4">
            <a:extLst>
              <a:ext uri="{FF2B5EF4-FFF2-40B4-BE49-F238E27FC236}">
                <a16:creationId xmlns:a16="http://schemas.microsoft.com/office/drawing/2014/main" id="{AE0E5E7E-B60F-4358-BD49-55D0CF3E4FC2}"/>
              </a:ext>
            </a:extLst>
          </p:cNvPr>
          <p:cNvSpPr txBox="1">
            <a:spLocks/>
          </p:cNvSpPr>
          <p:nvPr/>
        </p:nvSpPr>
        <p:spPr>
          <a:xfrm>
            <a:off x="585414" y="476628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材料準備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53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4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sz="4800" dirty="0"/>
          </a:p>
        </p:txBody>
      </p:sp>
      <p:sp>
        <p:nvSpPr>
          <p:cNvPr id="2031" name="Google Shape;2031;p44"/>
          <p:cNvSpPr txBox="1">
            <a:spLocks noGrp="1"/>
          </p:cNvSpPr>
          <p:nvPr>
            <p:ph type="subTitle" idx="1"/>
          </p:nvPr>
        </p:nvSpPr>
        <p:spPr>
          <a:xfrm>
            <a:off x="1012544" y="1443811"/>
            <a:ext cx="7719300" cy="26099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北門雪 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一起來闖關 	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快樂小當家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4BE9F5-F402-4461-BD2C-8CEFF1860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900" y="596094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浸泡鹽水等待一會兒</a:t>
            </a:r>
          </a:p>
        </p:txBody>
      </p:sp>
      <p:pic>
        <p:nvPicPr>
          <p:cNvPr id="3074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043C26E1-5D08-440E-B21C-51DD9A1A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34" y="1651380"/>
            <a:ext cx="3376888" cy="25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C459C0EC-AD47-468C-82F7-C03761F6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69" y="1651380"/>
            <a:ext cx="3376888" cy="25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5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00FC418E-823E-422C-91F0-E9CDEE77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34" y="1014328"/>
            <a:ext cx="5048321" cy="37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831D0F1-69C9-4A27-B6D3-E78E1FBB9589}"/>
              </a:ext>
            </a:extLst>
          </p:cNvPr>
          <p:cNvSpPr txBox="1">
            <a:spLocks/>
          </p:cNvSpPr>
          <p:nvPr/>
        </p:nvSpPr>
        <p:spPr>
          <a:xfrm>
            <a:off x="606394" y="336786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接著擰乾水份，備好調味湯汁</a:t>
            </a:r>
          </a:p>
        </p:txBody>
      </p:sp>
    </p:spTree>
    <p:extLst>
      <p:ext uri="{BB962C8B-B14F-4D97-AF65-F5344CB8AC3E}">
        <p14:creationId xmlns:p14="http://schemas.microsoft.com/office/powerpoint/2010/main" val="83046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E6C48815-43AD-4C6A-A3DC-CD6E80C6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8" y="1455432"/>
            <a:ext cx="4112674" cy="30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74E8C9F5-930A-4EF9-8B4D-4EE60EDE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50" y="1455431"/>
            <a:ext cx="4112675" cy="30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FC4026A-1AF6-4E02-AE53-D942D4090739}"/>
              </a:ext>
            </a:extLst>
          </p:cNvPr>
          <p:cNvSpPr txBox="1">
            <a:spLocks/>
          </p:cNvSpPr>
          <p:nvPr/>
        </p:nvSpPr>
        <p:spPr>
          <a:xfrm>
            <a:off x="392314" y="598556"/>
            <a:ext cx="8263015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倒入調味湯汁，靜置放入冰箱泡菜完成</a:t>
            </a:r>
          </a:p>
        </p:txBody>
      </p:sp>
    </p:spTree>
    <p:extLst>
      <p:ext uri="{BB962C8B-B14F-4D97-AF65-F5344CB8AC3E}">
        <p14:creationId xmlns:p14="http://schemas.microsoft.com/office/powerpoint/2010/main" val="6781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678162"/>
            <a:ext cx="9258206" cy="931182"/>
          </a:xfrm>
        </p:spPr>
        <p:txBody>
          <a:bodyPr/>
          <a:lstStyle/>
          <a:p>
            <a:r>
              <a:rPr lang="zh-TW" altLang="en-US" sz="4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小黃瓜、蘿蔔泡菜成品預計樣貌</a:t>
            </a:r>
            <a:br>
              <a:rPr lang="zh-TW" altLang="en-US" sz="4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://i2.kknews.cc/8oQ7xO7wWQVbTYVAXFLovjE4kesYtq8nACGU0A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8" y="1609344"/>
            <a:ext cx="3977415" cy="30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小黄瓜凉拌的做法_小黄瓜凉拌怎么做_小黄瓜凉拌的家常做法【心食谱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67" y="1609344"/>
            <a:ext cx="4052709" cy="30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26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3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北門國小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四年級彈性課程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英緣際會</a:t>
            </a:r>
            <a:endParaRPr sz="5400" dirty="0">
              <a:solidFill>
                <a:srgbClr val="FFF2D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94" name="Google Shape;1994;p43"/>
          <p:cNvSpPr txBox="1">
            <a:spLocks noGrp="1"/>
          </p:cNvSpPr>
          <p:nvPr>
            <p:ph type="subTitle" idx="1"/>
          </p:nvPr>
        </p:nvSpPr>
        <p:spPr>
          <a:xfrm>
            <a:off x="2107293" y="3880150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授課老師：王郁婷</a:t>
            </a:r>
          </a:p>
        </p:txBody>
      </p:sp>
      <p:sp>
        <p:nvSpPr>
          <p:cNvPr id="2022" name="Google Shape;2022;p43"/>
          <p:cNvSpPr/>
          <p:nvPr/>
        </p:nvSpPr>
        <p:spPr>
          <a:xfrm rot="6668179">
            <a:off x="8079943" y="567025"/>
            <a:ext cx="309906" cy="859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3"/>
          <p:cNvSpPr/>
          <p:nvPr/>
        </p:nvSpPr>
        <p:spPr>
          <a:xfrm>
            <a:off x="1963848" y="889549"/>
            <a:ext cx="58562" cy="43326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50" y="1"/>
                </a:moveTo>
                <a:cubicBezTo>
                  <a:pt x="1" y="1"/>
                  <a:pt x="1" y="1109"/>
                  <a:pt x="750" y="1109"/>
                </a:cubicBezTo>
                <a:cubicBezTo>
                  <a:pt x="1498" y="1109"/>
                  <a:pt x="1498" y="1"/>
                  <a:pt x="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3"/>
          <p:cNvSpPr/>
          <p:nvPr/>
        </p:nvSpPr>
        <p:spPr>
          <a:xfrm>
            <a:off x="2445827" y="669635"/>
            <a:ext cx="58523" cy="44498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43"/>
          <p:cNvSpPr/>
          <p:nvPr/>
        </p:nvSpPr>
        <p:spPr>
          <a:xfrm rot="5677900">
            <a:off x="4379514" y="1716557"/>
            <a:ext cx="309908" cy="3510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54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4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sz="4800" dirty="0"/>
          </a:p>
        </p:txBody>
      </p:sp>
      <p:sp>
        <p:nvSpPr>
          <p:cNvPr id="2031" name="Google Shape;2031;p44"/>
          <p:cNvSpPr txBox="1">
            <a:spLocks noGrp="1"/>
          </p:cNvSpPr>
          <p:nvPr>
            <p:ph type="subTitle" idx="1"/>
          </p:nvPr>
        </p:nvSpPr>
        <p:spPr>
          <a:xfrm>
            <a:off x="1012544" y="1443811"/>
            <a:ext cx="7719300" cy="26099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飢餓遊戲 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飲食男女	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27340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029624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飢餓遊戲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34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E9D4710-5D00-472A-B50D-C13B6893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04" y="567787"/>
            <a:ext cx="7719300" cy="5727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介紹繪本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Hungry Caterpillar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7901631D-8DB7-43AD-8E31-08BE6371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12F852-FB78-4036-A8B6-C601C15C6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29" y="1794681"/>
            <a:ext cx="4060615" cy="26441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60CEC4-4961-4947-B936-D629BF588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715" y="1784175"/>
            <a:ext cx="4559108" cy="26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E9D4710-5D00-472A-B50D-C13B6893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50" y="474771"/>
            <a:ext cx="7719300" cy="5727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故事問答、一起朗誦繪本</a:t>
            </a: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7901631D-8DB7-43AD-8E31-08BE6371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401D94D-CBDC-4CCF-A1E2-12D82654E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209" y="1496809"/>
            <a:ext cx="4375967" cy="26441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F4DD07-479D-432B-8F54-202746629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27" y="1496810"/>
            <a:ext cx="3837709" cy="2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F2D62FD7-60C3-4426-86DB-B2D0D338FA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55E1B83-A13D-4B05-8142-13030B0A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936" y="1416444"/>
            <a:ext cx="4314450" cy="31461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DF56E2-911D-48D0-A3A1-8F774811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01" y="1416445"/>
            <a:ext cx="4142906" cy="3146159"/>
          </a:xfrm>
          <a:prstGeom prst="rect">
            <a:avLst/>
          </a:prstGeom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AE6AC915-96C7-41CF-BFB7-1CD15D7F84F4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完成繪本任務單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 1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 / Unhealthy food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分類</a:t>
            </a:r>
          </a:p>
        </p:txBody>
      </p:sp>
    </p:spTree>
    <p:extLst>
      <p:ext uri="{BB962C8B-B14F-4D97-AF65-F5344CB8AC3E}">
        <p14:creationId xmlns:p14="http://schemas.microsoft.com/office/powerpoint/2010/main" val="427390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729128" y="3092999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北門雪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072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CD8C0D8-41BA-45CD-8B50-5856C8804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733DA3-4D74-491A-9E7B-07F50E1A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6" y="1510810"/>
            <a:ext cx="3965491" cy="3101447"/>
          </a:xfrm>
          <a:prstGeom prst="rect">
            <a:avLst/>
          </a:prstGeom>
        </p:spPr>
      </p:pic>
      <p:sp>
        <p:nvSpPr>
          <p:cNvPr id="7" name="標題 4">
            <a:extLst>
              <a:ext uri="{FF2B5EF4-FFF2-40B4-BE49-F238E27FC236}">
                <a16:creationId xmlns:a16="http://schemas.microsoft.com/office/drawing/2014/main" id="{66329647-083B-49EE-B02A-EDC2113A9B1B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完成繪本任務單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 2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、檢討發表 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What can the caterpillar eat?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DDB12C3-DFC1-4B72-876E-82B94422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964" y="1510810"/>
            <a:ext cx="3694800" cy="31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04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TW" dirty="0"/>
              <a:t>2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029624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飲食男女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9162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35814032-ADA8-4943-9E0E-040A674AC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F4DB6E-FC28-4C33-AD62-586F42BE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03" y="964898"/>
            <a:ext cx="3069204" cy="40941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45712F9-FE6B-496C-9786-855F127C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16"/>
          <a:stretch/>
        </p:blipFill>
        <p:spPr>
          <a:xfrm>
            <a:off x="4430006" y="964898"/>
            <a:ext cx="3869580" cy="18657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C46C6E-3227-4442-AF68-400702831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0" b="6395"/>
          <a:stretch/>
        </p:blipFill>
        <p:spPr>
          <a:xfrm>
            <a:off x="4430006" y="2964325"/>
            <a:ext cx="3869580" cy="2032379"/>
          </a:xfrm>
          <a:prstGeom prst="rect">
            <a:avLst/>
          </a:prstGeom>
        </p:spPr>
      </p:pic>
      <p:sp>
        <p:nvSpPr>
          <p:cNvPr id="12" name="標題 4">
            <a:extLst>
              <a:ext uri="{FF2B5EF4-FFF2-40B4-BE49-F238E27FC236}">
                <a16:creationId xmlns:a16="http://schemas.microsoft.com/office/drawing/2014/main" id="{8B00990D-D99C-4FD9-B1B3-53C8D4646A5A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句型任務單說明、學生實作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085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2AC1B96-67A1-4AAA-8E05-4872EBC1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6" y="1637970"/>
            <a:ext cx="2979473" cy="27331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4515AB5-2886-4252-82C1-A46B6A6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759" y="1637970"/>
            <a:ext cx="2979473" cy="27331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1E13FC-12D3-4712-9FC1-85E480A4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32" y="1637971"/>
            <a:ext cx="2979473" cy="2733177"/>
          </a:xfrm>
          <a:prstGeom prst="rect">
            <a:avLst/>
          </a:prstGeom>
        </p:spPr>
      </p:pic>
      <p:sp>
        <p:nvSpPr>
          <p:cNvPr id="9" name="標題 4">
            <a:extLst>
              <a:ext uri="{FF2B5EF4-FFF2-40B4-BE49-F238E27FC236}">
                <a16:creationId xmlns:a16="http://schemas.microsoft.com/office/drawing/2014/main" id="{A23F0DD7-69B2-4F24-9362-C502E8D85F81}"/>
              </a:ext>
            </a:extLst>
          </p:cNvPr>
          <p:cNvSpPr txBox="1">
            <a:spLocks/>
          </p:cNvSpPr>
          <p:nvPr/>
        </p:nvSpPr>
        <p:spPr>
          <a:xfrm>
            <a:off x="643897" y="250163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完成後學生示範問答方式、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實際應用句型互問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283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TW" dirty="0"/>
              <a:t>3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23754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FE077D-A0E7-4CB1-B60B-2ACBE5AA390A}"/>
              </a:ext>
            </a:extLst>
          </p:cNvPr>
          <p:cNvSpPr txBox="1"/>
          <p:nvPr/>
        </p:nvSpPr>
        <p:spPr>
          <a:xfrm>
            <a:off x="2735011" y="4031802"/>
            <a:ext cx="4160113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即將進行</a:t>
            </a:r>
            <a:r>
              <a:rPr lang="en-US" altLang="zh-TW" sz="2800" dirty="0"/>
              <a:t>Coming Soon…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9007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1AB6CA9-3B0B-4E55-9BDD-E1B9D438D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結合領域課程所學句型，</a:t>
            </a:r>
            <a:b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讓學生列同樂會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What Is Junk Food List | Know It Info">
            <a:extLst>
              <a:ext uri="{FF2B5EF4-FFF2-40B4-BE49-F238E27FC236}">
                <a16:creationId xmlns:a16="http://schemas.microsoft.com/office/drawing/2014/main" id="{2AD3D538-480C-4402-90D8-1E1A6515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5" y="1655398"/>
            <a:ext cx="3315998" cy="33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ating a Grocery List">
            <a:extLst>
              <a:ext uri="{FF2B5EF4-FFF2-40B4-BE49-F238E27FC236}">
                <a16:creationId xmlns:a16="http://schemas.microsoft.com/office/drawing/2014/main" id="{B0475CD8-4A15-4DBB-ADEA-361ABC2E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41" y="1655397"/>
            <a:ext cx="4334076" cy="32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25A1E9-4338-498E-A773-FA0ADE31DDC1}"/>
              </a:ext>
            </a:extLst>
          </p:cNvPr>
          <p:cNvSpPr/>
          <p:nvPr/>
        </p:nvSpPr>
        <p:spPr>
          <a:xfrm>
            <a:off x="2870421" y="1598212"/>
            <a:ext cx="1224502" cy="4214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32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1AB6CA9-3B0B-4E55-9BDD-E1B9D438D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92" y="662790"/>
            <a:ext cx="8079293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透過同樂會情境，讓學生實際演練問答</a:t>
            </a:r>
          </a:p>
        </p:txBody>
      </p:sp>
      <p:pic>
        <p:nvPicPr>
          <p:cNvPr id="2050" name="Picture 2" descr="Premium Vector | Group of children talking | Kids talking, Art drawings for  kids, Drawing for kids">
            <a:extLst>
              <a:ext uri="{FF2B5EF4-FFF2-40B4-BE49-F238E27FC236}">
                <a16:creationId xmlns:a16="http://schemas.microsoft.com/office/drawing/2014/main" id="{7B5D3F19-2B1F-4A28-A05F-A49BA7C6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57" y="1455089"/>
            <a:ext cx="3688411" cy="36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18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Google Shape;3141;p69"/>
          <p:cNvSpPr txBox="1">
            <a:spLocks/>
          </p:cNvSpPr>
          <p:nvPr/>
        </p:nvSpPr>
        <p:spPr>
          <a:xfrm>
            <a:off x="486066" y="1497242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altLang="zh-TW" sz="8000" dirty="0"/>
              <a:t>THANKS</a:t>
            </a:r>
            <a:endParaRPr lang="en-US" sz="8000" dirty="0"/>
          </a:p>
        </p:txBody>
      </p:sp>
      <p:sp>
        <p:nvSpPr>
          <p:cNvPr id="4" name="Google Shape;3141;p69"/>
          <p:cNvSpPr txBox="1">
            <a:spLocks/>
          </p:cNvSpPr>
          <p:nvPr/>
        </p:nvSpPr>
        <p:spPr>
          <a:xfrm>
            <a:off x="570733" y="2297175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6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感謝收看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3142;p69"/>
          <p:cNvSpPr txBox="1">
            <a:spLocks/>
          </p:cNvSpPr>
          <p:nvPr/>
        </p:nvSpPr>
        <p:spPr>
          <a:xfrm>
            <a:off x="2490221" y="3528789"/>
            <a:ext cx="5124450" cy="11334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900" dirty="0"/>
              <a:t>參考來源：</a:t>
            </a:r>
          </a:p>
          <a:p>
            <a:r>
              <a:rPr lang="en-US" sz="900" dirty="0"/>
              <a:t>https://www.google.com/search?q=conversation+cartoon&amp;tbm=isch&amp;ved=2ahUKEwis-d_23571AhVUed4KHeYFAh4Q2-cCegQIABAA&amp;oq=conversation+cartoon&amp;gs_lcp=CgNpbWcQAzIFCAAQgAQyBggAEAcQHjIGCAAQBxAeMgYIABAHEB4yBggAEAcQHjIGCAAQBxAeMgYIABAHEB4yBggAEAcQHjIGCAAQBxAeMgYIABAHEB46BwgjEO8DECc6BAgAEBM6CAgAEAcQHhATOgQIABAeOgYIABAFEB46BggAEAgQHlCtB1ioQGCjQmgHcAB4AIABOIgB8AaSAQIxOJgBAKABAaoBC2d3cy13aXotaW1nwAEB&amp;sclient=img&amp;ei=U7rXYeyDDNTy-Qbmi4jwAQ&amp;bih=937&amp;biw=1920#imgrc=bCfkPGCCOrTTLM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8990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588" y="291681"/>
            <a:ext cx="8114823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複習「鹽製成順序」及「瓦盤土盤鹽別的差別」，再一同聆聽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北門雪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繪本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t="20029"/>
          <a:stretch/>
        </p:blipFill>
        <p:spPr>
          <a:xfrm>
            <a:off x="4471985" y="1576185"/>
            <a:ext cx="4357688" cy="29886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2" t="30487"/>
          <a:stretch/>
        </p:blipFill>
        <p:spPr>
          <a:xfrm>
            <a:off x="314327" y="1581222"/>
            <a:ext cx="3974047" cy="29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繪本內容問答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>
          <a:xfrm>
            <a:off x="4636249" y="1282986"/>
            <a:ext cx="4201115" cy="307470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7" r="10604" b="9157"/>
          <a:stretch/>
        </p:blipFill>
        <p:spPr>
          <a:xfrm>
            <a:off x="269357" y="1282986"/>
            <a:ext cx="4269591" cy="30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ctrTitle"/>
          </p:nvPr>
        </p:nvSpPr>
        <p:spPr>
          <a:xfrm>
            <a:off x="667703" y="81887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劇本改寫說明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>
          <a:xfrm>
            <a:off x="4524803" y="824828"/>
            <a:ext cx="3279877" cy="41759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51" y="824828"/>
            <a:ext cx="3130548" cy="4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3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學生實作各自編寫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8" y="1282986"/>
            <a:ext cx="4126564" cy="31620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8" y="1282985"/>
            <a:ext cx="4448396" cy="31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4917" y="252119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劇本欣賞、投票選出最佳劇本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02" y="1061094"/>
            <a:ext cx="5445665" cy="40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6" y="-59718"/>
            <a:ext cx="7020414" cy="526293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2F32A89-B039-4DA5-BF25-6CAB2FE557EC}"/>
              </a:ext>
            </a:extLst>
          </p:cNvPr>
          <p:cNvSpPr txBox="1"/>
          <p:nvPr/>
        </p:nvSpPr>
        <p:spPr>
          <a:xfrm>
            <a:off x="572762" y="1207923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/>
              <a:t>學生作品</a:t>
            </a:r>
          </a:p>
        </p:txBody>
      </p:sp>
    </p:spTree>
    <p:extLst>
      <p:ext uri="{BB962C8B-B14F-4D97-AF65-F5344CB8AC3E}">
        <p14:creationId xmlns:p14="http://schemas.microsoft.com/office/powerpoint/2010/main" val="2661469087"/>
      </p:ext>
    </p:extLst>
  </p:cSld>
  <p:clrMapOvr>
    <a:masterClrMapping/>
  </p:clrMapOvr>
</p:sld>
</file>

<file path=ppt/theme/theme1.xml><?xml version="1.0" encoding="utf-8"?>
<a:theme xmlns:a="http://schemas.openxmlformats.org/drawingml/2006/main" name="Language Arts for Elementary - 1st Grade: Consonants and Short Vowels by Slidesgo">
  <a:themeElements>
    <a:clrScheme name="Simple Light">
      <a:dk1>
        <a:srgbClr val="212121"/>
      </a:dk1>
      <a:lt1>
        <a:srgbClr val="86C459"/>
      </a:lt1>
      <a:dk2>
        <a:srgbClr val="F7D934"/>
      </a:dk2>
      <a:lt2>
        <a:srgbClr val="FFFFFF"/>
      </a:lt2>
      <a:accent1>
        <a:srgbClr val="C55CA3"/>
      </a:accent1>
      <a:accent2>
        <a:srgbClr val="64C9CC"/>
      </a:accent2>
      <a:accent3>
        <a:srgbClr val="FF89D5"/>
      </a:accent3>
      <a:accent4>
        <a:srgbClr val="8167B0"/>
      </a:accent4>
      <a:accent5>
        <a:srgbClr val="C5A8EA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367</Words>
  <Application>Microsoft Office PowerPoint</Application>
  <PresentationFormat>如螢幕大小 (16:9)</PresentationFormat>
  <Paragraphs>61</Paragraphs>
  <Slides>37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5" baseType="lpstr">
      <vt:lpstr>Lato</vt:lpstr>
      <vt:lpstr>微軟正黑體</vt:lpstr>
      <vt:lpstr>Roboto Condensed Light</vt:lpstr>
      <vt:lpstr>Arial</vt:lpstr>
      <vt:lpstr>新細明體</vt:lpstr>
      <vt:lpstr>Overpass Black</vt:lpstr>
      <vt:lpstr>Patrick Hand</vt:lpstr>
      <vt:lpstr>Language Arts for Elementary - 1st Grade: Consonants and Short Vowels by Slidesgo</vt:lpstr>
      <vt:lpstr>北門國小110學年 四年級彈性課程 鹽鄉美地</vt:lpstr>
      <vt:lpstr>課程內容</vt:lpstr>
      <vt:lpstr>01</vt:lpstr>
      <vt:lpstr>複習「鹽製成順序」及「瓦盤土盤鹽別的差別」，再一同聆聽《北門雪》繪本</vt:lpstr>
      <vt:lpstr>繪本內容問答</vt:lpstr>
      <vt:lpstr>劇本改寫說明</vt:lpstr>
      <vt:lpstr>學生實作各自編寫</vt:lpstr>
      <vt:lpstr>劇本欣賞、投票選出最佳劇本</vt:lpstr>
      <vt:lpstr>PowerPoint 簡報</vt:lpstr>
      <vt:lpstr>PowerPoint 簡報</vt:lpstr>
      <vt:lpstr>分組戲劇演練</vt:lpstr>
      <vt:lpstr>PowerPoint 簡報</vt:lpstr>
      <vt:lpstr>戲劇演出</vt:lpstr>
      <vt:lpstr>02</vt:lpstr>
      <vt:lpstr>參觀鹽博物館</vt:lpstr>
      <vt:lpstr>使用行動載具進行尋寶任務</vt:lpstr>
      <vt:lpstr>03</vt:lpstr>
      <vt:lpstr>材料準備</vt:lpstr>
      <vt:lpstr>PowerPoint 簡報</vt:lpstr>
      <vt:lpstr>浸泡鹽水等待一會兒</vt:lpstr>
      <vt:lpstr>PowerPoint 簡報</vt:lpstr>
      <vt:lpstr>PowerPoint 簡報</vt:lpstr>
      <vt:lpstr>小黃瓜、蘿蔔泡菜成品預計樣貌 </vt:lpstr>
      <vt:lpstr>北門國小110學年 四年級彈性課程 英緣際會</vt:lpstr>
      <vt:lpstr>課程內容</vt:lpstr>
      <vt:lpstr>01</vt:lpstr>
      <vt:lpstr>介紹繪本The Hungry Caterpillar</vt:lpstr>
      <vt:lpstr>故事問答、一起朗誦繪本</vt:lpstr>
      <vt:lpstr>PowerPoint 簡報</vt:lpstr>
      <vt:lpstr>PowerPoint 簡報</vt:lpstr>
      <vt:lpstr>02</vt:lpstr>
      <vt:lpstr>PowerPoint 簡報</vt:lpstr>
      <vt:lpstr>PowerPoint 簡報</vt:lpstr>
      <vt:lpstr>03</vt:lpstr>
      <vt:lpstr>結合領域課程所學句型， 讓學生列同樂會Food list</vt:lpstr>
      <vt:lpstr>透過同樂會情境，讓學生實際演練問答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北門國小110學年 四年級彈性課程 鹽鄉美地</dc:title>
  <dc:creator>ASUS</dc:creator>
  <cp:lastModifiedBy>5a88</cp:lastModifiedBy>
  <cp:revision>21</cp:revision>
  <dcterms:modified xsi:type="dcterms:W3CDTF">2022-01-10T06:07:20Z</dcterms:modified>
</cp:coreProperties>
</file>